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3651" r:id="rId2"/>
  </p:sldMasterIdLst>
  <p:notesMasterIdLst>
    <p:notesMasterId r:id="rId21"/>
  </p:notesMasterIdLst>
  <p:handoutMasterIdLst>
    <p:handoutMasterId r:id="rId22"/>
  </p:handoutMasterIdLst>
  <p:sldIdLst>
    <p:sldId id="288"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Lst>
  <p:sldSz cx="9144000" cy="6858000" type="screen4x3"/>
  <p:notesSz cx="6794500" cy="9931400"/>
  <p:defaultTextStyle>
    <a:defPPr>
      <a:defRPr lang="en-GB"/>
    </a:defPPr>
    <a:lvl1pPr algn="ctr" rtl="0" eaLnBrk="0" fontAlgn="base" hangingPunct="0">
      <a:spcBef>
        <a:spcPct val="0"/>
      </a:spcBef>
      <a:spcAft>
        <a:spcPct val="0"/>
      </a:spcAft>
      <a:defRPr sz="2400" kern="1200">
        <a:solidFill>
          <a:schemeClr val="tx1"/>
        </a:solidFill>
        <a:latin typeface="Times" pitchFamily="18" charset="0"/>
        <a:ea typeface="ＭＳ Ｐゴシック" pitchFamily="-110" charset="-128"/>
        <a:cs typeface="+mn-cs"/>
      </a:defRPr>
    </a:lvl1pPr>
    <a:lvl2pPr marL="457200" algn="ctr" rtl="0" eaLnBrk="0" fontAlgn="base" hangingPunct="0">
      <a:spcBef>
        <a:spcPct val="0"/>
      </a:spcBef>
      <a:spcAft>
        <a:spcPct val="0"/>
      </a:spcAft>
      <a:defRPr sz="2400" kern="1200">
        <a:solidFill>
          <a:schemeClr val="tx1"/>
        </a:solidFill>
        <a:latin typeface="Times" pitchFamily="18" charset="0"/>
        <a:ea typeface="ＭＳ Ｐゴシック" pitchFamily="-110" charset="-128"/>
        <a:cs typeface="+mn-cs"/>
      </a:defRPr>
    </a:lvl2pPr>
    <a:lvl3pPr marL="914400" algn="ctr" rtl="0" eaLnBrk="0" fontAlgn="base" hangingPunct="0">
      <a:spcBef>
        <a:spcPct val="0"/>
      </a:spcBef>
      <a:spcAft>
        <a:spcPct val="0"/>
      </a:spcAft>
      <a:defRPr sz="2400" kern="1200">
        <a:solidFill>
          <a:schemeClr val="tx1"/>
        </a:solidFill>
        <a:latin typeface="Times" pitchFamily="18" charset="0"/>
        <a:ea typeface="ＭＳ Ｐゴシック" pitchFamily="-110" charset="-128"/>
        <a:cs typeface="+mn-cs"/>
      </a:defRPr>
    </a:lvl3pPr>
    <a:lvl4pPr marL="1371600" algn="ctr" rtl="0" eaLnBrk="0" fontAlgn="base" hangingPunct="0">
      <a:spcBef>
        <a:spcPct val="0"/>
      </a:spcBef>
      <a:spcAft>
        <a:spcPct val="0"/>
      </a:spcAft>
      <a:defRPr sz="2400" kern="1200">
        <a:solidFill>
          <a:schemeClr val="tx1"/>
        </a:solidFill>
        <a:latin typeface="Times" pitchFamily="18" charset="0"/>
        <a:ea typeface="ＭＳ Ｐゴシック" pitchFamily="-110" charset="-128"/>
        <a:cs typeface="+mn-cs"/>
      </a:defRPr>
    </a:lvl4pPr>
    <a:lvl5pPr marL="1828800" algn="ctr" rtl="0" eaLnBrk="0" fontAlgn="base" hangingPunct="0">
      <a:spcBef>
        <a:spcPct val="0"/>
      </a:spcBef>
      <a:spcAft>
        <a:spcPct val="0"/>
      </a:spcAft>
      <a:defRPr sz="2400" kern="1200">
        <a:solidFill>
          <a:schemeClr val="tx1"/>
        </a:solidFill>
        <a:latin typeface="Times" pitchFamily="18" charset="0"/>
        <a:ea typeface="ＭＳ Ｐゴシック" pitchFamily="-110" charset="-128"/>
        <a:cs typeface="+mn-cs"/>
      </a:defRPr>
    </a:lvl5pPr>
    <a:lvl6pPr marL="2286000" algn="l" defTabSz="914400" rtl="0" eaLnBrk="1" latinLnBrk="0" hangingPunct="1">
      <a:defRPr sz="2400" kern="1200">
        <a:solidFill>
          <a:schemeClr val="tx1"/>
        </a:solidFill>
        <a:latin typeface="Times" pitchFamily="18" charset="0"/>
        <a:ea typeface="ＭＳ Ｐゴシック" pitchFamily="-110" charset="-128"/>
        <a:cs typeface="+mn-cs"/>
      </a:defRPr>
    </a:lvl6pPr>
    <a:lvl7pPr marL="2743200" algn="l" defTabSz="914400" rtl="0" eaLnBrk="1" latinLnBrk="0" hangingPunct="1">
      <a:defRPr sz="2400" kern="1200">
        <a:solidFill>
          <a:schemeClr val="tx1"/>
        </a:solidFill>
        <a:latin typeface="Times" pitchFamily="18" charset="0"/>
        <a:ea typeface="ＭＳ Ｐゴシック" pitchFamily="-110" charset="-128"/>
        <a:cs typeface="+mn-cs"/>
      </a:defRPr>
    </a:lvl7pPr>
    <a:lvl8pPr marL="3200400" algn="l" defTabSz="914400" rtl="0" eaLnBrk="1" latinLnBrk="0" hangingPunct="1">
      <a:defRPr sz="2400" kern="1200">
        <a:solidFill>
          <a:schemeClr val="tx1"/>
        </a:solidFill>
        <a:latin typeface="Times" pitchFamily="18" charset="0"/>
        <a:ea typeface="ＭＳ Ｐゴシック" pitchFamily="-110" charset="-128"/>
        <a:cs typeface="+mn-cs"/>
      </a:defRPr>
    </a:lvl8pPr>
    <a:lvl9pPr marL="3657600" algn="l" defTabSz="914400" rtl="0" eaLnBrk="1" latinLnBrk="0" hangingPunct="1">
      <a:defRPr sz="2400" kern="1200">
        <a:solidFill>
          <a:schemeClr val="tx1"/>
        </a:solidFill>
        <a:latin typeface="Times" pitchFamily="18" charset="0"/>
        <a:ea typeface="ＭＳ Ｐゴシック" pitchFamily="-11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07869"/>
    <a:srgbClr val="005C66"/>
    <a:srgbClr val="706E00"/>
    <a:srgbClr val="871E69"/>
    <a:srgbClr val="DC8703"/>
    <a:srgbClr val="EB6F1D"/>
    <a:srgbClr val="9A044B"/>
    <a:srgbClr val="9169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026"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914" tIns="45957" rIns="91914" bIns="45957" numCol="1" anchor="t" anchorCtr="0" compatLnSpc="1">
            <a:prstTxWarp prst="textNoShape">
              <a:avLst/>
            </a:prstTxWarp>
          </a:bodyPr>
          <a:lstStyle>
            <a:lvl1pPr algn="l" defTabSz="919163">
              <a:defRPr sz="1200">
                <a:latin typeface="Times New Roman" pitchFamily="-110" charset="0"/>
                <a:ea typeface="+mn-ea"/>
              </a:defRPr>
            </a:lvl1pPr>
          </a:lstStyle>
          <a:p>
            <a:pPr>
              <a:defRPr/>
            </a:pPr>
            <a:endParaRPr lang="en-US"/>
          </a:p>
        </p:txBody>
      </p:sp>
      <p:sp>
        <p:nvSpPr>
          <p:cNvPr id="48131" name="Rectangle 3"/>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1914" tIns="45957" rIns="91914" bIns="45957" numCol="1" anchor="t" anchorCtr="0" compatLnSpc="1">
            <a:prstTxWarp prst="textNoShape">
              <a:avLst/>
            </a:prstTxWarp>
          </a:bodyPr>
          <a:lstStyle>
            <a:lvl1pPr algn="r" defTabSz="919163">
              <a:defRPr sz="1200">
                <a:latin typeface="Times New Roman" pitchFamily="-110" charset="0"/>
                <a:ea typeface="+mn-ea"/>
              </a:defRPr>
            </a:lvl1pPr>
          </a:lstStyle>
          <a:p>
            <a:pPr>
              <a:defRPr/>
            </a:pPr>
            <a:endParaRPr lang="en-US"/>
          </a:p>
        </p:txBody>
      </p:sp>
      <p:sp>
        <p:nvSpPr>
          <p:cNvPr id="48132" name="Rectangle 4"/>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1914" tIns="45957" rIns="91914" bIns="45957" numCol="1" anchor="b" anchorCtr="0" compatLnSpc="1">
            <a:prstTxWarp prst="textNoShape">
              <a:avLst/>
            </a:prstTxWarp>
          </a:bodyPr>
          <a:lstStyle>
            <a:lvl1pPr algn="l" defTabSz="919163">
              <a:defRPr sz="1200">
                <a:latin typeface="Times New Roman" pitchFamily="-110" charset="0"/>
                <a:ea typeface="+mn-ea"/>
              </a:defRPr>
            </a:lvl1pPr>
          </a:lstStyle>
          <a:p>
            <a:pPr>
              <a:defRPr/>
            </a:pPr>
            <a:endParaRPr lang="en-US"/>
          </a:p>
        </p:txBody>
      </p:sp>
      <p:sp>
        <p:nvSpPr>
          <p:cNvPr id="48133" name="Rectangle 5"/>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1914" tIns="45957" rIns="91914" bIns="45957" numCol="1" anchor="b" anchorCtr="0" compatLnSpc="1">
            <a:prstTxWarp prst="textNoShape">
              <a:avLst/>
            </a:prstTxWarp>
          </a:bodyPr>
          <a:lstStyle>
            <a:lvl1pPr algn="r" defTabSz="919163">
              <a:defRPr sz="1200">
                <a:latin typeface="Times New Roman" pitchFamily="18" charset="0"/>
              </a:defRPr>
            </a:lvl1pPr>
          </a:lstStyle>
          <a:p>
            <a:fld id="{663FC2F9-BFC6-47FC-B3CF-AEC75B029FAF}" type="slidenum">
              <a:rPr lang="en-GB" altLang="en-US"/>
              <a:pPr/>
              <a:t>‹#›</a:t>
            </a:fld>
            <a:endParaRPr lang="en-GB" altLang="en-US"/>
          </a:p>
        </p:txBody>
      </p:sp>
    </p:spTree>
    <p:extLst>
      <p:ext uri="{BB962C8B-B14F-4D97-AF65-F5344CB8AC3E}">
        <p14:creationId xmlns:p14="http://schemas.microsoft.com/office/powerpoint/2010/main" val="2194768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914" tIns="45957" rIns="91914" bIns="45957" numCol="1" anchor="t" anchorCtr="0" compatLnSpc="1">
            <a:prstTxWarp prst="textNoShape">
              <a:avLst/>
            </a:prstTxWarp>
          </a:bodyPr>
          <a:lstStyle>
            <a:lvl1pPr algn="l" defTabSz="919163">
              <a:defRPr sz="1200">
                <a:latin typeface="Times New Roman" pitchFamily="-110" charset="0"/>
                <a:ea typeface="+mn-ea"/>
              </a:defRPr>
            </a:lvl1pPr>
          </a:lstStyle>
          <a:p>
            <a:pPr>
              <a:defRPr/>
            </a:pPr>
            <a:endParaRPr lang="en-US"/>
          </a:p>
        </p:txBody>
      </p:sp>
      <p:sp>
        <p:nvSpPr>
          <p:cNvPr id="46083" name="Rectangle 3"/>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1914" tIns="45957" rIns="91914" bIns="45957" numCol="1" anchor="t" anchorCtr="0" compatLnSpc="1">
            <a:prstTxWarp prst="textNoShape">
              <a:avLst/>
            </a:prstTxWarp>
          </a:bodyPr>
          <a:lstStyle>
            <a:lvl1pPr algn="r" defTabSz="919163">
              <a:defRPr sz="1200">
                <a:latin typeface="Times New Roman" pitchFamily="-110" charset="0"/>
                <a:ea typeface="+mn-ea"/>
              </a:defRPr>
            </a:lvl1pPr>
          </a:lstStyle>
          <a:p>
            <a:pPr>
              <a:defRPr/>
            </a:pPr>
            <a:endParaRPr lang="en-US"/>
          </a:p>
        </p:txBody>
      </p:sp>
      <p:sp>
        <p:nvSpPr>
          <p:cNvPr id="26628" name="Rectangle 4"/>
          <p:cNvSpPr>
            <a:spLocks noChangeArrowheads="1" noTextEdit="1"/>
          </p:cNvSpPr>
          <p:nvPr>
            <p:ph type="sldImg" idx="2"/>
          </p:nvPr>
        </p:nvSpPr>
        <p:spPr bwMode="auto">
          <a:xfrm>
            <a:off x="9159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5" name="Rectangle 5"/>
          <p:cNvSpPr>
            <a:spLocks noGrp="1" noChangeArrowheads="1"/>
          </p:cNvSpPr>
          <p:nvPr>
            <p:ph type="body" sz="quarter" idx="3"/>
          </p:nvPr>
        </p:nvSpPr>
        <p:spPr bwMode="auto">
          <a:xfrm>
            <a:off x="908050" y="4718050"/>
            <a:ext cx="4978400" cy="4468813"/>
          </a:xfrm>
          <a:prstGeom prst="rect">
            <a:avLst/>
          </a:prstGeom>
          <a:noFill/>
          <a:ln w="9525">
            <a:noFill/>
            <a:miter lim="800000"/>
            <a:headEnd/>
            <a:tailEnd/>
          </a:ln>
          <a:effectLst/>
        </p:spPr>
        <p:txBody>
          <a:bodyPr vert="horz" wrap="square" lIns="91914" tIns="45957" rIns="91914" bIns="4595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086" name="Rectangle 6"/>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1914" tIns="45957" rIns="91914" bIns="45957" numCol="1" anchor="b" anchorCtr="0" compatLnSpc="1">
            <a:prstTxWarp prst="textNoShape">
              <a:avLst/>
            </a:prstTxWarp>
          </a:bodyPr>
          <a:lstStyle>
            <a:lvl1pPr algn="l" defTabSz="919163">
              <a:defRPr sz="1200">
                <a:latin typeface="Times New Roman" pitchFamily="-110" charset="0"/>
                <a:ea typeface="+mn-ea"/>
              </a:defRPr>
            </a:lvl1pPr>
          </a:lstStyle>
          <a:p>
            <a:pPr>
              <a:defRPr/>
            </a:pPr>
            <a:endParaRPr lang="en-US"/>
          </a:p>
        </p:txBody>
      </p:sp>
      <p:sp>
        <p:nvSpPr>
          <p:cNvPr id="46087" name="Rectangle 7"/>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1914" tIns="45957" rIns="91914" bIns="45957" numCol="1" anchor="b" anchorCtr="0" compatLnSpc="1">
            <a:prstTxWarp prst="textNoShape">
              <a:avLst/>
            </a:prstTxWarp>
          </a:bodyPr>
          <a:lstStyle>
            <a:lvl1pPr algn="r" defTabSz="919163">
              <a:defRPr sz="1200">
                <a:latin typeface="Times New Roman" pitchFamily="18" charset="0"/>
              </a:defRPr>
            </a:lvl1pPr>
          </a:lstStyle>
          <a:p>
            <a:fld id="{3BE47CF6-7E3F-4C37-97B9-7E730FB72C19}" type="slidenum">
              <a:rPr lang="en-GB" altLang="en-US"/>
              <a:pPr/>
              <a:t>‹#›</a:t>
            </a:fld>
            <a:endParaRPr lang="en-GB" altLang="en-US"/>
          </a:p>
        </p:txBody>
      </p:sp>
    </p:spTree>
    <p:extLst>
      <p:ext uri="{BB962C8B-B14F-4D97-AF65-F5344CB8AC3E}">
        <p14:creationId xmlns:p14="http://schemas.microsoft.com/office/powerpoint/2010/main" val="14882996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a:xfrm>
            <a:off x="957263" y="769938"/>
            <a:ext cx="4922837" cy="3692525"/>
          </a:xfrm>
          <a:solidFill>
            <a:srgbClr val="FFFFFF"/>
          </a:solidFill>
          <a:ln w="12700" cap="fla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9" name="Rectangle 3"/>
          <p:cNvSpPr>
            <a:spLocks noChangeArrowheads="1"/>
          </p:cNvSpPr>
          <p:nvPr>
            <p:ph type="body" idx="1"/>
          </p:nvPr>
        </p:nvSpPr>
        <p:spPr>
          <a:xfrm>
            <a:off x="933450" y="4695825"/>
            <a:ext cx="4972050"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086" tIns="48042" rIns="96086" bIns="48042"/>
          <a:lstStyle/>
          <a:p>
            <a:r>
              <a:rPr lang="en-US" altLang="en-US" smtClean="0">
                <a:latin typeface="Times" pitchFamily="18" charset="0"/>
              </a:rPr>
              <a:t>Important to emphasise that this is a course on FIRST PRINCIPLES but should NOT be considered as BASIC.</a:t>
            </a:r>
          </a:p>
          <a:p>
            <a:r>
              <a:rPr lang="en-US" altLang="en-US" smtClean="0">
                <a:latin typeface="Times" pitchFamily="18" charset="0"/>
              </a:rPr>
              <a:t>The message is that if we approach the process via first principles, they can be applied to all assessments, be they general, generic or highly specific.</a:t>
            </a:r>
          </a:p>
          <a:p>
            <a:r>
              <a:rPr lang="en-US" altLang="en-US" smtClean="0">
                <a:latin typeface="Times" pitchFamily="18" charset="0"/>
              </a:rPr>
              <a:t>By the end of the workshop, delegates should understand why they do risk assessments and how to approach them.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xfrm>
            <a:off x="914400" y="744538"/>
            <a:ext cx="4965700" cy="3724275"/>
          </a:xfrm>
          <a:ln/>
        </p:spPr>
      </p:sp>
      <p:sp>
        <p:nvSpPr>
          <p:cNvPr id="53251" name="Rectangle 3"/>
          <p:cNvSpPr>
            <a:spLocks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Times" pitchFamily="18" charset="0"/>
              </a:rPr>
              <a:t>Most of this series of slides should be viewed as a slideshow while reading these notes to enhance the points made.</a:t>
            </a:r>
          </a:p>
          <a:p>
            <a:r>
              <a:rPr lang="en-GB" altLang="en-US" smtClean="0">
                <a:latin typeface="Times" pitchFamily="18" charset="0"/>
              </a:rPr>
              <a:t>Here we introduce ‘How likely’ on the ‘y’ axis, explaining that likelihood could in some circumstances relate to ‘how many times it is done’ but also can relate to the human factors set out in previous slides (Experience, etc.)</a:t>
            </a:r>
          </a:p>
          <a:p>
            <a:r>
              <a:rPr lang="en-GB" altLang="en-US" smtClean="0">
                <a:latin typeface="Times" pitchFamily="18" charset="0"/>
              </a:rPr>
              <a:t>‘How bad’ places severity on the ‘x’ axis, with the explanation that this could range from a slight injury to possible fatality.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xfrm>
            <a:off x="914400" y="744538"/>
            <a:ext cx="4965700" cy="3724275"/>
          </a:xfrm>
          <a:ln/>
        </p:spPr>
      </p:sp>
      <p:sp>
        <p:nvSpPr>
          <p:cNvPr id="55299" name="Rectangle 3"/>
          <p:cNvSpPr>
            <a:spLocks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Times" pitchFamily="18" charset="0"/>
              </a:rPr>
              <a:t>MRC operates using a 4 x 4 matrix, so we are introducing an example model of a 4 x 4.  In our model we are dividing the ‘y’ and ‘x’ axes each into 4 distinct steps.</a:t>
            </a:r>
          </a:p>
          <a:p>
            <a:r>
              <a:rPr lang="en-GB" altLang="en-US" smtClean="0">
                <a:latin typeface="Times" pitchFamily="18" charset="0"/>
              </a:rPr>
              <a:t>It can be emphasised that matrices vary in the number or options and the wording also varies, but our model ranges from something that is very unlikely to happen to near certainty and from slight harm to possible fatality.  Delegates should be encouraged to keep the printed slides as reference during these slides.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xfrm>
            <a:off x="914400" y="744538"/>
            <a:ext cx="4965700" cy="3724275"/>
          </a:xfrm>
          <a:ln/>
        </p:spPr>
      </p:sp>
      <p:sp>
        <p:nvSpPr>
          <p:cNvPr id="57347" name="Rectangle 3"/>
          <p:cNvSpPr>
            <a:spLocks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55600" indent="-355600"/>
            <a:r>
              <a:rPr lang="en-GB" altLang="en-US" smtClean="0">
                <a:latin typeface="Times" pitchFamily="18" charset="0"/>
              </a:rPr>
              <a:t>View the slide presentation first.</a:t>
            </a:r>
          </a:p>
          <a:p>
            <a:pPr marL="355600" indent="-355600">
              <a:buFontTx/>
              <a:buChar char="•"/>
            </a:pPr>
            <a:r>
              <a:rPr lang="en-GB" altLang="en-US" smtClean="0">
                <a:latin typeface="Times" pitchFamily="18" charset="0"/>
              </a:rPr>
              <a:t>Matrix created by multiplying the 2 axes values.  Highest number at top right equals highest risk.</a:t>
            </a:r>
          </a:p>
          <a:p>
            <a:pPr marL="355600" indent="-355600">
              <a:buFontTx/>
              <a:buChar char="•"/>
            </a:pPr>
            <a:r>
              <a:rPr lang="en-GB" altLang="en-US" smtClean="0">
                <a:latin typeface="Times" pitchFamily="18" charset="0"/>
              </a:rPr>
              <a:t>Arrow flying in from top right indicates direction we would ideally like our risk to go once controls applied</a:t>
            </a:r>
          </a:p>
          <a:p>
            <a:pPr marL="355600" indent="-355600">
              <a:buFontTx/>
              <a:buChar char="•"/>
            </a:pPr>
            <a:r>
              <a:rPr lang="en-GB" altLang="en-US" smtClean="0">
                <a:latin typeface="Times" pitchFamily="18" charset="0"/>
              </a:rPr>
              <a:t>Arrow from right is to demonstrate that we cannot always control how many times a task is performed, or the number of people performing it, so we will focus on reducing the potential severity, or consequences</a:t>
            </a:r>
          </a:p>
          <a:p>
            <a:pPr marL="355600" indent="-355600">
              <a:buFontTx/>
              <a:buChar char="•"/>
            </a:pPr>
            <a:r>
              <a:rPr lang="en-GB" altLang="en-US" smtClean="0">
                <a:latin typeface="Times" pitchFamily="18" charset="0"/>
              </a:rPr>
              <a:t>Arrow from top indicates that sometimes we cannot change the potential severity of an event, so we reduce the chances of it happening (or the likelihood).  An example would be the need to fly by aeroplane.  We can reduce the chance of a plane crashing through good construction, maintenance and training, since we cannot influence the outcome to any significant extent.</a:t>
            </a:r>
          </a:p>
          <a:p>
            <a:pPr marL="355600" indent="-355600">
              <a:buFontTx/>
              <a:buChar char="•"/>
            </a:pPr>
            <a:endParaRPr lang="en-GB" altLang="en-US" smtClean="0">
              <a:latin typeface="Times" pitchFamily="18" charset="0"/>
            </a:endParaRPr>
          </a:p>
          <a:p>
            <a:pPr marL="355600" indent="-355600"/>
            <a:endParaRPr lang="en-GB" altLang="en-US" smtClean="0">
              <a:latin typeface="Times"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a:xfrm>
            <a:off x="914400" y="744538"/>
            <a:ext cx="4965700" cy="3724275"/>
          </a:xfrm>
          <a:ln/>
        </p:spPr>
      </p:sp>
      <p:sp>
        <p:nvSpPr>
          <p:cNvPr id="59395" name="Rectangle 3"/>
          <p:cNvSpPr>
            <a:spLocks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Times" pitchFamily="18" charset="0"/>
              </a:rPr>
              <a:t>Once again run through this first.</a:t>
            </a:r>
          </a:p>
          <a:p>
            <a:r>
              <a:rPr lang="en-GB" altLang="en-US" smtClean="0">
                <a:latin typeface="Times" pitchFamily="18" charset="0"/>
              </a:rPr>
              <a:t>The main point is that in our workplace we rarely if at all work with hazards where the risks are toward the top tight of the matrix.</a:t>
            </a:r>
          </a:p>
          <a:p>
            <a:r>
              <a:rPr lang="en-GB" altLang="en-US" smtClean="0">
                <a:latin typeface="Times" pitchFamily="18" charset="0"/>
              </a:rPr>
              <a:t>Using the printed overheads for reference we can suggest that our range is usually from value ‘9’ downwards, which translates as an outcome of</a:t>
            </a:r>
          </a:p>
          <a:p>
            <a:r>
              <a:rPr lang="en-GB" altLang="en-US" smtClean="0">
                <a:latin typeface="Times" pitchFamily="18" charset="0"/>
              </a:rPr>
              <a:t>‘quite likely there is a serious injury’.  An example could be the risk of injuring a back sufficiently to be away from work for more than 3 days through attempting to lift or move heavy objects.</a:t>
            </a:r>
          </a:p>
          <a:p>
            <a:r>
              <a:rPr lang="en-GB" altLang="en-US" smtClean="0">
                <a:latin typeface="Times" pitchFamily="18" charset="0"/>
              </a:rPr>
              <a:t>In case the question arises, the point can be made that the very nature of using probabilities means that a person can do a task badly several times without apparent injury and then get injured on the next occasion without warning.</a:t>
            </a:r>
          </a:p>
          <a:p>
            <a:r>
              <a:rPr lang="en-GB" altLang="en-US" smtClean="0">
                <a:latin typeface="Times" pitchFamily="18" charset="0"/>
              </a:rPr>
              <a:t>Sometimes previous statistics can be a help and the risk properly calculated, but on other occasions we have to use our skills, knowledge and experience to anticipate problems.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a:xfrm>
            <a:off x="914400" y="744538"/>
            <a:ext cx="4965700" cy="3724275"/>
          </a:xfrm>
          <a:ln/>
        </p:spPr>
      </p:sp>
      <p:sp>
        <p:nvSpPr>
          <p:cNvPr id="61443" name="Rectangle 3"/>
          <p:cNvSpPr>
            <a:spLocks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Times" pitchFamily="18" charset="0"/>
              </a:rPr>
              <a:t>We can now make an attempt to add meaningful words to our matrix.  We can try these words and see if they work.</a:t>
            </a:r>
          </a:p>
          <a:p>
            <a:r>
              <a:rPr lang="en-GB" altLang="en-US" smtClean="0">
                <a:latin typeface="Times" pitchFamily="18" charset="0"/>
              </a:rPr>
              <a:t>Thus we are saying that 10 or over is </a:t>
            </a:r>
            <a:r>
              <a:rPr lang="en-GB" altLang="en-US" b="1" smtClean="0">
                <a:latin typeface="Times" pitchFamily="18" charset="0"/>
              </a:rPr>
              <a:t>unacceptable</a:t>
            </a:r>
            <a:r>
              <a:rPr lang="en-GB" altLang="en-US" smtClean="0">
                <a:latin typeface="Times" pitchFamily="18" charset="0"/>
              </a:rPr>
              <a:t>.  This includes</a:t>
            </a:r>
          </a:p>
          <a:p>
            <a:pPr>
              <a:buFontTx/>
              <a:buChar char="•"/>
            </a:pPr>
            <a:r>
              <a:rPr lang="en-GB" altLang="en-US" smtClean="0">
                <a:latin typeface="Times" pitchFamily="18" charset="0"/>
              </a:rPr>
              <a:t>  ‘very likely serious injury’ and ‘quite likely possible fatality’ </a:t>
            </a:r>
            <a:br>
              <a:rPr lang="en-GB" altLang="en-US" smtClean="0">
                <a:latin typeface="Times" pitchFamily="18" charset="0"/>
              </a:rPr>
            </a:br>
            <a:r>
              <a:rPr lang="en-GB" altLang="en-US" smtClean="0">
                <a:latin typeface="Times" pitchFamily="18" charset="0"/>
              </a:rPr>
              <a:t>the category seems sensible</a:t>
            </a:r>
          </a:p>
          <a:p>
            <a:r>
              <a:rPr lang="en-GB" altLang="en-US" smtClean="0">
                <a:latin typeface="Times" pitchFamily="18" charset="0"/>
              </a:rPr>
              <a:t>7-9 is </a:t>
            </a:r>
            <a:r>
              <a:rPr lang="en-GB" altLang="en-US" b="1" smtClean="0">
                <a:latin typeface="Times" pitchFamily="18" charset="0"/>
              </a:rPr>
              <a:t>significant</a:t>
            </a:r>
            <a:r>
              <a:rPr lang="en-GB" altLang="en-US" smtClean="0">
                <a:latin typeface="Times" pitchFamily="18" charset="0"/>
              </a:rPr>
              <a:t>. This includes</a:t>
            </a:r>
          </a:p>
          <a:p>
            <a:pPr>
              <a:buFontTx/>
              <a:buChar char="•"/>
            </a:pPr>
            <a:r>
              <a:rPr lang="en-GB" altLang="en-US" smtClean="0">
                <a:latin typeface="Times" pitchFamily="18" charset="0"/>
              </a:rPr>
              <a:t>  ‘very likely injury affecting work’ through to ‘possibly a possible fatality’</a:t>
            </a:r>
          </a:p>
          <a:p>
            <a:r>
              <a:rPr lang="en-GB" altLang="en-US" smtClean="0">
                <a:latin typeface="Times" pitchFamily="18" charset="0"/>
              </a:rPr>
              <a:t>Again this works.</a:t>
            </a:r>
          </a:p>
          <a:p>
            <a:r>
              <a:rPr lang="en-GB" altLang="en-US" smtClean="0">
                <a:latin typeface="Times" pitchFamily="18" charset="0"/>
              </a:rPr>
              <a:t>4-6 is</a:t>
            </a:r>
            <a:r>
              <a:rPr lang="en-GB" altLang="en-US" b="1" smtClean="0">
                <a:latin typeface="Times" pitchFamily="18" charset="0"/>
              </a:rPr>
              <a:t> tolerable</a:t>
            </a:r>
            <a:r>
              <a:rPr lang="en-GB" altLang="en-US" smtClean="0">
                <a:latin typeface="Times" pitchFamily="18" charset="0"/>
              </a:rPr>
              <a:t>. This might include ‘very likely risk of slight harm’, via a ‘possible injury affecting work’ through to a ‘very unlikely risk of possible fatality’.  Again this works, with all others rated at 1-3 regarded as insignificant.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a:xfrm>
            <a:off x="914400" y="744538"/>
            <a:ext cx="4965700" cy="3724275"/>
          </a:xfrm>
          <a:ln/>
        </p:spPr>
      </p:sp>
      <p:sp>
        <p:nvSpPr>
          <p:cNvPr id="63491" name="Rectangle 3"/>
          <p:cNvSpPr>
            <a:spLocks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Times" pitchFamily="18" charset="0"/>
              </a:rPr>
              <a:t>But the ‘acceptance level’ is only worthwhile if it is connected to an action plan.</a:t>
            </a:r>
          </a:p>
          <a:p>
            <a:r>
              <a:rPr lang="en-GB" altLang="en-US" smtClean="0">
                <a:latin typeface="Times" pitchFamily="18" charset="0"/>
              </a:rPr>
              <a:t>In this slide we place actions against each category from the matrix.  Each establishment can make their own judgement on acceptance of risk which may be related to the skills, knowledge and experience of individuals for a wide range of tasks (can refer back to first example slide).</a:t>
            </a:r>
          </a:p>
          <a:p>
            <a:r>
              <a:rPr lang="en-GB" altLang="en-US" smtClean="0">
                <a:latin typeface="Times" pitchFamily="18" charset="0"/>
              </a:rPr>
              <a:t>Important that all assessors are aware of local standards.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xfrm>
            <a:off x="914400" y="744538"/>
            <a:ext cx="4965700" cy="3724275"/>
          </a:xfrm>
          <a:ln/>
        </p:spPr>
      </p:sp>
      <p:sp>
        <p:nvSpPr>
          <p:cNvPr id="65539" name="Rectangle 3"/>
          <p:cNvSpPr>
            <a:spLocks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Times" pitchFamily="18" charset="0"/>
              </a:rPr>
              <a:t>Aspects of controlling risk – introduced as ‘What can we do to remove or reduce risk?’ are discussed in Presentation 2.</a:t>
            </a:r>
          </a:p>
          <a:p>
            <a:r>
              <a:rPr lang="en-GB" altLang="en-US" smtClean="0">
                <a:latin typeface="Times" pitchFamily="18" charset="0"/>
              </a:rPr>
              <a:t>This slide just sets the scene on what needs to be done as Step 4.</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xfrm>
            <a:off x="914400" y="744538"/>
            <a:ext cx="4965700" cy="3724275"/>
          </a:xfrm>
          <a:ln/>
        </p:spPr>
      </p:sp>
      <p:sp>
        <p:nvSpPr>
          <p:cNvPr id="67587" name="Rectangle 3"/>
          <p:cNvSpPr>
            <a:spLocks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Times" pitchFamily="18" charset="0"/>
              </a:rPr>
              <a:t>Step 5 is the need to monitor the risk assessment in action.</a:t>
            </a:r>
          </a:p>
          <a:p>
            <a:r>
              <a:rPr lang="en-GB" altLang="en-US" smtClean="0">
                <a:latin typeface="Times" pitchFamily="18" charset="0"/>
              </a:rPr>
              <a:t>Can take the opportunity to differentiate between monitoring and reviewing, with the message that they are really two arms of the same process – to ensure risk assessments remain live.</a:t>
            </a:r>
          </a:p>
          <a:p>
            <a:r>
              <a:rPr lang="en-GB" altLang="en-US" smtClean="0">
                <a:latin typeface="Times" pitchFamily="18" charset="0"/>
              </a:rPr>
              <a:t>Regular monitoring of a risk assessment may lead to changes being made to procedures (changing the risk control)</a:t>
            </a:r>
          </a:p>
          <a:p>
            <a:r>
              <a:rPr lang="en-GB" altLang="en-US" smtClean="0">
                <a:latin typeface="Times" pitchFamily="18" charset="0"/>
              </a:rPr>
              <a:t>Regular review of procedures may lead to changes made to assessments (and sometimes back to the procedures again).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xfrm>
            <a:off x="957263" y="769938"/>
            <a:ext cx="4922837" cy="3692525"/>
          </a:xfrm>
          <a:solidFill>
            <a:srgbClr val="FFFFFF"/>
          </a:solidFill>
          <a:ln w="12700" cap="fla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7" name="Rectangle 3"/>
          <p:cNvSpPr>
            <a:spLocks noChangeArrowheads="1"/>
          </p:cNvSpPr>
          <p:nvPr>
            <p:ph type="body" idx="1"/>
          </p:nvPr>
        </p:nvSpPr>
        <p:spPr>
          <a:xfrm>
            <a:off x="933450" y="4695825"/>
            <a:ext cx="4972050"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086" tIns="48042" rIns="96086" bIns="48042"/>
          <a:lstStyle/>
          <a:p>
            <a:r>
              <a:rPr lang="en-US" altLang="en-US" smtClean="0">
                <a:latin typeface="Times" pitchFamily="18" charset="0"/>
              </a:rPr>
              <a:t>This provides the legal background to the duty to make risk assessments (and could be the only slide about the law).  </a:t>
            </a:r>
          </a:p>
          <a:p>
            <a:r>
              <a:rPr lang="en-US" altLang="en-US" smtClean="0">
                <a:latin typeface="Times" pitchFamily="18" charset="0"/>
              </a:rPr>
              <a:t>Opportunity to introduce the thought that if you start from the ‘top’ on a task by task basis, before applying specific regulations for certain assessments (e.g. manual handling), rather than using the Management regulations to ‘plug the gaps’, then key areas that do not fit neatly into specific slots will not be missed. </a:t>
            </a:r>
          </a:p>
          <a:p>
            <a:r>
              <a:rPr lang="en-US" altLang="en-US" smtClean="0">
                <a:latin typeface="Times" pitchFamily="18" charset="0"/>
              </a:rPr>
              <a:t>Key example – Slips, trips and falls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xfrm>
            <a:off x="957263" y="769938"/>
            <a:ext cx="4922837" cy="3692525"/>
          </a:xfrm>
          <a:solidFill>
            <a:srgbClr val="FFFFFF"/>
          </a:solidFill>
          <a:ln w="12700" cap="fla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5" name="Rectangle 3"/>
          <p:cNvSpPr>
            <a:spLocks noChangeArrowheads="1"/>
          </p:cNvSpPr>
          <p:nvPr>
            <p:ph type="body" idx="1"/>
          </p:nvPr>
        </p:nvSpPr>
        <p:spPr>
          <a:xfrm>
            <a:off x="933450" y="4695825"/>
            <a:ext cx="4972050"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086" tIns="48042" rIns="96086" bIns="48042"/>
          <a:lstStyle/>
          <a:p>
            <a:r>
              <a:rPr lang="en-US" altLang="en-US" smtClean="0">
                <a:latin typeface="Times" pitchFamily="18" charset="0"/>
              </a:rPr>
              <a:t>You may wish to hand out the HSE ‘five steps’ leaflet to delegates.</a:t>
            </a:r>
          </a:p>
          <a:p>
            <a:r>
              <a:rPr lang="en-US" altLang="en-US" smtClean="0">
                <a:latin typeface="Times" pitchFamily="18" charset="0"/>
              </a:rPr>
              <a:t>Whether you do or not, this slide turns the steps into questions.</a:t>
            </a:r>
          </a:p>
          <a:p>
            <a:r>
              <a:rPr lang="en-US" altLang="en-US" smtClean="0">
                <a:latin typeface="Times" pitchFamily="18" charset="0"/>
              </a:rPr>
              <a:t>The steps are introduced first and in this way, to ensure that delegates learn first that risk assessment is a logical exercise with a meaningful outcome.</a:t>
            </a:r>
          </a:p>
          <a:p>
            <a:r>
              <a:rPr lang="en-US" altLang="en-US" smtClean="0">
                <a:latin typeface="Times" pitchFamily="18" charset="0"/>
              </a:rPr>
              <a:t>Where to start the process and clarifying definitions are dealt with in the following slides.</a:t>
            </a:r>
          </a:p>
          <a:p>
            <a:r>
              <a:rPr lang="en-US" altLang="en-US" smtClean="0">
                <a:latin typeface="Times" pitchFamily="18" charset="0"/>
              </a:rPr>
              <a:t>Not too long need be spent on each step as long as people remember </a:t>
            </a:r>
          </a:p>
          <a:p>
            <a:r>
              <a:rPr lang="en-US" altLang="en-US" smtClean="0">
                <a:latin typeface="Times" pitchFamily="18" charset="0"/>
              </a:rPr>
              <a:t>What hazards?</a:t>
            </a:r>
            <a:br>
              <a:rPr lang="en-US" altLang="en-US" smtClean="0">
                <a:latin typeface="Times" pitchFamily="18" charset="0"/>
              </a:rPr>
            </a:br>
            <a:r>
              <a:rPr lang="en-US" altLang="en-US" smtClean="0">
                <a:latin typeface="Times" pitchFamily="18" charset="0"/>
              </a:rPr>
              <a:t>Who is possibly exposed?</a:t>
            </a:r>
            <a:br>
              <a:rPr lang="en-US" altLang="en-US" smtClean="0">
                <a:latin typeface="Times" pitchFamily="18" charset="0"/>
              </a:rPr>
            </a:br>
            <a:r>
              <a:rPr lang="en-US" altLang="en-US" smtClean="0">
                <a:latin typeface="Times" pitchFamily="18" charset="0"/>
              </a:rPr>
              <a:t>How big is the risk?</a:t>
            </a:r>
            <a:br>
              <a:rPr lang="en-US" altLang="en-US" smtClean="0">
                <a:latin typeface="Times" pitchFamily="18" charset="0"/>
              </a:rPr>
            </a:br>
            <a:r>
              <a:rPr lang="en-US" altLang="en-US" smtClean="0">
                <a:latin typeface="Times" pitchFamily="18" charset="0"/>
              </a:rPr>
              <a:t>What can we do about it?</a:t>
            </a:r>
            <a:br>
              <a:rPr lang="en-US" altLang="en-US" smtClean="0">
                <a:latin typeface="Times" pitchFamily="18" charset="0"/>
              </a:rPr>
            </a:br>
            <a:r>
              <a:rPr lang="en-US" altLang="en-US" smtClean="0">
                <a:latin typeface="Times" pitchFamily="18" charset="0"/>
              </a:rPr>
              <a:t>How do we check it is working (including compliance)?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noTextEdit="1"/>
          </p:cNvSpPr>
          <p:nvPr>
            <p:ph type="sldImg"/>
          </p:nvPr>
        </p:nvSpPr>
        <p:spPr>
          <a:xfrm>
            <a:off x="914400" y="744538"/>
            <a:ext cx="4965700" cy="3724275"/>
          </a:xfrm>
          <a:ln/>
        </p:spPr>
      </p:sp>
      <p:sp>
        <p:nvSpPr>
          <p:cNvPr id="40963" name="Rectangle 3"/>
          <p:cNvSpPr>
            <a:spLocks noChangeArrowheads="1"/>
          </p:cNvSpPr>
          <p:nvPr>
            <p:ph type="body" idx="1"/>
          </p:nvPr>
        </p:nvSpPr>
        <p:spPr>
          <a:xfrm>
            <a:off x="679450" y="4718050"/>
            <a:ext cx="5435600" cy="3279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7800" indent="-177800"/>
            <a:r>
              <a:rPr lang="en-GB" altLang="en-US" smtClean="0">
                <a:latin typeface="Times" pitchFamily="18" charset="0"/>
              </a:rPr>
              <a:t>Aim: to get people to start with the question ‘What am I trying to do/achieve?’ before they start looking at the hazards.</a:t>
            </a:r>
          </a:p>
          <a:p>
            <a:pPr marL="177800" indent="-177800"/>
            <a:r>
              <a:rPr lang="en-GB" altLang="en-US" smtClean="0">
                <a:latin typeface="Times" pitchFamily="18" charset="0"/>
              </a:rPr>
              <a:t>Can go on to propose splitting up the task into steps if necessary.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a:xfrm>
            <a:off x="914400" y="744538"/>
            <a:ext cx="4965700" cy="3724275"/>
          </a:xfrm>
          <a:ln/>
        </p:spPr>
      </p:sp>
      <p:sp>
        <p:nvSpPr>
          <p:cNvPr id="43011" name="Rectangle 3"/>
          <p:cNvSpPr>
            <a:spLocks noChangeArrowheads="1"/>
          </p:cNvSpPr>
          <p:nvPr>
            <p:ph type="body" idx="1"/>
          </p:nvPr>
        </p:nvSpPr>
        <p:spPr>
          <a:xfrm>
            <a:off x="679450" y="4718050"/>
            <a:ext cx="5435600" cy="2990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GB" altLang="en-US" smtClean="0">
                <a:latin typeface="Times" pitchFamily="18" charset="0"/>
              </a:rPr>
              <a:t>Examples can be put onto a flip chart for future reference.</a:t>
            </a:r>
          </a:p>
          <a:p>
            <a:pPr>
              <a:lnSpc>
                <a:spcPct val="90000"/>
              </a:lnSpc>
            </a:pPr>
            <a:endParaRPr lang="en-GB" altLang="en-US" smtClean="0">
              <a:latin typeface="Times" pitchFamily="18" charset="0"/>
            </a:endParaRPr>
          </a:p>
          <a:p>
            <a:pPr>
              <a:lnSpc>
                <a:spcPct val="90000"/>
              </a:lnSpc>
            </a:pPr>
            <a:r>
              <a:rPr lang="en-GB" altLang="en-US" smtClean="0">
                <a:latin typeface="Times" pitchFamily="18" charset="0"/>
              </a:rPr>
              <a:t>If no, or limited, examples are given?</a:t>
            </a:r>
          </a:p>
          <a:p>
            <a:pPr>
              <a:lnSpc>
                <a:spcPct val="90000"/>
              </a:lnSpc>
            </a:pPr>
            <a:endParaRPr lang="en-GB" altLang="en-US" smtClean="0">
              <a:latin typeface="Times" pitchFamily="18" charset="0"/>
            </a:endParaRPr>
          </a:p>
          <a:p>
            <a:pPr>
              <a:lnSpc>
                <a:spcPct val="90000"/>
              </a:lnSpc>
            </a:pPr>
            <a:r>
              <a:rPr lang="en-GB" altLang="en-US" smtClean="0">
                <a:latin typeface="Times" pitchFamily="18" charset="0"/>
              </a:rPr>
              <a:t>You can draw from this list or use your own examples</a:t>
            </a:r>
          </a:p>
          <a:p>
            <a:pPr>
              <a:lnSpc>
                <a:spcPct val="90000"/>
              </a:lnSpc>
            </a:pPr>
            <a:endParaRPr lang="en-GB" altLang="en-US" smtClean="0">
              <a:latin typeface="Times" pitchFamily="18" charset="0"/>
            </a:endParaRPr>
          </a:p>
          <a:p>
            <a:pPr>
              <a:lnSpc>
                <a:spcPct val="90000"/>
              </a:lnSpc>
              <a:buFontTx/>
              <a:buChar char="•"/>
            </a:pPr>
            <a:r>
              <a:rPr lang="en-GB" altLang="en-US" smtClean="0">
                <a:latin typeface="Times" pitchFamily="18" charset="0"/>
              </a:rPr>
              <a:t>Data entry (DSE/ergonomics)</a:t>
            </a:r>
          </a:p>
          <a:p>
            <a:pPr>
              <a:lnSpc>
                <a:spcPct val="90000"/>
              </a:lnSpc>
              <a:buFontTx/>
              <a:buChar char="•"/>
            </a:pPr>
            <a:r>
              <a:rPr lang="en-GB" altLang="en-US" smtClean="0">
                <a:latin typeface="Times" pitchFamily="18" charset="0"/>
              </a:rPr>
              <a:t>Unloading a vehicle (Manual handling)</a:t>
            </a:r>
          </a:p>
          <a:p>
            <a:pPr>
              <a:lnSpc>
                <a:spcPct val="90000"/>
              </a:lnSpc>
              <a:buFontTx/>
              <a:buChar char="•"/>
            </a:pPr>
            <a:r>
              <a:rPr lang="en-GB" altLang="en-US" smtClean="0">
                <a:latin typeface="Times" pitchFamily="18" charset="0"/>
              </a:rPr>
              <a:t>Driving from A to B on work business</a:t>
            </a:r>
          </a:p>
          <a:p>
            <a:pPr>
              <a:lnSpc>
                <a:spcPct val="90000"/>
              </a:lnSpc>
              <a:buFontTx/>
              <a:buChar char="•"/>
            </a:pPr>
            <a:r>
              <a:rPr lang="en-GB" altLang="en-US" smtClean="0">
                <a:latin typeface="Times" pitchFamily="18" charset="0"/>
              </a:rPr>
              <a:t>Travelling to a conference</a:t>
            </a:r>
          </a:p>
          <a:p>
            <a:pPr>
              <a:lnSpc>
                <a:spcPct val="90000"/>
              </a:lnSpc>
              <a:buFontTx/>
              <a:buChar char="•"/>
            </a:pPr>
            <a:r>
              <a:rPr lang="en-GB" altLang="en-US" smtClean="0">
                <a:latin typeface="Times" pitchFamily="18" charset="0"/>
              </a:rPr>
              <a:t>Moving offices</a:t>
            </a:r>
          </a:p>
          <a:p>
            <a:pPr>
              <a:lnSpc>
                <a:spcPct val="90000"/>
              </a:lnSpc>
              <a:buFontTx/>
              <a:buChar char="•"/>
            </a:pPr>
            <a:r>
              <a:rPr lang="en-GB" altLang="en-US" smtClean="0">
                <a:latin typeface="Times" pitchFamily="18" charset="0"/>
              </a:rPr>
              <a:t>Working in the community</a:t>
            </a:r>
          </a:p>
          <a:p>
            <a:pPr>
              <a:lnSpc>
                <a:spcPct val="90000"/>
              </a:lnSpc>
              <a:buFontTx/>
              <a:buChar char="•"/>
            </a:pPr>
            <a:r>
              <a:rPr lang="en-GB" altLang="en-US" smtClean="0">
                <a:latin typeface="Times" pitchFamily="18" charset="0"/>
              </a:rPr>
              <a:t>Working in a laboratory</a:t>
            </a:r>
          </a:p>
          <a:p>
            <a:pPr>
              <a:lnSpc>
                <a:spcPct val="90000"/>
              </a:lnSpc>
            </a:pPr>
            <a:endParaRPr lang="en-GB" altLang="en-US" smtClean="0">
              <a:latin typeface="Times" pitchFamily="18" charset="0"/>
            </a:endParaRPr>
          </a:p>
          <a:p>
            <a:pPr>
              <a:lnSpc>
                <a:spcPct val="90000"/>
              </a:lnSpc>
            </a:pPr>
            <a:endParaRPr lang="en-GB" altLang="en-US" smtClean="0">
              <a:latin typeface="Times"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a:xfrm>
            <a:off x="914400" y="744538"/>
            <a:ext cx="4965700" cy="3724275"/>
          </a:xfrm>
          <a:ln/>
        </p:spPr>
      </p:sp>
      <p:sp>
        <p:nvSpPr>
          <p:cNvPr id="45059" name="Rectangle 3"/>
          <p:cNvSpPr>
            <a:spLocks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Times" pitchFamily="18" charset="0"/>
              </a:rPr>
              <a:t>Important to agree definitions.   The definitions used in this slide have been used in the MRC over time, are sound, and are in line with HSE definitions.</a:t>
            </a:r>
          </a:p>
          <a:p>
            <a:r>
              <a:rPr lang="en-GB" altLang="en-US" smtClean="0">
                <a:latin typeface="Times" pitchFamily="18" charset="0"/>
              </a:rPr>
              <a:t>It may be opportune to point out that if delegates are involved in corporate business risk management, the definitions are not the same – which is in some ways unfortunate.  Very important to stress that these are health and safety definitions.</a:t>
            </a:r>
          </a:p>
          <a:p>
            <a:r>
              <a:rPr lang="en-GB" altLang="en-US" smtClean="0">
                <a:latin typeface="Times" pitchFamily="18" charset="0"/>
              </a:rPr>
              <a:t>Useful, to call for examples: e.g.</a:t>
            </a:r>
          </a:p>
          <a:p>
            <a:pPr>
              <a:buFontTx/>
              <a:buChar char="•"/>
            </a:pPr>
            <a:r>
              <a:rPr lang="en-GB" altLang="en-US" smtClean="0">
                <a:latin typeface="Times" pitchFamily="18" charset="0"/>
              </a:rPr>
              <a:t> a car </a:t>
            </a:r>
          </a:p>
          <a:p>
            <a:r>
              <a:rPr lang="en-GB" altLang="en-US" smtClean="0">
                <a:latin typeface="Times" pitchFamily="18" charset="0"/>
              </a:rPr>
              <a:t>(Stationary car usually not a hazard – but what about parking on a hill?</a:t>
            </a:r>
          </a:p>
          <a:p>
            <a:r>
              <a:rPr lang="en-GB" altLang="en-US" smtClean="0">
                <a:latin typeface="Times" pitchFamily="18" charset="0"/>
              </a:rPr>
              <a:t>Moving car a hazard; risk of injury to driver, to other drivers, pedestrians. </a:t>
            </a:r>
          </a:p>
          <a:p>
            <a:r>
              <a:rPr lang="en-GB" altLang="en-US" smtClean="0">
                <a:latin typeface="Times" pitchFamily="18" charset="0"/>
              </a:rPr>
              <a:t>Each of these potential sets of people carries its own risks of injury.  </a:t>
            </a:r>
          </a:p>
          <a:p>
            <a:r>
              <a:rPr lang="en-GB" altLang="en-US" smtClean="0">
                <a:latin typeface="Times" pitchFamily="18" charset="0"/>
              </a:rPr>
              <a:t>To be meaningful, risk has to connected to a task, e.g., crossing the road, driving on a journey and considering self, pedestrians and other vehicles.  Whose risk is 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a:xfrm>
            <a:off x="917575" y="746125"/>
            <a:ext cx="4960938" cy="3721100"/>
          </a:xfrm>
          <a:ln/>
        </p:spPr>
      </p:sp>
      <p:sp>
        <p:nvSpPr>
          <p:cNvPr id="47107" name="Rectangle 3"/>
          <p:cNvSpPr>
            <a:spLocks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pitchFamily="18" charset="0"/>
              </a:rPr>
              <a:t>Identifying hazards.</a:t>
            </a:r>
          </a:p>
          <a:p>
            <a:r>
              <a:rPr lang="en-US" altLang="en-US" smtClean="0">
                <a:latin typeface="Times" pitchFamily="18" charset="0"/>
              </a:rPr>
              <a:t>This introduces concept of ‘competence’ in the second question.  Discussion can be around ‘who does the assessment?’ and ‘who is responsible for it?’.</a:t>
            </a:r>
          </a:p>
          <a:p>
            <a:r>
              <a:rPr lang="en-US" altLang="en-US" smtClean="0">
                <a:latin typeface="Times" pitchFamily="18" charset="0"/>
              </a:rPr>
              <a:t>Main answer should be that person doing the work should do assessment (shouldn’t be doing it if they do not know what they are doing) with team leader/PI/functional manager retaining overall responsibility).</a:t>
            </a:r>
          </a:p>
          <a:p>
            <a:r>
              <a:rPr lang="en-US" altLang="en-US" smtClean="0">
                <a:latin typeface="Times" pitchFamily="18" charset="0"/>
              </a:rPr>
              <a:t>This also introduces link to hierarchy of control (two blue bullets) but mainly dwells on the duty to ask the two last questions.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a:xfrm>
            <a:off x="914400" y="744538"/>
            <a:ext cx="4965700" cy="3724275"/>
          </a:xfrm>
          <a:ln/>
        </p:spPr>
      </p:sp>
      <p:sp>
        <p:nvSpPr>
          <p:cNvPr id="49155" name="Rectangle 3"/>
          <p:cNvSpPr>
            <a:spLocks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Times" pitchFamily="18" charset="0"/>
              </a:rPr>
              <a:t>Key issue:  No such thing as a ‘normal’ person.  However many risk assessments can be properly made that apply to the majority of people.  Even so, individual characteristics do affect the level of risk, on the ‘severity’ or ‘consequence’ spectrum.</a:t>
            </a:r>
          </a:p>
          <a:p>
            <a:r>
              <a:rPr lang="en-GB" altLang="en-US" smtClean="0">
                <a:latin typeface="Times" pitchFamily="18" charset="0"/>
              </a:rPr>
              <a:t>Each should be discussed briefly.  When considering disability, emphasise ‘inclusivity’ and the MRC aim of enabling as many people with disabilities to work in as many areas as possible.  Duty to adjust.</a:t>
            </a:r>
          </a:p>
          <a:p>
            <a:r>
              <a:rPr lang="en-GB" altLang="en-US" smtClean="0">
                <a:latin typeface="Times" pitchFamily="18" charset="0"/>
              </a:rPr>
              <a:t>In all groups (e.g. cleaners as well as own employees) communication is important so language skills can be important.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914400" y="744538"/>
            <a:ext cx="4965700" cy="3724275"/>
          </a:xfrm>
          <a:ln/>
        </p:spPr>
      </p:sp>
      <p:sp>
        <p:nvSpPr>
          <p:cNvPr id="51203" name="Rectangle 3"/>
          <p:cNvSpPr>
            <a:spLocks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7800" indent="-177800"/>
            <a:r>
              <a:rPr lang="en-GB" altLang="en-US" smtClean="0">
                <a:latin typeface="Times" pitchFamily="18" charset="0"/>
              </a:rPr>
              <a:t>This is the first of a series of slides looking at Step 3: evaluation of risk.</a:t>
            </a:r>
          </a:p>
          <a:p>
            <a:pPr marL="177800" indent="-177800"/>
            <a:r>
              <a:rPr lang="en-GB" altLang="en-US" smtClean="0">
                <a:latin typeface="Times" pitchFamily="18" charset="0"/>
              </a:rPr>
              <a:t>In the series of slides we look at:</a:t>
            </a:r>
          </a:p>
          <a:p>
            <a:pPr marL="177800" indent="-177800">
              <a:buFontTx/>
              <a:buChar char="•"/>
            </a:pPr>
            <a:r>
              <a:rPr lang="en-GB" altLang="en-US" smtClean="0">
                <a:latin typeface="Times" pitchFamily="18" charset="0"/>
              </a:rPr>
              <a:t>The 2 parameters of consequence and likelihood</a:t>
            </a:r>
          </a:p>
          <a:p>
            <a:pPr marL="177800" indent="-177800">
              <a:buFontTx/>
              <a:buChar char="•"/>
            </a:pPr>
            <a:r>
              <a:rPr lang="en-GB" altLang="en-US" smtClean="0">
                <a:latin typeface="Times" pitchFamily="18" charset="0"/>
              </a:rPr>
              <a:t>Translating the two factors into a graph with ‘risk’ assessed as  the area under the graph (simple product)</a:t>
            </a:r>
          </a:p>
          <a:p>
            <a:pPr marL="177800" indent="-177800">
              <a:buFontTx/>
              <a:buChar char="•"/>
            </a:pPr>
            <a:r>
              <a:rPr lang="en-GB" altLang="en-US" smtClean="0">
                <a:latin typeface="Times" pitchFamily="18" charset="0"/>
              </a:rPr>
              <a:t>Understanding the limits we have on controlling ‘severity’ in some situations and ‘likelihood’ in others</a:t>
            </a:r>
          </a:p>
          <a:p>
            <a:pPr marL="177800" indent="-177800">
              <a:buFontTx/>
              <a:buChar char="•"/>
            </a:pPr>
            <a:r>
              <a:rPr lang="en-GB" altLang="en-US" smtClean="0">
                <a:latin typeface="Times" pitchFamily="18" charset="0"/>
              </a:rPr>
              <a:t>Translating a graph into a numerical matrix</a:t>
            </a:r>
          </a:p>
          <a:p>
            <a:pPr marL="177800" indent="-177800">
              <a:buFontTx/>
              <a:buChar char="•"/>
            </a:pPr>
            <a:r>
              <a:rPr lang="en-GB" altLang="en-US" smtClean="0">
                <a:latin typeface="Times" pitchFamily="18" charset="0"/>
              </a:rPr>
              <a:t>Adding words to the matrix that determine actions</a:t>
            </a:r>
          </a:p>
          <a:p>
            <a:pPr marL="177800" indent="-177800">
              <a:buFontTx/>
              <a:buChar char="•"/>
            </a:pPr>
            <a:r>
              <a:rPr lang="en-GB" altLang="en-US" smtClean="0">
                <a:latin typeface="Times" pitchFamily="18" charset="0"/>
              </a:rPr>
              <a:t>Defining those actions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Tree>
    <p:extLst>
      <p:ext uri="{BB962C8B-B14F-4D97-AF65-F5344CB8AC3E}">
        <p14:creationId xmlns:p14="http://schemas.microsoft.com/office/powerpoint/2010/main" val="36909657"/>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33379002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4788" y="458788"/>
            <a:ext cx="1955800" cy="5637212"/>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85800" y="458788"/>
            <a:ext cx="5716588" cy="5637212"/>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767869818"/>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458788"/>
            <a:ext cx="7824788" cy="5637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051654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Tree>
    <p:extLst>
      <p:ext uri="{BB962C8B-B14F-4D97-AF65-F5344CB8AC3E}">
        <p14:creationId xmlns:p14="http://schemas.microsoft.com/office/powerpoint/2010/main" val="482139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034118032"/>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extLst>
      <p:ext uri="{BB962C8B-B14F-4D97-AF65-F5344CB8AC3E}">
        <p14:creationId xmlns:p14="http://schemas.microsoft.com/office/powerpoint/2010/main" val="1667935822"/>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939785307"/>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425466311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smtClean="0"/>
              <a:t>Click to edit Master title style</a:t>
            </a:r>
            <a:endParaRPr lang="en-US"/>
          </a:p>
        </p:txBody>
      </p:sp>
    </p:spTree>
    <p:extLst>
      <p:ext uri="{BB962C8B-B14F-4D97-AF65-F5344CB8AC3E}">
        <p14:creationId xmlns:p14="http://schemas.microsoft.com/office/powerpoint/2010/main" val="786480901"/>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305532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443520905"/>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1569988177"/>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2103311030"/>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068603462"/>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63148160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extLst>
      <p:ext uri="{BB962C8B-B14F-4D97-AF65-F5344CB8AC3E}">
        <p14:creationId xmlns:p14="http://schemas.microsoft.com/office/powerpoint/2010/main" val="148438467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25052909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34815031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4275684866"/>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664202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305175647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334698165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685800" y="15240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7" name="Rectangle 3"/>
          <p:cNvSpPr>
            <a:spLocks noGrp="1" noChangeArrowheads="1"/>
          </p:cNvSpPr>
          <p:nvPr>
            <p:ph type="title"/>
          </p:nvPr>
        </p:nvSpPr>
        <p:spPr bwMode="auto">
          <a:xfrm>
            <a:off x="685800" y="458788"/>
            <a:ext cx="7824788"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en-US" smtClean="0"/>
          </a:p>
        </p:txBody>
      </p:sp>
      <p:sp>
        <p:nvSpPr>
          <p:cNvPr id="421897" name="Line 9"/>
          <p:cNvSpPr>
            <a:spLocks noChangeShapeType="1"/>
          </p:cNvSpPr>
          <p:nvPr/>
        </p:nvSpPr>
        <p:spPr bwMode="auto">
          <a:xfrm>
            <a:off x="323850" y="1412875"/>
            <a:ext cx="8534400" cy="0"/>
          </a:xfrm>
          <a:prstGeom prst="line">
            <a:avLst/>
          </a:prstGeom>
          <a:noFill/>
          <a:ln w="22225">
            <a:solidFill>
              <a:srgbClr val="91695F"/>
            </a:solidFill>
            <a:round/>
            <a:headEnd/>
            <a:tailEnd/>
          </a:ln>
          <a:effectLst/>
        </p:spPr>
        <p:txBody>
          <a:bodyPr wrap="none" anchor="ctr"/>
          <a:lstStyle/>
          <a:p>
            <a:pPr>
              <a:defRPr/>
            </a:pPr>
            <a:endParaRPr lang="en-US">
              <a:latin typeface="Times" charset="0"/>
              <a:ea typeface="+mn-ea"/>
            </a:endParaRPr>
          </a:p>
        </p:txBody>
      </p:sp>
      <p:pic>
        <p:nvPicPr>
          <p:cNvPr id="1029" name="Picture 10" descr="mrc_powerpoint_logo_warm_gray"/>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1188" y="6524625"/>
            <a:ext cx="1728787"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6"/>
          <p:cNvSpPr txBox="1">
            <a:spLocks noChangeArrowheads="1"/>
          </p:cNvSpPr>
          <p:nvPr userDrawn="1"/>
        </p:nvSpPr>
        <p:spPr bwMode="auto">
          <a:xfrm>
            <a:off x="3132138" y="6453188"/>
            <a:ext cx="273526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900">
                <a:solidFill>
                  <a:schemeClr val="bg2"/>
                </a:solidFill>
                <a:latin typeface="Verdana" pitchFamily="34" charset="0"/>
              </a:rPr>
              <a:t>Principles of risk assessment</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74" r:id="rId12"/>
  </p:sldLayoutIdLst>
  <p:transition spd="med"/>
  <p:txStyles>
    <p:titleStyle>
      <a:lvl1pPr algn="l" rtl="0" eaLnBrk="0" fontAlgn="base" hangingPunct="0">
        <a:spcBef>
          <a:spcPct val="0"/>
        </a:spcBef>
        <a:spcAft>
          <a:spcPct val="0"/>
        </a:spcAft>
        <a:defRPr sz="2800">
          <a:solidFill>
            <a:schemeClr val="tx1"/>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2800">
          <a:solidFill>
            <a:schemeClr val="tx1"/>
          </a:solidFill>
          <a:latin typeface="Verdana" charset="0"/>
          <a:ea typeface="ＭＳ Ｐゴシック" pitchFamily="-110" charset="-128"/>
          <a:cs typeface="ＭＳ Ｐゴシック" pitchFamily="-110" charset="-128"/>
        </a:defRPr>
      </a:lvl2pPr>
      <a:lvl3pPr algn="l" rtl="0" eaLnBrk="0" fontAlgn="base" hangingPunct="0">
        <a:spcBef>
          <a:spcPct val="0"/>
        </a:spcBef>
        <a:spcAft>
          <a:spcPct val="0"/>
        </a:spcAft>
        <a:defRPr sz="2800">
          <a:solidFill>
            <a:schemeClr val="tx1"/>
          </a:solidFill>
          <a:latin typeface="Verdana" charset="0"/>
          <a:ea typeface="ＭＳ Ｐゴシック" pitchFamily="-110" charset="-128"/>
          <a:cs typeface="ＭＳ Ｐゴシック" pitchFamily="-110" charset="-128"/>
        </a:defRPr>
      </a:lvl3pPr>
      <a:lvl4pPr algn="l" rtl="0" eaLnBrk="0" fontAlgn="base" hangingPunct="0">
        <a:spcBef>
          <a:spcPct val="0"/>
        </a:spcBef>
        <a:spcAft>
          <a:spcPct val="0"/>
        </a:spcAft>
        <a:defRPr sz="2800">
          <a:solidFill>
            <a:schemeClr val="tx1"/>
          </a:solidFill>
          <a:latin typeface="Verdana" charset="0"/>
          <a:ea typeface="ＭＳ Ｐゴシック" pitchFamily="-110" charset="-128"/>
          <a:cs typeface="ＭＳ Ｐゴシック" pitchFamily="-110" charset="-128"/>
        </a:defRPr>
      </a:lvl4pPr>
      <a:lvl5pPr algn="l" rtl="0" eaLnBrk="0" fontAlgn="base" hangingPunct="0">
        <a:spcBef>
          <a:spcPct val="0"/>
        </a:spcBef>
        <a:spcAft>
          <a:spcPct val="0"/>
        </a:spcAft>
        <a:defRPr sz="2800">
          <a:solidFill>
            <a:schemeClr val="tx1"/>
          </a:solidFill>
          <a:latin typeface="Verdana" charset="0"/>
          <a:ea typeface="ＭＳ Ｐゴシック" pitchFamily="-110" charset="-128"/>
          <a:cs typeface="ＭＳ Ｐゴシック" pitchFamily="-110" charset="-128"/>
        </a:defRPr>
      </a:lvl5pPr>
      <a:lvl6pPr marL="457200" algn="l" rtl="0" fontAlgn="base">
        <a:spcBef>
          <a:spcPct val="0"/>
        </a:spcBef>
        <a:spcAft>
          <a:spcPct val="0"/>
        </a:spcAft>
        <a:defRPr sz="2800">
          <a:solidFill>
            <a:schemeClr val="tx1"/>
          </a:solidFill>
          <a:latin typeface="Verdana" charset="0"/>
        </a:defRPr>
      </a:lvl6pPr>
      <a:lvl7pPr marL="914400" algn="l" rtl="0" fontAlgn="base">
        <a:spcBef>
          <a:spcPct val="0"/>
        </a:spcBef>
        <a:spcAft>
          <a:spcPct val="0"/>
        </a:spcAft>
        <a:defRPr sz="2800">
          <a:solidFill>
            <a:schemeClr val="tx1"/>
          </a:solidFill>
          <a:latin typeface="Verdana" charset="0"/>
        </a:defRPr>
      </a:lvl7pPr>
      <a:lvl8pPr marL="1371600" algn="l" rtl="0" fontAlgn="base">
        <a:spcBef>
          <a:spcPct val="0"/>
        </a:spcBef>
        <a:spcAft>
          <a:spcPct val="0"/>
        </a:spcAft>
        <a:defRPr sz="2800">
          <a:solidFill>
            <a:schemeClr val="tx1"/>
          </a:solidFill>
          <a:latin typeface="Verdana" charset="0"/>
        </a:defRPr>
      </a:lvl8pPr>
      <a:lvl9pPr marL="1828800" algn="l" rtl="0" fontAlgn="base">
        <a:spcBef>
          <a:spcPct val="0"/>
        </a:spcBef>
        <a:spcAft>
          <a:spcPct val="0"/>
        </a:spcAft>
        <a:defRPr sz="2800">
          <a:solidFill>
            <a:schemeClr val="tx1"/>
          </a:solidFill>
          <a:latin typeface="Verdana" charset="0"/>
        </a:defRPr>
      </a:lvl9pPr>
    </p:titleStyle>
    <p:bodyStyle>
      <a:lvl1pPr marL="342900" indent="-342900" algn="l" rtl="0" eaLnBrk="0" fontAlgn="base" hangingPunct="0">
        <a:spcBef>
          <a:spcPct val="20000"/>
        </a:spcBef>
        <a:spcAft>
          <a:spcPct val="0"/>
        </a:spcAft>
        <a:buClr>
          <a:srgbClr val="920049"/>
        </a:buClr>
        <a:buChar char="•"/>
        <a:defRPr sz="2000">
          <a:solidFill>
            <a:schemeClr val="tx1"/>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lr>
          <a:srgbClr val="920049"/>
        </a:buClr>
        <a:buChar char="•"/>
        <a:defRPr sz="2000">
          <a:solidFill>
            <a:schemeClr val="tx1"/>
          </a:solidFill>
          <a:latin typeface="+mn-lt"/>
          <a:ea typeface="ＭＳ Ｐゴシック" charset="-128"/>
        </a:defRPr>
      </a:lvl2pPr>
      <a:lvl3pPr marL="1143000" indent="-228600" algn="l" rtl="0" eaLnBrk="0" fontAlgn="base" hangingPunct="0">
        <a:spcBef>
          <a:spcPct val="20000"/>
        </a:spcBef>
        <a:spcAft>
          <a:spcPct val="0"/>
        </a:spcAft>
        <a:buClr>
          <a:srgbClr val="920049"/>
        </a:buClr>
        <a:buChar char="•"/>
        <a:defRPr>
          <a:solidFill>
            <a:schemeClr val="tx1"/>
          </a:solidFill>
          <a:latin typeface="+mn-lt"/>
          <a:ea typeface="ＭＳ Ｐゴシック" charset="-128"/>
        </a:defRPr>
      </a:lvl3pPr>
      <a:lvl4pPr marL="1562100" indent="-228600" algn="l" rtl="0" eaLnBrk="0" fontAlgn="base" hangingPunct="0">
        <a:spcBef>
          <a:spcPct val="20000"/>
        </a:spcBef>
        <a:spcAft>
          <a:spcPct val="0"/>
        </a:spcAft>
        <a:buClr>
          <a:srgbClr val="920049"/>
        </a:buClr>
        <a:buChar char="–"/>
        <a:defRPr>
          <a:solidFill>
            <a:schemeClr val="tx1"/>
          </a:solidFill>
          <a:latin typeface="+mn-lt"/>
          <a:ea typeface="ＭＳ Ｐゴシック" charset="-128"/>
        </a:defRPr>
      </a:lvl4pPr>
      <a:lvl5pPr marL="1981200" indent="-228600" algn="l" rtl="0" eaLnBrk="0" fontAlgn="base" hangingPunct="0">
        <a:spcBef>
          <a:spcPct val="20000"/>
        </a:spcBef>
        <a:spcAft>
          <a:spcPct val="0"/>
        </a:spcAft>
        <a:buClr>
          <a:srgbClr val="920049"/>
        </a:buClr>
        <a:buChar char="»"/>
        <a:defRPr i="1">
          <a:solidFill>
            <a:schemeClr val="tx1"/>
          </a:solidFill>
          <a:latin typeface="+mn-lt"/>
          <a:ea typeface="ＭＳ Ｐゴシック" charset="-128"/>
        </a:defRPr>
      </a:lvl5pPr>
      <a:lvl6pPr marL="2438400" indent="-228600" algn="l" rtl="0" fontAlgn="base">
        <a:spcBef>
          <a:spcPct val="20000"/>
        </a:spcBef>
        <a:spcAft>
          <a:spcPct val="0"/>
        </a:spcAft>
        <a:buClr>
          <a:srgbClr val="920049"/>
        </a:buClr>
        <a:buChar char="»"/>
        <a:defRPr i="1">
          <a:solidFill>
            <a:schemeClr val="tx1"/>
          </a:solidFill>
          <a:latin typeface="+mn-lt"/>
          <a:ea typeface="ＭＳ Ｐゴシック" charset="-128"/>
        </a:defRPr>
      </a:lvl6pPr>
      <a:lvl7pPr marL="2895600" indent="-228600" algn="l" rtl="0" fontAlgn="base">
        <a:spcBef>
          <a:spcPct val="20000"/>
        </a:spcBef>
        <a:spcAft>
          <a:spcPct val="0"/>
        </a:spcAft>
        <a:buClr>
          <a:srgbClr val="920049"/>
        </a:buClr>
        <a:buChar char="»"/>
        <a:defRPr i="1">
          <a:solidFill>
            <a:schemeClr val="tx1"/>
          </a:solidFill>
          <a:latin typeface="+mn-lt"/>
          <a:ea typeface="ＭＳ Ｐゴシック" charset="-128"/>
        </a:defRPr>
      </a:lvl7pPr>
      <a:lvl8pPr marL="3352800" indent="-228600" algn="l" rtl="0" fontAlgn="base">
        <a:spcBef>
          <a:spcPct val="20000"/>
        </a:spcBef>
        <a:spcAft>
          <a:spcPct val="0"/>
        </a:spcAft>
        <a:buClr>
          <a:srgbClr val="920049"/>
        </a:buClr>
        <a:buChar char="»"/>
        <a:defRPr i="1">
          <a:solidFill>
            <a:schemeClr val="tx1"/>
          </a:solidFill>
          <a:latin typeface="+mn-lt"/>
          <a:ea typeface="ＭＳ Ｐゴシック" charset="-128"/>
        </a:defRPr>
      </a:lvl8pPr>
      <a:lvl9pPr marL="3810000" indent="-228600" algn="l" rtl="0" fontAlgn="base">
        <a:spcBef>
          <a:spcPct val="20000"/>
        </a:spcBef>
        <a:spcAft>
          <a:spcPct val="0"/>
        </a:spcAft>
        <a:buClr>
          <a:srgbClr val="920049"/>
        </a:buClr>
        <a:buChar char="»"/>
        <a:defRPr i="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8" descr="mrc_powerpoint_logo_warm_gray"/>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1188" y="6524625"/>
            <a:ext cx="1728787"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9" descr="Docs-Presentations-WG10-MRC"/>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92900" y="257175"/>
            <a:ext cx="202247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6" descr="PP strip-new-2.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3175" y="1447800"/>
            <a:ext cx="913765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5"/>
          <p:cNvSpPr txBox="1">
            <a:spLocks noChangeArrowheads="1"/>
          </p:cNvSpPr>
          <p:nvPr userDrawn="1"/>
        </p:nvSpPr>
        <p:spPr bwMode="auto">
          <a:xfrm>
            <a:off x="3132138" y="6453188"/>
            <a:ext cx="273526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900">
                <a:solidFill>
                  <a:schemeClr val="bg2"/>
                </a:solidFill>
                <a:latin typeface="Verdana" pitchFamily="34" charset="0"/>
              </a:rPr>
              <a:t>Principles of risk assessment</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med"/>
  <p:txStyles>
    <p:titleStyle>
      <a:lvl1pPr algn="l" rtl="0" eaLnBrk="0" fontAlgn="base" hangingPunct="0">
        <a:spcBef>
          <a:spcPct val="0"/>
        </a:spcBef>
        <a:spcAft>
          <a:spcPct val="0"/>
        </a:spcAft>
        <a:defRPr sz="2800">
          <a:solidFill>
            <a:schemeClr val="tx1"/>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2800">
          <a:solidFill>
            <a:schemeClr val="tx1"/>
          </a:solidFill>
          <a:latin typeface="Verdana" charset="0"/>
          <a:ea typeface="ＭＳ Ｐゴシック" pitchFamily="-110" charset="-128"/>
          <a:cs typeface="ＭＳ Ｐゴシック" pitchFamily="-110" charset="-128"/>
        </a:defRPr>
      </a:lvl2pPr>
      <a:lvl3pPr algn="l" rtl="0" eaLnBrk="0" fontAlgn="base" hangingPunct="0">
        <a:spcBef>
          <a:spcPct val="0"/>
        </a:spcBef>
        <a:spcAft>
          <a:spcPct val="0"/>
        </a:spcAft>
        <a:defRPr sz="2800">
          <a:solidFill>
            <a:schemeClr val="tx1"/>
          </a:solidFill>
          <a:latin typeface="Verdana" charset="0"/>
          <a:ea typeface="ＭＳ Ｐゴシック" pitchFamily="-110" charset="-128"/>
          <a:cs typeface="ＭＳ Ｐゴシック" pitchFamily="-110" charset="-128"/>
        </a:defRPr>
      </a:lvl3pPr>
      <a:lvl4pPr algn="l" rtl="0" eaLnBrk="0" fontAlgn="base" hangingPunct="0">
        <a:spcBef>
          <a:spcPct val="0"/>
        </a:spcBef>
        <a:spcAft>
          <a:spcPct val="0"/>
        </a:spcAft>
        <a:defRPr sz="2800">
          <a:solidFill>
            <a:schemeClr val="tx1"/>
          </a:solidFill>
          <a:latin typeface="Verdana" charset="0"/>
          <a:ea typeface="ＭＳ Ｐゴシック" pitchFamily="-110" charset="-128"/>
          <a:cs typeface="ＭＳ Ｐゴシック" pitchFamily="-110" charset="-128"/>
        </a:defRPr>
      </a:lvl4pPr>
      <a:lvl5pPr algn="l" rtl="0" eaLnBrk="0" fontAlgn="base" hangingPunct="0">
        <a:spcBef>
          <a:spcPct val="0"/>
        </a:spcBef>
        <a:spcAft>
          <a:spcPct val="0"/>
        </a:spcAft>
        <a:defRPr sz="2800">
          <a:solidFill>
            <a:schemeClr val="tx1"/>
          </a:solidFill>
          <a:latin typeface="Verdana" charset="0"/>
          <a:ea typeface="ＭＳ Ｐゴシック" pitchFamily="-110" charset="-128"/>
          <a:cs typeface="ＭＳ Ｐゴシック" pitchFamily="-110" charset="-128"/>
        </a:defRPr>
      </a:lvl5pPr>
      <a:lvl6pPr marL="457200" algn="l" rtl="0" fontAlgn="base">
        <a:spcBef>
          <a:spcPct val="0"/>
        </a:spcBef>
        <a:spcAft>
          <a:spcPct val="0"/>
        </a:spcAft>
        <a:defRPr sz="2800">
          <a:solidFill>
            <a:schemeClr val="tx1"/>
          </a:solidFill>
          <a:latin typeface="Verdana" charset="0"/>
        </a:defRPr>
      </a:lvl6pPr>
      <a:lvl7pPr marL="914400" algn="l" rtl="0" fontAlgn="base">
        <a:spcBef>
          <a:spcPct val="0"/>
        </a:spcBef>
        <a:spcAft>
          <a:spcPct val="0"/>
        </a:spcAft>
        <a:defRPr sz="2800">
          <a:solidFill>
            <a:schemeClr val="tx1"/>
          </a:solidFill>
          <a:latin typeface="Verdana" charset="0"/>
        </a:defRPr>
      </a:lvl7pPr>
      <a:lvl8pPr marL="1371600" algn="l" rtl="0" fontAlgn="base">
        <a:spcBef>
          <a:spcPct val="0"/>
        </a:spcBef>
        <a:spcAft>
          <a:spcPct val="0"/>
        </a:spcAft>
        <a:defRPr sz="2800">
          <a:solidFill>
            <a:schemeClr val="tx1"/>
          </a:solidFill>
          <a:latin typeface="Verdana" charset="0"/>
        </a:defRPr>
      </a:lvl8pPr>
      <a:lvl9pPr marL="1828800" algn="l" rtl="0" fontAlgn="base">
        <a:spcBef>
          <a:spcPct val="0"/>
        </a:spcBef>
        <a:spcAft>
          <a:spcPct val="0"/>
        </a:spcAft>
        <a:defRPr sz="2800">
          <a:solidFill>
            <a:schemeClr val="tx1"/>
          </a:solidFill>
          <a:latin typeface="Verdana" charset="0"/>
        </a:defRPr>
      </a:lvl9pPr>
    </p:titleStyle>
    <p:bodyStyle>
      <a:lvl1pPr marL="342900" indent="-342900" algn="l" rtl="0" eaLnBrk="0" fontAlgn="base" hangingPunct="0">
        <a:spcBef>
          <a:spcPct val="20000"/>
        </a:spcBef>
        <a:spcAft>
          <a:spcPct val="0"/>
        </a:spcAft>
        <a:buClr>
          <a:srgbClr val="920049"/>
        </a:buClr>
        <a:buChar char="•"/>
        <a:defRPr>
          <a:solidFill>
            <a:schemeClr val="tx1"/>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lr>
          <a:srgbClr val="920049"/>
        </a:buClr>
        <a:buChar char="•"/>
        <a:defRPr>
          <a:solidFill>
            <a:schemeClr val="tx1"/>
          </a:solidFill>
          <a:latin typeface="+mn-lt"/>
          <a:ea typeface="ＭＳ Ｐゴシック" charset="-128"/>
        </a:defRPr>
      </a:lvl2pPr>
      <a:lvl3pPr marL="1143000" indent="-228600" algn="l" rtl="0" eaLnBrk="0" fontAlgn="base" hangingPunct="0">
        <a:spcBef>
          <a:spcPct val="20000"/>
        </a:spcBef>
        <a:spcAft>
          <a:spcPct val="0"/>
        </a:spcAft>
        <a:buClr>
          <a:srgbClr val="920049"/>
        </a:buClr>
        <a:buChar char="•"/>
        <a:defRPr sz="1600">
          <a:solidFill>
            <a:schemeClr val="tx1"/>
          </a:solidFill>
          <a:latin typeface="+mn-lt"/>
          <a:ea typeface="ＭＳ Ｐゴシック" charset="-128"/>
        </a:defRPr>
      </a:lvl3pPr>
      <a:lvl4pPr marL="1562100" indent="-228600" algn="l" rtl="0" eaLnBrk="0" fontAlgn="base" hangingPunct="0">
        <a:spcBef>
          <a:spcPct val="20000"/>
        </a:spcBef>
        <a:spcAft>
          <a:spcPct val="0"/>
        </a:spcAft>
        <a:buClr>
          <a:srgbClr val="920049"/>
        </a:buClr>
        <a:buChar char="–"/>
        <a:defRPr sz="1400">
          <a:solidFill>
            <a:schemeClr val="tx1"/>
          </a:solidFill>
          <a:latin typeface="+mn-lt"/>
          <a:ea typeface="ＭＳ Ｐゴシック" charset="-128"/>
        </a:defRPr>
      </a:lvl4pPr>
      <a:lvl5pPr marL="1981200" indent="-228600" algn="l" rtl="0" eaLnBrk="0" fontAlgn="base" hangingPunct="0">
        <a:spcBef>
          <a:spcPct val="20000"/>
        </a:spcBef>
        <a:spcAft>
          <a:spcPct val="0"/>
        </a:spcAft>
        <a:buClr>
          <a:srgbClr val="920049"/>
        </a:buClr>
        <a:buChar char="»"/>
        <a:defRPr sz="1200" i="1">
          <a:solidFill>
            <a:schemeClr val="tx1"/>
          </a:solidFill>
          <a:latin typeface="+mn-lt"/>
          <a:ea typeface="ＭＳ Ｐゴシック" charset="-128"/>
        </a:defRPr>
      </a:lvl5pPr>
      <a:lvl6pPr marL="2438400" indent="-228600" algn="l" rtl="0" fontAlgn="base">
        <a:spcBef>
          <a:spcPct val="20000"/>
        </a:spcBef>
        <a:spcAft>
          <a:spcPct val="0"/>
        </a:spcAft>
        <a:buClr>
          <a:srgbClr val="920049"/>
        </a:buClr>
        <a:buChar char="»"/>
        <a:defRPr sz="1200" i="1">
          <a:solidFill>
            <a:schemeClr val="tx1"/>
          </a:solidFill>
          <a:latin typeface="+mn-lt"/>
          <a:ea typeface="ＭＳ Ｐゴシック" charset="-128"/>
        </a:defRPr>
      </a:lvl6pPr>
      <a:lvl7pPr marL="2895600" indent="-228600" algn="l" rtl="0" fontAlgn="base">
        <a:spcBef>
          <a:spcPct val="20000"/>
        </a:spcBef>
        <a:spcAft>
          <a:spcPct val="0"/>
        </a:spcAft>
        <a:buClr>
          <a:srgbClr val="920049"/>
        </a:buClr>
        <a:buChar char="»"/>
        <a:defRPr sz="1200" i="1">
          <a:solidFill>
            <a:schemeClr val="tx1"/>
          </a:solidFill>
          <a:latin typeface="+mn-lt"/>
          <a:ea typeface="ＭＳ Ｐゴシック" charset="-128"/>
        </a:defRPr>
      </a:lvl7pPr>
      <a:lvl8pPr marL="3352800" indent="-228600" algn="l" rtl="0" fontAlgn="base">
        <a:spcBef>
          <a:spcPct val="20000"/>
        </a:spcBef>
        <a:spcAft>
          <a:spcPct val="0"/>
        </a:spcAft>
        <a:buClr>
          <a:srgbClr val="920049"/>
        </a:buClr>
        <a:buChar char="»"/>
        <a:defRPr sz="1200" i="1">
          <a:solidFill>
            <a:schemeClr val="tx1"/>
          </a:solidFill>
          <a:latin typeface="+mn-lt"/>
          <a:ea typeface="ＭＳ Ｐゴシック" charset="-128"/>
        </a:defRPr>
      </a:lvl8pPr>
      <a:lvl9pPr marL="3810000" indent="-228600" algn="l" rtl="0" fontAlgn="base">
        <a:spcBef>
          <a:spcPct val="20000"/>
        </a:spcBef>
        <a:spcAft>
          <a:spcPct val="0"/>
        </a:spcAft>
        <a:buClr>
          <a:srgbClr val="920049"/>
        </a:buClr>
        <a:buChar char="»"/>
        <a:defRPr sz="1200" i="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485118" y="2060848"/>
            <a:ext cx="8102600" cy="2394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200" dirty="0">
                <a:solidFill>
                  <a:srgbClr val="9A044B"/>
                </a:solidFill>
                <a:latin typeface="Verdana" pitchFamily="34" charset="0"/>
              </a:rPr>
              <a:t>Risk </a:t>
            </a:r>
            <a:r>
              <a:rPr lang="en-US" altLang="en-US" sz="3200" dirty="0" smtClean="0">
                <a:solidFill>
                  <a:srgbClr val="9A044B"/>
                </a:solidFill>
                <a:latin typeface="Verdana" pitchFamily="34" charset="0"/>
              </a:rPr>
              <a:t>assessment</a:t>
            </a:r>
            <a:endParaRPr lang="en-US" altLang="en-US" dirty="0">
              <a:solidFill>
                <a:srgbClr val="9A044B"/>
              </a:solidFill>
              <a:latin typeface="Verdana" pitchFamily="34" charset="0"/>
            </a:endParaRPr>
          </a:p>
          <a:p>
            <a:pPr algn="r">
              <a:lnSpc>
                <a:spcPct val="70000"/>
              </a:lnSpc>
              <a:spcBef>
                <a:spcPct val="50000"/>
              </a:spcBef>
            </a:pPr>
            <a:endParaRPr lang="en-US" altLang="en-US" sz="2000" dirty="0" smtClean="0">
              <a:latin typeface="Verdana" pitchFamily="34" charset="0"/>
            </a:endParaRPr>
          </a:p>
          <a:p>
            <a:pPr algn="r">
              <a:lnSpc>
                <a:spcPct val="70000"/>
              </a:lnSpc>
              <a:spcBef>
                <a:spcPct val="50000"/>
              </a:spcBef>
            </a:pPr>
            <a:endParaRPr lang="en-US" altLang="en-US" sz="2000" dirty="0">
              <a:latin typeface="Verdana" pitchFamily="34" charset="0"/>
            </a:endParaRPr>
          </a:p>
          <a:p>
            <a:pPr algn="r">
              <a:lnSpc>
                <a:spcPct val="70000"/>
              </a:lnSpc>
              <a:spcBef>
                <a:spcPct val="50000"/>
              </a:spcBef>
            </a:pPr>
            <a:endParaRPr lang="en-US" altLang="en-US" sz="2000" dirty="0" smtClean="0">
              <a:latin typeface="Verdana" pitchFamily="34" charset="0"/>
            </a:endParaRPr>
          </a:p>
          <a:p>
            <a:pPr algn="r">
              <a:lnSpc>
                <a:spcPct val="70000"/>
              </a:lnSpc>
              <a:spcBef>
                <a:spcPct val="50000"/>
              </a:spcBef>
            </a:pPr>
            <a:r>
              <a:rPr lang="en-US" altLang="en-US" sz="2000" dirty="0" smtClean="0">
                <a:latin typeface="Verdana" pitchFamily="34" charset="0"/>
              </a:rPr>
              <a:t>Principles </a:t>
            </a:r>
            <a:r>
              <a:rPr lang="en-US" altLang="en-US" sz="2000" dirty="0">
                <a:latin typeface="Verdana" pitchFamily="34" charset="0"/>
              </a:rPr>
              <a:t>of risk assessment</a:t>
            </a:r>
          </a:p>
          <a:p>
            <a:pPr algn="l">
              <a:lnSpc>
                <a:spcPct val="70000"/>
              </a:lnSpc>
              <a:spcBef>
                <a:spcPct val="50000"/>
              </a:spcBef>
            </a:pPr>
            <a:endParaRPr lang="en-US" altLang="en-US" sz="1800" dirty="0">
              <a:latin typeface="Verdana" pitchFamily="34" charset="0"/>
            </a:endParaRPr>
          </a:p>
        </p:txBody>
      </p:sp>
      <p:sp>
        <p:nvSpPr>
          <p:cNvPr id="2" name="TextBox 1"/>
          <p:cNvSpPr txBox="1"/>
          <p:nvPr/>
        </p:nvSpPr>
        <p:spPr>
          <a:xfrm>
            <a:off x="5004048" y="5374604"/>
            <a:ext cx="3312368" cy="1200329"/>
          </a:xfrm>
          <a:prstGeom prst="rect">
            <a:avLst/>
          </a:prstGeom>
          <a:noFill/>
        </p:spPr>
        <p:txBody>
          <a:bodyPr wrap="square" rtlCol="0">
            <a:spAutoFit/>
          </a:bodyPr>
          <a:lstStyle/>
          <a:p>
            <a:r>
              <a:rPr lang="en-US" dirty="0" smtClean="0"/>
              <a:t>By  </a:t>
            </a:r>
            <a:r>
              <a:rPr lang="en-US" dirty="0" err="1" smtClean="0"/>
              <a:t>Yulhendri</a:t>
            </a:r>
            <a:endParaRPr lang="en-US" dirty="0" smtClean="0"/>
          </a:p>
          <a:p>
            <a:r>
              <a:rPr lang="en-US" dirty="0" err="1" smtClean="0"/>
              <a:t>Sistem</a:t>
            </a:r>
            <a:r>
              <a:rPr lang="en-US" dirty="0" smtClean="0"/>
              <a:t> </a:t>
            </a:r>
            <a:r>
              <a:rPr lang="en-US" dirty="0" err="1" smtClean="0"/>
              <a:t>Informasi</a:t>
            </a:r>
            <a:endParaRPr lang="en-US" dirty="0" smtClean="0"/>
          </a:p>
          <a:p>
            <a:r>
              <a:rPr lang="en-US" dirty="0" err="1" smtClean="0"/>
              <a:t>Fasilkom</a:t>
            </a:r>
            <a:r>
              <a:rPr lang="en-US" dirty="0" smtClean="0"/>
              <a:t> UEU</a:t>
            </a:r>
            <a:endParaRPr lang="en-US"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395288" y="765175"/>
            <a:ext cx="82089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a:latin typeface="Verdana" pitchFamily="34" charset="0"/>
              </a:rPr>
              <a:t>Can we work out how high the risk is?</a:t>
            </a:r>
          </a:p>
        </p:txBody>
      </p:sp>
      <p:sp>
        <p:nvSpPr>
          <p:cNvPr id="50179" name="Text Box 3"/>
          <p:cNvSpPr txBox="1">
            <a:spLocks noChangeArrowheads="1"/>
          </p:cNvSpPr>
          <p:nvPr/>
        </p:nvSpPr>
        <p:spPr bwMode="auto">
          <a:xfrm>
            <a:off x="900113" y="1916113"/>
            <a:ext cx="5905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endParaRPr lang="en-US" altLang="en-US">
              <a:latin typeface="Verdana" pitchFamily="34" charset="0"/>
            </a:endParaRPr>
          </a:p>
        </p:txBody>
      </p:sp>
      <p:sp>
        <p:nvSpPr>
          <p:cNvPr id="50180" name="Text Box 4"/>
          <p:cNvSpPr txBox="1">
            <a:spLocks noChangeArrowheads="1"/>
          </p:cNvSpPr>
          <p:nvPr/>
        </p:nvSpPr>
        <p:spPr bwMode="auto">
          <a:xfrm>
            <a:off x="1258888" y="2492375"/>
            <a:ext cx="6481762"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3538" indent="-363538">
              <a:defRPr sz="2400">
                <a:solidFill>
                  <a:schemeClr val="tx1"/>
                </a:solidFill>
                <a:latin typeface="Times" pitchFamily="18" charset="0"/>
                <a:ea typeface="ＭＳ Ｐゴシック" pitchFamily="-110" charset="-128"/>
              </a:defRPr>
            </a:lvl1pPr>
            <a:lvl2pPr marL="715963">
              <a:defRPr sz="2400">
                <a:solidFill>
                  <a:schemeClr val="tx1"/>
                </a:solidFill>
                <a:latin typeface="Times" pitchFamily="18" charset="0"/>
                <a:ea typeface="ＭＳ Ｐゴシック" pitchFamily="-110" charset="-128"/>
              </a:defRPr>
            </a:lvl2pPr>
            <a:lvl3pPr>
              <a:defRPr sz="2400">
                <a:solidFill>
                  <a:schemeClr val="tx1"/>
                </a:solidFill>
                <a:latin typeface="Times" pitchFamily="18" charset="0"/>
                <a:ea typeface="ＭＳ Ｐゴシック" pitchFamily="-110" charset="-128"/>
              </a:defRPr>
            </a:lvl3pPr>
            <a:lvl4pPr>
              <a:defRPr sz="2400">
                <a:solidFill>
                  <a:schemeClr val="tx1"/>
                </a:solidFill>
                <a:latin typeface="Times" pitchFamily="18" charset="0"/>
                <a:ea typeface="ＭＳ Ｐゴシック" pitchFamily="-110" charset="-128"/>
              </a:defRPr>
            </a:lvl4pPr>
            <a:lvl5pPr>
              <a:defRPr sz="2400">
                <a:solidFill>
                  <a:schemeClr val="tx1"/>
                </a:solidFill>
                <a:latin typeface="Times" pitchFamily="18" charset="0"/>
                <a:ea typeface="ＭＳ Ｐゴシック" pitchFamily="-110" charset="-128"/>
              </a:defRPr>
            </a:lvl5pPr>
            <a:lvl6pPr algn="ctr" eaLnBrk="0" fontAlgn="base" hangingPunct="0">
              <a:spcBef>
                <a:spcPct val="0"/>
              </a:spcBef>
              <a:spcAft>
                <a:spcPct val="0"/>
              </a:spcAft>
              <a:defRPr sz="2400">
                <a:solidFill>
                  <a:schemeClr val="tx1"/>
                </a:solidFill>
                <a:latin typeface="Times" pitchFamily="18" charset="0"/>
                <a:ea typeface="ＭＳ Ｐゴシック" pitchFamily="-110" charset="-128"/>
              </a:defRPr>
            </a:lvl6pPr>
            <a:lvl7pPr algn="ctr" eaLnBrk="0" fontAlgn="base" hangingPunct="0">
              <a:spcBef>
                <a:spcPct val="0"/>
              </a:spcBef>
              <a:spcAft>
                <a:spcPct val="0"/>
              </a:spcAft>
              <a:defRPr sz="2400">
                <a:solidFill>
                  <a:schemeClr val="tx1"/>
                </a:solidFill>
                <a:latin typeface="Times" pitchFamily="18" charset="0"/>
                <a:ea typeface="ＭＳ Ｐゴシック" pitchFamily="-110" charset="-128"/>
              </a:defRPr>
            </a:lvl7pPr>
            <a:lvl8pPr algn="ctr" eaLnBrk="0" fontAlgn="base" hangingPunct="0">
              <a:spcBef>
                <a:spcPct val="0"/>
              </a:spcBef>
              <a:spcAft>
                <a:spcPct val="0"/>
              </a:spcAft>
              <a:defRPr sz="2400">
                <a:solidFill>
                  <a:schemeClr val="tx1"/>
                </a:solidFill>
                <a:latin typeface="Times" pitchFamily="18" charset="0"/>
                <a:ea typeface="ＭＳ Ｐゴシック" pitchFamily="-110" charset="-128"/>
              </a:defRPr>
            </a:lvl8pPr>
            <a:lvl9pPr algn="ctr" eaLnBrk="0" fontAlgn="base" hangingPunct="0">
              <a:spcBef>
                <a:spcPct val="0"/>
              </a:spcBef>
              <a:spcAft>
                <a:spcPct val="0"/>
              </a:spcAft>
              <a:defRPr sz="2400">
                <a:solidFill>
                  <a:schemeClr val="tx1"/>
                </a:solidFill>
                <a:latin typeface="Times" pitchFamily="18" charset="0"/>
                <a:ea typeface="ＭＳ Ｐゴシック" pitchFamily="-110" charset="-128"/>
              </a:defRPr>
            </a:lvl9pPr>
          </a:lstStyle>
          <a:p>
            <a:pPr algn="l" eaLnBrk="1" hangingPunct="1">
              <a:spcBef>
                <a:spcPct val="50000"/>
              </a:spcBef>
              <a:buClr>
                <a:srgbClr val="990000"/>
              </a:buClr>
              <a:buFontTx/>
              <a:buChar char="•"/>
            </a:pPr>
            <a:r>
              <a:rPr lang="en-GB" altLang="en-US">
                <a:latin typeface="Verdana" pitchFamily="34" charset="0"/>
              </a:rPr>
              <a:t>What could go wrong?</a:t>
            </a:r>
          </a:p>
          <a:p>
            <a:pPr algn="l" eaLnBrk="1" hangingPunct="1">
              <a:spcBef>
                <a:spcPct val="50000"/>
              </a:spcBef>
              <a:buClr>
                <a:srgbClr val="990000"/>
              </a:buClr>
              <a:buFontTx/>
              <a:buChar char="•"/>
            </a:pPr>
            <a:r>
              <a:rPr lang="en-GB" altLang="en-US">
                <a:latin typeface="Verdana" pitchFamily="34" charset="0"/>
              </a:rPr>
              <a:t>What is the worst that could happen?</a:t>
            </a:r>
          </a:p>
        </p:txBody>
      </p:sp>
      <p:sp>
        <p:nvSpPr>
          <p:cNvPr id="50181" name="Text Box 5"/>
          <p:cNvSpPr txBox="1">
            <a:spLocks noChangeArrowheads="1"/>
          </p:cNvSpPr>
          <p:nvPr/>
        </p:nvSpPr>
        <p:spPr bwMode="auto">
          <a:xfrm>
            <a:off x="468313" y="1844675"/>
            <a:ext cx="46085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a:latin typeface="Verdana" pitchFamily="34" charset="0"/>
              </a:rPr>
              <a:t>Consequence - severity</a:t>
            </a:r>
          </a:p>
        </p:txBody>
      </p:sp>
      <p:sp>
        <p:nvSpPr>
          <p:cNvPr id="50182" name="Text Box 6"/>
          <p:cNvSpPr txBox="1">
            <a:spLocks noChangeArrowheads="1"/>
          </p:cNvSpPr>
          <p:nvPr/>
        </p:nvSpPr>
        <p:spPr bwMode="auto">
          <a:xfrm>
            <a:off x="539750" y="3789363"/>
            <a:ext cx="43211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a:latin typeface="Verdana" pitchFamily="34" charset="0"/>
              </a:rPr>
              <a:t>Likelihood</a:t>
            </a:r>
          </a:p>
        </p:txBody>
      </p:sp>
      <p:sp>
        <p:nvSpPr>
          <p:cNvPr id="50183" name="Text Box 7"/>
          <p:cNvSpPr txBox="1">
            <a:spLocks noChangeArrowheads="1"/>
          </p:cNvSpPr>
          <p:nvPr/>
        </p:nvSpPr>
        <p:spPr bwMode="auto">
          <a:xfrm>
            <a:off x="1258888" y="4437063"/>
            <a:ext cx="74898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3538" indent="-363538">
              <a:tabLst>
                <a:tab pos="0" algn="l"/>
              </a:tabLst>
              <a:defRPr sz="2400">
                <a:solidFill>
                  <a:schemeClr val="tx1"/>
                </a:solidFill>
                <a:latin typeface="Times" pitchFamily="18" charset="0"/>
                <a:ea typeface="ＭＳ Ｐゴシック" pitchFamily="-110" charset="-128"/>
              </a:defRPr>
            </a:lvl1pPr>
            <a:lvl2pPr marL="542925">
              <a:tabLst>
                <a:tab pos="0" algn="l"/>
              </a:tabLst>
              <a:defRPr sz="2400">
                <a:solidFill>
                  <a:schemeClr val="tx1"/>
                </a:solidFill>
                <a:latin typeface="Times" pitchFamily="18" charset="0"/>
                <a:ea typeface="ＭＳ Ｐゴシック" pitchFamily="-110" charset="-128"/>
              </a:defRPr>
            </a:lvl2pPr>
            <a:lvl3pPr>
              <a:tabLst>
                <a:tab pos="0" algn="l"/>
              </a:tabLst>
              <a:defRPr sz="2400">
                <a:solidFill>
                  <a:schemeClr val="tx1"/>
                </a:solidFill>
                <a:latin typeface="Times" pitchFamily="18" charset="0"/>
                <a:ea typeface="ＭＳ Ｐゴシック" pitchFamily="-110" charset="-128"/>
              </a:defRPr>
            </a:lvl3pPr>
            <a:lvl4pPr>
              <a:tabLst>
                <a:tab pos="0" algn="l"/>
              </a:tabLst>
              <a:defRPr sz="2400">
                <a:solidFill>
                  <a:schemeClr val="tx1"/>
                </a:solidFill>
                <a:latin typeface="Times" pitchFamily="18" charset="0"/>
                <a:ea typeface="ＭＳ Ｐゴシック" pitchFamily="-110" charset="-128"/>
              </a:defRPr>
            </a:lvl4pPr>
            <a:lvl5pPr>
              <a:tabLst>
                <a:tab pos="0" algn="l"/>
              </a:tabLst>
              <a:defRPr sz="2400">
                <a:solidFill>
                  <a:schemeClr val="tx1"/>
                </a:solidFill>
                <a:latin typeface="Times" pitchFamily="18" charset="0"/>
                <a:ea typeface="ＭＳ Ｐゴシック" pitchFamily="-110" charset="-128"/>
              </a:defRPr>
            </a:lvl5pPr>
            <a:lvl6pPr algn="ctr" eaLnBrk="0" fontAlgn="base" hangingPunct="0">
              <a:spcBef>
                <a:spcPct val="0"/>
              </a:spcBef>
              <a:spcAft>
                <a:spcPct val="0"/>
              </a:spcAft>
              <a:tabLst>
                <a:tab pos="0" algn="l"/>
              </a:tabLst>
              <a:defRPr sz="2400">
                <a:solidFill>
                  <a:schemeClr val="tx1"/>
                </a:solidFill>
                <a:latin typeface="Times" pitchFamily="18" charset="0"/>
                <a:ea typeface="ＭＳ Ｐゴシック" pitchFamily="-110" charset="-128"/>
              </a:defRPr>
            </a:lvl6pPr>
            <a:lvl7pPr algn="ctr" eaLnBrk="0" fontAlgn="base" hangingPunct="0">
              <a:spcBef>
                <a:spcPct val="0"/>
              </a:spcBef>
              <a:spcAft>
                <a:spcPct val="0"/>
              </a:spcAft>
              <a:tabLst>
                <a:tab pos="0" algn="l"/>
              </a:tabLst>
              <a:defRPr sz="2400">
                <a:solidFill>
                  <a:schemeClr val="tx1"/>
                </a:solidFill>
                <a:latin typeface="Times" pitchFamily="18" charset="0"/>
                <a:ea typeface="ＭＳ Ｐゴシック" pitchFamily="-110" charset="-128"/>
              </a:defRPr>
            </a:lvl7pPr>
            <a:lvl8pPr algn="ctr" eaLnBrk="0" fontAlgn="base" hangingPunct="0">
              <a:spcBef>
                <a:spcPct val="0"/>
              </a:spcBef>
              <a:spcAft>
                <a:spcPct val="0"/>
              </a:spcAft>
              <a:tabLst>
                <a:tab pos="0" algn="l"/>
              </a:tabLst>
              <a:defRPr sz="2400">
                <a:solidFill>
                  <a:schemeClr val="tx1"/>
                </a:solidFill>
                <a:latin typeface="Times" pitchFamily="18" charset="0"/>
                <a:ea typeface="ＭＳ Ｐゴシック" pitchFamily="-110" charset="-128"/>
              </a:defRPr>
            </a:lvl8pPr>
            <a:lvl9pPr algn="ctr" eaLnBrk="0" fontAlgn="base" hangingPunct="0">
              <a:spcBef>
                <a:spcPct val="0"/>
              </a:spcBef>
              <a:spcAft>
                <a:spcPct val="0"/>
              </a:spcAft>
              <a:tabLst>
                <a:tab pos="0" algn="l"/>
              </a:tabLst>
              <a:defRPr sz="2400">
                <a:solidFill>
                  <a:schemeClr val="tx1"/>
                </a:solidFill>
                <a:latin typeface="Times" pitchFamily="18" charset="0"/>
                <a:ea typeface="ＭＳ Ｐゴシック" pitchFamily="-110" charset="-128"/>
              </a:defRPr>
            </a:lvl9pPr>
          </a:lstStyle>
          <a:p>
            <a:pPr algn="l" eaLnBrk="1" hangingPunct="1">
              <a:spcBef>
                <a:spcPct val="50000"/>
              </a:spcBef>
              <a:buClr>
                <a:srgbClr val="990000"/>
              </a:buClr>
              <a:buFontTx/>
              <a:buChar char="•"/>
            </a:pPr>
            <a:r>
              <a:rPr lang="en-GB" altLang="en-US">
                <a:latin typeface="Verdana" pitchFamily="34" charset="0"/>
              </a:rPr>
              <a:t>How often must it be done?</a:t>
            </a:r>
          </a:p>
          <a:p>
            <a:pPr algn="l" eaLnBrk="1" hangingPunct="1">
              <a:spcBef>
                <a:spcPct val="50000"/>
              </a:spcBef>
              <a:buClr>
                <a:srgbClr val="990000"/>
              </a:buClr>
              <a:buFontTx/>
              <a:buChar char="•"/>
            </a:pPr>
            <a:r>
              <a:rPr lang="en-GB" altLang="en-US">
                <a:latin typeface="Verdana" pitchFamily="34" charset="0"/>
              </a:rPr>
              <a:t>How many people do it?</a:t>
            </a:r>
          </a:p>
          <a:p>
            <a:pPr algn="l" eaLnBrk="1" hangingPunct="1">
              <a:spcBef>
                <a:spcPct val="50000"/>
              </a:spcBef>
              <a:buClr>
                <a:srgbClr val="990000"/>
              </a:buClr>
              <a:buFontTx/>
              <a:buChar char="•"/>
            </a:pPr>
            <a:r>
              <a:rPr lang="en-GB" altLang="en-US">
                <a:latin typeface="Verdana" pitchFamily="34" charset="0"/>
              </a:rPr>
              <a:t>Is everyone doing it competent and trained?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0180">
                                            <p:txEl>
                                              <p:pRg st="0" end="0"/>
                                            </p:txEl>
                                          </p:spTgt>
                                        </p:tgtEl>
                                        <p:attrNameLst>
                                          <p:attrName>style.visibility</p:attrName>
                                        </p:attrNameLst>
                                      </p:cBhvr>
                                      <p:to>
                                        <p:strVal val="visible"/>
                                      </p:to>
                                    </p:set>
                                    <p:animEffect transition="in" filter="blinds(horizontal)">
                                      <p:cBhvr>
                                        <p:cTn id="11" dur="500"/>
                                        <p:tgtEl>
                                          <p:spTgt spid="50180">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0180">
                                            <p:txEl>
                                              <p:pRg st="1" end="1"/>
                                            </p:txEl>
                                          </p:spTgt>
                                        </p:tgtEl>
                                        <p:attrNameLst>
                                          <p:attrName>style.visibility</p:attrName>
                                        </p:attrNameLst>
                                      </p:cBhvr>
                                      <p:to>
                                        <p:strVal val="visible"/>
                                      </p:to>
                                    </p:set>
                                    <p:animEffect transition="in" filter="blinds(horizontal)">
                                      <p:cBhvr>
                                        <p:cTn id="16" dur="500"/>
                                        <p:tgtEl>
                                          <p:spTgt spid="50180">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018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50183">
                                            <p:txEl>
                                              <p:pRg st="0" end="0"/>
                                            </p:txEl>
                                          </p:spTgt>
                                        </p:tgtEl>
                                        <p:attrNameLst>
                                          <p:attrName>style.visibility</p:attrName>
                                        </p:attrNameLst>
                                      </p:cBhvr>
                                      <p:to>
                                        <p:strVal val="visible"/>
                                      </p:to>
                                    </p:set>
                                    <p:animEffect transition="in" filter="blinds(horizontal)">
                                      <p:cBhvr>
                                        <p:cTn id="25" dur="500"/>
                                        <p:tgtEl>
                                          <p:spTgt spid="50183">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50183">
                                            <p:txEl>
                                              <p:pRg st="1" end="1"/>
                                            </p:txEl>
                                          </p:spTgt>
                                        </p:tgtEl>
                                        <p:attrNameLst>
                                          <p:attrName>style.visibility</p:attrName>
                                        </p:attrNameLst>
                                      </p:cBhvr>
                                      <p:to>
                                        <p:strVal val="visible"/>
                                      </p:to>
                                    </p:set>
                                    <p:animEffect transition="in" filter="blinds(horizontal)">
                                      <p:cBhvr>
                                        <p:cTn id="30" dur="500"/>
                                        <p:tgtEl>
                                          <p:spTgt spid="50183">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50183">
                                            <p:txEl>
                                              <p:pRg st="2" end="2"/>
                                            </p:txEl>
                                          </p:spTgt>
                                        </p:tgtEl>
                                        <p:attrNameLst>
                                          <p:attrName>style.visibility</p:attrName>
                                        </p:attrNameLst>
                                      </p:cBhvr>
                                      <p:to>
                                        <p:strVal val="visible"/>
                                      </p:to>
                                    </p:set>
                                    <p:animEffect transition="in" filter="blinds(horizontal)">
                                      <p:cBhvr>
                                        <p:cTn id="35" dur="500"/>
                                        <p:tgtEl>
                                          <p:spTgt spid="501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p:bldP spid="50181" grpId="0"/>
      <p:bldP spid="50182" grpId="0"/>
      <p:bldP spid="5018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323850" y="765175"/>
            <a:ext cx="83518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a:latin typeface="Verdana" pitchFamily="34" charset="0"/>
              </a:rPr>
              <a:t>Where do our risks fit on the spectrum?</a:t>
            </a:r>
          </a:p>
        </p:txBody>
      </p:sp>
      <p:sp>
        <p:nvSpPr>
          <p:cNvPr id="52227" name="Line 3"/>
          <p:cNvSpPr>
            <a:spLocks noChangeShapeType="1"/>
          </p:cNvSpPr>
          <p:nvPr/>
        </p:nvSpPr>
        <p:spPr bwMode="auto">
          <a:xfrm flipV="1">
            <a:off x="1258888" y="2060575"/>
            <a:ext cx="0" cy="3529013"/>
          </a:xfrm>
          <a:prstGeom prst="line">
            <a:avLst/>
          </a:prstGeom>
          <a:noFill/>
          <a:ln w="5080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8" name="Text Box 4"/>
          <p:cNvSpPr txBox="1">
            <a:spLocks noChangeArrowheads="1"/>
          </p:cNvSpPr>
          <p:nvPr/>
        </p:nvSpPr>
        <p:spPr bwMode="auto">
          <a:xfrm rot="16200000">
            <a:off x="724694" y="2883694"/>
            <a:ext cx="2308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GB" altLang="en-US" sz="2800">
                <a:solidFill>
                  <a:srgbClr val="0000FF"/>
                </a:solidFill>
                <a:latin typeface="Verdana" pitchFamily="34" charset="0"/>
              </a:rPr>
              <a:t>How likely?</a:t>
            </a:r>
          </a:p>
        </p:txBody>
      </p:sp>
      <p:sp>
        <p:nvSpPr>
          <p:cNvPr id="52229" name="Line 5"/>
          <p:cNvSpPr>
            <a:spLocks noChangeShapeType="1"/>
          </p:cNvSpPr>
          <p:nvPr/>
        </p:nvSpPr>
        <p:spPr bwMode="auto">
          <a:xfrm>
            <a:off x="1258888" y="5589588"/>
            <a:ext cx="5400675" cy="0"/>
          </a:xfrm>
          <a:prstGeom prst="line">
            <a:avLst/>
          </a:prstGeom>
          <a:noFill/>
          <a:ln w="5080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0" name="Text Box 6"/>
          <p:cNvSpPr txBox="1">
            <a:spLocks noChangeArrowheads="1"/>
          </p:cNvSpPr>
          <p:nvPr/>
        </p:nvSpPr>
        <p:spPr bwMode="auto">
          <a:xfrm>
            <a:off x="4787900" y="4724400"/>
            <a:ext cx="23034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a:solidFill>
                  <a:srgbClr val="FF0000"/>
                </a:solidFill>
                <a:latin typeface="Verdana" pitchFamily="34" charset="0"/>
              </a:rPr>
              <a:t>How bad?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7"/>
                                        </p:tgtEl>
                                        <p:attrNameLst>
                                          <p:attrName>style.visibility</p:attrName>
                                        </p:attrNameLst>
                                      </p:cBhvr>
                                      <p:to>
                                        <p:strVal val="visible"/>
                                      </p:to>
                                    </p:set>
                                    <p:anim calcmode="lin" valueType="num">
                                      <p:cBhvr additive="base">
                                        <p:cTn id="7" dur="2000" fill="hold"/>
                                        <p:tgtEl>
                                          <p:spTgt spid="52227"/>
                                        </p:tgtEl>
                                        <p:attrNameLst>
                                          <p:attrName>ppt_x</p:attrName>
                                        </p:attrNameLst>
                                      </p:cBhvr>
                                      <p:tavLst>
                                        <p:tav tm="0">
                                          <p:val>
                                            <p:strVal val="#ppt_x"/>
                                          </p:val>
                                        </p:tav>
                                        <p:tav tm="100000">
                                          <p:val>
                                            <p:strVal val="#ppt_x"/>
                                          </p:val>
                                        </p:tav>
                                      </p:tavLst>
                                    </p:anim>
                                    <p:anim calcmode="lin" valueType="num">
                                      <p:cBhvr additive="base">
                                        <p:cTn id="8" dur="2000" fill="hold"/>
                                        <p:tgtEl>
                                          <p:spTgt spid="5222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000"/>
                            </p:stCondLst>
                            <p:childTnLst>
                              <p:par>
                                <p:cTn id="10" presetID="3" presetClass="entr" presetSubtype="5" fill="hold" grpId="0" nodeType="afterEffect">
                                  <p:stCondLst>
                                    <p:cond delay="0"/>
                                  </p:stCondLst>
                                  <p:childTnLst>
                                    <p:set>
                                      <p:cBhvr>
                                        <p:cTn id="11" dur="1" fill="hold">
                                          <p:stCondLst>
                                            <p:cond delay="0"/>
                                          </p:stCondLst>
                                        </p:cTn>
                                        <p:tgtEl>
                                          <p:spTgt spid="52228"/>
                                        </p:tgtEl>
                                        <p:attrNameLst>
                                          <p:attrName>style.visibility</p:attrName>
                                        </p:attrNameLst>
                                      </p:cBhvr>
                                      <p:to>
                                        <p:strVal val="visible"/>
                                      </p:to>
                                    </p:set>
                                    <p:animEffect transition="in" filter="blinds(vertical)">
                                      <p:cBhvr>
                                        <p:cTn id="12" dur="1000"/>
                                        <p:tgtEl>
                                          <p:spTgt spid="522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2229"/>
                                        </p:tgtEl>
                                        <p:attrNameLst>
                                          <p:attrName>style.visibility</p:attrName>
                                        </p:attrNameLst>
                                      </p:cBhvr>
                                      <p:to>
                                        <p:strVal val="visible"/>
                                      </p:to>
                                    </p:set>
                                    <p:anim calcmode="lin" valueType="num">
                                      <p:cBhvr additive="base">
                                        <p:cTn id="17" dur="2000" fill="hold"/>
                                        <p:tgtEl>
                                          <p:spTgt spid="52229"/>
                                        </p:tgtEl>
                                        <p:attrNameLst>
                                          <p:attrName>ppt_x</p:attrName>
                                        </p:attrNameLst>
                                      </p:cBhvr>
                                      <p:tavLst>
                                        <p:tav tm="0">
                                          <p:val>
                                            <p:strVal val="0-#ppt_w/2"/>
                                          </p:val>
                                        </p:tav>
                                        <p:tav tm="100000">
                                          <p:val>
                                            <p:strVal val="#ppt_x"/>
                                          </p:val>
                                        </p:tav>
                                      </p:tavLst>
                                    </p:anim>
                                    <p:anim calcmode="lin" valueType="num">
                                      <p:cBhvr additive="base">
                                        <p:cTn id="18" dur="2000" fill="hold"/>
                                        <p:tgtEl>
                                          <p:spTgt spid="52229"/>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2000"/>
                            </p:stCondLst>
                            <p:childTnLst>
                              <p:par>
                                <p:cTn id="20" presetID="3" presetClass="entr" presetSubtype="10" fill="hold" grpId="0" nodeType="afterEffect">
                                  <p:stCondLst>
                                    <p:cond delay="0"/>
                                  </p:stCondLst>
                                  <p:childTnLst>
                                    <p:set>
                                      <p:cBhvr>
                                        <p:cTn id="21" dur="1" fill="hold">
                                          <p:stCondLst>
                                            <p:cond delay="0"/>
                                          </p:stCondLst>
                                        </p:cTn>
                                        <p:tgtEl>
                                          <p:spTgt spid="52230"/>
                                        </p:tgtEl>
                                        <p:attrNameLst>
                                          <p:attrName>style.visibility</p:attrName>
                                        </p:attrNameLst>
                                      </p:cBhvr>
                                      <p:to>
                                        <p:strVal val="visible"/>
                                      </p:to>
                                    </p:set>
                                    <p:animEffect transition="in" filter="blinds(horizontal)">
                                      <p:cBhvr>
                                        <p:cTn id="22" dur="1000"/>
                                        <p:tgtEl>
                                          <p:spTgt spid="5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nimBg="1"/>
      <p:bldP spid="52228" grpId="0"/>
      <p:bldP spid="52229" grpId="0" animBg="1"/>
      <p:bldP spid="5223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755650" y="765175"/>
            <a:ext cx="760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a:latin typeface="Verdana" pitchFamily="34" charset="0"/>
              </a:rPr>
              <a:t>Evaluating the risk	 </a:t>
            </a:r>
          </a:p>
        </p:txBody>
      </p:sp>
      <p:sp>
        <p:nvSpPr>
          <p:cNvPr id="54275" name="WordArt 3"/>
          <p:cNvSpPr>
            <a:spLocks noChangeArrowheads="1" noChangeShapeType="1" noTextEdit="1"/>
          </p:cNvSpPr>
          <p:nvPr/>
        </p:nvSpPr>
        <p:spPr bwMode="auto">
          <a:xfrm>
            <a:off x="1476375" y="2133600"/>
            <a:ext cx="2506663" cy="36036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3600" kern="10">
                <a:ln w="9525">
                  <a:solidFill>
                    <a:srgbClr val="000000"/>
                  </a:solidFill>
                  <a:round/>
                  <a:headEnd/>
                  <a:tailEnd type="none" w="lg" len="med"/>
                </a:ln>
                <a:solidFill>
                  <a:srgbClr val="0066FF"/>
                </a:solidFill>
                <a:latin typeface="Arial Black"/>
              </a:rPr>
              <a:t>Likelihood</a:t>
            </a:r>
          </a:p>
        </p:txBody>
      </p:sp>
      <p:sp>
        <p:nvSpPr>
          <p:cNvPr id="54276" name="WordArt 4"/>
          <p:cNvSpPr>
            <a:spLocks noChangeArrowheads="1" noChangeShapeType="1" noTextEdit="1"/>
          </p:cNvSpPr>
          <p:nvPr/>
        </p:nvSpPr>
        <p:spPr bwMode="auto">
          <a:xfrm>
            <a:off x="5003800" y="2133600"/>
            <a:ext cx="2232025" cy="43021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3600" kern="10">
                <a:ln w="9525">
                  <a:solidFill>
                    <a:srgbClr val="000000"/>
                  </a:solidFill>
                  <a:round/>
                  <a:headEnd/>
                  <a:tailEnd type="none" w="lg" len="med"/>
                </a:ln>
                <a:solidFill>
                  <a:srgbClr val="0000FF"/>
                </a:solidFill>
                <a:latin typeface="Arial Black"/>
              </a:rPr>
              <a:t>Severity</a:t>
            </a:r>
          </a:p>
        </p:txBody>
      </p:sp>
      <p:sp>
        <p:nvSpPr>
          <p:cNvPr id="54277" name="Text Box 5"/>
          <p:cNvSpPr txBox="1">
            <a:spLocks noChangeArrowheads="1"/>
          </p:cNvSpPr>
          <p:nvPr/>
        </p:nvSpPr>
        <p:spPr bwMode="auto">
          <a:xfrm>
            <a:off x="1042988" y="2924175"/>
            <a:ext cx="3455987"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itchFamily="18" charset="0"/>
                <a:ea typeface="ＭＳ Ｐゴシック" pitchFamily="-110" charset="-128"/>
              </a:defRPr>
            </a:lvl1pPr>
            <a:lvl2pPr marL="914400" indent="-457200">
              <a:defRPr sz="2400">
                <a:solidFill>
                  <a:schemeClr val="tx1"/>
                </a:solidFill>
                <a:latin typeface="Times" pitchFamily="18" charset="0"/>
                <a:ea typeface="ＭＳ Ｐゴシック" pitchFamily="-110" charset="-128"/>
              </a:defRPr>
            </a:lvl2pPr>
            <a:lvl3pPr marL="1371600" indent="-457200">
              <a:defRPr sz="2400">
                <a:solidFill>
                  <a:schemeClr val="tx1"/>
                </a:solidFill>
                <a:latin typeface="Times" pitchFamily="18" charset="0"/>
                <a:ea typeface="ＭＳ Ｐゴシック" pitchFamily="-110" charset="-128"/>
              </a:defRPr>
            </a:lvl3pPr>
            <a:lvl4pPr marL="1828800" indent="-457200">
              <a:defRPr sz="2400">
                <a:solidFill>
                  <a:schemeClr val="tx1"/>
                </a:solidFill>
                <a:latin typeface="Times" pitchFamily="18" charset="0"/>
                <a:ea typeface="ＭＳ Ｐゴシック" pitchFamily="-110" charset="-128"/>
              </a:defRPr>
            </a:lvl4pPr>
            <a:lvl5pPr marL="2286000" indent="-457200">
              <a:defRPr sz="2400">
                <a:solidFill>
                  <a:schemeClr val="tx1"/>
                </a:solidFill>
                <a:latin typeface="Times" pitchFamily="18" charset="0"/>
                <a:ea typeface="ＭＳ Ｐゴシック" pitchFamily="-110" charset="-128"/>
              </a:defRPr>
            </a:lvl5pPr>
            <a:lvl6pPr marL="2743200" indent="-457200" algn="ctr" eaLnBrk="0" fontAlgn="base" hangingPunct="0">
              <a:spcBef>
                <a:spcPct val="0"/>
              </a:spcBef>
              <a:spcAft>
                <a:spcPct val="0"/>
              </a:spcAft>
              <a:defRPr sz="2400">
                <a:solidFill>
                  <a:schemeClr val="tx1"/>
                </a:solidFill>
                <a:latin typeface="Times" pitchFamily="18" charset="0"/>
                <a:ea typeface="ＭＳ Ｐゴシック" pitchFamily="-110" charset="-128"/>
              </a:defRPr>
            </a:lvl6pPr>
            <a:lvl7pPr marL="3200400" indent="-457200" algn="ctr" eaLnBrk="0" fontAlgn="base" hangingPunct="0">
              <a:spcBef>
                <a:spcPct val="0"/>
              </a:spcBef>
              <a:spcAft>
                <a:spcPct val="0"/>
              </a:spcAft>
              <a:defRPr sz="2400">
                <a:solidFill>
                  <a:schemeClr val="tx1"/>
                </a:solidFill>
                <a:latin typeface="Times" pitchFamily="18" charset="0"/>
                <a:ea typeface="ＭＳ Ｐゴシック" pitchFamily="-110" charset="-128"/>
              </a:defRPr>
            </a:lvl7pPr>
            <a:lvl8pPr marL="3657600" indent="-457200" algn="ctr" eaLnBrk="0" fontAlgn="base" hangingPunct="0">
              <a:spcBef>
                <a:spcPct val="0"/>
              </a:spcBef>
              <a:spcAft>
                <a:spcPct val="0"/>
              </a:spcAft>
              <a:defRPr sz="2400">
                <a:solidFill>
                  <a:schemeClr val="tx1"/>
                </a:solidFill>
                <a:latin typeface="Times" pitchFamily="18" charset="0"/>
                <a:ea typeface="ＭＳ Ｐゴシック" pitchFamily="-110" charset="-128"/>
              </a:defRPr>
            </a:lvl8pPr>
            <a:lvl9pPr marL="4114800" indent="-457200" algn="ctr" eaLnBrk="0" fontAlgn="base" hangingPunct="0">
              <a:spcBef>
                <a:spcPct val="0"/>
              </a:spcBef>
              <a:spcAft>
                <a:spcPct val="0"/>
              </a:spcAft>
              <a:defRPr sz="2400">
                <a:solidFill>
                  <a:schemeClr val="tx1"/>
                </a:solidFill>
                <a:latin typeface="Times" pitchFamily="18" charset="0"/>
                <a:ea typeface="ＭＳ Ｐゴシック" pitchFamily="-110" charset="-128"/>
              </a:defRPr>
            </a:lvl9pPr>
          </a:lstStyle>
          <a:p>
            <a:pPr algn="l">
              <a:spcBef>
                <a:spcPct val="50000"/>
              </a:spcBef>
              <a:buClr>
                <a:srgbClr val="0000FF"/>
              </a:buClr>
              <a:buFontTx/>
              <a:buAutoNum type="arabicPeriod"/>
            </a:pPr>
            <a:r>
              <a:rPr lang="en-GB" altLang="en-US">
                <a:latin typeface="Verdana" pitchFamily="34" charset="0"/>
              </a:rPr>
              <a:t>Highly unlikely</a:t>
            </a:r>
          </a:p>
          <a:p>
            <a:pPr algn="l">
              <a:spcBef>
                <a:spcPct val="50000"/>
              </a:spcBef>
              <a:buClr>
                <a:srgbClr val="0000FF"/>
              </a:buClr>
              <a:buFontTx/>
              <a:buAutoNum type="arabicPeriod"/>
            </a:pPr>
            <a:r>
              <a:rPr lang="en-GB" altLang="en-US">
                <a:latin typeface="Verdana" pitchFamily="34" charset="0"/>
              </a:rPr>
              <a:t>Possibly</a:t>
            </a:r>
          </a:p>
          <a:p>
            <a:pPr algn="l">
              <a:spcBef>
                <a:spcPct val="50000"/>
              </a:spcBef>
              <a:buClr>
                <a:srgbClr val="0000FF"/>
              </a:buClr>
              <a:buFontTx/>
              <a:buAutoNum type="arabicPeriod"/>
            </a:pPr>
            <a:r>
              <a:rPr lang="en-GB" altLang="en-US">
                <a:latin typeface="Verdana" pitchFamily="34" charset="0"/>
              </a:rPr>
              <a:t>Quite likely</a:t>
            </a:r>
          </a:p>
          <a:p>
            <a:pPr algn="l">
              <a:spcBef>
                <a:spcPct val="50000"/>
              </a:spcBef>
              <a:buClr>
                <a:srgbClr val="0000FF"/>
              </a:buClr>
              <a:buFontTx/>
              <a:buAutoNum type="arabicPeriod"/>
            </a:pPr>
            <a:r>
              <a:rPr lang="en-GB" altLang="en-US">
                <a:latin typeface="Verdana" pitchFamily="34" charset="0"/>
              </a:rPr>
              <a:t>Very likely</a:t>
            </a:r>
          </a:p>
          <a:p>
            <a:pPr algn="l">
              <a:spcBef>
                <a:spcPct val="50000"/>
              </a:spcBef>
              <a:buClr>
                <a:srgbClr val="0000FF"/>
              </a:buClr>
              <a:buFontTx/>
              <a:buAutoNum type="arabicPeriod"/>
            </a:pPr>
            <a:endParaRPr lang="en-GB" altLang="en-US">
              <a:latin typeface="Verdana" pitchFamily="34" charset="0"/>
            </a:endParaRPr>
          </a:p>
        </p:txBody>
      </p:sp>
      <p:sp>
        <p:nvSpPr>
          <p:cNvPr id="54278" name="Text Box 6"/>
          <p:cNvSpPr txBox="1">
            <a:spLocks noChangeArrowheads="1"/>
          </p:cNvSpPr>
          <p:nvPr/>
        </p:nvSpPr>
        <p:spPr bwMode="auto">
          <a:xfrm>
            <a:off x="4643438" y="2924175"/>
            <a:ext cx="390525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itchFamily="18" charset="0"/>
                <a:ea typeface="ＭＳ Ｐゴシック" pitchFamily="-110" charset="-128"/>
              </a:defRPr>
            </a:lvl1pPr>
            <a:lvl2pPr marL="914400" indent="-457200">
              <a:defRPr sz="2400">
                <a:solidFill>
                  <a:schemeClr val="tx1"/>
                </a:solidFill>
                <a:latin typeface="Times" pitchFamily="18" charset="0"/>
                <a:ea typeface="ＭＳ Ｐゴシック" pitchFamily="-110" charset="-128"/>
              </a:defRPr>
            </a:lvl2pPr>
            <a:lvl3pPr marL="1371600" indent="-457200">
              <a:defRPr sz="2400">
                <a:solidFill>
                  <a:schemeClr val="tx1"/>
                </a:solidFill>
                <a:latin typeface="Times" pitchFamily="18" charset="0"/>
                <a:ea typeface="ＭＳ Ｐゴシック" pitchFamily="-110" charset="-128"/>
              </a:defRPr>
            </a:lvl3pPr>
            <a:lvl4pPr marL="1828800" indent="-457200">
              <a:defRPr sz="2400">
                <a:solidFill>
                  <a:schemeClr val="tx1"/>
                </a:solidFill>
                <a:latin typeface="Times" pitchFamily="18" charset="0"/>
                <a:ea typeface="ＭＳ Ｐゴシック" pitchFamily="-110" charset="-128"/>
              </a:defRPr>
            </a:lvl4pPr>
            <a:lvl5pPr marL="2286000" indent="-457200">
              <a:defRPr sz="2400">
                <a:solidFill>
                  <a:schemeClr val="tx1"/>
                </a:solidFill>
                <a:latin typeface="Times" pitchFamily="18" charset="0"/>
                <a:ea typeface="ＭＳ Ｐゴシック" pitchFamily="-110" charset="-128"/>
              </a:defRPr>
            </a:lvl5pPr>
            <a:lvl6pPr marL="2743200" indent="-457200" algn="ctr" eaLnBrk="0" fontAlgn="base" hangingPunct="0">
              <a:spcBef>
                <a:spcPct val="0"/>
              </a:spcBef>
              <a:spcAft>
                <a:spcPct val="0"/>
              </a:spcAft>
              <a:defRPr sz="2400">
                <a:solidFill>
                  <a:schemeClr val="tx1"/>
                </a:solidFill>
                <a:latin typeface="Times" pitchFamily="18" charset="0"/>
                <a:ea typeface="ＭＳ Ｐゴシック" pitchFamily="-110" charset="-128"/>
              </a:defRPr>
            </a:lvl6pPr>
            <a:lvl7pPr marL="3200400" indent="-457200" algn="ctr" eaLnBrk="0" fontAlgn="base" hangingPunct="0">
              <a:spcBef>
                <a:spcPct val="0"/>
              </a:spcBef>
              <a:spcAft>
                <a:spcPct val="0"/>
              </a:spcAft>
              <a:defRPr sz="2400">
                <a:solidFill>
                  <a:schemeClr val="tx1"/>
                </a:solidFill>
                <a:latin typeface="Times" pitchFamily="18" charset="0"/>
                <a:ea typeface="ＭＳ Ｐゴシック" pitchFamily="-110" charset="-128"/>
              </a:defRPr>
            </a:lvl7pPr>
            <a:lvl8pPr marL="3657600" indent="-457200" algn="ctr" eaLnBrk="0" fontAlgn="base" hangingPunct="0">
              <a:spcBef>
                <a:spcPct val="0"/>
              </a:spcBef>
              <a:spcAft>
                <a:spcPct val="0"/>
              </a:spcAft>
              <a:defRPr sz="2400">
                <a:solidFill>
                  <a:schemeClr val="tx1"/>
                </a:solidFill>
                <a:latin typeface="Times" pitchFamily="18" charset="0"/>
                <a:ea typeface="ＭＳ Ｐゴシック" pitchFamily="-110" charset="-128"/>
              </a:defRPr>
            </a:lvl8pPr>
            <a:lvl9pPr marL="4114800" indent="-457200" algn="ctr" eaLnBrk="0" fontAlgn="base" hangingPunct="0">
              <a:spcBef>
                <a:spcPct val="0"/>
              </a:spcBef>
              <a:spcAft>
                <a:spcPct val="0"/>
              </a:spcAft>
              <a:defRPr sz="2400">
                <a:solidFill>
                  <a:schemeClr val="tx1"/>
                </a:solidFill>
                <a:latin typeface="Times" pitchFamily="18" charset="0"/>
                <a:ea typeface="ＭＳ Ｐゴシック" pitchFamily="-110" charset="-128"/>
              </a:defRPr>
            </a:lvl9pPr>
          </a:lstStyle>
          <a:p>
            <a:pPr algn="l">
              <a:spcBef>
                <a:spcPct val="50000"/>
              </a:spcBef>
              <a:buClr>
                <a:srgbClr val="FF0000"/>
              </a:buClr>
              <a:buFontTx/>
              <a:buAutoNum type="arabicPeriod"/>
            </a:pPr>
            <a:r>
              <a:rPr lang="en-GB" altLang="en-US">
                <a:latin typeface="Verdana" pitchFamily="34" charset="0"/>
              </a:rPr>
              <a:t>Slight harm</a:t>
            </a:r>
          </a:p>
          <a:p>
            <a:pPr algn="l">
              <a:spcBef>
                <a:spcPct val="50000"/>
              </a:spcBef>
              <a:buClr>
                <a:srgbClr val="FF0000"/>
              </a:buClr>
              <a:buFontTx/>
              <a:buAutoNum type="arabicPeriod"/>
            </a:pPr>
            <a:r>
              <a:rPr lang="en-GB" altLang="en-US">
                <a:latin typeface="Verdana" pitchFamily="34" charset="0"/>
              </a:rPr>
              <a:t>Injury affecting work</a:t>
            </a:r>
          </a:p>
          <a:p>
            <a:pPr algn="l">
              <a:spcBef>
                <a:spcPct val="50000"/>
              </a:spcBef>
              <a:buClr>
                <a:srgbClr val="FF0000"/>
              </a:buClr>
              <a:buFontTx/>
              <a:buAutoNum type="arabicPeriod"/>
            </a:pPr>
            <a:r>
              <a:rPr lang="en-GB" altLang="en-US">
                <a:latin typeface="Verdana" pitchFamily="34" charset="0"/>
              </a:rPr>
              <a:t>Serious injury</a:t>
            </a:r>
          </a:p>
          <a:p>
            <a:pPr algn="l">
              <a:spcBef>
                <a:spcPct val="50000"/>
              </a:spcBef>
              <a:buClr>
                <a:srgbClr val="FF0000"/>
              </a:buClr>
              <a:buFontTx/>
              <a:buAutoNum type="arabicPeriod"/>
            </a:pPr>
            <a:r>
              <a:rPr lang="en-GB" altLang="en-US">
                <a:latin typeface="Verdana" pitchFamily="34" charset="0"/>
              </a:rPr>
              <a:t>Possible fatality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blinds(horizontal)">
                                      <p:cBhvr>
                                        <p:cTn id="7" dur="500"/>
                                        <p:tgtEl>
                                          <p:spTgt spid="5427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4275"/>
                                        </p:tgtEl>
                                        <p:attrNameLst>
                                          <p:attrName>style.visibility</p:attrName>
                                        </p:attrNameLst>
                                      </p:cBhvr>
                                      <p:to>
                                        <p:strVal val="visible"/>
                                      </p:to>
                                    </p:set>
                                    <p:animEffect transition="in" filter="blinds(horizontal)">
                                      <p:cBhvr>
                                        <p:cTn id="10" dur="500"/>
                                        <p:tgtEl>
                                          <p:spTgt spid="5427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4277">
                                            <p:txEl>
                                              <p:pRg st="0" end="0"/>
                                            </p:txEl>
                                          </p:spTgt>
                                        </p:tgtEl>
                                        <p:attrNameLst>
                                          <p:attrName>style.visibility</p:attrName>
                                        </p:attrNameLst>
                                      </p:cBhvr>
                                      <p:to>
                                        <p:strVal val="visible"/>
                                      </p:to>
                                    </p:set>
                                    <p:animEffect transition="in" filter="blinds(horizontal)">
                                      <p:cBhvr>
                                        <p:cTn id="15" dur="500"/>
                                        <p:tgtEl>
                                          <p:spTgt spid="5427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4277">
                                            <p:txEl>
                                              <p:pRg st="1" end="1"/>
                                            </p:txEl>
                                          </p:spTgt>
                                        </p:tgtEl>
                                        <p:attrNameLst>
                                          <p:attrName>style.visibility</p:attrName>
                                        </p:attrNameLst>
                                      </p:cBhvr>
                                      <p:to>
                                        <p:strVal val="visible"/>
                                      </p:to>
                                    </p:set>
                                    <p:animEffect transition="in" filter="blinds(horizontal)">
                                      <p:cBhvr>
                                        <p:cTn id="20" dur="500"/>
                                        <p:tgtEl>
                                          <p:spTgt spid="5427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54277">
                                            <p:txEl>
                                              <p:pRg st="2" end="2"/>
                                            </p:txEl>
                                          </p:spTgt>
                                        </p:tgtEl>
                                        <p:attrNameLst>
                                          <p:attrName>style.visibility</p:attrName>
                                        </p:attrNameLst>
                                      </p:cBhvr>
                                      <p:to>
                                        <p:strVal val="visible"/>
                                      </p:to>
                                    </p:set>
                                    <p:animEffect transition="in" filter="blinds(horizontal)">
                                      <p:cBhvr>
                                        <p:cTn id="25" dur="500"/>
                                        <p:tgtEl>
                                          <p:spTgt spid="5427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54277">
                                            <p:txEl>
                                              <p:pRg st="3" end="3"/>
                                            </p:txEl>
                                          </p:spTgt>
                                        </p:tgtEl>
                                        <p:attrNameLst>
                                          <p:attrName>style.visibility</p:attrName>
                                        </p:attrNameLst>
                                      </p:cBhvr>
                                      <p:to>
                                        <p:strVal val="visible"/>
                                      </p:to>
                                    </p:set>
                                    <p:animEffect transition="in" filter="blinds(horizontal)">
                                      <p:cBhvr>
                                        <p:cTn id="30" dur="500"/>
                                        <p:tgtEl>
                                          <p:spTgt spid="5427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54278">
                                            <p:txEl>
                                              <p:pRg st="0" end="0"/>
                                            </p:txEl>
                                          </p:spTgt>
                                        </p:tgtEl>
                                        <p:attrNameLst>
                                          <p:attrName>style.visibility</p:attrName>
                                        </p:attrNameLst>
                                      </p:cBhvr>
                                      <p:to>
                                        <p:strVal val="visible"/>
                                      </p:to>
                                    </p:set>
                                    <p:animEffect transition="in" filter="blinds(horizontal)">
                                      <p:cBhvr>
                                        <p:cTn id="35" dur="500"/>
                                        <p:tgtEl>
                                          <p:spTgt spid="54278">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54278">
                                            <p:txEl>
                                              <p:pRg st="1" end="1"/>
                                            </p:txEl>
                                          </p:spTgt>
                                        </p:tgtEl>
                                        <p:attrNameLst>
                                          <p:attrName>style.visibility</p:attrName>
                                        </p:attrNameLst>
                                      </p:cBhvr>
                                      <p:to>
                                        <p:strVal val="visible"/>
                                      </p:to>
                                    </p:set>
                                    <p:animEffect transition="in" filter="blinds(horizontal)">
                                      <p:cBhvr>
                                        <p:cTn id="40" dur="500"/>
                                        <p:tgtEl>
                                          <p:spTgt spid="54278">
                                            <p:txEl>
                                              <p:pRg st="1" end="1"/>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54278">
                                            <p:txEl>
                                              <p:pRg st="2" end="2"/>
                                            </p:txEl>
                                          </p:spTgt>
                                        </p:tgtEl>
                                        <p:attrNameLst>
                                          <p:attrName>style.visibility</p:attrName>
                                        </p:attrNameLst>
                                      </p:cBhvr>
                                      <p:to>
                                        <p:strVal val="visible"/>
                                      </p:to>
                                    </p:set>
                                    <p:animEffect transition="in" filter="blinds(horizontal)">
                                      <p:cBhvr>
                                        <p:cTn id="45" dur="500"/>
                                        <p:tgtEl>
                                          <p:spTgt spid="54278">
                                            <p:txEl>
                                              <p:pRg st="2" end="2"/>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54278">
                                            <p:txEl>
                                              <p:pRg st="3" end="3"/>
                                            </p:txEl>
                                          </p:spTgt>
                                        </p:tgtEl>
                                        <p:attrNameLst>
                                          <p:attrName>style.visibility</p:attrName>
                                        </p:attrNameLst>
                                      </p:cBhvr>
                                      <p:to>
                                        <p:strVal val="visible"/>
                                      </p:to>
                                    </p:set>
                                    <p:animEffect transition="in" filter="blinds(horizontal)">
                                      <p:cBhvr>
                                        <p:cTn id="50" dur="500"/>
                                        <p:tgtEl>
                                          <p:spTgt spid="542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nimBg="1"/>
      <p:bldP spid="54276" grpId="0" animBg="1"/>
      <p:bldP spid="54277" grpId="0" build="p"/>
      <p:bldP spid="54278"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WordArt 2"/>
          <p:cNvSpPr>
            <a:spLocks noChangeArrowheads="1" noChangeShapeType="1" noTextEdit="1"/>
          </p:cNvSpPr>
          <p:nvPr/>
        </p:nvSpPr>
        <p:spPr bwMode="auto">
          <a:xfrm rot="-5400000">
            <a:off x="977901" y="3925887"/>
            <a:ext cx="2506662" cy="36036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3600" kern="10">
                <a:ln w="9525">
                  <a:solidFill>
                    <a:srgbClr val="000000"/>
                  </a:solidFill>
                  <a:round/>
                  <a:headEnd/>
                  <a:tailEnd type="none" w="lg" len="med"/>
                </a:ln>
                <a:solidFill>
                  <a:srgbClr val="0066FF"/>
                </a:solidFill>
                <a:latin typeface="Arial Black"/>
              </a:rPr>
              <a:t>Likelihood</a:t>
            </a:r>
          </a:p>
        </p:txBody>
      </p:sp>
      <p:sp>
        <p:nvSpPr>
          <p:cNvPr id="56323" name="WordArt 3"/>
          <p:cNvSpPr>
            <a:spLocks noChangeArrowheads="1" noChangeShapeType="1" noTextEdit="1"/>
          </p:cNvSpPr>
          <p:nvPr/>
        </p:nvSpPr>
        <p:spPr bwMode="auto">
          <a:xfrm>
            <a:off x="4643438" y="1700213"/>
            <a:ext cx="2087562" cy="3587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3600" kern="10">
                <a:ln w="9525">
                  <a:solidFill>
                    <a:srgbClr val="000000"/>
                  </a:solidFill>
                  <a:round/>
                  <a:headEnd/>
                  <a:tailEnd type="none" w="lg" len="med"/>
                </a:ln>
                <a:solidFill>
                  <a:srgbClr val="0066FF"/>
                </a:solidFill>
                <a:latin typeface="Arial Black"/>
              </a:rPr>
              <a:t>Severity</a:t>
            </a:r>
          </a:p>
        </p:txBody>
      </p:sp>
      <p:sp>
        <p:nvSpPr>
          <p:cNvPr id="56324" name="Text Box 4"/>
          <p:cNvSpPr txBox="1">
            <a:spLocks noChangeArrowheads="1"/>
          </p:cNvSpPr>
          <p:nvPr/>
        </p:nvSpPr>
        <p:spPr bwMode="auto">
          <a:xfrm>
            <a:off x="971550" y="765175"/>
            <a:ext cx="54737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a:latin typeface="Verdana" pitchFamily="34" charset="0"/>
              </a:rPr>
              <a:t>Risk Matrix	 </a:t>
            </a:r>
          </a:p>
        </p:txBody>
      </p:sp>
      <p:sp>
        <p:nvSpPr>
          <p:cNvPr id="56325" name="Line 5"/>
          <p:cNvSpPr>
            <a:spLocks noChangeShapeType="1"/>
          </p:cNvSpPr>
          <p:nvPr/>
        </p:nvSpPr>
        <p:spPr bwMode="auto">
          <a:xfrm flipH="1">
            <a:off x="4427538" y="2781300"/>
            <a:ext cx="3098800" cy="2016125"/>
          </a:xfrm>
          <a:prstGeom prst="line">
            <a:avLst/>
          </a:prstGeom>
          <a:noFill/>
          <a:ln w="5080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6" name="Line 6"/>
          <p:cNvSpPr>
            <a:spLocks noChangeShapeType="1"/>
          </p:cNvSpPr>
          <p:nvPr/>
        </p:nvSpPr>
        <p:spPr bwMode="auto">
          <a:xfrm flipH="1">
            <a:off x="3851275" y="2781300"/>
            <a:ext cx="3616325" cy="0"/>
          </a:xfrm>
          <a:prstGeom prst="line">
            <a:avLst/>
          </a:prstGeom>
          <a:noFill/>
          <a:ln w="5080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7" name="Line 7"/>
          <p:cNvSpPr>
            <a:spLocks noChangeShapeType="1"/>
          </p:cNvSpPr>
          <p:nvPr/>
        </p:nvSpPr>
        <p:spPr bwMode="auto">
          <a:xfrm>
            <a:off x="7524750" y="2781300"/>
            <a:ext cx="0" cy="2592388"/>
          </a:xfrm>
          <a:prstGeom prst="line">
            <a:avLst/>
          </a:prstGeom>
          <a:noFill/>
          <a:ln w="5080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8" name="Rectangle 8"/>
          <p:cNvSpPr>
            <a:spLocks noChangeArrowheads="1"/>
          </p:cNvSpPr>
          <p:nvPr/>
        </p:nvSpPr>
        <p:spPr bwMode="auto">
          <a:xfrm>
            <a:off x="0" y="4286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eaLnBrk="1" hangingPunct="1"/>
            <a:endParaRPr lang="en-US" altLang="en-US" sz="1800">
              <a:latin typeface="Verdana" pitchFamily="34" charset="0"/>
            </a:endParaRPr>
          </a:p>
        </p:txBody>
      </p:sp>
      <p:graphicFrame>
        <p:nvGraphicFramePr>
          <p:cNvPr id="56329" name="Group 9"/>
          <p:cNvGraphicFramePr>
            <a:graphicFrameLocks noGrp="1"/>
          </p:cNvGraphicFramePr>
          <p:nvPr>
            <p:ph/>
          </p:nvPr>
        </p:nvGraphicFramePr>
        <p:xfrm>
          <a:off x="2781300" y="2506663"/>
          <a:ext cx="5583238" cy="3530600"/>
        </p:xfrm>
        <a:graphic>
          <a:graphicData uri="http://schemas.openxmlformats.org/drawingml/2006/table">
            <a:tbl>
              <a:tblPr/>
              <a:tblGrid>
                <a:gridCol w="1395413"/>
                <a:gridCol w="1397000"/>
                <a:gridCol w="1395412"/>
                <a:gridCol w="1395413"/>
              </a:tblGrid>
              <a:tr h="882650">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33CC33"/>
                          </a:solidFill>
                          <a:effectLst/>
                          <a:latin typeface="Verdana" pitchFamily="34" charset="0"/>
                          <a:ea typeface="ＭＳ Ｐゴシック" pitchFamily="-110" charset="-128"/>
                        </a:rPr>
                        <a:t>4</a:t>
                      </a:r>
                    </a:p>
                  </a:txBody>
                  <a:tcP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chemeClr val="accent1"/>
                          </a:solidFill>
                          <a:effectLst/>
                          <a:latin typeface="Verdana" pitchFamily="34" charset="0"/>
                          <a:ea typeface="ＭＳ Ｐゴシック" pitchFamily="-110" charset="-128"/>
                        </a:rPr>
                        <a:t>8</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FF3300"/>
                          </a:solidFill>
                          <a:effectLst/>
                          <a:latin typeface="Verdana" pitchFamily="34" charset="0"/>
                          <a:ea typeface="ＭＳ Ｐゴシック" pitchFamily="-110" charset="-128"/>
                        </a:rPr>
                        <a:t>12</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FF3300"/>
                          </a:solidFill>
                          <a:effectLst/>
                          <a:latin typeface="Verdana" pitchFamily="34" charset="0"/>
                          <a:ea typeface="ＭＳ Ｐゴシック" pitchFamily="-110" charset="-128"/>
                        </a:rPr>
                        <a:t>16</a:t>
                      </a:r>
                    </a:p>
                  </a:txBody>
                  <a:tcP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882650">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0000FF"/>
                          </a:solidFill>
                          <a:effectLst/>
                          <a:latin typeface="Verdana" pitchFamily="34" charset="0"/>
                          <a:ea typeface="ＭＳ Ｐゴシック" pitchFamily="-110" charset="-128"/>
                        </a:rPr>
                        <a:t>3</a:t>
                      </a:r>
                    </a:p>
                  </a:txBody>
                  <a:tcP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33CC33"/>
                          </a:solidFill>
                          <a:effectLst/>
                          <a:latin typeface="Verdana" pitchFamily="34" charset="0"/>
                          <a:ea typeface="ＭＳ Ｐゴシック" pitchFamily="-110" charset="-128"/>
                        </a:rPr>
                        <a:t>6</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chemeClr val="accent1"/>
                          </a:solidFill>
                          <a:effectLst/>
                          <a:latin typeface="Verdana" pitchFamily="34" charset="0"/>
                          <a:ea typeface="ＭＳ Ｐゴシック" pitchFamily="-110" charset="-128"/>
                        </a:rPr>
                        <a:t>9</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FF3300"/>
                          </a:solidFill>
                          <a:effectLst/>
                          <a:latin typeface="Verdana" pitchFamily="34" charset="0"/>
                          <a:ea typeface="ＭＳ Ｐゴシック" pitchFamily="-110" charset="-128"/>
                        </a:rPr>
                        <a:t>12</a:t>
                      </a:r>
                    </a:p>
                  </a:txBody>
                  <a:tcP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882650">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0000FF"/>
                          </a:solidFill>
                          <a:effectLst/>
                          <a:latin typeface="Verdana" pitchFamily="34" charset="0"/>
                          <a:ea typeface="ＭＳ Ｐゴシック" pitchFamily="-110" charset="-128"/>
                        </a:rPr>
                        <a:t>2</a:t>
                      </a:r>
                    </a:p>
                  </a:txBody>
                  <a:tcP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33CC33"/>
                          </a:solidFill>
                          <a:effectLst/>
                          <a:latin typeface="Verdana" pitchFamily="34" charset="0"/>
                          <a:ea typeface="ＭＳ Ｐゴシック" pitchFamily="-110" charset="-128"/>
                        </a:rPr>
                        <a:t>4</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33CC33"/>
                          </a:solidFill>
                          <a:effectLst/>
                          <a:latin typeface="Verdana" pitchFamily="34" charset="0"/>
                          <a:ea typeface="ＭＳ Ｐゴシック" pitchFamily="-110" charset="-128"/>
                        </a:rPr>
                        <a:t>6</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chemeClr val="accent1"/>
                          </a:solidFill>
                          <a:effectLst/>
                          <a:latin typeface="Verdana" pitchFamily="34" charset="0"/>
                          <a:ea typeface="ＭＳ Ｐゴシック" pitchFamily="-110" charset="-128"/>
                        </a:rPr>
                        <a:t>8</a:t>
                      </a:r>
                    </a:p>
                  </a:txBody>
                  <a:tcP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882650">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0000FF"/>
                          </a:solidFill>
                          <a:effectLst/>
                          <a:latin typeface="Verdana" pitchFamily="34" charset="0"/>
                          <a:ea typeface="ＭＳ Ｐゴシック" pitchFamily="-110" charset="-128"/>
                        </a:rPr>
                        <a:t>1</a:t>
                      </a:r>
                    </a:p>
                  </a:txBody>
                  <a:tcP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0000FF"/>
                          </a:solidFill>
                          <a:effectLst/>
                          <a:latin typeface="Verdana" pitchFamily="34" charset="0"/>
                          <a:ea typeface="ＭＳ Ｐゴシック" pitchFamily="-110" charset="-128"/>
                        </a:rPr>
                        <a:t>2</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0000FF"/>
                          </a:solidFill>
                          <a:effectLst/>
                          <a:latin typeface="Verdana" pitchFamily="34" charset="0"/>
                          <a:ea typeface="ＭＳ Ｐゴシック" pitchFamily="-110" charset="-128"/>
                        </a:rPr>
                        <a:t>3</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33CC33"/>
                          </a:solidFill>
                          <a:effectLst/>
                          <a:latin typeface="Verdana" pitchFamily="34" charset="0"/>
                          <a:ea typeface="ＭＳ Ｐゴシック" pitchFamily="-110" charset="-128"/>
                        </a:rPr>
                        <a:t>4</a:t>
                      </a:r>
                    </a:p>
                  </a:txBody>
                  <a:tcP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blinds(horizontal)">
                                      <p:cBhvr>
                                        <p:cTn id="7" dur="500"/>
                                        <p:tgtEl>
                                          <p:spTgt spid="5632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6323"/>
                                        </p:tgtEl>
                                        <p:attrNameLst>
                                          <p:attrName>style.visibility</p:attrName>
                                        </p:attrNameLst>
                                      </p:cBhvr>
                                      <p:to>
                                        <p:strVal val="visible"/>
                                      </p:to>
                                    </p:set>
                                    <p:animEffect transition="in" filter="blinds(horizontal)">
                                      <p:cBhvr>
                                        <p:cTn id="10" dur="500"/>
                                        <p:tgtEl>
                                          <p:spTgt spid="5632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3" fill="hold" grpId="0" nodeType="clickEffect">
                                  <p:stCondLst>
                                    <p:cond delay="0"/>
                                  </p:stCondLst>
                                  <p:childTnLst>
                                    <p:set>
                                      <p:cBhvr>
                                        <p:cTn id="14" dur="1" fill="hold">
                                          <p:stCondLst>
                                            <p:cond delay="0"/>
                                          </p:stCondLst>
                                        </p:cTn>
                                        <p:tgtEl>
                                          <p:spTgt spid="56325"/>
                                        </p:tgtEl>
                                        <p:attrNameLst>
                                          <p:attrName>style.visibility</p:attrName>
                                        </p:attrNameLst>
                                      </p:cBhvr>
                                      <p:to>
                                        <p:strVal val="visible"/>
                                      </p:to>
                                    </p:set>
                                    <p:anim calcmode="lin" valueType="num">
                                      <p:cBhvr additive="base">
                                        <p:cTn id="15" dur="1000" fill="hold"/>
                                        <p:tgtEl>
                                          <p:spTgt spid="56325"/>
                                        </p:tgtEl>
                                        <p:attrNameLst>
                                          <p:attrName>ppt_x</p:attrName>
                                        </p:attrNameLst>
                                      </p:cBhvr>
                                      <p:tavLst>
                                        <p:tav tm="0">
                                          <p:val>
                                            <p:strVal val="1+#ppt_w/2"/>
                                          </p:val>
                                        </p:tav>
                                        <p:tav tm="100000">
                                          <p:val>
                                            <p:strVal val="#ppt_x"/>
                                          </p:val>
                                        </p:tav>
                                      </p:tavLst>
                                    </p:anim>
                                    <p:anim calcmode="lin" valueType="num">
                                      <p:cBhvr additive="base">
                                        <p:cTn id="16" dur="1000" fill="hold"/>
                                        <p:tgtEl>
                                          <p:spTgt spid="56325"/>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56326"/>
                                        </p:tgtEl>
                                        <p:attrNameLst>
                                          <p:attrName>style.visibility</p:attrName>
                                        </p:attrNameLst>
                                      </p:cBhvr>
                                      <p:to>
                                        <p:strVal val="visible"/>
                                      </p:to>
                                    </p:set>
                                    <p:anim calcmode="lin" valueType="num">
                                      <p:cBhvr additive="base">
                                        <p:cTn id="21" dur="1000" fill="hold"/>
                                        <p:tgtEl>
                                          <p:spTgt spid="56326"/>
                                        </p:tgtEl>
                                        <p:attrNameLst>
                                          <p:attrName>ppt_x</p:attrName>
                                        </p:attrNameLst>
                                      </p:cBhvr>
                                      <p:tavLst>
                                        <p:tav tm="0">
                                          <p:val>
                                            <p:strVal val="1+#ppt_w/2"/>
                                          </p:val>
                                        </p:tav>
                                        <p:tav tm="100000">
                                          <p:val>
                                            <p:strVal val="#ppt_x"/>
                                          </p:val>
                                        </p:tav>
                                      </p:tavLst>
                                    </p:anim>
                                    <p:anim calcmode="lin" valueType="num">
                                      <p:cBhvr additive="base">
                                        <p:cTn id="22" dur="1000" fill="hold"/>
                                        <p:tgtEl>
                                          <p:spTgt spid="56326"/>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1" fill="hold" grpId="0" nodeType="clickEffect">
                                  <p:stCondLst>
                                    <p:cond delay="0"/>
                                  </p:stCondLst>
                                  <p:childTnLst>
                                    <p:set>
                                      <p:cBhvr>
                                        <p:cTn id="26" dur="1" fill="hold">
                                          <p:stCondLst>
                                            <p:cond delay="0"/>
                                          </p:stCondLst>
                                        </p:cTn>
                                        <p:tgtEl>
                                          <p:spTgt spid="56327"/>
                                        </p:tgtEl>
                                        <p:attrNameLst>
                                          <p:attrName>style.visibility</p:attrName>
                                        </p:attrNameLst>
                                      </p:cBhvr>
                                      <p:to>
                                        <p:strVal val="visible"/>
                                      </p:to>
                                    </p:set>
                                    <p:anim calcmode="lin" valueType="num">
                                      <p:cBhvr additive="base">
                                        <p:cTn id="27" dur="1000" fill="hold"/>
                                        <p:tgtEl>
                                          <p:spTgt spid="56327"/>
                                        </p:tgtEl>
                                        <p:attrNameLst>
                                          <p:attrName>ppt_x</p:attrName>
                                        </p:attrNameLst>
                                      </p:cBhvr>
                                      <p:tavLst>
                                        <p:tav tm="0">
                                          <p:val>
                                            <p:strVal val="#ppt_x"/>
                                          </p:val>
                                        </p:tav>
                                        <p:tav tm="100000">
                                          <p:val>
                                            <p:strVal val="#ppt_x"/>
                                          </p:val>
                                        </p:tav>
                                      </p:tavLst>
                                    </p:anim>
                                    <p:anim calcmode="lin" valueType="num">
                                      <p:cBhvr additive="base">
                                        <p:cTn id="28" dur="1000" fill="hold"/>
                                        <p:tgtEl>
                                          <p:spTgt spid="563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nimBg="1"/>
      <p:bldP spid="56323" grpId="0" animBg="1"/>
      <p:bldP spid="56325" grpId="0" animBg="1"/>
      <p:bldP spid="56326" grpId="0" animBg="1"/>
      <p:bldP spid="56327"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WordArt 2"/>
          <p:cNvSpPr>
            <a:spLocks noChangeArrowheads="1" noChangeShapeType="1" noTextEdit="1"/>
          </p:cNvSpPr>
          <p:nvPr/>
        </p:nvSpPr>
        <p:spPr bwMode="auto">
          <a:xfrm rot="-5400000">
            <a:off x="546100" y="3997325"/>
            <a:ext cx="2506663" cy="36036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3600" kern="10">
                <a:ln w="9525">
                  <a:solidFill>
                    <a:srgbClr val="000000"/>
                  </a:solidFill>
                  <a:round/>
                  <a:headEnd/>
                  <a:tailEnd type="none" w="lg" len="med"/>
                </a:ln>
                <a:solidFill>
                  <a:srgbClr val="0099FF"/>
                </a:solidFill>
                <a:latin typeface="Arial Black"/>
              </a:rPr>
              <a:t>Likelihood</a:t>
            </a:r>
          </a:p>
        </p:txBody>
      </p:sp>
      <p:sp>
        <p:nvSpPr>
          <p:cNvPr id="58371" name="WordArt 3"/>
          <p:cNvSpPr>
            <a:spLocks noChangeArrowheads="1" noChangeShapeType="1" noTextEdit="1"/>
          </p:cNvSpPr>
          <p:nvPr/>
        </p:nvSpPr>
        <p:spPr bwMode="auto">
          <a:xfrm>
            <a:off x="4500563" y="1916113"/>
            <a:ext cx="2087562" cy="3587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3600" kern="10">
                <a:ln w="9525">
                  <a:solidFill>
                    <a:srgbClr val="000000"/>
                  </a:solidFill>
                  <a:round/>
                  <a:headEnd/>
                  <a:tailEnd type="none" w="lg" len="med"/>
                </a:ln>
                <a:solidFill>
                  <a:srgbClr val="0099FF"/>
                </a:solidFill>
                <a:latin typeface="Arial Black"/>
              </a:rPr>
              <a:t>Severity</a:t>
            </a:r>
          </a:p>
        </p:txBody>
      </p:sp>
      <p:sp>
        <p:nvSpPr>
          <p:cNvPr id="58372" name="Line 4"/>
          <p:cNvSpPr>
            <a:spLocks noChangeShapeType="1"/>
          </p:cNvSpPr>
          <p:nvPr/>
        </p:nvSpPr>
        <p:spPr bwMode="auto">
          <a:xfrm flipH="1">
            <a:off x="3779838" y="3716338"/>
            <a:ext cx="1727200" cy="1152525"/>
          </a:xfrm>
          <a:prstGeom prst="line">
            <a:avLst/>
          </a:prstGeom>
          <a:noFill/>
          <a:ln w="5080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3" name="Line 5"/>
          <p:cNvSpPr>
            <a:spLocks noChangeShapeType="1"/>
          </p:cNvSpPr>
          <p:nvPr/>
        </p:nvSpPr>
        <p:spPr bwMode="auto">
          <a:xfrm flipH="1">
            <a:off x="3851275" y="3716338"/>
            <a:ext cx="1671638" cy="0"/>
          </a:xfrm>
          <a:prstGeom prst="line">
            <a:avLst/>
          </a:prstGeom>
          <a:noFill/>
          <a:ln w="5080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4" name="Line 6"/>
          <p:cNvSpPr>
            <a:spLocks noChangeShapeType="1"/>
          </p:cNvSpPr>
          <p:nvPr/>
        </p:nvSpPr>
        <p:spPr bwMode="auto">
          <a:xfrm>
            <a:off x="5508625" y="3716338"/>
            <a:ext cx="0" cy="1368425"/>
          </a:xfrm>
          <a:prstGeom prst="line">
            <a:avLst/>
          </a:prstGeom>
          <a:noFill/>
          <a:ln w="5080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5" name="Text Box 7"/>
          <p:cNvSpPr txBox="1">
            <a:spLocks noChangeArrowheads="1"/>
          </p:cNvSpPr>
          <p:nvPr/>
        </p:nvSpPr>
        <p:spPr bwMode="auto">
          <a:xfrm>
            <a:off x="971550" y="765175"/>
            <a:ext cx="36671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a:latin typeface="Verdana" pitchFamily="34" charset="0"/>
              </a:rPr>
              <a:t>Risk Matrix	 </a:t>
            </a:r>
          </a:p>
        </p:txBody>
      </p:sp>
      <p:graphicFrame>
        <p:nvGraphicFramePr>
          <p:cNvPr id="58376" name="Group 8"/>
          <p:cNvGraphicFramePr>
            <a:graphicFrameLocks noGrp="1"/>
          </p:cNvGraphicFramePr>
          <p:nvPr>
            <p:ph/>
          </p:nvPr>
        </p:nvGraphicFramePr>
        <p:xfrm>
          <a:off x="2413000" y="2778125"/>
          <a:ext cx="5210175" cy="3168651"/>
        </p:xfrm>
        <a:graphic>
          <a:graphicData uri="http://schemas.openxmlformats.org/drawingml/2006/table">
            <a:tbl>
              <a:tblPr/>
              <a:tblGrid>
                <a:gridCol w="1303338"/>
                <a:gridCol w="1301750"/>
                <a:gridCol w="1303337"/>
                <a:gridCol w="1301750"/>
              </a:tblGrid>
              <a:tr h="876300">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33CC33"/>
                          </a:solidFill>
                          <a:effectLst/>
                          <a:latin typeface="Verdana" pitchFamily="34" charset="0"/>
                          <a:ea typeface="ＭＳ Ｐゴシック" pitchFamily="-110" charset="-128"/>
                        </a:rPr>
                        <a:t>4</a:t>
                      </a:r>
                    </a:p>
                  </a:txBody>
                  <a:tcP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chemeClr val="accent1"/>
                          </a:solidFill>
                          <a:effectLst/>
                          <a:latin typeface="Verdana" pitchFamily="34" charset="0"/>
                          <a:ea typeface="ＭＳ Ｐゴシック" pitchFamily="-110" charset="-128"/>
                        </a:rPr>
                        <a:t>8</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FF3300"/>
                          </a:solidFill>
                          <a:effectLst/>
                          <a:latin typeface="Verdana" pitchFamily="34" charset="0"/>
                          <a:ea typeface="ＭＳ Ｐゴシック" pitchFamily="-110" charset="-128"/>
                        </a:rPr>
                        <a:t>12</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FF3300"/>
                          </a:solidFill>
                          <a:effectLst/>
                          <a:latin typeface="Verdana" pitchFamily="34" charset="0"/>
                          <a:ea typeface="ＭＳ Ｐゴシック" pitchFamily="-110" charset="-128"/>
                        </a:rPr>
                        <a:t>16</a:t>
                      </a:r>
                    </a:p>
                  </a:txBody>
                  <a:tcP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765175">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0000FF"/>
                          </a:solidFill>
                          <a:effectLst/>
                          <a:latin typeface="Verdana" pitchFamily="34" charset="0"/>
                          <a:ea typeface="ＭＳ Ｐゴシック" pitchFamily="-110" charset="-128"/>
                        </a:rPr>
                        <a:t>3</a:t>
                      </a:r>
                    </a:p>
                  </a:txBody>
                  <a:tcP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33CC33"/>
                          </a:solidFill>
                          <a:effectLst/>
                          <a:latin typeface="Verdana" pitchFamily="34" charset="0"/>
                          <a:ea typeface="ＭＳ Ｐゴシック" pitchFamily="-110" charset="-128"/>
                        </a:rPr>
                        <a:t>6</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chemeClr val="accent1"/>
                          </a:solidFill>
                          <a:effectLst/>
                          <a:latin typeface="Verdana" pitchFamily="34" charset="0"/>
                          <a:ea typeface="ＭＳ Ｐゴシック" pitchFamily="-110" charset="-128"/>
                        </a:rPr>
                        <a:t>9</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FF3300"/>
                          </a:solidFill>
                          <a:effectLst/>
                          <a:latin typeface="Verdana" pitchFamily="34" charset="0"/>
                          <a:ea typeface="ＭＳ Ｐゴシック" pitchFamily="-110" charset="-128"/>
                        </a:rPr>
                        <a:t>12</a:t>
                      </a:r>
                    </a:p>
                  </a:txBody>
                  <a:tcP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763588">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0000FF"/>
                          </a:solidFill>
                          <a:effectLst/>
                          <a:latin typeface="Verdana" pitchFamily="34" charset="0"/>
                          <a:ea typeface="ＭＳ Ｐゴシック" pitchFamily="-110" charset="-128"/>
                        </a:rPr>
                        <a:t>2</a:t>
                      </a:r>
                    </a:p>
                  </a:txBody>
                  <a:tcP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33CC33"/>
                          </a:solidFill>
                          <a:effectLst/>
                          <a:latin typeface="Verdana" pitchFamily="34" charset="0"/>
                          <a:ea typeface="ＭＳ Ｐゴシック" pitchFamily="-110" charset="-128"/>
                        </a:rPr>
                        <a:t>4</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33CC33"/>
                          </a:solidFill>
                          <a:effectLst/>
                          <a:latin typeface="Verdana" pitchFamily="34" charset="0"/>
                          <a:ea typeface="ＭＳ Ｐゴシック" pitchFamily="-110" charset="-128"/>
                        </a:rPr>
                        <a:t>6</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chemeClr val="accent1"/>
                          </a:solidFill>
                          <a:effectLst/>
                          <a:latin typeface="Verdana" pitchFamily="34" charset="0"/>
                          <a:ea typeface="ＭＳ Ｐゴシック" pitchFamily="-110" charset="-128"/>
                        </a:rPr>
                        <a:t>8</a:t>
                      </a:r>
                    </a:p>
                  </a:txBody>
                  <a:tcP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763588">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0000FF"/>
                          </a:solidFill>
                          <a:effectLst/>
                          <a:latin typeface="Verdana" pitchFamily="34" charset="0"/>
                          <a:ea typeface="ＭＳ Ｐゴシック" pitchFamily="-110" charset="-128"/>
                        </a:rPr>
                        <a:t>1</a:t>
                      </a:r>
                    </a:p>
                  </a:txBody>
                  <a:tcP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0000FF"/>
                          </a:solidFill>
                          <a:effectLst/>
                          <a:latin typeface="Verdana" pitchFamily="34" charset="0"/>
                          <a:ea typeface="ＭＳ Ｐゴシック" pitchFamily="-110" charset="-128"/>
                        </a:rPr>
                        <a:t>2</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0000FF"/>
                          </a:solidFill>
                          <a:effectLst/>
                          <a:latin typeface="Verdana" pitchFamily="34" charset="0"/>
                          <a:ea typeface="ＭＳ Ｐゴシック" pitchFamily="-110" charset="-128"/>
                        </a:rPr>
                        <a:t>3</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800" b="0" i="0" u="none" strike="noStrike" cap="none" normalizeH="0" baseline="0" smtClean="0">
                          <a:ln>
                            <a:noFill/>
                          </a:ln>
                          <a:solidFill>
                            <a:srgbClr val="33CC33"/>
                          </a:solidFill>
                          <a:effectLst/>
                          <a:latin typeface="Verdana" pitchFamily="34" charset="0"/>
                          <a:ea typeface="ＭＳ Ｐゴシック" pitchFamily="-110" charset="-128"/>
                        </a:rPr>
                        <a:t>4</a:t>
                      </a:r>
                    </a:p>
                  </a:txBody>
                  <a:tcP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blinds(horizontal)">
                                      <p:cBhvr>
                                        <p:cTn id="7" dur="500"/>
                                        <p:tgtEl>
                                          <p:spTgt spid="5837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8370"/>
                                        </p:tgtEl>
                                        <p:attrNameLst>
                                          <p:attrName>style.visibility</p:attrName>
                                        </p:attrNameLst>
                                      </p:cBhvr>
                                      <p:to>
                                        <p:strVal val="visible"/>
                                      </p:to>
                                    </p:set>
                                    <p:animEffect transition="in" filter="blinds(horizontal)">
                                      <p:cBhvr>
                                        <p:cTn id="10" dur="500"/>
                                        <p:tgtEl>
                                          <p:spTgt spid="5837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3" fill="hold" grpId="0" nodeType="clickEffect">
                                  <p:stCondLst>
                                    <p:cond delay="0"/>
                                  </p:stCondLst>
                                  <p:childTnLst>
                                    <p:set>
                                      <p:cBhvr>
                                        <p:cTn id="14" dur="1" fill="hold">
                                          <p:stCondLst>
                                            <p:cond delay="0"/>
                                          </p:stCondLst>
                                        </p:cTn>
                                        <p:tgtEl>
                                          <p:spTgt spid="58372"/>
                                        </p:tgtEl>
                                        <p:attrNameLst>
                                          <p:attrName>style.visibility</p:attrName>
                                        </p:attrNameLst>
                                      </p:cBhvr>
                                      <p:to>
                                        <p:strVal val="visible"/>
                                      </p:to>
                                    </p:set>
                                    <p:anim calcmode="lin" valueType="num">
                                      <p:cBhvr additive="base">
                                        <p:cTn id="15" dur="1000" fill="hold"/>
                                        <p:tgtEl>
                                          <p:spTgt spid="58372"/>
                                        </p:tgtEl>
                                        <p:attrNameLst>
                                          <p:attrName>ppt_x</p:attrName>
                                        </p:attrNameLst>
                                      </p:cBhvr>
                                      <p:tavLst>
                                        <p:tav tm="0">
                                          <p:val>
                                            <p:strVal val="1+#ppt_w/2"/>
                                          </p:val>
                                        </p:tav>
                                        <p:tav tm="100000">
                                          <p:val>
                                            <p:strVal val="#ppt_x"/>
                                          </p:val>
                                        </p:tav>
                                      </p:tavLst>
                                    </p:anim>
                                    <p:anim calcmode="lin" valueType="num">
                                      <p:cBhvr additive="base">
                                        <p:cTn id="16" dur="1000" fill="hold"/>
                                        <p:tgtEl>
                                          <p:spTgt spid="58372"/>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58373"/>
                                        </p:tgtEl>
                                        <p:attrNameLst>
                                          <p:attrName>style.visibility</p:attrName>
                                        </p:attrNameLst>
                                      </p:cBhvr>
                                      <p:to>
                                        <p:strVal val="visible"/>
                                      </p:to>
                                    </p:set>
                                    <p:anim calcmode="lin" valueType="num">
                                      <p:cBhvr additive="base">
                                        <p:cTn id="21" dur="1000" fill="hold"/>
                                        <p:tgtEl>
                                          <p:spTgt spid="58373"/>
                                        </p:tgtEl>
                                        <p:attrNameLst>
                                          <p:attrName>ppt_x</p:attrName>
                                        </p:attrNameLst>
                                      </p:cBhvr>
                                      <p:tavLst>
                                        <p:tav tm="0">
                                          <p:val>
                                            <p:strVal val="1+#ppt_w/2"/>
                                          </p:val>
                                        </p:tav>
                                        <p:tav tm="100000">
                                          <p:val>
                                            <p:strVal val="#ppt_x"/>
                                          </p:val>
                                        </p:tav>
                                      </p:tavLst>
                                    </p:anim>
                                    <p:anim calcmode="lin" valueType="num">
                                      <p:cBhvr additive="base">
                                        <p:cTn id="22" dur="1000" fill="hold"/>
                                        <p:tgtEl>
                                          <p:spTgt spid="58373"/>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1" fill="hold" grpId="0" nodeType="clickEffect">
                                  <p:stCondLst>
                                    <p:cond delay="0"/>
                                  </p:stCondLst>
                                  <p:childTnLst>
                                    <p:set>
                                      <p:cBhvr>
                                        <p:cTn id="26" dur="1" fill="hold">
                                          <p:stCondLst>
                                            <p:cond delay="0"/>
                                          </p:stCondLst>
                                        </p:cTn>
                                        <p:tgtEl>
                                          <p:spTgt spid="58374"/>
                                        </p:tgtEl>
                                        <p:attrNameLst>
                                          <p:attrName>style.visibility</p:attrName>
                                        </p:attrNameLst>
                                      </p:cBhvr>
                                      <p:to>
                                        <p:strVal val="visible"/>
                                      </p:to>
                                    </p:set>
                                    <p:anim calcmode="lin" valueType="num">
                                      <p:cBhvr additive="base">
                                        <p:cTn id="27" dur="1000" fill="hold"/>
                                        <p:tgtEl>
                                          <p:spTgt spid="58374"/>
                                        </p:tgtEl>
                                        <p:attrNameLst>
                                          <p:attrName>ppt_x</p:attrName>
                                        </p:attrNameLst>
                                      </p:cBhvr>
                                      <p:tavLst>
                                        <p:tav tm="0">
                                          <p:val>
                                            <p:strVal val="#ppt_x"/>
                                          </p:val>
                                        </p:tav>
                                        <p:tav tm="100000">
                                          <p:val>
                                            <p:strVal val="#ppt_x"/>
                                          </p:val>
                                        </p:tav>
                                      </p:tavLst>
                                    </p:anim>
                                    <p:anim calcmode="lin" valueType="num">
                                      <p:cBhvr additive="base">
                                        <p:cTn id="28" dur="1000" fill="hold"/>
                                        <p:tgtEl>
                                          <p:spTgt spid="5837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P spid="58371" grpId="0" animBg="1"/>
      <p:bldP spid="58372" grpId="0" animBg="1"/>
      <p:bldP spid="58373" grpId="0" animBg="1"/>
      <p:bldP spid="5837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971550" y="765175"/>
            <a:ext cx="61928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a:latin typeface="Verdana" pitchFamily="34" charset="0"/>
              </a:rPr>
              <a:t>Risk Matrix – Does it work? </a:t>
            </a:r>
          </a:p>
        </p:txBody>
      </p:sp>
      <p:graphicFrame>
        <p:nvGraphicFramePr>
          <p:cNvPr id="60419" name="Group 3"/>
          <p:cNvGraphicFramePr>
            <a:graphicFrameLocks noGrp="1"/>
          </p:cNvGraphicFramePr>
          <p:nvPr>
            <p:ph/>
          </p:nvPr>
        </p:nvGraphicFramePr>
        <p:xfrm>
          <a:off x="468313" y="1916113"/>
          <a:ext cx="8207375" cy="4038601"/>
        </p:xfrm>
        <a:graphic>
          <a:graphicData uri="http://schemas.openxmlformats.org/drawingml/2006/table">
            <a:tbl>
              <a:tblPr/>
              <a:tblGrid>
                <a:gridCol w="2033587"/>
                <a:gridCol w="2155825"/>
                <a:gridCol w="1912938"/>
                <a:gridCol w="2105025"/>
              </a:tblGrid>
              <a:tr h="1147763">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33CC33"/>
                          </a:solidFill>
                          <a:effectLst/>
                          <a:latin typeface="Verdana" pitchFamily="34" charset="0"/>
                          <a:ea typeface="ＭＳ Ｐゴシック" pitchFamily="-110" charset="-128"/>
                        </a:rPr>
                        <a:t>4</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33CC33"/>
                          </a:solidFill>
                          <a:effectLst/>
                          <a:latin typeface="Verdana" pitchFamily="34" charset="0"/>
                          <a:ea typeface="ＭＳ Ｐゴシック" pitchFamily="-110" charset="-128"/>
                        </a:rPr>
                        <a:t>Tolerable</a:t>
                      </a:r>
                    </a:p>
                  </a:txBody>
                  <a:tcP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chemeClr val="accent1"/>
                          </a:solidFill>
                          <a:effectLst/>
                          <a:latin typeface="Verdana" pitchFamily="34" charset="0"/>
                          <a:ea typeface="ＭＳ Ｐゴシック" pitchFamily="-110" charset="-128"/>
                        </a:rPr>
                        <a:t>8</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chemeClr val="accent1"/>
                          </a:solidFill>
                          <a:effectLst/>
                          <a:latin typeface="Verdana" pitchFamily="34" charset="0"/>
                          <a:ea typeface="ＭＳ Ｐゴシック" pitchFamily="-110" charset="-128"/>
                        </a:rPr>
                        <a:t>Significant</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FF3300"/>
                          </a:solidFill>
                          <a:effectLst/>
                          <a:latin typeface="Verdana" pitchFamily="34" charset="0"/>
                          <a:ea typeface="ＭＳ Ｐゴシック" pitchFamily="-110" charset="-128"/>
                        </a:rPr>
                        <a:t>12</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FF3300"/>
                          </a:solidFill>
                          <a:effectLst/>
                          <a:latin typeface="Verdana" pitchFamily="34" charset="0"/>
                          <a:ea typeface="ＭＳ Ｐゴシック" pitchFamily="-110" charset="-128"/>
                        </a:rPr>
                        <a:t>Unacceptable</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FF3300"/>
                          </a:solidFill>
                          <a:effectLst/>
                          <a:latin typeface="Verdana" pitchFamily="34" charset="0"/>
                          <a:ea typeface="ＭＳ Ｐゴシック" pitchFamily="-110" charset="-128"/>
                        </a:rPr>
                        <a:t>16</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FF3300"/>
                          </a:solidFill>
                          <a:effectLst/>
                          <a:latin typeface="Verdana" pitchFamily="34" charset="0"/>
                          <a:ea typeface="ＭＳ Ｐゴシック" pitchFamily="-110" charset="-128"/>
                        </a:rPr>
                        <a:t>Unacceptable</a:t>
                      </a:r>
                    </a:p>
                  </a:txBody>
                  <a:tcP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963613">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0000FF"/>
                          </a:solidFill>
                          <a:effectLst/>
                          <a:latin typeface="Verdana" pitchFamily="34" charset="0"/>
                          <a:ea typeface="ＭＳ Ｐゴシック" pitchFamily="-110" charset="-128"/>
                        </a:rPr>
                        <a:t>3</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0000FF"/>
                          </a:solidFill>
                          <a:effectLst/>
                          <a:latin typeface="Verdana" pitchFamily="34" charset="0"/>
                          <a:ea typeface="ＭＳ Ｐゴシック" pitchFamily="-110" charset="-128"/>
                        </a:rPr>
                        <a:t>Insignificant</a:t>
                      </a:r>
                    </a:p>
                  </a:txBody>
                  <a:tcP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33CC33"/>
                          </a:solidFill>
                          <a:effectLst/>
                          <a:latin typeface="Verdana" pitchFamily="34" charset="0"/>
                          <a:ea typeface="ＭＳ Ｐゴシック" pitchFamily="-110" charset="-128"/>
                        </a:rPr>
                        <a:t>6</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33CC33"/>
                          </a:solidFill>
                          <a:effectLst/>
                          <a:latin typeface="Verdana" pitchFamily="34" charset="0"/>
                          <a:ea typeface="ＭＳ Ｐゴシック" pitchFamily="-110" charset="-128"/>
                        </a:rPr>
                        <a:t>Tolerable</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chemeClr val="accent1"/>
                          </a:solidFill>
                          <a:effectLst/>
                          <a:latin typeface="Verdana" pitchFamily="34" charset="0"/>
                          <a:ea typeface="ＭＳ Ｐゴシック" pitchFamily="-110" charset="-128"/>
                        </a:rPr>
                        <a:t>9</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chemeClr val="accent1"/>
                          </a:solidFill>
                          <a:effectLst/>
                          <a:latin typeface="Verdana" pitchFamily="34" charset="0"/>
                          <a:ea typeface="ＭＳ Ｐゴシック" pitchFamily="-110" charset="-128"/>
                        </a:rPr>
                        <a:t>Significant</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FF3300"/>
                          </a:solidFill>
                          <a:effectLst/>
                          <a:latin typeface="Verdana" pitchFamily="34" charset="0"/>
                          <a:ea typeface="ＭＳ Ｐゴシック" pitchFamily="-110" charset="-128"/>
                        </a:rPr>
                        <a:t>12</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FF3300"/>
                          </a:solidFill>
                          <a:effectLst/>
                          <a:latin typeface="Verdana" pitchFamily="34" charset="0"/>
                          <a:ea typeface="ＭＳ Ｐゴシック" pitchFamily="-110" charset="-128"/>
                        </a:rPr>
                        <a:t>Unacceptable</a:t>
                      </a:r>
                    </a:p>
                  </a:txBody>
                  <a:tcP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965200">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0000FF"/>
                          </a:solidFill>
                          <a:effectLst/>
                          <a:latin typeface="Verdana" pitchFamily="34" charset="0"/>
                          <a:ea typeface="ＭＳ Ｐゴシック" pitchFamily="-110" charset="-128"/>
                        </a:rPr>
                        <a:t>2</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0000FF"/>
                          </a:solidFill>
                          <a:effectLst/>
                          <a:latin typeface="Verdana" pitchFamily="34" charset="0"/>
                          <a:ea typeface="ＭＳ Ｐゴシック" pitchFamily="-110" charset="-128"/>
                        </a:rPr>
                        <a:t>Insignificant</a:t>
                      </a:r>
                    </a:p>
                  </a:txBody>
                  <a:tcP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33CC33"/>
                          </a:solidFill>
                          <a:effectLst/>
                          <a:latin typeface="Verdana" pitchFamily="34" charset="0"/>
                          <a:ea typeface="ＭＳ Ｐゴシック" pitchFamily="-110" charset="-128"/>
                        </a:rPr>
                        <a:t>4</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33CC33"/>
                          </a:solidFill>
                          <a:effectLst/>
                          <a:latin typeface="Verdana" pitchFamily="34" charset="0"/>
                          <a:ea typeface="ＭＳ Ｐゴシック" pitchFamily="-110" charset="-128"/>
                        </a:rPr>
                        <a:t>Tolerable</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33CC33"/>
                          </a:solidFill>
                          <a:effectLst/>
                          <a:latin typeface="Verdana" pitchFamily="34" charset="0"/>
                          <a:ea typeface="ＭＳ Ｐゴシック" pitchFamily="-110" charset="-128"/>
                        </a:rPr>
                        <a:t>6</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33CC33"/>
                          </a:solidFill>
                          <a:effectLst/>
                          <a:latin typeface="Verdana" pitchFamily="34" charset="0"/>
                          <a:ea typeface="ＭＳ Ｐゴシック" pitchFamily="-110" charset="-128"/>
                        </a:rPr>
                        <a:t>Tolerable</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chemeClr val="accent1"/>
                          </a:solidFill>
                          <a:effectLst/>
                          <a:latin typeface="Verdana" pitchFamily="34" charset="0"/>
                          <a:ea typeface="ＭＳ Ｐゴシック" pitchFamily="-110" charset="-128"/>
                        </a:rPr>
                        <a:t>8</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chemeClr val="accent1"/>
                          </a:solidFill>
                          <a:effectLst/>
                          <a:latin typeface="Verdana" pitchFamily="34" charset="0"/>
                          <a:ea typeface="ＭＳ Ｐゴシック" pitchFamily="-110" charset="-128"/>
                        </a:rPr>
                        <a:t>Significant</a:t>
                      </a:r>
                    </a:p>
                  </a:txBody>
                  <a:tcP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r>
              <a:tr h="962025">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0000FF"/>
                          </a:solidFill>
                          <a:effectLst/>
                          <a:latin typeface="Verdana" pitchFamily="34" charset="0"/>
                          <a:ea typeface="ＭＳ Ｐゴシック" pitchFamily="-110" charset="-128"/>
                        </a:rPr>
                        <a:t>1</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0000FF"/>
                          </a:solidFill>
                          <a:effectLst/>
                          <a:latin typeface="Verdana" pitchFamily="34" charset="0"/>
                          <a:ea typeface="ＭＳ Ｐゴシック" pitchFamily="-110" charset="-128"/>
                        </a:rPr>
                        <a:t>Insignificant</a:t>
                      </a:r>
                    </a:p>
                  </a:txBody>
                  <a:tcP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0000FF"/>
                          </a:solidFill>
                          <a:effectLst/>
                          <a:latin typeface="Verdana" pitchFamily="34" charset="0"/>
                          <a:ea typeface="ＭＳ Ｐゴシック" pitchFamily="-110" charset="-128"/>
                        </a:rPr>
                        <a:t>2</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0000FF"/>
                          </a:solidFill>
                          <a:effectLst/>
                          <a:latin typeface="Verdana" pitchFamily="34" charset="0"/>
                          <a:ea typeface="ＭＳ Ｐゴシック" pitchFamily="-110" charset="-128"/>
                        </a:rPr>
                        <a:t>Insignificant</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0000FF"/>
                          </a:solidFill>
                          <a:effectLst/>
                          <a:latin typeface="Verdana" pitchFamily="34" charset="0"/>
                          <a:ea typeface="ＭＳ Ｐゴシック" pitchFamily="-110" charset="-128"/>
                        </a:rPr>
                        <a:t>3</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0000FF"/>
                          </a:solidFill>
                          <a:effectLst/>
                          <a:latin typeface="Verdana" pitchFamily="34" charset="0"/>
                          <a:ea typeface="ＭＳ Ｐゴシック" pitchFamily="-110" charset="-128"/>
                        </a:rPr>
                        <a:t>Insignificant</a:t>
                      </a:r>
                    </a:p>
                  </a:txBody>
                  <a:tcP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lvl1pPr algn="l">
                        <a:spcBef>
                          <a:spcPct val="20000"/>
                        </a:spcBef>
                        <a:buClr>
                          <a:srgbClr val="920049"/>
                        </a:buClr>
                        <a:defRPr>
                          <a:solidFill>
                            <a:schemeClr val="tx1"/>
                          </a:solidFill>
                          <a:latin typeface="Verdana" pitchFamily="34" charset="0"/>
                          <a:ea typeface="ＭＳ Ｐゴシック" pitchFamily="-110" charset="-128"/>
                        </a:defRPr>
                      </a:lvl1pPr>
                      <a:lvl2pPr marL="449263" algn="l">
                        <a:spcBef>
                          <a:spcPct val="20000"/>
                        </a:spcBef>
                        <a:buClr>
                          <a:srgbClr val="920049"/>
                        </a:buClr>
                        <a:defRPr>
                          <a:solidFill>
                            <a:schemeClr val="tx1"/>
                          </a:solidFill>
                          <a:latin typeface="Verdana" pitchFamily="34" charset="0"/>
                          <a:ea typeface="ＭＳ Ｐゴシック" pitchFamily="-110" charset="-128"/>
                        </a:defRPr>
                      </a:lvl2pPr>
                      <a:lvl3pPr marL="890588" algn="l">
                        <a:spcBef>
                          <a:spcPct val="20000"/>
                        </a:spcBef>
                        <a:buClr>
                          <a:srgbClr val="920049"/>
                        </a:buClr>
                        <a:defRPr sz="1600">
                          <a:solidFill>
                            <a:schemeClr val="tx1"/>
                          </a:solidFill>
                          <a:latin typeface="Verdana" pitchFamily="34" charset="0"/>
                          <a:ea typeface="ＭＳ Ｐゴシック" pitchFamily="-110" charset="-128"/>
                        </a:defRPr>
                      </a:lvl3pPr>
                      <a:lvl4pPr marL="1295400" algn="l">
                        <a:spcBef>
                          <a:spcPct val="20000"/>
                        </a:spcBef>
                        <a:buClr>
                          <a:srgbClr val="920049"/>
                        </a:buClr>
                        <a:defRPr sz="1600">
                          <a:solidFill>
                            <a:schemeClr val="tx1"/>
                          </a:solidFill>
                          <a:latin typeface="Verdana" pitchFamily="34" charset="0"/>
                          <a:ea typeface="ＭＳ Ｐゴシック" pitchFamily="-110" charset="-128"/>
                        </a:defRPr>
                      </a:lvl4pPr>
                      <a:lvl5pPr marL="1682750" algn="l">
                        <a:spcBef>
                          <a:spcPct val="20000"/>
                        </a:spcBef>
                        <a:buClr>
                          <a:srgbClr val="920049"/>
                        </a:buClr>
                        <a:defRPr sz="1600" i="1">
                          <a:solidFill>
                            <a:schemeClr val="tx1"/>
                          </a:solidFill>
                          <a:latin typeface="Verdana" pitchFamily="34" charset="0"/>
                          <a:ea typeface="ＭＳ Ｐゴシック" pitchFamily="-110" charset="-128"/>
                        </a:defRPr>
                      </a:lvl5pPr>
                      <a:lvl6pPr marL="21399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6pPr>
                      <a:lvl7pPr marL="25971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7pPr>
                      <a:lvl8pPr marL="30543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8pPr>
                      <a:lvl9pPr marL="3511550" eaLnBrk="0" fontAlgn="base" hangingPunct="0">
                        <a:spcBef>
                          <a:spcPct val="20000"/>
                        </a:spcBef>
                        <a:spcAft>
                          <a:spcPct val="0"/>
                        </a:spcAft>
                        <a:buClr>
                          <a:srgbClr val="920049"/>
                        </a:buClr>
                        <a:defRPr sz="1600" i="1">
                          <a:solidFill>
                            <a:schemeClr val="tx1"/>
                          </a:solidFill>
                          <a:latin typeface="Verdana" pitchFamily="34" charset="0"/>
                          <a:ea typeface="ＭＳ Ｐゴシック" pitchFamily="-110" charset="-128"/>
                        </a:defRPr>
                      </a:lvl9pPr>
                    </a:lstStyle>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33CC33"/>
                          </a:solidFill>
                          <a:effectLst/>
                          <a:latin typeface="Verdana" pitchFamily="34" charset="0"/>
                          <a:ea typeface="ＭＳ Ｐゴシック" pitchFamily="-110" charset="-128"/>
                        </a:rPr>
                        <a:t>4</a:t>
                      </a:r>
                    </a:p>
                    <a:p>
                      <a:pPr marL="0" marR="0" lvl="0" indent="0" algn="ctr" defTabSz="914400" rtl="0" eaLnBrk="0" fontAlgn="base" latinLnBrk="0" hangingPunct="0">
                        <a:lnSpc>
                          <a:spcPct val="100000"/>
                        </a:lnSpc>
                        <a:spcBef>
                          <a:spcPct val="20000"/>
                        </a:spcBef>
                        <a:spcAft>
                          <a:spcPct val="0"/>
                        </a:spcAft>
                        <a:buClr>
                          <a:srgbClr val="920049"/>
                        </a:buClr>
                        <a:buSzTx/>
                        <a:buFontTx/>
                        <a:buNone/>
                        <a:tabLst/>
                      </a:pPr>
                      <a:r>
                        <a:rPr kumimoji="0" lang="en-GB" altLang="en-US" sz="1400" b="0" i="0" u="none" strike="noStrike" cap="none" normalizeH="0" baseline="0" smtClean="0">
                          <a:ln>
                            <a:noFill/>
                          </a:ln>
                          <a:solidFill>
                            <a:srgbClr val="33CC33"/>
                          </a:solidFill>
                          <a:effectLst/>
                          <a:latin typeface="Verdana" pitchFamily="34" charset="0"/>
                          <a:ea typeface="ＭＳ Ｐゴシック" pitchFamily="-110" charset="-128"/>
                        </a:rPr>
                        <a:t>Tolerable</a:t>
                      </a:r>
                    </a:p>
                  </a:txBody>
                  <a:tcP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684213" y="765175"/>
            <a:ext cx="62642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a:latin typeface="Verdana" pitchFamily="34" charset="0"/>
              </a:rPr>
              <a:t>Controlling the risk</a:t>
            </a:r>
          </a:p>
        </p:txBody>
      </p:sp>
      <p:sp>
        <p:nvSpPr>
          <p:cNvPr id="62467" name="Text Box 3"/>
          <p:cNvSpPr txBox="1">
            <a:spLocks noChangeArrowheads="1"/>
          </p:cNvSpPr>
          <p:nvPr/>
        </p:nvSpPr>
        <p:spPr bwMode="auto">
          <a:xfrm>
            <a:off x="755650" y="2205038"/>
            <a:ext cx="7129463" cy="356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598738" algn="l"/>
              </a:tabLst>
              <a:defRPr sz="2400">
                <a:solidFill>
                  <a:schemeClr val="tx1"/>
                </a:solidFill>
                <a:latin typeface="Times" pitchFamily="18" charset="0"/>
                <a:ea typeface="ＭＳ Ｐゴシック" pitchFamily="-110" charset="-128"/>
              </a:defRPr>
            </a:lvl1pPr>
            <a:lvl2pPr>
              <a:tabLst>
                <a:tab pos="2598738" algn="l"/>
              </a:tabLst>
              <a:defRPr sz="2400">
                <a:solidFill>
                  <a:schemeClr val="tx1"/>
                </a:solidFill>
                <a:latin typeface="Times" pitchFamily="18" charset="0"/>
                <a:ea typeface="ＭＳ Ｐゴシック" pitchFamily="-110" charset="-128"/>
              </a:defRPr>
            </a:lvl2pPr>
            <a:lvl3pPr>
              <a:tabLst>
                <a:tab pos="2598738" algn="l"/>
              </a:tabLst>
              <a:defRPr sz="2400">
                <a:solidFill>
                  <a:schemeClr val="tx1"/>
                </a:solidFill>
                <a:latin typeface="Times" pitchFamily="18" charset="0"/>
                <a:ea typeface="ＭＳ Ｐゴシック" pitchFamily="-110" charset="-128"/>
              </a:defRPr>
            </a:lvl3pPr>
            <a:lvl4pPr>
              <a:tabLst>
                <a:tab pos="2598738" algn="l"/>
              </a:tabLst>
              <a:defRPr sz="2400">
                <a:solidFill>
                  <a:schemeClr val="tx1"/>
                </a:solidFill>
                <a:latin typeface="Times" pitchFamily="18" charset="0"/>
                <a:ea typeface="ＭＳ Ｐゴシック" pitchFamily="-110" charset="-128"/>
              </a:defRPr>
            </a:lvl4pPr>
            <a:lvl5pPr>
              <a:tabLst>
                <a:tab pos="2598738" algn="l"/>
              </a:tabLst>
              <a:defRPr sz="2400">
                <a:solidFill>
                  <a:schemeClr val="tx1"/>
                </a:solidFill>
                <a:latin typeface="Times" pitchFamily="18" charset="0"/>
                <a:ea typeface="ＭＳ Ｐゴシック" pitchFamily="-110" charset="-128"/>
              </a:defRPr>
            </a:lvl5pPr>
            <a:lvl6pPr algn="ctr" eaLnBrk="0" fontAlgn="base" hangingPunct="0">
              <a:spcBef>
                <a:spcPct val="0"/>
              </a:spcBef>
              <a:spcAft>
                <a:spcPct val="0"/>
              </a:spcAft>
              <a:tabLst>
                <a:tab pos="2598738" algn="l"/>
              </a:tabLst>
              <a:defRPr sz="2400">
                <a:solidFill>
                  <a:schemeClr val="tx1"/>
                </a:solidFill>
                <a:latin typeface="Times" pitchFamily="18" charset="0"/>
                <a:ea typeface="ＭＳ Ｐゴシック" pitchFamily="-110" charset="-128"/>
              </a:defRPr>
            </a:lvl6pPr>
            <a:lvl7pPr algn="ctr" eaLnBrk="0" fontAlgn="base" hangingPunct="0">
              <a:spcBef>
                <a:spcPct val="0"/>
              </a:spcBef>
              <a:spcAft>
                <a:spcPct val="0"/>
              </a:spcAft>
              <a:tabLst>
                <a:tab pos="2598738" algn="l"/>
              </a:tabLst>
              <a:defRPr sz="2400">
                <a:solidFill>
                  <a:schemeClr val="tx1"/>
                </a:solidFill>
                <a:latin typeface="Times" pitchFamily="18" charset="0"/>
                <a:ea typeface="ＭＳ Ｐゴシック" pitchFamily="-110" charset="-128"/>
              </a:defRPr>
            </a:lvl7pPr>
            <a:lvl8pPr algn="ctr" eaLnBrk="0" fontAlgn="base" hangingPunct="0">
              <a:spcBef>
                <a:spcPct val="0"/>
              </a:spcBef>
              <a:spcAft>
                <a:spcPct val="0"/>
              </a:spcAft>
              <a:tabLst>
                <a:tab pos="2598738" algn="l"/>
              </a:tabLst>
              <a:defRPr sz="2400">
                <a:solidFill>
                  <a:schemeClr val="tx1"/>
                </a:solidFill>
                <a:latin typeface="Times" pitchFamily="18" charset="0"/>
                <a:ea typeface="ＭＳ Ｐゴシック" pitchFamily="-110" charset="-128"/>
              </a:defRPr>
            </a:lvl8pPr>
            <a:lvl9pPr algn="ctr" eaLnBrk="0" fontAlgn="base" hangingPunct="0">
              <a:spcBef>
                <a:spcPct val="0"/>
              </a:spcBef>
              <a:spcAft>
                <a:spcPct val="0"/>
              </a:spcAft>
              <a:tabLst>
                <a:tab pos="2598738" algn="l"/>
              </a:tabLst>
              <a:defRPr sz="2400">
                <a:solidFill>
                  <a:schemeClr val="tx1"/>
                </a:solidFill>
                <a:latin typeface="Times" pitchFamily="18" charset="0"/>
                <a:ea typeface="ＭＳ Ｐゴシック" pitchFamily="-110" charset="-128"/>
              </a:defRPr>
            </a:lvl9pPr>
          </a:lstStyle>
          <a:p>
            <a:pPr algn="l" eaLnBrk="1" hangingPunct="1">
              <a:spcBef>
                <a:spcPct val="50000"/>
              </a:spcBef>
            </a:pPr>
            <a:r>
              <a:rPr lang="en-GB" altLang="en-US">
                <a:solidFill>
                  <a:srgbClr val="FF3300"/>
                </a:solidFill>
                <a:latin typeface="Verdana" pitchFamily="34" charset="0"/>
              </a:rPr>
              <a:t>Unacceptable</a:t>
            </a:r>
            <a:r>
              <a:rPr lang="en-GB" altLang="en-US">
                <a:latin typeface="Verdana" pitchFamily="34" charset="0"/>
              </a:rPr>
              <a:t> 	– stop doing it until 	improvements made</a:t>
            </a:r>
          </a:p>
          <a:p>
            <a:pPr algn="l" eaLnBrk="1" hangingPunct="1">
              <a:spcBef>
                <a:spcPct val="50000"/>
              </a:spcBef>
            </a:pPr>
            <a:r>
              <a:rPr lang="en-GB" altLang="en-US">
                <a:solidFill>
                  <a:schemeClr val="accent1"/>
                </a:solidFill>
                <a:latin typeface="Verdana" pitchFamily="34" charset="0"/>
              </a:rPr>
              <a:t>Significant</a:t>
            </a:r>
            <a:r>
              <a:rPr lang="en-GB" altLang="en-US">
                <a:latin typeface="Verdana" pitchFamily="34" charset="0"/>
              </a:rPr>
              <a:t> 	- proceed with caution but 	improvement high priority</a:t>
            </a:r>
          </a:p>
          <a:p>
            <a:pPr algn="l" eaLnBrk="1" hangingPunct="1">
              <a:spcBef>
                <a:spcPct val="50000"/>
              </a:spcBef>
            </a:pPr>
            <a:r>
              <a:rPr lang="en-GB" altLang="en-US">
                <a:solidFill>
                  <a:srgbClr val="33CC33"/>
                </a:solidFill>
                <a:latin typeface="Verdana" pitchFamily="34" charset="0"/>
              </a:rPr>
              <a:t>Tolerable</a:t>
            </a:r>
            <a:r>
              <a:rPr lang="en-GB" altLang="en-US">
                <a:latin typeface="Verdana" pitchFamily="34" charset="0"/>
              </a:rPr>
              <a:t>	- OK to proceed but plan to 	improve</a:t>
            </a:r>
          </a:p>
          <a:p>
            <a:pPr algn="l" eaLnBrk="1" hangingPunct="1">
              <a:spcBef>
                <a:spcPct val="50000"/>
              </a:spcBef>
            </a:pPr>
            <a:r>
              <a:rPr lang="en-GB" altLang="en-US">
                <a:solidFill>
                  <a:srgbClr val="0000FF"/>
                </a:solidFill>
                <a:latin typeface="Verdana" pitchFamily="34" charset="0"/>
              </a:rPr>
              <a:t>Insignificant</a:t>
            </a:r>
            <a:r>
              <a:rPr lang="en-GB" altLang="en-US">
                <a:latin typeface="Verdana" pitchFamily="34" charset="0"/>
              </a:rPr>
              <a:t>	- Any improvements low 	priority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684213" y="765175"/>
            <a:ext cx="62642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a:latin typeface="Verdana" pitchFamily="34" charset="0"/>
              </a:rPr>
              <a:t>Controlling the risk</a:t>
            </a:r>
          </a:p>
        </p:txBody>
      </p:sp>
      <p:sp>
        <p:nvSpPr>
          <p:cNvPr id="64515" name="Text Box 3"/>
          <p:cNvSpPr txBox="1">
            <a:spLocks noChangeArrowheads="1"/>
          </p:cNvSpPr>
          <p:nvPr/>
        </p:nvSpPr>
        <p:spPr bwMode="auto">
          <a:xfrm>
            <a:off x="755650" y="2636838"/>
            <a:ext cx="71294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3538" indent="-363538">
              <a:tabLst>
                <a:tab pos="2598738" algn="l"/>
              </a:tabLst>
              <a:defRPr sz="2400">
                <a:solidFill>
                  <a:schemeClr val="tx1"/>
                </a:solidFill>
                <a:latin typeface="Times" pitchFamily="18" charset="0"/>
                <a:ea typeface="ＭＳ Ｐゴシック" pitchFamily="-110" charset="-128"/>
              </a:defRPr>
            </a:lvl1pPr>
            <a:lvl2pPr marL="542925">
              <a:tabLst>
                <a:tab pos="2598738" algn="l"/>
              </a:tabLst>
              <a:defRPr sz="2400">
                <a:solidFill>
                  <a:schemeClr val="tx1"/>
                </a:solidFill>
                <a:latin typeface="Times" pitchFamily="18" charset="0"/>
                <a:ea typeface="ＭＳ Ｐゴシック" pitchFamily="-110" charset="-128"/>
              </a:defRPr>
            </a:lvl2pPr>
            <a:lvl3pPr>
              <a:tabLst>
                <a:tab pos="2598738" algn="l"/>
              </a:tabLst>
              <a:defRPr sz="2400">
                <a:solidFill>
                  <a:schemeClr val="tx1"/>
                </a:solidFill>
                <a:latin typeface="Times" pitchFamily="18" charset="0"/>
                <a:ea typeface="ＭＳ Ｐゴシック" pitchFamily="-110" charset="-128"/>
              </a:defRPr>
            </a:lvl3pPr>
            <a:lvl4pPr>
              <a:tabLst>
                <a:tab pos="2598738" algn="l"/>
              </a:tabLst>
              <a:defRPr sz="2400">
                <a:solidFill>
                  <a:schemeClr val="tx1"/>
                </a:solidFill>
                <a:latin typeface="Times" pitchFamily="18" charset="0"/>
                <a:ea typeface="ＭＳ Ｐゴシック" pitchFamily="-110" charset="-128"/>
              </a:defRPr>
            </a:lvl4pPr>
            <a:lvl5pPr>
              <a:tabLst>
                <a:tab pos="2598738" algn="l"/>
              </a:tabLst>
              <a:defRPr sz="2400">
                <a:solidFill>
                  <a:schemeClr val="tx1"/>
                </a:solidFill>
                <a:latin typeface="Times" pitchFamily="18" charset="0"/>
                <a:ea typeface="ＭＳ Ｐゴシック" pitchFamily="-110" charset="-128"/>
              </a:defRPr>
            </a:lvl5pPr>
            <a:lvl6pPr algn="ctr" eaLnBrk="0" fontAlgn="base" hangingPunct="0">
              <a:spcBef>
                <a:spcPct val="0"/>
              </a:spcBef>
              <a:spcAft>
                <a:spcPct val="0"/>
              </a:spcAft>
              <a:tabLst>
                <a:tab pos="2598738" algn="l"/>
              </a:tabLst>
              <a:defRPr sz="2400">
                <a:solidFill>
                  <a:schemeClr val="tx1"/>
                </a:solidFill>
                <a:latin typeface="Times" pitchFamily="18" charset="0"/>
                <a:ea typeface="ＭＳ Ｐゴシック" pitchFamily="-110" charset="-128"/>
              </a:defRPr>
            </a:lvl6pPr>
            <a:lvl7pPr algn="ctr" eaLnBrk="0" fontAlgn="base" hangingPunct="0">
              <a:spcBef>
                <a:spcPct val="0"/>
              </a:spcBef>
              <a:spcAft>
                <a:spcPct val="0"/>
              </a:spcAft>
              <a:tabLst>
                <a:tab pos="2598738" algn="l"/>
              </a:tabLst>
              <a:defRPr sz="2400">
                <a:solidFill>
                  <a:schemeClr val="tx1"/>
                </a:solidFill>
                <a:latin typeface="Times" pitchFamily="18" charset="0"/>
                <a:ea typeface="ＭＳ Ｐゴシック" pitchFamily="-110" charset="-128"/>
              </a:defRPr>
            </a:lvl7pPr>
            <a:lvl8pPr algn="ctr" eaLnBrk="0" fontAlgn="base" hangingPunct="0">
              <a:spcBef>
                <a:spcPct val="0"/>
              </a:spcBef>
              <a:spcAft>
                <a:spcPct val="0"/>
              </a:spcAft>
              <a:tabLst>
                <a:tab pos="2598738" algn="l"/>
              </a:tabLst>
              <a:defRPr sz="2400">
                <a:solidFill>
                  <a:schemeClr val="tx1"/>
                </a:solidFill>
                <a:latin typeface="Times" pitchFamily="18" charset="0"/>
                <a:ea typeface="ＭＳ Ｐゴシック" pitchFamily="-110" charset="-128"/>
              </a:defRPr>
            </a:lvl8pPr>
            <a:lvl9pPr algn="ctr" eaLnBrk="0" fontAlgn="base" hangingPunct="0">
              <a:spcBef>
                <a:spcPct val="0"/>
              </a:spcBef>
              <a:spcAft>
                <a:spcPct val="0"/>
              </a:spcAft>
              <a:tabLst>
                <a:tab pos="2598738" algn="l"/>
              </a:tabLst>
              <a:defRPr sz="2400">
                <a:solidFill>
                  <a:schemeClr val="tx1"/>
                </a:solidFill>
                <a:latin typeface="Times" pitchFamily="18" charset="0"/>
                <a:ea typeface="ＭＳ Ｐゴシック" pitchFamily="-110" charset="-128"/>
              </a:defRPr>
            </a:lvl9pPr>
          </a:lstStyle>
          <a:p>
            <a:pPr algn="l" eaLnBrk="1" hangingPunct="1">
              <a:spcBef>
                <a:spcPct val="50000"/>
              </a:spcBef>
              <a:buFontTx/>
              <a:buChar char="•"/>
            </a:pPr>
            <a:r>
              <a:rPr lang="en-GB" altLang="en-US">
                <a:latin typeface="Verdana" pitchFamily="34" charset="0"/>
              </a:rPr>
              <a:t>Decide measures to be taken</a:t>
            </a:r>
          </a:p>
          <a:p>
            <a:pPr algn="l" eaLnBrk="1" hangingPunct="1">
              <a:spcBef>
                <a:spcPct val="50000"/>
              </a:spcBef>
              <a:buFontTx/>
              <a:buChar char="•"/>
            </a:pPr>
            <a:r>
              <a:rPr lang="en-GB" altLang="en-US">
                <a:latin typeface="Verdana" pitchFamily="34" charset="0"/>
              </a:rPr>
              <a:t>Implement them according to priority</a:t>
            </a:r>
          </a:p>
          <a:p>
            <a:pPr algn="l" eaLnBrk="1" hangingPunct="1">
              <a:spcBef>
                <a:spcPct val="50000"/>
              </a:spcBef>
              <a:buFontTx/>
              <a:buChar char="•"/>
            </a:pPr>
            <a:r>
              <a:rPr lang="en-GB" altLang="en-US">
                <a:latin typeface="Verdana" pitchFamily="34" charset="0"/>
              </a:rPr>
              <a:t>Confirm measures appropriate and work</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ChangeArrowheads="1"/>
          </p:cNvSpPr>
          <p:nvPr>
            <p:ph type="title"/>
          </p:nvPr>
        </p:nvSpPr>
        <p:spPr>
          <a:xfrm>
            <a:off x="900113" y="908050"/>
            <a:ext cx="7424737" cy="3730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tabLst>
                <a:tab pos="762000" algn="l"/>
              </a:tabLst>
            </a:pPr>
            <a:r>
              <a:rPr lang="en-GB" altLang="en-US" smtClean="0">
                <a:solidFill>
                  <a:srgbClr val="000000"/>
                </a:solidFill>
              </a:rPr>
              <a:t/>
            </a:r>
            <a:br>
              <a:rPr lang="en-GB" altLang="en-US" smtClean="0">
                <a:solidFill>
                  <a:srgbClr val="000000"/>
                </a:solidFill>
              </a:rPr>
            </a:br>
            <a:r>
              <a:rPr lang="en-GB" altLang="en-US" smtClean="0">
                <a:solidFill>
                  <a:srgbClr val="000000"/>
                </a:solidFill>
              </a:rPr>
              <a:t>Monitoring and Review</a:t>
            </a:r>
            <a:br>
              <a:rPr lang="en-GB" altLang="en-US" smtClean="0">
                <a:solidFill>
                  <a:srgbClr val="000000"/>
                </a:solidFill>
              </a:rPr>
            </a:br>
            <a:endParaRPr lang="en-GB" altLang="en-US" smtClean="0">
              <a:solidFill>
                <a:srgbClr val="000000"/>
              </a:solidFill>
            </a:endParaRPr>
          </a:p>
        </p:txBody>
      </p:sp>
      <p:sp>
        <p:nvSpPr>
          <p:cNvPr id="66563" name="Text Box 3"/>
          <p:cNvSpPr txBox="1">
            <a:spLocks noChangeArrowheads="1"/>
          </p:cNvSpPr>
          <p:nvPr/>
        </p:nvSpPr>
        <p:spPr bwMode="auto">
          <a:xfrm>
            <a:off x="971550" y="1700213"/>
            <a:ext cx="61293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b="1">
                <a:solidFill>
                  <a:srgbClr val="990000"/>
                </a:solidFill>
                <a:effectLst>
                  <a:outerShdw blurRad="38100" dist="38100" dir="2700000" algn="tl">
                    <a:srgbClr val="C0C0C0"/>
                  </a:outerShdw>
                </a:effectLst>
                <a:latin typeface="Verdana" pitchFamily="34" charset="0"/>
              </a:rPr>
              <a:t>Monitoring</a:t>
            </a:r>
          </a:p>
        </p:txBody>
      </p:sp>
      <p:sp>
        <p:nvSpPr>
          <p:cNvPr id="66564" name="Text Box 4"/>
          <p:cNvSpPr txBox="1">
            <a:spLocks noChangeArrowheads="1"/>
          </p:cNvSpPr>
          <p:nvPr/>
        </p:nvSpPr>
        <p:spPr bwMode="auto">
          <a:xfrm>
            <a:off x="1476375" y="2420938"/>
            <a:ext cx="6265863"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pitchFamily="18" charset="0"/>
                <a:ea typeface="ＭＳ Ｐゴシック" pitchFamily="-110" charset="-128"/>
              </a:defRPr>
            </a:lvl1pPr>
            <a:lvl2pPr marL="571500">
              <a:defRPr sz="2400">
                <a:solidFill>
                  <a:schemeClr val="tx1"/>
                </a:solidFill>
                <a:latin typeface="Times" pitchFamily="18" charset="0"/>
                <a:ea typeface="ＭＳ Ｐゴシック" pitchFamily="-110" charset="-128"/>
              </a:defRPr>
            </a:lvl2pPr>
            <a:lvl3pPr>
              <a:defRPr sz="2400">
                <a:solidFill>
                  <a:schemeClr val="tx1"/>
                </a:solidFill>
                <a:latin typeface="Times" pitchFamily="18" charset="0"/>
                <a:ea typeface="ＭＳ Ｐゴシック" pitchFamily="-110" charset="-128"/>
              </a:defRPr>
            </a:lvl3pPr>
            <a:lvl4pPr>
              <a:defRPr sz="2400">
                <a:solidFill>
                  <a:schemeClr val="tx1"/>
                </a:solidFill>
                <a:latin typeface="Times" pitchFamily="18" charset="0"/>
                <a:ea typeface="ＭＳ Ｐゴシック" pitchFamily="-110" charset="-128"/>
              </a:defRPr>
            </a:lvl4pPr>
            <a:lvl5pPr>
              <a:defRPr sz="2400">
                <a:solidFill>
                  <a:schemeClr val="tx1"/>
                </a:solidFill>
                <a:latin typeface="Times" pitchFamily="18" charset="0"/>
                <a:ea typeface="ＭＳ Ｐゴシック" pitchFamily="-110" charset="-128"/>
              </a:defRPr>
            </a:lvl5pPr>
            <a:lvl6pPr algn="ctr" eaLnBrk="0" fontAlgn="base" hangingPunct="0">
              <a:spcBef>
                <a:spcPct val="0"/>
              </a:spcBef>
              <a:spcAft>
                <a:spcPct val="0"/>
              </a:spcAft>
              <a:defRPr sz="2400">
                <a:solidFill>
                  <a:schemeClr val="tx1"/>
                </a:solidFill>
                <a:latin typeface="Times" pitchFamily="18" charset="0"/>
                <a:ea typeface="ＭＳ Ｐゴシック" pitchFamily="-110" charset="-128"/>
              </a:defRPr>
            </a:lvl6pPr>
            <a:lvl7pPr algn="ctr" eaLnBrk="0" fontAlgn="base" hangingPunct="0">
              <a:spcBef>
                <a:spcPct val="0"/>
              </a:spcBef>
              <a:spcAft>
                <a:spcPct val="0"/>
              </a:spcAft>
              <a:defRPr sz="2400">
                <a:solidFill>
                  <a:schemeClr val="tx1"/>
                </a:solidFill>
                <a:latin typeface="Times" pitchFamily="18" charset="0"/>
                <a:ea typeface="ＭＳ Ｐゴシック" pitchFamily="-110" charset="-128"/>
              </a:defRPr>
            </a:lvl7pPr>
            <a:lvl8pPr algn="ctr" eaLnBrk="0" fontAlgn="base" hangingPunct="0">
              <a:spcBef>
                <a:spcPct val="0"/>
              </a:spcBef>
              <a:spcAft>
                <a:spcPct val="0"/>
              </a:spcAft>
              <a:defRPr sz="2400">
                <a:solidFill>
                  <a:schemeClr val="tx1"/>
                </a:solidFill>
                <a:latin typeface="Times" pitchFamily="18" charset="0"/>
                <a:ea typeface="ＭＳ Ｐゴシック" pitchFamily="-110" charset="-128"/>
              </a:defRPr>
            </a:lvl8pPr>
            <a:lvl9pPr algn="ctr" eaLnBrk="0" fontAlgn="base" hangingPunct="0">
              <a:spcBef>
                <a:spcPct val="0"/>
              </a:spcBef>
              <a:spcAft>
                <a:spcPct val="0"/>
              </a:spcAft>
              <a:defRPr sz="2400">
                <a:solidFill>
                  <a:schemeClr val="tx1"/>
                </a:solidFill>
                <a:latin typeface="Times" pitchFamily="18" charset="0"/>
                <a:ea typeface="ＭＳ Ｐゴシック" pitchFamily="-110" charset="-128"/>
              </a:defRPr>
            </a:lvl9pPr>
          </a:lstStyle>
          <a:p>
            <a:pPr algn="l" eaLnBrk="1" hangingPunct="1">
              <a:spcBef>
                <a:spcPct val="50000"/>
              </a:spcBef>
              <a:buFontTx/>
              <a:buChar char="•"/>
            </a:pPr>
            <a:r>
              <a:rPr lang="en-GB" altLang="en-US">
                <a:latin typeface="Verdana" pitchFamily="34" charset="0"/>
              </a:rPr>
              <a:t>‘Live’ nature of assessments</a:t>
            </a:r>
          </a:p>
          <a:p>
            <a:pPr algn="l" eaLnBrk="1" hangingPunct="1">
              <a:spcBef>
                <a:spcPct val="50000"/>
              </a:spcBef>
              <a:buFontTx/>
              <a:buChar char="•"/>
            </a:pPr>
            <a:r>
              <a:rPr lang="en-GB" altLang="en-US">
                <a:latin typeface="Verdana" pitchFamily="34" charset="0"/>
              </a:rPr>
              <a:t>Possible modification to procedures</a:t>
            </a:r>
          </a:p>
        </p:txBody>
      </p:sp>
      <p:sp>
        <p:nvSpPr>
          <p:cNvPr id="66565" name="Text Box 5"/>
          <p:cNvSpPr txBox="1">
            <a:spLocks noChangeArrowheads="1"/>
          </p:cNvSpPr>
          <p:nvPr/>
        </p:nvSpPr>
        <p:spPr bwMode="auto">
          <a:xfrm>
            <a:off x="971550" y="3644900"/>
            <a:ext cx="269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b="1">
                <a:solidFill>
                  <a:srgbClr val="990000"/>
                </a:solidFill>
                <a:effectLst>
                  <a:outerShdw blurRad="38100" dist="38100" dir="2700000" algn="tl">
                    <a:srgbClr val="C0C0C0"/>
                  </a:outerShdw>
                </a:effectLst>
                <a:latin typeface="Verdana" pitchFamily="34" charset="0"/>
              </a:rPr>
              <a:t>Review</a:t>
            </a:r>
          </a:p>
        </p:txBody>
      </p:sp>
      <p:sp>
        <p:nvSpPr>
          <p:cNvPr id="66566" name="Text Box 6"/>
          <p:cNvSpPr txBox="1">
            <a:spLocks noChangeArrowheads="1"/>
          </p:cNvSpPr>
          <p:nvPr/>
        </p:nvSpPr>
        <p:spPr bwMode="auto">
          <a:xfrm>
            <a:off x="1547813" y="4365625"/>
            <a:ext cx="6264275"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pitchFamily="18" charset="0"/>
                <a:ea typeface="ＭＳ Ｐゴシック" pitchFamily="-110" charset="-128"/>
              </a:defRPr>
            </a:lvl1pPr>
            <a:lvl2pPr marL="571500">
              <a:defRPr sz="2400">
                <a:solidFill>
                  <a:schemeClr val="tx1"/>
                </a:solidFill>
                <a:latin typeface="Times" pitchFamily="18" charset="0"/>
                <a:ea typeface="ＭＳ Ｐゴシック" pitchFamily="-110" charset="-128"/>
              </a:defRPr>
            </a:lvl2pPr>
            <a:lvl3pPr>
              <a:defRPr sz="2400">
                <a:solidFill>
                  <a:schemeClr val="tx1"/>
                </a:solidFill>
                <a:latin typeface="Times" pitchFamily="18" charset="0"/>
                <a:ea typeface="ＭＳ Ｐゴシック" pitchFamily="-110" charset="-128"/>
              </a:defRPr>
            </a:lvl3pPr>
            <a:lvl4pPr>
              <a:defRPr sz="2400">
                <a:solidFill>
                  <a:schemeClr val="tx1"/>
                </a:solidFill>
                <a:latin typeface="Times" pitchFamily="18" charset="0"/>
                <a:ea typeface="ＭＳ Ｐゴシック" pitchFamily="-110" charset="-128"/>
              </a:defRPr>
            </a:lvl4pPr>
            <a:lvl5pPr>
              <a:defRPr sz="2400">
                <a:solidFill>
                  <a:schemeClr val="tx1"/>
                </a:solidFill>
                <a:latin typeface="Times" pitchFamily="18" charset="0"/>
                <a:ea typeface="ＭＳ Ｐゴシック" pitchFamily="-110" charset="-128"/>
              </a:defRPr>
            </a:lvl5pPr>
            <a:lvl6pPr algn="ctr" eaLnBrk="0" fontAlgn="base" hangingPunct="0">
              <a:spcBef>
                <a:spcPct val="0"/>
              </a:spcBef>
              <a:spcAft>
                <a:spcPct val="0"/>
              </a:spcAft>
              <a:defRPr sz="2400">
                <a:solidFill>
                  <a:schemeClr val="tx1"/>
                </a:solidFill>
                <a:latin typeface="Times" pitchFamily="18" charset="0"/>
                <a:ea typeface="ＭＳ Ｐゴシック" pitchFamily="-110" charset="-128"/>
              </a:defRPr>
            </a:lvl6pPr>
            <a:lvl7pPr algn="ctr" eaLnBrk="0" fontAlgn="base" hangingPunct="0">
              <a:spcBef>
                <a:spcPct val="0"/>
              </a:spcBef>
              <a:spcAft>
                <a:spcPct val="0"/>
              </a:spcAft>
              <a:defRPr sz="2400">
                <a:solidFill>
                  <a:schemeClr val="tx1"/>
                </a:solidFill>
                <a:latin typeface="Times" pitchFamily="18" charset="0"/>
                <a:ea typeface="ＭＳ Ｐゴシック" pitchFamily="-110" charset="-128"/>
              </a:defRPr>
            </a:lvl7pPr>
            <a:lvl8pPr algn="ctr" eaLnBrk="0" fontAlgn="base" hangingPunct="0">
              <a:spcBef>
                <a:spcPct val="0"/>
              </a:spcBef>
              <a:spcAft>
                <a:spcPct val="0"/>
              </a:spcAft>
              <a:defRPr sz="2400">
                <a:solidFill>
                  <a:schemeClr val="tx1"/>
                </a:solidFill>
                <a:latin typeface="Times" pitchFamily="18" charset="0"/>
                <a:ea typeface="ＭＳ Ｐゴシック" pitchFamily="-110" charset="-128"/>
              </a:defRPr>
            </a:lvl8pPr>
            <a:lvl9pPr algn="ctr" eaLnBrk="0" fontAlgn="base" hangingPunct="0">
              <a:spcBef>
                <a:spcPct val="0"/>
              </a:spcBef>
              <a:spcAft>
                <a:spcPct val="0"/>
              </a:spcAft>
              <a:defRPr sz="2400">
                <a:solidFill>
                  <a:schemeClr val="tx1"/>
                </a:solidFill>
                <a:latin typeface="Times" pitchFamily="18" charset="0"/>
                <a:ea typeface="ＭＳ Ｐゴシック" pitchFamily="-110" charset="-128"/>
              </a:defRPr>
            </a:lvl9pPr>
          </a:lstStyle>
          <a:p>
            <a:pPr algn="l" eaLnBrk="1" hangingPunct="1">
              <a:spcBef>
                <a:spcPct val="50000"/>
              </a:spcBef>
              <a:buFontTx/>
              <a:buChar char="•"/>
            </a:pPr>
            <a:r>
              <a:rPr lang="en-GB" altLang="en-US">
                <a:latin typeface="Verdana" pitchFamily="34" charset="0"/>
              </a:rPr>
              <a:t>Identifies changes to procedures</a:t>
            </a:r>
          </a:p>
          <a:p>
            <a:pPr algn="l" eaLnBrk="1" hangingPunct="1">
              <a:spcBef>
                <a:spcPct val="50000"/>
              </a:spcBef>
              <a:buFontTx/>
              <a:buChar char="•"/>
            </a:pPr>
            <a:r>
              <a:rPr lang="en-GB" altLang="en-US">
                <a:latin typeface="Verdana" pitchFamily="34" charset="0"/>
              </a:rPr>
              <a:t>Possible modification to assessment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animEffect transition="in" filter="blinds(horizontal)">
                                      <p:cBhvr>
                                        <p:cTn id="7" dur="500"/>
                                        <p:tgtEl>
                                          <p:spTgt spid="665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6564">
                                            <p:txEl>
                                              <p:pRg st="0" end="0"/>
                                            </p:txEl>
                                          </p:spTgt>
                                        </p:tgtEl>
                                        <p:attrNameLst>
                                          <p:attrName>style.visibility</p:attrName>
                                        </p:attrNameLst>
                                      </p:cBhvr>
                                      <p:to>
                                        <p:strVal val="visible"/>
                                      </p:to>
                                    </p:set>
                                    <p:animEffect transition="in" filter="blinds(horizontal)">
                                      <p:cBhvr>
                                        <p:cTn id="12" dur="500"/>
                                        <p:tgtEl>
                                          <p:spTgt spid="6656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6564">
                                            <p:txEl>
                                              <p:pRg st="1" end="1"/>
                                            </p:txEl>
                                          </p:spTgt>
                                        </p:tgtEl>
                                        <p:attrNameLst>
                                          <p:attrName>style.visibility</p:attrName>
                                        </p:attrNameLst>
                                      </p:cBhvr>
                                      <p:to>
                                        <p:strVal val="visible"/>
                                      </p:to>
                                    </p:set>
                                    <p:animEffect transition="in" filter="blinds(horizontal)">
                                      <p:cBhvr>
                                        <p:cTn id="17" dur="500"/>
                                        <p:tgtEl>
                                          <p:spTgt spid="6656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6565"/>
                                        </p:tgtEl>
                                        <p:attrNameLst>
                                          <p:attrName>style.visibility</p:attrName>
                                        </p:attrNameLst>
                                      </p:cBhvr>
                                      <p:to>
                                        <p:strVal val="visible"/>
                                      </p:to>
                                    </p:set>
                                    <p:animEffect transition="in" filter="blinds(horizontal)">
                                      <p:cBhvr>
                                        <p:cTn id="22" dur="500"/>
                                        <p:tgtEl>
                                          <p:spTgt spid="6656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6566">
                                            <p:txEl>
                                              <p:pRg st="0" end="0"/>
                                            </p:txEl>
                                          </p:spTgt>
                                        </p:tgtEl>
                                        <p:attrNameLst>
                                          <p:attrName>style.visibility</p:attrName>
                                        </p:attrNameLst>
                                      </p:cBhvr>
                                      <p:to>
                                        <p:strVal val="visible"/>
                                      </p:to>
                                    </p:set>
                                    <p:animEffect transition="in" filter="blinds(horizontal)">
                                      <p:cBhvr>
                                        <p:cTn id="27" dur="500"/>
                                        <p:tgtEl>
                                          <p:spTgt spid="66566">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6566">
                                            <p:txEl>
                                              <p:pRg st="1" end="1"/>
                                            </p:txEl>
                                          </p:spTgt>
                                        </p:tgtEl>
                                        <p:attrNameLst>
                                          <p:attrName>style.visibility</p:attrName>
                                        </p:attrNameLst>
                                      </p:cBhvr>
                                      <p:to>
                                        <p:strVal val="visible"/>
                                      </p:to>
                                    </p:set>
                                    <p:animEffect transition="in" filter="blinds(horizontal)">
                                      <p:cBhvr>
                                        <p:cTn id="32" dur="500"/>
                                        <p:tgtEl>
                                          <p:spTgt spid="6656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autoUpdateAnimBg="0"/>
      <p:bldP spid="66564" grpId="0" build="p" autoUpdateAnimBg="0"/>
      <p:bldP spid="66565" grpId="0" autoUpdateAnimBg="0"/>
      <p:bldP spid="6656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1116013" y="1916113"/>
            <a:ext cx="6588125" cy="3671887"/>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7" rIns="92075" bIns="46037"/>
          <a:lstStyle/>
          <a:p>
            <a:pPr marL="449263" indent="-449263">
              <a:spcBef>
                <a:spcPct val="50000"/>
              </a:spcBef>
              <a:spcAft>
                <a:spcPct val="20000"/>
              </a:spcAft>
              <a:buClr>
                <a:srgbClr val="FF0000"/>
              </a:buClr>
            </a:pPr>
            <a:r>
              <a:rPr lang="en-GB" altLang="en-US" smtClean="0"/>
              <a:t>Understanding the principles and practicalities of risk assessment</a:t>
            </a:r>
          </a:p>
          <a:p>
            <a:pPr marL="449263" indent="-449263">
              <a:spcBef>
                <a:spcPct val="50000"/>
              </a:spcBef>
              <a:spcAft>
                <a:spcPct val="20000"/>
              </a:spcAft>
              <a:buClr>
                <a:srgbClr val="FF0000"/>
              </a:buClr>
            </a:pPr>
            <a:r>
              <a:rPr lang="en-GB" altLang="en-US" smtClean="0"/>
              <a:t>Understanding risk evaluation</a:t>
            </a:r>
          </a:p>
          <a:p>
            <a:pPr marL="449263" indent="-449263">
              <a:spcBef>
                <a:spcPct val="50000"/>
              </a:spcBef>
              <a:spcAft>
                <a:spcPct val="20000"/>
              </a:spcAft>
              <a:buClr>
                <a:srgbClr val="FF0000"/>
              </a:buClr>
            </a:pPr>
            <a:r>
              <a:rPr lang="en-GB" altLang="en-US" smtClean="0"/>
              <a:t>Selecting control measures</a:t>
            </a:r>
          </a:p>
          <a:p>
            <a:pPr marL="449263" indent="-449263">
              <a:spcBef>
                <a:spcPct val="50000"/>
              </a:spcBef>
              <a:spcAft>
                <a:spcPct val="20000"/>
              </a:spcAft>
              <a:buClr>
                <a:srgbClr val="FF0000"/>
              </a:buClr>
            </a:pPr>
            <a:r>
              <a:rPr lang="en-GB" altLang="en-US" smtClean="0"/>
              <a:t>Implementing control measures</a:t>
            </a:r>
          </a:p>
          <a:p>
            <a:pPr marL="449263" indent="-449263">
              <a:spcBef>
                <a:spcPct val="50000"/>
              </a:spcBef>
              <a:spcAft>
                <a:spcPct val="20000"/>
              </a:spcAft>
              <a:buClr>
                <a:srgbClr val="FF0000"/>
              </a:buClr>
            </a:pPr>
            <a:r>
              <a:rPr lang="en-GB" altLang="en-US" smtClean="0"/>
              <a:t>Monitoring and reviewing</a:t>
            </a:r>
          </a:p>
        </p:txBody>
      </p:sp>
      <p:sp>
        <p:nvSpPr>
          <p:cNvPr id="33795" name="Rectangle 3"/>
          <p:cNvSpPr>
            <a:spLocks noGrp="1" noChangeArrowheads="1"/>
          </p:cNvSpPr>
          <p:nvPr>
            <p:ph type="title"/>
          </p:nvPr>
        </p:nvSpPr>
        <p:spPr>
          <a:xfrm>
            <a:off x="900113" y="836613"/>
            <a:ext cx="7488237" cy="431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7" rIns="92075" bIns="46037"/>
          <a:lstStyle/>
          <a:p>
            <a:pPr>
              <a:tabLst>
                <a:tab pos="762000" algn="l"/>
              </a:tabLst>
            </a:pPr>
            <a:r>
              <a:rPr lang="en-GB" altLang="en-US" smtClean="0"/>
              <a:t>Session outcomes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blinds(horizontal)">
                                      <p:cBhvr>
                                        <p:cTn id="7" dur="500"/>
                                        <p:tgtEl>
                                          <p:spTgt spid="33794">
                                            <p:txEl>
                                              <p:pRg st="0" end="0"/>
                                            </p:txEl>
                                          </p:spTgt>
                                        </p:tgtEl>
                                      </p:cBhvr>
                                    </p:animEffect>
                                  </p:childTnLst>
                                  <p:subTnLst>
                                    <p:animClr clrSpc="rgb" dir="cw">
                                      <p:cBhvr override="childStyle">
                                        <p:cTn dur="1" fill="hold" display="0" masterRel="nextClick" afterEffect="1"/>
                                        <p:tgtEl>
                                          <p:spTgt spid="33794">
                                            <p:txEl>
                                              <p:pRg st="0" end="0"/>
                                            </p:txEl>
                                          </p:spTgt>
                                        </p:tgtEl>
                                        <p:attrNameLst>
                                          <p:attrName>ppt_c</p:attrName>
                                        </p:attrNameLst>
                                      </p:cBhvr>
                                      <p:to>
                                        <a:srgbClr val="CCECFF"/>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794">
                                            <p:txEl>
                                              <p:pRg st="1" end="1"/>
                                            </p:txEl>
                                          </p:spTgt>
                                        </p:tgtEl>
                                        <p:attrNameLst>
                                          <p:attrName>style.visibility</p:attrName>
                                        </p:attrNameLst>
                                      </p:cBhvr>
                                      <p:to>
                                        <p:strVal val="visible"/>
                                      </p:to>
                                    </p:set>
                                    <p:animEffect transition="in" filter="blinds(horizontal)">
                                      <p:cBhvr>
                                        <p:cTn id="12" dur="500"/>
                                        <p:tgtEl>
                                          <p:spTgt spid="33794">
                                            <p:txEl>
                                              <p:pRg st="1" end="1"/>
                                            </p:txEl>
                                          </p:spTgt>
                                        </p:tgtEl>
                                      </p:cBhvr>
                                    </p:animEffect>
                                  </p:childTnLst>
                                  <p:subTnLst>
                                    <p:animClr clrSpc="rgb" dir="cw">
                                      <p:cBhvr override="childStyle">
                                        <p:cTn dur="1" fill="hold" display="0" masterRel="nextClick" afterEffect="1"/>
                                        <p:tgtEl>
                                          <p:spTgt spid="33794">
                                            <p:txEl>
                                              <p:pRg st="1" end="1"/>
                                            </p:txEl>
                                          </p:spTgt>
                                        </p:tgtEl>
                                        <p:attrNameLst>
                                          <p:attrName>ppt_c</p:attrName>
                                        </p:attrNameLst>
                                      </p:cBhvr>
                                      <p:to>
                                        <a:srgbClr val="CCEC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794">
                                            <p:txEl>
                                              <p:pRg st="2" end="2"/>
                                            </p:txEl>
                                          </p:spTgt>
                                        </p:tgtEl>
                                        <p:attrNameLst>
                                          <p:attrName>style.visibility</p:attrName>
                                        </p:attrNameLst>
                                      </p:cBhvr>
                                      <p:to>
                                        <p:strVal val="visible"/>
                                      </p:to>
                                    </p:set>
                                    <p:animEffect transition="in" filter="blinds(horizontal)">
                                      <p:cBhvr>
                                        <p:cTn id="17" dur="500"/>
                                        <p:tgtEl>
                                          <p:spTgt spid="33794">
                                            <p:txEl>
                                              <p:pRg st="2" end="2"/>
                                            </p:txEl>
                                          </p:spTgt>
                                        </p:tgtEl>
                                      </p:cBhvr>
                                    </p:animEffect>
                                  </p:childTnLst>
                                  <p:subTnLst>
                                    <p:animClr clrSpc="rgb" dir="cw">
                                      <p:cBhvr override="childStyle">
                                        <p:cTn dur="1" fill="hold" display="0" masterRel="nextClick" afterEffect="1"/>
                                        <p:tgtEl>
                                          <p:spTgt spid="33794">
                                            <p:txEl>
                                              <p:pRg st="2" end="2"/>
                                            </p:txEl>
                                          </p:spTgt>
                                        </p:tgtEl>
                                        <p:attrNameLst>
                                          <p:attrName>ppt_c</p:attrName>
                                        </p:attrNameLst>
                                      </p:cBhvr>
                                      <p:to>
                                        <a:srgbClr val="CCEC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3794">
                                            <p:txEl>
                                              <p:pRg st="3" end="3"/>
                                            </p:txEl>
                                          </p:spTgt>
                                        </p:tgtEl>
                                        <p:attrNameLst>
                                          <p:attrName>style.visibility</p:attrName>
                                        </p:attrNameLst>
                                      </p:cBhvr>
                                      <p:to>
                                        <p:strVal val="visible"/>
                                      </p:to>
                                    </p:set>
                                    <p:animEffect transition="in" filter="blinds(horizontal)">
                                      <p:cBhvr>
                                        <p:cTn id="22" dur="500"/>
                                        <p:tgtEl>
                                          <p:spTgt spid="33794">
                                            <p:txEl>
                                              <p:pRg st="3" end="3"/>
                                            </p:txEl>
                                          </p:spTgt>
                                        </p:tgtEl>
                                      </p:cBhvr>
                                    </p:animEffect>
                                  </p:childTnLst>
                                  <p:subTnLst>
                                    <p:animClr clrSpc="rgb" dir="cw">
                                      <p:cBhvr override="childStyle">
                                        <p:cTn dur="1" fill="hold" display="0" masterRel="nextClick" afterEffect="1"/>
                                        <p:tgtEl>
                                          <p:spTgt spid="33794">
                                            <p:txEl>
                                              <p:pRg st="3" end="3"/>
                                            </p:txEl>
                                          </p:spTgt>
                                        </p:tgtEl>
                                        <p:attrNameLst>
                                          <p:attrName>ppt_c</p:attrName>
                                        </p:attrNameLst>
                                      </p:cBhvr>
                                      <p:to>
                                        <a:srgbClr val="CCEC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3794">
                                            <p:txEl>
                                              <p:pRg st="4" end="4"/>
                                            </p:txEl>
                                          </p:spTgt>
                                        </p:tgtEl>
                                        <p:attrNameLst>
                                          <p:attrName>style.visibility</p:attrName>
                                        </p:attrNameLst>
                                      </p:cBhvr>
                                      <p:to>
                                        <p:strVal val="visible"/>
                                      </p:to>
                                    </p:set>
                                    <p:animEffect transition="in" filter="blinds(horizontal)">
                                      <p:cBhvr>
                                        <p:cTn id="27" dur="500"/>
                                        <p:tgtEl>
                                          <p:spTgt spid="33794">
                                            <p:txEl>
                                              <p:pRg st="4" end="4"/>
                                            </p:txEl>
                                          </p:spTgt>
                                        </p:tgtEl>
                                      </p:cBhvr>
                                    </p:animEffect>
                                  </p:childTnLst>
                                  <p:subTnLst>
                                    <p:animClr clrSpc="rgb" dir="cw">
                                      <p:cBhvr override="childStyle">
                                        <p:cTn dur="1" fill="hold" display="0" masterRel="nextClick" afterEffect="1"/>
                                        <p:tgtEl>
                                          <p:spTgt spid="33794">
                                            <p:txEl>
                                              <p:pRg st="4" end="4"/>
                                            </p:txEl>
                                          </p:spTgt>
                                        </p:tgtEl>
                                        <p:attrNameLst>
                                          <p:attrName>ppt_c</p:attrName>
                                        </p:attrNameLst>
                                      </p:cBhvr>
                                      <p:to>
                                        <a:srgbClr val="CCE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755650" y="1844675"/>
            <a:ext cx="7561263" cy="4103688"/>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7" rIns="92075" bIns="46037"/>
          <a:lstStyle/>
          <a:p>
            <a:pPr marL="0" indent="0">
              <a:buFontTx/>
              <a:buNone/>
            </a:pPr>
            <a:r>
              <a:rPr lang="en-GB" altLang="en-US" sz="2800" smtClean="0">
                <a:solidFill>
                  <a:srgbClr val="990000"/>
                </a:solidFill>
              </a:rPr>
              <a:t>Management Regulations (1999) are the umbrella regulations</a:t>
            </a:r>
          </a:p>
          <a:p>
            <a:pPr marL="0" indent="0">
              <a:buFontTx/>
              <a:buNone/>
            </a:pPr>
            <a:r>
              <a:rPr lang="en-GB" altLang="en-US" sz="2400" smtClean="0">
                <a:solidFill>
                  <a:srgbClr val="990000"/>
                </a:solidFill>
              </a:rPr>
              <a:t>Require employer to:</a:t>
            </a:r>
          </a:p>
          <a:p>
            <a:pPr marL="1143000" lvl="1">
              <a:spcBef>
                <a:spcPct val="40000"/>
              </a:spcBef>
              <a:buClr>
                <a:srgbClr val="FF3300"/>
              </a:buClr>
            </a:pPr>
            <a:r>
              <a:rPr lang="en-GB" altLang="en-US" sz="2400" smtClean="0">
                <a:solidFill>
                  <a:srgbClr val="990000"/>
                </a:solidFill>
                <a:ea typeface="ＭＳ Ｐゴシック" pitchFamily="-110" charset="-128"/>
              </a:rPr>
              <a:t>Identify hazards</a:t>
            </a:r>
          </a:p>
          <a:p>
            <a:pPr marL="1143000" lvl="1">
              <a:buClr>
                <a:srgbClr val="FF3300"/>
              </a:buClr>
            </a:pPr>
            <a:r>
              <a:rPr lang="en-GB" altLang="en-US" sz="2400" smtClean="0">
                <a:solidFill>
                  <a:srgbClr val="990000"/>
                </a:solidFill>
                <a:ea typeface="ＭＳ Ｐゴシック" pitchFamily="-110" charset="-128"/>
              </a:rPr>
              <a:t>Assess risks</a:t>
            </a:r>
          </a:p>
          <a:p>
            <a:pPr marL="1143000" lvl="1">
              <a:buClr>
                <a:srgbClr val="FF3300"/>
              </a:buClr>
            </a:pPr>
            <a:r>
              <a:rPr lang="en-GB" altLang="en-US" sz="2400" smtClean="0">
                <a:solidFill>
                  <a:srgbClr val="990000"/>
                </a:solidFill>
                <a:ea typeface="ＭＳ Ｐゴシック" pitchFamily="-110" charset="-128"/>
              </a:rPr>
              <a:t>Eliminate or control exposure to risks</a:t>
            </a:r>
          </a:p>
          <a:p>
            <a:pPr marL="1143000" lvl="1">
              <a:buClr>
                <a:srgbClr val="FF3300"/>
              </a:buClr>
            </a:pPr>
            <a:r>
              <a:rPr lang="en-GB" altLang="en-US" sz="2400" smtClean="0">
                <a:solidFill>
                  <a:srgbClr val="990000"/>
                </a:solidFill>
                <a:ea typeface="ＭＳ Ｐゴシック" pitchFamily="-110" charset="-128"/>
              </a:rPr>
              <a:t>Write it down if significant</a:t>
            </a:r>
          </a:p>
          <a:p>
            <a:pPr marL="0" indent="0">
              <a:buFontTx/>
              <a:buNone/>
            </a:pPr>
            <a:endParaRPr lang="en-GB" altLang="en-US" sz="1800" smtClean="0">
              <a:solidFill>
                <a:srgbClr val="990000"/>
              </a:solidFill>
            </a:endParaRPr>
          </a:p>
        </p:txBody>
      </p:sp>
      <p:sp>
        <p:nvSpPr>
          <p:cNvPr id="35843" name="Rectangle 3"/>
          <p:cNvSpPr>
            <a:spLocks noGrp="1" noChangeArrowheads="1"/>
          </p:cNvSpPr>
          <p:nvPr>
            <p:ph type="title"/>
          </p:nvPr>
        </p:nvSpPr>
        <p:spPr>
          <a:xfrm>
            <a:off x="755650" y="765175"/>
            <a:ext cx="7739063" cy="431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7" rIns="92075" bIns="46037"/>
          <a:lstStyle/>
          <a:p>
            <a:pPr>
              <a:tabLst>
                <a:tab pos="762000" algn="l"/>
              </a:tabLst>
            </a:pPr>
            <a:r>
              <a:rPr lang="en-GB" altLang="en-US" smtClean="0"/>
              <a:t>Legal background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blinds(horizontal)">
                                      <p:cBhvr>
                                        <p:cTn id="7" dur="500"/>
                                        <p:tgtEl>
                                          <p:spTgt spid="358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2">
                                            <p:txEl>
                                              <p:pRg st="1" end="1"/>
                                            </p:txEl>
                                          </p:spTgt>
                                        </p:tgtEl>
                                        <p:attrNameLst>
                                          <p:attrName>style.visibility</p:attrName>
                                        </p:attrNameLst>
                                      </p:cBhvr>
                                      <p:to>
                                        <p:strVal val="visible"/>
                                      </p:to>
                                    </p:set>
                                    <p:animEffect transition="in" filter="blinds(horizontal)">
                                      <p:cBhvr>
                                        <p:cTn id="12" dur="500"/>
                                        <p:tgtEl>
                                          <p:spTgt spid="35842">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5842">
                                            <p:txEl>
                                              <p:pRg st="2" end="2"/>
                                            </p:txEl>
                                          </p:spTgt>
                                        </p:tgtEl>
                                        <p:attrNameLst>
                                          <p:attrName>style.visibility</p:attrName>
                                        </p:attrNameLst>
                                      </p:cBhvr>
                                      <p:to>
                                        <p:strVal val="visible"/>
                                      </p:to>
                                    </p:set>
                                    <p:animEffect transition="in" filter="blinds(horizontal)">
                                      <p:cBhvr>
                                        <p:cTn id="15" dur="500"/>
                                        <p:tgtEl>
                                          <p:spTgt spid="35842">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5842">
                                            <p:txEl>
                                              <p:pRg st="3" end="3"/>
                                            </p:txEl>
                                          </p:spTgt>
                                        </p:tgtEl>
                                        <p:attrNameLst>
                                          <p:attrName>style.visibility</p:attrName>
                                        </p:attrNameLst>
                                      </p:cBhvr>
                                      <p:to>
                                        <p:strVal val="visible"/>
                                      </p:to>
                                    </p:set>
                                    <p:animEffect transition="in" filter="blinds(horizontal)">
                                      <p:cBhvr>
                                        <p:cTn id="18" dur="500"/>
                                        <p:tgtEl>
                                          <p:spTgt spid="35842">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5842">
                                            <p:txEl>
                                              <p:pRg st="4" end="4"/>
                                            </p:txEl>
                                          </p:spTgt>
                                        </p:tgtEl>
                                        <p:attrNameLst>
                                          <p:attrName>style.visibility</p:attrName>
                                        </p:attrNameLst>
                                      </p:cBhvr>
                                      <p:to>
                                        <p:strVal val="visible"/>
                                      </p:to>
                                    </p:set>
                                    <p:animEffect transition="in" filter="blinds(horizontal)">
                                      <p:cBhvr>
                                        <p:cTn id="21" dur="500"/>
                                        <p:tgtEl>
                                          <p:spTgt spid="35842">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5842">
                                            <p:txEl>
                                              <p:pRg st="5" end="5"/>
                                            </p:txEl>
                                          </p:spTgt>
                                        </p:tgtEl>
                                        <p:attrNameLst>
                                          <p:attrName>style.visibility</p:attrName>
                                        </p:attrNameLst>
                                      </p:cBhvr>
                                      <p:to>
                                        <p:strVal val="visible"/>
                                      </p:to>
                                    </p:set>
                                    <p:animEffect transition="in" filter="blinds(horizontal)">
                                      <p:cBhvr>
                                        <p:cTn id="24" dur="500"/>
                                        <p:tgtEl>
                                          <p:spTgt spid="358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684213" y="1989138"/>
            <a:ext cx="7783512" cy="3960812"/>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7" rIns="92075" bIns="46037"/>
          <a:lstStyle/>
          <a:p>
            <a:pPr>
              <a:lnSpc>
                <a:spcPct val="80000"/>
              </a:lnSpc>
              <a:spcAft>
                <a:spcPct val="10000"/>
              </a:spcAft>
              <a:buClr>
                <a:srgbClr val="FF0000"/>
              </a:buClr>
            </a:pPr>
            <a:r>
              <a:rPr lang="en-GB" altLang="en-US" sz="2400" smtClean="0"/>
              <a:t>What are the hazards?</a:t>
            </a:r>
          </a:p>
          <a:p>
            <a:pPr>
              <a:lnSpc>
                <a:spcPct val="80000"/>
              </a:lnSpc>
              <a:spcBef>
                <a:spcPct val="100000"/>
              </a:spcBef>
              <a:buClr>
                <a:srgbClr val="FF0000"/>
              </a:buClr>
            </a:pPr>
            <a:r>
              <a:rPr lang="en-GB" altLang="en-US" sz="2400" smtClean="0"/>
              <a:t>Who is doing what, where &amp; when? (WWW)</a:t>
            </a:r>
            <a:br>
              <a:rPr lang="en-GB" altLang="en-US" sz="2400" smtClean="0"/>
            </a:br>
            <a:r>
              <a:rPr lang="en-GB" altLang="en-US" sz="2400" smtClean="0"/>
              <a:t>AND</a:t>
            </a:r>
            <a:br>
              <a:rPr lang="en-GB" altLang="en-US" sz="2400" smtClean="0"/>
            </a:br>
            <a:r>
              <a:rPr lang="en-GB" altLang="en-US" sz="2400" smtClean="0"/>
              <a:t>Who else might be affected by what is done?</a:t>
            </a:r>
          </a:p>
          <a:p>
            <a:pPr>
              <a:lnSpc>
                <a:spcPct val="80000"/>
              </a:lnSpc>
              <a:spcBef>
                <a:spcPct val="100000"/>
              </a:spcBef>
              <a:buClr>
                <a:srgbClr val="FF0000"/>
              </a:buClr>
            </a:pPr>
            <a:r>
              <a:rPr lang="en-GB" altLang="en-US" sz="2400" smtClean="0"/>
              <a:t>What is the degree of risk?</a:t>
            </a:r>
          </a:p>
          <a:p>
            <a:pPr>
              <a:lnSpc>
                <a:spcPct val="80000"/>
              </a:lnSpc>
              <a:spcBef>
                <a:spcPct val="100000"/>
              </a:spcBef>
              <a:buClr>
                <a:srgbClr val="FF0000"/>
              </a:buClr>
            </a:pPr>
            <a:r>
              <a:rPr lang="en-GB" altLang="en-US" sz="2400" smtClean="0"/>
              <a:t>What do we need to, or can we, do to control (eliminate/minimise) exposure to the risk?</a:t>
            </a:r>
          </a:p>
          <a:p>
            <a:pPr>
              <a:lnSpc>
                <a:spcPct val="80000"/>
              </a:lnSpc>
              <a:spcBef>
                <a:spcPct val="100000"/>
              </a:spcBef>
              <a:buClr>
                <a:srgbClr val="FF0000"/>
              </a:buClr>
            </a:pPr>
            <a:r>
              <a:rPr lang="en-GB" altLang="en-US" sz="2400" smtClean="0"/>
              <a:t>How will we monitor the work/people?</a:t>
            </a:r>
          </a:p>
        </p:txBody>
      </p:sp>
      <p:sp>
        <p:nvSpPr>
          <p:cNvPr id="37891" name="Rectangle 3"/>
          <p:cNvSpPr>
            <a:spLocks noGrp="1" noChangeArrowheads="1"/>
          </p:cNvSpPr>
          <p:nvPr>
            <p:ph type="title"/>
          </p:nvPr>
        </p:nvSpPr>
        <p:spPr>
          <a:xfrm>
            <a:off x="755650" y="836613"/>
            <a:ext cx="7127875" cy="474662"/>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7" rIns="92075" bIns="46037"/>
          <a:lstStyle/>
          <a:p>
            <a:pPr>
              <a:tabLst>
                <a:tab pos="762000" algn="l"/>
              </a:tabLst>
            </a:pPr>
            <a:r>
              <a:rPr lang="en-GB" altLang="en-US" smtClean="0"/>
              <a:t>Risk Assessment – </a:t>
            </a:r>
            <a:r>
              <a:rPr lang="en-GB" altLang="en-US" smtClean="0">
                <a:solidFill>
                  <a:srgbClr val="990000"/>
                </a:solidFill>
              </a:rPr>
              <a:t>the 5 steps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Effect transition="in" filter="blinds(horizontal)">
                                      <p:cBhvr>
                                        <p:cTn id="7" dur="500"/>
                                        <p:tgtEl>
                                          <p:spTgt spid="37890">
                                            <p:txEl>
                                              <p:pRg st="0" end="0"/>
                                            </p:txEl>
                                          </p:spTgt>
                                        </p:tgtEl>
                                      </p:cBhvr>
                                    </p:animEffect>
                                  </p:childTnLst>
                                  <p:subTnLst>
                                    <p:animClr clrSpc="rgb" dir="cw">
                                      <p:cBhvr override="childStyle">
                                        <p:cTn dur="1" fill="hold" display="0" masterRel="nextClick" afterEffect="1"/>
                                        <p:tgtEl>
                                          <p:spTgt spid="37890">
                                            <p:txEl>
                                              <p:pRg st="0" end="0"/>
                                            </p:txEl>
                                          </p:spTgt>
                                        </p:tgtEl>
                                        <p:attrNameLst>
                                          <p:attrName>ppt_c</p:attrName>
                                        </p:attrNameLst>
                                      </p:cBhvr>
                                      <p:to>
                                        <a:srgbClr val="CCECFF"/>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890">
                                            <p:txEl>
                                              <p:pRg st="1" end="1"/>
                                            </p:txEl>
                                          </p:spTgt>
                                        </p:tgtEl>
                                        <p:attrNameLst>
                                          <p:attrName>style.visibility</p:attrName>
                                        </p:attrNameLst>
                                      </p:cBhvr>
                                      <p:to>
                                        <p:strVal val="visible"/>
                                      </p:to>
                                    </p:set>
                                    <p:animEffect transition="in" filter="blinds(horizontal)">
                                      <p:cBhvr>
                                        <p:cTn id="12" dur="500"/>
                                        <p:tgtEl>
                                          <p:spTgt spid="37890">
                                            <p:txEl>
                                              <p:pRg st="1" end="1"/>
                                            </p:txEl>
                                          </p:spTgt>
                                        </p:tgtEl>
                                      </p:cBhvr>
                                    </p:animEffect>
                                  </p:childTnLst>
                                  <p:subTnLst>
                                    <p:animClr clrSpc="rgb" dir="cw">
                                      <p:cBhvr override="childStyle">
                                        <p:cTn dur="1" fill="hold" display="0" masterRel="nextClick" afterEffect="1"/>
                                        <p:tgtEl>
                                          <p:spTgt spid="37890">
                                            <p:txEl>
                                              <p:pRg st="1" end="1"/>
                                            </p:txEl>
                                          </p:spTgt>
                                        </p:tgtEl>
                                        <p:attrNameLst>
                                          <p:attrName>ppt_c</p:attrName>
                                        </p:attrNameLst>
                                      </p:cBhvr>
                                      <p:to>
                                        <a:srgbClr val="CCEC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890">
                                            <p:txEl>
                                              <p:pRg st="2" end="2"/>
                                            </p:txEl>
                                          </p:spTgt>
                                        </p:tgtEl>
                                        <p:attrNameLst>
                                          <p:attrName>style.visibility</p:attrName>
                                        </p:attrNameLst>
                                      </p:cBhvr>
                                      <p:to>
                                        <p:strVal val="visible"/>
                                      </p:to>
                                    </p:set>
                                    <p:animEffect transition="in" filter="blinds(horizontal)">
                                      <p:cBhvr>
                                        <p:cTn id="17" dur="500"/>
                                        <p:tgtEl>
                                          <p:spTgt spid="37890">
                                            <p:txEl>
                                              <p:pRg st="2" end="2"/>
                                            </p:txEl>
                                          </p:spTgt>
                                        </p:tgtEl>
                                      </p:cBhvr>
                                    </p:animEffect>
                                  </p:childTnLst>
                                  <p:subTnLst>
                                    <p:animClr clrSpc="rgb" dir="cw">
                                      <p:cBhvr override="childStyle">
                                        <p:cTn dur="1" fill="hold" display="0" masterRel="nextClick" afterEffect="1"/>
                                        <p:tgtEl>
                                          <p:spTgt spid="37890">
                                            <p:txEl>
                                              <p:pRg st="2" end="2"/>
                                            </p:txEl>
                                          </p:spTgt>
                                        </p:tgtEl>
                                        <p:attrNameLst>
                                          <p:attrName>ppt_c</p:attrName>
                                        </p:attrNameLst>
                                      </p:cBhvr>
                                      <p:to>
                                        <a:srgbClr val="CCEC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7890">
                                            <p:txEl>
                                              <p:pRg st="3" end="3"/>
                                            </p:txEl>
                                          </p:spTgt>
                                        </p:tgtEl>
                                        <p:attrNameLst>
                                          <p:attrName>style.visibility</p:attrName>
                                        </p:attrNameLst>
                                      </p:cBhvr>
                                      <p:to>
                                        <p:strVal val="visible"/>
                                      </p:to>
                                    </p:set>
                                    <p:animEffect transition="in" filter="blinds(horizontal)">
                                      <p:cBhvr>
                                        <p:cTn id="22" dur="500"/>
                                        <p:tgtEl>
                                          <p:spTgt spid="37890">
                                            <p:txEl>
                                              <p:pRg st="3" end="3"/>
                                            </p:txEl>
                                          </p:spTgt>
                                        </p:tgtEl>
                                      </p:cBhvr>
                                    </p:animEffect>
                                  </p:childTnLst>
                                  <p:subTnLst>
                                    <p:animClr clrSpc="rgb" dir="cw">
                                      <p:cBhvr override="childStyle">
                                        <p:cTn dur="1" fill="hold" display="0" masterRel="nextClick" afterEffect="1"/>
                                        <p:tgtEl>
                                          <p:spTgt spid="37890">
                                            <p:txEl>
                                              <p:pRg st="3" end="3"/>
                                            </p:txEl>
                                          </p:spTgt>
                                        </p:tgtEl>
                                        <p:attrNameLst>
                                          <p:attrName>ppt_c</p:attrName>
                                        </p:attrNameLst>
                                      </p:cBhvr>
                                      <p:to>
                                        <a:srgbClr val="CCEC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7890">
                                            <p:txEl>
                                              <p:pRg st="4" end="4"/>
                                            </p:txEl>
                                          </p:spTgt>
                                        </p:tgtEl>
                                        <p:attrNameLst>
                                          <p:attrName>style.visibility</p:attrName>
                                        </p:attrNameLst>
                                      </p:cBhvr>
                                      <p:to>
                                        <p:strVal val="visible"/>
                                      </p:to>
                                    </p:set>
                                    <p:animEffect transition="in" filter="blinds(horizontal)">
                                      <p:cBhvr>
                                        <p:cTn id="27" dur="500"/>
                                        <p:tgtEl>
                                          <p:spTgt spid="37890">
                                            <p:txEl>
                                              <p:pRg st="4" end="4"/>
                                            </p:txEl>
                                          </p:spTgt>
                                        </p:tgtEl>
                                      </p:cBhvr>
                                    </p:animEffect>
                                  </p:childTnLst>
                                  <p:subTnLst>
                                    <p:animClr clrSpc="rgb" dir="cw">
                                      <p:cBhvr override="childStyle">
                                        <p:cTn dur="1" fill="hold" display="0" masterRel="nextClick" afterEffect="1"/>
                                        <p:tgtEl>
                                          <p:spTgt spid="37890">
                                            <p:txEl>
                                              <p:pRg st="4" end="4"/>
                                            </p:txEl>
                                          </p:spTgt>
                                        </p:tgtEl>
                                        <p:attrNameLst>
                                          <p:attrName>ppt_c</p:attrName>
                                        </p:attrNameLst>
                                      </p:cBhvr>
                                      <p:to>
                                        <a:srgbClr val="CCE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468313" y="765175"/>
            <a:ext cx="54721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2800">
                <a:latin typeface="Verdana" pitchFamily="34" charset="0"/>
              </a:rPr>
              <a:t>What comes first?</a:t>
            </a:r>
          </a:p>
        </p:txBody>
      </p:sp>
      <p:sp>
        <p:nvSpPr>
          <p:cNvPr id="39939" name="Text Box 3"/>
          <p:cNvSpPr txBox="1">
            <a:spLocks noChangeArrowheads="1"/>
          </p:cNvSpPr>
          <p:nvPr/>
        </p:nvSpPr>
        <p:spPr bwMode="auto">
          <a:xfrm>
            <a:off x="755650" y="1989138"/>
            <a:ext cx="67691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9263" indent="-449263">
              <a:defRPr sz="2400">
                <a:solidFill>
                  <a:schemeClr val="tx1"/>
                </a:solidFill>
                <a:latin typeface="Times" pitchFamily="18" charset="0"/>
                <a:ea typeface="ＭＳ Ｐゴシック" pitchFamily="-110" charset="-128"/>
              </a:defRPr>
            </a:lvl1pPr>
            <a:lvl2pPr marL="1074738" indent="-446088">
              <a:defRPr sz="2400">
                <a:solidFill>
                  <a:schemeClr val="tx1"/>
                </a:solidFill>
                <a:latin typeface="Times" pitchFamily="18" charset="0"/>
                <a:ea typeface="ＭＳ Ｐゴシック" pitchFamily="-110" charset="-128"/>
              </a:defRPr>
            </a:lvl2pPr>
            <a:lvl3pPr marL="1254125">
              <a:defRPr sz="2400">
                <a:solidFill>
                  <a:schemeClr val="tx1"/>
                </a:solidFill>
                <a:latin typeface="Times" pitchFamily="18" charset="0"/>
                <a:ea typeface="ＭＳ Ｐゴシック" pitchFamily="-110" charset="-128"/>
              </a:defRPr>
            </a:lvl3pPr>
            <a:lvl4pPr marL="1433513">
              <a:defRPr sz="2400">
                <a:solidFill>
                  <a:schemeClr val="tx1"/>
                </a:solidFill>
                <a:latin typeface="Times" pitchFamily="18" charset="0"/>
                <a:ea typeface="ＭＳ Ｐゴシック" pitchFamily="-110" charset="-128"/>
              </a:defRPr>
            </a:lvl4pPr>
            <a:lvl5pPr>
              <a:defRPr sz="2400">
                <a:solidFill>
                  <a:schemeClr val="tx1"/>
                </a:solidFill>
                <a:latin typeface="Times" pitchFamily="18" charset="0"/>
                <a:ea typeface="ＭＳ Ｐゴシック" pitchFamily="-110" charset="-128"/>
              </a:defRPr>
            </a:lvl5pPr>
            <a:lvl6pPr algn="ctr" eaLnBrk="0" fontAlgn="base" hangingPunct="0">
              <a:spcBef>
                <a:spcPct val="0"/>
              </a:spcBef>
              <a:spcAft>
                <a:spcPct val="0"/>
              </a:spcAft>
              <a:defRPr sz="2400">
                <a:solidFill>
                  <a:schemeClr val="tx1"/>
                </a:solidFill>
                <a:latin typeface="Times" pitchFamily="18" charset="0"/>
                <a:ea typeface="ＭＳ Ｐゴシック" pitchFamily="-110" charset="-128"/>
              </a:defRPr>
            </a:lvl6pPr>
            <a:lvl7pPr algn="ctr" eaLnBrk="0" fontAlgn="base" hangingPunct="0">
              <a:spcBef>
                <a:spcPct val="0"/>
              </a:spcBef>
              <a:spcAft>
                <a:spcPct val="0"/>
              </a:spcAft>
              <a:defRPr sz="2400">
                <a:solidFill>
                  <a:schemeClr val="tx1"/>
                </a:solidFill>
                <a:latin typeface="Times" pitchFamily="18" charset="0"/>
                <a:ea typeface="ＭＳ Ｐゴシック" pitchFamily="-110" charset="-128"/>
              </a:defRPr>
            </a:lvl7pPr>
            <a:lvl8pPr algn="ctr" eaLnBrk="0" fontAlgn="base" hangingPunct="0">
              <a:spcBef>
                <a:spcPct val="0"/>
              </a:spcBef>
              <a:spcAft>
                <a:spcPct val="0"/>
              </a:spcAft>
              <a:defRPr sz="2400">
                <a:solidFill>
                  <a:schemeClr val="tx1"/>
                </a:solidFill>
                <a:latin typeface="Times" pitchFamily="18" charset="0"/>
                <a:ea typeface="ＭＳ Ｐゴシック" pitchFamily="-110" charset="-128"/>
              </a:defRPr>
            </a:lvl8pPr>
            <a:lvl9pPr algn="ctr" eaLnBrk="0" fontAlgn="base" hangingPunct="0">
              <a:spcBef>
                <a:spcPct val="0"/>
              </a:spcBef>
              <a:spcAft>
                <a:spcPct val="0"/>
              </a:spcAft>
              <a:defRPr sz="2400">
                <a:solidFill>
                  <a:schemeClr val="tx1"/>
                </a:solidFill>
                <a:latin typeface="Times" pitchFamily="18" charset="0"/>
                <a:ea typeface="ＭＳ Ｐゴシック" pitchFamily="-110" charset="-128"/>
              </a:defRPr>
            </a:lvl9pPr>
          </a:lstStyle>
          <a:p>
            <a:pPr algn="l" eaLnBrk="1" hangingPunct="1">
              <a:spcBef>
                <a:spcPct val="50000"/>
              </a:spcBef>
              <a:buClr>
                <a:srgbClr val="990000"/>
              </a:buClr>
            </a:pPr>
            <a:r>
              <a:rPr lang="en-GB" altLang="en-US">
                <a:latin typeface="Verdana" pitchFamily="34" charset="0"/>
              </a:rPr>
              <a:t>Even </a:t>
            </a:r>
            <a:r>
              <a:rPr lang="en-GB" altLang="en-US">
                <a:solidFill>
                  <a:srgbClr val="990000"/>
                </a:solidFill>
                <a:latin typeface="Verdana" pitchFamily="34" charset="0"/>
              </a:rPr>
              <a:t>before</a:t>
            </a:r>
            <a:r>
              <a:rPr lang="en-GB" altLang="en-US">
                <a:latin typeface="Verdana" pitchFamily="34" charset="0"/>
              </a:rPr>
              <a:t> the 5 steps – one question:</a:t>
            </a:r>
          </a:p>
          <a:p>
            <a:pPr algn="l" eaLnBrk="1" hangingPunct="1">
              <a:spcBef>
                <a:spcPct val="50000"/>
              </a:spcBef>
              <a:buClr>
                <a:srgbClr val="990000"/>
              </a:buClr>
            </a:pPr>
            <a:r>
              <a:rPr lang="en-GB" altLang="en-US">
                <a:solidFill>
                  <a:srgbClr val="0000FF"/>
                </a:solidFill>
                <a:latin typeface="Verdana" pitchFamily="34" charset="0"/>
              </a:rPr>
              <a:t>What is it we </a:t>
            </a:r>
            <a:r>
              <a:rPr lang="en-GB" altLang="en-US">
                <a:solidFill>
                  <a:srgbClr val="990000"/>
                </a:solidFill>
                <a:latin typeface="Verdana" pitchFamily="34" charset="0"/>
              </a:rPr>
              <a:t>have/want/would like</a:t>
            </a:r>
            <a:r>
              <a:rPr lang="en-GB" altLang="en-US">
                <a:solidFill>
                  <a:srgbClr val="0000FF"/>
                </a:solidFill>
                <a:latin typeface="Verdana" pitchFamily="34" charset="0"/>
              </a:rPr>
              <a:t> to do?</a:t>
            </a:r>
          </a:p>
          <a:p>
            <a:pPr algn="l" eaLnBrk="1" hangingPunct="1">
              <a:spcBef>
                <a:spcPct val="50000"/>
              </a:spcBef>
              <a:buClr>
                <a:srgbClr val="990000"/>
              </a:buClr>
            </a:pPr>
            <a:r>
              <a:rPr lang="en-GB" altLang="en-US">
                <a:latin typeface="Verdana" pitchFamily="34" charset="0"/>
              </a:rPr>
              <a:t>We can call this: -</a:t>
            </a:r>
          </a:p>
          <a:p>
            <a:pPr lvl="1" algn="l" eaLnBrk="1" hangingPunct="1">
              <a:spcBef>
                <a:spcPct val="50000"/>
              </a:spcBef>
              <a:buClr>
                <a:srgbClr val="990000"/>
              </a:buClr>
              <a:buFontTx/>
              <a:buChar char="•"/>
            </a:pPr>
            <a:r>
              <a:rPr lang="en-GB" altLang="en-US">
                <a:latin typeface="Verdana" pitchFamily="34" charset="0"/>
              </a:rPr>
              <a:t>The task</a:t>
            </a:r>
          </a:p>
          <a:p>
            <a:pPr lvl="1" algn="l" eaLnBrk="1" hangingPunct="1">
              <a:spcBef>
                <a:spcPct val="50000"/>
              </a:spcBef>
              <a:buClr>
                <a:srgbClr val="990000"/>
              </a:buClr>
              <a:buFontTx/>
              <a:buChar char="•"/>
            </a:pPr>
            <a:r>
              <a:rPr lang="en-GB" altLang="en-US">
                <a:latin typeface="Verdana" pitchFamily="34" charset="0"/>
              </a:rPr>
              <a:t>The job to do</a:t>
            </a:r>
          </a:p>
          <a:p>
            <a:pPr lvl="1" algn="l" eaLnBrk="1" hangingPunct="1">
              <a:spcBef>
                <a:spcPct val="50000"/>
              </a:spcBef>
              <a:buClr>
                <a:srgbClr val="990000"/>
              </a:buClr>
              <a:buFontTx/>
              <a:buChar char="•"/>
            </a:pPr>
            <a:r>
              <a:rPr lang="en-GB" altLang="en-US">
                <a:latin typeface="Verdana" pitchFamily="34" charset="0"/>
              </a:rPr>
              <a:t>The procedure</a:t>
            </a:r>
          </a:p>
          <a:p>
            <a:pPr algn="l" eaLnBrk="1" hangingPunct="1">
              <a:spcBef>
                <a:spcPct val="50000"/>
              </a:spcBef>
              <a:buClr>
                <a:srgbClr val="990000"/>
              </a:buClr>
            </a:pPr>
            <a:r>
              <a:rPr lang="en-GB" altLang="en-US">
                <a:latin typeface="Verdana" pitchFamily="34" charset="0"/>
              </a:rPr>
              <a:t>Everything can be covered in this way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blinds(horizontal)">
                                      <p:cBhvr>
                                        <p:cTn id="7" dur="5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blinds(horizontal)">
                                      <p:cBhvr>
                                        <p:cTn id="12" dur="500"/>
                                        <p:tgtEl>
                                          <p:spTgt spid="399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blinds(horizontal)">
                                      <p:cBhvr>
                                        <p:cTn id="17" dur="500"/>
                                        <p:tgtEl>
                                          <p:spTgt spid="399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blinds(horizontal)">
                                      <p:cBhvr>
                                        <p:cTn id="22" dur="500"/>
                                        <p:tgtEl>
                                          <p:spTgt spid="399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blinds(horizontal)">
                                      <p:cBhvr>
                                        <p:cTn id="27" dur="500"/>
                                        <p:tgtEl>
                                          <p:spTgt spid="399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9939">
                                            <p:txEl>
                                              <p:pRg st="5" end="5"/>
                                            </p:txEl>
                                          </p:spTgt>
                                        </p:tgtEl>
                                        <p:attrNameLst>
                                          <p:attrName>style.visibility</p:attrName>
                                        </p:attrNameLst>
                                      </p:cBhvr>
                                      <p:to>
                                        <p:strVal val="visible"/>
                                      </p:to>
                                    </p:set>
                                    <p:animEffect transition="in" filter="blinds(horizontal)">
                                      <p:cBhvr>
                                        <p:cTn id="32" dur="500"/>
                                        <p:tgtEl>
                                          <p:spTgt spid="3993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9939">
                                            <p:txEl>
                                              <p:pRg st="6" end="6"/>
                                            </p:txEl>
                                          </p:spTgt>
                                        </p:tgtEl>
                                        <p:attrNameLst>
                                          <p:attrName>style.visibility</p:attrName>
                                        </p:attrNameLst>
                                      </p:cBhvr>
                                      <p:to>
                                        <p:strVal val="visible"/>
                                      </p:to>
                                    </p:set>
                                    <p:animEffect transition="in" filter="blinds(horizontal)">
                                      <p:cBhvr>
                                        <p:cTn id="37" dur="500"/>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042988" y="3141663"/>
            <a:ext cx="70564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GB" altLang="en-US" sz="4000">
                <a:solidFill>
                  <a:srgbClr val="FF6600"/>
                </a:solidFill>
                <a:latin typeface="Verdana" pitchFamily="34" charset="0"/>
              </a:rPr>
              <a:t>Let’s have some examples</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611188" y="765175"/>
            <a:ext cx="79867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762000" algn="l"/>
              </a:tabLst>
              <a:defRPr sz="2400">
                <a:solidFill>
                  <a:schemeClr val="tx1"/>
                </a:solidFill>
                <a:latin typeface="Times" pitchFamily="18" charset="0"/>
                <a:ea typeface="ＭＳ Ｐゴシック" pitchFamily="-110" charset="-128"/>
              </a:defRPr>
            </a:lvl1pPr>
            <a:lvl2pPr>
              <a:tabLst>
                <a:tab pos="762000" algn="l"/>
              </a:tabLst>
              <a:defRPr sz="2400">
                <a:solidFill>
                  <a:schemeClr val="tx1"/>
                </a:solidFill>
                <a:latin typeface="Times" pitchFamily="18" charset="0"/>
                <a:ea typeface="ＭＳ Ｐゴシック" pitchFamily="-110" charset="-128"/>
              </a:defRPr>
            </a:lvl2pPr>
            <a:lvl3pPr>
              <a:tabLst>
                <a:tab pos="762000" algn="l"/>
              </a:tabLst>
              <a:defRPr sz="2400">
                <a:solidFill>
                  <a:schemeClr val="tx1"/>
                </a:solidFill>
                <a:latin typeface="Times" pitchFamily="18" charset="0"/>
                <a:ea typeface="ＭＳ Ｐゴシック" pitchFamily="-110" charset="-128"/>
              </a:defRPr>
            </a:lvl3pPr>
            <a:lvl4pPr>
              <a:tabLst>
                <a:tab pos="762000" algn="l"/>
              </a:tabLst>
              <a:defRPr sz="2400">
                <a:solidFill>
                  <a:schemeClr val="tx1"/>
                </a:solidFill>
                <a:latin typeface="Times" pitchFamily="18" charset="0"/>
                <a:ea typeface="ＭＳ Ｐゴシック" pitchFamily="-110" charset="-128"/>
              </a:defRPr>
            </a:lvl4pPr>
            <a:lvl5pPr>
              <a:tabLst>
                <a:tab pos="762000" algn="l"/>
              </a:tabLst>
              <a:defRPr sz="2400">
                <a:solidFill>
                  <a:schemeClr val="tx1"/>
                </a:solidFill>
                <a:latin typeface="Times" pitchFamily="18" charset="0"/>
                <a:ea typeface="ＭＳ Ｐゴシック" pitchFamily="-110" charset="-128"/>
              </a:defRPr>
            </a:lvl5pPr>
            <a:lvl6pPr algn="ctr" eaLnBrk="0" fontAlgn="base" hangingPunct="0">
              <a:spcBef>
                <a:spcPct val="0"/>
              </a:spcBef>
              <a:spcAft>
                <a:spcPct val="0"/>
              </a:spcAft>
              <a:tabLst>
                <a:tab pos="762000" algn="l"/>
              </a:tabLst>
              <a:defRPr sz="2400">
                <a:solidFill>
                  <a:schemeClr val="tx1"/>
                </a:solidFill>
                <a:latin typeface="Times" pitchFamily="18" charset="0"/>
                <a:ea typeface="ＭＳ Ｐゴシック" pitchFamily="-110" charset="-128"/>
              </a:defRPr>
            </a:lvl6pPr>
            <a:lvl7pPr algn="ctr" eaLnBrk="0" fontAlgn="base" hangingPunct="0">
              <a:spcBef>
                <a:spcPct val="0"/>
              </a:spcBef>
              <a:spcAft>
                <a:spcPct val="0"/>
              </a:spcAft>
              <a:tabLst>
                <a:tab pos="762000" algn="l"/>
              </a:tabLst>
              <a:defRPr sz="2400">
                <a:solidFill>
                  <a:schemeClr val="tx1"/>
                </a:solidFill>
                <a:latin typeface="Times" pitchFamily="18" charset="0"/>
                <a:ea typeface="ＭＳ Ｐゴシック" pitchFamily="-110" charset="-128"/>
              </a:defRPr>
            </a:lvl7pPr>
            <a:lvl8pPr algn="ctr" eaLnBrk="0" fontAlgn="base" hangingPunct="0">
              <a:spcBef>
                <a:spcPct val="0"/>
              </a:spcBef>
              <a:spcAft>
                <a:spcPct val="0"/>
              </a:spcAft>
              <a:tabLst>
                <a:tab pos="762000" algn="l"/>
              </a:tabLst>
              <a:defRPr sz="2400">
                <a:solidFill>
                  <a:schemeClr val="tx1"/>
                </a:solidFill>
                <a:latin typeface="Times" pitchFamily="18" charset="0"/>
                <a:ea typeface="ＭＳ Ｐゴシック" pitchFamily="-110" charset="-128"/>
              </a:defRPr>
            </a:lvl8pPr>
            <a:lvl9pPr algn="ctr" eaLnBrk="0" fontAlgn="base" hangingPunct="0">
              <a:spcBef>
                <a:spcPct val="0"/>
              </a:spcBef>
              <a:spcAft>
                <a:spcPct val="0"/>
              </a:spcAft>
              <a:tabLst>
                <a:tab pos="762000" algn="l"/>
              </a:tabLst>
              <a:defRPr sz="2400">
                <a:solidFill>
                  <a:schemeClr val="tx1"/>
                </a:solidFill>
                <a:latin typeface="Times" pitchFamily="18" charset="0"/>
                <a:ea typeface="ＭＳ Ｐゴシック" pitchFamily="-110" charset="-128"/>
              </a:defRPr>
            </a:lvl9pPr>
          </a:lstStyle>
          <a:p>
            <a:pPr algn="l" eaLnBrk="1" hangingPunct="1">
              <a:spcBef>
                <a:spcPct val="50000"/>
              </a:spcBef>
            </a:pPr>
            <a:r>
              <a:rPr lang="en-GB" altLang="en-US" sz="2800">
                <a:latin typeface="Verdana" pitchFamily="34" charset="0"/>
              </a:rPr>
              <a:t>Hazard and Risk</a:t>
            </a:r>
          </a:p>
        </p:txBody>
      </p:sp>
      <p:sp>
        <p:nvSpPr>
          <p:cNvPr id="44035" name="Text Box 3"/>
          <p:cNvSpPr txBox="1">
            <a:spLocks noChangeArrowheads="1"/>
          </p:cNvSpPr>
          <p:nvPr/>
        </p:nvSpPr>
        <p:spPr bwMode="auto">
          <a:xfrm>
            <a:off x="395288" y="1989138"/>
            <a:ext cx="8424862" cy="354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spcAft>
                <a:spcPct val="30000"/>
              </a:spcAft>
            </a:pPr>
            <a:r>
              <a:rPr lang="en-GB" altLang="en-US">
                <a:solidFill>
                  <a:srgbClr val="990000"/>
                </a:solidFill>
                <a:latin typeface="Verdana" pitchFamily="34" charset="0"/>
              </a:rPr>
              <a:t>Hazard</a:t>
            </a:r>
            <a:r>
              <a:rPr lang="en-GB" altLang="en-US">
                <a:latin typeface="Verdana" pitchFamily="34" charset="0"/>
              </a:rPr>
              <a:t> 	the potential to cause harm or damage</a:t>
            </a:r>
          </a:p>
          <a:p>
            <a:pPr algn="l" eaLnBrk="1" hangingPunct="1">
              <a:spcBef>
                <a:spcPct val="50000"/>
              </a:spcBef>
              <a:spcAft>
                <a:spcPct val="30000"/>
              </a:spcAft>
            </a:pPr>
            <a:r>
              <a:rPr lang="en-GB" altLang="en-US">
                <a:solidFill>
                  <a:srgbClr val="990000"/>
                </a:solidFill>
                <a:latin typeface="Verdana" pitchFamily="34" charset="0"/>
              </a:rPr>
              <a:t>Risk	</a:t>
            </a:r>
            <a:r>
              <a:rPr lang="en-GB" altLang="en-US">
                <a:latin typeface="Verdana" pitchFamily="34" charset="0"/>
              </a:rPr>
              <a:t>	the chance of that harm occurring</a:t>
            </a:r>
          </a:p>
          <a:p>
            <a:pPr lvl="1" algn="l" eaLnBrk="1" hangingPunct="1">
              <a:spcBef>
                <a:spcPct val="50000"/>
              </a:spcBef>
              <a:spcAft>
                <a:spcPct val="30000"/>
              </a:spcAft>
            </a:pPr>
            <a:r>
              <a:rPr lang="en-GB" altLang="en-US" sz="1800" i="1">
                <a:solidFill>
                  <a:srgbClr val="0000FF"/>
                </a:solidFill>
                <a:latin typeface="Verdana" pitchFamily="34" charset="0"/>
              </a:rPr>
              <a:t>Calculated as -</a:t>
            </a:r>
            <a:r>
              <a:rPr lang="en-GB" altLang="en-US" sz="1600">
                <a:solidFill>
                  <a:srgbClr val="0000FF"/>
                </a:solidFill>
                <a:latin typeface="Verdana" pitchFamily="34" charset="0"/>
              </a:rPr>
              <a:t> </a:t>
            </a:r>
          </a:p>
          <a:p>
            <a:pPr eaLnBrk="1" hangingPunct="1">
              <a:spcBef>
                <a:spcPct val="50000"/>
              </a:spcBef>
            </a:pPr>
            <a:r>
              <a:rPr lang="en-GB" altLang="en-US">
                <a:latin typeface="Verdana" pitchFamily="34" charset="0"/>
              </a:rPr>
              <a:t>potential </a:t>
            </a:r>
            <a:r>
              <a:rPr lang="en-GB" altLang="en-US">
                <a:solidFill>
                  <a:srgbClr val="0000FF"/>
                </a:solidFill>
                <a:latin typeface="Verdana" pitchFamily="34" charset="0"/>
              </a:rPr>
              <a:t>severity</a:t>
            </a:r>
            <a:r>
              <a:rPr lang="en-GB" altLang="en-US">
                <a:latin typeface="Verdana" pitchFamily="34" charset="0"/>
              </a:rPr>
              <a:t> of harm</a:t>
            </a:r>
            <a:br>
              <a:rPr lang="en-GB" altLang="en-US">
                <a:latin typeface="Verdana" pitchFamily="34" charset="0"/>
              </a:rPr>
            </a:br>
            <a:r>
              <a:rPr lang="en-GB" altLang="en-US">
                <a:latin typeface="Verdana" pitchFamily="34" charset="0"/>
              </a:rPr>
              <a:t>(the consequence – or damage)</a:t>
            </a:r>
          </a:p>
          <a:p>
            <a:pPr eaLnBrk="1" hangingPunct="1">
              <a:spcBef>
                <a:spcPct val="50000"/>
              </a:spcBef>
            </a:pPr>
            <a:r>
              <a:rPr lang="en-GB" altLang="en-US" b="1">
                <a:solidFill>
                  <a:srgbClr val="990000"/>
                </a:solidFill>
                <a:latin typeface="Verdana" pitchFamily="34" charset="0"/>
              </a:rPr>
              <a:t>x</a:t>
            </a:r>
            <a:r>
              <a:rPr lang="en-GB" altLang="en-US">
                <a:latin typeface="Verdana" pitchFamily="34" charset="0"/>
              </a:rPr>
              <a:t/>
            </a:r>
            <a:br>
              <a:rPr lang="en-GB" altLang="en-US">
                <a:latin typeface="Verdana" pitchFamily="34" charset="0"/>
              </a:rPr>
            </a:br>
            <a:r>
              <a:rPr lang="en-GB" altLang="en-US">
                <a:solidFill>
                  <a:srgbClr val="0000FF"/>
                </a:solidFill>
                <a:latin typeface="Verdana" pitchFamily="34" charset="0"/>
              </a:rPr>
              <a:t>likelihood</a:t>
            </a:r>
            <a:r>
              <a:rPr lang="en-GB" altLang="en-US">
                <a:latin typeface="Verdana" pitchFamily="34" charset="0"/>
              </a:rPr>
              <a:t> of event occurring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blinds(horizontal)">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blinds(horizontal)">
                                      <p:cBhvr>
                                        <p:cTn id="17" dur="500"/>
                                        <p:tgtEl>
                                          <p:spTgt spid="440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blinds(horizontal)">
                                      <p:cBhvr>
                                        <p:cTn id="22" dur="500"/>
                                        <p:tgtEl>
                                          <p:spTgt spid="440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035">
                                            <p:txEl>
                                              <p:pRg st="4" end="4"/>
                                            </p:txEl>
                                          </p:spTgt>
                                        </p:tgtEl>
                                        <p:attrNameLst>
                                          <p:attrName>style.visibility</p:attrName>
                                        </p:attrNameLst>
                                      </p:cBhvr>
                                      <p:to>
                                        <p:strVal val="visible"/>
                                      </p:to>
                                    </p:set>
                                    <p:animEffect transition="in" filter="blinds(horizontal)">
                                      <p:cBhvr>
                                        <p:cTn id="27" dur="500"/>
                                        <p:tgtEl>
                                          <p:spTgt spid="44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971550" y="1916113"/>
            <a:ext cx="7642225" cy="2187575"/>
          </a:xfrm>
        </p:spPr>
        <p:txBody>
          <a:bodyPr/>
          <a:lstStyle/>
          <a:p>
            <a:pPr>
              <a:lnSpc>
                <a:spcPct val="90000"/>
              </a:lnSpc>
              <a:spcAft>
                <a:spcPct val="20000"/>
              </a:spcAft>
            </a:pPr>
            <a:r>
              <a:rPr lang="en-GB" altLang="en-US" sz="2400" smtClean="0"/>
              <a:t>What will I be using/doing?</a:t>
            </a:r>
          </a:p>
          <a:p>
            <a:pPr>
              <a:lnSpc>
                <a:spcPct val="90000"/>
              </a:lnSpc>
              <a:spcAft>
                <a:spcPct val="20000"/>
              </a:spcAft>
            </a:pPr>
            <a:r>
              <a:rPr lang="en-GB" altLang="en-US" sz="2400" smtClean="0"/>
              <a:t>How much do I know about what I am using/doing?</a:t>
            </a:r>
          </a:p>
          <a:p>
            <a:pPr>
              <a:lnSpc>
                <a:spcPct val="90000"/>
              </a:lnSpc>
              <a:spcAft>
                <a:spcPct val="20000"/>
              </a:spcAft>
            </a:pPr>
            <a:r>
              <a:rPr lang="en-GB" altLang="en-US" sz="2400" smtClean="0"/>
              <a:t>What factors or properties could there be that affect the level of hazard (not risk)?</a:t>
            </a:r>
          </a:p>
          <a:p>
            <a:pPr>
              <a:lnSpc>
                <a:spcPct val="90000"/>
              </a:lnSpc>
              <a:buFontTx/>
              <a:buNone/>
            </a:pPr>
            <a:endParaRPr lang="en-GB" altLang="en-US" sz="2400" smtClean="0"/>
          </a:p>
        </p:txBody>
      </p:sp>
      <p:sp>
        <p:nvSpPr>
          <p:cNvPr id="46083" name="Rectangle 3"/>
          <p:cNvSpPr>
            <a:spLocks noGrp="1" noChangeArrowheads="1"/>
          </p:cNvSpPr>
          <p:nvPr>
            <p:ph type="title"/>
          </p:nvPr>
        </p:nvSpPr>
        <p:spPr>
          <a:xfrm>
            <a:off x="1116013" y="549275"/>
            <a:ext cx="7158037" cy="673100"/>
          </a:xfrm>
        </p:spPr>
        <p:txBody>
          <a:bodyPr/>
          <a:lstStyle/>
          <a:p>
            <a:r>
              <a:rPr lang="en-GB" altLang="en-US" smtClean="0"/>
              <a:t>Hazard identification</a:t>
            </a:r>
          </a:p>
        </p:txBody>
      </p:sp>
      <p:sp>
        <p:nvSpPr>
          <p:cNvPr id="46084" name="Text Box 4"/>
          <p:cNvSpPr txBox="1">
            <a:spLocks noChangeArrowheads="1"/>
          </p:cNvSpPr>
          <p:nvPr/>
        </p:nvSpPr>
        <p:spPr bwMode="auto">
          <a:xfrm>
            <a:off x="971550" y="4365625"/>
            <a:ext cx="7561263"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3538" indent="-363538">
              <a:defRPr sz="2400">
                <a:solidFill>
                  <a:schemeClr val="tx1"/>
                </a:solidFill>
                <a:latin typeface="Times" pitchFamily="18" charset="0"/>
                <a:ea typeface="ＭＳ Ｐゴシック" pitchFamily="-110" charset="-128"/>
              </a:defRPr>
            </a:lvl1pPr>
            <a:lvl2pPr marL="628650">
              <a:defRPr sz="2400">
                <a:solidFill>
                  <a:schemeClr val="tx1"/>
                </a:solidFill>
                <a:latin typeface="Times" pitchFamily="18" charset="0"/>
                <a:ea typeface="ＭＳ Ｐゴシック" pitchFamily="-110" charset="-128"/>
              </a:defRPr>
            </a:lvl2pPr>
            <a:lvl3pPr>
              <a:defRPr sz="2400">
                <a:solidFill>
                  <a:schemeClr val="tx1"/>
                </a:solidFill>
                <a:latin typeface="Times" pitchFamily="18" charset="0"/>
                <a:ea typeface="ＭＳ Ｐゴシック" pitchFamily="-110" charset="-128"/>
              </a:defRPr>
            </a:lvl3pPr>
            <a:lvl4pPr>
              <a:defRPr sz="2400">
                <a:solidFill>
                  <a:schemeClr val="tx1"/>
                </a:solidFill>
                <a:latin typeface="Times" pitchFamily="18" charset="0"/>
                <a:ea typeface="ＭＳ Ｐゴシック" pitchFamily="-110" charset="-128"/>
              </a:defRPr>
            </a:lvl4pPr>
            <a:lvl5pPr>
              <a:defRPr sz="2400">
                <a:solidFill>
                  <a:schemeClr val="tx1"/>
                </a:solidFill>
                <a:latin typeface="Times" pitchFamily="18" charset="0"/>
                <a:ea typeface="ＭＳ Ｐゴシック" pitchFamily="-110" charset="-128"/>
              </a:defRPr>
            </a:lvl5pPr>
            <a:lvl6pPr algn="ctr" eaLnBrk="0" fontAlgn="base" hangingPunct="0">
              <a:spcBef>
                <a:spcPct val="0"/>
              </a:spcBef>
              <a:spcAft>
                <a:spcPct val="0"/>
              </a:spcAft>
              <a:defRPr sz="2400">
                <a:solidFill>
                  <a:schemeClr val="tx1"/>
                </a:solidFill>
                <a:latin typeface="Times" pitchFamily="18" charset="0"/>
                <a:ea typeface="ＭＳ Ｐゴシック" pitchFamily="-110" charset="-128"/>
              </a:defRPr>
            </a:lvl6pPr>
            <a:lvl7pPr algn="ctr" eaLnBrk="0" fontAlgn="base" hangingPunct="0">
              <a:spcBef>
                <a:spcPct val="0"/>
              </a:spcBef>
              <a:spcAft>
                <a:spcPct val="0"/>
              </a:spcAft>
              <a:defRPr sz="2400">
                <a:solidFill>
                  <a:schemeClr val="tx1"/>
                </a:solidFill>
                <a:latin typeface="Times" pitchFamily="18" charset="0"/>
                <a:ea typeface="ＭＳ Ｐゴシック" pitchFamily="-110" charset="-128"/>
              </a:defRPr>
            </a:lvl7pPr>
            <a:lvl8pPr algn="ctr" eaLnBrk="0" fontAlgn="base" hangingPunct="0">
              <a:spcBef>
                <a:spcPct val="0"/>
              </a:spcBef>
              <a:spcAft>
                <a:spcPct val="0"/>
              </a:spcAft>
              <a:defRPr sz="2400">
                <a:solidFill>
                  <a:schemeClr val="tx1"/>
                </a:solidFill>
                <a:latin typeface="Times" pitchFamily="18" charset="0"/>
                <a:ea typeface="ＭＳ Ｐゴシック" pitchFamily="-110" charset="-128"/>
              </a:defRPr>
            </a:lvl8pPr>
            <a:lvl9pPr algn="ctr" eaLnBrk="0" fontAlgn="base" hangingPunct="0">
              <a:spcBef>
                <a:spcPct val="0"/>
              </a:spcBef>
              <a:spcAft>
                <a:spcPct val="0"/>
              </a:spcAft>
              <a:defRPr sz="2400">
                <a:solidFill>
                  <a:schemeClr val="tx1"/>
                </a:solidFill>
                <a:latin typeface="Times" pitchFamily="18" charset="0"/>
                <a:ea typeface="ＭＳ Ｐゴシック" pitchFamily="-110" charset="-128"/>
              </a:defRPr>
            </a:lvl9pPr>
          </a:lstStyle>
          <a:p>
            <a:pPr algn="l" eaLnBrk="1" hangingPunct="1">
              <a:spcBef>
                <a:spcPct val="20000"/>
              </a:spcBef>
              <a:spcAft>
                <a:spcPct val="20000"/>
              </a:spcAft>
              <a:buClr>
                <a:srgbClr val="0066FF"/>
              </a:buClr>
              <a:buFontTx/>
              <a:buChar char="•"/>
            </a:pPr>
            <a:r>
              <a:rPr lang="en-GB" altLang="en-US">
                <a:latin typeface="Verdana" pitchFamily="34" charset="0"/>
              </a:rPr>
              <a:t>Do I really have to do the work/task at all?</a:t>
            </a:r>
          </a:p>
          <a:p>
            <a:pPr algn="l" eaLnBrk="1" hangingPunct="1">
              <a:spcBef>
                <a:spcPct val="20000"/>
              </a:spcBef>
              <a:spcAft>
                <a:spcPct val="20000"/>
              </a:spcAft>
              <a:buClr>
                <a:srgbClr val="0066FF"/>
              </a:buClr>
              <a:buFontTx/>
              <a:buChar char="•"/>
            </a:pPr>
            <a:r>
              <a:rPr lang="en-GB" altLang="en-US">
                <a:latin typeface="Verdana" pitchFamily="34" charset="0"/>
              </a:rPr>
              <a:t>Can I substitute something less hazardous?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blinds(horizontal)">
                                      <p:cBhvr>
                                        <p:cTn id="7" dur="500"/>
                                        <p:tgtEl>
                                          <p:spTgt spid="460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082">
                                            <p:txEl>
                                              <p:pRg st="1" end="1"/>
                                            </p:txEl>
                                          </p:spTgt>
                                        </p:tgtEl>
                                        <p:attrNameLst>
                                          <p:attrName>style.visibility</p:attrName>
                                        </p:attrNameLst>
                                      </p:cBhvr>
                                      <p:to>
                                        <p:strVal val="visible"/>
                                      </p:to>
                                    </p:set>
                                    <p:animEffect transition="in" filter="blinds(horizontal)">
                                      <p:cBhvr>
                                        <p:cTn id="12" dur="500"/>
                                        <p:tgtEl>
                                          <p:spTgt spid="460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082">
                                            <p:txEl>
                                              <p:pRg st="2" end="2"/>
                                            </p:txEl>
                                          </p:spTgt>
                                        </p:tgtEl>
                                        <p:attrNameLst>
                                          <p:attrName>style.visibility</p:attrName>
                                        </p:attrNameLst>
                                      </p:cBhvr>
                                      <p:to>
                                        <p:strVal val="visible"/>
                                      </p:to>
                                    </p:set>
                                    <p:animEffect transition="in" filter="blinds(horizontal)">
                                      <p:cBhvr>
                                        <p:cTn id="17" dur="500"/>
                                        <p:tgtEl>
                                          <p:spTgt spid="4608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6084">
                                            <p:txEl>
                                              <p:pRg st="0" end="0"/>
                                            </p:txEl>
                                          </p:spTgt>
                                        </p:tgtEl>
                                        <p:attrNameLst>
                                          <p:attrName>style.visibility</p:attrName>
                                        </p:attrNameLst>
                                      </p:cBhvr>
                                      <p:to>
                                        <p:strVal val="visible"/>
                                      </p:to>
                                    </p:set>
                                    <p:animEffect transition="in" filter="blinds(horizontal)">
                                      <p:cBhvr>
                                        <p:cTn id="22" dur="500"/>
                                        <p:tgtEl>
                                          <p:spTgt spid="46084">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6084">
                                            <p:txEl>
                                              <p:pRg st="1" end="1"/>
                                            </p:txEl>
                                          </p:spTgt>
                                        </p:tgtEl>
                                        <p:attrNameLst>
                                          <p:attrName>style.visibility</p:attrName>
                                        </p:attrNameLst>
                                      </p:cBhvr>
                                      <p:to>
                                        <p:strVal val="visible"/>
                                      </p:to>
                                    </p:set>
                                    <p:animEffect transition="in" filter="blinds(horizontal)">
                                      <p:cBhvr>
                                        <p:cTn id="27" dur="500"/>
                                        <p:tgtEl>
                                          <p:spTgt spid="460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p:bldP spid="4608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27088" y="620713"/>
            <a:ext cx="7158037" cy="601662"/>
          </a:xfrm>
        </p:spPr>
        <p:txBody>
          <a:bodyPr/>
          <a:lstStyle/>
          <a:p>
            <a:r>
              <a:rPr lang="en-GB" altLang="en-US" smtClean="0"/>
              <a:t>Who is affected by the work?</a:t>
            </a:r>
          </a:p>
        </p:txBody>
      </p:sp>
      <p:sp>
        <p:nvSpPr>
          <p:cNvPr id="48131" name="Rectangle 3"/>
          <p:cNvSpPr>
            <a:spLocks noGrp="1" noChangeArrowheads="1"/>
          </p:cNvSpPr>
          <p:nvPr>
            <p:ph type="body" idx="1"/>
          </p:nvPr>
        </p:nvSpPr>
        <p:spPr>
          <a:xfrm>
            <a:off x="900113" y="1700213"/>
            <a:ext cx="6983412" cy="3959225"/>
          </a:xfrm>
        </p:spPr>
        <p:txBody>
          <a:bodyPr/>
          <a:lstStyle/>
          <a:p>
            <a:pPr>
              <a:lnSpc>
                <a:spcPct val="90000"/>
              </a:lnSpc>
            </a:pPr>
            <a:r>
              <a:rPr lang="en-GB" altLang="en-US" sz="2400" smtClean="0"/>
              <a:t>Those who do the work</a:t>
            </a:r>
          </a:p>
          <a:p>
            <a:pPr marL="877888" lvl="1" indent="-420688">
              <a:lnSpc>
                <a:spcPct val="90000"/>
              </a:lnSpc>
            </a:pPr>
            <a:r>
              <a:rPr lang="en-GB" altLang="en-US" smtClean="0">
                <a:ea typeface="ＭＳ Ｐゴシック" pitchFamily="-110" charset="-128"/>
              </a:rPr>
              <a:t>Maturity</a:t>
            </a:r>
          </a:p>
          <a:p>
            <a:pPr marL="877888" lvl="1" indent="-420688">
              <a:lnSpc>
                <a:spcPct val="90000"/>
              </a:lnSpc>
            </a:pPr>
            <a:r>
              <a:rPr lang="en-GB" altLang="en-US" smtClean="0">
                <a:ea typeface="ＭＳ Ｐゴシック" pitchFamily="-110" charset="-128"/>
              </a:rPr>
              <a:t>Experience</a:t>
            </a:r>
          </a:p>
          <a:p>
            <a:pPr marL="877888" lvl="1" indent="-420688">
              <a:lnSpc>
                <a:spcPct val="90000"/>
              </a:lnSpc>
            </a:pPr>
            <a:r>
              <a:rPr lang="en-GB" altLang="en-US" smtClean="0">
                <a:ea typeface="ＭＳ Ｐゴシック" pitchFamily="-110" charset="-128"/>
              </a:rPr>
              <a:t>Health and immune status</a:t>
            </a:r>
          </a:p>
          <a:p>
            <a:pPr marL="877888" lvl="1" indent="-420688">
              <a:lnSpc>
                <a:spcPct val="90000"/>
              </a:lnSpc>
            </a:pPr>
            <a:r>
              <a:rPr lang="en-GB" altLang="en-US" smtClean="0">
                <a:ea typeface="ＭＳ Ｐゴシック" pitchFamily="-110" charset="-128"/>
              </a:rPr>
              <a:t>Medication</a:t>
            </a:r>
          </a:p>
          <a:p>
            <a:pPr marL="877888" lvl="1" indent="-420688">
              <a:lnSpc>
                <a:spcPct val="90000"/>
              </a:lnSpc>
            </a:pPr>
            <a:r>
              <a:rPr lang="en-GB" altLang="en-US" smtClean="0">
                <a:ea typeface="ＭＳ Ｐゴシック" pitchFamily="-110" charset="-128"/>
              </a:rPr>
              <a:t>Disability</a:t>
            </a:r>
          </a:p>
          <a:p>
            <a:pPr marL="877888" lvl="1" indent="-420688">
              <a:lnSpc>
                <a:spcPct val="90000"/>
              </a:lnSpc>
            </a:pPr>
            <a:r>
              <a:rPr lang="en-GB" altLang="en-US" smtClean="0">
                <a:ea typeface="ＭＳ Ｐゴシック" pitchFamily="-110" charset="-128"/>
              </a:rPr>
              <a:t>Pregnancy</a:t>
            </a:r>
          </a:p>
          <a:p>
            <a:pPr>
              <a:lnSpc>
                <a:spcPct val="90000"/>
              </a:lnSpc>
            </a:pPr>
            <a:r>
              <a:rPr lang="en-GB" altLang="en-US" sz="2400" smtClean="0"/>
              <a:t>Others in the workplace</a:t>
            </a:r>
          </a:p>
          <a:p>
            <a:pPr>
              <a:lnSpc>
                <a:spcPct val="90000"/>
              </a:lnSpc>
            </a:pPr>
            <a:r>
              <a:rPr lang="en-GB" altLang="en-US" sz="2400" smtClean="0"/>
              <a:t>Cleaning and maintenance staff</a:t>
            </a:r>
          </a:p>
          <a:p>
            <a:pPr>
              <a:lnSpc>
                <a:spcPct val="90000"/>
              </a:lnSpc>
            </a:pPr>
            <a:r>
              <a:rPr lang="en-GB" altLang="en-US" sz="2400" smtClean="0"/>
              <a:t>Visitors</a:t>
            </a:r>
          </a:p>
          <a:p>
            <a:pPr>
              <a:lnSpc>
                <a:spcPct val="90000"/>
              </a:lnSpc>
            </a:pPr>
            <a:r>
              <a:rPr lang="en-GB" altLang="en-US" sz="2400" smtClean="0"/>
              <a:t>External – including neighbours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blinds(horizontal)">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blinds(horizontal)">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blinds(horizontal)">
                                      <p:cBhvr>
                                        <p:cTn id="17" dur="500"/>
                                        <p:tgtEl>
                                          <p:spTgt spid="481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blinds(horizontal)">
                                      <p:cBhvr>
                                        <p:cTn id="22" dur="500"/>
                                        <p:tgtEl>
                                          <p:spTgt spid="481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animEffect transition="in" filter="blinds(horizontal)">
                                      <p:cBhvr>
                                        <p:cTn id="27" dur="500"/>
                                        <p:tgtEl>
                                          <p:spTgt spid="4813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8131">
                                            <p:txEl>
                                              <p:pRg st="5" end="5"/>
                                            </p:txEl>
                                          </p:spTgt>
                                        </p:tgtEl>
                                        <p:attrNameLst>
                                          <p:attrName>style.visibility</p:attrName>
                                        </p:attrNameLst>
                                      </p:cBhvr>
                                      <p:to>
                                        <p:strVal val="visible"/>
                                      </p:to>
                                    </p:set>
                                    <p:animEffect transition="in" filter="blinds(horizontal)">
                                      <p:cBhvr>
                                        <p:cTn id="32" dur="500"/>
                                        <p:tgtEl>
                                          <p:spTgt spid="4813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8131">
                                            <p:txEl>
                                              <p:pRg st="6" end="6"/>
                                            </p:txEl>
                                          </p:spTgt>
                                        </p:tgtEl>
                                        <p:attrNameLst>
                                          <p:attrName>style.visibility</p:attrName>
                                        </p:attrNameLst>
                                      </p:cBhvr>
                                      <p:to>
                                        <p:strVal val="visible"/>
                                      </p:to>
                                    </p:set>
                                    <p:animEffect transition="in" filter="blinds(horizontal)">
                                      <p:cBhvr>
                                        <p:cTn id="37" dur="500"/>
                                        <p:tgtEl>
                                          <p:spTgt spid="4813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8131">
                                            <p:txEl>
                                              <p:pRg st="7" end="7"/>
                                            </p:txEl>
                                          </p:spTgt>
                                        </p:tgtEl>
                                        <p:attrNameLst>
                                          <p:attrName>style.visibility</p:attrName>
                                        </p:attrNameLst>
                                      </p:cBhvr>
                                      <p:to>
                                        <p:strVal val="visible"/>
                                      </p:to>
                                    </p:set>
                                    <p:animEffect transition="in" filter="blinds(horizontal)">
                                      <p:cBhvr>
                                        <p:cTn id="42" dur="500"/>
                                        <p:tgtEl>
                                          <p:spTgt spid="4813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8131">
                                            <p:txEl>
                                              <p:pRg st="8" end="8"/>
                                            </p:txEl>
                                          </p:spTgt>
                                        </p:tgtEl>
                                        <p:attrNameLst>
                                          <p:attrName>style.visibility</p:attrName>
                                        </p:attrNameLst>
                                      </p:cBhvr>
                                      <p:to>
                                        <p:strVal val="visible"/>
                                      </p:to>
                                    </p:set>
                                    <p:animEffect transition="in" filter="blinds(horizontal)">
                                      <p:cBhvr>
                                        <p:cTn id="47" dur="500"/>
                                        <p:tgtEl>
                                          <p:spTgt spid="48131">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8131">
                                            <p:txEl>
                                              <p:pRg st="9" end="9"/>
                                            </p:txEl>
                                          </p:spTgt>
                                        </p:tgtEl>
                                        <p:attrNameLst>
                                          <p:attrName>style.visibility</p:attrName>
                                        </p:attrNameLst>
                                      </p:cBhvr>
                                      <p:to>
                                        <p:strVal val="visible"/>
                                      </p:to>
                                    </p:set>
                                    <p:animEffect transition="in" filter="blinds(horizontal)">
                                      <p:cBhvr>
                                        <p:cTn id="52" dur="500"/>
                                        <p:tgtEl>
                                          <p:spTgt spid="48131">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48131">
                                            <p:txEl>
                                              <p:pRg st="10" end="10"/>
                                            </p:txEl>
                                          </p:spTgt>
                                        </p:tgtEl>
                                        <p:attrNameLst>
                                          <p:attrName>style.visibility</p:attrName>
                                        </p:attrNameLst>
                                      </p:cBhvr>
                                      <p:to>
                                        <p:strVal val="visible"/>
                                      </p:to>
                                    </p:set>
                                    <p:animEffect transition="in" filter="blinds(horizontal)">
                                      <p:cBhvr>
                                        <p:cTn id="57" dur="500"/>
                                        <p:tgtEl>
                                          <p:spTgt spid="4813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bldLvl="2"/>
    </p:bldLst>
  </p:timing>
</p:sld>
</file>

<file path=ppt/theme/theme1.xml><?xml version="1.0" encoding="utf-8"?>
<a:theme xmlns:a="http://schemas.openxmlformats.org/drawingml/2006/main" name="MRC-_powerpoint-WG10[1]">
  <a:themeElements>
    <a:clrScheme name="MRC_corporate_powerpoint_template[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RC_corporate_powerpoint_template[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MRC_corporate_powerpoint_template[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RC_corporate_powerpoint_template[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RC_corporate_powerpoint_template[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RC_corporate_powerpoint_template[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RC_corporate_powerpoint_template[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RC_corporate_powerpoint_template[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RC_corporate_powerpoint_template[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MRC-_powerpoint-WG10[1]</Template>
  <TotalTime>9</TotalTime>
  <Words>2042</Words>
  <Application>Microsoft Office PowerPoint</Application>
  <PresentationFormat>On-screen Show (4:3)</PresentationFormat>
  <Paragraphs>251</Paragraphs>
  <Slides>18</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Times</vt:lpstr>
      <vt:lpstr>ＭＳ Ｐゴシック</vt:lpstr>
      <vt:lpstr>Arial</vt:lpstr>
      <vt:lpstr>Verdana</vt:lpstr>
      <vt:lpstr>Times New Roman</vt:lpstr>
      <vt:lpstr>Wingdings</vt:lpstr>
      <vt:lpstr>MRC-_powerpoint-WG10[1]</vt:lpstr>
      <vt:lpstr>Default Design</vt:lpstr>
      <vt:lpstr>PowerPoint Presentation</vt:lpstr>
      <vt:lpstr>Session outcomes </vt:lpstr>
      <vt:lpstr>Legal background</vt:lpstr>
      <vt:lpstr>Risk Assessment – the 5 steps</vt:lpstr>
      <vt:lpstr>PowerPoint Presentation</vt:lpstr>
      <vt:lpstr>PowerPoint Presentation</vt:lpstr>
      <vt:lpstr>PowerPoint Presentation</vt:lpstr>
      <vt:lpstr>Hazard identification</vt:lpstr>
      <vt:lpstr>Who is affected by the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Monitoring and Review </vt:lpstr>
    </vt:vector>
  </TitlesOfParts>
  <Company>MRC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pjackett</dc:creator>
  <cp:lastModifiedBy>USER</cp:lastModifiedBy>
  <cp:revision>5</cp:revision>
  <cp:lastPrinted>2002-07-16T15:27:40Z</cp:lastPrinted>
  <dcterms:created xsi:type="dcterms:W3CDTF">2010-03-04T17:27:13Z</dcterms:created>
  <dcterms:modified xsi:type="dcterms:W3CDTF">2019-07-30T15:44:55Z</dcterms:modified>
</cp:coreProperties>
</file>