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1" r:id="rId2"/>
    <p:sldId id="329" r:id="rId3"/>
    <p:sldId id="279" r:id="rId4"/>
    <p:sldId id="347" r:id="rId5"/>
    <p:sldId id="344" r:id="rId6"/>
    <p:sldId id="330" r:id="rId7"/>
    <p:sldId id="326" r:id="rId8"/>
    <p:sldId id="277" r:id="rId9"/>
    <p:sldId id="324" r:id="rId10"/>
    <p:sldId id="323" r:id="rId11"/>
    <p:sldId id="314" r:id="rId12"/>
    <p:sldId id="350" r:id="rId13"/>
    <p:sldId id="333" r:id="rId14"/>
    <p:sldId id="332" r:id="rId15"/>
    <p:sldId id="331" r:id="rId16"/>
    <p:sldId id="340" r:id="rId17"/>
    <p:sldId id="335" r:id="rId18"/>
    <p:sldId id="296" r:id="rId19"/>
    <p:sldId id="341" r:id="rId20"/>
    <p:sldId id="343" r:id="rId21"/>
    <p:sldId id="338" r:id="rId22"/>
    <p:sldId id="339" r:id="rId23"/>
    <p:sldId id="337" r:id="rId24"/>
    <p:sldId id="336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284BF"/>
    <a:srgbClr val="265EA3"/>
    <a:srgbClr val="0F478C"/>
    <a:srgbClr val="1973A6"/>
    <a:srgbClr val="0066FF"/>
    <a:srgbClr val="000073"/>
    <a:srgbClr val="002E7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4" autoAdjust="0"/>
    <p:restoredTop sz="92279" autoAdjust="0"/>
  </p:normalViewPr>
  <p:slideViewPr>
    <p:cSldViewPr>
      <p:cViewPr>
        <p:scale>
          <a:sx n="50" d="100"/>
          <a:sy n="50" d="100"/>
        </p:scale>
        <p:origin x="-1866" y="-58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notesViewPr>
    <p:cSldViewPr>
      <p:cViewPr>
        <p:scale>
          <a:sx n="75" d="100"/>
          <a:sy n="75" d="100"/>
        </p:scale>
        <p:origin x="-1752" y="1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E443A19-4805-47DF-8754-75DA5ADFC658}" type="datetime1">
              <a:rPr lang="en-US" altLang="en-US"/>
              <a:pPr/>
              <a:t>7/30/2019</a:t>
            </a:fld>
            <a:endParaRPr lang="en-US" alt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E0D16D7-218E-4390-A2D1-DD95386BE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PR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261AA421-2565-4E21-A5EC-E9A6312A6346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166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altLang="en-US" smtClean="0"/>
              <a:t>Click to edit Master text styles</a:t>
            </a:r>
          </a:p>
          <a:p>
            <a:pPr lvl="1"/>
            <a:r>
              <a:rPr lang="es-PR" altLang="en-US" smtClean="0"/>
              <a:t>Second level</a:t>
            </a:r>
          </a:p>
          <a:p>
            <a:pPr lvl="2"/>
            <a:r>
              <a:rPr lang="es-PR" altLang="en-US" smtClean="0"/>
              <a:t>Third level</a:t>
            </a:r>
          </a:p>
          <a:p>
            <a:pPr lvl="3"/>
            <a:r>
              <a:rPr lang="es-PR" altLang="en-US" smtClean="0"/>
              <a:t>Fourth level</a:t>
            </a:r>
          </a:p>
          <a:p>
            <a:pPr lvl="4"/>
            <a:r>
              <a:rPr lang="es-PR" altLang="en-US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PR" alt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6480C22-9180-48CA-A40A-62060F45CC5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9323951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2E7D35E-8805-404B-8E21-66F77021B804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425C9-E318-47A3-9F3E-55A1EF9127DD}" type="slidenum">
              <a:rPr lang="es-PR" altLang="en-US"/>
              <a:pPr/>
              <a:t>1</a:t>
            </a:fld>
            <a:endParaRPr lang="es-PR" altLang="en-US"/>
          </a:p>
        </p:txBody>
      </p:sp>
      <p:sp>
        <p:nvSpPr>
          <p:cNvPr id="188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6DF3C77-7F5B-4E69-9A4B-6821EC748E2C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94669E-16F2-4130-9EF4-DFCB47B99BC2}" type="slidenum">
              <a:rPr lang="es-PR" altLang="en-US"/>
              <a:pPr/>
              <a:t>10</a:t>
            </a:fld>
            <a:endParaRPr lang="es-PR" altLang="en-US"/>
          </a:p>
        </p:txBody>
      </p:sp>
      <p:sp>
        <p:nvSpPr>
          <p:cNvPr id="167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52109B5-07FC-4116-9F03-8AD8D57E1B9C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196592-B401-47B9-9A81-B8959C9305EC}" type="slidenum">
              <a:rPr lang="es-PR" altLang="en-US"/>
              <a:pPr/>
              <a:t>11</a:t>
            </a:fld>
            <a:endParaRPr lang="es-PR" altLang="en-US"/>
          </a:p>
        </p:txBody>
      </p:sp>
      <p:sp>
        <p:nvSpPr>
          <p:cNvPr id="194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E402BF6-07F8-4EED-9354-763202238484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C143F-093F-41A4-82F6-16A589B0DDD5}" type="slidenum">
              <a:rPr lang="es-PR" altLang="en-US"/>
              <a:pPr/>
              <a:t>12</a:t>
            </a:fld>
            <a:endParaRPr lang="es-PR" altLang="en-US"/>
          </a:p>
        </p:txBody>
      </p:sp>
      <p:sp>
        <p:nvSpPr>
          <p:cNvPr id="336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6D2BB-641B-4EED-8A40-B1EAD8A8068F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C9FD4-1CAD-4B38-9053-E5AD58CC04BD}" type="slidenum">
              <a:rPr lang="es-PR" altLang="en-US"/>
              <a:pPr/>
              <a:t>13</a:t>
            </a:fld>
            <a:endParaRPr lang="es-PR" altLang="en-US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273541-EA1F-4B6D-A02F-8A6349E08B27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1CB8F7-7EA8-4875-B380-77E8F24D396F}" type="slidenum">
              <a:rPr lang="es-PR" altLang="en-US"/>
              <a:pPr/>
              <a:t>14</a:t>
            </a:fld>
            <a:endParaRPr lang="es-PR" altLang="en-US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A1A4F0E-3A13-41FF-B256-E1BFFF3D172E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56A40-AA8F-402C-A88A-2834C1225CBA}" type="slidenum">
              <a:rPr lang="es-PR" altLang="en-US"/>
              <a:pPr/>
              <a:t>15</a:t>
            </a:fld>
            <a:endParaRPr lang="es-PR" altLang="en-US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498975"/>
          </a:xfrm>
        </p:spPr>
        <p:txBody>
          <a:bodyPr/>
          <a:lstStyle/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70F2093-2535-45D9-813C-27DB5A1670C5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40DEA-5AB2-471B-B012-E36945E80187}" type="slidenum">
              <a:rPr lang="es-PR" altLang="en-US"/>
              <a:pPr/>
              <a:t>16</a:t>
            </a:fld>
            <a:endParaRPr lang="es-PR" altLang="en-US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>
              <a:solidFill>
                <a:srgbClr val="0066FF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E9F4294-5FEF-43A6-889F-28E1E063E521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B44CB9-1C51-4F99-90B5-F99BFFE795B2}" type="slidenum">
              <a:rPr lang="es-PR" altLang="en-US"/>
              <a:pPr/>
              <a:t>17</a:t>
            </a:fld>
            <a:endParaRPr lang="es-PR" altLang="en-US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9461F8-46BC-4FAC-8570-DC7EC4D34748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FAF22-8F35-473C-93C2-53FB4EED12BA}" type="slidenum">
              <a:rPr lang="es-PR" altLang="en-US"/>
              <a:pPr/>
              <a:t>18</a:t>
            </a:fld>
            <a:endParaRPr lang="es-PR" altLang="en-US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5607050" cy="4183063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4630DAF-F17A-4D53-ACB6-6318529F4384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F7BA3-A13B-4C7A-BCAF-75C43CDDCAEF}" type="slidenum">
              <a:rPr lang="es-PR" altLang="en-US"/>
              <a:pPr/>
              <a:t>19</a:t>
            </a:fld>
            <a:endParaRPr lang="es-PR" altLang="en-US"/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7A8030F-C660-45DA-B83F-DA5FC74F6C3B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FE402-D369-419F-BFCB-2BA2930D4D30}" type="slidenum">
              <a:rPr lang="es-PR" altLang="en-US"/>
              <a:pPr/>
              <a:t>2</a:t>
            </a:fld>
            <a:endParaRPr lang="es-PR" altLang="en-US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F117D9-AB17-4F35-959E-9542AEFA6805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30838-5FAD-44E9-B555-AF1FE21343BF}" type="slidenum">
              <a:rPr lang="es-PR" altLang="en-US"/>
              <a:pPr/>
              <a:t>20</a:t>
            </a:fld>
            <a:endParaRPr lang="es-PR" altLang="en-US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B028251-9DA5-435A-A166-EE8A561C5055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0032D-07AE-4C50-868E-B7554E2876D4}" type="slidenum">
              <a:rPr lang="es-PR" altLang="en-US"/>
              <a:pPr/>
              <a:t>21</a:t>
            </a:fld>
            <a:endParaRPr lang="es-PR" altLang="en-US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B99D229-EFEA-4CD1-875E-C214BF2A0229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259C5-9144-4E36-9BF6-AEEF5084E2F8}" type="slidenum">
              <a:rPr lang="es-PR" altLang="en-US"/>
              <a:pPr/>
              <a:t>22</a:t>
            </a:fld>
            <a:endParaRPr lang="es-PR" altLang="en-US"/>
          </a:p>
        </p:txBody>
      </p:sp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3EE4016-D3F3-4955-9EE4-DEAD81D71311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798E-326E-40C8-B9DC-95645758C926}" type="slidenum">
              <a:rPr lang="es-PR" altLang="en-US"/>
              <a:pPr/>
              <a:t>23</a:t>
            </a:fld>
            <a:endParaRPr lang="es-PR" alt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300" b="1">
              <a:solidFill>
                <a:srgbClr val="0066FF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DEA6125-0705-415C-894E-ADCC6D1E1A03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FF3FB-70B7-4575-9BCC-DDA85C68AD2D}" type="slidenum">
              <a:rPr lang="es-PR" altLang="en-US"/>
              <a:pPr/>
              <a:t>24</a:t>
            </a:fld>
            <a:endParaRPr lang="es-PR" altLang="en-US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227D0-5F4D-4028-ABA0-9A2E81B164A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Predefined means we don’t have to make it up as we go along.  We have a documented, tested plan in place.</a:t>
            </a:r>
          </a:p>
          <a:p>
            <a:endParaRPr lang="en-US" altLang="en-US"/>
          </a:p>
          <a:p>
            <a:r>
              <a:rPr lang="en-US" altLang="en-US"/>
              <a:t>Management approved means you will get the resources to implement the BCP.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0160E4-AFD7-4A00-BFEA-4004B31A593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Driven by business requirements means going back to the BIA, which identified critical business processes and ranked them in terms of the MTD/MAO.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526E6D-08F5-45B8-AC97-1D26A53140A0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Business operations were enumerated in the BIA – what IT and other requirements are necessary to support them?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Facilities and supplies – where do I sit at the DR site?  Where is my conference room?  Do I get a whiteboard?  And by the way, I need a pencil.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Users – can manual processes be used as part of DR?  If so, how does the manual processing get integrated back into the electronic processing later?  Do we need housing, transportation?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Recovery of data centers and networks is an obvious necessity requiring careful planning.  There are technical solutions available, though.  (Bring money.)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You mean we’ve got all these computers in the DR site and no data?  Who forgot the DATA??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I’m only going to go into detail on the last two bullets.  The first three are also quite detailed planning processes.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C0968-5766-46CE-B77B-C0AA250D419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data center is obvious.</a:t>
            </a:r>
          </a:p>
          <a:p>
            <a:endParaRPr lang="en-US" altLang="en-US"/>
          </a:p>
          <a:p>
            <a:r>
              <a:rPr lang="en-US" altLang="en-US"/>
              <a:t>Network connectivity (loss of) could be defined as a disaster all by itself.</a:t>
            </a:r>
          </a:p>
          <a:p>
            <a:endParaRPr lang="en-US" altLang="en-US"/>
          </a:p>
          <a:p>
            <a:r>
              <a:rPr lang="en-US" altLang="en-US"/>
              <a:t>Telecommunications are vital to most businesses.  You don’t want to get to the DR site and realize you forgot the need for a PBX or a FAX machine.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0D458-6E33-44FA-8DF0-A7AFAD713F0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four types are covered in subsequent slides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E373ACD-A72D-403C-A4A4-48F89CFD447F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3C662-8979-4112-8780-F47AC03CD1A0}" type="slidenum">
              <a:rPr lang="es-PR" altLang="en-US"/>
              <a:pPr/>
              <a:t>3</a:t>
            </a:fld>
            <a:endParaRPr lang="es-PR" altLang="en-US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altLang="en-US"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80225-FC5A-493A-B17C-0D4544724A0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Hot – expensive, testable</a:t>
            </a:r>
          </a:p>
          <a:p>
            <a:r>
              <a:rPr lang="en-US" altLang="en-US"/>
              <a:t>Warm – missing key components like computers, hence not testable</a:t>
            </a:r>
          </a:p>
          <a:p>
            <a:r>
              <a:rPr lang="en-US" altLang="en-US"/>
              <a:t>Cold – slower to recover, cheaper</a:t>
            </a:r>
          </a:p>
          <a:p>
            <a:r>
              <a:rPr lang="en-US" altLang="en-US"/>
              <a:t>Mirror – sounds great if you can afford it</a:t>
            </a:r>
          </a:p>
          <a:p>
            <a:r>
              <a:rPr lang="en-US" altLang="en-US"/>
              <a:t>Mobile – the semi tractor-trailer pulls up to your site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359700-B904-43F4-8DAC-25ADC98C3FF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Suppose, for instance, that Purdue can’t afford a hot DR site and neither can IU.  We agree to help each other in this case.</a:t>
            </a:r>
          </a:p>
          <a:p>
            <a:endParaRPr lang="en-US" altLang="en-US"/>
          </a:p>
          <a:p>
            <a:r>
              <a:rPr lang="en-US" altLang="en-US"/>
              <a:t>But we probably don’t have identical hardware and software at both institutions.</a:t>
            </a:r>
          </a:p>
          <a:p>
            <a:endParaRPr lang="en-US" altLang="en-US"/>
          </a:p>
          <a:p>
            <a:r>
              <a:rPr lang="en-US" altLang="en-US"/>
              <a:t>Most likely neither institution has excess capacity to make available in a DR scenario</a:t>
            </a:r>
          </a:p>
          <a:p>
            <a:endParaRPr lang="en-US" altLang="en-US"/>
          </a:p>
          <a:p>
            <a:r>
              <a:rPr lang="en-US" altLang="en-US"/>
              <a:t>Does this sound like it’s going to work?  It is probably better than nothing, though.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04A379-3F62-419A-AD7E-E1DDEBABE31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Think of load balanced redundant sites, for instance.  Operations are going OK, but are both sites running at less than 50% capacity?  Can site A handle the load if site B goes down?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BD87F-8C96-4CFA-AAF5-832E9D67DB3F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claim in the (ISC)2 book is that service bureaus are shared by many clients and usually run at about 100% capacity.  If a client has to transfer operations to the service bureau as part of a DR, the other clients take a hit in diminished processing capacity.  Agreements need to be negotiated in advance with the other clients.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FD5B2-FC89-461C-AED4-399F5C7D29E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Full backups are what you think they are – everything.</a:t>
            </a:r>
          </a:p>
          <a:p>
            <a:r>
              <a:rPr lang="en-US" altLang="en-US"/>
              <a:t>Incremental backups are files changed since *previous* backup, which might be a full backup or an incremental.  Potentially a long recovery period.</a:t>
            </a:r>
          </a:p>
          <a:p>
            <a:r>
              <a:rPr lang="en-US" altLang="en-US"/>
              <a:t>Differential backups are all files changed since previous full backup – quicker recovery.</a:t>
            </a:r>
          </a:p>
          <a:p>
            <a:r>
              <a:rPr lang="en-US" altLang="en-US"/>
              <a:t>Continuous backups – like a journal file system, or like Oracle’s Dataguard hot spare environment.  Geographically separated systems are kept up to date in real time.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6234EB-5D8E-4058-957C-B487E7784450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B2DC7-897F-4861-B792-19A6EF13B5A4}" type="slidenum">
              <a:rPr lang="es-PR" altLang="en-US"/>
              <a:pPr/>
              <a:t>4</a:t>
            </a:fld>
            <a:endParaRPr lang="es-PR" altLang="en-US"/>
          </a:p>
        </p:txBody>
      </p:sp>
      <p:sp>
        <p:nvSpPr>
          <p:cNvPr id="321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ADC1AC-EBC1-4AEA-BF26-A30C9029D0A7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BD113-1F63-4ADB-A452-E66E5F2A1213}" type="slidenum">
              <a:rPr lang="es-PR" altLang="en-US"/>
              <a:pPr/>
              <a:t>5</a:t>
            </a:fld>
            <a:endParaRPr lang="es-PR" altLang="en-US"/>
          </a:p>
        </p:txBody>
      </p:sp>
      <p:sp>
        <p:nvSpPr>
          <p:cNvPr id="28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cs typeface="Times New Roman" pitchFamily="18" charset="0"/>
            </a:endParaRPr>
          </a:p>
          <a:p>
            <a:endParaRPr lang="en-US" altLang="en-US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C7B2012-281C-4FF3-B205-0513567ABCEB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52930-0C1A-489B-A7CB-24F1C2E93037}" type="slidenum">
              <a:rPr lang="es-PR" altLang="en-US"/>
              <a:pPr/>
              <a:t>6</a:t>
            </a:fld>
            <a:endParaRPr lang="es-PR" altLang="en-US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160615E-407E-415D-B5DE-0905CDBC4752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701C9-AF0B-46D0-B3AF-CCCA1A98B840}" type="slidenum">
              <a:rPr lang="es-PR" altLang="en-US"/>
              <a:pPr/>
              <a:t>7</a:t>
            </a:fld>
            <a:endParaRPr lang="es-PR" altLang="en-US"/>
          </a:p>
        </p:txBody>
      </p:sp>
      <p:sp>
        <p:nvSpPr>
          <p:cNvPr id="190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A621444-79B2-417D-905C-51AD6E0887A1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0B671-B65E-4635-9169-11E5CB2D6314}" type="slidenum">
              <a:rPr lang="es-PR" altLang="en-US"/>
              <a:pPr/>
              <a:t>8</a:t>
            </a:fld>
            <a:endParaRPr lang="es-PR" altLang="en-US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0DAA272-118A-4981-ACD7-7049775F8E0F}" type="datetime1">
              <a:rPr lang="en-US" altLang="en-US"/>
              <a:pPr/>
              <a:t>7/30/2019</a:t>
            </a:fld>
            <a:endParaRPr lang="es-P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7569F-E170-4A2B-96FE-DF7AA6DF1FD9}" type="slidenum">
              <a:rPr lang="es-PR" altLang="en-US"/>
              <a:pPr/>
              <a:t>9</a:t>
            </a:fld>
            <a:endParaRPr lang="es-PR" altLang="en-US"/>
          </a:p>
        </p:txBody>
      </p:sp>
      <p:sp>
        <p:nvSpPr>
          <p:cNvPr id="192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pPr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5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1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3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4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0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8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84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60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02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1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9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://www.osha.gov/SLTC/etools/evacuation/expertsystem/default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52500" y="1981200"/>
            <a:ext cx="7543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b="1" dirty="0">
                <a:latin typeface="B Helvetica Bold" charset="0"/>
              </a:rPr>
              <a:t>Emergency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94" name="Picture 4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1596" name="Group 44"/>
          <p:cNvGrpSpPr>
            <a:grpSpLocks/>
          </p:cNvGrpSpPr>
          <p:nvPr/>
        </p:nvGrpSpPr>
        <p:grpSpPr bwMode="auto">
          <a:xfrm>
            <a:off x="762000" y="2362200"/>
            <a:ext cx="7616825" cy="3082925"/>
            <a:chOff x="450" y="2249"/>
            <a:chExt cx="4798" cy="1942"/>
          </a:xfrm>
        </p:grpSpPr>
        <p:sp>
          <p:nvSpPr>
            <p:cNvPr id="151597" name="Rectangle 45"/>
            <p:cNvSpPr>
              <a:spLocks noChangeArrowheads="1"/>
            </p:cNvSpPr>
            <p:nvPr/>
          </p:nvSpPr>
          <p:spPr bwMode="auto">
            <a:xfrm>
              <a:off x="450" y="3840"/>
              <a:ext cx="917" cy="3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2688" y="2592"/>
              <a:ext cx="0" cy="11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>
              <a:off x="881" y="3729"/>
              <a:ext cx="35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0" name="Rectangle 48"/>
            <p:cNvSpPr>
              <a:spLocks noChangeArrowheads="1"/>
            </p:cNvSpPr>
            <p:nvPr/>
          </p:nvSpPr>
          <p:spPr bwMode="auto">
            <a:xfrm>
              <a:off x="1572" y="2750"/>
              <a:ext cx="784" cy="3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1" name="Rectangle 49"/>
            <p:cNvSpPr>
              <a:spLocks noChangeArrowheads="1"/>
            </p:cNvSpPr>
            <p:nvPr/>
          </p:nvSpPr>
          <p:spPr bwMode="auto">
            <a:xfrm>
              <a:off x="2920" y="3840"/>
              <a:ext cx="859" cy="33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2" name="Rectangle 50"/>
            <p:cNvSpPr>
              <a:spLocks noChangeArrowheads="1"/>
            </p:cNvSpPr>
            <p:nvPr/>
          </p:nvSpPr>
          <p:spPr bwMode="auto">
            <a:xfrm>
              <a:off x="1608" y="3840"/>
              <a:ext cx="901" cy="3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3" name="Rectangle 51"/>
            <p:cNvSpPr>
              <a:spLocks noChangeArrowheads="1"/>
            </p:cNvSpPr>
            <p:nvPr/>
          </p:nvSpPr>
          <p:spPr bwMode="auto">
            <a:xfrm>
              <a:off x="3983" y="3840"/>
              <a:ext cx="1190" cy="35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4" name="Rectangle 52"/>
            <p:cNvSpPr>
              <a:spLocks noChangeArrowheads="1"/>
            </p:cNvSpPr>
            <p:nvPr/>
          </p:nvSpPr>
          <p:spPr bwMode="auto">
            <a:xfrm>
              <a:off x="3031" y="2750"/>
              <a:ext cx="965" cy="3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5" name="Rectangle 53"/>
            <p:cNvSpPr>
              <a:spLocks noChangeArrowheads="1"/>
            </p:cNvSpPr>
            <p:nvPr/>
          </p:nvSpPr>
          <p:spPr bwMode="auto">
            <a:xfrm>
              <a:off x="3024" y="3183"/>
              <a:ext cx="976" cy="30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6" name="Rectangle 54"/>
            <p:cNvSpPr>
              <a:spLocks noChangeArrowheads="1"/>
            </p:cNvSpPr>
            <p:nvPr/>
          </p:nvSpPr>
          <p:spPr bwMode="auto">
            <a:xfrm>
              <a:off x="1864" y="2249"/>
              <a:ext cx="1659" cy="3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7" name="Line 55"/>
            <p:cNvSpPr>
              <a:spLocks noChangeShapeType="1"/>
            </p:cNvSpPr>
            <p:nvPr/>
          </p:nvSpPr>
          <p:spPr bwMode="auto">
            <a:xfrm>
              <a:off x="2068" y="3733"/>
              <a:ext cx="0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8" name="Line 56"/>
            <p:cNvSpPr>
              <a:spLocks noChangeShapeType="1"/>
            </p:cNvSpPr>
            <p:nvPr/>
          </p:nvSpPr>
          <p:spPr bwMode="auto">
            <a:xfrm>
              <a:off x="3360" y="3733"/>
              <a:ext cx="0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09" name="Line 57"/>
            <p:cNvSpPr>
              <a:spLocks noChangeShapeType="1"/>
            </p:cNvSpPr>
            <p:nvPr/>
          </p:nvSpPr>
          <p:spPr bwMode="auto">
            <a:xfrm>
              <a:off x="2697" y="3335"/>
              <a:ext cx="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0" name="Rectangle 58"/>
            <p:cNvSpPr>
              <a:spLocks noChangeArrowheads="1"/>
            </p:cNvSpPr>
            <p:nvPr/>
          </p:nvSpPr>
          <p:spPr bwMode="auto">
            <a:xfrm>
              <a:off x="465" y="3936"/>
              <a:ext cx="105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OPERATIONS</a:t>
              </a:r>
            </a:p>
          </p:txBody>
        </p:sp>
        <p:sp>
          <p:nvSpPr>
            <p:cNvPr id="151611" name="Rectangle 59"/>
            <p:cNvSpPr>
              <a:spLocks noChangeArrowheads="1"/>
            </p:cNvSpPr>
            <p:nvPr/>
          </p:nvSpPr>
          <p:spPr bwMode="auto">
            <a:xfrm>
              <a:off x="1705" y="3936"/>
              <a:ext cx="814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PLANNING</a:t>
              </a:r>
            </a:p>
          </p:txBody>
        </p:sp>
        <p:sp>
          <p:nvSpPr>
            <p:cNvPr id="151612" name="Rectangle 60"/>
            <p:cNvSpPr>
              <a:spLocks noChangeArrowheads="1"/>
            </p:cNvSpPr>
            <p:nvPr/>
          </p:nvSpPr>
          <p:spPr bwMode="auto">
            <a:xfrm>
              <a:off x="3009" y="3936"/>
              <a:ext cx="91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LOGISTICS</a:t>
              </a:r>
            </a:p>
          </p:txBody>
        </p:sp>
        <p:sp>
          <p:nvSpPr>
            <p:cNvPr id="151613" name="Rectangle 61"/>
            <p:cNvSpPr>
              <a:spLocks noChangeArrowheads="1"/>
            </p:cNvSpPr>
            <p:nvPr/>
          </p:nvSpPr>
          <p:spPr bwMode="auto">
            <a:xfrm>
              <a:off x="4080" y="3840"/>
              <a:ext cx="116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FINANCE/ ADMINISTRATION</a:t>
              </a:r>
            </a:p>
          </p:txBody>
        </p:sp>
        <p:sp>
          <p:nvSpPr>
            <p:cNvPr id="151614" name="Rectangle 62"/>
            <p:cNvSpPr>
              <a:spLocks noChangeArrowheads="1"/>
            </p:cNvSpPr>
            <p:nvPr/>
          </p:nvSpPr>
          <p:spPr bwMode="auto">
            <a:xfrm>
              <a:off x="1683" y="2832"/>
              <a:ext cx="67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SAFETY</a:t>
              </a:r>
            </a:p>
          </p:txBody>
        </p:sp>
        <p:sp>
          <p:nvSpPr>
            <p:cNvPr id="151615" name="Rectangle 63"/>
            <p:cNvSpPr>
              <a:spLocks noChangeArrowheads="1"/>
            </p:cNvSpPr>
            <p:nvPr/>
          </p:nvSpPr>
          <p:spPr bwMode="auto">
            <a:xfrm>
              <a:off x="2938" y="2832"/>
              <a:ext cx="115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INFORMATION</a:t>
              </a:r>
            </a:p>
          </p:txBody>
        </p:sp>
        <p:sp>
          <p:nvSpPr>
            <p:cNvPr id="151616" name="Rectangle 64"/>
            <p:cNvSpPr>
              <a:spLocks noChangeArrowheads="1"/>
            </p:cNvSpPr>
            <p:nvPr/>
          </p:nvSpPr>
          <p:spPr bwMode="auto">
            <a:xfrm>
              <a:off x="2937" y="3260"/>
              <a:ext cx="115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LIAISON</a:t>
              </a:r>
            </a:p>
          </p:txBody>
        </p:sp>
        <p:sp>
          <p:nvSpPr>
            <p:cNvPr id="151617" name="Rectangle 65"/>
            <p:cNvSpPr>
              <a:spLocks noChangeArrowheads="1"/>
            </p:cNvSpPr>
            <p:nvPr/>
          </p:nvSpPr>
          <p:spPr bwMode="auto">
            <a:xfrm>
              <a:off x="1955" y="2332"/>
              <a:ext cx="1495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solidFill>
                    <a:schemeClr val="accent2"/>
                  </a:solidFill>
                  <a:latin typeface="Helvetica" charset="0"/>
                </a:rPr>
                <a:t>INCIDENT COMMANDER</a:t>
              </a:r>
            </a:p>
          </p:txBody>
        </p:sp>
        <p:sp>
          <p:nvSpPr>
            <p:cNvPr id="151618" name="Line 66"/>
            <p:cNvSpPr>
              <a:spLocks noChangeShapeType="1"/>
            </p:cNvSpPr>
            <p:nvPr/>
          </p:nvSpPr>
          <p:spPr bwMode="auto">
            <a:xfrm flipH="1">
              <a:off x="864" y="3744"/>
              <a:ext cx="0" cy="1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19" name="Line 67"/>
            <p:cNvSpPr>
              <a:spLocks noChangeShapeType="1"/>
            </p:cNvSpPr>
            <p:nvPr/>
          </p:nvSpPr>
          <p:spPr bwMode="auto">
            <a:xfrm>
              <a:off x="2352" y="2928"/>
              <a:ext cx="6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620" name="Line 68"/>
            <p:cNvSpPr>
              <a:spLocks noChangeShapeType="1"/>
            </p:cNvSpPr>
            <p:nvPr/>
          </p:nvSpPr>
          <p:spPr bwMode="auto">
            <a:xfrm>
              <a:off x="4416" y="3744"/>
              <a:ext cx="0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1621" name="Rectangle 69"/>
          <p:cNvSpPr>
            <a:spLocks noChangeArrowheads="1"/>
          </p:cNvSpPr>
          <p:nvPr/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79F"/>
                </a:solidFill>
                <a:latin typeface="B Helvetica Bold" charset="0"/>
              </a:rPr>
              <a:t>Incident Command System</a:t>
            </a:r>
            <a:endParaRPr lang="en-US" altLang="en-US" sz="4000" b="1">
              <a:solidFill>
                <a:srgbClr val="00AE00"/>
              </a:solidFill>
              <a:latin typeface="B Helvetic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28" name="Picture 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5" name="Rectangle 7"/>
          <p:cNvSpPr>
            <a:spLocks noGrp="1" noChangeArrowheads="1"/>
          </p:cNvSpPr>
          <p:nvPr>
            <p:ph type="title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3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3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pic>
        <p:nvPicPr>
          <p:cNvPr id="140319" name="Picture 31" descr="New-scaf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182813" cy="2643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24" name="Picture 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885950" cy="279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326" name="Picture 38" descr="Scaff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8257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4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4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2057400"/>
            <a:ext cx="4038600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1926.23: First Aid and Medical attention, and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1926.50: Medical services and first aid</a:t>
            </a:r>
          </a:p>
          <a:p>
            <a:pPr lvl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/>
            <a:r>
              <a:rPr lang="en-US" altLang="en-US" sz="1800" b="1">
                <a:latin typeface="B Helvetica Bold" charset="0"/>
              </a:rPr>
              <a:t>Ensure medical personnel is available for consultation and advice on occupational health matters</a:t>
            </a:r>
          </a:p>
          <a:p>
            <a:pPr lvl="1"/>
            <a:r>
              <a:rPr lang="en-US" altLang="en-US" sz="1800" b="1">
                <a:latin typeface="B Helvetica Bold" charset="0"/>
              </a:rPr>
              <a:t>Provide suitable facilities for quick drenching and flushing of the eye</a:t>
            </a:r>
          </a:p>
          <a:p>
            <a:pPr lvl="1"/>
            <a:endParaRPr lang="en-US" altLang="en-US" sz="1800" b="1">
              <a:latin typeface="B Helvetica Bold" charset="0"/>
            </a:endParaRP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724400" y="2057400"/>
            <a:ext cx="4038600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/>
            <a:r>
              <a:rPr lang="en-US" altLang="en-US" sz="1800" b="1">
                <a:latin typeface="B Helvetica Bold" charset="0"/>
              </a:rPr>
              <a:t>In the absence of readily accessible medical services, a person  with a valid certificate in first aid training</a:t>
            </a:r>
          </a:p>
          <a:p>
            <a:pPr lvl="1"/>
            <a:endParaRPr lang="en-US" altLang="en-US" sz="1800" b="1">
              <a:latin typeface="B Helvetica Bold" charset="0"/>
            </a:endParaRPr>
          </a:p>
          <a:p>
            <a:pPr>
              <a:buFont typeface="Wingdings" pitchFamily="2" charset="2"/>
              <a:buNone/>
            </a:pPr>
            <a:endParaRPr lang="en-US" altLang="en-US" sz="2000" b="1">
              <a:solidFill>
                <a:srgbClr val="0066FF"/>
              </a:solidFill>
              <a:latin typeface="B Helvetica Bold" charset="0"/>
            </a:endParaRPr>
          </a:p>
        </p:txBody>
      </p:sp>
      <p:pic>
        <p:nvPicPr>
          <p:cNvPr id="335877" name="Picture 5" descr="first%20aid%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048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1973A6"/>
                </a:solidFill>
                <a:latin typeface="B Helvetica Bold" charset="0"/>
              </a:rPr>
              <a:t>General Requirements for all Workplaces</a:t>
            </a:r>
            <a:endParaRPr lang="en-US" altLang="en-US">
              <a:solidFill>
                <a:srgbClr val="1973A6"/>
              </a:solidFill>
              <a:latin typeface="B Helvetic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Additional Requirements for Workplaces referenced in other standards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457200" y="1828800"/>
            <a:ext cx="40386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1926.35: Employee emergency action plan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Prepare and implement a written action plan that includes: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Emergency escape procedures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Procedures for those who remain to conduct critical operations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Means of reporting fires and emergencies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Procedures to account for employees after the emergency</a:t>
            </a:r>
          </a:p>
        </p:txBody>
      </p:sp>
      <p:sp>
        <p:nvSpPr>
          <p:cNvPr id="219145" name="Rectangle 9"/>
          <p:cNvSpPr>
            <a:spLocks noChangeArrowheads="1"/>
          </p:cNvSpPr>
          <p:nvPr/>
        </p:nvSpPr>
        <p:spPr bwMode="auto">
          <a:xfrm>
            <a:off x="4724400" y="1828800"/>
            <a:ext cx="40386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 eaLnBrk="1" hangingPunct="1"/>
            <a:r>
              <a:rPr lang="en-US" altLang="en-US" sz="1600" b="1">
                <a:latin typeface="B Helvetica Bold" charset="0"/>
              </a:rPr>
              <a:t>Review emergency action plan with each employee when the plan is developed, responsibilities shift, or the emergency procedures change.</a:t>
            </a:r>
          </a:p>
          <a:p>
            <a:pPr lvl="1" eaLnBrk="1" hangingPunct="1"/>
            <a:r>
              <a:rPr lang="en-US" altLang="en-US" sz="1600" b="1">
                <a:latin typeface="B Helvetica Bold" charset="0"/>
              </a:rPr>
              <a:t>Provide specific training to employees who are expected to assist in evacuation</a:t>
            </a:r>
          </a:p>
          <a:p>
            <a:pPr lvl="1" eaLnBrk="1" hangingPunct="1"/>
            <a:endParaRPr lang="en-US" altLang="en-US" sz="1600" b="1">
              <a:latin typeface="B Helvetica Bold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b="1">
              <a:solidFill>
                <a:srgbClr val="0066FF"/>
              </a:solidFill>
              <a:latin typeface="B Helvetica Bold" charset="0"/>
            </a:endParaRPr>
          </a:p>
        </p:txBody>
      </p:sp>
      <p:pic>
        <p:nvPicPr>
          <p:cNvPr id="219150" name="Picture 14" descr="Workers discussing escape procedures and route assign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282892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12" name="Picture 24" descr="floorpla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71700"/>
            <a:ext cx="4191000" cy="419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7117" name="Rectangle 29"/>
          <p:cNvSpPr>
            <a:spLocks noChangeArrowheads="1"/>
          </p:cNvSpPr>
          <p:nvPr/>
        </p:nvSpPr>
        <p:spPr bwMode="auto">
          <a:xfrm>
            <a:off x="381000" y="1981200"/>
            <a:ext cx="4114800" cy="460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1926.34: Means of egress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2000" b="1">
                <a:latin typeface="B Helvetica Bold" charset="0"/>
              </a:rPr>
              <a:t>Maintain unobstructed egress from every building and structure where employees are working</a:t>
            </a:r>
          </a:p>
          <a:p>
            <a:pPr lvl="1" eaLnBrk="1" hangingPunct="1"/>
            <a:r>
              <a:rPr lang="en-US" altLang="en-US" sz="2000" b="1">
                <a:latin typeface="B Helvetica Bold" charset="0"/>
              </a:rPr>
              <a:t>Mark all exits with signs and mark access to exits where it is not immediately apparent how to exit</a:t>
            </a:r>
          </a:p>
        </p:txBody>
      </p:sp>
      <p:sp>
        <p:nvSpPr>
          <p:cNvPr id="217118" name="Text Box 30"/>
          <p:cNvSpPr txBox="1">
            <a:spLocks noChangeArrowheads="1"/>
          </p:cNvSpPr>
          <p:nvPr/>
        </p:nvSpPr>
        <p:spPr bwMode="auto">
          <a:xfrm>
            <a:off x="838200" y="228600"/>
            <a:ext cx="7543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17119" name="Text Box 31"/>
          <p:cNvSpPr txBox="1">
            <a:spLocks noChangeArrowheads="1"/>
          </p:cNvSpPr>
          <p:nvPr/>
        </p:nvSpPr>
        <p:spPr bwMode="auto">
          <a:xfrm>
            <a:off x="1447800" y="12954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66FF"/>
                </a:solidFill>
                <a:latin typeface="B Helvetica Bold" charset="0"/>
              </a:rPr>
              <a:t>General Requirements for all Workplaces</a:t>
            </a:r>
            <a:endParaRPr lang="en-US" altLang="en-US">
              <a:solidFill>
                <a:srgbClr val="0066FF"/>
              </a:solidFill>
              <a:latin typeface="B Helvetic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838200" y="228600"/>
            <a:ext cx="7543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524000" y="1371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b="1">
                <a:solidFill>
                  <a:srgbClr val="0066FF"/>
                </a:solidFill>
                <a:latin typeface="B Helvetica Bold" charset="0"/>
              </a:rPr>
              <a:t>General Requirements for all Workplaces</a:t>
            </a:r>
            <a:endParaRPr lang="en-US" altLang="en-US">
              <a:solidFill>
                <a:srgbClr val="0066FF"/>
              </a:solidFill>
              <a:latin typeface="B Helvetica Bold" charset="0"/>
            </a:endParaRPr>
          </a:p>
        </p:txBody>
      </p:sp>
      <p:sp>
        <p:nvSpPr>
          <p:cNvPr id="215050" name="Rectangle 10"/>
          <p:cNvSpPr>
            <a:spLocks noChangeArrowheads="1"/>
          </p:cNvSpPr>
          <p:nvPr/>
        </p:nvSpPr>
        <p:spPr bwMode="auto">
          <a:xfrm>
            <a:off x="381000" y="1828800"/>
            <a:ext cx="4114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1926.24: Fire protection and prevention,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1926.150: Fire protection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1926.151: Fire prevention</a:t>
            </a:r>
          </a:p>
          <a:p>
            <a:pPr lvl="1" eaLnBrk="1" hangingPunct="1">
              <a:buFontTx/>
              <a:buNone/>
            </a:pPr>
            <a:endParaRPr lang="en-US" altLang="en-US" sz="1800" b="1">
              <a:latin typeface="B Helvetica Bold" charset="0"/>
            </a:endParaRPr>
          </a:p>
          <a:p>
            <a:pPr lvl="1" eaLnBrk="1" hangingPunct="1"/>
            <a:endParaRPr lang="en-US" altLang="en-US" sz="1800" b="1">
              <a:latin typeface="B Helvetica Bold" charset="0"/>
            </a:endParaRPr>
          </a:p>
        </p:txBody>
      </p:sp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4724400" y="1828800"/>
            <a:ext cx="40386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0066FF"/>
              </a:solidFill>
              <a:latin typeface="B Helvetica Bold" charset="0"/>
            </a:endParaRPr>
          </a:p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0066FF"/>
              </a:solidFill>
              <a:latin typeface="B Helvetica Bold" charset="0"/>
            </a:endParaRPr>
          </a:p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0066FF"/>
              </a:solidFill>
              <a:latin typeface="B Helvetica Bold" charset="0"/>
            </a:endParaRPr>
          </a:p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0066FF"/>
              </a:solidFill>
              <a:latin typeface="B Helvetica Bold" charset="0"/>
            </a:endParaRPr>
          </a:p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0066FF"/>
              </a:solidFill>
              <a:latin typeface="B Helvetica Bold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Develop fire protection program 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Provide fire extinguishers and other firefighting equipment 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If a fire brigade is necessary, adequately train them.</a:t>
            </a:r>
            <a:endParaRPr lang="en-US" altLang="en-US" sz="1800" b="1">
              <a:solidFill>
                <a:srgbClr val="0066FF"/>
              </a:solidFill>
              <a:latin typeface="B Helvetica Bold" charset="0"/>
            </a:endParaRPr>
          </a:p>
        </p:txBody>
      </p:sp>
      <p:pic>
        <p:nvPicPr>
          <p:cNvPr id="215053" name="Picture 13" descr="330 unit fire 119 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55" name="Picture 15" descr="rescue workers helping a vict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447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Additional Requirements for Specific Workplaces/Operations</a:t>
            </a:r>
          </a:p>
        </p:txBody>
      </p:sp>
      <p:sp>
        <p:nvSpPr>
          <p:cNvPr id="256008" name="Rectangle 8"/>
          <p:cNvSpPr>
            <a:spLocks noChangeArrowheads="1"/>
          </p:cNvSpPr>
          <p:nvPr/>
        </p:nvSpPr>
        <p:spPr bwMode="auto">
          <a:xfrm>
            <a:off x="4800600" y="2895600"/>
            <a:ext cx="40386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1926.64: PSM of highly hazardous chemicals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1926.65: HazWoper, Emergency response to hazardous substance releases</a:t>
            </a:r>
          </a:p>
        </p:txBody>
      </p:sp>
      <p:pic>
        <p:nvPicPr>
          <p:cNvPr id="256012" name="Picture 12" descr="Refrigerated LPG term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411480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2323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Additional Requirements for Specific Workplaces/Operations</a:t>
            </a: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457200" y="1828800"/>
            <a:ext cx="4038600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1926.651: Specific excavation requirements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Provide emergency rescue equipment when an excavation contains or potentially contains a hazardous atmosphere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Ensure that person(s) attend the equipment in case of emergency.</a:t>
            </a:r>
          </a:p>
        </p:txBody>
      </p:sp>
      <p:sp>
        <p:nvSpPr>
          <p:cNvPr id="223241" name="Rectangle 9"/>
          <p:cNvSpPr>
            <a:spLocks noChangeArrowheads="1"/>
          </p:cNvSpPr>
          <p:nvPr/>
        </p:nvSpPr>
        <p:spPr bwMode="auto">
          <a:xfrm>
            <a:off x="4724400" y="1828800"/>
            <a:ext cx="40386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/>
            <a:r>
              <a:rPr lang="en-US" altLang="en-US" sz="1800" b="1">
                <a:latin typeface="B Helvetica Bold" charset="0"/>
              </a:rPr>
              <a:t>Provide and ensure the use of a safety harness and lifeline when employee(s) perform work in bell-bottom pier holes or similar deep and confined footing excavations</a:t>
            </a:r>
          </a:p>
          <a:p>
            <a:pPr lvl="1" eaLnBrk="1" hangingPunct="1"/>
            <a:endParaRPr lang="en-US" altLang="en-US" sz="1800" b="1">
              <a:latin typeface="B Helvetica Bold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b="1">
              <a:solidFill>
                <a:srgbClr val="0066FF"/>
              </a:solidFill>
              <a:latin typeface="B Helvetica Bold" charset="0"/>
            </a:endParaRPr>
          </a:p>
        </p:txBody>
      </p:sp>
      <p:pic>
        <p:nvPicPr>
          <p:cNvPr id="223245" name="Picture 13" descr="Trench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Additional Requirements for Specific Workplaces/Operations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457200" y="1905000"/>
            <a:ext cx="4038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1926.800: Underground construction</a:t>
            </a:r>
          </a:p>
          <a:p>
            <a:pPr lvl="1" eaLnBrk="1" hangingPunct="1">
              <a:buFontTx/>
              <a:buNone/>
            </a:pPr>
            <a:r>
              <a:rPr lang="en-US" altLang="en-US" sz="17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Develop and maintain a check-in/check-out procedure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Provide means to summon emergency assistance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Ensure monitoring is performed 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Select, provide, and make available approved self-rescuers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648200" y="4114800"/>
            <a:ext cx="4038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17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Instruct employees on fire prevention and emergency procedures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Ensure rescue teams are familiar with jobsite conditions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Qualify rescue team members at least annually</a:t>
            </a:r>
          </a:p>
        </p:txBody>
      </p:sp>
      <p:pic>
        <p:nvPicPr>
          <p:cNvPr id="231438" name="Picture 14" descr="Underground Construction Supp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352800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Additional Requirements for Specific Workplaces/Operations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914400" y="1828800"/>
            <a:ext cx="4038600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1926.950: Power Transmission and Distribution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Provide spotlights or portable lights for emergency lighting when needed to work safely at night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Provide training and ensure that employees understand emergency procedures and first aid fundamentals, including CPR</a:t>
            </a:r>
          </a:p>
          <a:p>
            <a:pPr lvl="1" eaLnBrk="1" hangingPunct="1"/>
            <a:endParaRPr lang="en-US" altLang="en-US" sz="1800" b="1">
              <a:latin typeface="B Helvetica Bold" charset="0"/>
            </a:endParaRPr>
          </a:p>
        </p:txBody>
      </p:sp>
      <p:pic>
        <p:nvPicPr>
          <p:cNvPr id="260107" name="Picture 11" descr="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930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9" name="Picture 13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266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>
                <a:solidFill>
                  <a:srgbClr val="0F478C"/>
                </a:solidFill>
                <a:latin typeface="B Helvetica Bold" charset="0"/>
              </a:rPr>
              <a:t>Workplace Emergency</a:t>
            </a:r>
            <a:r>
              <a:rPr lang="es-PR" altLang="en-US" sz="3600" b="1">
                <a:solidFill>
                  <a:srgbClr val="0F478C"/>
                </a:solidFill>
                <a:latin typeface="B Helvetica Bold" charset="0"/>
              </a:rPr>
              <a:t> </a:t>
            </a:r>
          </a:p>
        </p:txBody>
      </p:sp>
      <p:pic>
        <p:nvPicPr>
          <p:cNvPr id="1843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762000" y="5181600"/>
            <a:ext cx="7086600" cy="167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400" b="1">
                <a:solidFill>
                  <a:srgbClr val="0066FF"/>
                </a:solidFill>
                <a:latin typeface="B Helvetica Bold" charset="0"/>
              </a:rPr>
              <a:t>An unforeseen situation that threatens your employees, customers, or the public, disrupts or shuts down your operations, or causes physical or environmental damage.</a:t>
            </a:r>
          </a:p>
        </p:txBody>
      </p:sp>
      <p:pic>
        <p:nvPicPr>
          <p:cNvPr id="184338" name="Picture 18" descr="Emergency Preparedne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276850" cy="413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5" name="Picture 13" descr="Worker in cloud of dust operating a dr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6479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4" name="Picture 12" descr="Worker in a large cloud of du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27003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08" name="Picture 16" descr="Workers on a roadway construction site in a thick cloud of du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67000"/>
            <a:ext cx="280035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10" name="Picture 18" descr="Worker drilling into a rock creating du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886075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12" name="Picture 20" descr="Worker in a cloud of dust on a scaffolding next to a brick w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6670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231" name="Text Box 39"/>
          <p:cNvSpPr txBox="1">
            <a:spLocks noChangeArrowheads="1"/>
          </p:cNvSpPr>
          <p:nvPr/>
        </p:nvSpPr>
        <p:spPr bwMode="auto">
          <a:xfrm>
            <a:off x="3200400" y="533400"/>
            <a:ext cx="3200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chemeClr val="accent2"/>
                </a:solidFill>
                <a:latin typeface="B Helvetica Bold" charset="0"/>
              </a:rPr>
              <a:t>Exposure to silica dust in construction work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2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Requirements that Support Emergency Response and Preparedness       </a:t>
            </a:r>
          </a:p>
        </p:txBody>
      </p:sp>
      <p:sp>
        <p:nvSpPr>
          <p:cNvPr id="229384" name="Rectangle 8"/>
          <p:cNvSpPr>
            <a:spLocks noChangeArrowheads="1"/>
          </p:cNvSpPr>
          <p:nvPr/>
        </p:nvSpPr>
        <p:spPr bwMode="auto">
          <a:xfrm>
            <a:off x="609600" y="2209800"/>
            <a:ext cx="7848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1926.55: Gases, vapors, fumes, dust, and mists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Ensure that employee exposures do not exceed the limits provided by the standard.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Exposures should be limited through engineering controls, administrative controls, and, as a last resort, PPE</a:t>
            </a:r>
          </a:p>
          <a:p>
            <a:pPr lvl="1" eaLnBrk="1" hangingPunct="1">
              <a:buFontTx/>
              <a:buNone/>
            </a:pPr>
            <a:endParaRPr lang="en-US" altLang="en-US" sz="1800" b="1">
              <a:latin typeface="B Helvetica Bold" charset="0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1926.59: Hazard Communication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1926.103: Respiratory Protection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1926.1103:  13 Carcinogens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CFR1926.1117: Vinyl chloride</a:t>
            </a:r>
            <a:endParaRPr lang="en-US" altLang="en-US" sz="1800" b="1">
              <a:latin typeface="B Helvetica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Additional Requirements for Specific Workplaces/Operations</a:t>
            </a: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457200" y="1828800"/>
            <a:ext cx="4038600" cy="4754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1926.60: Methylenedianiline (MDA)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Develop and implement a written plan for emergency situations where there is a possibility of an emergency: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Identify emergency escape routes before construction begins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Equipped employees with PPE and clothing until emergency is abated</a:t>
            </a:r>
          </a:p>
          <a:p>
            <a:pPr lvl="2" eaLnBrk="1" hangingPunct="1"/>
            <a:r>
              <a:rPr lang="en-US" altLang="en-US" sz="1600" b="1">
                <a:latin typeface="B Helvetica Bold" charset="0"/>
              </a:rPr>
              <a:t>Include elements prescribed in 1910.38 and 1910.39</a:t>
            </a:r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4724400" y="1828800"/>
            <a:ext cx="40386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Provide employees with info and training on MDA, IAW 1910.1200(h)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Ensure employees who must wear respiratory protection, receive training as per 1910.134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b="1">
              <a:solidFill>
                <a:srgbClr val="0066FF"/>
              </a:solidFill>
              <a:latin typeface="B Helvetica Bold" charset="0"/>
            </a:endParaRPr>
          </a:p>
        </p:txBody>
      </p:sp>
      <p:pic>
        <p:nvPicPr>
          <p:cNvPr id="253963" name="Picture 11" descr="osha3137-im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4219575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75438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6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27335" name="Rectangle 7"/>
          <p:cNvSpPr>
            <a:spLocks noChangeArrowheads="1"/>
          </p:cNvSpPr>
          <p:nvPr/>
        </p:nvSpPr>
        <p:spPr bwMode="auto">
          <a:xfrm>
            <a:off x="381000" y="1752600"/>
            <a:ext cx="41148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1143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20015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solidFill>
                  <a:srgbClr val="0F478C"/>
                </a:solidFill>
                <a:latin typeface="B Helvetica Bold" charset="0"/>
              </a:rPr>
              <a:t>29 CFR 1926.1127: Cadmium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 Wrecking, demolishing, and salvaging structures 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Cutting, brazing, grinding, or welding</a:t>
            </a:r>
          </a:p>
          <a:p>
            <a:pPr lvl="1" eaLnBrk="1" hangingPunct="1">
              <a:buFontTx/>
              <a:buNone/>
            </a:pPr>
            <a:r>
              <a:rPr lang="en-US" altLang="en-US" sz="17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Develop and implement a written</a:t>
            </a:r>
          </a:p>
          <a:p>
            <a:pPr lvl="1" eaLnBrk="1" hangingPunct="1">
              <a:buFontTx/>
              <a:buNone/>
            </a:pPr>
            <a:r>
              <a:rPr lang="en-US" altLang="en-US" sz="1700" b="1">
                <a:latin typeface="B Helvetica Bold" charset="0"/>
              </a:rPr>
              <a:t>plan 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Select and provide appropriate respirators for emergencies</a:t>
            </a:r>
          </a:p>
          <a:p>
            <a:pPr lvl="1" eaLnBrk="1" hangingPunct="1"/>
            <a:endParaRPr lang="en-US" altLang="en-US" sz="1700" b="1">
              <a:latin typeface="B Helvetica Bold" charset="0"/>
            </a:endParaRPr>
          </a:p>
        </p:txBody>
      </p:sp>
      <p:sp>
        <p:nvSpPr>
          <p:cNvPr id="227336" name="Rectangle 8"/>
          <p:cNvSpPr>
            <a:spLocks noChangeArrowheads="1"/>
          </p:cNvSpPr>
          <p:nvPr/>
        </p:nvSpPr>
        <p:spPr bwMode="auto">
          <a:xfrm>
            <a:off x="4724400" y="1752600"/>
            <a:ext cx="4038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1143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1700" b="1">
                <a:solidFill>
                  <a:srgbClr val="0066FF"/>
                </a:solidFill>
                <a:latin typeface="B Helvetica Bold" charset="0"/>
              </a:rPr>
              <a:t>Training: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Provide training to include emergency procedures, prior to/at the time of initial assignment to a job involving potential exposure to Cd</a:t>
            </a:r>
          </a:p>
          <a:p>
            <a:pPr lvl="1" eaLnBrk="1" hangingPunct="1"/>
            <a:r>
              <a:rPr lang="en-US" altLang="en-US" sz="1700" b="1">
                <a:latin typeface="B Helvetica Bold" charset="0"/>
              </a:rPr>
              <a:t>Ensure employees who must wear respiratory protection receive training (29 CFR 1910.134)</a:t>
            </a:r>
          </a:p>
        </p:txBody>
      </p:sp>
      <p:sp>
        <p:nvSpPr>
          <p:cNvPr id="227338" name="Rectangle 10"/>
          <p:cNvSpPr>
            <a:spLocks noChangeArrowheads="1"/>
          </p:cNvSpPr>
          <p:nvPr/>
        </p:nvSpPr>
        <p:spPr bwMode="auto">
          <a:xfrm>
            <a:off x="1916113" y="1265238"/>
            <a:ext cx="6067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Health Hazard Related Standards: Cadmium (Cd)</a:t>
            </a:r>
          </a:p>
        </p:txBody>
      </p:sp>
      <p:pic>
        <p:nvPicPr>
          <p:cNvPr id="227340" name="Picture 12" descr="we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26860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43" name="Rectangle 15"/>
          <p:cNvSpPr>
            <a:spLocks noChangeArrowheads="1"/>
          </p:cNvSpPr>
          <p:nvPr/>
        </p:nvSpPr>
        <p:spPr bwMode="auto">
          <a:xfrm>
            <a:off x="381000" y="5105400"/>
            <a:ext cx="5181600" cy="1066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14300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DANGER</a:t>
            </a:r>
            <a:r>
              <a:rPr lang="en-US" altLang="en-US" sz="1600" b="1">
                <a:solidFill>
                  <a:srgbClr val="1973A6"/>
                </a:solidFill>
              </a:rPr>
              <a:t>...CADMIUM...CANCER HAZARD...CAN</a:t>
            </a:r>
            <a:br>
              <a:rPr lang="en-US" altLang="en-US" sz="1600" b="1">
                <a:solidFill>
                  <a:srgbClr val="1973A6"/>
                </a:solidFill>
              </a:rPr>
            </a:br>
            <a:r>
              <a:rPr lang="en-US" altLang="en-US" sz="1600" b="1">
                <a:solidFill>
                  <a:srgbClr val="1973A6"/>
                </a:solidFill>
              </a:rPr>
              <a:t>CAUSE LUNG AND KIDNEY DISEASE...</a:t>
            </a:r>
            <a:br>
              <a:rPr lang="en-US" altLang="en-US" sz="1600" b="1">
                <a:solidFill>
                  <a:srgbClr val="1973A6"/>
                </a:solidFill>
              </a:rPr>
            </a:br>
            <a:r>
              <a:rPr lang="en-US" altLang="en-US" sz="1600" b="1">
                <a:solidFill>
                  <a:srgbClr val="1973A6"/>
                </a:solidFill>
              </a:rPr>
              <a:t>AUTHORIZED PERSONNEL ONLY...RESPIRATORS</a:t>
            </a:r>
            <a:br>
              <a:rPr lang="en-US" altLang="en-US" sz="1600" b="1">
                <a:solidFill>
                  <a:srgbClr val="1973A6"/>
                </a:solidFill>
              </a:rPr>
            </a:br>
            <a:r>
              <a:rPr lang="en-US" altLang="en-US" sz="1600" b="1">
                <a:solidFill>
                  <a:srgbClr val="1973A6"/>
                </a:solidFill>
              </a:rPr>
              <a:t>REQUIRED IN THIS AREA</a:t>
            </a:r>
            <a:endParaRPr lang="en-US" altLang="en-US" sz="1600">
              <a:solidFill>
                <a:srgbClr val="1973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OSHA Requirements for Emergency Response and Preparedness in Construction Industry</a:t>
            </a:r>
            <a:b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</a:br>
            <a:r>
              <a:rPr lang="en-US" altLang="en-US" sz="2200" b="1">
                <a:solidFill>
                  <a:schemeClr val="accent2"/>
                </a:solidFill>
                <a:latin typeface="B Helvetica Bold" charset="0"/>
              </a:rPr>
              <a:t>29 CFR 1926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457200" y="15240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Requirements that Support Emergency Response and Preparedness       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457200" y="2286000"/>
            <a:ext cx="4038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1926.28: Personal Protection Equipment (PPE)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altLang="en-US" sz="2000" b="1">
                <a:latin typeface="B Helvetica Bold" charset="0"/>
              </a:rPr>
              <a:t>29 CFR 1926.95: Criteria for PPE</a:t>
            </a: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0066FF"/>
                </a:solidFill>
                <a:latin typeface="B Helvetica Bold" charset="0"/>
              </a:rPr>
              <a:t>Procedures: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Provide and ensure the use and maintenance of appropriate PPE for site operations and hazards</a:t>
            </a:r>
          </a:p>
          <a:p>
            <a:pPr lvl="1" eaLnBrk="1" hangingPunct="1"/>
            <a:r>
              <a:rPr lang="en-US" altLang="en-US" sz="1800" b="1">
                <a:latin typeface="B Helvetica Bold" charset="0"/>
              </a:rPr>
              <a:t>Ensure any employee-owned equipment is adequately and properly maintained</a:t>
            </a:r>
          </a:p>
        </p:txBody>
      </p:sp>
      <p:pic>
        <p:nvPicPr>
          <p:cNvPr id="225291" name="Picture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40195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147002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5788"/>
            <a:ext cx="6400800" cy="2513012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Recovery strategies are based on MTDs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en-US" sz="2800"/>
              <a:t>Predefined</a:t>
            </a:r>
          </a:p>
          <a:p>
            <a:pPr algn="l">
              <a:buFont typeface="Wingdings" pitchFamily="2" charset="2"/>
              <a:buChar char="§"/>
            </a:pPr>
            <a:r>
              <a:rPr lang="en-US" altLang="en-US" sz="2800"/>
              <a:t>Management-approved</a:t>
            </a:r>
          </a:p>
        </p:txBody>
      </p:sp>
    </p:spTree>
    <p:extLst>
      <p:ext uri="{BB962C8B-B14F-4D97-AF65-F5344CB8AC3E}">
        <p14:creationId xmlns:p14="http://schemas.microsoft.com/office/powerpoint/2010/main" val="4176525842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93662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59050"/>
            <a:ext cx="6400800" cy="3079750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Different technical strategies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Different costs and benefits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How to choose?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Careful cost-benefit analysis</a:t>
            </a:r>
          </a:p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Driven by business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23885886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49312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41563"/>
            <a:ext cx="6400800" cy="3297237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Strategies should address recovery of: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Business operations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Facilities &amp; supplies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Users (workers and end-users)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Network, data center (technical)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Data (off-site backups of data and applications)</a:t>
            </a:r>
          </a:p>
        </p:txBody>
      </p:sp>
    </p:spTree>
    <p:extLst>
      <p:ext uri="{BB962C8B-B14F-4D97-AF65-F5344CB8AC3E}">
        <p14:creationId xmlns:p14="http://schemas.microsoft.com/office/powerpoint/2010/main" val="3010325536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78422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59050"/>
            <a:ext cx="6400800" cy="307975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Technical recovery strategies - scope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Data center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Networks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Telecommunications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490486017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9217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08225"/>
            <a:ext cx="6400800" cy="3330575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Technical recovery strategies – methods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Subscription services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Mutual aid agreements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Redundant data centers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Service bureaus</a:t>
            </a:r>
          </a:p>
          <a:p>
            <a:pPr algn="l">
              <a:buFont typeface="Wingdings" pitchFamily="2" charset="2"/>
              <a:buChar char="§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243184585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914400" y="914400"/>
            <a:ext cx="7543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>
                <a:solidFill>
                  <a:srgbClr val="0F478C"/>
                </a:solidFill>
                <a:latin typeface="B Helvetica Bold" charset="0"/>
              </a:rPr>
              <a:t>Types of Emergency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81000" y="1981200"/>
            <a:ext cx="4114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000">
                <a:solidFill>
                  <a:srgbClr val="0066FF"/>
                </a:solidFill>
                <a:latin typeface="B Helvetica Bold" charset="0"/>
              </a:rPr>
              <a:t>• </a:t>
            </a:r>
            <a:r>
              <a:rPr lang="en-US" altLang="en-US" sz="2000" b="1">
                <a:latin typeface="B Helvetica Bold" charset="0"/>
              </a:rPr>
              <a:t>Earthquakes</a:t>
            </a:r>
          </a:p>
          <a:p>
            <a:pPr algn="l"/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• </a:t>
            </a:r>
            <a:r>
              <a:rPr lang="en-US" altLang="en-US" sz="2000" b="1">
                <a:latin typeface="B Helvetica Bold" charset="0"/>
              </a:rPr>
              <a:t>Hurricanes</a:t>
            </a:r>
          </a:p>
          <a:p>
            <a:pPr algn="l"/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•</a:t>
            </a:r>
            <a:r>
              <a:rPr lang="en-US" altLang="en-US" sz="2000" b="1">
                <a:latin typeface="B Helvetica Bold" charset="0"/>
              </a:rPr>
              <a:t> Tornadoes</a:t>
            </a:r>
          </a:p>
          <a:p>
            <a:pPr algn="l"/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•</a:t>
            </a:r>
            <a:r>
              <a:rPr lang="en-US" altLang="en-US" sz="2000" b="1">
                <a:latin typeface="B Helvetica Bold" charset="0"/>
              </a:rPr>
              <a:t> Energy/utility outages</a:t>
            </a:r>
          </a:p>
          <a:p>
            <a:pPr algn="l"/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•</a:t>
            </a:r>
            <a:r>
              <a:rPr lang="en-US" altLang="en-US" sz="2000" b="1">
                <a:latin typeface="B Helvetica Bold" charset="0"/>
              </a:rPr>
              <a:t> Fire hazards</a:t>
            </a:r>
          </a:p>
          <a:p>
            <a:pPr algn="l"/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•</a:t>
            </a:r>
            <a:r>
              <a:rPr lang="en-US" altLang="en-US" sz="2000" b="1">
                <a:latin typeface="B Helvetica Bold" charset="0"/>
              </a:rPr>
              <a:t> Hazardous materials releases</a:t>
            </a:r>
          </a:p>
          <a:p>
            <a:pPr algn="l"/>
            <a:r>
              <a:rPr lang="en-US" altLang="en-US" sz="2000" b="1">
                <a:solidFill>
                  <a:srgbClr val="0066FF"/>
                </a:solidFill>
                <a:latin typeface="B Helvetica Bold" charset="0"/>
              </a:rPr>
              <a:t>•</a:t>
            </a:r>
            <a:r>
              <a:rPr lang="en-US" altLang="en-US" sz="2000" b="1">
                <a:latin typeface="B Helvetica Bold" charset="0"/>
              </a:rPr>
              <a:t> Terrorism</a:t>
            </a:r>
          </a:p>
        </p:txBody>
      </p:sp>
      <p:pic>
        <p:nvPicPr>
          <p:cNvPr id="9421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667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0669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23622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187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2667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9217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08225"/>
            <a:ext cx="6400800" cy="3330575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Technical recovery strategies – subscription service sites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Hot – fully equipped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Warm – missing key components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Cold – empty data center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Mirror – full redundancy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Mobile – trailer full of computers</a:t>
            </a:r>
          </a:p>
          <a:p>
            <a:pPr algn="l">
              <a:buFont typeface="Wingdings" pitchFamily="2" charset="2"/>
              <a:buChar char="§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951462818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9217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08225"/>
            <a:ext cx="6400800" cy="3330575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Technical recovery strategies – mutual aid agreements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I’ll help you if you’ll help me!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Inexpensive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Usually not practical</a:t>
            </a:r>
          </a:p>
          <a:p>
            <a:pPr lvl="1" algn="l">
              <a:buFont typeface="Times" pitchFamily="18" charset="0"/>
              <a:buChar char="•"/>
            </a:pPr>
            <a:endParaRPr lang="en-US" altLang="en-US" sz="2400"/>
          </a:p>
          <a:p>
            <a:pPr lvl="1" algn="l">
              <a:buFont typeface="Times" pitchFamily="18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189462982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9217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08225"/>
            <a:ext cx="6400800" cy="3330575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Technical recovery strategies – redundant processing centers 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Expensive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Maybe not enough spare capacity for critical operations</a:t>
            </a:r>
          </a:p>
          <a:p>
            <a:pPr lvl="1" algn="l">
              <a:buFont typeface="Times" pitchFamily="18" charset="0"/>
              <a:buChar char="•"/>
            </a:pPr>
            <a:endParaRPr lang="en-US" altLang="en-US" sz="2400"/>
          </a:p>
          <a:p>
            <a:pPr lvl="1" algn="l">
              <a:buFont typeface="Times" pitchFamily="18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23613009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9217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08225"/>
            <a:ext cx="6400800" cy="3330575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altLang="en-US" sz="2800"/>
              <a:t>Technical recovery strategies –service bureaus 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Many clients share facilities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Almost as expensive as a hot site</a:t>
            </a:r>
          </a:p>
          <a:p>
            <a:pPr lvl="1" algn="l">
              <a:buFont typeface="Times" pitchFamily="18" charset="0"/>
              <a:buChar char="•"/>
            </a:pPr>
            <a:r>
              <a:rPr lang="en-US" altLang="en-US" sz="2400"/>
              <a:t>Must negotiate agreements with other clients</a:t>
            </a:r>
          </a:p>
          <a:p>
            <a:pPr lvl="1" algn="l">
              <a:buFont typeface="Times" pitchFamily="18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84945983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8350" y="1370013"/>
            <a:ext cx="7772400" cy="892175"/>
          </a:xfrm>
        </p:spPr>
        <p:txBody>
          <a:bodyPr/>
          <a:lstStyle/>
          <a:p>
            <a:r>
              <a:rPr lang="en-US" altLang="en-US"/>
              <a:t>III – Recovery strategies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08225"/>
            <a:ext cx="6400800" cy="3330575"/>
          </a:xfrm>
        </p:spPr>
        <p:txBody>
          <a:bodyPr/>
          <a:lstStyle/>
          <a:p>
            <a:pPr algn="l">
              <a:lnSpc>
                <a:spcPct val="90000"/>
              </a:lnSpc>
              <a:buFont typeface="Wingdings" pitchFamily="2" charset="2"/>
              <a:buChar char="§"/>
            </a:pPr>
            <a:r>
              <a:rPr lang="en-US" altLang="en-US" sz="2800"/>
              <a:t>Technical recovery strategies –data 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Backups of data and applications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Off-site vs. on-site storage of media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How fast can data be recovered?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How much data can you lose?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Security of off-site backup media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r>
              <a:rPr lang="en-US" altLang="en-US" sz="2400"/>
              <a:t>Types of backups (full, incremental, differential, etc.)</a:t>
            </a:r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400"/>
          </a:p>
          <a:p>
            <a:pPr lvl="1" algn="l">
              <a:lnSpc>
                <a:spcPct val="90000"/>
              </a:lnSpc>
              <a:buFont typeface="Times" pitchFamily="18" charset="0"/>
              <a:buChar char="•"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414602373"/>
      </p:ext>
    </p:extLst>
  </p:cSld>
  <p:clrMapOvr>
    <a:masterClrMapping/>
  </p:clrMapOvr>
  <p:transition advTm="256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05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21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endParaRPr lang="es-PR" altLang="en-US" sz="3600" b="1">
              <a:solidFill>
                <a:srgbClr val="0F478C"/>
              </a:solidFill>
              <a:latin typeface="B Helvetica Bold" charset="0"/>
            </a:endParaRPr>
          </a:p>
        </p:txBody>
      </p:sp>
      <p:sp>
        <p:nvSpPr>
          <p:cNvPr id="320522" name="Rectangle 10"/>
          <p:cNvSpPr>
            <a:spLocks noChangeArrowheads="1"/>
          </p:cNvSpPr>
          <p:nvPr/>
        </p:nvSpPr>
        <p:spPr bwMode="auto">
          <a:xfrm>
            <a:off x="990600" y="2057400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spcBef>
                <a:spcPct val="20000"/>
              </a:spcBef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B Helvetica Bold" charset="0"/>
              </a:rPr>
              <a:t>Employees must know how to report emergencies</a:t>
            </a:r>
          </a:p>
          <a:p>
            <a:pPr eaLnBrk="1" hangingPunct="1">
              <a:buFontTx/>
              <a:buNone/>
            </a:pPr>
            <a:endParaRPr lang="en-US" altLang="en-US" sz="2400" b="1">
              <a:solidFill>
                <a:schemeClr val="accent2"/>
              </a:solidFill>
              <a:latin typeface="B Helvetica Bold" charset="0"/>
            </a:endParaRPr>
          </a:p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B Helvetica Bold" charset="0"/>
              </a:rPr>
              <a:t>"911" is a common method for reporting emergencies if external emergency personnel are used at your workplace</a:t>
            </a:r>
          </a:p>
        </p:txBody>
      </p:sp>
      <p:pic>
        <p:nvPicPr>
          <p:cNvPr id="320523" name="Picture 11" descr="Tele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0480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838200" y="381000"/>
            <a:ext cx="7543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>
                <a:solidFill>
                  <a:srgbClr val="0F478C"/>
                </a:solidFill>
                <a:latin typeface="B Helvetica Bold" charset="0"/>
              </a:rPr>
              <a:t>Workplace Emergency</a:t>
            </a:r>
          </a:p>
          <a:p>
            <a:pPr algn="l">
              <a:lnSpc>
                <a:spcPct val="90000"/>
              </a:lnSpc>
            </a:pPr>
            <a:r>
              <a:rPr lang="en-US" altLang="en-US" sz="2800" b="1">
                <a:solidFill>
                  <a:srgbClr val="0F478C"/>
                </a:solidFill>
                <a:latin typeface="B Helvetica Bold" charset="0"/>
              </a:rPr>
              <a:t>Reporting and alerting emergencies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54380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>
                <a:solidFill>
                  <a:srgbClr val="0F478C"/>
                </a:solidFill>
                <a:latin typeface="B Helvetica Bold" charset="0"/>
              </a:rPr>
              <a:t>Workplace Emergency</a:t>
            </a:r>
          </a:p>
          <a:p>
            <a:pPr algn="l">
              <a:lnSpc>
                <a:spcPct val="90000"/>
              </a:lnSpc>
            </a:pPr>
            <a:r>
              <a:rPr lang="en-US" altLang="en-US" sz="2800" b="1">
                <a:solidFill>
                  <a:srgbClr val="0F478C"/>
                </a:solidFill>
                <a:latin typeface="B Helvetica Bold" charset="0"/>
              </a:rPr>
              <a:t>OSHA’s Recordkeeping and Reporting</a:t>
            </a:r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457200" y="4724400"/>
            <a:ext cx="8305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altLang="en-US" b="1">
                <a:solidFill>
                  <a:srgbClr val="0066FF"/>
                </a:solidFill>
                <a:latin typeface="B Helvetica Bold" charset="0"/>
              </a:rPr>
              <a:t> Fatality: </a:t>
            </a:r>
            <a:r>
              <a:rPr lang="en-US" altLang="en-US" b="1">
                <a:latin typeface="B Helvetica Bold" charset="0"/>
              </a:rPr>
              <a:t>Death of one or more employees from a work-related incident</a:t>
            </a:r>
          </a:p>
          <a:p>
            <a:pPr algn="l">
              <a:buFontTx/>
              <a:buChar char="•"/>
            </a:pPr>
            <a:r>
              <a:rPr lang="en-US" altLang="en-US" b="1">
                <a:solidFill>
                  <a:srgbClr val="0066FF"/>
                </a:solidFill>
                <a:latin typeface="B Helvetica Bold" charset="0"/>
              </a:rPr>
              <a:t> Catastrophe: </a:t>
            </a:r>
            <a:r>
              <a:rPr lang="en-US" altLang="en-US" b="1">
                <a:latin typeface="B Helvetica Bold" charset="0"/>
              </a:rPr>
              <a:t>In-patient hospitalization of three or more employees as a result of a work-related incident</a:t>
            </a:r>
          </a:p>
          <a:p>
            <a:pPr algn="l"/>
            <a:endParaRPr lang="en-US" altLang="en-US" b="1">
              <a:solidFill>
                <a:srgbClr val="0066FF"/>
              </a:solidFill>
              <a:latin typeface="B Helvetica Bold" charset="0"/>
            </a:endParaRP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6727" name="Picture 7" descr="form 300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257800" cy="3236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609600" y="912813"/>
            <a:ext cx="8305800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>
                <a:solidFill>
                  <a:srgbClr val="0F478C"/>
                </a:solidFill>
                <a:latin typeface="B Helvetica Bold" charset="0"/>
              </a:rPr>
              <a:t>Emergency Preparedness</a:t>
            </a:r>
          </a:p>
          <a:p>
            <a:pPr algn="l"/>
            <a:r>
              <a:rPr lang="en-US" altLang="en-US" b="1">
                <a:solidFill>
                  <a:srgbClr val="0066FF"/>
                </a:solidFill>
                <a:latin typeface="B Helvetica Bold" charset="0"/>
              </a:rPr>
              <a:t>Essential elements of emergency preparedness planning: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5715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800">
                <a:solidFill>
                  <a:srgbClr val="0F478C"/>
                </a:solidFill>
                <a:latin typeface="B Helvetica Bold" charset="0"/>
              </a:rPr>
              <a:t>• </a:t>
            </a:r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Identify hazards and assess risk.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Assess capabilities and resources.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Develop an emergency plan and procedures.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Integrate the plan with the community plan.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Conduct training.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Public relations.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Conduct Drills and Exercises.</a:t>
            </a:r>
          </a:p>
          <a:p>
            <a:pPr algn="l"/>
            <a:r>
              <a:rPr lang="en-US" altLang="en-US" sz="1800" b="1">
                <a:solidFill>
                  <a:srgbClr val="0F478C"/>
                </a:solidFill>
                <a:latin typeface="B Helvetica Bold" charset="0"/>
              </a:rPr>
              <a:t>• Develop Plan Audit Procedures.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3001" name="Picture 9" descr="People in 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708400"/>
            <a:ext cx="43434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609600" y="838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B Helvetica Bold" charset="0"/>
              </a:rPr>
              <a:t>OSHA’s Response Plans</a:t>
            </a: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685800" y="2133600"/>
            <a:ext cx="7848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sz="2400" b="1">
                <a:latin typeface="B Helvetica Bold" charset="0"/>
              </a:rPr>
              <a:t> National Emergency Management Plan (NEMP)</a:t>
            </a:r>
          </a:p>
          <a:p>
            <a:pPr algn="l" eaLnBrk="1" hangingPunct="1">
              <a:buFontTx/>
              <a:buChar char="•"/>
            </a:pPr>
            <a:r>
              <a:rPr lang="en-US" altLang="en-US" sz="2400" b="1">
                <a:latin typeface="B Helvetica Bold" charset="0"/>
              </a:rPr>
              <a:t> Regional Emergency Management Plan (REMP)</a:t>
            </a:r>
          </a:p>
          <a:p>
            <a:pPr algn="l" eaLnBrk="1" hangingPunct="1">
              <a:buFont typeface="Wingdings" pitchFamily="2" charset="2"/>
              <a:buNone/>
            </a:pPr>
            <a:endParaRPr lang="en-US" altLang="en-US" sz="2400" b="1" i="1">
              <a:latin typeface="B Helvetica Bold" charset="0"/>
            </a:endParaRPr>
          </a:p>
        </p:txBody>
      </p:sp>
      <p:pic>
        <p:nvPicPr>
          <p:cNvPr id="164872" name="Picture 8" descr="Use the expert system to write your own EAP!">
            <a:hlinkClick r:id="rId4" tooltip="use the expert system to write your own eap!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743450" cy="3321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6994525" y="3698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s-P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75438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600" b="1">
                <a:solidFill>
                  <a:schemeClr val="accent2"/>
                </a:solidFill>
                <a:latin typeface="B Helvetica Bold" charset="0"/>
              </a:rPr>
              <a:t>OSHA’s Response to</a:t>
            </a:r>
            <a:r>
              <a:rPr lang="en-US" altLang="en-US" sz="3200" b="1">
                <a:solidFill>
                  <a:schemeClr val="accent2"/>
                </a:solidFill>
                <a:latin typeface="B Helvetica Bold" charset="0"/>
              </a:rPr>
              <a:t> </a:t>
            </a:r>
            <a:r>
              <a:rPr lang="en-US" altLang="en-US" sz="3600" b="1">
                <a:solidFill>
                  <a:schemeClr val="accent2"/>
                </a:solidFill>
                <a:latin typeface="B Helvetica Bold" charset="0"/>
              </a:rPr>
              <a:t>Emergency </a:t>
            </a:r>
          </a:p>
        </p:txBody>
      </p:sp>
      <p:pic>
        <p:nvPicPr>
          <p:cNvPr id="92168" name="Picture 8" descr="MFLA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34000"/>
            <a:ext cx="40608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990600" y="2057400"/>
            <a:ext cx="6934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1973A6"/>
                </a:solidFill>
                <a:latin typeface="B Helvetica Bold" charset="0"/>
              </a:rPr>
              <a:t> </a:t>
            </a:r>
            <a:r>
              <a:rPr lang="en-US" altLang="en-US" sz="2800" b="1">
                <a:solidFill>
                  <a:srgbClr val="0F478C"/>
                </a:solidFill>
                <a:latin typeface="B Helvetica Bold" charset="0"/>
              </a:rPr>
              <a:t>To assist local response agencies in any way possible within agency capabilities (Non-enforcement)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2800" b="1">
                <a:solidFill>
                  <a:srgbClr val="0F478C"/>
                </a:solidFill>
                <a:latin typeface="B Helvetica Bold" charset="0"/>
              </a:rPr>
              <a:t> To initiate workplace investigation (Enforcement)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8229600" cy="639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b="1">
                <a:solidFill>
                  <a:srgbClr val="0F478C"/>
                </a:solidFill>
                <a:latin typeface="B Helvetica Bold" charset="0"/>
              </a:rPr>
              <a:t>Non-enforcement role vs. Enforcement</a:t>
            </a:r>
          </a:p>
        </p:txBody>
      </p:sp>
      <p:pic>
        <p:nvPicPr>
          <p:cNvPr id="160778" name="Picture 10" descr="Wk27-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376613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81" name="Picture 13" descr="dscn0184"/>
          <p:cNvPicPr preferRelativeResize="0"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3505200" cy="262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 descr="OSHA at WTC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3505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84" name="Text Box 16"/>
          <p:cNvSpPr txBox="1">
            <a:spLocks noChangeArrowheads="1"/>
          </p:cNvSpPr>
          <p:nvPr/>
        </p:nvSpPr>
        <p:spPr bwMode="auto">
          <a:xfrm>
            <a:off x="1143000" y="14478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  <a:latin typeface="B Helvetica Bold" charset="0"/>
              </a:rPr>
              <a:t>World Trade Center after 9-11</a:t>
            </a:r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5867400" y="5638800"/>
            <a:ext cx="227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B Helvetica Bold" charset="0"/>
              </a:rPr>
              <a:t>Construction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2051</Words>
  <Application>Microsoft Office PowerPoint</Application>
  <PresentationFormat>On-screen Show (4:3)</PresentationFormat>
  <Paragraphs>320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Times</vt:lpstr>
      <vt:lpstr>B Helvetica Bold</vt:lpstr>
      <vt:lpstr>Helvetica</vt:lpstr>
      <vt:lpstr>Wingdings</vt:lpstr>
      <vt:lpstr>Times New Roman</vt:lpstr>
      <vt:lpstr>Arial</vt:lpstr>
      <vt:lpstr>CommonBullets</vt:lpstr>
      <vt:lpstr>Blank</vt:lpstr>
      <vt:lpstr>PowerPoint Presentation</vt:lpstr>
      <vt:lpstr>Workplace Emergency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Non-enforcement role vs. Enforcement</vt:lpstr>
      <vt:lpstr>PowerPoint Presentation</vt:lpstr>
      <vt:lpstr>OSHA Requirements for Emergency Response and Preparedness in Construction Industry 29 CFR 1926</vt:lpstr>
      <vt:lpstr>OSHA Requirements for Emergency Response and Preparedness in Construction Industry 29 CFR 1926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 – Recovery strategies</vt:lpstr>
      <vt:lpstr>III – Recovery strategies</vt:lpstr>
      <vt:lpstr>III – Recovery strategies</vt:lpstr>
      <vt:lpstr>III – Recovery strategies</vt:lpstr>
      <vt:lpstr>III – Recovery strategies</vt:lpstr>
      <vt:lpstr>III – Recovery strategies</vt:lpstr>
      <vt:lpstr>III – Recovery strategies</vt:lpstr>
      <vt:lpstr>III – Recovery strategies</vt:lpstr>
      <vt:lpstr>III – Recovery strategies</vt:lpstr>
      <vt:lpstr>III – Recovery strategies</vt:lpstr>
    </vt:vector>
  </TitlesOfParts>
  <Company>S+A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</dc:creator>
  <cp:lastModifiedBy>USER</cp:lastModifiedBy>
  <cp:revision>173</cp:revision>
  <dcterms:created xsi:type="dcterms:W3CDTF">2002-04-26T17:41:20Z</dcterms:created>
  <dcterms:modified xsi:type="dcterms:W3CDTF">2019-07-30T15:58:15Z</dcterms:modified>
</cp:coreProperties>
</file>