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Cryptograhy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 smtClean="0"/>
              <a:t>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ROT13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 err="1"/>
              <a:t>Menggeser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huruf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sebanyak</a:t>
            </a:r>
            <a:r>
              <a:rPr lang="en-US" altLang="id-ID" sz="2400" dirty="0"/>
              <a:t> 13 </a:t>
            </a:r>
            <a:r>
              <a:rPr lang="en-US" altLang="id-ID" sz="2400" dirty="0" err="1"/>
              <a:t>huruf</a:t>
            </a:r>
            <a:endParaRPr lang="en-US" altLang="id-ID" sz="2400" dirty="0"/>
          </a:p>
          <a:p>
            <a:pPr>
              <a:lnSpc>
                <a:spcPct val="90000"/>
              </a:lnSpc>
            </a:pPr>
            <a:r>
              <a:rPr lang="en-US" altLang="id-ID" sz="2400" dirty="0"/>
              <a:t>Karena </a:t>
            </a:r>
            <a:r>
              <a:rPr lang="en-US" altLang="id-ID" sz="2400" dirty="0" err="1"/>
              <a:t>jumlah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huruf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</a:t>
            </a:r>
            <a:r>
              <a:rPr lang="en-US" altLang="id-ID" sz="2400" dirty="0"/>
              <a:t> 26, </a:t>
            </a:r>
            <a:r>
              <a:rPr lang="en-US" altLang="id-ID" sz="2400" dirty="0" err="1"/>
              <a:t>maka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algoritma</a:t>
            </a:r>
            <a:r>
              <a:rPr lang="id-ID" altLang="id-ID" sz="2400" dirty="0"/>
              <a:t> </a:t>
            </a:r>
            <a:r>
              <a:rPr lang="en-US" altLang="id-ID" sz="2400" dirty="0"/>
              <a:t>(geser13) </a:t>
            </a:r>
            <a:r>
              <a:rPr lang="en-US" altLang="id-ID" sz="2400" dirty="0" err="1"/>
              <a:t>bisa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enkripsi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id-ID" altLang="id-ID" sz="2400" dirty="0"/>
              <a:t> </a:t>
            </a:r>
            <a:r>
              <a:rPr lang="en-US" altLang="id-ID" sz="2400" dirty="0" err="1"/>
              <a:t>dekripsi</a:t>
            </a:r>
            <a:endParaRPr lang="en-US" altLang="id-ID" sz="2400" dirty="0"/>
          </a:p>
          <a:p>
            <a:pPr>
              <a:lnSpc>
                <a:spcPct val="90000"/>
              </a:lnSpc>
            </a:pPr>
            <a:r>
              <a:rPr lang="en-US" altLang="id-ID" sz="2400" dirty="0" err="1"/>
              <a:t>Lihat</a:t>
            </a:r>
            <a:r>
              <a:rPr lang="en-US" altLang="id-ID" sz="2400" dirty="0"/>
              <a:t> situs http://www.rot13.com</a:t>
            </a:r>
          </a:p>
          <a:p>
            <a:pPr>
              <a:lnSpc>
                <a:spcPct val="90000"/>
              </a:lnSpc>
            </a:pP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tebak-tebakan</a:t>
            </a: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343800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b="1" dirty="0"/>
              <a:t>ROT13</a:t>
            </a:r>
          </a:p>
        </p:txBody>
      </p:sp>
      <p:pic>
        <p:nvPicPr>
          <p:cNvPr id="2050" name="Picture 2" descr="https://upload.wikimedia.org/wikipedia/commons/thumb/3/33/ROT13_table_with_example.svg/320px-ROT13_table_with_example.svg.png">
            <a:extLst>
              <a:ext uri="{FF2B5EF4-FFF2-40B4-BE49-F238E27FC236}">
                <a16:creationId xmlns="" xmlns:a16="http://schemas.microsoft.com/office/drawing/2014/main" id="{063E516F-08DE-4397-97A8-C3093428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85" y="2256970"/>
            <a:ext cx="4998308" cy="28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3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Contoh ROT13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d-ID" altLang="id-ID" sz="2400" dirty="0"/>
              <a:t>Apa bedanya handphone dan monyet?</a:t>
            </a:r>
          </a:p>
          <a:p>
            <a:pPr marL="0" indent="0">
              <a:lnSpc>
                <a:spcPct val="90000"/>
              </a:lnSpc>
              <a:buNone/>
            </a:pPr>
            <a:endParaRPr lang="id-ID" altLang="id-ID" sz="2400" dirty="0"/>
          </a:p>
          <a:p>
            <a:pPr marL="0" indent="0">
              <a:lnSpc>
                <a:spcPct val="90000"/>
              </a:lnSpc>
              <a:buNone/>
            </a:pPr>
            <a:r>
              <a:rPr lang="id-ID" altLang="id-ID" sz="2400" dirty="0"/>
              <a:t>Jawaban: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d-ID" sz="2400" dirty="0" err="1"/>
              <a:t>Xnynh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unaqcubar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abxvn</a:t>
            </a:r>
            <a:r>
              <a:rPr lang="en-US" altLang="id-ID" sz="2400" dirty="0"/>
              <a:t>. </a:t>
            </a:r>
            <a:r>
              <a:rPr lang="en-US" altLang="id-ID" sz="2400" dirty="0" err="1"/>
              <a:t>Xnynh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zbalrg</a:t>
            </a:r>
            <a:r>
              <a:rPr lang="en-US" altLang="id-ID" sz="2400" dirty="0"/>
              <a:t>, ah </a:t>
            </a:r>
            <a:r>
              <a:rPr lang="en-US" altLang="id-ID" sz="2400" dirty="0" err="1"/>
              <a:t>xvrh</a:t>
            </a: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230018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Chipher dengan banyak tabel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dirty="0"/>
              <a:t>A B C D E F G H I J K L M N O P Q R S T U V W X Y Z</a:t>
            </a:r>
          </a:p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d e f g h i j k l m n o p q r s t u v w x y z a b c</a:t>
            </a:r>
          </a:p>
          <a:p>
            <a:pPr marL="0" indent="0" algn="ctr">
              <a:buNone/>
            </a:pPr>
            <a:r>
              <a:rPr lang="id-ID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 h i j k l m n o p q r s t u v w x y z a b c d e f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00B0F0"/>
                </a:solidFill>
              </a:rPr>
              <a:t>m n o p q r s t u v w x y z a b c d e f g h i j k l</a:t>
            </a:r>
          </a:p>
          <a:p>
            <a:r>
              <a:rPr lang="id-ID" dirty="0"/>
              <a:t>Huruf pertama dengan tabel pertama</a:t>
            </a:r>
          </a:p>
          <a:p>
            <a:r>
              <a:rPr lang="id-ID" dirty="0"/>
              <a:t>Huruf kedua dengan tabel kedua</a:t>
            </a:r>
          </a:p>
          <a:p>
            <a:r>
              <a:rPr lang="sv-SE" dirty="0"/>
              <a:t>Huruf ketiga dengan tabel ketiga</a:t>
            </a:r>
          </a:p>
          <a:p>
            <a:r>
              <a:rPr lang="id-ID" dirty="0"/>
              <a:t>Huruf keempat dengan tabel pertama</a:t>
            </a:r>
          </a:p>
          <a:p>
            <a:r>
              <a:rPr lang="id-ID" dirty="0"/>
              <a:t>… dan seterusnya …</a:t>
            </a: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209228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914400"/>
            <a:ext cx="7200900" cy="652713"/>
          </a:xfrm>
        </p:spPr>
        <p:txBody>
          <a:bodyPr/>
          <a:lstStyle/>
          <a:p>
            <a:r>
              <a:rPr lang="id-ID" b="1" dirty="0"/>
              <a:t>Enigma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r>
              <a:rPr lang="en-US" altLang="id-ID" sz="1800" dirty="0" err="1"/>
              <a:t>Digunakan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Jerman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pada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Perang</a:t>
            </a:r>
            <a:r>
              <a:rPr lang="en-US" altLang="id-ID" sz="1800" dirty="0"/>
              <a:t> Dunia 2</a:t>
            </a:r>
          </a:p>
          <a:p>
            <a:r>
              <a:rPr lang="en-US" altLang="id-ID" sz="1800" dirty="0" err="1"/>
              <a:t>Memiliki</a:t>
            </a:r>
            <a:r>
              <a:rPr lang="en-US" altLang="id-ID" sz="1800" dirty="0"/>
              <a:t> rotor yang </a:t>
            </a:r>
            <a:r>
              <a:rPr lang="en-US" altLang="id-ID" sz="1800" dirty="0" err="1"/>
              <a:t>berubah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posisinya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setelah</a:t>
            </a:r>
            <a:r>
              <a:rPr lang="en-US" altLang="id-ID" sz="1800" dirty="0"/>
              <a:t> </a:t>
            </a:r>
            <a:r>
              <a:rPr lang="en-US" altLang="id-ID" sz="1800" dirty="0" err="1"/>
              <a:t>setiap</a:t>
            </a:r>
            <a:r>
              <a:rPr lang="en-US" altLang="id-ID" sz="1800" dirty="0"/>
              <a:t> </a:t>
            </a:r>
            <a:r>
              <a:rPr lang="en-US" altLang="id-ID" sz="1800" dirty="0" err="1"/>
              <a:t>huruf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dikirim</a:t>
            </a:r>
            <a:endParaRPr lang="en-US" altLang="id-ID" sz="1800" dirty="0"/>
          </a:p>
          <a:p>
            <a:r>
              <a:rPr lang="en-US" altLang="id-ID" sz="1800" dirty="0" err="1"/>
              <a:t>Posisi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awal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dari</a:t>
            </a:r>
            <a:r>
              <a:rPr lang="en-US" altLang="id-ID" sz="1800" dirty="0"/>
              <a:t> rotor </a:t>
            </a:r>
            <a:r>
              <a:rPr lang="en-US" altLang="id-ID" sz="1800" dirty="0" err="1"/>
              <a:t>merupakan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kunci</a:t>
            </a:r>
            <a:endParaRPr lang="en-US" altLang="id-ID" sz="1800" dirty="0"/>
          </a:p>
          <a:p>
            <a:r>
              <a:rPr lang="en-US" altLang="id-ID" sz="1800" dirty="0" err="1"/>
              <a:t>Dipecahkan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oleh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pihak</a:t>
            </a:r>
            <a:r>
              <a:rPr lang="en-US" altLang="id-ID" sz="1800" dirty="0"/>
              <a:t> </a:t>
            </a:r>
            <a:r>
              <a:rPr lang="en-US" altLang="id-ID" sz="1800" dirty="0" err="1"/>
              <a:t>Sekutu</a:t>
            </a:r>
            <a:r>
              <a:rPr lang="en-US" altLang="id-ID" sz="1800" dirty="0"/>
              <a:t> </a:t>
            </a:r>
            <a:r>
              <a:rPr lang="en-US" altLang="id-ID" sz="1800" dirty="0" err="1"/>
              <a:t>dengan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bantuan</a:t>
            </a:r>
            <a:r>
              <a:rPr lang="en-US" altLang="id-ID" sz="1800" dirty="0"/>
              <a:t> Alan Turing </a:t>
            </a:r>
            <a:r>
              <a:rPr lang="en-US" altLang="id-ID" sz="1800" dirty="0" err="1"/>
              <a:t>dan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komputer</a:t>
            </a:r>
            <a:endParaRPr lang="en-US" altLang="id-ID" sz="1650" dirty="0"/>
          </a:p>
        </p:txBody>
      </p:sp>
    </p:spTree>
    <p:extLst>
      <p:ext uri="{BB962C8B-B14F-4D97-AF65-F5344CB8AC3E}">
        <p14:creationId xmlns:p14="http://schemas.microsoft.com/office/powerpoint/2010/main" val="49584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14400"/>
            <a:ext cx="7200900" cy="652713"/>
          </a:xfrm>
        </p:spPr>
        <p:txBody>
          <a:bodyPr/>
          <a:lstStyle/>
          <a:p>
            <a:r>
              <a:rPr lang="id-ID" b="1" dirty="0" smtClean="0"/>
              <a:t>Kriptografi Implementation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id-ID" altLang="id-ID" sz="2100" b="1" dirty="0"/>
              <a:t>Symmetric</a:t>
            </a:r>
            <a:r>
              <a:rPr lang="en-US" altLang="id-ID" sz="2100" b="1" dirty="0"/>
              <a:t> cryptosystem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id-ID" altLang="id-ID" sz="2100" dirty="0"/>
              <a:t>	</a:t>
            </a:r>
            <a:r>
              <a:rPr lang="en-US" altLang="id-ID" sz="2100" dirty="0"/>
              <a:t>(</a:t>
            </a:r>
            <a:r>
              <a:rPr lang="en-US" altLang="id-ID" sz="2100" dirty="0" err="1"/>
              <a:t>Sistem</a:t>
            </a:r>
            <a:r>
              <a:rPr lang="en-US" altLang="id-ID" sz="2100" dirty="0"/>
              <a:t> </a:t>
            </a:r>
            <a:r>
              <a:rPr lang="en-US" altLang="id-ID" sz="2100" dirty="0" err="1"/>
              <a:t>kripto</a:t>
            </a:r>
            <a:r>
              <a:rPr lang="en-US" altLang="id-ID" sz="2100" dirty="0"/>
              <a:t> </a:t>
            </a:r>
            <a:r>
              <a:rPr lang="en-US" altLang="id-ID" sz="2100" dirty="0" err="1"/>
              <a:t>kunci</a:t>
            </a:r>
            <a:r>
              <a:rPr lang="en-US" altLang="id-ID" sz="2100" dirty="0"/>
              <a:t> </a:t>
            </a:r>
            <a:r>
              <a:rPr lang="en-US" altLang="id-ID" sz="2100" dirty="0" err="1"/>
              <a:t>privat</a:t>
            </a:r>
            <a:r>
              <a:rPr lang="en-US" altLang="id-ID" sz="2100" dirty="0"/>
              <a:t>)</a:t>
            </a:r>
          </a:p>
          <a:p>
            <a:pPr lvl="2">
              <a:spcBef>
                <a:spcPct val="60000"/>
              </a:spcBef>
            </a:pPr>
            <a:r>
              <a:rPr lang="en-US" altLang="id-ID" sz="1950" dirty="0" err="1"/>
              <a:t>Simetrik</a:t>
            </a:r>
            <a:r>
              <a:rPr lang="en-US" altLang="id-ID" sz="1950" dirty="0"/>
              <a:t> (</a:t>
            </a:r>
            <a:r>
              <a:rPr lang="en-US" altLang="id-ID" sz="1950" dirty="0" err="1"/>
              <a:t>kunci</a:t>
            </a:r>
            <a:r>
              <a:rPr lang="en-US" altLang="id-ID" sz="1950" dirty="0"/>
              <a:t> </a:t>
            </a:r>
            <a:r>
              <a:rPr lang="en-US" altLang="id-ID" sz="1950" dirty="0" err="1"/>
              <a:t>untuk</a:t>
            </a:r>
            <a:r>
              <a:rPr lang="en-US" altLang="id-ID" sz="1950" dirty="0"/>
              <a:t> </a:t>
            </a:r>
            <a:r>
              <a:rPr lang="en-US" altLang="id-ID" sz="1950" dirty="0" err="1"/>
              <a:t>mengunci</a:t>
            </a:r>
            <a:r>
              <a:rPr lang="en-US" altLang="id-ID" sz="1950" dirty="0"/>
              <a:t> </a:t>
            </a:r>
            <a:r>
              <a:rPr lang="en-US" altLang="id-ID" sz="1950" dirty="0" err="1"/>
              <a:t>dan</a:t>
            </a:r>
            <a:r>
              <a:rPr lang="en-US" altLang="id-ID" sz="1950" dirty="0"/>
              <a:t> </a:t>
            </a:r>
            <a:r>
              <a:rPr lang="en-US" altLang="id-ID" sz="1950" dirty="0" err="1"/>
              <a:t>membuka</a:t>
            </a:r>
            <a:r>
              <a:rPr lang="id-ID" altLang="id-ID" sz="1950" dirty="0"/>
              <a:t> </a:t>
            </a:r>
            <a:r>
              <a:rPr lang="en-US" altLang="id-ID" sz="2100" dirty="0" err="1"/>
              <a:t>sama</a:t>
            </a:r>
            <a:r>
              <a:rPr lang="en-US" altLang="id-ID" sz="2100" dirty="0"/>
              <a:t>/</a:t>
            </a:r>
            <a:r>
              <a:rPr lang="en-US" altLang="id-ID" sz="2100" dirty="0" err="1"/>
              <a:t>satu</a:t>
            </a:r>
            <a:r>
              <a:rPr lang="en-US" altLang="id-ID" sz="2100" dirty="0"/>
              <a:t>)</a:t>
            </a:r>
          </a:p>
          <a:p>
            <a:pPr>
              <a:spcBef>
                <a:spcPct val="60000"/>
              </a:spcBef>
            </a:pPr>
            <a:r>
              <a:rPr lang="id-ID" altLang="id-ID" sz="2100" b="1" dirty="0"/>
              <a:t>Assymmetric </a:t>
            </a:r>
            <a:r>
              <a:rPr lang="en-US" altLang="id-ID" sz="2100" b="1" dirty="0"/>
              <a:t>cryptosystem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id-ID" altLang="id-ID" sz="2100" dirty="0"/>
              <a:t>	</a:t>
            </a:r>
            <a:r>
              <a:rPr lang="en-US" altLang="id-ID" sz="2100" dirty="0"/>
              <a:t>(</a:t>
            </a:r>
            <a:r>
              <a:rPr lang="en-US" altLang="id-ID" sz="2100" dirty="0" err="1"/>
              <a:t>Sistem</a:t>
            </a:r>
            <a:r>
              <a:rPr lang="en-US" altLang="id-ID" sz="2100" dirty="0"/>
              <a:t> </a:t>
            </a:r>
            <a:r>
              <a:rPr lang="en-US" altLang="id-ID" sz="2100" dirty="0" err="1"/>
              <a:t>kripto</a:t>
            </a:r>
            <a:r>
              <a:rPr lang="en-US" altLang="id-ID" sz="2100" dirty="0"/>
              <a:t> </a:t>
            </a:r>
            <a:r>
              <a:rPr lang="en-US" altLang="id-ID" sz="2100" dirty="0" err="1"/>
              <a:t>kunci</a:t>
            </a:r>
            <a:r>
              <a:rPr lang="en-US" altLang="id-ID" sz="2100" dirty="0"/>
              <a:t> </a:t>
            </a:r>
            <a:r>
              <a:rPr lang="en-US" altLang="id-ID" sz="2100" dirty="0" err="1"/>
              <a:t>publik</a:t>
            </a:r>
            <a:r>
              <a:rPr lang="en-US" altLang="id-ID" sz="2100" dirty="0"/>
              <a:t>)</a:t>
            </a:r>
          </a:p>
          <a:p>
            <a:pPr lvl="2">
              <a:spcBef>
                <a:spcPct val="60000"/>
              </a:spcBef>
            </a:pPr>
            <a:r>
              <a:rPr lang="en-US" altLang="id-ID" sz="1950" dirty="0" err="1"/>
              <a:t>Asimetrik</a:t>
            </a:r>
            <a:r>
              <a:rPr lang="en-US" altLang="id-ID" sz="1950" dirty="0"/>
              <a:t> (</a:t>
            </a:r>
            <a:r>
              <a:rPr lang="en-US" altLang="id-ID" sz="1950" dirty="0" err="1"/>
              <a:t>kunci</a:t>
            </a:r>
            <a:r>
              <a:rPr lang="en-US" altLang="id-ID" sz="1950" dirty="0"/>
              <a:t> </a:t>
            </a:r>
            <a:r>
              <a:rPr lang="en-US" altLang="id-ID" sz="1950" dirty="0" err="1"/>
              <a:t>untuk</a:t>
            </a:r>
            <a:r>
              <a:rPr lang="en-US" altLang="id-ID" sz="1950" dirty="0"/>
              <a:t> </a:t>
            </a:r>
            <a:r>
              <a:rPr lang="en-US" altLang="id-ID" sz="1950" dirty="0" err="1"/>
              <a:t>mengunci</a:t>
            </a:r>
            <a:r>
              <a:rPr lang="en-US" altLang="id-ID" sz="1950" dirty="0"/>
              <a:t> </a:t>
            </a:r>
            <a:r>
              <a:rPr lang="en-US" altLang="id-ID" sz="1950" dirty="0" err="1"/>
              <a:t>dan</a:t>
            </a:r>
            <a:r>
              <a:rPr lang="en-US" altLang="id-ID" sz="1950" dirty="0"/>
              <a:t> </a:t>
            </a:r>
            <a:r>
              <a:rPr lang="en-US" altLang="id-ID" sz="1950" dirty="0" err="1"/>
              <a:t>membuka</a:t>
            </a:r>
            <a:r>
              <a:rPr lang="id-ID" altLang="id-ID" sz="1950" dirty="0"/>
              <a:t> </a:t>
            </a:r>
            <a:r>
              <a:rPr lang="en-US" altLang="id-ID" sz="2100" dirty="0" err="1"/>
              <a:t>berbeda</a:t>
            </a:r>
            <a:r>
              <a:rPr lang="en-US" altLang="id-ID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89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b="1" dirty="0"/>
              <a:t>Symmetric Cryptosystem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="" xmlns:a16="http://schemas.microsoft.com/office/drawing/2014/main" id="{EF86CFB1-969C-4469-A13D-E7179CD45BB5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038" y="2223772"/>
            <a:ext cx="7342623" cy="3028832"/>
          </a:xfrm>
        </p:spPr>
      </p:pic>
    </p:spTree>
    <p:extLst>
      <p:ext uri="{BB962C8B-B14F-4D97-AF65-F5344CB8AC3E}">
        <p14:creationId xmlns:p14="http://schemas.microsoft.com/office/powerpoint/2010/main" val="223420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077" y="854894"/>
            <a:ext cx="7200900" cy="652713"/>
          </a:xfrm>
        </p:spPr>
        <p:txBody>
          <a:bodyPr/>
          <a:lstStyle/>
          <a:p>
            <a:r>
              <a:rPr lang="id-ID" b="1" dirty="0"/>
              <a:t>Symmetric Cryptosystem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8DDA868-38CC-4DC9-B7C4-6A1447D8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77" y="4040781"/>
            <a:ext cx="7200900" cy="16669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d-ID" sz="2250" dirty="0">
                <a:solidFill>
                  <a:srgbClr val="FF0000"/>
                </a:solidFill>
              </a:rPr>
              <a:t>symmetric key</a:t>
            </a:r>
            <a:r>
              <a:rPr lang="en-US" altLang="id-ID" sz="2250" dirty="0"/>
              <a:t> crypto: Bob and Alice share know same (symmetric) key: K</a:t>
            </a:r>
          </a:p>
          <a:p>
            <a:pPr>
              <a:lnSpc>
                <a:spcPct val="90000"/>
              </a:lnSpc>
            </a:pPr>
            <a:r>
              <a:rPr lang="en-US" altLang="id-ID" sz="2250" dirty="0"/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</a:pPr>
            <a:endParaRPr lang="en-US" altLang="id-ID" sz="2250" i="1" dirty="0"/>
          </a:p>
          <a:p>
            <a:endParaRPr lang="id-ID" sz="2250" dirty="0"/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DACAC3A2-BFD1-497C-BC2F-8000C6A1D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019" y="2812059"/>
            <a:ext cx="995786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solidFill>
                  <a:srgbClr val="FF0000"/>
                </a:solidFill>
                <a:latin typeface="Comic Sans MS" panose="030F0702030302020204" pitchFamily="66" charset="0"/>
              </a:rPr>
              <a:t>plaintext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8413E992-DB12-4B13-A39F-B9C2640F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554" y="2797772"/>
            <a:ext cx="1152881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solidFill>
                  <a:srgbClr val="FF0000"/>
                </a:solidFill>
                <a:latin typeface="Comic Sans MS" panose="030F0702030302020204" pitchFamily="66" charset="0"/>
              </a:rPr>
              <a:t>ciphertext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D96DD96-52FB-4658-81A6-0882C437A366}"/>
              </a:ext>
            </a:extLst>
          </p:cNvPr>
          <p:cNvGrpSpPr>
            <a:grpSpLocks/>
          </p:cNvGrpSpPr>
          <p:nvPr/>
        </p:nvGrpSpPr>
        <p:grpSpPr bwMode="auto">
          <a:xfrm>
            <a:off x="2605087" y="2125071"/>
            <a:ext cx="627460" cy="459582"/>
            <a:chOff x="1368" y="1036"/>
            <a:chExt cx="527" cy="386"/>
          </a:xfrm>
        </p:grpSpPr>
        <p:sp>
          <p:nvSpPr>
            <p:cNvPr id="34" name="Text Box 7">
              <a:extLst>
                <a:ext uri="{FF2B5EF4-FFF2-40B4-BE49-F238E27FC236}">
                  <a16:creationId xmlns="" xmlns:a16="http://schemas.microsoft.com/office/drawing/2014/main" id="{A514D13B-067F-4232-9E3E-EA0DEBF28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1036"/>
              <a:ext cx="274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>
                  <a:solidFill>
                    <a:srgbClr val="FF0000"/>
                  </a:solidFill>
                  <a:latin typeface="Comic Sans MS" panose="030F0702030302020204" pitchFamily="66" charset="0"/>
                </a:rPr>
                <a:t>K</a:t>
              </a:r>
              <a:endParaRPr lang="en-US" altLang="id-ID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8">
              <a:extLst>
                <a:ext uri="{FF2B5EF4-FFF2-40B4-BE49-F238E27FC236}">
                  <a16:creationId xmlns="" xmlns:a16="http://schemas.microsoft.com/office/drawing/2014/main" id="{415046DA-A70C-4849-B05F-D624D499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1151"/>
              <a:ext cx="44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 sz="1500">
                  <a:solidFill>
                    <a:srgbClr val="FF0000"/>
                  </a:solidFill>
                  <a:latin typeface="Comic Sans MS" panose="030F0702030302020204" pitchFamily="66" charset="0"/>
                </a:rPr>
                <a:t>A-B</a:t>
              </a:r>
              <a:endParaRPr lang="en-US" altLang="id-ID" sz="15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" name="Picture 8" descr="Alice">
            <a:extLst>
              <a:ext uri="{FF2B5EF4-FFF2-40B4-BE49-F238E27FC236}">
                <a16:creationId xmlns="" xmlns:a16="http://schemas.microsoft.com/office/drawing/2014/main" id="{128D7B62-5C32-4C28-A511-A5836607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6" y="2088159"/>
            <a:ext cx="52387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6D0491-2465-448C-8F0A-74C05A74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835" y="2768007"/>
            <a:ext cx="1044178" cy="6024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31035AC8-965C-46D1-A4C0-23061E2A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222" y="2775150"/>
            <a:ext cx="11336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latin typeface="Comic Sans MS" panose="030F0702030302020204" pitchFamily="66" charset="0"/>
              </a:rPr>
              <a:t>encryption</a:t>
            </a:r>
          </a:p>
          <a:p>
            <a:pPr algn="ctr"/>
            <a:r>
              <a:rPr lang="en-US" altLang="id-ID" sz="1500">
                <a:latin typeface="Comic Sans MS" panose="030F0702030302020204" pitchFamily="66" charset="0"/>
              </a:rPr>
              <a:t>algorithm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3B3A9C4-521A-425C-9752-E8314DE71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222" y="2766816"/>
            <a:ext cx="1033463" cy="6024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44AF3554-D28B-4705-BC50-F985628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66" y="2784675"/>
            <a:ext cx="12025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latin typeface="Comic Sans MS" panose="030F0702030302020204" pitchFamily="66" charset="0"/>
              </a:rPr>
              <a:t>decryption </a:t>
            </a:r>
          </a:p>
          <a:p>
            <a:pPr algn="ctr"/>
            <a:r>
              <a:rPr lang="en-US" altLang="id-ID" sz="1500">
                <a:latin typeface="Comic Sans MS" panose="030F0702030302020204" pitchFamily="66" charset="0"/>
              </a:rPr>
              <a:t>algorithm</a:t>
            </a:r>
          </a:p>
        </p:txBody>
      </p:sp>
      <p:sp>
        <p:nvSpPr>
          <p:cNvPr id="14" name="Line 14">
            <a:extLst>
              <a:ext uri="{FF2B5EF4-FFF2-40B4-BE49-F238E27FC236}">
                <a16:creationId xmlns="" xmlns:a16="http://schemas.microsoft.com/office/drawing/2014/main" id="{B47C4156-E20E-445A-B967-EA3F1E86F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0444" y="3077569"/>
            <a:ext cx="1269206" cy="59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5" name="Line 15">
            <a:extLst>
              <a:ext uri="{FF2B5EF4-FFF2-40B4-BE49-F238E27FC236}">
                <a16:creationId xmlns="" xmlns:a16="http://schemas.microsoft.com/office/drawing/2014/main" id="{FE441820-876B-446B-BBD9-AC884C3E9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7729" y="2483447"/>
            <a:ext cx="1190" cy="2940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pic>
        <p:nvPicPr>
          <p:cNvPr id="16" name="Picture 15" descr="Bob">
            <a:extLst>
              <a:ext uri="{FF2B5EF4-FFF2-40B4-BE49-F238E27FC236}">
                <a16:creationId xmlns="" xmlns:a16="http://schemas.microsoft.com/office/drawing/2014/main" id="{CBA71F84-A13D-4A19-B0CD-10081777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5" y="2229844"/>
            <a:ext cx="609600" cy="6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7">
            <a:extLst>
              <a:ext uri="{FF2B5EF4-FFF2-40B4-BE49-F238E27FC236}">
                <a16:creationId xmlns="" xmlns:a16="http://schemas.microsoft.com/office/drawing/2014/main" id="{8AAF634F-FB5B-4CE7-99D8-92AACEE35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6431" y="3096619"/>
            <a:ext cx="5060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8" name="Line 18">
            <a:extLst>
              <a:ext uri="{FF2B5EF4-FFF2-40B4-BE49-F238E27FC236}">
                <a16:creationId xmlns="" xmlns:a16="http://schemas.microsoft.com/office/drawing/2014/main" id="{B0F5FA80-70B3-4F0F-A83C-45F57585B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073" y="3094238"/>
            <a:ext cx="5060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pic>
        <p:nvPicPr>
          <p:cNvPr id="19" name="Picture 18" descr="BS00768_[1]">
            <a:extLst>
              <a:ext uri="{FF2B5EF4-FFF2-40B4-BE49-F238E27FC236}">
                <a16:creationId xmlns="" xmlns:a16="http://schemas.microsoft.com/office/drawing/2014/main" id="{4AA32B59-8A78-4FE1-BE4E-D30D0EF1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81312" y="2067919"/>
            <a:ext cx="348854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B673329-9F43-4AEE-ABF2-52600BE1CD79}"/>
              </a:ext>
            </a:extLst>
          </p:cNvPr>
          <p:cNvGrpSpPr>
            <a:grpSpLocks/>
          </p:cNvGrpSpPr>
          <p:nvPr/>
        </p:nvGrpSpPr>
        <p:grpSpPr bwMode="auto">
          <a:xfrm>
            <a:off x="4994669" y="2086971"/>
            <a:ext cx="627458" cy="459582"/>
            <a:chOff x="1368" y="1036"/>
            <a:chExt cx="527" cy="386"/>
          </a:xfrm>
        </p:grpSpPr>
        <p:sp>
          <p:nvSpPr>
            <p:cNvPr id="32" name="Text Box 22">
              <a:extLst>
                <a:ext uri="{FF2B5EF4-FFF2-40B4-BE49-F238E27FC236}">
                  <a16:creationId xmlns="" xmlns:a16="http://schemas.microsoft.com/office/drawing/2014/main" id="{69056A7A-5A8B-4B5A-9C97-76839D1F9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1036"/>
              <a:ext cx="274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>
                  <a:solidFill>
                    <a:srgbClr val="FF0000"/>
                  </a:solidFill>
                  <a:latin typeface="Comic Sans MS" panose="030F0702030302020204" pitchFamily="66" charset="0"/>
                </a:rPr>
                <a:t>K</a:t>
              </a:r>
              <a:endParaRPr lang="en-US" altLang="id-ID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="" xmlns:a16="http://schemas.microsoft.com/office/drawing/2014/main" id="{6451F834-D49B-4D6B-B9B8-B5B0B134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1151"/>
              <a:ext cx="44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 sz="1500">
                  <a:solidFill>
                    <a:srgbClr val="FF0000"/>
                  </a:solidFill>
                  <a:latin typeface="Comic Sans MS" panose="030F0702030302020204" pitchFamily="66" charset="0"/>
                </a:rPr>
                <a:t>A-B</a:t>
              </a:r>
              <a:endParaRPr lang="en-US" altLang="id-ID" sz="15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Line 24">
            <a:extLst>
              <a:ext uri="{FF2B5EF4-FFF2-40B4-BE49-F238E27FC236}">
                <a16:creationId xmlns="" xmlns:a16="http://schemas.microsoft.com/office/drawing/2014/main" id="{73DDDC10-0E87-4AFB-A120-24758DED99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3" y="2445347"/>
            <a:ext cx="1191" cy="2940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pic>
        <p:nvPicPr>
          <p:cNvPr id="22" name="Picture 21" descr="BS00768_[1]">
            <a:extLst>
              <a:ext uri="{FF2B5EF4-FFF2-40B4-BE49-F238E27FC236}">
                <a16:creationId xmlns="" xmlns:a16="http://schemas.microsoft.com/office/drawing/2014/main" id="{BEBDEF8F-50E3-4039-B515-B42E1FB9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70898" y="2029819"/>
            <a:ext cx="34885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6">
            <a:extLst>
              <a:ext uri="{FF2B5EF4-FFF2-40B4-BE49-F238E27FC236}">
                <a16:creationId xmlns="" xmlns:a16="http://schemas.microsoft.com/office/drawing/2014/main" id="{158BEE07-1F3D-421C-9B58-A4D4D347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104" y="2820394"/>
            <a:ext cx="11913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solidFill>
                  <a:srgbClr val="FF0000"/>
                </a:solidFill>
                <a:latin typeface="Comic Sans MS" panose="030F0702030302020204" pitchFamily="66" charset="0"/>
              </a:rPr>
              <a:t>plaintext</a:t>
            </a:r>
          </a:p>
          <a:p>
            <a:pPr algn="ctr"/>
            <a:r>
              <a:rPr lang="en-US" altLang="id-ID" sz="1500">
                <a:solidFill>
                  <a:srgbClr val="FF0000"/>
                </a:solidFill>
                <a:latin typeface="Comic Sans MS" panose="030F0702030302020204" pitchFamily="66" charset="0"/>
              </a:rPr>
              <a:t>message, m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="" xmlns:a16="http://schemas.microsoft.com/office/drawing/2014/main" id="{14326E7E-63F2-4031-B321-F3B57533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949" y="3200203"/>
            <a:ext cx="8226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500">
                <a:solidFill>
                  <a:srgbClr val="FF0000"/>
                </a:solidFill>
                <a:latin typeface="Comic Sans MS" panose="030F0702030302020204" pitchFamily="66" charset="0"/>
              </a:rPr>
              <a:t>K    (m)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="" xmlns:a16="http://schemas.microsoft.com/office/drawing/2014/main" id="{7AEE774A-6D30-4E3D-BE93-945173FBC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070" y="3344269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id-ID" sz="1200">
                <a:solidFill>
                  <a:srgbClr val="FF0000"/>
                </a:solidFill>
                <a:latin typeface="Comic Sans MS" panose="030F0702030302020204" pitchFamily="66" charset="0"/>
              </a:rPr>
              <a:t>A-B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7DABD15-4A7F-467A-8C30-1C4A15A6C435}"/>
              </a:ext>
            </a:extLst>
          </p:cNvPr>
          <p:cNvGrpSpPr>
            <a:grpSpLocks/>
          </p:cNvGrpSpPr>
          <p:nvPr/>
        </p:nvGrpSpPr>
        <p:grpSpPr bwMode="auto">
          <a:xfrm>
            <a:off x="5970986" y="3175207"/>
            <a:ext cx="1918098" cy="456010"/>
            <a:chOff x="1644" y="2511"/>
            <a:chExt cx="1611" cy="383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8AC98B44-CC61-4CFC-89E8-F247FD535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0" y="2528"/>
              <a:ext cx="691" cy="354"/>
              <a:chOff x="3469" y="2427"/>
              <a:chExt cx="691" cy="354"/>
            </a:xfrm>
          </p:grpSpPr>
          <p:sp>
            <p:nvSpPr>
              <p:cNvPr id="30" name="Text Box 31">
                <a:extLst>
                  <a:ext uri="{FF2B5EF4-FFF2-40B4-BE49-F238E27FC236}">
                    <a16:creationId xmlns="" xmlns:a16="http://schemas.microsoft.com/office/drawing/2014/main" id="{71E59586-AA38-44EE-AB2E-BD9EEF817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2427"/>
                <a:ext cx="69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id-ID" sz="15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K    (m)</a:t>
                </a:r>
              </a:p>
            </p:txBody>
          </p:sp>
          <p:sp>
            <p:nvSpPr>
              <p:cNvPr id="31" name="Text Box 32">
                <a:extLst>
                  <a:ext uri="{FF2B5EF4-FFF2-40B4-BE49-F238E27FC236}">
                    <a16:creationId xmlns="" xmlns:a16="http://schemas.microsoft.com/office/drawing/2014/main" id="{9FB1ED94-6A25-41B2-B382-8672FCF50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2548"/>
                <a:ext cx="3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id-ID" sz="12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A-B</a:t>
                </a:r>
              </a:p>
            </p:txBody>
          </p:sp>
        </p:grpSp>
        <p:sp>
          <p:nvSpPr>
            <p:cNvPr id="28" name="Text Box 33">
              <a:extLst>
                <a:ext uri="{FF2B5EF4-FFF2-40B4-BE49-F238E27FC236}">
                  <a16:creationId xmlns="" xmlns:a16="http://schemas.microsoft.com/office/drawing/2014/main" id="{6F1F5D9D-16D7-4FC4-8540-DE9104B69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2511"/>
              <a:ext cx="161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 sz="1500">
                  <a:solidFill>
                    <a:srgbClr val="FF0000"/>
                  </a:solidFill>
                  <a:latin typeface="Comic Sans MS" panose="030F0702030302020204" pitchFamily="66" charset="0"/>
                </a:rPr>
                <a:t>m = K     </a:t>
              </a:r>
              <a:r>
                <a:rPr lang="en-US" altLang="id-ID">
                  <a:solidFill>
                    <a:srgbClr val="FF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id-ID" sz="150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altLang="id-ID">
                  <a:solidFill>
                    <a:srgbClr val="FF0000"/>
                  </a:solidFill>
                  <a:latin typeface="Comic Sans MS" panose="030F0702030302020204" pitchFamily="66" charset="0"/>
                </a:rPr>
                <a:t>    )</a:t>
              </a:r>
              <a:r>
                <a:rPr lang="en-US" altLang="id-ID" sz="150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="" xmlns:a16="http://schemas.microsoft.com/office/drawing/2014/main" id="{5A3EE63D-84A8-4242-8AB3-AE37921BA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" y="2661"/>
              <a:ext cx="3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id-ID" sz="1200">
                  <a:solidFill>
                    <a:srgbClr val="FF0000"/>
                  </a:solidFill>
                  <a:latin typeface="Comic Sans MS" panose="030F0702030302020204" pitchFamily="66" charset="0"/>
                </a:rPr>
                <a:t>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28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Symmetric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/>
              <a:t>two requirements for secure use of symmetric encryption:</a:t>
            </a:r>
          </a:p>
          <a:p>
            <a:pPr lvl="1"/>
            <a:r>
              <a:rPr lang="en-US" altLang="id-ID" sz="2250" dirty="0"/>
              <a:t>a strong encryption algorithm</a:t>
            </a:r>
          </a:p>
          <a:p>
            <a:pPr lvl="1"/>
            <a:r>
              <a:rPr lang="en-US" altLang="id-ID" sz="2250" dirty="0"/>
              <a:t>a secret key known only to sender / receiver</a:t>
            </a:r>
          </a:p>
          <a:p>
            <a:pPr lvl="1">
              <a:buFontTx/>
              <a:buNone/>
            </a:pPr>
            <a:r>
              <a:rPr lang="en-US" altLang="id-ID" sz="2250" dirty="0"/>
              <a:t>	Y = E</a:t>
            </a:r>
            <a:r>
              <a:rPr lang="en-US" altLang="id-ID" sz="2250" baseline="-25000" dirty="0"/>
              <a:t>K</a:t>
            </a:r>
            <a:r>
              <a:rPr lang="en-US" altLang="id-ID" sz="2250" dirty="0"/>
              <a:t>(X)</a:t>
            </a:r>
          </a:p>
          <a:p>
            <a:pPr lvl="1">
              <a:buFontTx/>
              <a:buNone/>
            </a:pPr>
            <a:r>
              <a:rPr lang="en-US" altLang="id-ID" sz="2250" dirty="0"/>
              <a:t>	X = D</a:t>
            </a:r>
            <a:r>
              <a:rPr lang="en-US" altLang="id-ID" sz="2250" baseline="-25000" dirty="0"/>
              <a:t>K</a:t>
            </a:r>
            <a:r>
              <a:rPr lang="en-US" altLang="id-ID" sz="2250" dirty="0"/>
              <a:t>(Y)</a:t>
            </a:r>
          </a:p>
          <a:p>
            <a:r>
              <a:rPr lang="en-US" altLang="id-ID" sz="2250" dirty="0"/>
              <a:t>assume encryption algorithm is known</a:t>
            </a:r>
          </a:p>
          <a:p>
            <a:r>
              <a:rPr lang="en-US" altLang="id-ID" sz="2250" dirty="0"/>
              <a:t>implies a secure channel to distribute key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06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Symmetric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 err="1"/>
              <a:t>Menggunakan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satu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endParaRPr lang="en-US" altLang="id-ID" sz="2250" dirty="0"/>
          </a:p>
          <a:p>
            <a:r>
              <a:rPr lang="en-US" altLang="id-ID" sz="2250" dirty="0" err="1"/>
              <a:t>asalah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dalam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distribusi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endParaRPr lang="en-US" altLang="id-ID" sz="2250" dirty="0"/>
          </a:p>
          <a:p>
            <a:pPr lvl="1"/>
            <a:r>
              <a:rPr lang="en-US" altLang="id-ID" sz="2250" dirty="0" err="1"/>
              <a:t>Pengiriman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membutuhkan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saluran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khusus</a:t>
            </a:r>
            <a:endParaRPr lang="en-US" altLang="id-ID" sz="2250" dirty="0"/>
          </a:p>
          <a:p>
            <a:pPr lvl="1"/>
            <a:r>
              <a:rPr lang="en-US" altLang="id-ID" sz="2250" dirty="0" err="1"/>
              <a:t>Jumlah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meledak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secara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eksponensial</a:t>
            </a:r>
            <a:r>
              <a:rPr lang="en-US" altLang="id-ID" sz="2250" dirty="0"/>
              <a:t>:</a:t>
            </a:r>
            <a:r>
              <a:rPr lang="id-ID" altLang="id-ID" sz="2250" dirty="0"/>
              <a:t> </a:t>
            </a:r>
          </a:p>
          <a:p>
            <a:pPr marL="397764" lvl="1" indent="0">
              <a:buNone/>
            </a:pPr>
            <a:r>
              <a:rPr lang="id-ID" altLang="id-ID" sz="2250" dirty="0"/>
              <a:t>	</a:t>
            </a:r>
            <a:r>
              <a:rPr lang="en-US" altLang="id-ID" sz="2250" dirty="0"/>
              <a:t>n (n-1)/2: (</a:t>
            </a:r>
            <a:r>
              <a:rPr lang="en-US" altLang="id-ID" sz="2250" dirty="0" err="1"/>
              <a:t>lihat</a:t>
            </a:r>
            <a:r>
              <a:rPr lang="en-US" altLang="id-ID" sz="2250" dirty="0"/>
              <a:t> </a:t>
            </a:r>
            <a:r>
              <a:rPr lang="en-US" altLang="id-ID" sz="2250" dirty="0" err="1"/>
              <a:t>ilustrasi</a:t>
            </a:r>
            <a:r>
              <a:rPr lang="en-US" altLang="id-ID" sz="2250" dirty="0"/>
              <a:t> / </a:t>
            </a:r>
            <a:r>
              <a:rPr lang="en-US" altLang="id-ID" sz="2250" dirty="0" err="1"/>
              <a:t>gambar</a:t>
            </a:r>
            <a:r>
              <a:rPr lang="en-US" altLang="id-ID" sz="2250" dirty="0"/>
              <a:t> di </a:t>
            </a:r>
            <a:r>
              <a:rPr lang="en-US" altLang="id-ID" sz="2250" dirty="0" err="1"/>
              <a:t>bawah</a:t>
            </a:r>
            <a:r>
              <a:rPr lang="en-US" altLang="id-ID" sz="2250" dirty="0"/>
              <a:t>)</a:t>
            </a:r>
          </a:p>
          <a:p>
            <a:r>
              <a:rPr lang="en-US" altLang="id-ID" sz="2250" dirty="0" err="1"/>
              <a:t>Keuntungan</a:t>
            </a:r>
            <a:r>
              <a:rPr lang="en-US" altLang="id-ID" sz="2250" dirty="0"/>
              <a:t>: </a:t>
            </a:r>
            <a:r>
              <a:rPr lang="en-US" altLang="id-ID" sz="2250" dirty="0" err="1"/>
              <a:t>operasi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cepat</a:t>
            </a:r>
            <a:endParaRPr lang="en-US" altLang="id-ID" sz="2250" dirty="0"/>
          </a:p>
          <a:p>
            <a:r>
              <a:rPr lang="en-US" altLang="id-ID" sz="2250" dirty="0" err="1"/>
              <a:t>Contoh</a:t>
            </a:r>
            <a:r>
              <a:rPr lang="en-US" altLang="id-ID" sz="2250" dirty="0"/>
              <a:t>: DES</a:t>
            </a:r>
            <a:r>
              <a:rPr lang="id-ID" altLang="id-ID" sz="2250" dirty="0"/>
              <a:t> (Data Encryption Standard)</a:t>
            </a:r>
            <a:r>
              <a:rPr lang="en-US" altLang="id-ID" sz="2250" dirty="0"/>
              <a:t>, </a:t>
            </a:r>
            <a:r>
              <a:rPr lang="id-ID" altLang="id-ID" sz="2250" dirty="0"/>
              <a:t>3DES</a:t>
            </a:r>
            <a:r>
              <a:rPr lang="en-US" altLang="id-ID" sz="2250" dirty="0"/>
              <a:t>, AES</a:t>
            </a:r>
            <a:r>
              <a:rPr lang="id-ID" altLang="id-ID" sz="2250" dirty="0"/>
              <a:t> (Advance Encryption Standard)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0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Dasar Kriptografi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id-ID" sz="2400" dirty="0"/>
              <a:t>Cryptography is the science of secret, or hidden writing</a:t>
            </a:r>
            <a:r>
              <a:rPr lang="id-ID" altLang="id-ID" sz="2400" dirty="0"/>
              <a:t>.</a:t>
            </a:r>
            <a:endParaRPr lang="en-US" altLang="id-ID" sz="24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id-ID" sz="2400" dirty="0"/>
              <a:t>It has two main Components: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/>
              <a:t>Encryption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2400" dirty="0"/>
              <a:t>Practice of hiding messages so that they can not be read by anyone other than the intended recipient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/>
              <a:t>Authentication &amp; Integrity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id-ID" sz="2400" dirty="0"/>
              <a:t>Ensuring that users of data/resources are the persons they claim to be and that a message has not been surreptitiously altered</a:t>
            </a:r>
          </a:p>
        </p:txBody>
      </p:sp>
    </p:spTree>
    <p:extLst>
      <p:ext uri="{BB962C8B-B14F-4D97-AF65-F5344CB8AC3E}">
        <p14:creationId xmlns:p14="http://schemas.microsoft.com/office/powerpoint/2010/main" val="250709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Asymmetric Cryptosystem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="" xmlns:a16="http://schemas.microsoft.com/office/drawing/2014/main" id="{62C18238-9D81-4A69-9B6E-595A1EB8F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217539"/>
            <a:ext cx="6172200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Asymmetric Cryptosystem</a:t>
            </a:r>
          </a:p>
        </p:txBody>
      </p:sp>
      <p:pic>
        <p:nvPicPr>
          <p:cNvPr id="37" name="Content Placeholder 3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EA99468-A9DE-4B6E-A1BD-89C81CC50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269" y="2024313"/>
            <a:ext cx="6033763" cy="3702912"/>
          </a:xfrm>
        </p:spPr>
      </p:pic>
    </p:spTree>
    <p:extLst>
      <p:ext uri="{BB962C8B-B14F-4D97-AF65-F5344CB8AC3E}">
        <p14:creationId xmlns:p14="http://schemas.microsoft.com/office/powerpoint/2010/main" val="157282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Assymetric Crytosystem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 err="1"/>
              <a:t>Menggunakan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berbeda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untuk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enkripsi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dekripsi</a:t>
            </a:r>
            <a:endParaRPr lang="en-US" altLang="id-ID" sz="2250" dirty="0"/>
          </a:p>
          <a:p>
            <a:r>
              <a:rPr lang="en-US" altLang="id-ID" sz="2250" dirty="0" err="1"/>
              <a:t>Jumlah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lebih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sedikit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dibandingkan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enkripsi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dengan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privat</a:t>
            </a:r>
            <a:endParaRPr lang="en-US" altLang="id-ID" sz="2250" dirty="0"/>
          </a:p>
          <a:p>
            <a:r>
              <a:rPr lang="en-US" altLang="id-ID" sz="2250" dirty="0" err="1"/>
              <a:t>Membutuhkan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komputasi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tinggi</a:t>
            </a:r>
            <a:r>
              <a:rPr lang="en-US" altLang="id-ID" sz="2250" dirty="0"/>
              <a:t> (</a:t>
            </a:r>
            <a:r>
              <a:rPr lang="en-US" altLang="id-ID" sz="2250" dirty="0" err="1"/>
              <a:t>membutuhkan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waktu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lebih</a:t>
            </a:r>
            <a:r>
              <a:rPr lang="en-US" altLang="id-ID" sz="2250" dirty="0"/>
              <a:t> lama)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6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b="1" dirty="0"/>
              <a:t>Assymetric Crytosystem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 err="1"/>
              <a:t>Membutuhkan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penyimpanan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publik</a:t>
            </a:r>
            <a:r>
              <a:rPr lang="en-US" altLang="id-ID" sz="2250" dirty="0"/>
              <a:t> (Certificate Authority) yang </a:t>
            </a:r>
            <a:r>
              <a:rPr lang="en-US" altLang="id-ID" sz="2250" dirty="0" err="1"/>
              <a:t>terpercaya</a:t>
            </a:r>
            <a:r>
              <a:rPr lang="en-US" altLang="id-ID" sz="2250" dirty="0"/>
              <a:t> (trusted). </a:t>
            </a:r>
            <a:r>
              <a:rPr lang="en-US" altLang="id-ID" sz="2250" dirty="0" err="1"/>
              <a:t>Siapa</a:t>
            </a:r>
            <a:r>
              <a:rPr lang="en-US" altLang="id-ID" sz="2250" dirty="0"/>
              <a:t>? Verisign?</a:t>
            </a:r>
          </a:p>
          <a:p>
            <a:r>
              <a:rPr lang="en-US" altLang="id-ID" sz="2250" dirty="0" err="1"/>
              <a:t>Pengelolaan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kunci</a:t>
            </a:r>
            <a:r>
              <a:rPr lang="en-US" altLang="id-ID" sz="2250" dirty="0"/>
              <a:t> (key management) </a:t>
            </a:r>
            <a:r>
              <a:rPr lang="en-US" altLang="id-ID" sz="2250" dirty="0" err="1"/>
              <a:t>bisa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menjadi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kompleks</a:t>
            </a:r>
            <a:r>
              <a:rPr lang="en-US" altLang="id-ID" sz="2250" dirty="0"/>
              <a:t> (revocation, </a:t>
            </a:r>
            <a:r>
              <a:rPr lang="en-US" altLang="id-ID" sz="2250" dirty="0" err="1"/>
              <a:t>pihak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ketiga</a:t>
            </a:r>
            <a:r>
              <a:rPr lang="en-US" altLang="id-ID" sz="2250" dirty="0"/>
              <a:t>, </a:t>
            </a:r>
            <a:r>
              <a:rPr lang="en-US" altLang="id-ID" sz="2250" dirty="0" err="1"/>
              <a:t>dll</a:t>
            </a:r>
            <a:r>
              <a:rPr lang="en-US" altLang="id-ID" sz="2250" dirty="0"/>
              <a:t>.)</a:t>
            </a:r>
          </a:p>
          <a:p>
            <a:r>
              <a:rPr lang="en-US" altLang="id-ID" sz="2250" dirty="0" err="1"/>
              <a:t>Contoh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algoritma</a:t>
            </a:r>
            <a:r>
              <a:rPr lang="en-US" altLang="id-ID" sz="2250" dirty="0"/>
              <a:t>: RSA, ECC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001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Pioneer Kripto Kunci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300" b="1" dirty="0"/>
              <a:t>Amerika</a:t>
            </a:r>
          </a:p>
          <a:p>
            <a:r>
              <a:rPr lang="id-ID" sz="2300" dirty="0"/>
              <a:t>Whitfield Diffie</a:t>
            </a:r>
          </a:p>
          <a:p>
            <a:r>
              <a:rPr lang="id-ID" sz="2300" dirty="0"/>
              <a:t>Martin Hellman</a:t>
            </a:r>
          </a:p>
          <a:p>
            <a:r>
              <a:rPr lang="id-ID" sz="2300" dirty="0"/>
              <a:t>Ralph Merkle</a:t>
            </a:r>
          </a:p>
          <a:p>
            <a:r>
              <a:rPr lang="id-ID" sz="2300" dirty="0"/>
              <a:t>Ron Rivest</a:t>
            </a:r>
          </a:p>
          <a:p>
            <a:pPr marL="0" indent="0">
              <a:buNone/>
            </a:pPr>
            <a:r>
              <a:rPr lang="id-ID" sz="2300" b="1" dirty="0"/>
              <a:t>Inggris </a:t>
            </a:r>
            <a:r>
              <a:rPr lang="id-ID" sz="2300" dirty="0"/>
              <a:t>(awal 1970an GCHQ)</a:t>
            </a:r>
          </a:p>
          <a:p>
            <a:r>
              <a:rPr lang="id-ID" sz="2300" dirty="0"/>
              <a:t>James Ellis</a:t>
            </a:r>
          </a:p>
          <a:p>
            <a:r>
              <a:rPr lang="id-ID" sz="2300" dirty="0"/>
              <a:t>Clifford Cocks</a:t>
            </a:r>
          </a:p>
          <a:p>
            <a:r>
              <a:rPr lang="id-ID" sz="2300" dirty="0"/>
              <a:t>Malcolm Williamson</a:t>
            </a:r>
          </a:p>
          <a:p>
            <a:r>
              <a:rPr lang="id-ID" sz="2300" dirty="0"/>
              <a:t>Juli</a:t>
            </a:r>
            <a:endParaRPr lang="en-AU" altLang="zh-CN" sz="23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387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0" y="914400"/>
            <a:ext cx="7200900" cy="652713"/>
          </a:xfrm>
        </p:spPr>
        <p:txBody>
          <a:bodyPr/>
          <a:lstStyle/>
          <a:p>
            <a:r>
              <a:rPr lang="id-ID" b="1" dirty="0"/>
              <a:t>Kegunaan Public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/>
              <a:t>can classify uses into 3 categories:</a:t>
            </a:r>
          </a:p>
          <a:p>
            <a:pPr lvl="1"/>
            <a:r>
              <a:rPr lang="en-US" altLang="id-ID" sz="2250" b="1" dirty="0"/>
              <a:t>encryption/decryption</a:t>
            </a:r>
            <a:r>
              <a:rPr lang="en-US" altLang="id-ID" sz="2250" dirty="0"/>
              <a:t> (provide secrecy)</a:t>
            </a:r>
          </a:p>
          <a:p>
            <a:pPr lvl="1"/>
            <a:r>
              <a:rPr lang="en-US" altLang="id-ID" sz="2250" b="1" dirty="0"/>
              <a:t>digital signatures</a:t>
            </a:r>
            <a:r>
              <a:rPr lang="en-US" altLang="id-ID" sz="2250" dirty="0"/>
              <a:t> (provide authentication)</a:t>
            </a:r>
          </a:p>
          <a:p>
            <a:pPr lvl="1"/>
            <a:r>
              <a:rPr lang="en-US" altLang="id-ID" sz="2250" b="1" dirty="0"/>
              <a:t>key exchange</a:t>
            </a:r>
            <a:r>
              <a:rPr lang="en-US" altLang="id-ID" sz="2250" dirty="0"/>
              <a:t> (of session keys)</a:t>
            </a:r>
          </a:p>
          <a:p>
            <a:r>
              <a:rPr lang="en-US" altLang="id-ID" sz="2250" dirty="0"/>
              <a:t>some algorithms are suitable for all uses, others are specific to one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23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Kegunaan Public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250" dirty="0"/>
              <a:t>Secure Socket Layer (SSL)</a:t>
            </a:r>
          </a:p>
          <a:p>
            <a:pPr lvl="1"/>
            <a:r>
              <a:rPr lang="en-US" altLang="id-ID" sz="2250" dirty="0"/>
              <a:t>HTTPS</a:t>
            </a:r>
          </a:p>
          <a:p>
            <a:pPr lvl="1"/>
            <a:r>
              <a:rPr lang="en-US" altLang="id-ID" sz="2250" dirty="0"/>
              <a:t>SSH</a:t>
            </a:r>
          </a:p>
          <a:p>
            <a:pPr lvl="1"/>
            <a:r>
              <a:rPr lang="en-US" altLang="id-ID" sz="2250" dirty="0"/>
              <a:t>STUNNEL</a:t>
            </a:r>
          </a:p>
          <a:p>
            <a:r>
              <a:rPr lang="en-US" altLang="id-ID" sz="2250" dirty="0"/>
              <a:t>Pretty Good Privacy (PGP) </a:t>
            </a:r>
            <a:r>
              <a:rPr lang="en-US" altLang="id-ID" sz="2250" dirty="0" err="1"/>
              <a:t>dan</a:t>
            </a:r>
            <a:r>
              <a:rPr lang="en-US" altLang="id-ID" sz="2250" dirty="0"/>
              <a:t> GNU Privacy</a:t>
            </a:r>
            <a:r>
              <a:rPr lang="id-ID" altLang="id-ID" sz="2250" dirty="0"/>
              <a:t> </a:t>
            </a:r>
            <a:r>
              <a:rPr lang="en-US" altLang="id-ID" sz="2250" dirty="0"/>
              <a:t>Guard (GPG)</a:t>
            </a:r>
            <a:endParaRPr lang="en-AU" altLang="zh-CN" sz="225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92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Contoh Implementasi Kunci Publik</a:t>
            </a:r>
            <a:endParaRPr lang="id-ID" b="1" dirty="0"/>
          </a:p>
        </p:txBody>
      </p:sp>
      <p:pic>
        <p:nvPicPr>
          <p:cNvPr id="5" name="Content Placeholder 4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A5A41908-37F9-40C7-976C-4A8DBF0AA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13" y="1965202"/>
            <a:ext cx="7548474" cy="4035548"/>
          </a:xfrm>
        </p:spPr>
      </p:pic>
    </p:spTree>
    <p:extLst>
      <p:ext uri="{BB962C8B-B14F-4D97-AF65-F5344CB8AC3E}">
        <p14:creationId xmlns:p14="http://schemas.microsoft.com/office/powerpoint/2010/main" val="15111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Contoh Implementasi Kunci Publik</a:t>
            </a:r>
            <a:endParaRPr lang="id-ID" b="1" dirty="0"/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56A13273-B22A-4984-935F-E961C3CA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389" y="1934462"/>
            <a:ext cx="3921539" cy="4192350"/>
          </a:xfrm>
        </p:spPr>
      </p:pic>
    </p:spTree>
    <p:extLst>
      <p:ext uri="{BB962C8B-B14F-4D97-AF65-F5344CB8AC3E}">
        <p14:creationId xmlns:p14="http://schemas.microsoft.com/office/powerpoint/2010/main" val="365520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Protokol SSL</a:t>
            </a:r>
            <a:endParaRPr lang="id-ID" b="1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C3A9CAE3-C0F6-42CE-BE91-65099963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906" y="2024313"/>
            <a:ext cx="6552307" cy="3976437"/>
          </a:xfrm>
        </p:spPr>
      </p:pic>
    </p:spTree>
    <p:extLst>
      <p:ext uri="{BB962C8B-B14F-4D97-AF65-F5344CB8AC3E}">
        <p14:creationId xmlns:p14="http://schemas.microsoft.com/office/powerpoint/2010/main" val="267674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Terminologi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plaintext</a:t>
            </a:r>
            <a:r>
              <a:rPr lang="en-AU" altLang="zh-CN" sz="2400" dirty="0">
                <a:ea typeface="SimSun" panose="02010600030101010101" pitchFamily="2" charset="-122"/>
              </a:rPr>
              <a:t> - the original message 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ciphertext</a:t>
            </a:r>
            <a:r>
              <a:rPr lang="en-AU" altLang="zh-CN" sz="2400" dirty="0">
                <a:ea typeface="SimSun" panose="02010600030101010101" pitchFamily="2" charset="-122"/>
              </a:rPr>
              <a:t> - the coded message 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cipher</a:t>
            </a:r>
            <a:r>
              <a:rPr lang="en-AU" altLang="zh-CN" sz="2400" dirty="0">
                <a:ea typeface="SimSun" panose="02010600030101010101" pitchFamily="2" charset="-122"/>
              </a:rPr>
              <a:t> - algorithm for transforming plaintext to ciphertext 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key</a:t>
            </a:r>
            <a:r>
              <a:rPr lang="en-AU" altLang="zh-CN" sz="2400" dirty="0">
                <a:ea typeface="SimSun" panose="02010600030101010101" pitchFamily="2" charset="-122"/>
              </a:rPr>
              <a:t> - info used in cipher known only to sender/receiver 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encipher (encrypt)</a:t>
            </a:r>
            <a:r>
              <a:rPr lang="en-AU" altLang="zh-CN" sz="2400" dirty="0">
                <a:ea typeface="SimSun" panose="02010600030101010101" pitchFamily="2" charset="-122"/>
              </a:rPr>
              <a:t> - converting plaintext to ciphertext 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decipher (decrypt)</a:t>
            </a:r>
            <a:r>
              <a:rPr lang="en-AU" altLang="zh-CN" sz="2400" dirty="0">
                <a:ea typeface="SimSun" panose="02010600030101010101" pitchFamily="2" charset="-122"/>
              </a:rPr>
              <a:t> - recovering ciphertext from plaintext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cryptography</a:t>
            </a:r>
            <a:r>
              <a:rPr lang="en-AU" altLang="zh-CN" sz="2400" dirty="0">
                <a:ea typeface="SimSun" panose="02010600030101010101" pitchFamily="2" charset="-122"/>
              </a:rPr>
              <a:t> - study of encryption principles/methods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cryptanalysis (codebreaking)</a:t>
            </a:r>
            <a:r>
              <a:rPr lang="en-AU" altLang="zh-CN" sz="2400" dirty="0">
                <a:ea typeface="SimSun" panose="02010600030101010101" pitchFamily="2" charset="-122"/>
              </a:rPr>
              <a:t> - the study of principles/ methods of deciphering ciphertext </a:t>
            </a:r>
            <a:r>
              <a:rPr lang="en-AU" altLang="zh-CN" sz="2400" i="1" dirty="0">
                <a:ea typeface="SimSun" panose="02010600030101010101" pitchFamily="2" charset="-122"/>
              </a:rPr>
              <a:t>without</a:t>
            </a:r>
            <a:r>
              <a:rPr lang="en-AU" altLang="zh-CN" sz="2400" dirty="0">
                <a:ea typeface="SimSun" panose="02010600030101010101" pitchFamily="2" charset="-122"/>
              </a:rPr>
              <a:t> knowing key</a:t>
            </a:r>
          </a:p>
          <a:p>
            <a:pPr>
              <a:lnSpc>
                <a:spcPct val="80000"/>
              </a:lnSpc>
            </a:pPr>
            <a:r>
              <a:rPr lang="en-AU" altLang="zh-CN" sz="2400" b="1" dirty="0">
                <a:ea typeface="SimSun" panose="02010600030101010101" pitchFamily="2" charset="-122"/>
              </a:rPr>
              <a:t>cryptology</a:t>
            </a:r>
            <a:r>
              <a:rPr lang="en-AU" altLang="zh-CN" sz="2400" dirty="0">
                <a:ea typeface="SimSun" panose="02010600030101010101" pitchFamily="2" charset="-122"/>
              </a:rPr>
              <a:t> - the field of both cryptography and cryptanalysis</a:t>
            </a:r>
          </a:p>
        </p:txBody>
      </p:sp>
    </p:spTree>
    <p:extLst>
      <p:ext uri="{BB962C8B-B14F-4D97-AF65-F5344CB8AC3E}">
        <p14:creationId xmlns:p14="http://schemas.microsoft.com/office/powerpoint/2010/main" val="4261376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altLang="id-ID" b="1" dirty="0"/>
              <a:t>P</a:t>
            </a:r>
            <a:r>
              <a:rPr lang="id-ID" altLang="id-ID" b="1" dirty="0"/>
              <a:t>enggunaan Enkripsi</a:t>
            </a:r>
            <a:endParaRPr lang="en-US" altLang="id-ID" b="1" dirty="0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771901" y="4505325"/>
            <a:ext cx="507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 altLang="id-ID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5326858" y="3663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altLang="id-ID"/>
          </a:p>
        </p:txBody>
      </p:sp>
      <p:sp>
        <p:nvSpPr>
          <p:cNvPr id="15408" name="Text Box 48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2228850"/>
            <a:ext cx="7200900" cy="3028950"/>
          </a:xfrm>
          <a:noFill/>
          <a:ln/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id-ID" sz="2100" b="1" dirty="0"/>
              <a:t>Confidentiality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id-ID" sz="2100" dirty="0" err="1"/>
              <a:t>Mengamankan</a:t>
            </a:r>
            <a:r>
              <a:rPr lang="en-US" altLang="id-ID" sz="2100" dirty="0"/>
              <a:t> data </a:t>
            </a:r>
            <a:r>
              <a:rPr lang="en-US" altLang="id-ID" sz="2100" dirty="0" err="1"/>
              <a:t>dengan</a:t>
            </a:r>
            <a:r>
              <a:rPr lang="en-US" altLang="id-ID" sz="2100" dirty="0"/>
              <a:t> </a:t>
            </a:r>
            <a:r>
              <a:rPr lang="en-US" altLang="id-ID" sz="2100" dirty="0" err="1"/>
              <a:t>mengacak</a:t>
            </a:r>
            <a:r>
              <a:rPr lang="en-US" altLang="id-ID" sz="2100" dirty="0"/>
              <a:t> data </a:t>
            </a:r>
            <a:r>
              <a:rPr lang="en-US" altLang="id-ID" sz="2100" dirty="0" err="1"/>
              <a:t>sehingga</a:t>
            </a:r>
            <a:r>
              <a:rPr lang="en-US" altLang="id-ID" sz="2100" dirty="0"/>
              <a:t> </a:t>
            </a:r>
            <a:r>
              <a:rPr lang="en-US" altLang="id-ID" sz="2100" dirty="0" err="1"/>
              <a:t>sulit</a:t>
            </a:r>
            <a:r>
              <a:rPr lang="en-US" altLang="id-ID" sz="2100" dirty="0"/>
              <a:t> </a:t>
            </a:r>
            <a:r>
              <a:rPr lang="en-US" altLang="id-ID" sz="2100" dirty="0" err="1"/>
              <a:t>untuk</a:t>
            </a:r>
            <a:r>
              <a:rPr lang="en-US" altLang="id-ID" sz="2100" dirty="0"/>
              <a:t> </a:t>
            </a:r>
            <a:r>
              <a:rPr lang="en-US" altLang="id-ID" sz="2100" dirty="0" err="1"/>
              <a:t>dibaca</a:t>
            </a:r>
            <a:endParaRPr lang="en-US" altLang="id-ID" sz="2100" dirty="0"/>
          </a:p>
          <a:p>
            <a:pPr marL="0" indent="0">
              <a:spcBef>
                <a:spcPct val="50000"/>
              </a:spcBef>
              <a:buNone/>
            </a:pPr>
            <a:r>
              <a:rPr lang="en-US" altLang="id-ID" sz="2100" b="1" dirty="0"/>
              <a:t>Integrity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id-ID" sz="2100" dirty="0" err="1"/>
              <a:t>Meyakinkan</a:t>
            </a:r>
            <a:r>
              <a:rPr lang="en-US" altLang="id-ID" sz="2100" dirty="0"/>
              <a:t> </a:t>
            </a:r>
            <a:r>
              <a:rPr lang="en-US" altLang="id-ID" sz="2100" dirty="0" err="1"/>
              <a:t>tidak</a:t>
            </a:r>
            <a:r>
              <a:rPr lang="en-US" altLang="id-ID" sz="2100" dirty="0"/>
              <a:t> </a:t>
            </a:r>
            <a:r>
              <a:rPr lang="en-US" altLang="id-ID" sz="2100" dirty="0" err="1"/>
              <a:t>ada</a:t>
            </a:r>
            <a:r>
              <a:rPr lang="en-US" altLang="id-ID" sz="2100" dirty="0"/>
              <a:t> </a:t>
            </a:r>
            <a:r>
              <a:rPr lang="en-US" altLang="id-ID" sz="2100" dirty="0" err="1"/>
              <a:t>perubahan</a:t>
            </a:r>
            <a:r>
              <a:rPr lang="en-US" altLang="id-ID" sz="2100" dirty="0"/>
              <a:t> data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id-ID" sz="2100" b="1" dirty="0"/>
              <a:t>Authentication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id-ID" sz="2100" dirty="0"/>
              <a:t> </a:t>
            </a:r>
            <a:r>
              <a:rPr lang="en-US" altLang="id-ID" sz="2100" dirty="0" err="1"/>
              <a:t>Memastikan</a:t>
            </a:r>
            <a:r>
              <a:rPr lang="en-US" altLang="id-ID" sz="2100" dirty="0"/>
              <a:t> </a:t>
            </a:r>
            <a:r>
              <a:rPr lang="en-US" altLang="id-ID" sz="2100" dirty="0" err="1"/>
              <a:t>identitas</a:t>
            </a:r>
            <a:r>
              <a:rPr lang="en-US" altLang="id-ID" sz="2100" dirty="0"/>
              <a:t> </a:t>
            </a:r>
            <a:r>
              <a:rPr lang="en-US" altLang="id-ID" sz="2100" dirty="0" err="1"/>
              <a:t>seseorang</a:t>
            </a:r>
            <a:r>
              <a:rPr lang="en-US" altLang="id-ID" sz="2100" dirty="0"/>
              <a:t> </a:t>
            </a:r>
            <a:r>
              <a:rPr lang="en-US" altLang="id-ID" sz="2100" dirty="0" err="1"/>
              <a:t>dengan</a:t>
            </a:r>
            <a:r>
              <a:rPr lang="en-US" altLang="id-ID" sz="2100" dirty="0"/>
              <a:t>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34054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30" y="990600"/>
            <a:ext cx="8229600" cy="533400"/>
          </a:xfrm>
        </p:spPr>
        <p:txBody>
          <a:bodyPr/>
          <a:lstStyle/>
          <a:p>
            <a:r>
              <a:rPr lang="en-US" altLang="id-ID" b="1" dirty="0"/>
              <a:t>M</a:t>
            </a:r>
            <a:r>
              <a:rPr lang="id-ID" altLang="id-ID" b="1" dirty="0"/>
              <a:t>essage Digest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d-ID" sz="2250" dirty="0" err="1"/>
              <a:t>Menghasilkan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rangkuman</a:t>
            </a:r>
            <a:r>
              <a:rPr lang="en-US" altLang="id-ID" sz="2250" dirty="0"/>
              <a:t> (summary, digest) </a:t>
            </a:r>
            <a:r>
              <a:rPr lang="en-US" altLang="id-ID" sz="2250" dirty="0" err="1"/>
              <a:t>dari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sebuah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pesan</a:t>
            </a:r>
            <a:r>
              <a:rPr lang="en-US" altLang="id-ID" sz="2250" dirty="0"/>
              <a:t> (file, stream data)</a:t>
            </a:r>
          </a:p>
          <a:p>
            <a:r>
              <a:rPr lang="en-US" altLang="id-ID" sz="2250" dirty="0" err="1"/>
              <a:t>Menggunakan</a:t>
            </a:r>
            <a:r>
              <a:rPr lang="en-US" altLang="id-ID" sz="2250" dirty="0"/>
              <a:t> hash function </a:t>
            </a:r>
            <a:r>
              <a:rPr lang="en-US" altLang="id-ID" sz="2250" dirty="0" err="1"/>
              <a:t>untuk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menghasilkan</a:t>
            </a:r>
            <a:r>
              <a:rPr lang="en-US" altLang="id-ID" sz="2250" dirty="0"/>
              <a:t> digest </a:t>
            </a:r>
            <a:r>
              <a:rPr lang="en-US" altLang="id-ID" sz="2250" dirty="0" err="1"/>
              <a:t>tersebut</a:t>
            </a:r>
            <a:endParaRPr lang="en-US" altLang="id-ID" sz="2250" dirty="0"/>
          </a:p>
        </p:txBody>
      </p:sp>
    </p:spTree>
    <p:extLst>
      <p:ext uri="{BB962C8B-B14F-4D97-AF65-F5344CB8AC3E}">
        <p14:creationId xmlns:p14="http://schemas.microsoft.com/office/powerpoint/2010/main" val="284110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0"/>
            <a:ext cx="7200900" cy="832312"/>
          </a:xfrm>
        </p:spPr>
        <p:txBody>
          <a:bodyPr/>
          <a:lstStyle/>
          <a:p>
            <a:r>
              <a:rPr lang="en-US" altLang="id-ID" b="1" dirty="0"/>
              <a:t>H</a:t>
            </a:r>
            <a:r>
              <a:rPr lang="id-ID" altLang="id-ID" b="1" dirty="0"/>
              <a:t>ash Function 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/>
          </a:bodyPr>
          <a:lstStyle/>
          <a:p>
            <a:r>
              <a:rPr lang="en-US" altLang="id-ID" sz="2250" dirty="0" err="1"/>
              <a:t>Merupakan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fungsi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satu</a:t>
            </a:r>
            <a:r>
              <a:rPr lang="en-US" altLang="id-ID" sz="2250" dirty="0"/>
              <a:t> </a:t>
            </a:r>
            <a:r>
              <a:rPr lang="en-US" altLang="id-ID" sz="2250" dirty="0" err="1"/>
              <a:t>arah</a:t>
            </a:r>
            <a:r>
              <a:rPr lang="en-US" altLang="id-ID" sz="2250" dirty="0"/>
              <a:t> (one way function) yang </a:t>
            </a:r>
            <a:r>
              <a:rPr lang="en-US" altLang="id-ID" sz="2250" dirty="0" err="1"/>
              <a:t>dapat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menghasilkan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ciri</a:t>
            </a:r>
            <a:r>
              <a:rPr lang="en-US" altLang="id-ID" sz="2250" dirty="0"/>
              <a:t> (signature) </a:t>
            </a:r>
            <a:r>
              <a:rPr lang="en-US" altLang="id-ID" sz="2250" dirty="0" err="1"/>
              <a:t>dari</a:t>
            </a:r>
            <a:r>
              <a:rPr lang="en-US" altLang="id-ID" sz="2250" dirty="0"/>
              <a:t> data (</a:t>
            </a:r>
            <a:r>
              <a:rPr lang="en-US" altLang="id-ID" sz="2250" dirty="0" err="1"/>
              <a:t>berkas</a:t>
            </a:r>
            <a:r>
              <a:rPr lang="en-US" altLang="id-ID" sz="2250" dirty="0"/>
              <a:t>, stream)</a:t>
            </a:r>
          </a:p>
          <a:p>
            <a:r>
              <a:rPr lang="en-US" altLang="id-ID" sz="2250" dirty="0" err="1"/>
              <a:t>Perubahan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satu</a:t>
            </a:r>
            <a:r>
              <a:rPr lang="en-US" altLang="id-ID" sz="2250" dirty="0"/>
              <a:t> bit </a:t>
            </a:r>
            <a:r>
              <a:rPr lang="en-US" altLang="id-ID" sz="2250" dirty="0" err="1"/>
              <a:t>saja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mengubah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keluaran</a:t>
            </a:r>
            <a:r>
              <a:rPr lang="en-US" altLang="id-ID" sz="2250" dirty="0"/>
              <a:t> hash </a:t>
            </a:r>
            <a:r>
              <a:rPr lang="en-US" altLang="id-ID" sz="2250" dirty="0" err="1"/>
              <a:t>secara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drastis</a:t>
            </a:r>
            <a:endParaRPr lang="en-US" altLang="id-ID" sz="2250" dirty="0"/>
          </a:p>
          <a:p>
            <a:r>
              <a:rPr lang="en-US" altLang="id-ID" sz="2250" dirty="0" err="1"/>
              <a:t>Digunakan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untuk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menjamin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integritas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dan</a:t>
            </a:r>
            <a:r>
              <a:rPr lang="en-US" altLang="id-ID" sz="2250" dirty="0"/>
              <a:t>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1169835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0"/>
            <a:ext cx="7200900" cy="832312"/>
          </a:xfrm>
        </p:spPr>
        <p:txBody>
          <a:bodyPr/>
          <a:lstStyle/>
          <a:p>
            <a:r>
              <a:rPr lang="en-US" altLang="id-ID" b="1" dirty="0"/>
              <a:t>H</a:t>
            </a:r>
            <a:r>
              <a:rPr lang="id-ID" altLang="id-ID" b="1" dirty="0"/>
              <a:t>ash Function 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/>
          </a:bodyPr>
          <a:lstStyle/>
          <a:p>
            <a:r>
              <a:rPr lang="en-US" altLang="id-ID" sz="2250" dirty="0" err="1"/>
              <a:t>Contoh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lazim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digunakan</a:t>
            </a:r>
            <a:r>
              <a:rPr lang="en-US" altLang="id-ID" sz="2250" dirty="0"/>
              <a:t>: MD4, MD5, SHA-1</a:t>
            </a:r>
          </a:p>
          <a:p>
            <a:endParaRPr lang="en-US" altLang="id-ID" sz="2250" dirty="0"/>
          </a:p>
          <a:p>
            <a:pPr marL="0" indent="0">
              <a:buNone/>
            </a:pPr>
            <a:r>
              <a:rPr lang="en-US" altLang="id-ID" sz="2250" dirty="0" err="1"/>
              <a:t>unix</a:t>
            </a:r>
            <a:r>
              <a:rPr lang="en-US" altLang="id-ID" sz="2250" dirty="0"/>
              <a:t>$ </a:t>
            </a:r>
            <a:r>
              <a:rPr lang="en-US" altLang="id-ID" sz="2250" b="1" dirty="0"/>
              <a:t>md5sum /bin/login"</a:t>
            </a:r>
          </a:p>
          <a:p>
            <a:pPr marL="0" indent="0">
              <a:buNone/>
            </a:pPr>
            <a:r>
              <a:rPr lang="en-US" altLang="id-ID" sz="2250" dirty="0"/>
              <a:t>af005c0810eeca2d50f2904d87d9ba1c /bin/login</a:t>
            </a:r>
          </a:p>
          <a:p>
            <a:pPr marL="0" indent="0">
              <a:buNone/>
            </a:pPr>
            <a:r>
              <a:rPr lang="en-US" altLang="id-ID" sz="2250" dirty="0" err="1"/>
              <a:t>unix</a:t>
            </a:r>
            <a:r>
              <a:rPr lang="en-US" altLang="id-ID" sz="2250" dirty="0"/>
              <a:t>$ md</a:t>
            </a:r>
            <a:r>
              <a:rPr lang="en-US" altLang="id-ID" sz="2250" b="1" dirty="0"/>
              <a:t>5sum /</a:t>
            </a:r>
            <a:r>
              <a:rPr lang="en-US" altLang="id-ID" sz="2250" b="1" dirty="0" err="1"/>
              <a:t>etc</a:t>
            </a:r>
            <a:r>
              <a:rPr lang="en-US" altLang="id-ID" sz="2250" b="1" dirty="0"/>
              <a:t>/</a:t>
            </a:r>
            <a:r>
              <a:rPr lang="en-US" altLang="id-ID" sz="2250" b="1" dirty="0" err="1"/>
              <a:t>passwd</a:t>
            </a:r>
            <a:r>
              <a:rPr lang="en-US" altLang="id-ID" sz="2250" b="1" dirty="0"/>
              <a:t>"</a:t>
            </a:r>
          </a:p>
          <a:p>
            <a:pPr marL="0" indent="0">
              <a:buNone/>
            </a:pPr>
            <a:r>
              <a:rPr lang="en-US" altLang="id-ID" sz="2250" dirty="0"/>
              <a:t>a3eeed3854a930c97a125378785045f9 /</a:t>
            </a:r>
            <a:r>
              <a:rPr lang="en-US" altLang="id-ID" sz="2250" dirty="0" err="1"/>
              <a:t>etc</a:t>
            </a:r>
            <a:r>
              <a:rPr lang="en-US" altLang="id-ID" sz="2250" dirty="0"/>
              <a:t>/</a:t>
            </a:r>
            <a:r>
              <a:rPr lang="en-US" altLang="id-ID" sz="2250" dirty="0" err="1"/>
              <a:t>passwd</a:t>
            </a:r>
            <a:endParaRPr lang="en-US" altLang="id-ID" sz="2250" dirty="0"/>
          </a:p>
        </p:txBody>
      </p:sp>
    </p:spTree>
    <p:extLst>
      <p:ext uri="{BB962C8B-B14F-4D97-AF65-F5344CB8AC3E}">
        <p14:creationId xmlns:p14="http://schemas.microsoft.com/office/powerpoint/2010/main" val="1073178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370" y="762000"/>
            <a:ext cx="7200900" cy="832312"/>
          </a:xfrm>
        </p:spPr>
        <p:txBody>
          <a:bodyPr/>
          <a:lstStyle/>
          <a:p>
            <a:r>
              <a:rPr lang="en-US" altLang="id-ID" b="1" dirty="0"/>
              <a:t>H</a:t>
            </a:r>
            <a:r>
              <a:rPr lang="id-ID" altLang="id-ID" b="1" dirty="0"/>
              <a:t>ash Function 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/>
          </a:bodyPr>
          <a:lstStyle/>
          <a:p>
            <a:r>
              <a:rPr lang="en-US" altLang="id-ID" sz="2250" dirty="0" err="1"/>
              <a:t>Contoh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lazim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digunakan</a:t>
            </a:r>
            <a:r>
              <a:rPr lang="en-US" altLang="id-ID" sz="2250" dirty="0"/>
              <a:t>: MD4, MD5, SHA-1</a:t>
            </a:r>
          </a:p>
          <a:p>
            <a:endParaRPr lang="en-US" altLang="id-ID" sz="2250" dirty="0"/>
          </a:p>
          <a:p>
            <a:pPr marL="0" indent="0">
              <a:buNone/>
            </a:pPr>
            <a:r>
              <a:rPr lang="en-US" altLang="id-ID" sz="2250" dirty="0" err="1"/>
              <a:t>unix</a:t>
            </a:r>
            <a:r>
              <a:rPr lang="en-US" altLang="id-ID" sz="2250" dirty="0"/>
              <a:t>$ </a:t>
            </a:r>
            <a:r>
              <a:rPr lang="en-US" altLang="id-ID" sz="2250" b="1" dirty="0"/>
              <a:t>md5sum /bin/login"</a:t>
            </a:r>
          </a:p>
          <a:p>
            <a:pPr marL="0" indent="0">
              <a:buNone/>
            </a:pPr>
            <a:r>
              <a:rPr lang="en-US" altLang="id-ID" sz="2250" dirty="0"/>
              <a:t>af005c0810eeca2d50f2904d87d9ba1c /bin/login</a:t>
            </a:r>
          </a:p>
          <a:p>
            <a:pPr marL="0" indent="0">
              <a:buNone/>
            </a:pPr>
            <a:r>
              <a:rPr lang="en-US" altLang="id-ID" sz="2250" dirty="0" err="1"/>
              <a:t>unix</a:t>
            </a:r>
            <a:r>
              <a:rPr lang="en-US" altLang="id-ID" sz="2250" dirty="0"/>
              <a:t>$ md</a:t>
            </a:r>
            <a:r>
              <a:rPr lang="en-US" altLang="id-ID" sz="2250" b="1" dirty="0"/>
              <a:t>5sum /</a:t>
            </a:r>
            <a:r>
              <a:rPr lang="en-US" altLang="id-ID" sz="2250" b="1" dirty="0" err="1"/>
              <a:t>etc</a:t>
            </a:r>
            <a:r>
              <a:rPr lang="en-US" altLang="id-ID" sz="2250" b="1" dirty="0"/>
              <a:t>/</a:t>
            </a:r>
            <a:r>
              <a:rPr lang="en-US" altLang="id-ID" sz="2250" b="1" dirty="0" err="1"/>
              <a:t>passwd</a:t>
            </a:r>
            <a:r>
              <a:rPr lang="en-US" altLang="id-ID" sz="2250" b="1" dirty="0"/>
              <a:t>"</a:t>
            </a:r>
          </a:p>
          <a:p>
            <a:pPr marL="0" indent="0">
              <a:buNone/>
            </a:pPr>
            <a:r>
              <a:rPr lang="en-US" altLang="id-ID" sz="2250" dirty="0"/>
              <a:t>a3eeed3854a930c97a125378785045f9 /</a:t>
            </a:r>
            <a:r>
              <a:rPr lang="en-US" altLang="id-ID" sz="2250" dirty="0" err="1"/>
              <a:t>etc</a:t>
            </a:r>
            <a:r>
              <a:rPr lang="en-US" altLang="id-ID" sz="2250" dirty="0"/>
              <a:t>/</a:t>
            </a:r>
            <a:r>
              <a:rPr lang="en-US" altLang="id-ID" sz="2250" dirty="0" err="1"/>
              <a:t>passwd</a:t>
            </a:r>
            <a:endParaRPr lang="en-US" altLang="id-ID" sz="2250" dirty="0"/>
          </a:p>
        </p:txBody>
      </p:sp>
    </p:spTree>
    <p:extLst>
      <p:ext uri="{BB962C8B-B14F-4D97-AF65-F5344CB8AC3E}">
        <p14:creationId xmlns:p14="http://schemas.microsoft.com/office/powerpoint/2010/main" val="1871063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0"/>
            <a:ext cx="7200900" cy="832312"/>
          </a:xfrm>
        </p:spPr>
        <p:txBody>
          <a:bodyPr/>
          <a:lstStyle/>
          <a:p>
            <a:r>
              <a:rPr lang="en-US" altLang="id-ID" b="1" dirty="0"/>
              <a:t>C</a:t>
            </a:r>
            <a:r>
              <a:rPr lang="id-ID" altLang="id-ID" b="1" dirty="0"/>
              <a:t>ontoh Penggunaan Hash: Pengirim</a:t>
            </a:r>
            <a:endParaRPr lang="en-US" altLang="id-ID" b="1" dirty="0"/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67483FE2-97A8-426C-8AA8-930383F4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29" y="2087691"/>
            <a:ext cx="6633443" cy="35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200900" cy="832312"/>
          </a:xfrm>
        </p:spPr>
        <p:txBody>
          <a:bodyPr/>
          <a:lstStyle/>
          <a:p>
            <a:r>
              <a:rPr lang="en-US" altLang="id-ID" b="1" dirty="0"/>
              <a:t>C</a:t>
            </a:r>
            <a:r>
              <a:rPr lang="id-ID" altLang="id-ID" b="1" dirty="0"/>
              <a:t>ontoh Penggunaan Hash: Penerima</a:t>
            </a:r>
            <a:endParaRPr lang="en-US" altLang="id-ID" b="1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9B8F70A-7A17-4041-AF6E-E6AA6151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5" y="1991938"/>
            <a:ext cx="7268360" cy="38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11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370" y="762000"/>
            <a:ext cx="7200900" cy="832312"/>
          </a:xfrm>
        </p:spPr>
        <p:txBody>
          <a:bodyPr/>
          <a:lstStyle/>
          <a:p>
            <a:r>
              <a:rPr lang="id-ID" altLang="id-ID" b="1" dirty="0"/>
              <a:t>Kegunaan Hash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 lnSpcReduction="10000"/>
          </a:bodyPr>
          <a:lstStyle/>
          <a:p>
            <a:r>
              <a:rPr lang="en-US" altLang="id-ID" sz="2250" dirty="0" err="1"/>
              <a:t>Hasil</a:t>
            </a:r>
            <a:r>
              <a:rPr lang="en-US" altLang="id-ID" sz="2250" dirty="0"/>
              <a:t> hash </a:t>
            </a:r>
            <a:r>
              <a:rPr lang="en-US" altLang="id-ID" sz="2250" dirty="0" err="1"/>
              <a:t>dienkripsi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untuk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menjamin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keamanannya</a:t>
            </a:r>
            <a:r>
              <a:rPr lang="en-US" altLang="id-ID" sz="2250" dirty="0"/>
              <a:t> (</a:t>
            </a:r>
            <a:r>
              <a:rPr lang="en-US" altLang="id-ID" sz="2250" dirty="0" err="1"/>
              <a:t>integritas</a:t>
            </a:r>
            <a:r>
              <a:rPr lang="en-US" altLang="id-ID" sz="2250" dirty="0"/>
              <a:t>)</a:t>
            </a:r>
          </a:p>
          <a:p>
            <a:r>
              <a:rPr lang="en-US" altLang="id-ID" sz="2250" dirty="0" err="1"/>
              <a:t>Ukuran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hasil</a:t>
            </a:r>
            <a:r>
              <a:rPr lang="en-US" altLang="id-ID" sz="2250" dirty="0"/>
              <a:t> hash yang </a:t>
            </a:r>
            <a:r>
              <a:rPr lang="en-US" altLang="id-ID" sz="2250" dirty="0" err="1"/>
              <a:t>lebih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kecil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dibandingkan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ukuran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pesan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asalnya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membutuhkan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waktu</a:t>
            </a:r>
            <a:r>
              <a:rPr lang="en-US" altLang="id-ID" sz="2250" dirty="0"/>
              <a:t> </a:t>
            </a:r>
            <a:r>
              <a:rPr lang="en-US" altLang="id-ID" sz="2250" dirty="0" err="1"/>
              <a:t>enkripsi</a:t>
            </a:r>
            <a:r>
              <a:rPr lang="en-US" altLang="id-ID" sz="2250" dirty="0"/>
              <a:t> yang </a:t>
            </a:r>
            <a:r>
              <a:rPr lang="en-US" altLang="id-ID" sz="2250" dirty="0" err="1"/>
              <a:t>lebih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singkat</a:t>
            </a:r>
            <a:r>
              <a:rPr lang="en-US" altLang="id-ID" sz="2250" dirty="0"/>
              <a:t> (</a:t>
            </a:r>
            <a:r>
              <a:rPr lang="en-US" altLang="id-ID" sz="2250" dirty="0" err="1"/>
              <a:t>dibandingkan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jika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mengenkripsi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seluruh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pesan</a:t>
            </a:r>
            <a:r>
              <a:rPr lang="en-US" altLang="id-ID" sz="2250" dirty="0"/>
              <a:t>)</a:t>
            </a:r>
          </a:p>
          <a:p>
            <a:r>
              <a:rPr lang="en-US" altLang="id-ID" sz="2250" dirty="0"/>
              <a:t>Digital Signature</a:t>
            </a:r>
          </a:p>
          <a:p>
            <a:r>
              <a:rPr lang="en-US" altLang="id-ID" sz="2250" dirty="0" err="1"/>
              <a:t>Pesan</a:t>
            </a:r>
            <a:r>
              <a:rPr lang="en-US" altLang="id-ID" sz="2250" dirty="0"/>
              <a:t> juga </a:t>
            </a:r>
            <a:r>
              <a:rPr lang="en-US" altLang="id-ID" sz="2250" dirty="0" err="1"/>
              <a:t>dapat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dienkripsi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jika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diinginkan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kerahasiaan</a:t>
            </a:r>
            <a:endParaRPr lang="en-US" altLang="id-ID" sz="2250" dirty="0"/>
          </a:p>
          <a:p>
            <a:r>
              <a:rPr lang="en-US" altLang="id-ID" sz="2250" dirty="0" err="1"/>
              <a:t>Contoh</a:t>
            </a:r>
            <a:r>
              <a:rPr lang="en-US" altLang="id-ID" sz="2250" dirty="0"/>
              <a:t> lain: hash encrypted password</a:t>
            </a:r>
          </a:p>
        </p:txBody>
      </p:sp>
    </p:spTree>
    <p:extLst>
      <p:ext uri="{BB962C8B-B14F-4D97-AF65-F5344CB8AC3E}">
        <p14:creationId xmlns:p14="http://schemas.microsoft.com/office/powerpoint/2010/main" val="5201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762000"/>
            <a:ext cx="7200900" cy="832312"/>
          </a:xfrm>
        </p:spPr>
        <p:txBody>
          <a:bodyPr/>
          <a:lstStyle/>
          <a:p>
            <a:r>
              <a:rPr lang="id-ID" altLang="id-ID" b="1" dirty="0"/>
              <a:t>Permasalahan Hash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/>
          </a:bodyPr>
          <a:lstStyle/>
          <a:p>
            <a:r>
              <a:rPr lang="en-US" altLang="id-ID" sz="2250" dirty="0"/>
              <a:t>Karena range (space) </a:t>
            </a:r>
            <a:r>
              <a:rPr lang="en-US" altLang="id-ID" sz="2250" dirty="0" err="1"/>
              <a:t>dari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hasil</a:t>
            </a:r>
            <a:r>
              <a:rPr lang="en-US" altLang="id-ID" sz="2250" dirty="0"/>
              <a:t> hash </a:t>
            </a:r>
            <a:r>
              <a:rPr lang="en-US" altLang="id-ID" sz="2250" dirty="0" err="1"/>
              <a:t>lebih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kecil</a:t>
            </a:r>
            <a:r>
              <a:rPr lang="en-US" altLang="id-ID" sz="2250" dirty="0"/>
              <a:t> (</a:t>
            </a:r>
            <a:r>
              <a:rPr lang="en-US" altLang="id-ID" sz="2250" dirty="0" err="1"/>
              <a:t>dalam</a:t>
            </a:r>
            <a:r>
              <a:rPr lang="en-US" altLang="id-ID" sz="2250" dirty="0"/>
              <a:t> </a:t>
            </a:r>
            <a:r>
              <a:rPr lang="en-US" altLang="id-ID" sz="2250" dirty="0" err="1"/>
              <a:t>jumlah</a:t>
            </a:r>
            <a:r>
              <a:rPr lang="en-US" altLang="id-ID" sz="2250" dirty="0"/>
              <a:t> bit) </a:t>
            </a:r>
            <a:r>
              <a:rPr lang="en-US" altLang="id-ID" sz="2250" dirty="0" err="1"/>
              <a:t>dari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sumber</a:t>
            </a:r>
            <a:r>
              <a:rPr lang="id-ID" altLang="id-ID" sz="2250" dirty="0"/>
              <a:t> </a:t>
            </a:r>
            <a:r>
              <a:rPr lang="en-US" altLang="id-ID" sz="2250" dirty="0" err="1"/>
              <a:t>informasinya</a:t>
            </a:r>
            <a:r>
              <a:rPr lang="en-US" altLang="id-ID" sz="2250" dirty="0"/>
              <a:t>, </a:t>
            </a:r>
            <a:r>
              <a:rPr lang="en-US" altLang="id-ID" sz="2250" dirty="0" err="1"/>
              <a:t>maka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dimungkinkan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adanya</a:t>
            </a:r>
            <a:r>
              <a:rPr lang="en-US" altLang="id-ID" sz="2250" dirty="0"/>
              <a:t> "collision" – </a:t>
            </a:r>
            <a:r>
              <a:rPr lang="en-US" altLang="id-ID" sz="2250" dirty="0" err="1"/>
              <a:t>yaitu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dua</a:t>
            </a:r>
            <a:r>
              <a:rPr lang="en-US" altLang="id-ID" sz="2250" dirty="0"/>
              <a:t> data </a:t>
            </a:r>
            <a:r>
              <a:rPr lang="en-US" altLang="id-ID" sz="2250" dirty="0" err="1"/>
              <a:t>dipetakan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ke</a:t>
            </a:r>
            <a:r>
              <a:rPr lang="en-US" altLang="id-ID" sz="2250" dirty="0"/>
              <a:t> </a:t>
            </a:r>
            <a:r>
              <a:rPr lang="en-US" altLang="id-ID" sz="2250" dirty="0" err="1"/>
              <a:t>nilai</a:t>
            </a:r>
            <a:r>
              <a:rPr lang="en-US" altLang="id-ID" sz="2250" dirty="0"/>
              <a:t> hash yang </a:t>
            </a:r>
            <a:r>
              <a:rPr lang="en-US" altLang="id-ID" sz="2250" dirty="0" err="1"/>
              <a:t>sama</a:t>
            </a:r>
            <a:endParaRPr lang="en-US" altLang="id-ID" sz="2250" dirty="0"/>
          </a:p>
        </p:txBody>
      </p:sp>
    </p:spTree>
    <p:extLst>
      <p:ext uri="{BB962C8B-B14F-4D97-AF65-F5344CB8AC3E}">
        <p14:creationId xmlns:p14="http://schemas.microsoft.com/office/powerpoint/2010/main" val="4072637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832312"/>
          </a:xfrm>
        </p:spPr>
        <p:txBody>
          <a:bodyPr/>
          <a:lstStyle/>
          <a:p>
            <a:r>
              <a:rPr lang="id-ID" altLang="id-ID" b="1" dirty="0"/>
              <a:t>Permasalahan Hash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 fontScale="92500"/>
          </a:bodyPr>
          <a:lstStyle/>
          <a:p>
            <a:r>
              <a:rPr lang="en-US" altLang="id-ID" sz="2250" dirty="0" err="1"/>
              <a:t>Ini</a:t>
            </a:r>
            <a:r>
              <a:rPr lang="en-US" altLang="id-ID" sz="2250" dirty="0"/>
              <a:t> </a:t>
            </a:r>
            <a:r>
              <a:rPr lang="en-US" altLang="id-ID" sz="2250" dirty="0" err="1"/>
              <a:t>sudah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dibuktikan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dengan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pecahnya</a:t>
            </a:r>
            <a:r>
              <a:rPr lang="en-US" altLang="id-ID" sz="2250" dirty="0"/>
              <a:t> MD5 </a:t>
            </a:r>
            <a:r>
              <a:rPr lang="en-US" altLang="id-ID" sz="2250" dirty="0" err="1"/>
              <a:t>dan</a:t>
            </a:r>
            <a:r>
              <a:rPr lang="en-US" altLang="id-ID" sz="2250" dirty="0"/>
              <a:t> SHA-1</a:t>
            </a:r>
          </a:p>
          <a:p>
            <a:pPr lvl="1"/>
            <a:r>
              <a:rPr lang="en-US" altLang="id-ID" sz="2250" dirty="0"/>
              <a:t>http://www.schneier.com/blog/archives/2005/02/cryptanalysis_o.html</a:t>
            </a:r>
          </a:p>
          <a:p>
            <a:pPr lvl="1"/>
            <a:r>
              <a:rPr lang="en-US" altLang="id-ID" sz="2250" dirty="0"/>
              <a:t>MD5 (1992) </a:t>
            </a:r>
            <a:r>
              <a:rPr lang="en-US" altLang="id-ID" sz="2250" dirty="0" err="1"/>
              <a:t>merupakan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penyempurnaan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dari</a:t>
            </a:r>
            <a:r>
              <a:rPr lang="en-US" altLang="id-ID" sz="2250" dirty="0"/>
              <a:t> MD4 (1990)</a:t>
            </a:r>
          </a:p>
          <a:p>
            <a:pPr lvl="1"/>
            <a:r>
              <a:rPr lang="en-US" altLang="id-ID" sz="2250" dirty="0"/>
              <a:t>SHA </a:t>
            </a:r>
            <a:r>
              <a:rPr lang="en-US" altLang="id-ID" sz="2250" dirty="0" err="1"/>
              <a:t>merupakan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buatan</a:t>
            </a:r>
            <a:r>
              <a:rPr lang="en-US" altLang="id-ID" sz="2250" dirty="0"/>
              <a:t> NSA (1993) yang </a:t>
            </a:r>
            <a:r>
              <a:rPr lang="en-US" altLang="id-ID" sz="2250" dirty="0" err="1"/>
              <a:t>mirip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dengan</a:t>
            </a:r>
            <a:r>
              <a:rPr lang="en-US" altLang="id-ID" sz="2250" dirty="0"/>
              <a:t> MD5</a:t>
            </a:r>
          </a:p>
          <a:p>
            <a:r>
              <a:rPr lang="en-US" altLang="id-ID" sz="2250" dirty="0" err="1"/>
              <a:t>Meskipun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dua</a:t>
            </a:r>
            <a:r>
              <a:rPr lang="en-US" altLang="id-ID" sz="2250" dirty="0"/>
              <a:t> data yang </a:t>
            </a:r>
            <a:r>
              <a:rPr lang="en-US" altLang="id-ID" sz="2250" dirty="0" err="1"/>
              <a:t>dipetakan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itu</a:t>
            </a:r>
            <a:r>
              <a:rPr lang="en-US" altLang="id-ID" sz="2250" dirty="0"/>
              <a:t> </a:t>
            </a:r>
            <a:r>
              <a:rPr lang="en-US" altLang="id-ID" sz="2250" dirty="0" err="1"/>
              <a:t>tidak</a:t>
            </a:r>
            <a:r>
              <a:rPr lang="en-US" altLang="id-ID" sz="2250" dirty="0"/>
              <a:t> </a:t>
            </a:r>
            <a:r>
              <a:rPr lang="en-US" altLang="id-ID" sz="2250" dirty="0" err="1"/>
              <a:t>mudah</a:t>
            </a:r>
            <a:r>
              <a:rPr lang="id-ID" altLang="id-ID" sz="2250" dirty="0"/>
              <a:t> </a:t>
            </a:r>
            <a:r>
              <a:rPr lang="en-US" altLang="id-ID" sz="2250" dirty="0" err="1"/>
              <a:t>dibuat</a:t>
            </a:r>
            <a:r>
              <a:rPr lang="en-US" altLang="id-ID" sz="2250" dirty="0"/>
              <a:t> </a:t>
            </a:r>
            <a:r>
              <a:rPr lang="en-US" altLang="id-ID" sz="2250" dirty="0" err="1"/>
              <a:t>dan</a:t>
            </a:r>
            <a:r>
              <a:rPr lang="en-US" altLang="id-ID" sz="2250" dirty="0"/>
              <a:t> </a:t>
            </a:r>
            <a:r>
              <a:rPr lang="en-US" altLang="id-ID" sz="2250" dirty="0" err="1"/>
              <a:t>kadang-kadang</a:t>
            </a:r>
            <a:r>
              <a:rPr lang="en-US" altLang="id-ID" sz="2250" dirty="0"/>
              <a:t> completely useless</a:t>
            </a:r>
          </a:p>
        </p:txBody>
      </p:sp>
    </p:spTree>
    <p:extLst>
      <p:ext uri="{BB962C8B-B14F-4D97-AF65-F5344CB8AC3E}">
        <p14:creationId xmlns:p14="http://schemas.microsoft.com/office/powerpoint/2010/main" val="355824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Kriptografi: Transposition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6377940" cy="31492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a method of encryption by which the positions held by units of plaintext (which are commonly characters or groups of characters) are shifted according to a regular system</a:t>
            </a:r>
            <a:endParaRPr lang="id-ID" altLang="id-ID" sz="2400" dirty="0"/>
          </a:p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Simple transposition: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d-ID" sz="2400" dirty="0" err="1"/>
              <a:t>pesan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ditulis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mendatar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dikirimkan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vertikal</a:t>
            </a: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1251804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940" y="762000"/>
            <a:ext cx="7200900" cy="832312"/>
          </a:xfrm>
        </p:spPr>
        <p:txBody>
          <a:bodyPr/>
          <a:lstStyle/>
          <a:p>
            <a:r>
              <a:rPr lang="id-ID" altLang="id-ID" b="1" dirty="0"/>
              <a:t>Masalah Seputar Kripto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203912"/>
            <a:ext cx="7200900" cy="3053888"/>
          </a:xfrm>
        </p:spPr>
        <p:txBody>
          <a:bodyPr>
            <a:normAutofit/>
          </a:bodyPr>
          <a:lstStyle/>
          <a:p>
            <a:r>
              <a:rPr lang="id-ID" sz="2250" dirty="0"/>
              <a:t>Memastikan keamanan algoritma enkripsi</a:t>
            </a:r>
          </a:p>
          <a:p>
            <a:pPr lvl="1"/>
            <a:r>
              <a:rPr lang="id-ID" sz="2250" dirty="0"/>
              <a:t>Algoritma harus dievaluasi oleh pakar</a:t>
            </a:r>
          </a:p>
          <a:p>
            <a:pPr lvl="1"/>
            <a:r>
              <a:rPr lang="id-ID" sz="2250" dirty="0"/>
              <a:t>Algoritma yang tertutup (tidak dibuka kepada publik) dianggap tidak aman</a:t>
            </a:r>
          </a:p>
          <a:p>
            <a:pPr lvl="1"/>
            <a:r>
              <a:rPr lang="id-ID" sz="2250" dirty="0"/>
              <a:t>Membuat algoritma yang aman tidak mudah</a:t>
            </a:r>
          </a:p>
          <a:p>
            <a:pPr lvl="1"/>
            <a:r>
              <a:rPr lang="nl-NL" sz="2250" i="1" dirty="0"/>
              <a:t>Code maker vs code breakers </a:t>
            </a:r>
            <a:r>
              <a:rPr lang="nl-NL" sz="2250" dirty="0"/>
              <a:t>akan terus</a:t>
            </a:r>
            <a:r>
              <a:rPr lang="id-ID" sz="2250" dirty="0"/>
              <a:t>berlangsung</a:t>
            </a:r>
            <a:endParaRPr lang="en-US" altLang="id-ID" sz="2250" dirty="0"/>
          </a:p>
        </p:txBody>
      </p:sp>
    </p:spTree>
    <p:extLst>
      <p:ext uri="{BB962C8B-B14F-4D97-AF65-F5344CB8AC3E}">
        <p14:creationId xmlns:p14="http://schemas.microsoft.com/office/powerpoint/2010/main" val="329702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60345"/>
            <a:ext cx="7200900" cy="1114425"/>
          </a:xfrm>
        </p:spPr>
        <p:txBody>
          <a:bodyPr/>
          <a:lstStyle/>
          <a:p>
            <a:pPr algn="ctr"/>
            <a:r>
              <a:rPr lang="id-ID" b="1" dirty="0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7362"/>
            <a:ext cx="7200900" cy="652713"/>
          </a:xfrm>
        </p:spPr>
        <p:txBody>
          <a:bodyPr/>
          <a:lstStyle/>
          <a:p>
            <a:r>
              <a:rPr lang="id-ID" b="1" dirty="0"/>
              <a:t>Kriptografi: Transposition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CE57A8CD-8906-491B-81CC-3E2C9685C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731" y="2360415"/>
            <a:ext cx="13388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T H I S I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S A M E S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S A G E T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O S H O W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H O W A C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O L U M N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A R T R A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N S P O S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I T I O N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W O R K S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57734BA7-B939-43AD-97CD-60FFA312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919" y="2340174"/>
            <a:ext cx="13388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T S S O H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O A N I W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H A A S O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L R S T O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I M G H W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U T P I R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S E E O A 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M R O O K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I S T W C</a:t>
            </a:r>
          </a:p>
          <a:p>
            <a:pPr>
              <a:lnSpc>
                <a:spcPct val="90000"/>
              </a:lnSpc>
            </a:pPr>
            <a:r>
              <a:rPr lang="en-US" altLang="id-ID" sz="1500">
                <a:latin typeface="Lucida Console" panose="020B0609040504020204" pitchFamily="49" charset="0"/>
              </a:rPr>
              <a:t>N A S N S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="" xmlns:a16="http://schemas.microsoft.com/office/drawing/2014/main" id="{E305BFA9-A4CF-4845-A0F2-779B21E9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961555"/>
            <a:ext cx="1257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id-ID" sz="1800"/>
              <a:t>Plain Text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65F2D094-DCF4-4D06-B7B4-6F6865CD8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1961555"/>
            <a:ext cx="1437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id-ID" sz="1800"/>
              <a:t>Cipher Text</a:t>
            </a:r>
          </a:p>
        </p:txBody>
      </p:sp>
    </p:spTree>
    <p:extLst>
      <p:ext uri="{BB962C8B-B14F-4D97-AF65-F5344CB8AC3E}">
        <p14:creationId xmlns:p14="http://schemas.microsoft.com/office/powerpoint/2010/main" val="89227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916528"/>
            <a:ext cx="7200900" cy="652713"/>
          </a:xfrm>
        </p:spPr>
        <p:txBody>
          <a:bodyPr/>
          <a:lstStyle/>
          <a:p>
            <a:r>
              <a:rPr lang="id-ID" b="1" dirty="0"/>
              <a:t>Kriptografi: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id-ID" altLang="id-ID" sz="2400" dirty="0"/>
              <a:t>Caesar Chiper: </a:t>
            </a:r>
            <a:r>
              <a:rPr lang="en-US" altLang="id-ID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is a method in which each letter in the alphabet is rotated by three letters as shown</a:t>
            </a:r>
            <a:endParaRPr lang="id-ID" altLang="id-ID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id-ID" altLang="id-ID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id-ID" altLang="id-ID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id-ID" altLang="id-ID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id-ID" altLang="id-ID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CAESAR = FDHVDU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1A9375-0EF1-4EC5-8B06-2AE77043BF6C}"/>
              </a:ext>
            </a:extLst>
          </p:cNvPr>
          <p:cNvGrpSpPr>
            <a:grpSpLocks/>
          </p:cNvGrpSpPr>
          <p:nvPr/>
        </p:nvGrpSpPr>
        <p:grpSpPr bwMode="auto">
          <a:xfrm>
            <a:off x="2112764" y="2965846"/>
            <a:ext cx="4985147" cy="951309"/>
            <a:chOff x="624" y="1872"/>
            <a:chExt cx="4187" cy="799"/>
          </a:xfrm>
        </p:grpSpPr>
        <p:sp>
          <p:nvSpPr>
            <p:cNvPr id="5" name="Text Box 5">
              <a:extLst>
                <a:ext uri="{FF2B5EF4-FFF2-40B4-BE49-F238E27FC236}">
                  <a16:creationId xmlns="" xmlns:a16="http://schemas.microsoft.com/office/drawing/2014/main" id="{EE0A93F8-0CEF-4FF6-B9A1-A31AFCC9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902"/>
              <a:ext cx="413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d-ID" sz="1500"/>
                <a:t>A B C D E F G H I J K L M N O P Q R S T U V W X Y Z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="" xmlns:a16="http://schemas.microsoft.com/office/drawing/2014/main" id="{B8C9EF0D-225D-43AF-8CB1-5D4C2AEB8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400"/>
              <a:ext cx="413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id-ID" sz="1500"/>
                <a:t>D E F G H I J K L M N O P Q R S T U V W X Y Z A B C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="" xmlns:a16="http://schemas.microsoft.com/office/drawing/2014/main" id="{034145CC-AE15-46DD-83EF-4F5A3C1A4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d-ID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FCC116F-2354-4283-810F-3E5299BE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872"/>
              <a:ext cx="4128" cy="76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384083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67" y="907676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Kriptografi: Substitution</a:t>
            </a:r>
            <a:br>
              <a:rPr lang="id-ID" b="1" dirty="0"/>
            </a:br>
            <a:r>
              <a:rPr lang="id-ID" b="1" dirty="0"/>
              <a:t>Monoalphabetic  Chiper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5A882B2-7B90-4C56-86DE-DAD78DCA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42555"/>
            <a:ext cx="7200900" cy="375215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Any letter can be substituted for any other letter</a:t>
            </a:r>
          </a:p>
          <a:p>
            <a:pPr marL="825104" lvl="1" indent="-400050"/>
            <a:r>
              <a:rPr lang="en-US" altLang="id-ID" sz="2500" dirty="0">
                <a:latin typeface="Garamond" panose="02020404030301010803" pitchFamily="18" charset="0"/>
                <a:cs typeface="Times New Roman" panose="02020603050405020304" pitchFamily="18" charset="0"/>
              </a:rPr>
              <a:t>Each letter has to have a unique substitute</a:t>
            </a:r>
          </a:p>
          <a:p>
            <a:pPr marL="825104" lvl="1" indent="-400050"/>
            <a:endParaRPr lang="en-US" altLang="id-ID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25054" lvl="1" indent="0">
              <a:buNone/>
            </a:pPr>
            <a:endParaRPr lang="en-US" altLang="id-ID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id-ID" altLang="id-ID" sz="1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altLang="id-ID" sz="18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here </a:t>
            </a:r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are 26! </a:t>
            </a:r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pairing of letters (~10</a:t>
            </a:r>
            <a:r>
              <a:rPr lang="en-US" altLang="id-ID" sz="18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26</a:t>
            </a:r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/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Brute Force approach would be too time consuming</a:t>
            </a:r>
          </a:p>
          <a:p>
            <a:pPr marL="825104" lvl="1" indent="-400050"/>
            <a:r>
              <a:rPr lang="en-US" altLang="id-ID" sz="2500" dirty="0">
                <a:latin typeface="Garamond" panose="02020404030301010803" pitchFamily="18" charset="0"/>
                <a:cs typeface="Times New Roman" panose="02020603050405020304" pitchFamily="18" charset="0"/>
              </a:rPr>
              <a:t>Statistical Analysis would make it feasible to crack the key</a:t>
            </a:r>
          </a:p>
          <a:p>
            <a:endParaRPr lang="id-ID" dirty="0"/>
          </a:p>
        </p:txBody>
      </p:sp>
      <p:grpSp>
        <p:nvGrpSpPr>
          <p:cNvPr id="23" name="Group 1048">
            <a:extLst>
              <a:ext uri="{FF2B5EF4-FFF2-40B4-BE49-F238E27FC236}">
                <a16:creationId xmlns="" xmlns:a16="http://schemas.microsoft.com/office/drawing/2014/main" id="{CB15FB07-0F47-4EA6-9950-B9BDF01EB4A3}"/>
              </a:ext>
            </a:extLst>
          </p:cNvPr>
          <p:cNvGrpSpPr>
            <a:grpSpLocks/>
          </p:cNvGrpSpPr>
          <p:nvPr/>
        </p:nvGrpSpPr>
        <p:grpSpPr bwMode="auto">
          <a:xfrm>
            <a:off x="1771195" y="2646560"/>
            <a:ext cx="5089922" cy="962025"/>
            <a:chOff x="765" y="1526"/>
            <a:chExt cx="4275" cy="808"/>
          </a:xfrm>
        </p:grpSpPr>
        <p:sp>
          <p:nvSpPr>
            <p:cNvPr id="24" name="Text Box 1035">
              <a:extLst>
                <a:ext uri="{FF2B5EF4-FFF2-40B4-BE49-F238E27FC236}">
                  <a16:creationId xmlns="" xmlns:a16="http://schemas.microsoft.com/office/drawing/2014/main" id="{33B113B2-3522-43E2-B111-EE0C245D6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1565"/>
              <a:ext cx="40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d-ID" sz="1500">
                  <a:latin typeface="Garamond" panose="02020404030301010803" pitchFamily="18" charset="0"/>
                </a:rPr>
                <a:t>A B C D E F G H  I  J K L M N O P Q R S T U V W X Y Z</a:t>
              </a:r>
            </a:p>
          </p:txBody>
        </p:sp>
        <p:sp>
          <p:nvSpPr>
            <p:cNvPr id="25" name="Text Box 1036">
              <a:extLst>
                <a:ext uri="{FF2B5EF4-FFF2-40B4-BE49-F238E27FC236}">
                  <a16:creationId xmlns="" xmlns:a16="http://schemas.microsoft.com/office/drawing/2014/main" id="{FB1EAE43-A30B-4640-9D54-E0DC6DAF5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2063"/>
              <a:ext cx="40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d-ID" sz="1500">
                  <a:latin typeface="Garamond" panose="02020404030301010803" pitchFamily="18" charset="0"/>
                </a:rPr>
                <a:t>M N B V C X Z A S D F G H J  K L P O  I U Y T R E W Q</a:t>
              </a:r>
            </a:p>
          </p:txBody>
        </p:sp>
        <p:sp>
          <p:nvSpPr>
            <p:cNvPr id="26" name="Line 1037">
              <a:extLst>
                <a:ext uri="{FF2B5EF4-FFF2-40B4-BE49-F238E27FC236}">
                  <a16:creationId xmlns="" xmlns:a16="http://schemas.microsoft.com/office/drawing/2014/main" id="{5AF8816F-6682-4208-8E11-C95865906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" y="181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Rectangle 1038">
              <a:extLst>
                <a:ext uri="{FF2B5EF4-FFF2-40B4-BE49-F238E27FC236}">
                  <a16:creationId xmlns="" xmlns:a16="http://schemas.microsoft.com/office/drawing/2014/main" id="{17311234-1D93-4E8A-BFDA-54EECAA3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1526"/>
              <a:ext cx="4275" cy="76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8" name="AutoShape 1041">
            <a:extLst>
              <a:ext uri="{FF2B5EF4-FFF2-40B4-BE49-F238E27FC236}">
                <a16:creationId xmlns="" xmlns:a16="http://schemas.microsoft.com/office/drawing/2014/main" id="{222665B4-F56F-4552-98A8-6405F828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967" y="5057775"/>
            <a:ext cx="1028700" cy="742950"/>
          </a:xfrm>
          <a:prstGeom prst="foldedCorner">
            <a:avLst>
              <a:gd name="adj" fmla="val 125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900"/>
              <a:t>Encrypted </a:t>
            </a:r>
          </a:p>
          <a:p>
            <a:pPr algn="ctr"/>
            <a:r>
              <a:rPr lang="en-US" altLang="id-ID" sz="900"/>
              <a:t>Message: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Nkn, s gktc wky. 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mgsbc</a:t>
            </a:r>
          </a:p>
        </p:txBody>
      </p:sp>
      <p:sp>
        <p:nvSpPr>
          <p:cNvPr id="29" name="AutoShape 1042">
            <a:extLst>
              <a:ext uri="{FF2B5EF4-FFF2-40B4-BE49-F238E27FC236}">
                <a16:creationId xmlns="" xmlns:a16="http://schemas.microsoft.com/office/drawing/2014/main" id="{7E954ECF-94BF-45F0-98AB-FB0434EC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17" y="5057775"/>
            <a:ext cx="1028700" cy="742950"/>
          </a:xfrm>
          <a:prstGeom prst="foldedCorner">
            <a:avLst>
              <a:gd name="adj" fmla="val 125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900" dirty="0"/>
              <a:t>Message:</a:t>
            </a:r>
          </a:p>
          <a:p>
            <a:pPr algn="ctr"/>
            <a:endParaRPr lang="en-US" altLang="id-ID" sz="900" dirty="0">
              <a:solidFill>
                <a:srgbClr val="CC0000"/>
              </a:solidFill>
            </a:endParaRPr>
          </a:p>
          <a:p>
            <a:pPr algn="ctr"/>
            <a:r>
              <a:rPr lang="en-US" altLang="id-ID" sz="900" dirty="0">
                <a:solidFill>
                  <a:srgbClr val="CC0000"/>
                </a:solidFill>
              </a:rPr>
              <a:t>Bob, I love you. </a:t>
            </a:r>
          </a:p>
          <a:p>
            <a:pPr algn="ctr"/>
            <a:r>
              <a:rPr lang="en-US" altLang="id-ID" sz="900" dirty="0">
                <a:solidFill>
                  <a:srgbClr val="CC0000"/>
                </a:solidFill>
              </a:rPr>
              <a:t>Alice</a:t>
            </a:r>
          </a:p>
        </p:txBody>
      </p:sp>
      <p:sp>
        <p:nvSpPr>
          <p:cNvPr id="30" name="AutoShape 1043">
            <a:extLst>
              <a:ext uri="{FF2B5EF4-FFF2-40B4-BE49-F238E27FC236}">
                <a16:creationId xmlns="" xmlns:a16="http://schemas.microsoft.com/office/drawing/2014/main" id="{ADA9302E-2A66-4E2A-94C4-14269064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17" y="5029200"/>
            <a:ext cx="1028700" cy="800100"/>
          </a:xfrm>
          <a:prstGeom prst="cube">
            <a:avLst>
              <a:gd name="adj" fmla="val 15181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id-ID" sz="900"/>
          </a:p>
          <a:p>
            <a:pPr algn="ctr"/>
            <a:r>
              <a:rPr lang="en-US" altLang="id-ID" sz="900"/>
              <a:t>Cipher: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Monoalphabetic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Cipher</a:t>
            </a:r>
            <a:r>
              <a:rPr lang="en-US" altLang="id-ID" sz="900"/>
              <a:t> </a:t>
            </a:r>
          </a:p>
          <a:p>
            <a:pPr algn="ctr"/>
            <a:endParaRPr lang="en-US" altLang="id-ID" sz="900">
              <a:solidFill>
                <a:srgbClr val="CC0000"/>
              </a:solidFill>
            </a:endParaRPr>
          </a:p>
        </p:txBody>
      </p:sp>
      <p:sp>
        <p:nvSpPr>
          <p:cNvPr id="31" name="Line 1044">
            <a:extLst>
              <a:ext uri="{FF2B5EF4-FFF2-40B4-BE49-F238E27FC236}">
                <a16:creationId xmlns="" xmlns:a16="http://schemas.microsoft.com/office/drawing/2014/main" id="{A305ED3C-9E22-44A2-9CC2-1AE6EFB2B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3617" y="588645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2" name="Line 1045">
            <a:extLst>
              <a:ext uri="{FF2B5EF4-FFF2-40B4-BE49-F238E27FC236}">
                <a16:creationId xmlns="" xmlns:a16="http://schemas.microsoft.com/office/drawing/2014/main" id="{E306FE2A-2F1F-497C-9CCC-CB6CD5CE4A8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946342" y="5229225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3" name="Line 1046">
            <a:extLst>
              <a:ext uri="{FF2B5EF4-FFF2-40B4-BE49-F238E27FC236}">
                <a16:creationId xmlns="" xmlns:a16="http://schemas.microsoft.com/office/drawing/2014/main" id="{2B83BDD4-1968-43CA-8EAE-D8D1DADB536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18042" y="5229225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" name="Text Box 1047">
            <a:extLst>
              <a:ext uri="{FF2B5EF4-FFF2-40B4-BE49-F238E27FC236}">
                <a16:creationId xmlns="" xmlns:a16="http://schemas.microsoft.com/office/drawing/2014/main" id="{2D470AD0-0640-4D5F-B59E-67DAA7F93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345" y="6011466"/>
            <a:ext cx="47961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 sz="1350"/>
              <a:t>  </a:t>
            </a:r>
            <a:r>
              <a:rPr lang="en-US" altLang="id-ID" sz="90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41712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67" y="907676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Kriptografi: Substitution</a:t>
            </a:r>
            <a:br>
              <a:rPr lang="id-ID" b="1" dirty="0"/>
            </a:br>
            <a:r>
              <a:rPr lang="id-ID" b="1" dirty="0"/>
              <a:t>Polialphabetic  Chiper</a:t>
            </a:r>
          </a:p>
        </p:txBody>
      </p:sp>
      <p:sp>
        <p:nvSpPr>
          <p:cNvPr id="18" name="Rectangle 1026">
            <a:extLst>
              <a:ext uri="{FF2B5EF4-FFF2-40B4-BE49-F238E27FC236}">
                <a16:creationId xmlns="" xmlns:a16="http://schemas.microsoft.com/office/drawing/2014/main" id="{B2903893-4705-4CAD-AFAD-E517F8A6A195}"/>
              </a:ext>
            </a:extLst>
          </p:cNvPr>
          <p:cNvSpPr txBox="1">
            <a:spLocks noChangeArrowheads="1"/>
          </p:cNvSpPr>
          <p:nvPr/>
        </p:nvSpPr>
        <p:spPr>
          <a:xfrm>
            <a:off x="1260417" y="1714500"/>
            <a:ext cx="6629400" cy="4000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Developed by Blaise de </a:t>
            </a:r>
            <a:r>
              <a:rPr lang="en-US" altLang="id-ID" sz="1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Vigenere</a:t>
            </a:r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marL="825104" lvl="1" indent="-400050"/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Also called </a:t>
            </a:r>
            <a:r>
              <a:rPr lang="en-US" altLang="id-ID" sz="15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Vigenere</a:t>
            </a:r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 cipher</a:t>
            </a:r>
          </a:p>
          <a:p>
            <a:pPr marL="457200" indent="-457200"/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Uses a sequence of </a:t>
            </a:r>
            <a:r>
              <a:rPr lang="en-US" altLang="id-ID" sz="1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monoalpabetic</a:t>
            </a:r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ciphers in tandem</a:t>
            </a:r>
          </a:p>
          <a:p>
            <a:pPr marL="825104" lvl="1" indent="-400050"/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e.g. C</a:t>
            </a:r>
            <a:r>
              <a:rPr lang="en-US" altLang="id-ID" sz="1500" baseline="-25000" dirty="0"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, C</a:t>
            </a:r>
            <a:r>
              <a:rPr lang="en-US" altLang="id-ID" sz="1500" baseline="-25000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, C</a:t>
            </a:r>
            <a:r>
              <a:rPr lang="en-US" altLang="id-ID" sz="1500" baseline="-25000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, C</a:t>
            </a:r>
            <a:r>
              <a:rPr lang="en-US" altLang="id-ID" sz="1500" baseline="-25000" dirty="0"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lang="en-US" altLang="id-ID" sz="1500" dirty="0">
                <a:latin typeface="Garamond" panose="02020404030301010803" pitchFamily="18" charset="0"/>
                <a:cs typeface="Times New Roman" panose="02020603050405020304" pitchFamily="18" charset="0"/>
              </a:rPr>
              <a:t>, C</a:t>
            </a:r>
            <a:r>
              <a:rPr lang="en-US" altLang="id-ID" sz="1500" baseline="-25000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</a:p>
          <a:p>
            <a:pPr marL="825104" lvl="1" indent="-400050"/>
            <a:endParaRPr lang="en-US" altLang="id-ID" sz="15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825104" lvl="1" indent="-400050"/>
            <a:endParaRPr lang="en-US" altLang="id-ID" sz="15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825104" lvl="1" indent="-400050"/>
            <a:endParaRPr lang="en-US" altLang="id-ID" sz="15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825104" lvl="1" indent="-400050"/>
            <a:endParaRPr lang="en-US" altLang="id-ID" sz="15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825104" lvl="1" indent="-400050"/>
            <a:endParaRPr lang="en-US" altLang="id-ID" sz="15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id-ID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9" name="AutoShape 1033">
            <a:extLst>
              <a:ext uri="{FF2B5EF4-FFF2-40B4-BE49-F238E27FC236}">
                <a16:creationId xmlns="" xmlns:a16="http://schemas.microsoft.com/office/drawing/2014/main" id="{03237DAE-430D-4A3B-8745-59C8163F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67" y="4772025"/>
            <a:ext cx="1028700" cy="742950"/>
          </a:xfrm>
          <a:prstGeom prst="foldedCorner">
            <a:avLst>
              <a:gd name="adj" fmla="val 125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900"/>
              <a:t>Encrypted </a:t>
            </a:r>
          </a:p>
          <a:p>
            <a:pPr algn="ctr"/>
            <a:r>
              <a:rPr lang="en-US" altLang="id-ID" sz="900"/>
              <a:t>Message: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Gnu, n etox dhz.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tenvj</a:t>
            </a:r>
          </a:p>
        </p:txBody>
      </p:sp>
      <p:sp>
        <p:nvSpPr>
          <p:cNvPr id="20" name="AutoShape 1034">
            <a:extLst>
              <a:ext uri="{FF2B5EF4-FFF2-40B4-BE49-F238E27FC236}">
                <a16:creationId xmlns="" xmlns:a16="http://schemas.microsoft.com/office/drawing/2014/main" id="{1B3FADD1-FD2F-452A-9B21-06A03E4D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17" y="4772025"/>
            <a:ext cx="1028700" cy="742950"/>
          </a:xfrm>
          <a:prstGeom prst="foldedCorner">
            <a:avLst>
              <a:gd name="adj" fmla="val 125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sz="900"/>
              <a:t>Message:</a:t>
            </a:r>
          </a:p>
          <a:p>
            <a:pPr algn="ctr"/>
            <a:endParaRPr lang="en-US" altLang="id-ID" sz="900">
              <a:solidFill>
                <a:srgbClr val="CC0000"/>
              </a:solidFill>
            </a:endParaRP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Bob, I love you. 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Alice</a:t>
            </a:r>
          </a:p>
        </p:txBody>
      </p:sp>
      <p:sp>
        <p:nvSpPr>
          <p:cNvPr id="21" name="AutoShape 1035">
            <a:extLst>
              <a:ext uri="{FF2B5EF4-FFF2-40B4-BE49-F238E27FC236}">
                <a16:creationId xmlns="" xmlns:a16="http://schemas.microsoft.com/office/drawing/2014/main" id="{99EAB07A-92DD-4003-83BE-97FA1BFC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17" y="4743450"/>
            <a:ext cx="1028700" cy="800100"/>
          </a:xfrm>
          <a:prstGeom prst="cube">
            <a:avLst>
              <a:gd name="adj" fmla="val 15181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id-ID" sz="900"/>
          </a:p>
          <a:p>
            <a:pPr algn="ctr"/>
            <a:r>
              <a:rPr lang="en-US" altLang="id-ID" sz="900"/>
              <a:t>Cipher: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Monoalphabetic</a:t>
            </a:r>
          </a:p>
          <a:p>
            <a:pPr algn="ctr"/>
            <a:r>
              <a:rPr lang="en-US" altLang="id-ID" sz="900">
                <a:solidFill>
                  <a:srgbClr val="CC0000"/>
                </a:solidFill>
              </a:rPr>
              <a:t>Cipher</a:t>
            </a:r>
            <a:r>
              <a:rPr lang="en-US" altLang="id-ID" sz="900"/>
              <a:t> </a:t>
            </a:r>
          </a:p>
          <a:p>
            <a:pPr algn="ctr"/>
            <a:endParaRPr lang="en-US" altLang="id-ID" sz="900">
              <a:solidFill>
                <a:srgbClr val="CC0000"/>
              </a:solidFill>
            </a:endParaRPr>
          </a:p>
        </p:txBody>
      </p:sp>
      <p:sp>
        <p:nvSpPr>
          <p:cNvPr id="22" name="Line 1036">
            <a:extLst>
              <a:ext uri="{FF2B5EF4-FFF2-40B4-BE49-F238E27FC236}">
                <a16:creationId xmlns="" xmlns:a16="http://schemas.microsoft.com/office/drawing/2014/main" id="{377630A2-E577-41DE-B71F-4BC0206B3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9317" y="560070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5" name="Line 1037">
            <a:extLst>
              <a:ext uri="{FF2B5EF4-FFF2-40B4-BE49-F238E27FC236}">
                <a16:creationId xmlns="" xmlns:a16="http://schemas.microsoft.com/office/drawing/2014/main" id="{564ACE7B-A09C-4D13-B623-D62FE90785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32042" y="4943475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" name="Line 1038">
            <a:extLst>
              <a:ext uri="{FF2B5EF4-FFF2-40B4-BE49-F238E27FC236}">
                <a16:creationId xmlns="" xmlns:a16="http://schemas.microsoft.com/office/drawing/2014/main" id="{C4CDA714-9994-46F4-9576-0D0AB3701FD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003742" y="4943475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" name="Text Box 1039">
            <a:extLst>
              <a:ext uri="{FF2B5EF4-FFF2-40B4-BE49-F238E27FC236}">
                <a16:creationId xmlns="" xmlns:a16="http://schemas.microsoft.com/office/drawing/2014/main" id="{61F29BD3-047B-4C60-80DC-077F1517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045" y="5725716"/>
            <a:ext cx="47961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 sz="1350"/>
              <a:t>  </a:t>
            </a:r>
            <a:r>
              <a:rPr lang="en-US" altLang="id-ID" sz="900"/>
              <a:t>Key</a:t>
            </a:r>
          </a:p>
        </p:txBody>
      </p:sp>
      <p:grpSp>
        <p:nvGrpSpPr>
          <p:cNvPr id="38" name="Group 1046">
            <a:extLst>
              <a:ext uri="{FF2B5EF4-FFF2-40B4-BE49-F238E27FC236}">
                <a16:creationId xmlns="" xmlns:a16="http://schemas.microsoft.com/office/drawing/2014/main" id="{0BDB1E65-1E43-4AAC-9E25-5DF1C3327DF1}"/>
              </a:ext>
            </a:extLst>
          </p:cNvPr>
          <p:cNvGrpSpPr>
            <a:grpSpLocks/>
          </p:cNvGrpSpPr>
          <p:nvPr/>
        </p:nvGrpSpPr>
        <p:grpSpPr bwMode="auto">
          <a:xfrm>
            <a:off x="974667" y="3074194"/>
            <a:ext cx="6888957" cy="1212056"/>
            <a:chOff x="384" y="1238"/>
            <a:chExt cx="5786" cy="1018"/>
          </a:xfrm>
        </p:grpSpPr>
        <p:sp>
          <p:nvSpPr>
            <p:cNvPr id="39" name="Text Box 1041">
              <a:extLst>
                <a:ext uri="{FF2B5EF4-FFF2-40B4-BE49-F238E27FC236}">
                  <a16:creationId xmlns="" xmlns:a16="http://schemas.microsoft.com/office/drawing/2014/main" id="{8B7B440E-536D-4F5B-9B6A-E0A1DB3E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238"/>
              <a:ext cx="572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d-ID" b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Plain Text</a:t>
              </a:r>
              <a:r>
                <a:rPr lang="en-US" altLang="id-ID" sz="1500"/>
                <a:t>	A B C D E F G H  I  J K L M N O P Q R S T U V W X Y Z</a:t>
              </a:r>
            </a:p>
          </p:txBody>
        </p:sp>
        <p:sp>
          <p:nvSpPr>
            <p:cNvPr id="40" name="Text Box 1042">
              <a:extLst>
                <a:ext uri="{FF2B5EF4-FFF2-40B4-BE49-F238E27FC236}">
                  <a16:creationId xmlns="" xmlns:a16="http://schemas.microsoft.com/office/drawing/2014/main" id="{60C8486D-0EC1-4344-A06D-7DD4B3697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736"/>
              <a:ext cx="57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d-ID" b="0" dirty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C1(k=6)</a:t>
              </a:r>
              <a:r>
                <a:rPr lang="en-US" altLang="id-ID" sz="1500" dirty="0"/>
                <a:t>   	F G H  I  J K L M N O P Q R S T U V W X Y Z A B C D E </a:t>
              </a:r>
            </a:p>
          </p:txBody>
        </p:sp>
        <p:sp>
          <p:nvSpPr>
            <p:cNvPr id="41" name="Line 1043">
              <a:extLst>
                <a:ext uri="{FF2B5EF4-FFF2-40B4-BE49-F238E27FC236}">
                  <a16:creationId xmlns="" xmlns:a16="http://schemas.microsoft.com/office/drawing/2014/main" id="{002241DE-D0E2-4CA0-BCE1-BC73461D5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52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Rectangle 1044">
              <a:extLst>
                <a:ext uri="{FF2B5EF4-FFF2-40B4-BE49-F238E27FC236}">
                  <a16:creationId xmlns="" xmlns:a16="http://schemas.microsoft.com/office/drawing/2014/main" id="{3B153CF6-5C8F-42CB-A725-645E7E892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38"/>
              <a:ext cx="5376" cy="101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" name="Text Box 1045">
              <a:extLst>
                <a:ext uri="{FF2B5EF4-FFF2-40B4-BE49-F238E27FC236}">
                  <a16:creationId xmlns="" xmlns:a16="http://schemas.microsoft.com/office/drawing/2014/main" id="{3556891F-70AD-473E-BD12-3883F3DC6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928"/>
              <a:ext cx="57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d-ID" b="0">
                  <a:solidFill>
                    <a:schemeClr val="tx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C2(k=20)</a:t>
              </a:r>
              <a:r>
                <a:rPr lang="en-US" altLang="id-ID" sz="1500"/>
                <a:t> 	T U V W X Y Z A B C D E F G H  I  J K L M N O P Q R 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26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Pemecahan Caesar Chiper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60000"/>
              </a:spcBef>
            </a:pPr>
            <a:r>
              <a:rPr lang="en-US" altLang="id-ID" sz="2400" dirty="0"/>
              <a:t>Al </a:t>
            </a:r>
            <a:r>
              <a:rPr lang="en-US" altLang="id-ID" sz="2400" dirty="0" err="1"/>
              <a:t>Kindi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menggunakan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statistik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endParaRPr lang="en-US" altLang="id-ID" sz="2400" dirty="0"/>
          </a:p>
          <a:p>
            <a:pPr>
              <a:spcBef>
                <a:spcPct val="60000"/>
              </a:spcBef>
            </a:pPr>
            <a:r>
              <a:rPr lang="en-US" altLang="id-ID" sz="2400" dirty="0" err="1"/>
              <a:t>memecahkan</a:t>
            </a:r>
            <a:r>
              <a:rPr lang="en-US" altLang="id-ID" sz="2400" dirty="0"/>
              <a:t> Caesar Cipher</a:t>
            </a:r>
          </a:p>
          <a:p>
            <a:pPr lvl="1">
              <a:spcBef>
                <a:spcPct val="60000"/>
              </a:spcBef>
            </a:pPr>
            <a:r>
              <a:rPr lang="en-US" altLang="id-ID" sz="2400" dirty="0" err="1"/>
              <a:t>Cari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huruf</a:t>
            </a:r>
            <a:r>
              <a:rPr lang="en-US" altLang="id-ID" sz="2400" dirty="0"/>
              <a:t> yang paling </a:t>
            </a:r>
            <a:r>
              <a:rPr lang="en-US" altLang="id-ID" sz="2400" dirty="0" err="1"/>
              <a:t>sering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muncul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id-ID" altLang="id-ID" sz="2400" dirty="0"/>
              <a:t> </a:t>
            </a:r>
            <a:r>
              <a:rPr lang="en-US" altLang="id-ID" sz="2400" dirty="0"/>
              <a:t>ciphertext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luruskan</a:t>
            </a:r>
            <a:r>
              <a:rPr lang="en-US" altLang="id-ID" sz="2400" dirty="0"/>
              <a:t> (align)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huruf</a:t>
            </a:r>
            <a:r>
              <a:rPr lang="en-US" altLang="id-ID" sz="2400" dirty="0"/>
              <a:t> yang</a:t>
            </a:r>
            <a:r>
              <a:rPr lang="id-ID" altLang="id-ID" sz="2400" dirty="0"/>
              <a:t> </a:t>
            </a:r>
            <a:r>
              <a:rPr lang="en-US" altLang="id-ID" sz="2400" dirty="0"/>
              <a:t>paling </a:t>
            </a:r>
            <a:r>
              <a:rPr lang="en-US" altLang="id-ID" sz="2400" dirty="0" err="1"/>
              <a:t>sering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muncul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plaintext</a:t>
            </a:r>
          </a:p>
          <a:p>
            <a:pPr lvl="1">
              <a:spcBef>
                <a:spcPct val="60000"/>
              </a:spcBef>
            </a:pPr>
            <a:r>
              <a:rPr lang="en-US" altLang="id-ID" sz="2400" dirty="0" err="1"/>
              <a:t>Huruf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apa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sering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muncul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endParaRPr lang="en-US" altLang="id-ID" sz="2400" dirty="0"/>
          </a:p>
          <a:p>
            <a:pPr lvl="2">
              <a:spcBef>
                <a:spcPct val="60000"/>
              </a:spcBef>
            </a:pPr>
            <a:r>
              <a:rPr lang="en-US" altLang="id-ID" sz="2250" dirty="0"/>
              <a:t>Bahasa </a:t>
            </a:r>
            <a:r>
              <a:rPr lang="en-US" altLang="id-ID" sz="2250" dirty="0" err="1"/>
              <a:t>Inggris</a:t>
            </a:r>
            <a:endParaRPr lang="en-US" altLang="id-ID" sz="2250" dirty="0"/>
          </a:p>
          <a:p>
            <a:pPr lvl="2">
              <a:spcBef>
                <a:spcPct val="60000"/>
              </a:spcBef>
            </a:pPr>
            <a:r>
              <a:rPr lang="en-US" altLang="id-ID" sz="2250" dirty="0"/>
              <a:t>Bahasa Indonesia</a:t>
            </a:r>
          </a:p>
          <a:p>
            <a:pPr lvl="2">
              <a:spcBef>
                <a:spcPct val="60000"/>
              </a:spcBef>
            </a:pPr>
            <a:r>
              <a:rPr lang="en-US" altLang="id-ID" sz="2250" dirty="0"/>
              <a:t>Bahasa Daerah </a:t>
            </a:r>
            <a:r>
              <a:rPr lang="en-US" altLang="id-ID" sz="2250" dirty="0" err="1"/>
              <a:t>lainnya</a:t>
            </a:r>
            <a:r>
              <a:rPr lang="en-US" altLang="id-ID" sz="225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3485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1457</Words>
  <Application>Microsoft Office PowerPoint</Application>
  <PresentationFormat>On-screen Show (4:3)</PresentationFormat>
  <Paragraphs>271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SimSun</vt:lpstr>
      <vt:lpstr>Arial</vt:lpstr>
      <vt:lpstr>Calibri</vt:lpstr>
      <vt:lpstr>Comic Sans MS</vt:lpstr>
      <vt:lpstr>Franklin Gothic Book</vt:lpstr>
      <vt:lpstr>Garamond</vt:lpstr>
      <vt:lpstr>Lucida Console</vt:lpstr>
      <vt:lpstr>Times New Roman</vt:lpstr>
      <vt:lpstr>Trebuchet MS</vt:lpstr>
      <vt:lpstr>Office Theme</vt:lpstr>
      <vt:lpstr>Cryptograhy</vt:lpstr>
      <vt:lpstr>Dasar Kriptografi</vt:lpstr>
      <vt:lpstr>Terminologi</vt:lpstr>
      <vt:lpstr>Kriptografi: Transposition</vt:lpstr>
      <vt:lpstr>Kriptografi: Transposition</vt:lpstr>
      <vt:lpstr>Kriptografi: Substitution</vt:lpstr>
      <vt:lpstr>Kriptografi: Substitution Monoalphabetic  Chiper</vt:lpstr>
      <vt:lpstr>Kriptografi: Substitution Polialphabetic  Chiper</vt:lpstr>
      <vt:lpstr>Pemecahan Caesar Chiper</vt:lpstr>
      <vt:lpstr>ROT13</vt:lpstr>
      <vt:lpstr>ROT13</vt:lpstr>
      <vt:lpstr>Contoh ROT13</vt:lpstr>
      <vt:lpstr>Chipher dengan banyak tabel</vt:lpstr>
      <vt:lpstr>Enigma Rotor</vt:lpstr>
      <vt:lpstr>Kriptografi Implementation </vt:lpstr>
      <vt:lpstr>Symmetric Cryptosystem</vt:lpstr>
      <vt:lpstr>Symmetric Cryptosystem</vt:lpstr>
      <vt:lpstr>Symmetric Key</vt:lpstr>
      <vt:lpstr>Symmetric Key</vt:lpstr>
      <vt:lpstr>Asymmetric Cryptosystem</vt:lpstr>
      <vt:lpstr>Asymmetric Cryptosystem</vt:lpstr>
      <vt:lpstr>Assymetric Crytosystem</vt:lpstr>
      <vt:lpstr>Assymetric Crytosystem</vt:lpstr>
      <vt:lpstr>Pioneer Kripto Kunci Publik</vt:lpstr>
      <vt:lpstr>Kegunaan Public Key</vt:lpstr>
      <vt:lpstr>Kegunaan Public Key</vt:lpstr>
      <vt:lpstr>Contoh Implementasi Kunci Publik</vt:lpstr>
      <vt:lpstr>Contoh Implementasi Kunci Publik</vt:lpstr>
      <vt:lpstr>Protokol SSL</vt:lpstr>
      <vt:lpstr>Penggunaan Enkripsi</vt:lpstr>
      <vt:lpstr>Message Digest</vt:lpstr>
      <vt:lpstr>Hash Function </vt:lpstr>
      <vt:lpstr>Hash Function </vt:lpstr>
      <vt:lpstr>Hash Function </vt:lpstr>
      <vt:lpstr>Contoh Penggunaan Hash: Pengirim</vt:lpstr>
      <vt:lpstr>Contoh Penggunaan Hash: Penerima</vt:lpstr>
      <vt:lpstr>Kegunaan Hash</vt:lpstr>
      <vt:lpstr>Permasalahan Hash</vt:lpstr>
      <vt:lpstr>Permasalahan Hash</vt:lpstr>
      <vt:lpstr>Masalah Seputar Kripto</vt:lpstr>
      <vt:lpstr>Any Question?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289</cp:revision>
  <dcterms:created xsi:type="dcterms:W3CDTF">2010-08-24T06:47:44Z</dcterms:created>
  <dcterms:modified xsi:type="dcterms:W3CDTF">2017-10-08T21:52:31Z</dcterms:modified>
</cp:coreProperties>
</file>