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62" y="32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09/10/2017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09/10/2017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DA7C33F1-4050-45EE-A2A2-F4DD710D5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9D22F44-9F43-4A13-AD8F-5A95702867FE}" type="slidenum">
              <a:rPr lang="en-US" altLang="id-ID" sz="1200"/>
              <a:pPr eaLnBrk="1" hangingPunct="1"/>
              <a:t>7</a:t>
            </a:fld>
            <a:endParaRPr lang="en-US" altLang="id-ID" sz="1200"/>
          </a:p>
        </p:txBody>
      </p:sp>
      <p:sp>
        <p:nvSpPr>
          <p:cNvPr id="123907" name="Rectangle 2">
            <a:extLst>
              <a:ext uri="{FF2B5EF4-FFF2-40B4-BE49-F238E27FC236}">
                <a16:creationId xmlns:a16="http://schemas.microsoft.com/office/drawing/2014/main" xmlns="" id="{423F8E42-AF37-4530-9DE8-1D091C153B9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xmlns="" id="{4857C781-5CFB-4198-8B7B-120E16825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a:t>Firewalls</a:t>
            </a:r>
          </a:p>
          <a:p>
            <a:pPr eaLnBrk="1" hangingPunct="1"/>
            <a:r>
              <a:rPr lang="en-US" altLang="id-ID"/>
              <a:t>In information security, a firewall is any device that prevents a specific type of information from moving between the outside world, known as the untrusted network (e.g., the Internet), and the inside world, known as the trusted network. </a:t>
            </a:r>
          </a:p>
          <a:p>
            <a:pPr eaLnBrk="1" hangingPunct="1"/>
            <a:r>
              <a:rPr lang="en-US" altLang="id-ID"/>
              <a:t>The firewall may be a separate computer system, a service running on an existing router or server, or a separate network containing a number of supporting devices. </a:t>
            </a:r>
          </a:p>
          <a:p>
            <a:pPr eaLnBrk="1" hangingPunct="1"/>
            <a:endParaRPr lang="en-US" altLang="id-ID"/>
          </a:p>
          <a:p>
            <a:pPr eaLnBrk="1" hangingPunct="1"/>
            <a:endParaRPr lang="en-US" altLang="id-ID"/>
          </a:p>
        </p:txBody>
      </p:sp>
    </p:spTree>
    <p:extLst>
      <p:ext uri="{BB962C8B-B14F-4D97-AF65-F5344CB8AC3E}">
        <p14:creationId xmlns:p14="http://schemas.microsoft.com/office/powerpoint/2010/main" val="95437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xmlns="" id="{4FD9D702-F856-4FFD-8128-81AFBB5E59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F7D9D14-B5D4-4E45-BF04-282018CE8D53}" type="slidenum">
              <a:rPr lang="en-US" altLang="id-ID" sz="1200"/>
              <a:pPr eaLnBrk="1" hangingPunct="1"/>
              <a:t>25</a:t>
            </a:fld>
            <a:endParaRPr lang="en-US" altLang="id-ID" sz="1200"/>
          </a:p>
        </p:txBody>
      </p:sp>
      <p:sp>
        <p:nvSpPr>
          <p:cNvPr id="146435" name="Rectangle 2">
            <a:extLst>
              <a:ext uri="{FF2B5EF4-FFF2-40B4-BE49-F238E27FC236}">
                <a16:creationId xmlns:a16="http://schemas.microsoft.com/office/drawing/2014/main" xmlns="" id="{CD50FDF7-7D71-47A2-A689-3DE60E56B6D0}"/>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xmlns="" id="{E08B2315-21C1-49AF-BE96-BC1503186B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a:t>Managing Dial-Up Connections</a:t>
            </a:r>
          </a:p>
          <a:p>
            <a:pPr eaLnBrk="1" hangingPunct="1"/>
            <a:r>
              <a:rPr lang="en-US" altLang="id-ID"/>
              <a:t>Organizations that continue to offer dial-up remote access must deal with a number of thorny issues:</a:t>
            </a:r>
          </a:p>
          <a:p>
            <a:pPr lvl="1" eaLnBrk="1" hangingPunct="1"/>
            <a:r>
              <a:rPr lang="en-US" altLang="id-ID"/>
              <a:t>Determine how many dial-up connections the organization has. </a:t>
            </a:r>
          </a:p>
          <a:p>
            <a:pPr lvl="1" eaLnBrk="1" hangingPunct="1"/>
            <a:r>
              <a:rPr lang="en-US" altLang="id-ID"/>
              <a:t>Control access to authorized modem numbers. </a:t>
            </a:r>
          </a:p>
          <a:p>
            <a:pPr lvl="1" eaLnBrk="1" hangingPunct="1"/>
            <a:r>
              <a:rPr lang="en-US" altLang="id-ID"/>
              <a:t>Use call-back whenever possible. </a:t>
            </a:r>
          </a:p>
          <a:p>
            <a:pPr lvl="1" eaLnBrk="1" hangingPunct="1"/>
            <a:r>
              <a:rPr lang="en-US" altLang="id-ID"/>
              <a:t>Use token authentication if at all possible.</a:t>
            </a:r>
          </a:p>
          <a:p>
            <a:pPr eaLnBrk="1" hangingPunct="1"/>
            <a:endParaRPr lang="en-US" altLang="id-ID"/>
          </a:p>
        </p:txBody>
      </p:sp>
    </p:spTree>
    <p:extLst>
      <p:ext uri="{BB962C8B-B14F-4D97-AF65-F5344CB8AC3E}">
        <p14:creationId xmlns:p14="http://schemas.microsoft.com/office/powerpoint/2010/main" val="378027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xmlns="" id="{3EDBB683-95E9-47EF-9AD9-09E212E67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C085A262-B01A-4520-9D04-79361D3AF7DC}" type="slidenum">
              <a:rPr lang="en-US" altLang="id-ID" sz="1200"/>
              <a:pPr eaLnBrk="1" hangingPunct="1"/>
              <a:t>11</a:t>
            </a:fld>
            <a:endParaRPr lang="en-US" altLang="id-ID" sz="1200"/>
          </a:p>
        </p:txBody>
      </p:sp>
      <p:sp>
        <p:nvSpPr>
          <p:cNvPr id="125955" name="Rectangle 2">
            <a:extLst>
              <a:ext uri="{FF2B5EF4-FFF2-40B4-BE49-F238E27FC236}">
                <a16:creationId xmlns:a16="http://schemas.microsoft.com/office/drawing/2014/main" xmlns="" id="{4B523EF1-7D06-4072-B362-9FC1D9C575C7}"/>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xmlns="" id="{4BF30C21-84C0-499C-A401-AD23BDB99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a:t>With the rules shown in Table 9-3, any attempt to make a connection from any computers or network devices in the 10.10.x.x address range is blocked from all services offered at the network with the address 172.16.126.x. This first rule might be used to block objectionable content found at that particular address, for example. At the same time, the fourth rule allows all other 10.10 addresses to access any HTTP services at any other address. The second rule blocks any devices in the 192.168 network from any access to the 10.10 network, effectively blacklisting that external network from connecting to this network. The third rule allows a specific computer found at 172.16.121.1 to access a certain FTP server found at 10.10.10.22. The fourth rule allows all internal users to browse the entire Internet, unless blocked by an earlier rule, and the fifth rule allows any outside user to access the Web server at 10.10.10.25 unless otherwise blocked by an earlier rule. The final rule enforces an exclusionary policy that blocks all access not specifically allowed.</a:t>
            </a:r>
          </a:p>
        </p:txBody>
      </p:sp>
    </p:spTree>
    <p:extLst>
      <p:ext uri="{BB962C8B-B14F-4D97-AF65-F5344CB8AC3E}">
        <p14:creationId xmlns:p14="http://schemas.microsoft.com/office/powerpoint/2010/main" val="241186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xmlns="" id="{2892347A-D6F5-461C-9ED3-730ACE694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B2607BA0-1201-4639-9A4B-751FEF241B63}" type="slidenum">
              <a:rPr lang="en-US" altLang="id-ID" sz="1200"/>
              <a:pPr eaLnBrk="1" hangingPunct="1"/>
              <a:t>12</a:t>
            </a:fld>
            <a:endParaRPr lang="en-US" altLang="id-ID" sz="1200"/>
          </a:p>
        </p:txBody>
      </p:sp>
      <p:sp>
        <p:nvSpPr>
          <p:cNvPr id="124931" name="Rectangle 2">
            <a:extLst>
              <a:ext uri="{FF2B5EF4-FFF2-40B4-BE49-F238E27FC236}">
                <a16:creationId xmlns:a16="http://schemas.microsoft.com/office/drawing/2014/main" xmlns="" id="{598E4301-59D3-4268-9118-56D930736B9A}"/>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xmlns="" id="{317E154E-470A-43A8-A382-604E1480F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a:t>The Development of Firewalls – first generation</a:t>
            </a:r>
          </a:p>
          <a:p>
            <a:pPr eaLnBrk="1" hangingPunct="1"/>
            <a:r>
              <a:rPr lang="en-US" altLang="id-ID"/>
              <a:t>The first generation of firewalls, packet filtering firewalls, are simple networking devices that filter packets by examining every incoming and outgoing packet header. </a:t>
            </a:r>
          </a:p>
          <a:p>
            <a:pPr eaLnBrk="1" hangingPunct="1"/>
            <a:r>
              <a:rPr lang="en-US" altLang="id-ID"/>
              <a:t>They can selectively filter packets based on values in the packet header, accepting or rejecting packets as needed. </a:t>
            </a:r>
          </a:p>
          <a:p>
            <a:pPr eaLnBrk="1" hangingPunct="1"/>
            <a:r>
              <a:rPr lang="en-US" altLang="id-ID"/>
              <a:t>These devices can be configured to filter based on IP address, type of packet, port request, and/or other elements present in the packet.</a:t>
            </a:r>
          </a:p>
          <a:p>
            <a:pPr eaLnBrk="1" hangingPunct="1"/>
            <a:endParaRPr lang="en-US" altLang="id-ID"/>
          </a:p>
        </p:txBody>
      </p:sp>
    </p:spTree>
    <p:extLst>
      <p:ext uri="{BB962C8B-B14F-4D97-AF65-F5344CB8AC3E}">
        <p14:creationId xmlns:p14="http://schemas.microsoft.com/office/powerpoint/2010/main" val="396668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xmlns="" id="{F4D03526-DBE7-4980-93EE-87460E9381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F68B991D-AF70-42F5-AB8C-5ED6294CBF01}" type="slidenum">
              <a:rPr lang="en-US" altLang="id-ID" sz="1200"/>
              <a:pPr eaLnBrk="1" hangingPunct="1"/>
              <a:t>13</a:t>
            </a:fld>
            <a:endParaRPr lang="en-US" altLang="id-ID" sz="1200"/>
          </a:p>
        </p:txBody>
      </p:sp>
      <p:sp>
        <p:nvSpPr>
          <p:cNvPr id="126979" name="Rectangle 2">
            <a:extLst>
              <a:ext uri="{FF2B5EF4-FFF2-40B4-BE49-F238E27FC236}">
                <a16:creationId xmlns:a16="http://schemas.microsoft.com/office/drawing/2014/main" xmlns="" id="{BD91F1DF-350B-41EA-8594-B2887C3B33E2}"/>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xmlns="" id="{9441775F-2C50-4CC5-BFB4-EEE9429C5F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z="1400" b="1"/>
              <a:t>The Development of Firewalls</a:t>
            </a:r>
            <a:br>
              <a:rPr lang="en-US" altLang="id-ID" sz="1400" b="1"/>
            </a:br>
            <a:r>
              <a:rPr lang="en-US" altLang="id-ID" sz="1400" b="1"/>
              <a:t>Second Generation</a:t>
            </a:r>
          </a:p>
          <a:p>
            <a:pPr eaLnBrk="1" hangingPunct="1"/>
            <a:r>
              <a:rPr lang="en-US" altLang="id-ID" sz="1000"/>
              <a:t>The second generation of firewalls, known as application-level firewalls, often consists of dedicated computers kept separate from the first filtering router (edge router); commonly used in conjunction with a second or internal filtering router - or proxy server. </a:t>
            </a:r>
          </a:p>
          <a:p>
            <a:pPr eaLnBrk="1" hangingPunct="1"/>
            <a:r>
              <a:rPr lang="en-US" altLang="id-ID" sz="1000"/>
              <a:t>With this configuration, the proxy server, rather than the Web server, is exposed to the outside world from within a network segment called the demilitarized zone (DMZ), an intermediate area between a trusted network and an untrusted network. </a:t>
            </a:r>
          </a:p>
          <a:p>
            <a:pPr eaLnBrk="1" hangingPunct="1"/>
            <a:r>
              <a:rPr lang="en-US" altLang="id-ID" sz="1000"/>
              <a:t>Application-level firewalls are designed for a specific protocol.</a:t>
            </a:r>
          </a:p>
          <a:p>
            <a:pPr eaLnBrk="1" hangingPunct="1"/>
            <a:endParaRPr lang="en-US" altLang="id-ID"/>
          </a:p>
        </p:txBody>
      </p:sp>
    </p:spTree>
    <p:extLst>
      <p:ext uri="{BB962C8B-B14F-4D97-AF65-F5344CB8AC3E}">
        <p14:creationId xmlns:p14="http://schemas.microsoft.com/office/powerpoint/2010/main" val="313584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xmlns="" id="{51526D54-E094-4E2F-87A6-D5590730D0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1B7A0ED1-9712-49F8-9913-04BC974F9CE0}" type="slidenum">
              <a:rPr lang="en-US" altLang="id-ID" sz="1200"/>
              <a:pPr eaLnBrk="1" hangingPunct="1"/>
              <a:t>14</a:t>
            </a:fld>
            <a:endParaRPr lang="en-US" altLang="id-ID" sz="1200"/>
          </a:p>
        </p:txBody>
      </p:sp>
      <p:sp>
        <p:nvSpPr>
          <p:cNvPr id="128003" name="Rectangle 2">
            <a:extLst>
              <a:ext uri="{FF2B5EF4-FFF2-40B4-BE49-F238E27FC236}">
                <a16:creationId xmlns:a16="http://schemas.microsoft.com/office/drawing/2014/main" xmlns="" id="{7ABC2555-D538-431A-970A-39D0512E2E15}"/>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xmlns="" id="{7FE7B905-F08A-4E08-A392-39219CC94D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z="1400" b="1"/>
              <a:t>The Development of Firewalls</a:t>
            </a:r>
            <a:br>
              <a:rPr lang="en-US" altLang="id-ID" sz="1400" b="1"/>
            </a:br>
            <a:r>
              <a:rPr lang="en-US" altLang="id-ID" sz="1400" b="1"/>
              <a:t>Third Generation</a:t>
            </a:r>
          </a:p>
          <a:p>
            <a:pPr eaLnBrk="1" hangingPunct="1"/>
            <a:r>
              <a:rPr lang="en-US" altLang="id-ID"/>
              <a:t>The third generation of firewalls, stateful inspection firewalls, keeps track of each network connection established between internal and external systems using a state table. </a:t>
            </a:r>
          </a:p>
          <a:p>
            <a:pPr eaLnBrk="1" hangingPunct="1"/>
            <a:r>
              <a:rPr lang="en-US" altLang="id-ID"/>
              <a:t>State tables track the state and context of each exchanged packet by recording which station sent which packet and when. </a:t>
            </a:r>
          </a:p>
          <a:p>
            <a:pPr eaLnBrk="1" hangingPunct="1"/>
            <a:r>
              <a:rPr lang="en-US" altLang="id-ID"/>
              <a:t>A stateful inspection firewall can restrict incoming packets by denying access to packets that constitute responses to internal requests.</a:t>
            </a:r>
          </a:p>
          <a:p>
            <a:pPr eaLnBrk="1" hangingPunct="1"/>
            <a:r>
              <a:rPr lang="en-US" altLang="id-ID"/>
              <a:t> If the stateful inspection firewall receives an incoming packet that it cannot match in its state table, then it defaults to its ACL to determine whether to allow the packet to pass.</a:t>
            </a:r>
          </a:p>
          <a:p>
            <a:pPr eaLnBrk="1" hangingPunct="1"/>
            <a:endParaRPr lang="en-US" altLang="id-ID"/>
          </a:p>
          <a:p>
            <a:pPr eaLnBrk="1" hangingPunct="1"/>
            <a:endParaRPr lang="en-US" altLang="id-ID"/>
          </a:p>
        </p:txBody>
      </p:sp>
    </p:spTree>
    <p:extLst>
      <p:ext uri="{BB962C8B-B14F-4D97-AF65-F5344CB8AC3E}">
        <p14:creationId xmlns:p14="http://schemas.microsoft.com/office/powerpoint/2010/main" val="337988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xmlns="" id="{7F5B5528-D428-4344-8123-B5B8B650A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F17E4C73-2DBF-480F-83DA-42CA902D64F9}" type="slidenum">
              <a:rPr lang="en-US" altLang="id-ID" sz="1200"/>
              <a:pPr eaLnBrk="1" hangingPunct="1"/>
              <a:t>15</a:t>
            </a:fld>
            <a:endParaRPr lang="en-US" altLang="id-ID" sz="1200"/>
          </a:p>
        </p:txBody>
      </p:sp>
      <p:sp>
        <p:nvSpPr>
          <p:cNvPr id="129027" name="Rectangle 2">
            <a:extLst>
              <a:ext uri="{FF2B5EF4-FFF2-40B4-BE49-F238E27FC236}">
                <a16:creationId xmlns:a16="http://schemas.microsoft.com/office/drawing/2014/main" xmlns="" id="{8A269F6D-A79D-47D1-BDC4-41681C25C130}"/>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xmlns="" id="{37FCA02C-7AE6-49AF-B761-404C5BBF4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z="1400" b="1"/>
              <a:t>The Development of Firewalls</a:t>
            </a:r>
            <a:br>
              <a:rPr lang="en-US" altLang="id-ID" sz="1400" b="1"/>
            </a:br>
            <a:r>
              <a:rPr lang="en-US" altLang="id-ID" sz="1400" b="1"/>
              <a:t>Fourth Generation</a:t>
            </a:r>
          </a:p>
          <a:p>
            <a:pPr eaLnBrk="1" hangingPunct="1">
              <a:lnSpc>
                <a:spcPct val="90000"/>
              </a:lnSpc>
            </a:pPr>
            <a:r>
              <a:rPr lang="en-US" altLang="id-ID"/>
              <a:t>A fourth-generation firewall, or dynamic packet filtering firewall, allows only a particular packet with a specific source, destination, and port address to pass through the firewall. </a:t>
            </a:r>
          </a:p>
          <a:p>
            <a:pPr eaLnBrk="1" hangingPunct="1">
              <a:lnSpc>
                <a:spcPct val="90000"/>
              </a:lnSpc>
            </a:pPr>
            <a:r>
              <a:rPr lang="en-US" altLang="id-ID"/>
              <a:t>It does so by understanding how the protocol functions, and by opening and closing “doors” in the firewall based on the information contained in the packet header. </a:t>
            </a:r>
          </a:p>
          <a:p>
            <a:pPr eaLnBrk="1" hangingPunct="1">
              <a:lnSpc>
                <a:spcPct val="90000"/>
              </a:lnSpc>
            </a:pPr>
            <a:r>
              <a:rPr lang="en-US" altLang="id-ID"/>
              <a:t>Dynamic packet filters are an intermediate form, between traditional static packet filters and application proxies.</a:t>
            </a:r>
          </a:p>
          <a:p>
            <a:pPr eaLnBrk="1" hangingPunct="1">
              <a:lnSpc>
                <a:spcPct val="90000"/>
              </a:lnSpc>
            </a:pPr>
            <a:endParaRPr lang="en-US" altLang="id-ID"/>
          </a:p>
          <a:p>
            <a:pPr eaLnBrk="1" hangingPunct="1"/>
            <a:endParaRPr lang="en-US" altLang="id-ID"/>
          </a:p>
        </p:txBody>
      </p:sp>
    </p:spTree>
    <p:extLst>
      <p:ext uri="{BB962C8B-B14F-4D97-AF65-F5344CB8AC3E}">
        <p14:creationId xmlns:p14="http://schemas.microsoft.com/office/powerpoint/2010/main" val="234027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xmlns="" id="{30C52F21-A9EC-46DF-B4E2-113DAD799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C8CF83BE-8685-4BFB-852F-BA36CF624404}" type="slidenum">
              <a:rPr lang="en-US" altLang="id-ID" sz="1200"/>
              <a:pPr eaLnBrk="1" hangingPunct="1"/>
              <a:t>18</a:t>
            </a:fld>
            <a:endParaRPr lang="en-US" altLang="id-ID" sz="1200"/>
          </a:p>
        </p:txBody>
      </p:sp>
      <p:sp>
        <p:nvSpPr>
          <p:cNvPr id="136195" name="Rectangle 2">
            <a:extLst>
              <a:ext uri="{FF2B5EF4-FFF2-40B4-BE49-F238E27FC236}">
                <a16:creationId xmlns:a16="http://schemas.microsoft.com/office/drawing/2014/main" xmlns="" id="{12A0DB61-B1EE-4F28-BB75-3AFB2F743C1F}"/>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xmlns="" id="{1F033DAB-1243-4901-B1E8-192710BED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z="1000" b="1"/>
              <a:t>Managing Firewalls </a:t>
            </a:r>
          </a:p>
          <a:p>
            <a:pPr eaLnBrk="1" hangingPunct="1">
              <a:lnSpc>
                <a:spcPct val="80000"/>
              </a:lnSpc>
            </a:pPr>
            <a:r>
              <a:rPr lang="en-US" altLang="id-ID" sz="900"/>
              <a:t>Any firewall device—whether a packet filtering router, bastion host, or other firewall implementation—must have its own set of configuration rules that regulate its actions. </a:t>
            </a:r>
          </a:p>
          <a:p>
            <a:pPr eaLnBrk="1" hangingPunct="1">
              <a:lnSpc>
                <a:spcPct val="80000"/>
              </a:lnSpc>
            </a:pPr>
            <a:r>
              <a:rPr lang="en-US" altLang="id-ID" sz="900"/>
              <a:t>A policy regarding the use of a firewall should be articulated before it is made operable. </a:t>
            </a:r>
          </a:p>
          <a:p>
            <a:pPr eaLnBrk="1" hangingPunct="1">
              <a:lnSpc>
                <a:spcPct val="80000"/>
              </a:lnSpc>
            </a:pPr>
            <a:r>
              <a:rPr lang="en-US" altLang="id-ID" sz="900"/>
              <a:t>In practice, configuring firewall rule sets can be something of a nightmare.</a:t>
            </a:r>
          </a:p>
          <a:p>
            <a:pPr eaLnBrk="1" hangingPunct="1">
              <a:lnSpc>
                <a:spcPct val="80000"/>
              </a:lnSpc>
            </a:pPr>
            <a:r>
              <a:rPr lang="en-US" altLang="id-ID" sz="900"/>
              <a:t>Each firewall rule must be carefully crafted, placed into the list in the proper sequence, debugged, and tested. </a:t>
            </a:r>
          </a:p>
          <a:p>
            <a:pPr eaLnBrk="1" hangingPunct="1">
              <a:lnSpc>
                <a:spcPct val="80000"/>
              </a:lnSpc>
            </a:pPr>
            <a:r>
              <a:rPr lang="en-US" altLang="id-ID" sz="900"/>
              <a:t>The proper rule sequence ensures that the most resource-intensive actions are performed after the most restrictive ones, thereby reducing the number of packets that undergo intense scrutiny. </a:t>
            </a:r>
          </a:p>
          <a:p>
            <a:pPr eaLnBrk="1" hangingPunct="1"/>
            <a:r>
              <a:rPr lang="en-US" altLang="id-ID" sz="1000"/>
              <a:t>Firewalls are not creative and cannot make sense of human actions outside the range of their programmed responses.</a:t>
            </a:r>
          </a:p>
          <a:p>
            <a:pPr eaLnBrk="1" hangingPunct="1"/>
            <a:r>
              <a:rPr lang="en-US" altLang="id-ID" sz="1000"/>
              <a:t>Firewalls deal strictly with defined patterns of measured observation.</a:t>
            </a:r>
          </a:p>
          <a:p>
            <a:pPr eaLnBrk="1" hangingPunct="1"/>
            <a:r>
              <a:rPr lang="en-US" altLang="id-ID" sz="1000"/>
              <a:t>Firewalls are computers and prone to programming errors, flaws in rule sets, and inherent vulnerabilities.</a:t>
            </a:r>
          </a:p>
          <a:p>
            <a:pPr eaLnBrk="1" hangingPunct="1"/>
            <a:r>
              <a:rPr lang="en-US" altLang="id-ID" sz="1000"/>
              <a:t>Firewalls are designed to function within limits of hardware capacity and thus can only respond to patterns of events that happen in an expected and reasonably simultaneous sequence.</a:t>
            </a:r>
          </a:p>
          <a:p>
            <a:pPr eaLnBrk="1" hangingPunct="1"/>
            <a:r>
              <a:rPr lang="en-US" altLang="id-ID" sz="1000"/>
              <a:t>Firewalls are designed, implemented, configured and operated by people and are subject to the expected series of mistakes from human error.</a:t>
            </a:r>
          </a:p>
          <a:p>
            <a:pPr eaLnBrk="1" hangingPunct="1"/>
            <a:r>
              <a:rPr lang="en-US" altLang="id-ID" sz="1000"/>
              <a:t>There are also a number of management challenges to administering firewalls:</a:t>
            </a:r>
          </a:p>
          <a:p>
            <a:pPr eaLnBrk="1" hangingPunct="1"/>
            <a:r>
              <a:rPr lang="en-US" altLang="id-ID" sz="1000"/>
              <a:t>No training. </a:t>
            </a:r>
          </a:p>
          <a:p>
            <a:pPr eaLnBrk="1" hangingPunct="1"/>
            <a:r>
              <a:rPr lang="en-US" altLang="id-ID" sz="1000"/>
              <a:t>Firewalls are quite different</a:t>
            </a:r>
          </a:p>
          <a:p>
            <a:pPr eaLnBrk="1" hangingPunct="1"/>
            <a:r>
              <a:rPr lang="en-US" altLang="id-ID" sz="1000"/>
              <a:t>Responsible for security. </a:t>
            </a:r>
          </a:p>
          <a:p>
            <a:pPr eaLnBrk="1" hangingPunct="1"/>
            <a:r>
              <a:rPr lang="en-US" altLang="id-ID" sz="1000"/>
              <a:t>Daily administration tasks. </a:t>
            </a:r>
          </a:p>
          <a:p>
            <a:pPr eaLnBrk="1" hangingPunct="1"/>
            <a:endParaRPr lang="en-US" altLang="id-ID" sz="1000"/>
          </a:p>
        </p:txBody>
      </p:sp>
    </p:spTree>
    <p:extLst>
      <p:ext uri="{BB962C8B-B14F-4D97-AF65-F5344CB8AC3E}">
        <p14:creationId xmlns:p14="http://schemas.microsoft.com/office/powerpoint/2010/main" val="266535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xmlns="" id="{9FD4BDE9-87F8-4A2D-8D8A-2A4BDD1719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C749C67-9848-4D95-B161-91048846F26F}" type="slidenum">
              <a:rPr lang="en-US" altLang="id-ID" sz="1200"/>
              <a:pPr eaLnBrk="1" hangingPunct="1"/>
              <a:t>19</a:t>
            </a:fld>
            <a:endParaRPr lang="en-US" altLang="id-ID" sz="1200"/>
          </a:p>
        </p:txBody>
      </p:sp>
      <p:sp>
        <p:nvSpPr>
          <p:cNvPr id="137219" name="Rectangle 2">
            <a:extLst>
              <a:ext uri="{FF2B5EF4-FFF2-40B4-BE49-F238E27FC236}">
                <a16:creationId xmlns:a16="http://schemas.microsoft.com/office/drawing/2014/main" xmlns="" id="{59491EAC-453E-4BA8-BF9B-1276C556337C}"/>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xmlns="" id="{D334849F-6B3C-4401-8403-BF624ED54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a:t>Firewall Best Practices</a:t>
            </a:r>
          </a:p>
          <a:p>
            <a:pPr eaLnBrk="1" hangingPunct="1"/>
            <a:r>
              <a:rPr lang="en-US" altLang="id-ID"/>
              <a:t>Some of the best practices for firewall use are: </a:t>
            </a:r>
          </a:p>
          <a:p>
            <a:pPr eaLnBrk="1" hangingPunct="1"/>
            <a:r>
              <a:rPr lang="en-US" altLang="id-ID"/>
              <a:t>All traffic from the trusted network is allowed out. </a:t>
            </a:r>
          </a:p>
          <a:p>
            <a:pPr eaLnBrk="1" hangingPunct="1"/>
            <a:r>
              <a:rPr lang="en-US" altLang="id-ID"/>
              <a:t>The firewall device is never accessible directly from the public network. </a:t>
            </a:r>
          </a:p>
          <a:p>
            <a:pPr eaLnBrk="1" hangingPunct="1"/>
            <a:r>
              <a:rPr lang="en-US" altLang="id-ID"/>
              <a:t>Simple Mail Transport Protocol (SMTP) data is allowed to pass through the firewall, but should be routed to a SMTP gateway. </a:t>
            </a:r>
          </a:p>
          <a:p>
            <a:pPr eaLnBrk="1" hangingPunct="1"/>
            <a:r>
              <a:rPr lang="en-US" altLang="id-ID"/>
              <a:t>All Internet Control Message Protocol (ICMP) data should be denied. </a:t>
            </a:r>
          </a:p>
          <a:p>
            <a:pPr eaLnBrk="1" hangingPunct="1"/>
            <a:r>
              <a:rPr lang="en-US" altLang="id-ID"/>
              <a:t>Telnet (terminal emulation) access to all internal servers from the public networks should be blocked. </a:t>
            </a:r>
          </a:p>
          <a:p>
            <a:pPr eaLnBrk="1" hangingPunct="1"/>
            <a:r>
              <a:rPr lang="en-US" altLang="id-ID"/>
              <a:t>When Web services are offered outside the firewall, HTTP traffic should be handled by some form of proxy access or DMZ architecture. </a:t>
            </a:r>
          </a:p>
          <a:p>
            <a:pPr eaLnBrk="1" hangingPunct="1"/>
            <a:endParaRPr lang="en-US" altLang="id-ID"/>
          </a:p>
        </p:txBody>
      </p:sp>
    </p:spTree>
    <p:extLst>
      <p:ext uri="{BB962C8B-B14F-4D97-AF65-F5344CB8AC3E}">
        <p14:creationId xmlns:p14="http://schemas.microsoft.com/office/powerpoint/2010/main" val="348994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xmlns="" id="{F557191B-4C61-40B8-830C-5ACC72AB8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4291E221-18D5-4590-AAD8-C27094C9DC31}" type="slidenum">
              <a:rPr lang="en-US" altLang="id-ID" sz="1200"/>
              <a:pPr eaLnBrk="1" hangingPunct="1"/>
              <a:t>21</a:t>
            </a:fld>
            <a:endParaRPr lang="en-US" altLang="id-ID" sz="1200"/>
          </a:p>
        </p:txBody>
      </p:sp>
      <p:sp>
        <p:nvSpPr>
          <p:cNvPr id="145411" name="Rectangle 2">
            <a:extLst>
              <a:ext uri="{FF2B5EF4-FFF2-40B4-BE49-F238E27FC236}">
                <a16:creationId xmlns:a16="http://schemas.microsoft.com/office/drawing/2014/main" xmlns="" id="{AA2227B0-A732-4BA2-88D0-C7DBEEC4DDA9}"/>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xmlns="" id="{107AB8D8-93CC-4B1E-B6FB-98E5F7BF8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b="1"/>
              <a:t>RADIUS and TACACS</a:t>
            </a:r>
          </a:p>
          <a:p>
            <a:pPr eaLnBrk="1" hangingPunct="1"/>
            <a:r>
              <a:rPr lang="en-US" altLang="id-ID"/>
              <a:t>RADIUS and TACACS are systems that authenticate the credentials of users who are trying to access an organization’s network via a dial-up connection. </a:t>
            </a:r>
          </a:p>
          <a:p>
            <a:pPr eaLnBrk="1" hangingPunct="1"/>
            <a:r>
              <a:rPr lang="en-US" altLang="id-ID"/>
              <a:t>Typical dial-up systems place the authentication of users on the system connected to the modems. </a:t>
            </a:r>
          </a:p>
          <a:p>
            <a:pPr eaLnBrk="1" hangingPunct="1"/>
            <a:r>
              <a:rPr lang="en-US" altLang="id-ID"/>
              <a:t>Remote Authentication Dial-In User Service (RADIUS) system centralizes the management of user authentication by placing the responsibility for authenticating each user in the central RADIUS server. </a:t>
            </a:r>
          </a:p>
          <a:p>
            <a:pPr eaLnBrk="1" hangingPunct="1"/>
            <a:r>
              <a:rPr lang="en-US" altLang="id-ID"/>
              <a:t>When a remote access server (RAS) receives a request for a network connection from a dial-up client, it passes the request along with the user’s credentials to the RADIUS server. RADIUS then validates the credentials. </a:t>
            </a:r>
          </a:p>
          <a:p>
            <a:pPr eaLnBrk="1" hangingPunct="1"/>
            <a:r>
              <a:rPr lang="en-US" altLang="id-ID"/>
              <a:t>The Terminal Access Controller Access Control System (TACACS), works similarly and is based on a client/server configuration. </a:t>
            </a:r>
          </a:p>
          <a:p>
            <a:pPr eaLnBrk="1" hangingPunct="1"/>
            <a:endParaRPr lang="en-US" altLang="id-ID"/>
          </a:p>
        </p:txBody>
      </p:sp>
    </p:spTree>
    <p:extLst>
      <p:ext uri="{BB962C8B-B14F-4D97-AF65-F5344CB8AC3E}">
        <p14:creationId xmlns:p14="http://schemas.microsoft.com/office/powerpoint/2010/main" val="1030839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Network Security Design</a:t>
            </a:r>
            <a:endParaRPr lang="id-ID" dirty="0"/>
          </a:p>
        </p:txBody>
      </p:sp>
      <p:sp>
        <p:nvSpPr>
          <p:cNvPr id="3" name="Subtitle 2"/>
          <p:cNvSpPr>
            <a:spLocks noGrp="1"/>
          </p:cNvSpPr>
          <p:nvPr>
            <p:ph type="subTitle" idx="1"/>
          </p:nvPr>
        </p:nvSpPr>
        <p:spPr/>
        <p:txBody>
          <a:bodyPr/>
          <a:lstStyle/>
          <a:p>
            <a:r>
              <a:rPr lang="en-US" dirty="0" err="1" smtClean="0"/>
              <a:t>Pertemuan</a:t>
            </a:r>
            <a:r>
              <a:rPr lang="en-US" dirty="0" smtClean="0"/>
              <a:t> </a:t>
            </a:r>
            <a:r>
              <a:rPr lang="id-ID" dirty="0" smtClean="0"/>
              <a:t>11</a:t>
            </a:r>
            <a:r>
              <a:rPr lang="en-US" dirty="0" smtClean="0"/>
              <a:t/>
            </a:r>
            <a:br>
              <a:rPr lang="en-US" dirty="0" smtClean="0"/>
            </a:br>
            <a:endParaRPr lang="en-US" dirty="0" smtClean="0"/>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1834C0A-4CCB-4690-9B86-1D7433C96147}"/>
              </a:ext>
            </a:extLst>
          </p:cNvPr>
          <p:cNvSpPr>
            <a:spLocks noGrp="1"/>
          </p:cNvSpPr>
          <p:nvPr>
            <p:ph type="sldNum" sz="quarter" idx="10"/>
          </p:nvPr>
        </p:nvSpPr>
        <p:spPr/>
        <p:txBody>
          <a:bodyPr/>
          <a:lstStyle/>
          <a:p>
            <a:fld id="{D6199D81-E588-4F49-91F6-83BF102251D8}" type="slidenum">
              <a:rPr lang="en-US" altLang="id-ID"/>
              <a:pPr/>
              <a:t>10</a:t>
            </a:fld>
            <a:endParaRPr lang="en-US" altLang="id-ID"/>
          </a:p>
        </p:txBody>
      </p:sp>
      <p:sp>
        <p:nvSpPr>
          <p:cNvPr id="21506" name="AutoShape 2">
            <a:extLst>
              <a:ext uri="{FF2B5EF4-FFF2-40B4-BE49-F238E27FC236}">
                <a16:creationId xmlns:a16="http://schemas.microsoft.com/office/drawing/2014/main" xmlns="" id="{33D04C62-27D4-43CC-BC9D-3FB52223E938}"/>
              </a:ext>
            </a:extLst>
          </p:cNvPr>
          <p:cNvSpPr>
            <a:spLocks noGrp="1" noChangeArrowheads="1"/>
          </p:cNvSpPr>
          <p:nvPr>
            <p:ph type="title"/>
          </p:nvPr>
        </p:nvSpPr>
        <p:spPr>
          <a:xfrm>
            <a:off x="457200" y="838200"/>
            <a:ext cx="8229600" cy="685800"/>
          </a:xfrm>
        </p:spPr>
        <p:txBody>
          <a:bodyPr/>
          <a:lstStyle/>
          <a:p>
            <a:r>
              <a:rPr lang="en-US" altLang="id-ID" b="1" dirty="0">
                <a:latin typeface="Times New Roman" panose="02020603050405020304" pitchFamily="18" charset="0"/>
              </a:rPr>
              <a:t>How does a firewall work?</a:t>
            </a:r>
          </a:p>
        </p:txBody>
      </p:sp>
      <p:sp>
        <p:nvSpPr>
          <p:cNvPr id="21507" name="Rectangle 3">
            <a:extLst>
              <a:ext uri="{FF2B5EF4-FFF2-40B4-BE49-F238E27FC236}">
                <a16:creationId xmlns:a16="http://schemas.microsoft.com/office/drawing/2014/main" xmlns="" id="{E0F19A1C-53BC-4A20-8D09-F93F10694545}"/>
              </a:ext>
            </a:extLst>
          </p:cNvPr>
          <p:cNvSpPr>
            <a:spLocks noGrp="1" noChangeArrowheads="1"/>
          </p:cNvSpPr>
          <p:nvPr>
            <p:ph type="body" idx="1"/>
          </p:nvPr>
        </p:nvSpPr>
        <p:spPr>
          <a:xfrm>
            <a:off x="1028700" y="2041814"/>
            <a:ext cx="7200900" cy="3655476"/>
          </a:xfrm>
        </p:spPr>
        <p:txBody>
          <a:bodyPr>
            <a:noAutofit/>
          </a:bodyPr>
          <a:lstStyle/>
          <a:p>
            <a:pPr>
              <a:lnSpc>
                <a:spcPct val="80000"/>
              </a:lnSpc>
              <a:buFont typeface="Wingdings" panose="05000000000000000000" pitchFamily="2" charset="2"/>
              <a:buNone/>
            </a:pPr>
            <a:r>
              <a:rPr lang="en-US" altLang="id-ID" sz="2000" dirty="0">
                <a:latin typeface="Times New Roman" panose="02020603050405020304" pitchFamily="18" charset="0"/>
              </a:rPr>
              <a:t>Blocks packets based on:</a:t>
            </a:r>
          </a:p>
          <a:p>
            <a:pPr lvl="1">
              <a:lnSpc>
                <a:spcPct val="80000"/>
              </a:lnSpc>
              <a:buFontTx/>
              <a:buNone/>
            </a:pPr>
            <a:r>
              <a:rPr lang="en-US" altLang="id-ID" sz="2000" dirty="0">
                <a:latin typeface="Times New Roman" panose="02020603050405020304" pitchFamily="18" charset="0"/>
              </a:rPr>
              <a:t>Source IP Address or range of addresses.</a:t>
            </a:r>
          </a:p>
          <a:p>
            <a:pPr lvl="1">
              <a:lnSpc>
                <a:spcPct val="80000"/>
              </a:lnSpc>
              <a:buFontTx/>
              <a:buNone/>
            </a:pPr>
            <a:r>
              <a:rPr lang="en-US" altLang="id-ID" sz="2000" dirty="0">
                <a:latin typeface="Times New Roman" panose="02020603050405020304" pitchFamily="18" charset="0"/>
              </a:rPr>
              <a:t>Source IP Port</a:t>
            </a:r>
          </a:p>
          <a:p>
            <a:pPr lvl="1">
              <a:lnSpc>
                <a:spcPct val="80000"/>
              </a:lnSpc>
              <a:buFontTx/>
              <a:buNone/>
            </a:pPr>
            <a:r>
              <a:rPr lang="en-US" altLang="id-ID" sz="2000" dirty="0">
                <a:latin typeface="Times New Roman" panose="02020603050405020304" pitchFamily="18" charset="0"/>
              </a:rPr>
              <a:t>Destination IP Address or range of addresses.</a:t>
            </a:r>
          </a:p>
          <a:p>
            <a:pPr lvl="1">
              <a:lnSpc>
                <a:spcPct val="80000"/>
              </a:lnSpc>
              <a:buFontTx/>
              <a:buNone/>
            </a:pPr>
            <a:r>
              <a:rPr lang="en-US" altLang="id-ID" sz="2000" dirty="0">
                <a:latin typeface="Times New Roman" panose="02020603050405020304" pitchFamily="18" charset="0"/>
              </a:rPr>
              <a:t>Destination IP Port</a:t>
            </a:r>
          </a:p>
          <a:p>
            <a:pPr>
              <a:lnSpc>
                <a:spcPct val="80000"/>
              </a:lnSpc>
              <a:buFont typeface="Wingdings" panose="05000000000000000000" pitchFamily="2" charset="2"/>
              <a:buNone/>
            </a:pPr>
            <a:r>
              <a:rPr lang="en-US" altLang="id-ID" sz="2000" dirty="0">
                <a:latin typeface="Times New Roman" panose="02020603050405020304" pitchFamily="18" charset="0"/>
              </a:rPr>
              <a:t>Common ports</a:t>
            </a:r>
          </a:p>
          <a:p>
            <a:pPr lvl="1">
              <a:lnSpc>
                <a:spcPct val="80000"/>
              </a:lnSpc>
              <a:buFontTx/>
              <a:buNone/>
            </a:pPr>
            <a:r>
              <a:rPr lang="en-US" altLang="id-ID" sz="2000" dirty="0">
                <a:latin typeface="Times New Roman" panose="02020603050405020304" pitchFamily="18" charset="0"/>
              </a:rPr>
              <a:t>80			HTTP</a:t>
            </a:r>
          </a:p>
          <a:p>
            <a:pPr lvl="1">
              <a:lnSpc>
                <a:spcPct val="80000"/>
              </a:lnSpc>
              <a:buFontTx/>
              <a:buNone/>
            </a:pPr>
            <a:r>
              <a:rPr lang="en-US" altLang="id-ID" sz="2000" dirty="0">
                <a:latin typeface="Times New Roman" panose="02020603050405020304" pitchFamily="18" charset="0"/>
              </a:rPr>
              <a:t>443		HTTPS</a:t>
            </a:r>
          </a:p>
          <a:p>
            <a:pPr lvl="1">
              <a:lnSpc>
                <a:spcPct val="80000"/>
              </a:lnSpc>
              <a:buFontTx/>
              <a:buNone/>
            </a:pPr>
            <a:r>
              <a:rPr lang="en-US" altLang="id-ID" sz="2000" dirty="0">
                <a:latin typeface="Times New Roman" panose="02020603050405020304" pitchFamily="18" charset="0"/>
              </a:rPr>
              <a:t>20 &amp; 21	FTP (didn’t know 20 was for FTP, did you?)</a:t>
            </a:r>
          </a:p>
          <a:p>
            <a:pPr lvl="1">
              <a:lnSpc>
                <a:spcPct val="80000"/>
              </a:lnSpc>
              <a:buFontTx/>
              <a:buNone/>
            </a:pPr>
            <a:r>
              <a:rPr lang="en-US" altLang="id-ID" sz="2000" dirty="0">
                <a:latin typeface="Times New Roman" panose="02020603050405020304" pitchFamily="18" charset="0"/>
              </a:rPr>
              <a:t>23			Telnet</a:t>
            </a:r>
          </a:p>
          <a:p>
            <a:pPr lvl="1">
              <a:lnSpc>
                <a:spcPct val="80000"/>
              </a:lnSpc>
              <a:buFontTx/>
              <a:buNone/>
            </a:pPr>
            <a:r>
              <a:rPr lang="en-US" altLang="id-ID" sz="2000" dirty="0">
                <a:latin typeface="Times New Roman" panose="02020603050405020304" pitchFamily="18" charset="0"/>
              </a:rPr>
              <a:t>22			SSH</a:t>
            </a:r>
          </a:p>
          <a:p>
            <a:pPr lvl="1">
              <a:lnSpc>
                <a:spcPct val="80000"/>
              </a:lnSpc>
              <a:buFontTx/>
              <a:buNone/>
            </a:pPr>
            <a:r>
              <a:rPr lang="en-US" altLang="id-ID" sz="2000" dirty="0">
                <a:latin typeface="Times New Roman" panose="02020603050405020304" pitchFamily="18" charset="0"/>
              </a:rPr>
              <a:t>25			SMTP</a:t>
            </a:r>
          </a:p>
          <a:p>
            <a:pPr>
              <a:lnSpc>
                <a:spcPct val="80000"/>
              </a:lnSpc>
            </a:pPr>
            <a:endParaRPr lang="en-US" altLang="id-ID" sz="2000" dirty="0">
              <a:latin typeface="Times New Roman" panose="02020603050405020304" pitchFamily="18" charset="0"/>
            </a:endParaRPr>
          </a:p>
        </p:txBody>
      </p:sp>
    </p:spTree>
    <p:extLst>
      <p:ext uri="{BB962C8B-B14F-4D97-AF65-F5344CB8AC3E}">
        <p14:creationId xmlns:p14="http://schemas.microsoft.com/office/powerpoint/2010/main" val="12239156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a:extLst>
              <a:ext uri="{FF2B5EF4-FFF2-40B4-BE49-F238E27FC236}">
                <a16:creationId xmlns:a16="http://schemas.microsoft.com/office/drawing/2014/main" xmlns="" id="{BC2F2DAB-BF6C-4C29-B29D-38B1700BCC60}"/>
              </a:ext>
            </a:extLst>
          </p:cNvPr>
          <p:cNvSpPr>
            <a:spLocks noGrp="1" noChangeArrowheads="1"/>
          </p:cNvSpPr>
          <p:nvPr>
            <p:ph type="title"/>
          </p:nvPr>
        </p:nvSpPr>
        <p:spPr>
          <a:xfrm>
            <a:off x="938773" y="685800"/>
            <a:ext cx="7200900" cy="809625"/>
          </a:xfrm>
        </p:spPr>
        <p:txBody>
          <a:bodyPr/>
          <a:lstStyle/>
          <a:p>
            <a:pPr eaLnBrk="1" hangingPunct="1"/>
            <a:r>
              <a:rPr lang="en-US" altLang="id-ID" b="1" dirty="0"/>
              <a:t>Example Rules</a:t>
            </a:r>
            <a:r>
              <a:rPr lang="id-ID" altLang="id-ID" b="1" dirty="0"/>
              <a:t> in Firewall</a:t>
            </a:r>
            <a:r>
              <a:rPr lang="en-US" altLang="id-ID" b="1" dirty="0"/>
              <a:t>	</a:t>
            </a:r>
          </a:p>
        </p:txBody>
      </p:sp>
      <p:pic>
        <p:nvPicPr>
          <p:cNvPr id="24581" name="Picture 16">
            <a:extLst>
              <a:ext uri="{FF2B5EF4-FFF2-40B4-BE49-F238E27FC236}">
                <a16:creationId xmlns:a16="http://schemas.microsoft.com/office/drawing/2014/main" xmlns="" id="{74BA5F67-8978-4F7F-9A20-D17EC035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73" y="1937385"/>
            <a:ext cx="7846211" cy="34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93813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xmlns="" id="{30860DB3-4618-4FAC-9DCF-1989F50BB5F2}"/>
              </a:ext>
            </a:extLst>
          </p:cNvPr>
          <p:cNvSpPr>
            <a:spLocks noGrp="1" noChangeArrowheads="1"/>
          </p:cNvSpPr>
          <p:nvPr>
            <p:ph type="title"/>
          </p:nvPr>
        </p:nvSpPr>
        <p:spPr>
          <a:xfrm>
            <a:off x="457200" y="609600"/>
            <a:ext cx="8229600" cy="990600"/>
          </a:xfrm>
        </p:spPr>
        <p:txBody>
          <a:bodyPr/>
          <a:lstStyle/>
          <a:p>
            <a:pPr eaLnBrk="1" hangingPunct="1"/>
            <a:r>
              <a:rPr lang="en-US" altLang="id-ID" b="1" dirty="0"/>
              <a:t>The Development of Firewalls</a:t>
            </a:r>
            <a:br>
              <a:rPr lang="en-US" altLang="id-ID" b="1" dirty="0"/>
            </a:br>
            <a:r>
              <a:rPr lang="en-US" altLang="id-ID" b="1" dirty="0"/>
              <a:t>First Generation</a:t>
            </a:r>
          </a:p>
        </p:txBody>
      </p:sp>
      <p:sp>
        <p:nvSpPr>
          <p:cNvPr id="23557" name="Rectangle 5">
            <a:extLst>
              <a:ext uri="{FF2B5EF4-FFF2-40B4-BE49-F238E27FC236}">
                <a16:creationId xmlns:a16="http://schemas.microsoft.com/office/drawing/2014/main" xmlns="" id="{A36AEA32-90BA-46B4-82DE-530365B38E1B}"/>
              </a:ext>
            </a:extLst>
          </p:cNvPr>
          <p:cNvSpPr>
            <a:spLocks noGrp="1" noChangeArrowheads="1"/>
          </p:cNvSpPr>
          <p:nvPr>
            <p:ph type="body" idx="1"/>
          </p:nvPr>
        </p:nvSpPr>
        <p:spPr>
          <a:xfrm>
            <a:off x="1028700" y="2390949"/>
            <a:ext cx="7200900" cy="2866852"/>
          </a:xfrm>
        </p:spPr>
        <p:txBody>
          <a:bodyPr>
            <a:noAutofit/>
          </a:bodyPr>
          <a:lstStyle/>
          <a:p>
            <a:pPr eaLnBrk="1" hangingPunct="1"/>
            <a:r>
              <a:rPr lang="en-US" altLang="id-ID" sz="2250" dirty="0"/>
              <a:t>The first generation of firewalls, packet filtering firewalls, are simple networking devices that filter packets by examining every incoming and outgoing packet header</a:t>
            </a:r>
          </a:p>
          <a:p>
            <a:pPr eaLnBrk="1" hangingPunct="1"/>
            <a:r>
              <a:rPr lang="en-US" altLang="id-ID" sz="2250" dirty="0"/>
              <a:t>They can selectively filter packets based on values in the packet header, accepting or rejecting packets as needed</a:t>
            </a:r>
          </a:p>
          <a:p>
            <a:pPr eaLnBrk="1" hangingPunct="1"/>
            <a:r>
              <a:rPr lang="en-US" altLang="id-ID" sz="2250" dirty="0"/>
              <a:t>These devices can be configured to filter based on IP address, type of packet, port request, and/or other elements present in the packet</a:t>
            </a:r>
          </a:p>
        </p:txBody>
      </p:sp>
    </p:spTree>
    <p:extLst>
      <p:ext uri="{BB962C8B-B14F-4D97-AF65-F5344CB8AC3E}">
        <p14:creationId xmlns:p14="http://schemas.microsoft.com/office/powerpoint/2010/main" val="37771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xmlns="" id="{F560EFC1-19CC-4FD1-9E7F-95196BCEB0DE}"/>
              </a:ext>
            </a:extLst>
          </p:cNvPr>
          <p:cNvSpPr>
            <a:spLocks noGrp="1" noChangeArrowheads="1"/>
          </p:cNvSpPr>
          <p:nvPr>
            <p:ph type="title"/>
          </p:nvPr>
        </p:nvSpPr>
        <p:spPr>
          <a:xfrm>
            <a:off x="457200" y="762000"/>
            <a:ext cx="8229600" cy="914400"/>
          </a:xfrm>
        </p:spPr>
        <p:txBody>
          <a:bodyPr/>
          <a:lstStyle/>
          <a:p>
            <a:pPr eaLnBrk="1" hangingPunct="1"/>
            <a:r>
              <a:rPr lang="en-US" altLang="id-ID" b="1" dirty="0"/>
              <a:t>The Development of Firewalls</a:t>
            </a:r>
            <a:br>
              <a:rPr lang="en-US" altLang="id-ID" b="1" dirty="0"/>
            </a:br>
            <a:r>
              <a:rPr lang="en-US" altLang="id-ID" b="1" dirty="0"/>
              <a:t>Second Generation</a:t>
            </a:r>
          </a:p>
        </p:txBody>
      </p:sp>
      <p:sp>
        <p:nvSpPr>
          <p:cNvPr id="25605" name="Rectangle 5">
            <a:extLst>
              <a:ext uri="{FF2B5EF4-FFF2-40B4-BE49-F238E27FC236}">
                <a16:creationId xmlns:a16="http://schemas.microsoft.com/office/drawing/2014/main" xmlns="" id="{F96E6490-2120-4506-B73F-1A0212E378E4}"/>
              </a:ext>
            </a:extLst>
          </p:cNvPr>
          <p:cNvSpPr>
            <a:spLocks noGrp="1" noChangeArrowheads="1"/>
          </p:cNvSpPr>
          <p:nvPr>
            <p:ph type="body" idx="1"/>
          </p:nvPr>
        </p:nvSpPr>
        <p:spPr>
          <a:xfrm>
            <a:off x="1028700" y="2571750"/>
            <a:ext cx="7737071" cy="2924002"/>
          </a:xfrm>
        </p:spPr>
        <p:txBody>
          <a:bodyPr>
            <a:noAutofit/>
          </a:bodyPr>
          <a:lstStyle/>
          <a:p>
            <a:pPr eaLnBrk="1" hangingPunct="1"/>
            <a:r>
              <a:rPr lang="en-US" altLang="id-ID" sz="2100" dirty="0"/>
              <a:t>The second generation of firewalls, known as application-level firewalls, often consists of dedicated computers kept separate from the first filtering router (edge router); commonly used in conjunction with a second or internal filtering router - or proxy server</a:t>
            </a:r>
          </a:p>
          <a:p>
            <a:pPr eaLnBrk="1" hangingPunct="1"/>
            <a:r>
              <a:rPr lang="en-US" altLang="id-ID" sz="2100" dirty="0"/>
              <a:t>With this configuration, the proxy server, rather than the Web server, is exposed to the outside world from within a network segment called the demilitarized zone (DMZ), an intermediate area between a trusted network and an untrusted network</a:t>
            </a:r>
          </a:p>
          <a:p>
            <a:pPr eaLnBrk="1" hangingPunct="1"/>
            <a:r>
              <a:rPr lang="en-US" altLang="id-ID" sz="2100" dirty="0"/>
              <a:t>Application-level firewalls are implemented for specific protocols</a:t>
            </a:r>
          </a:p>
        </p:txBody>
      </p:sp>
    </p:spTree>
    <p:extLst>
      <p:ext uri="{BB962C8B-B14F-4D97-AF65-F5344CB8AC3E}">
        <p14:creationId xmlns:p14="http://schemas.microsoft.com/office/powerpoint/2010/main" val="111593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xmlns="" id="{85DC0A87-CBA1-40CF-BB95-9E2DC1AA3D37}"/>
              </a:ext>
            </a:extLst>
          </p:cNvPr>
          <p:cNvSpPr>
            <a:spLocks noGrp="1" noChangeArrowheads="1"/>
          </p:cNvSpPr>
          <p:nvPr>
            <p:ph type="title"/>
          </p:nvPr>
        </p:nvSpPr>
        <p:spPr>
          <a:xfrm>
            <a:off x="457200" y="838200"/>
            <a:ext cx="8229600" cy="762000"/>
          </a:xfrm>
        </p:spPr>
        <p:txBody>
          <a:bodyPr/>
          <a:lstStyle/>
          <a:p>
            <a:pPr eaLnBrk="1" hangingPunct="1"/>
            <a:r>
              <a:rPr lang="en-US" altLang="id-ID" b="1" dirty="0"/>
              <a:t>The Development of Firewalls</a:t>
            </a:r>
            <a:br>
              <a:rPr lang="en-US" altLang="id-ID" b="1" dirty="0"/>
            </a:br>
            <a:r>
              <a:rPr lang="en-US" altLang="id-ID" b="1" dirty="0"/>
              <a:t>Third Generation</a:t>
            </a:r>
          </a:p>
        </p:txBody>
      </p:sp>
      <p:sp>
        <p:nvSpPr>
          <p:cNvPr id="26629" name="Rectangle 5">
            <a:extLst>
              <a:ext uri="{FF2B5EF4-FFF2-40B4-BE49-F238E27FC236}">
                <a16:creationId xmlns:a16="http://schemas.microsoft.com/office/drawing/2014/main" xmlns="" id="{0E9A72BE-1E68-40DF-856D-716622128C0C}"/>
              </a:ext>
            </a:extLst>
          </p:cNvPr>
          <p:cNvSpPr>
            <a:spLocks noGrp="1" noChangeArrowheads="1"/>
          </p:cNvSpPr>
          <p:nvPr>
            <p:ph type="body" idx="1"/>
          </p:nvPr>
        </p:nvSpPr>
        <p:spPr>
          <a:xfrm>
            <a:off x="1028700" y="1981200"/>
            <a:ext cx="7662257" cy="3601835"/>
          </a:xfrm>
        </p:spPr>
        <p:txBody>
          <a:bodyPr>
            <a:noAutofit/>
          </a:bodyPr>
          <a:lstStyle/>
          <a:p>
            <a:pPr eaLnBrk="1" hangingPunct="1">
              <a:lnSpc>
                <a:spcPct val="80000"/>
              </a:lnSpc>
            </a:pPr>
            <a:r>
              <a:rPr lang="en-US" altLang="id-ID" sz="2100" dirty="0" smtClean="0"/>
              <a:t>The third generation of firewalls, </a:t>
            </a:r>
            <a:r>
              <a:rPr lang="en-US" altLang="id-ID" sz="2100" dirty="0" err="1" smtClean="0"/>
              <a:t>stateful</a:t>
            </a:r>
            <a:r>
              <a:rPr lang="en-US" altLang="id-ID" sz="2100" dirty="0" smtClean="0"/>
              <a:t> inspection firewalls, keeps track of each network connection established between internal and external systems using a state table</a:t>
            </a:r>
          </a:p>
          <a:p>
            <a:pPr eaLnBrk="1" hangingPunct="1">
              <a:lnSpc>
                <a:spcPct val="80000"/>
              </a:lnSpc>
            </a:pPr>
            <a:r>
              <a:rPr lang="en-US" altLang="id-ID" sz="2100" dirty="0" smtClean="0"/>
              <a:t>State tables track the state and context of each packet exchanged by recording which station sent which packet and when</a:t>
            </a:r>
          </a:p>
          <a:p>
            <a:pPr eaLnBrk="1" hangingPunct="1">
              <a:lnSpc>
                <a:spcPct val="80000"/>
              </a:lnSpc>
            </a:pPr>
            <a:r>
              <a:rPr lang="en-US" altLang="id-ID" sz="2100" dirty="0" smtClean="0"/>
              <a:t>A </a:t>
            </a:r>
            <a:r>
              <a:rPr lang="en-US" altLang="id-ID" sz="2100" dirty="0" err="1" smtClean="0"/>
              <a:t>stateful</a:t>
            </a:r>
            <a:r>
              <a:rPr lang="en-US" altLang="id-ID" sz="2100" dirty="0" smtClean="0"/>
              <a:t> inspection firewall can restrict incoming packets by allowing access only to packets that constitute responses to requests from internal hosts</a:t>
            </a:r>
          </a:p>
          <a:p>
            <a:pPr eaLnBrk="1" hangingPunct="1">
              <a:lnSpc>
                <a:spcPct val="80000"/>
              </a:lnSpc>
            </a:pPr>
            <a:r>
              <a:rPr lang="en-US" altLang="id-ID" sz="2100" dirty="0" smtClean="0"/>
              <a:t>If the </a:t>
            </a:r>
            <a:r>
              <a:rPr lang="en-US" altLang="id-ID" sz="2100" dirty="0" err="1" smtClean="0"/>
              <a:t>stateful</a:t>
            </a:r>
            <a:r>
              <a:rPr lang="en-US" altLang="id-ID" sz="2100" dirty="0" smtClean="0"/>
              <a:t> inspection firewall receives an incoming packet that it cannot match in its state table, then it uses ACL rights to determine whether to allow the packet to pass</a:t>
            </a:r>
            <a:endParaRPr lang="en-US" altLang="id-ID" sz="2100" dirty="0"/>
          </a:p>
        </p:txBody>
      </p:sp>
    </p:spTree>
    <p:extLst>
      <p:ext uri="{BB962C8B-B14F-4D97-AF65-F5344CB8AC3E}">
        <p14:creationId xmlns:p14="http://schemas.microsoft.com/office/powerpoint/2010/main" val="100153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xmlns="" id="{25BC1201-09FC-465E-B4AE-49759A969ED4}"/>
              </a:ext>
            </a:extLst>
          </p:cNvPr>
          <p:cNvSpPr>
            <a:spLocks noGrp="1" noChangeArrowheads="1"/>
          </p:cNvSpPr>
          <p:nvPr>
            <p:ph type="title"/>
          </p:nvPr>
        </p:nvSpPr>
        <p:spPr>
          <a:xfrm>
            <a:off x="434340" y="762000"/>
            <a:ext cx="8229600" cy="609600"/>
          </a:xfrm>
        </p:spPr>
        <p:txBody>
          <a:bodyPr/>
          <a:lstStyle/>
          <a:p>
            <a:pPr eaLnBrk="1" hangingPunct="1"/>
            <a:r>
              <a:rPr lang="en-US" altLang="id-ID" b="1" dirty="0"/>
              <a:t>The Development of Firewalls</a:t>
            </a:r>
            <a:br>
              <a:rPr lang="en-US" altLang="id-ID" b="1" dirty="0"/>
            </a:br>
            <a:r>
              <a:rPr lang="en-US" altLang="id-ID" b="1" dirty="0"/>
              <a:t>Fourth Generation</a:t>
            </a:r>
          </a:p>
        </p:txBody>
      </p:sp>
      <p:sp>
        <p:nvSpPr>
          <p:cNvPr id="27653" name="Rectangle 5">
            <a:extLst>
              <a:ext uri="{FF2B5EF4-FFF2-40B4-BE49-F238E27FC236}">
                <a16:creationId xmlns:a16="http://schemas.microsoft.com/office/drawing/2014/main" xmlns="" id="{9EC16B13-50DE-4643-9DDD-88047118B115}"/>
              </a:ext>
            </a:extLst>
          </p:cNvPr>
          <p:cNvSpPr>
            <a:spLocks noGrp="1" noChangeArrowheads="1"/>
          </p:cNvSpPr>
          <p:nvPr>
            <p:ph type="body" idx="1"/>
          </p:nvPr>
        </p:nvSpPr>
        <p:spPr/>
        <p:txBody>
          <a:bodyPr>
            <a:noAutofit/>
          </a:bodyPr>
          <a:lstStyle/>
          <a:p>
            <a:pPr eaLnBrk="1" hangingPunct="1"/>
            <a:r>
              <a:rPr lang="en-US" altLang="id-ID" sz="2250" dirty="0"/>
              <a:t>A fourth-generation firewall, or dynamic packet filtering firewall, allows only a particular packet with a specific source, destination, and port address to pass through the firewall</a:t>
            </a:r>
          </a:p>
          <a:p>
            <a:pPr eaLnBrk="1" hangingPunct="1"/>
            <a:r>
              <a:rPr lang="en-US" altLang="id-ID" sz="2250" dirty="0"/>
              <a:t>It does so by understanding how the protocol functions, and by opening and closing pathways in the firewall</a:t>
            </a:r>
          </a:p>
          <a:p>
            <a:pPr eaLnBrk="1" hangingPunct="1"/>
            <a:r>
              <a:rPr lang="en-US" altLang="id-ID" sz="2250" dirty="0"/>
              <a:t>Dynamic packet filters are an intermediate form, between traditional static packet filters and application proxies</a:t>
            </a:r>
          </a:p>
        </p:txBody>
      </p:sp>
    </p:spTree>
    <p:extLst>
      <p:ext uri="{BB962C8B-B14F-4D97-AF65-F5344CB8AC3E}">
        <p14:creationId xmlns:p14="http://schemas.microsoft.com/office/powerpoint/2010/main" val="308671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95F99-6D4C-4C7D-AA53-47B92A4F659B}"/>
              </a:ext>
            </a:extLst>
          </p:cNvPr>
          <p:cNvSpPr>
            <a:spLocks noGrp="1"/>
          </p:cNvSpPr>
          <p:nvPr>
            <p:ph type="title"/>
          </p:nvPr>
        </p:nvSpPr>
        <p:spPr>
          <a:xfrm>
            <a:off x="457200" y="838200"/>
            <a:ext cx="8229600" cy="762000"/>
          </a:xfrm>
        </p:spPr>
        <p:txBody>
          <a:bodyPr/>
          <a:lstStyle/>
          <a:p>
            <a:r>
              <a:rPr lang="id-ID" b="1" dirty="0"/>
              <a:t>Log in firewall</a:t>
            </a:r>
          </a:p>
        </p:txBody>
      </p:sp>
      <p:sp>
        <p:nvSpPr>
          <p:cNvPr id="3" name="Content Placeholder 2">
            <a:extLst>
              <a:ext uri="{FF2B5EF4-FFF2-40B4-BE49-F238E27FC236}">
                <a16:creationId xmlns:a16="http://schemas.microsoft.com/office/drawing/2014/main" xmlns="" id="{803ABDE6-8642-4CA0-8E10-3AC24E67A507}"/>
              </a:ext>
            </a:extLst>
          </p:cNvPr>
          <p:cNvSpPr>
            <a:spLocks noGrp="1"/>
          </p:cNvSpPr>
          <p:nvPr>
            <p:ph idx="1"/>
          </p:nvPr>
        </p:nvSpPr>
        <p:spPr>
          <a:xfrm>
            <a:off x="1028700" y="2166505"/>
            <a:ext cx="7200900" cy="3091295"/>
          </a:xfrm>
        </p:spPr>
        <p:txBody>
          <a:bodyPr>
            <a:normAutofit/>
          </a:bodyPr>
          <a:lstStyle/>
          <a:p>
            <a:r>
              <a:rPr lang="id-ID" sz="2400" dirty="0"/>
              <a:t>Firewall </a:t>
            </a:r>
            <a:r>
              <a:rPr lang="en-US" sz="2400" dirty="0"/>
              <a:t>also keep logs of all activity, which may be useful in investigations.</a:t>
            </a:r>
            <a:endParaRPr lang="id-ID" sz="2400" dirty="0"/>
          </a:p>
          <a:p>
            <a:r>
              <a:rPr lang="en-US" altLang="id-ID" sz="2400" dirty="0">
                <a:latin typeface="Times New Roman" panose="02020603050405020304" pitchFamily="18" charset="0"/>
              </a:rPr>
              <a:t>If you set your rules to log too much, your logs will not be examined.  If you log too little, you won’t see things you need.  If you don’t log, you have no information on how your firewall is operating.</a:t>
            </a:r>
          </a:p>
          <a:p>
            <a:endParaRPr lang="id-ID" sz="2400" dirty="0"/>
          </a:p>
        </p:txBody>
      </p:sp>
    </p:spTree>
    <p:extLst>
      <p:ext uri="{BB962C8B-B14F-4D97-AF65-F5344CB8AC3E}">
        <p14:creationId xmlns:p14="http://schemas.microsoft.com/office/powerpoint/2010/main" val="29873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xmlns="" id="{77B8B0B1-C024-412B-AF53-19FF46619690}"/>
              </a:ext>
            </a:extLst>
          </p:cNvPr>
          <p:cNvSpPr>
            <a:spLocks noGrp="1" noChangeArrowheads="1"/>
          </p:cNvSpPr>
          <p:nvPr>
            <p:ph type="title"/>
          </p:nvPr>
        </p:nvSpPr>
        <p:spPr>
          <a:xfrm>
            <a:off x="457200" y="914400"/>
            <a:ext cx="8229600" cy="685800"/>
          </a:xfrm>
        </p:spPr>
        <p:txBody>
          <a:bodyPr/>
          <a:lstStyle/>
          <a:p>
            <a:r>
              <a:rPr lang="en-US" altLang="id-ID" b="1" dirty="0">
                <a:latin typeface="Times New Roman" panose="02020603050405020304" pitchFamily="18" charset="0"/>
              </a:rPr>
              <a:t>Sample log file</a:t>
            </a:r>
          </a:p>
        </p:txBody>
      </p:sp>
      <p:sp>
        <p:nvSpPr>
          <p:cNvPr id="7" name="Rectangle 3">
            <a:extLst>
              <a:ext uri="{FF2B5EF4-FFF2-40B4-BE49-F238E27FC236}">
                <a16:creationId xmlns:a16="http://schemas.microsoft.com/office/drawing/2014/main" xmlns="" id="{DFD652A7-86ED-4D86-BE2B-AFC7C8149DF4}"/>
              </a:ext>
            </a:extLst>
          </p:cNvPr>
          <p:cNvSpPr txBox="1">
            <a:spLocks noChangeArrowheads="1"/>
          </p:cNvSpPr>
          <p:nvPr/>
        </p:nvSpPr>
        <p:spPr>
          <a:xfrm>
            <a:off x="628650" y="1942062"/>
            <a:ext cx="8324157" cy="3480045"/>
          </a:xfrm>
          <a:prstGeom prst="rect">
            <a:avLst/>
          </a:prstGeom>
        </p:spPr>
        <p:txBody>
          <a:bodyPr vert="horz" lIns="68580" tIns="34290" rIns="68580" bIns="3429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80000"/>
              </a:lnSpc>
              <a:buNone/>
            </a:pPr>
            <a:r>
              <a:rPr lang="en-US" altLang="id-ID" sz="1425" dirty="0">
                <a:latin typeface="Courier New" panose="02070309020205020404" pitchFamily="49" charset="0"/>
              </a:rPr>
              <a:t>Jul 31 11:00:06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11:00:06.786765 xl0 @1:10 b 134.71.4.100,50258 -&gt; 134.71.202.57,23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48 -S IN </a:t>
            </a:r>
          </a:p>
          <a:p>
            <a:pPr marL="0" indent="0">
              <a:lnSpc>
                <a:spcPct val="80000"/>
              </a:lnSpc>
              <a:buNone/>
            </a:pPr>
            <a:r>
              <a:rPr lang="en-US" altLang="id-ID" sz="1425" dirty="0">
                <a:latin typeface="Courier New" panose="02070309020205020404" pitchFamily="49" charset="0"/>
              </a:rPr>
              <a:t>Jul 31 11:00:07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11:00:07.366515 xl0 @1:10 b 134.71.4.100,50258 -&gt; 134.71.202.57,23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48 -S IN </a:t>
            </a:r>
          </a:p>
          <a:p>
            <a:pPr marL="0" indent="0">
              <a:lnSpc>
                <a:spcPct val="80000"/>
              </a:lnSpc>
              <a:buNone/>
            </a:pPr>
            <a:r>
              <a:rPr lang="en-US" altLang="id-ID" sz="1425" dirty="0">
                <a:latin typeface="Courier New" panose="02070309020205020404" pitchFamily="49" charset="0"/>
              </a:rPr>
              <a:t>Jul 31 11:00:08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11:00:08.526751 xl0 @1:10 b 134.71.4.100,50258 -&gt; 134.71.202.57,23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48 -S IN </a:t>
            </a:r>
          </a:p>
          <a:p>
            <a:pPr marL="0" indent="0">
              <a:lnSpc>
                <a:spcPct val="80000"/>
              </a:lnSpc>
              <a:buNone/>
            </a:pPr>
            <a:r>
              <a:rPr lang="en-US" altLang="id-ID" sz="1425" dirty="0">
                <a:latin typeface="Courier New" panose="02070309020205020404" pitchFamily="49" charset="0"/>
              </a:rPr>
              <a:t>Jul 31 11:00:10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11:00:10.856705 xl0 @1:10 b 134.71.4.100,50258 -&gt; 134.71.202.57,23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48 -S IN </a:t>
            </a:r>
          </a:p>
          <a:p>
            <a:pPr marL="0" indent="0">
              <a:lnSpc>
                <a:spcPct val="80000"/>
              </a:lnSpc>
              <a:buNone/>
            </a:pPr>
            <a:r>
              <a:rPr lang="en-US" altLang="id-ID" sz="1425" dirty="0">
                <a:latin typeface="Courier New" panose="02070309020205020404" pitchFamily="49" charset="0"/>
              </a:rPr>
              <a:t>Jul 31 11:00:15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11:00:15.515785 xl0 @1:10 b 134.71.4.100,50258 -&gt; 134.71.202.57,23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48 -S IN </a:t>
            </a:r>
          </a:p>
          <a:p>
            <a:pPr marL="0" indent="0">
              <a:lnSpc>
                <a:spcPct val="80000"/>
              </a:lnSpc>
              <a:buNone/>
            </a:pPr>
            <a:r>
              <a:rPr lang="en-US" altLang="id-ID" sz="1425" dirty="0">
                <a:latin typeface="Courier New" panose="02070309020205020404" pitchFamily="49" charset="0"/>
              </a:rPr>
              <a:t>Jul 31 11:50:02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11:50:02.619311 xl0 @0:3 b 213.244.12.136,4588 -&gt; 134.71.202.37,80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44 -S IN </a:t>
            </a:r>
          </a:p>
          <a:p>
            <a:pPr marL="0" indent="0">
              <a:lnSpc>
                <a:spcPct val="80000"/>
              </a:lnSpc>
              <a:buNone/>
            </a:pPr>
            <a:r>
              <a:rPr lang="en-US" altLang="id-ID" sz="1425" dirty="0">
                <a:latin typeface="Courier New" panose="02070309020205020404" pitchFamily="49" charset="0"/>
              </a:rPr>
              <a:t>Jul 31 11:50:02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11:50:02.629271 xl0 @0:3 b 213.244.12.136,4597 -&gt; 134.71.202.44,80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44 -S IN </a:t>
            </a:r>
          </a:p>
          <a:p>
            <a:pPr marL="0" indent="0">
              <a:lnSpc>
                <a:spcPct val="80000"/>
              </a:lnSpc>
              <a:buNone/>
            </a:pPr>
            <a:r>
              <a:rPr lang="en-US" altLang="id-ID" sz="1425" dirty="0">
                <a:latin typeface="Courier New" panose="02070309020205020404" pitchFamily="49" charset="0"/>
              </a:rPr>
              <a:t>Jul 31 11:50:02 kd2 </a:t>
            </a:r>
            <a:r>
              <a:rPr lang="en-US" altLang="id-ID" sz="1425" dirty="0" err="1">
                <a:latin typeface="Courier New" panose="02070309020205020404" pitchFamily="49" charset="0"/>
              </a:rPr>
              <a:t>ipmon</a:t>
            </a:r>
            <a:r>
              <a:rPr lang="en-US" altLang="id-ID" sz="1425" dirty="0">
                <a:latin typeface="Courier New" panose="02070309020205020404" pitchFamily="49" charset="0"/>
              </a:rPr>
              <a:t>[14110]: 11:50:02.642610 xl0 @1:10 b 213.244.12.136,4610 -&gt; 134.71.202.57,80 PR </a:t>
            </a:r>
            <a:r>
              <a:rPr lang="en-US" altLang="id-ID" sz="1425" dirty="0" err="1">
                <a:latin typeface="Courier New" panose="02070309020205020404" pitchFamily="49" charset="0"/>
              </a:rPr>
              <a:t>tcp</a:t>
            </a:r>
            <a:r>
              <a:rPr lang="en-US" altLang="id-ID" sz="1425" dirty="0">
                <a:latin typeface="Courier New" panose="02070309020205020404" pitchFamily="49" charset="0"/>
              </a:rPr>
              <a:t> </a:t>
            </a:r>
            <a:r>
              <a:rPr lang="en-US" altLang="id-ID" sz="1425" dirty="0" err="1">
                <a:latin typeface="Courier New" panose="02070309020205020404" pitchFamily="49" charset="0"/>
              </a:rPr>
              <a:t>len</a:t>
            </a:r>
            <a:r>
              <a:rPr lang="en-US" altLang="id-ID" sz="1425" dirty="0">
                <a:latin typeface="Courier New" panose="02070309020205020404" pitchFamily="49" charset="0"/>
              </a:rPr>
              <a:t> 20 44 -S IN </a:t>
            </a:r>
          </a:p>
          <a:p>
            <a:pPr marL="0" indent="0">
              <a:lnSpc>
                <a:spcPct val="80000"/>
              </a:lnSpc>
              <a:buNone/>
            </a:pPr>
            <a:r>
              <a:rPr lang="en-US" altLang="id-ID" sz="1425" dirty="0">
                <a:latin typeface="Courier New" panose="02070309020205020404" pitchFamily="49" charset="0"/>
              </a:rPr>
              <a:t> </a:t>
            </a:r>
          </a:p>
        </p:txBody>
      </p:sp>
    </p:spTree>
    <p:extLst>
      <p:ext uri="{BB962C8B-B14F-4D97-AF65-F5344CB8AC3E}">
        <p14:creationId xmlns:p14="http://schemas.microsoft.com/office/powerpoint/2010/main" val="16985050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xmlns="" id="{EE815CD4-A2D2-4A83-AE68-EA2C8A09E723}"/>
              </a:ext>
            </a:extLst>
          </p:cNvPr>
          <p:cNvSpPr>
            <a:spLocks noGrp="1" noChangeArrowheads="1"/>
          </p:cNvSpPr>
          <p:nvPr>
            <p:ph type="title"/>
          </p:nvPr>
        </p:nvSpPr>
        <p:spPr>
          <a:xfrm>
            <a:off x="457200" y="762000"/>
            <a:ext cx="8229600" cy="838200"/>
          </a:xfrm>
        </p:spPr>
        <p:txBody>
          <a:bodyPr/>
          <a:lstStyle/>
          <a:p>
            <a:pPr eaLnBrk="1" hangingPunct="1"/>
            <a:r>
              <a:rPr lang="en-US" altLang="id-ID" b="1" dirty="0"/>
              <a:t>Managing Firewalls </a:t>
            </a:r>
          </a:p>
        </p:txBody>
      </p:sp>
      <p:sp>
        <p:nvSpPr>
          <p:cNvPr id="41989" name="Rectangle 5">
            <a:extLst>
              <a:ext uri="{FF2B5EF4-FFF2-40B4-BE49-F238E27FC236}">
                <a16:creationId xmlns:a16="http://schemas.microsoft.com/office/drawing/2014/main" xmlns="" id="{DD9DF7A3-CA5D-4ED7-A6FA-78C14F2A2126}"/>
              </a:ext>
            </a:extLst>
          </p:cNvPr>
          <p:cNvSpPr>
            <a:spLocks noGrp="1" noChangeArrowheads="1"/>
          </p:cNvSpPr>
          <p:nvPr>
            <p:ph type="body" idx="1"/>
          </p:nvPr>
        </p:nvSpPr>
        <p:spPr>
          <a:xfrm>
            <a:off x="1028700" y="2016875"/>
            <a:ext cx="7475220" cy="3240925"/>
          </a:xfrm>
        </p:spPr>
        <p:txBody>
          <a:bodyPr>
            <a:noAutofit/>
          </a:bodyPr>
          <a:lstStyle/>
          <a:p>
            <a:pPr eaLnBrk="1" hangingPunct="1"/>
            <a:r>
              <a:rPr lang="en-US" altLang="id-ID" sz="2250" dirty="0"/>
              <a:t>Any firewall device—must have its own configuration that regulate its actions</a:t>
            </a:r>
          </a:p>
          <a:p>
            <a:pPr eaLnBrk="1" hangingPunct="1"/>
            <a:r>
              <a:rPr lang="en-US" altLang="id-ID" sz="2250" dirty="0"/>
              <a:t>A policy regarding the use of a firewall should be articulated before it is made operable </a:t>
            </a:r>
          </a:p>
          <a:p>
            <a:pPr eaLnBrk="1" hangingPunct="1"/>
            <a:r>
              <a:rPr lang="en-US" altLang="id-ID" sz="2250" dirty="0"/>
              <a:t>In practice, configuring firewall rule sets can be something of a nightmare; each firewall rule must be carefully crafted, placed into the list in the proper sequence, debugged, and tested</a:t>
            </a:r>
          </a:p>
        </p:txBody>
      </p:sp>
    </p:spTree>
    <p:extLst>
      <p:ext uri="{BB962C8B-B14F-4D97-AF65-F5344CB8AC3E}">
        <p14:creationId xmlns:p14="http://schemas.microsoft.com/office/powerpoint/2010/main" val="145762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xmlns="" id="{DAF92340-A7E2-46F8-8513-F0C47F4272B3}"/>
              </a:ext>
            </a:extLst>
          </p:cNvPr>
          <p:cNvSpPr>
            <a:spLocks noGrp="1" noChangeArrowheads="1"/>
          </p:cNvSpPr>
          <p:nvPr>
            <p:ph type="title"/>
          </p:nvPr>
        </p:nvSpPr>
        <p:spPr>
          <a:xfrm>
            <a:off x="457200" y="762000"/>
            <a:ext cx="8229600" cy="655638"/>
          </a:xfrm>
        </p:spPr>
        <p:txBody>
          <a:bodyPr/>
          <a:lstStyle/>
          <a:p>
            <a:pPr eaLnBrk="1" hangingPunct="1"/>
            <a:r>
              <a:rPr lang="en-US" altLang="id-ID" b="1" dirty="0"/>
              <a:t>Firewall Best Practices</a:t>
            </a:r>
          </a:p>
        </p:txBody>
      </p:sp>
      <p:sp>
        <p:nvSpPr>
          <p:cNvPr id="44037" name="Rectangle 5">
            <a:extLst>
              <a:ext uri="{FF2B5EF4-FFF2-40B4-BE49-F238E27FC236}">
                <a16:creationId xmlns:a16="http://schemas.microsoft.com/office/drawing/2014/main" xmlns="" id="{687E518F-35E4-4313-8F5D-D6037EEA41E8}"/>
              </a:ext>
            </a:extLst>
          </p:cNvPr>
          <p:cNvSpPr>
            <a:spLocks noGrp="1" noChangeArrowheads="1"/>
          </p:cNvSpPr>
          <p:nvPr>
            <p:ph type="body" idx="1"/>
          </p:nvPr>
        </p:nvSpPr>
        <p:spPr>
          <a:xfrm>
            <a:off x="1028700" y="1854777"/>
            <a:ext cx="7487689" cy="3403023"/>
          </a:xfrm>
        </p:spPr>
        <p:txBody>
          <a:bodyPr>
            <a:noAutofit/>
          </a:bodyPr>
          <a:lstStyle/>
          <a:p>
            <a:pPr eaLnBrk="1" hangingPunct="1">
              <a:lnSpc>
                <a:spcPct val="90000"/>
              </a:lnSpc>
            </a:pPr>
            <a:r>
              <a:rPr lang="en-US" altLang="id-ID" sz="2100" dirty="0"/>
              <a:t>Some of the best practices for firewall use are: </a:t>
            </a:r>
          </a:p>
          <a:p>
            <a:pPr lvl="1" eaLnBrk="1" hangingPunct="1">
              <a:lnSpc>
                <a:spcPct val="90000"/>
              </a:lnSpc>
            </a:pPr>
            <a:r>
              <a:rPr lang="en-US" altLang="id-ID" sz="2100" dirty="0"/>
              <a:t>All traffic from the trusted network is allowed out</a:t>
            </a:r>
          </a:p>
          <a:p>
            <a:pPr lvl="1" eaLnBrk="1" hangingPunct="1">
              <a:lnSpc>
                <a:spcPct val="90000"/>
              </a:lnSpc>
            </a:pPr>
            <a:r>
              <a:rPr lang="en-US" altLang="id-ID" sz="2100" dirty="0"/>
              <a:t>The firewall device is never accessible directly from the public network</a:t>
            </a:r>
          </a:p>
          <a:p>
            <a:pPr lvl="1" eaLnBrk="1" hangingPunct="1">
              <a:lnSpc>
                <a:spcPct val="90000"/>
              </a:lnSpc>
            </a:pPr>
            <a:r>
              <a:rPr lang="en-US" altLang="id-ID" sz="2100" dirty="0"/>
              <a:t>Simple Mail Transport Protocol (SMTP) data is allowed to pass through the firewall, but should be routed to a SMTP gateway</a:t>
            </a:r>
          </a:p>
          <a:p>
            <a:pPr lvl="1" eaLnBrk="1" hangingPunct="1">
              <a:lnSpc>
                <a:spcPct val="90000"/>
              </a:lnSpc>
            </a:pPr>
            <a:r>
              <a:rPr lang="en-US" altLang="id-ID" sz="2100" dirty="0"/>
              <a:t>When Web services are offered outside the firewall, HTTP traffic should be handled by some form of proxy access or DMZ architecture</a:t>
            </a:r>
          </a:p>
        </p:txBody>
      </p:sp>
    </p:spTree>
    <p:extLst>
      <p:ext uri="{BB962C8B-B14F-4D97-AF65-F5344CB8AC3E}">
        <p14:creationId xmlns:p14="http://schemas.microsoft.com/office/powerpoint/2010/main" val="88743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a:extLst>
              <a:ext uri="{FF2B5EF4-FFF2-40B4-BE49-F238E27FC236}">
                <a16:creationId xmlns:a16="http://schemas.microsoft.com/office/drawing/2014/main" xmlns="" id="{F280ADF7-149B-410E-942B-164C360F6EDC}"/>
              </a:ext>
            </a:extLst>
          </p:cNvPr>
          <p:cNvSpPr>
            <a:spLocks noChangeArrowheads="1"/>
          </p:cNvSpPr>
          <p:nvPr/>
        </p:nvSpPr>
        <p:spPr bwMode="auto">
          <a:xfrm>
            <a:off x="6858000" y="36445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3" name="Oval 3">
            <a:extLst>
              <a:ext uri="{FF2B5EF4-FFF2-40B4-BE49-F238E27FC236}">
                <a16:creationId xmlns:a16="http://schemas.microsoft.com/office/drawing/2014/main" xmlns="" id="{DC3D8EDB-548C-4C48-B99A-4EF13520BA6F}"/>
              </a:ext>
            </a:extLst>
          </p:cNvPr>
          <p:cNvSpPr>
            <a:spLocks noChangeArrowheads="1"/>
          </p:cNvSpPr>
          <p:nvPr/>
        </p:nvSpPr>
        <p:spPr bwMode="auto">
          <a:xfrm>
            <a:off x="4343400" y="2800350"/>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4" name="Oval 4">
            <a:extLst>
              <a:ext uri="{FF2B5EF4-FFF2-40B4-BE49-F238E27FC236}">
                <a16:creationId xmlns:a16="http://schemas.microsoft.com/office/drawing/2014/main" xmlns="" id="{AF85C097-38E5-43DD-9921-3B50AF01C9D1}"/>
              </a:ext>
            </a:extLst>
          </p:cNvPr>
          <p:cNvSpPr>
            <a:spLocks noChangeArrowheads="1"/>
          </p:cNvSpPr>
          <p:nvPr/>
        </p:nvSpPr>
        <p:spPr bwMode="auto">
          <a:xfrm>
            <a:off x="2719388" y="37588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5" name="Oval 5">
            <a:extLst>
              <a:ext uri="{FF2B5EF4-FFF2-40B4-BE49-F238E27FC236}">
                <a16:creationId xmlns:a16="http://schemas.microsoft.com/office/drawing/2014/main" xmlns="" id="{9C8E5933-F683-4529-8A37-BBCD085C4E87}"/>
              </a:ext>
            </a:extLst>
          </p:cNvPr>
          <p:cNvSpPr>
            <a:spLocks noChangeArrowheads="1"/>
          </p:cNvSpPr>
          <p:nvPr/>
        </p:nvSpPr>
        <p:spPr bwMode="auto">
          <a:xfrm>
            <a:off x="4719638" y="37588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6" name="Oval 6">
            <a:extLst>
              <a:ext uri="{FF2B5EF4-FFF2-40B4-BE49-F238E27FC236}">
                <a16:creationId xmlns:a16="http://schemas.microsoft.com/office/drawing/2014/main" xmlns="" id="{BD3BC288-7506-440D-B9E3-EAA371F1D534}"/>
              </a:ext>
            </a:extLst>
          </p:cNvPr>
          <p:cNvSpPr>
            <a:spLocks noChangeArrowheads="1"/>
          </p:cNvSpPr>
          <p:nvPr/>
        </p:nvSpPr>
        <p:spPr bwMode="auto">
          <a:xfrm>
            <a:off x="4400550" y="37588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7" name="Oval 7">
            <a:extLst>
              <a:ext uri="{FF2B5EF4-FFF2-40B4-BE49-F238E27FC236}">
                <a16:creationId xmlns:a16="http://schemas.microsoft.com/office/drawing/2014/main" xmlns="" id="{D185221A-5895-471B-AF49-BC7D214DFBD6}"/>
              </a:ext>
            </a:extLst>
          </p:cNvPr>
          <p:cNvSpPr>
            <a:spLocks noChangeArrowheads="1"/>
          </p:cNvSpPr>
          <p:nvPr/>
        </p:nvSpPr>
        <p:spPr bwMode="auto">
          <a:xfrm>
            <a:off x="2171700" y="37588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8" name="Oval 8">
            <a:extLst>
              <a:ext uri="{FF2B5EF4-FFF2-40B4-BE49-F238E27FC236}">
                <a16:creationId xmlns:a16="http://schemas.microsoft.com/office/drawing/2014/main" xmlns="" id="{6208067B-45FC-4B2A-A77D-BE4DB5F93830}"/>
              </a:ext>
            </a:extLst>
          </p:cNvPr>
          <p:cNvSpPr>
            <a:spLocks noChangeArrowheads="1"/>
          </p:cNvSpPr>
          <p:nvPr/>
        </p:nvSpPr>
        <p:spPr bwMode="auto">
          <a:xfrm>
            <a:off x="2400300" y="37588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29" name="Rectangle 9">
            <a:extLst>
              <a:ext uri="{FF2B5EF4-FFF2-40B4-BE49-F238E27FC236}">
                <a16:creationId xmlns:a16="http://schemas.microsoft.com/office/drawing/2014/main" xmlns="" id="{2C5E19CD-0CCF-41E1-BAFB-DE9C28CFC291}"/>
              </a:ext>
            </a:extLst>
          </p:cNvPr>
          <p:cNvSpPr>
            <a:spLocks noGrp="1" noChangeArrowheads="1"/>
          </p:cNvSpPr>
          <p:nvPr>
            <p:ph type="title"/>
          </p:nvPr>
        </p:nvSpPr>
        <p:spPr>
          <a:xfrm>
            <a:off x="1257300" y="685800"/>
            <a:ext cx="7505700" cy="939403"/>
          </a:xfrm>
        </p:spPr>
        <p:txBody>
          <a:bodyPr/>
          <a:lstStyle/>
          <a:p>
            <a:r>
              <a:rPr lang="en-US" altLang="en-US" sz="4000" b="1" dirty="0"/>
              <a:t>The </a:t>
            </a:r>
            <a:r>
              <a:rPr lang="en-US" altLang="en-US" sz="4000" b="1" dirty="0" smtClean="0"/>
              <a:t>Network</a:t>
            </a:r>
            <a:r>
              <a:rPr lang="id-ID" altLang="en-US" sz="4000" b="1" dirty="0" smtClean="0"/>
              <a:t> Topology Component</a:t>
            </a:r>
            <a:endParaRPr lang="en-US" altLang="en-US" sz="4000" b="1" dirty="0"/>
          </a:p>
        </p:txBody>
      </p:sp>
      <p:grpSp>
        <p:nvGrpSpPr>
          <p:cNvPr id="5130" name="Group 10">
            <a:extLst>
              <a:ext uri="{FF2B5EF4-FFF2-40B4-BE49-F238E27FC236}">
                <a16:creationId xmlns:a16="http://schemas.microsoft.com/office/drawing/2014/main" xmlns="" id="{58C30475-F8FE-48D6-B846-A1E40E41AC68}"/>
              </a:ext>
            </a:extLst>
          </p:cNvPr>
          <p:cNvGrpSpPr>
            <a:grpSpLocks/>
          </p:cNvGrpSpPr>
          <p:nvPr/>
        </p:nvGrpSpPr>
        <p:grpSpPr bwMode="auto">
          <a:xfrm>
            <a:off x="2114550" y="3371850"/>
            <a:ext cx="971550" cy="1020366"/>
            <a:chOff x="768" y="2112"/>
            <a:chExt cx="816" cy="857"/>
          </a:xfrm>
        </p:grpSpPr>
        <p:pic>
          <p:nvPicPr>
            <p:cNvPr id="5180" name="Picture 11" descr="C:\Documents and Settings\Administrator\Application Data\Microsoft\Media Catalog\Downloaded Clips\cl5c\j0230312.wmf">
              <a:extLst>
                <a:ext uri="{FF2B5EF4-FFF2-40B4-BE49-F238E27FC236}">
                  <a16:creationId xmlns:a16="http://schemas.microsoft.com/office/drawing/2014/main" xmlns="" id="{C3DBA643-9511-4E0A-91DF-CE5A8E5606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 y="2112"/>
              <a:ext cx="26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Text Box 12">
              <a:extLst>
                <a:ext uri="{FF2B5EF4-FFF2-40B4-BE49-F238E27FC236}">
                  <a16:creationId xmlns:a16="http://schemas.microsoft.com/office/drawing/2014/main" xmlns="" id="{F3DC3A7E-1741-4EE8-9CBC-260C5A734518}"/>
                </a:ext>
              </a:extLst>
            </p:cNvPr>
            <p:cNvSpPr txBox="1">
              <a:spLocks noChangeArrowheads="1"/>
            </p:cNvSpPr>
            <p:nvPr/>
          </p:nvSpPr>
          <p:spPr bwMode="auto">
            <a:xfrm>
              <a:off x="768" y="2736"/>
              <a:ext cx="8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Router</a:t>
              </a:r>
            </a:p>
          </p:txBody>
        </p:sp>
      </p:grpSp>
      <p:grpSp>
        <p:nvGrpSpPr>
          <p:cNvPr id="5131" name="Group 13">
            <a:extLst>
              <a:ext uri="{FF2B5EF4-FFF2-40B4-BE49-F238E27FC236}">
                <a16:creationId xmlns:a16="http://schemas.microsoft.com/office/drawing/2014/main" xmlns="" id="{B9BE1CEB-6EA5-47D8-80F8-1EEBCD8E945C}"/>
              </a:ext>
            </a:extLst>
          </p:cNvPr>
          <p:cNvGrpSpPr>
            <a:grpSpLocks/>
          </p:cNvGrpSpPr>
          <p:nvPr/>
        </p:nvGrpSpPr>
        <p:grpSpPr bwMode="auto">
          <a:xfrm>
            <a:off x="5715000" y="4057649"/>
            <a:ext cx="800100" cy="653653"/>
            <a:chOff x="3552" y="2880"/>
            <a:chExt cx="672" cy="549"/>
          </a:xfrm>
        </p:grpSpPr>
        <p:pic>
          <p:nvPicPr>
            <p:cNvPr id="5178" name="Picture 14" descr="C:\Documents and Settings\Administrator\Application Data\Microsoft\Media Catalog\Downloaded Clips\cl4f\j0198637.wmf">
              <a:extLst>
                <a:ext uri="{FF2B5EF4-FFF2-40B4-BE49-F238E27FC236}">
                  <a16:creationId xmlns:a16="http://schemas.microsoft.com/office/drawing/2014/main" xmlns="" id="{D90E6D4B-22F1-4806-B1C1-A75BB18210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2880"/>
              <a:ext cx="38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Text Box 15">
              <a:extLst>
                <a:ext uri="{FF2B5EF4-FFF2-40B4-BE49-F238E27FC236}">
                  <a16:creationId xmlns:a16="http://schemas.microsoft.com/office/drawing/2014/main" xmlns="" id="{2C4132FF-00F7-4A42-A532-F8926F6FF79C}"/>
                </a:ext>
              </a:extLst>
            </p:cNvPr>
            <p:cNvSpPr txBox="1">
              <a:spLocks noChangeArrowheads="1"/>
            </p:cNvSpPr>
            <p:nvPr/>
          </p:nvSpPr>
          <p:spPr bwMode="auto">
            <a:xfrm>
              <a:off x="3552" y="3216"/>
              <a:ext cx="67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Printer</a:t>
              </a:r>
            </a:p>
          </p:txBody>
        </p:sp>
      </p:grpSp>
      <p:grpSp>
        <p:nvGrpSpPr>
          <p:cNvPr id="5132" name="Group 16">
            <a:extLst>
              <a:ext uri="{FF2B5EF4-FFF2-40B4-BE49-F238E27FC236}">
                <a16:creationId xmlns:a16="http://schemas.microsoft.com/office/drawing/2014/main" xmlns="" id="{B34073DA-1CC2-484E-A270-78F70B1163D1}"/>
              </a:ext>
            </a:extLst>
          </p:cNvPr>
          <p:cNvGrpSpPr>
            <a:grpSpLocks/>
          </p:cNvGrpSpPr>
          <p:nvPr/>
        </p:nvGrpSpPr>
        <p:grpSpPr bwMode="auto">
          <a:xfrm>
            <a:off x="5257800" y="4743449"/>
            <a:ext cx="1028700" cy="882253"/>
            <a:chOff x="3648" y="3024"/>
            <a:chExt cx="864" cy="741"/>
          </a:xfrm>
        </p:grpSpPr>
        <p:pic>
          <p:nvPicPr>
            <p:cNvPr id="5176" name="Picture 17">
              <a:extLst>
                <a:ext uri="{FF2B5EF4-FFF2-40B4-BE49-F238E27FC236}">
                  <a16:creationId xmlns:a16="http://schemas.microsoft.com/office/drawing/2014/main" xmlns="" id="{E69EED16-A057-4830-86DF-781758300F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8" y="3024"/>
              <a:ext cx="320"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77" name="Text Box 18">
              <a:extLst>
                <a:ext uri="{FF2B5EF4-FFF2-40B4-BE49-F238E27FC236}">
                  <a16:creationId xmlns:a16="http://schemas.microsoft.com/office/drawing/2014/main" xmlns="" id="{EC394D20-EF4A-4945-A8C7-C75F65C8E428}"/>
                </a:ext>
              </a:extLst>
            </p:cNvPr>
            <p:cNvSpPr txBox="1">
              <a:spLocks noChangeArrowheads="1"/>
            </p:cNvSpPr>
            <p:nvPr/>
          </p:nvSpPr>
          <p:spPr bwMode="auto">
            <a:xfrm>
              <a:off x="3648" y="3552"/>
              <a:ext cx="8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Radius Server</a:t>
              </a:r>
            </a:p>
          </p:txBody>
        </p:sp>
      </p:grpSp>
      <p:grpSp>
        <p:nvGrpSpPr>
          <p:cNvPr id="5133" name="Group 19">
            <a:extLst>
              <a:ext uri="{FF2B5EF4-FFF2-40B4-BE49-F238E27FC236}">
                <a16:creationId xmlns:a16="http://schemas.microsoft.com/office/drawing/2014/main" xmlns="" id="{2CC67492-3879-4822-B946-57F7EA30F796}"/>
              </a:ext>
            </a:extLst>
          </p:cNvPr>
          <p:cNvGrpSpPr>
            <a:grpSpLocks/>
          </p:cNvGrpSpPr>
          <p:nvPr/>
        </p:nvGrpSpPr>
        <p:grpSpPr bwMode="auto">
          <a:xfrm>
            <a:off x="6229350" y="3657599"/>
            <a:ext cx="742950" cy="482203"/>
            <a:chOff x="1536" y="3024"/>
            <a:chExt cx="624" cy="405"/>
          </a:xfrm>
        </p:grpSpPr>
        <p:pic>
          <p:nvPicPr>
            <p:cNvPr id="5174" name="Picture 20">
              <a:extLst>
                <a:ext uri="{FF2B5EF4-FFF2-40B4-BE49-F238E27FC236}">
                  <a16:creationId xmlns:a16="http://schemas.microsoft.com/office/drawing/2014/main" xmlns="" id="{BD76D453-8038-4F18-88F5-5A30CF466B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4" y="3024"/>
              <a:ext cx="576"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75" name="Text Box 21">
              <a:extLst>
                <a:ext uri="{FF2B5EF4-FFF2-40B4-BE49-F238E27FC236}">
                  <a16:creationId xmlns:a16="http://schemas.microsoft.com/office/drawing/2014/main" xmlns="" id="{EAC20DE4-8EA6-4DE8-8698-45554050CEBA}"/>
                </a:ext>
              </a:extLst>
            </p:cNvPr>
            <p:cNvSpPr txBox="1">
              <a:spLocks noChangeArrowheads="1"/>
            </p:cNvSpPr>
            <p:nvPr/>
          </p:nvSpPr>
          <p:spPr bwMode="auto">
            <a:xfrm>
              <a:off x="1536" y="3216"/>
              <a:ext cx="62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Hub</a:t>
              </a:r>
            </a:p>
          </p:txBody>
        </p:sp>
      </p:grpSp>
      <p:grpSp>
        <p:nvGrpSpPr>
          <p:cNvPr id="5134" name="Group 22">
            <a:extLst>
              <a:ext uri="{FF2B5EF4-FFF2-40B4-BE49-F238E27FC236}">
                <a16:creationId xmlns:a16="http://schemas.microsoft.com/office/drawing/2014/main" xmlns="" id="{BA0C2996-8C5A-4292-93C0-92D4B45BF397}"/>
              </a:ext>
            </a:extLst>
          </p:cNvPr>
          <p:cNvGrpSpPr>
            <a:grpSpLocks/>
          </p:cNvGrpSpPr>
          <p:nvPr/>
        </p:nvGrpSpPr>
        <p:grpSpPr bwMode="auto">
          <a:xfrm>
            <a:off x="4114800" y="3314700"/>
            <a:ext cx="971550" cy="1020366"/>
            <a:chOff x="2544" y="1968"/>
            <a:chExt cx="816" cy="857"/>
          </a:xfrm>
        </p:grpSpPr>
        <p:pic>
          <p:nvPicPr>
            <p:cNvPr id="5172" name="Picture 23" descr="C:\Documents and Settings\Administrator\Application Data\Microsoft\Media Catalog\Downloaded Clips\cl5c\j0230312.wmf">
              <a:extLst>
                <a:ext uri="{FF2B5EF4-FFF2-40B4-BE49-F238E27FC236}">
                  <a16:creationId xmlns:a16="http://schemas.microsoft.com/office/drawing/2014/main" xmlns="" id="{792B2BE5-A593-485C-AE6F-4D6DFEA588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 y="1968"/>
              <a:ext cx="26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3" name="Text Box 24">
              <a:extLst>
                <a:ext uri="{FF2B5EF4-FFF2-40B4-BE49-F238E27FC236}">
                  <a16:creationId xmlns:a16="http://schemas.microsoft.com/office/drawing/2014/main" xmlns="" id="{FE70B2BA-CE98-4174-9538-74F78EFC4DB8}"/>
                </a:ext>
              </a:extLst>
            </p:cNvPr>
            <p:cNvSpPr txBox="1">
              <a:spLocks noChangeArrowheads="1"/>
            </p:cNvSpPr>
            <p:nvPr/>
          </p:nvSpPr>
          <p:spPr bwMode="auto">
            <a:xfrm>
              <a:off x="2544" y="2592"/>
              <a:ext cx="8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Switch</a:t>
              </a:r>
            </a:p>
          </p:txBody>
        </p:sp>
      </p:grpSp>
      <p:grpSp>
        <p:nvGrpSpPr>
          <p:cNvPr id="5135" name="Group 25">
            <a:extLst>
              <a:ext uri="{FF2B5EF4-FFF2-40B4-BE49-F238E27FC236}">
                <a16:creationId xmlns:a16="http://schemas.microsoft.com/office/drawing/2014/main" xmlns="" id="{09B7B51F-3DA5-4593-BC02-1CAD0AE60CDE}"/>
              </a:ext>
            </a:extLst>
          </p:cNvPr>
          <p:cNvGrpSpPr>
            <a:grpSpLocks/>
          </p:cNvGrpSpPr>
          <p:nvPr/>
        </p:nvGrpSpPr>
        <p:grpSpPr bwMode="auto">
          <a:xfrm>
            <a:off x="3829050" y="2286000"/>
            <a:ext cx="1200150" cy="557213"/>
            <a:chOff x="2208" y="1152"/>
            <a:chExt cx="1008" cy="468"/>
          </a:xfrm>
        </p:grpSpPr>
        <p:pic>
          <p:nvPicPr>
            <p:cNvPr id="5170" name="Picture 26">
              <a:extLst>
                <a:ext uri="{FF2B5EF4-FFF2-40B4-BE49-F238E27FC236}">
                  <a16:creationId xmlns:a16="http://schemas.microsoft.com/office/drawing/2014/main" xmlns="" id="{80AD315F-A96F-4A59-BAFB-2700BDB74F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1152"/>
              <a:ext cx="100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71" name="Text Box 27">
              <a:extLst>
                <a:ext uri="{FF2B5EF4-FFF2-40B4-BE49-F238E27FC236}">
                  <a16:creationId xmlns:a16="http://schemas.microsoft.com/office/drawing/2014/main" xmlns="" id="{D53ACB47-FDBB-4B61-86FE-6F52B953FBDD}"/>
                </a:ext>
              </a:extLst>
            </p:cNvPr>
            <p:cNvSpPr txBox="1">
              <a:spLocks noChangeArrowheads="1"/>
            </p:cNvSpPr>
            <p:nvPr/>
          </p:nvSpPr>
          <p:spPr bwMode="auto">
            <a:xfrm>
              <a:off x="2352" y="1248"/>
              <a:ext cx="72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chemeClr val="bg1"/>
                  </a:solidFill>
                </a:rPr>
                <a:t>DMZ</a:t>
              </a:r>
            </a:p>
          </p:txBody>
        </p:sp>
      </p:grpSp>
      <p:grpSp>
        <p:nvGrpSpPr>
          <p:cNvPr id="5136" name="Group 28">
            <a:extLst>
              <a:ext uri="{FF2B5EF4-FFF2-40B4-BE49-F238E27FC236}">
                <a16:creationId xmlns:a16="http://schemas.microsoft.com/office/drawing/2014/main" xmlns="" id="{830DF361-3FB8-4F88-B788-FB6B782B1D7C}"/>
              </a:ext>
            </a:extLst>
          </p:cNvPr>
          <p:cNvGrpSpPr>
            <a:grpSpLocks/>
          </p:cNvGrpSpPr>
          <p:nvPr/>
        </p:nvGrpSpPr>
        <p:grpSpPr bwMode="auto">
          <a:xfrm>
            <a:off x="1200150" y="3543300"/>
            <a:ext cx="1028700" cy="571500"/>
            <a:chOff x="624" y="3024"/>
            <a:chExt cx="864" cy="480"/>
          </a:xfrm>
        </p:grpSpPr>
        <p:pic>
          <p:nvPicPr>
            <p:cNvPr id="5168" name="Picture 29">
              <a:extLst>
                <a:ext uri="{FF2B5EF4-FFF2-40B4-BE49-F238E27FC236}">
                  <a16:creationId xmlns:a16="http://schemas.microsoft.com/office/drawing/2014/main" xmlns="" id="{38B96449-D1EE-43C4-82FF-E74DFDF951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3024"/>
              <a:ext cx="86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9" name="Text Box 30">
              <a:extLst>
                <a:ext uri="{FF2B5EF4-FFF2-40B4-BE49-F238E27FC236}">
                  <a16:creationId xmlns:a16="http://schemas.microsoft.com/office/drawing/2014/main" xmlns="" id="{DAA03E6C-055A-4F03-8CD6-ADF260631F0C}"/>
                </a:ext>
              </a:extLst>
            </p:cNvPr>
            <p:cNvSpPr txBox="1">
              <a:spLocks noChangeArrowheads="1"/>
            </p:cNvSpPr>
            <p:nvPr/>
          </p:nvSpPr>
          <p:spPr bwMode="auto">
            <a:xfrm>
              <a:off x="672" y="3120"/>
              <a:ext cx="76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500" b="1">
                  <a:solidFill>
                    <a:srgbClr val="FF0000"/>
                  </a:solidFill>
                </a:rPr>
                <a:t>Internet</a:t>
              </a:r>
            </a:p>
          </p:txBody>
        </p:sp>
      </p:grpSp>
      <p:grpSp>
        <p:nvGrpSpPr>
          <p:cNvPr id="5137" name="Group 31">
            <a:extLst>
              <a:ext uri="{FF2B5EF4-FFF2-40B4-BE49-F238E27FC236}">
                <a16:creationId xmlns:a16="http://schemas.microsoft.com/office/drawing/2014/main" xmlns="" id="{8FA88EF9-E76B-4CFF-A43B-AB42F38167AF}"/>
              </a:ext>
            </a:extLst>
          </p:cNvPr>
          <p:cNvGrpSpPr>
            <a:grpSpLocks/>
          </p:cNvGrpSpPr>
          <p:nvPr/>
        </p:nvGrpSpPr>
        <p:grpSpPr bwMode="auto">
          <a:xfrm>
            <a:off x="7086600" y="2343152"/>
            <a:ext cx="742950" cy="713709"/>
            <a:chOff x="1296" y="3216"/>
            <a:chExt cx="672" cy="671"/>
          </a:xfrm>
        </p:grpSpPr>
        <p:pic>
          <p:nvPicPr>
            <p:cNvPr id="5166" name="Picture 32">
              <a:extLst>
                <a:ext uri="{FF2B5EF4-FFF2-40B4-BE49-F238E27FC236}">
                  <a16:creationId xmlns:a16="http://schemas.microsoft.com/office/drawing/2014/main" xmlns="" id="{53B3975A-EFD3-4447-8054-58B7F18959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 y="3216"/>
              <a:ext cx="480"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7" name="Text Box 33">
              <a:extLst>
                <a:ext uri="{FF2B5EF4-FFF2-40B4-BE49-F238E27FC236}">
                  <a16:creationId xmlns:a16="http://schemas.microsoft.com/office/drawing/2014/main" xmlns="" id="{B8F83952-450A-497A-A996-2B40013365CF}"/>
                </a:ext>
              </a:extLst>
            </p:cNvPr>
            <p:cNvSpPr txBox="1">
              <a:spLocks noChangeArrowheads="1"/>
            </p:cNvSpPr>
            <p:nvPr/>
          </p:nvSpPr>
          <p:spPr bwMode="auto">
            <a:xfrm>
              <a:off x="1296" y="3648"/>
              <a:ext cx="6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Host</a:t>
              </a:r>
            </a:p>
          </p:txBody>
        </p:sp>
      </p:grpSp>
      <p:grpSp>
        <p:nvGrpSpPr>
          <p:cNvPr id="5138" name="Group 34">
            <a:extLst>
              <a:ext uri="{FF2B5EF4-FFF2-40B4-BE49-F238E27FC236}">
                <a16:creationId xmlns:a16="http://schemas.microsoft.com/office/drawing/2014/main" xmlns="" id="{2D5443E6-C209-448A-B2B2-61967C689C55}"/>
              </a:ext>
            </a:extLst>
          </p:cNvPr>
          <p:cNvGrpSpPr>
            <a:grpSpLocks/>
          </p:cNvGrpSpPr>
          <p:nvPr/>
        </p:nvGrpSpPr>
        <p:grpSpPr bwMode="auto">
          <a:xfrm>
            <a:off x="7258050" y="3028952"/>
            <a:ext cx="742950" cy="713709"/>
            <a:chOff x="1296" y="3216"/>
            <a:chExt cx="672" cy="671"/>
          </a:xfrm>
        </p:grpSpPr>
        <p:pic>
          <p:nvPicPr>
            <p:cNvPr id="5164" name="Picture 35">
              <a:extLst>
                <a:ext uri="{FF2B5EF4-FFF2-40B4-BE49-F238E27FC236}">
                  <a16:creationId xmlns:a16="http://schemas.microsoft.com/office/drawing/2014/main" xmlns="" id="{1BA94A41-A00F-4743-ADCF-74CFFB5032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 y="3216"/>
              <a:ext cx="480"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5" name="Text Box 36">
              <a:extLst>
                <a:ext uri="{FF2B5EF4-FFF2-40B4-BE49-F238E27FC236}">
                  <a16:creationId xmlns:a16="http://schemas.microsoft.com/office/drawing/2014/main" xmlns="" id="{DAE15BAB-42C6-494E-8700-CC30A522E430}"/>
                </a:ext>
              </a:extLst>
            </p:cNvPr>
            <p:cNvSpPr txBox="1">
              <a:spLocks noChangeArrowheads="1"/>
            </p:cNvSpPr>
            <p:nvPr/>
          </p:nvSpPr>
          <p:spPr bwMode="auto">
            <a:xfrm>
              <a:off x="1296" y="3648"/>
              <a:ext cx="6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Host</a:t>
              </a:r>
            </a:p>
          </p:txBody>
        </p:sp>
      </p:grpSp>
      <p:grpSp>
        <p:nvGrpSpPr>
          <p:cNvPr id="5139" name="Group 37">
            <a:extLst>
              <a:ext uri="{FF2B5EF4-FFF2-40B4-BE49-F238E27FC236}">
                <a16:creationId xmlns:a16="http://schemas.microsoft.com/office/drawing/2014/main" xmlns="" id="{7A3E95CF-CB01-403F-8D05-EF4133228327}"/>
              </a:ext>
            </a:extLst>
          </p:cNvPr>
          <p:cNvGrpSpPr>
            <a:grpSpLocks/>
          </p:cNvGrpSpPr>
          <p:nvPr/>
        </p:nvGrpSpPr>
        <p:grpSpPr bwMode="auto">
          <a:xfrm>
            <a:off x="7258050" y="3714752"/>
            <a:ext cx="742950" cy="713709"/>
            <a:chOff x="1296" y="3216"/>
            <a:chExt cx="672" cy="671"/>
          </a:xfrm>
        </p:grpSpPr>
        <p:pic>
          <p:nvPicPr>
            <p:cNvPr id="5162" name="Picture 38">
              <a:extLst>
                <a:ext uri="{FF2B5EF4-FFF2-40B4-BE49-F238E27FC236}">
                  <a16:creationId xmlns:a16="http://schemas.microsoft.com/office/drawing/2014/main" xmlns="" id="{F6FA8007-15DC-4658-8ECE-CCF2BAE773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 y="3216"/>
              <a:ext cx="480"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3" name="Text Box 39">
              <a:extLst>
                <a:ext uri="{FF2B5EF4-FFF2-40B4-BE49-F238E27FC236}">
                  <a16:creationId xmlns:a16="http://schemas.microsoft.com/office/drawing/2014/main" xmlns="" id="{4C222CA0-6BD7-4FA7-B7FA-B302F00A76F4}"/>
                </a:ext>
              </a:extLst>
            </p:cNvPr>
            <p:cNvSpPr txBox="1">
              <a:spLocks noChangeArrowheads="1"/>
            </p:cNvSpPr>
            <p:nvPr/>
          </p:nvSpPr>
          <p:spPr bwMode="auto">
            <a:xfrm>
              <a:off x="1296" y="3648"/>
              <a:ext cx="6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Host</a:t>
              </a:r>
            </a:p>
          </p:txBody>
        </p:sp>
      </p:grpSp>
      <p:grpSp>
        <p:nvGrpSpPr>
          <p:cNvPr id="5140" name="Group 40">
            <a:extLst>
              <a:ext uri="{FF2B5EF4-FFF2-40B4-BE49-F238E27FC236}">
                <a16:creationId xmlns:a16="http://schemas.microsoft.com/office/drawing/2014/main" xmlns="" id="{1D396EAD-73FD-4299-997C-7470A3D4B1DB}"/>
              </a:ext>
            </a:extLst>
          </p:cNvPr>
          <p:cNvGrpSpPr>
            <a:grpSpLocks/>
          </p:cNvGrpSpPr>
          <p:nvPr/>
        </p:nvGrpSpPr>
        <p:grpSpPr bwMode="auto">
          <a:xfrm>
            <a:off x="5772150" y="2914652"/>
            <a:ext cx="742950" cy="713709"/>
            <a:chOff x="1296" y="3216"/>
            <a:chExt cx="672" cy="671"/>
          </a:xfrm>
        </p:grpSpPr>
        <p:pic>
          <p:nvPicPr>
            <p:cNvPr id="5160" name="Picture 41">
              <a:extLst>
                <a:ext uri="{FF2B5EF4-FFF2-40B4-BE49-F238E27FC236}">
                  <a16:creationId xmlns:a16="http://schemas.microsoft.com/office/drawing/2014/main" xmlns="" id="{3BA54DEE-928A-46DC-83C0-1042C3562A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 y="3216"/>
              <a:ext cx="480"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1" name="Text Box 42">
              <a:extLst>
                <a:ext uri="{FF2B5EF4-FFF2-40B4-BE49-F238E27FC236}">
                  <a16:creationId xmlns:a16="http://schemas.microsoft.com/office/drawing/2014/main" xmlns="" id="{4DBD6D0F-751A-439B-9747-38E11A4CE10F}"/>
                </a:ext>
              </a:extLst>
            </p:cNvPr>
            <p:cNvSpPr txBox="1">
              <a:spLocks noChangeArrowheads="1"/>
            </p:cNvSpPr>
            <p:nvPr/>
          </p:nvSpPr>
          <p:spPr bwMode="auto">
            <a:xfrm>
              <a:off x="1296" y="3648"/>
              <a:ext cx="6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Host</a:t>
              </a:r>
            </a:p>
          </p:txBody>
        </p:sp>
      </p:grpSp>
      <p:grpSp>
        <p:nvGrpSpPr>
          <p:cNvPr id="5141" name="Group 43">
            <a:extLst>
              <a:ext uri="{FF2B5EF4-FFF2-40B4-BE49-F238E27FC236}">
                <a16:creationId xmlns:a16="http://schemas.microsoft.com/office/drawing/2014/main" xmlns="" id="{633130FE-FDCD-4C6D-8171-07ED01345E8D}"/>
              </a:ext>
            </a:extLst>
          </p:cNvPr>
          <p:cNvGrpSpPr>
            <a:grpSpLocks/>
          </p:cNvGrpSpPr>
          <p:nvPr/>
        </p:nvGrpSpPr>
        <p:grpSpPr bwMode="auto">
          <a:xfrm>
            <a:off x="5372100" y="2343152"/>
            <a:ext cx="742950" cy="713709"/>
            <a:chOff x="1296" y="3216"/>
            <a:chExt cx="672" cy="671"/>
          </a:xfrm>
        </p:grpSpPr>
        <p:pic>
          <p:nvPicPr>
            <p:cNvPr id="5158" name="Picture 44">
              <a:extLst>
                <a:ext uri="{FF2B5EF4-FFF2-40B4-BE49-F238E27FC236}">
                  <a16:creationId xmlns:a16="http://schemas.microsoft.com/office/drawing/2014/main" xmlns="" id="{F675A5CB-5507-4282-A026-33C20D88D9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 y="3216"/>
              <a:ext cx="480"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59" name="Text Box 45">
              <a:extLst>
                <a:ext uri="{FF2B5EF4-FFF2-40B4-BE49-F238E27FC236}">
                  <a16:creationId xmlns:a16="http://schemas.microsoft.com/office/drawing/2014/main" xmlns="" id="{89A4CCF8-6BC4-4EB8-883B-D9AE5FE28171}"/>
                </a:ext>
              </a:extLst>
            </p:cNvPr>
            <p:cNvSpPr txBox="1">
              <a:spLocks noChangeArrowheads="1"/>
            </p:cNvSpPr>
            <p:nvPr/>
          </p:nvSpPr>
          <p:spPr bwMode="auto">
            <a:xfrm>
              <a:off x="1296" y="3648"/>
              <a:ext cx="6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50" b="1"/>
                <a:t>Host</a:t>
              </a:r>
            </a:p>
          </p:txBody>
        </p:sp>
      </p:grpSp>
      <p:sp>
        <p:nvSpPr>
          <p:cNvPr id="5142" name="Oval 46">
            <a:extLst>
              <a:ext uri="{FF2B5EF4-FFF2-40B4-BE49-F238E27FC236}">
                <a16:creationId xmlns:a16="http://schemas.microsoft.com/office/drawing/2014/main" xmlns="" id="{7062F187-B26C-4D8F-B165-24F1AFF1F27E}"/>
              </a:ext>
            </a:extLst>
          </p:cNvPr>
          <p:cNvSpPr>
            <a:spLocks noChangeArrowheads="1"/>
          </p:cNvSpPr>
          <p:nvPr/>
        </p:nvSpPr>
        <p:spPr bwMode="auto">
          <a:xfrm>
            <a:off x="3486150" y="375880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143" name="Line 47">
            <a:extLst>
              <a:ext uri="{FF2B5EF4-FFF2-40B4-BE49-F238E27FC236}">
                <a16:creationId xmlns:a16="http://schemas.microsoft.com/office/drawing/2014/main" xmlns="" id="{9A6BA385-DEF6-4C9D-824B-C4C43918895F}"/>
              </a:ext>
            </a:extLst>
          </p:cNvPr>
          <p:cNvSpPr>
            <a:spLocks noChangeShapeType="1"/>
          </p:cNvSpPr>
          <p:nvPr/>
        </p:nvSpPr>
        <p:spPr bwMode="auto">
          <a:xfrm>
            <a:off x="2776537" y="3829050"/>
            <a:ext cx="7096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48">
            <a:extLst>
              <a:ext uri="{FF2B5EF4-FFF2-40B4-BE49-F238E27FC236}">
                <a16:creationId xmlns:a16="http://schemas.microsoft.com/office/drawing/2014/main" xmlns="" id="{87F690B6-BCD7-443F-9CF4-416D8C464E08}"/>
              </a:ext>
            </a:extLst>
          </p:cNvPr>
          <p:cNvSpPr>
            <a:spLocks noChangeShapeType="1"/>
          </p:cNvSpPr>
          <p:nvPr/>
        </p:nvSpPr>
        <p:spPr bwMode="auto">
          <a:xfrm>
            <a:off x="2286000" y="3829050"/>
            <a:ext cx="114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49">
            <a:extLst>
              <a:ext uri="{FF2B5EF4-FFF2-40B4-BE49-F238E27FC236}">
                <a16:creationId xmlns:a16="http://schemas.microsoft.com/office/drawing/2014/main" xmlns="" id="{C0124F2C-BBE5-4465-804B-5F3A5AAC8F88}"/>
              </a:ext>
            </a:extLst>
          </p:cNvPr>
          <p:cNvSpPr>
            <a:spLocks noChangeShapeType="1"/>
          </p:cNvSpPr>
          <p:nvPr/>
        </p:nvSpPr>
        <p:spPr bwMode="auto">
          <a:xfrm>
            <a:off x="3600450" y="3829050"/>
            <a:ext cx="8001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Line 50">
            <a:extLst>
              <a:ext uri="{FF2B5EF4-FFF2-40B4-BE49-F238E27FC236}">
                <a16:creationId xmlns:a16="http://schemas.microsoft.com/office/drawing/2014/main" xmlns="" id="{A164D54C-3CC8-4A82-93AD-E01769B15C62}"/>
              </a:ext>
            </a:extLst>
          </p:cNvPr>
          <p:cNvSpPr>
            <a:spLocks noChangeShapeType="1"/>
          </p:cNvSpPr>
          <p:nvPr/>
        </p:nvSpPr>
        <p:spPr bwMode="auto">
          <a:xfrm flipV="1">
            <a:off x="3486150" y="2857500"/>
            <a:ext cx="914400" cy="9715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47" name="Group 51">
            <a:extLst>
              <a:ext uri="{FF2B5EF4-FFF2-40B4-BE49-F238E27FC236}">
                <a16:creationId xmlns:a16="http://schemas.microsoft.com/office/drawing/2014/main" xmlns="" id="{E049EEE0-6BCE-4025-B863-8E14B39D013A}"/>
              </a:ext>
            </a:extLst>
          </p:cNvPr>
          <p:cNvGrpSpPr>
            <a:grpSpLocks/>
          </p:cNvGrpSpPr>
          <p:nvPr/>
        </p:nvGrpSpPr>
        <p:grpSpPr bwMode="auto">
          <a:xfrm>
            <a:off x="3028950" y="3346848"/>
            <a:ext cx="1085850" cy="848916"/>
            <a:chOff x="1872" y="1920"/>
            <a:chExt cx="912" cy="713"/>
          </a:xfrm>
        </p:grpSpPr>
        <p:pic>
          <p:nvPicPr>
            <p:cNvPr id="5156" name="Picture 52" descr="C:\Documents and Settings\Administrator\Application Data\Microsoft\Media Catalog\Downloaded Clips\cl0\bs00103_.wmf">
              <a:extLst>
                <a:ext uri="{FF2B5EF4-FFF2-40B4-BE49-F238E27FC236}">
                  <a16:creationId xmlns:a16="http://schemas.microsoft.com/office/drawing/2014/main" xmlns="" id="{AAFAFB34-0B96-4689-B365-850C0F2B6EC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 y="1920"/>
              <a:ext cx="41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7" name="Text Box 53">
              <a:extLst>
                <a:ext uri="{FF2B5EF4-FFF2-40B4-BE49-F238E27FC236}">
                  <a16:creationId xmlns:a16="http://schemas.microsoft.com/office/drawing/2014/main" xmlns="" id="{3E3B5E68-3B3D-428B-956A-182CEB66FD1F}"/>
                </a:ext>
              </a:extLst>
            </p:cNvPr>
            <p:cNvSpPr txBox="1">
              <a:spLocks noChangeArrowheads="1"/>
            </p:cNvSpPr>
            <p:nvPr/>
          </p:nvSpPr>
          <p:spPr bwMode="auto">
            <a:xfrm>
              <a:off x="1872" y="2400"/>
              <a:ext cx="9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Firewall</a:t>
              </a:r>
            </a:p>
          </p:txBody>
        </p:sp>
      </p:grpSp>
      <p:sp>
        <p:nvSpPr>
          <p:cNvPr id="5148" name="Line 54">
            <a:extLst>
              <a:ext uri="{FF2B5EF4-FFF2-40B4-BE49-F238E27FC236}">
                <a16:creationId xmlns:a16="http://schemas.microsoft.com/office/drawing/2014/main" xmlns="" id="{E9C966E9-842B-489D-A9F4-DDDB11FF53C2}"/>
              </a:ext>
            </a:extLst>
          </p:cNvPr>
          <p:cNvSpPr>
            <a:spLocks noChangeShapeType="1"/>
          </p:cNvSpPr>
          <p:nvPr/>
        </p:nvSpPr>
        <p:spPr bwMode="auto">
          <a:xfrm flipV="1">
            <a:off x="4776787" y="2743200"/>
            <a:ext cx="766763" cy="1085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55">
            <a:extLst>
              <a:ext uri="{FF2B5EF4-FFF2-40B4-BE49-F238E27FC236}">
                <a16:creationId xmlns:a16="http://schemas.microsoft.com/office/drawing/2014/main" xmlns="" id="{AA184F3F-7093-4682-897B-3995F3F6B1F4}"/>
              </a:ext>
            </a:extLst>
          </p:cNvPr>
          <p:cNvSpPr>
            <a:spLocks noChangeShapeType="1"/>
          </p:cNvSpPr>
          <p:nvPr/>
        </p:nvSpPr>
        <p:spPr bwMode="auto">
          <a:xfrm flipV="1">
            <a:off x="4776787" y="3314700"/>
            <a:ext cx="1109663" cy="514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56">
            <a:extLst>
              <a:ext uri="{FF2B5EF4-FFF2-40B4-BE49-F238E27FC236}">
                <a16:creationId xmlns:a16="http://schemas.microsoft.com/office/drawing/2014/main" xmlns="" id="{0BD12B21-24AD-430D-BBC6-4F5A226813A1}"/>
              </a:ext>
            </a:extLst>
          </p:cNvPr>
          <p:cNvSpPr>
            <a:spLocks noChangeShapeType="1"/>
          </p:cNvSpPr>
          <p:nvPr/>
        </p:nvSpPr>
        <p:spPr bwMode="auto">
          <a:xfrm>
            <a:off x="4833939" y="3829050"/>
            <a:ext cx="1121569" cy="3298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1" name="Line 57">
            <a:extLst>
              <a:ext uri="{FF2B5EF4-FFF2-40B4-BE49-F238E27FC236}">
                <a16:creationId xmlns:a16="http://schemas.microsoft.com/office/drawing/2014/main" xmlns="" id="{6154AC04-03C7-472D-9D91-47B82683E9DB}"/>
              </a:ext>
            </a:extLst>
          </p:cNvPr>
          <p:cNvSpPr>
            <a:spLocks noChangeShapeType="1"/>
          </p:cNvSpPr>
          <p:nvPr/>
        </p:nvSpPr>
        <p:spPr bwMode="auto">
          <a:xfrm>
            <a:off x="4776787" y="3829050"/>
            <a:ext cx="17383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Line 58">
            <a:extLst>
              <a:ext uri="{FF2B5EF4-FFF2-40B4-BE49-F238E27FC236}">
                <a16:creationId xmlns:a16="http://schemas.microsoft.com/office/drawing/2014/main" xmlns="" id="{8C4F4380-15A4-4ABE-9171-27E04E5E9F23}"/>
              </a:ext>
            </a:extLst>
          </p:cNvPr>
          <p:cNvSpPr>
            <a:spLocks noChangeShapeType="1"/>
          </p:cNvSpPr>
          <p:nvPr/>
        </p:nvSpPr>
        <p:spPr bwMode="auto">
          <a:xfrm>
            <a:off x="4776787" y="3829050"/>
            <a:ext cx="823913" cy="1371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Line 59">
            <a:extLst>
              <a:ext uri="{FF2B5EF4-FFF2-40B4-BE49-F238E27FC236}">
                <a16:creationId xmlns:a16="http://schemas.microsoft.com/office/drawing/2014/main" xmlns="" id="{2C1BE3B6-5345-4F7B-862D-CF3AB1AB5308}"/>
              </a:ext>
            </a:extLst>
          </p:cNvPr>
          <p:cNvSpPr>
            <a:spLocks noChangeShapeType="1"/>
          </p:cNvSpPr>
          <p:nvPr/>
        </p:nvSpPr>
        <p:spPr bwMode="auto">
          <a:xfrm flipH="1" flipV="1">
            <a:off x="6972300" y="3717132"/>
            <a:ext cx="400050" cy="3405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Line 60">
            <a:extLst>
              <a:ext uri="{FF2B5EF4-FFF2-40B4-BE49-F238E27FC236}">
                <a16:creationId xmlns:a16="http://schemas.microsoft.com/office/drawing/2014/main" xmlns="" id="{6DB2FB66-EAD2-48DB-9A9F-D89083B7D080}"/>
              </a:ext>
            </a:extLst>
          </p:cNvPr>
          <p:cNvSpPr>
            <a:spLocks noChangeShapeType="1"/>
          </p:cNvSpPr>
          <p:nvPr/>
        </p:nvSpPr>
        <p:spPr bwMode="auto">
          <a:xfrm flipV="1">
            <a:off x="6915150" y="3374232"/>
            <a:ext cx="457200" cy="3405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Line 61">
            <a:extLst>
              <a:ext uri="{FF2B5EF4-FFF2-40B4-BE49-F238E27FC236}">
                <a16:creationId xmlns:a16="http://schemas.microsoft.com/office/drawing/2014/main" xmlns="" id="{B4434FD5-B184-425E-BEB0-F4FDDDDD3C08}"/>
              </a:ext>
            </a:extLst>
          </p:cNvPr>
          <p:cNvSpPr>
            <a:spLocks noChangeShapeType="1"/>
          </p:cNvSpPr>
          <p:nvPr/>
        </p:nvSpPr>
        <p:spPr bwMode="auto">
          <a:xfrm flipV="1">
            <a:off x="6915150" y="2743200"/>
            <a:ext cx="3429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2553987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838200"/>
            <a:ext cx="7200900" cy="652713"/>
          </a:xfrm>
        </p:spPr>
        <p:txBody>
          <a:bodyPr/>
          <a:lstStyle/>
          <a:p>
            <a:r>
              <a:rPr lang="en-US" b="1" dirty="0"/>
              <a:t>RADIUS</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sz="2400" dirty="0"/>
              <a:t>Remote Authentication Dial in User Service (RADIUS) is a network protocol which provide access, </a:t>
            </a:r>
            <a:r>
              <a:rPr lang="en-US" sz="2400" dirty="0" err="1"/>
              <a:t>authorisation</a:t>
            </a:r>
            <a:r>
              <a:rPr lang="en-US" sz="2400" dirty="0"/>
              <a:t> and accounting management control</a:t>
            </a:r>
            <a:endParaRPr lang="id-ID" sz="2400" dirty="0"/>
          </a:p>
          <a:p>
            <a:r>
              <a:rPr lang="en-US" altLang="en-US" sz="2400" dirty="0"/>
              <a:t>Remote Authentication Dial In User Service</a:t>
            </a:r>
          </a:p>
          <a:p>
            <a:r>
              <a:rPr lang="en-US" altLang="en-US" sz="2400" dirty="0"/>
              <a:t>Used to authenticate users</a:t>
            </a:r>
          </a:p>
        </p:txBody>
      </p:sp>
    </p:spTree>
    <p:extLst>
      <p:ext uri="{BB962C8B-B14F-4D97-AF65-F5344CB8AC3E}">
        <p14:creationId xmlns:p14="http://schemas.microsoft.com/office/powerpoint/2010/main" val="398388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xmlns="" id="{CB8BF263-50CD-41E3-9A6B-AC9099D64874}"/>
              </a:ext>
            </a:extLst>
          </p:cNvPr>
          <p:cNvSpPr>
            <a:spLocks noGrp="1" noChangeArrowheads="1"/>
          </p:cNvSpPr>
          <p:nvPr>
            <p:ph type="title"/>
          </p:nvPr>
        </p:nvSpPr>
        <p:spPr>
          <a:xfrm>
            <a:off x="457200" y="838200"/>
            <a:ext cx="8229600" cy="762000"/>
          </a:xfrm>
        </p:spPr>
        <p:txBody>
          <a:bodyPr/>
          <a:lstStyle/>
          <a:p>
            <a:pPr eaLnBrk="1" hangingPunct="1"/>
            <a:r>
              <a:rPr lang="en-US" altLang="id-ID" b="1" dirty="0"/>
              <a:t>RADIUS </a:t>
            </a:r>
          </a:p>
        </p:txBody>
      </p:sp>
      <p:sp>
        <p:nvSpPr>
          <p:cNvPr id="55301" name="Rectangle 3">
            <a:extLst>
              <a:ext uri="{FF2B5EF4-FFF2-40B4-BE49-F238E27FC236}">
                <a16:creationId xmlns:a16="http://schemas.microsoft.com/office/drawing/2014/main" xmlns="" id="{77A9F036-205D-4F03-925C-2151466798C3}"/>
              </a:ext>
            </a:extLst>
          </p:cNvPr>
          <p:cNvSpPr>
            <a:spLocks noGrp="1" noChangeArrowheads="1"/>
          </p:cNvSpPr>
          <p:nvPr>
            <p:ph type="body" idx="1"/>
          </p:nvPr>
        </p:nvSpPr>
        <p:spPr>
          <a:xfrm>
            <a:off x="1028700" y="2203912"/>
            <a:ext cx="7200900" cy="3053888"/>
          </a:xfrm>
        </p:spPr>
        <p:txBody>
          <a:bodyPr>
            <a:noAutofit/>
          </a:bodyPr>
          <a:lstStyle/>
          <a:p>
            <a:pPr eaLnBrk="1" hangingPunct="1">
              <a:lnSpc>
                <a:spcPct val="90000"/>
              </a:lnSpc>
            </a:pPr>
            <a:r>
              <a:rPr lang="en-US" altLang="id-ID" sz="2250" dirty="0"/>
              <a:t>RADIUS are systems that authenticate the credentials of users who are trying to access an organization’s network via a dial-up connection</a:t>
            </a:r>
          </a:p>
          <a:p>
            <a:pPr eaLnBrk="1" hangingPunct="1">
              <a:lnSpc>
                <a:spcPct val="90000"/>
              </a:lnSpc>
            </a:pPr>
            <a:r>
              <a:rPr lang="en-US" altLang="id-ID" sz="2250" dirty="0"/>
              <a:t>Typical dial-up systems place the authentication of users on the system connected to the modems</a:t>
            </a:r>
          </a:p>
          <a:p>
            <a:pPr eaLnBrk="1" hangingPunct="1">
              <a:lnSpc>
                <a:spcPct val="90000"/>
              </a:lnSpc>
            </a:pPr>
            <a:r>
              <a:rPr lang="en-US" altLang="id-ID" sz="2250" dirty="0"/>
              <a:t>A Remote Authentication Dial-In User Service (RADIUS) system centralizes the management of user authentication by placing the responsibility for authenticating each user in the central RADIUS server</a:t>
            </a:r>
          </a:p>
        </p:txBody>
      </p:sp>
    </p:spTree>
    <p:extLst>
      <p:ext uri="{BB962C8B-B14F-4D97-AF65-F5344CB8AC3E}">
        <p14:creationId xmlns:p14="http://schemas.microsoft.com/office/powerpoint/2010/main" val="120562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B280BAF6-D047-4E10-B48A-94E26F18B8D7}"/>
              </a:ext>
            </a:extLst>
          </p:cNvPr>
          <p:cNvSpPr>
            <a:spLocks noGrp="1"/>
          </p:cNvSpPr>
          <p:nvPr>
            <p:ph type="title"/>
          </p:nvPr>
        </p:nvSpPr>
        <p:spPr>
          <a:xfrm>
            <a:off x="457200" y="762000"/>
            <a:ext cx="8229600" cy="838200"/>
          </a:xfrm>
        </p:spPr>
        <p:txBody>
          <a:bodyPr/>
          <a:lstStyle/>
          <a:p>
            <a:pPr eaLnBrk="1" hangingPunct="1"/>
            <a:r>
              <a:rPr lang="en-US" altLang="id-ID" b="1" dirty="0"/>
              <a:t>RADIUS (continued)</a:t>
            </a:r>
          </a:p>
        </p:txBody>
      </p:sp>
      <p:sp>
        <p:nvSpPr>
          <p:cNvPr id="56323" name="Content Placeholder 2">
            <a:extLst>
              <a:ext uri="{FF2B5EF4-FFF2-40B4-BE49-F238E27FC236}">
                <a16:creationId xmlns:a16="http://schemas.microsoft.com/office/drawing/2014/main" xmlns="" id="{08654933-FCC2-4D62-8276-E132D95020E7}"/>
              </a:ext>
            </a:extLst>
          </p:cNvPr>
          <p:cNvSpPr>
            <a:spLocks noGrp="1"/>
          </p:cNvSpPr>
          <p:nvPr>
            <p:ph idx="1"/>
          </p:nvPr>
        </p:nvSpPr>
        <p:spPr/>
        <p:txBody>
          <a:bodyPr>
            <a:normAutofit/>
          </a:bodyPr>
          <a:lstStyle/>
          <a:p>
            <a:pPr eaLnBrk="1" hangingPunct="1">
              <a:lnSpc>
                <a:spcPct val="90000"/>
              </a:lnSpc>
            </a:pPr>
            <a:r>
              <a:rPr lang="en-US" altLang="id-ID" sz="2250" dirty="0"/>
              <a:t>When a remote access server (RAS) receives a request for a network connection from a dial-up client, it passes the request along with the user’s credentials to the RADIUS server; RADIUS then validates the credentials</a:t>
            </a:r>
          </a:p>
        </p:txBody>
      </p:sp>
    </p:spTree>
    <p:extLst>
      <p:ext uri="{BB962C8B-B14F-4D97-AF65-F5344CB8AC3E}">
        <p14:creationId xmlns:p14="http://schemas.microsoft.com/office/powerpoint/2010/main" val="150970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lstStyle/>
          <a:p>
            <a:r>
              <a:rPr lang="en-US" b="1" dirty="0"/>
              <a:t>RADIUS</a:t>
            </a:r>
            <a:r>
              <a:rPr lang="id-ID" b="1" dirty="0"/>
              <a:t> Security Model</a:t>
            </a:r>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250" dirty="0"/>
              <a:t>UDP Based transport</a:t>
            </a:r>
          </a:p>
          <a:p>
            <a:r>
              <a:rPr lang="en-US" altLang="en-US" sz="2250" dirty="0"/>
              <a:t>Each packet contains an authenticator</a:t>
            </a:r>
          </a:p>
          <a:p>
            <a:pPr lvl="1"/>
            <a:r>
              <a:rPr lang="en-US" altLang="en-US" sz="2250" dirty="0"/>
              <a:t>Access-Requests</a:t>
            </a:r>
          </a:p>
          <a:p>
            <a:pPr lvl="2"/>
            <a:r>
              <a:rPr lang="en-US" altLang="en-US" sz="2250" dirty="0"/>
              <a:t>md5(secret + authenticator) ^ user password</a:t>
            </a:r>
          </a:p>
          <a:p>
            <a:pPr lvl="1"/>
            <a:r>
              <a:rPr lang="en-US" altLang="en-US" sz="2250" dirty="0"/>
              <a:t>Access-Reject &amp; Access-Accept</a:t>
            </a:r>
          </a:p>
          <a:p>
            <a:pPr lvl="2"/>
            <a:r>
              <a:rPr lang="en-US" altLang="en-US" sz="2250" dirty="0"/>
              <a:t>md5(Code + ID + Length + Request-</a:t>
            </a:r>
            <a:r>
              <a:rPr lang="en-US" altLang="en-US" sz="2250" dirty="0" err="1"/>
              <a:t>Auth</a:t>
            </a:r>
            <a:r>
              <a:rPr lang="en-US" altLang="en-US" sz="2250" dirty="0"/>
              <a:t> + Attributes + Secret)</a:t>
            </a:r>
          </a:p>
        </p:txBody>
      </p:sp>
    </p:spTree>
    <p:extLst>
      <p:ext uri="{BB962C8B-B14F-4D97-AF65-F5344CB8AC3E}">
        <p14:creationId xmlns:p14="http://schemas.microsoft.com/office/powerpoint/2010/main" val="1166335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xmlns="" id="{1A4CA1A6-56EF-4F4E-A5A3-7BBE4F4FF18A}"/>
              </a:ext>
            </a:extLst>
          </p:cNvPr>
          <p:cNvSpPr>
            <a:spLocks noGrp="1" noChangeArrowheads="1"/>
          </p:cNvSpPr>
          <p:nvPr>
            <p:ph type="title"/>
          </p:nvPr>
        </p:nvSpPr>
        <p:spPr>
          <a:xfrm>
            <a:off x="1066800" y="838200"/>
            <a:ext cx="7200900" cy="726325"/>
          </a:xfrm>
        </p:spPr>
        <p:txBody>
          <a:bodyPr/>
          <a:lstStyle/>
          <a:p>
            <a:pPr eaLnBrk="1" hangingPunct="1"/>
            <a:r>
              <a:rPr lang="en-US" altLang="id-ID" b="1" dirty="0"/>
              <a:t>RADIUS Configuration</a:t>
            </a:r>
          </a:p>
        </p:txBody>
      </p:sp>
      <p:pic>
        <p:nvPicPr>
          <p:cNvPr id="57349" name="Picture 6">
            <a:extLst>
              <a:ext uri="{FF2B5EF4-FFF2-40B4-BE49-F238E27FC236}">
                <a16:creationId xmlns:a16="http://schemas.microsoft.com/office/drawing/2014/main" xmlns="" id="{C76809D2-5DD8-4360-B9E5-D5D326AE7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715" y="2097925"/>
            <a:ext cx="66865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5688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xmlns="" id="{68F48955-14B6-4D37-94F2-57025A573D12}"/>
              </a:ext>
            </a:extLst>
          </p:cNvPr>
          <p:cNvSpPr>
            <a:spLocks noGrp="1" noChangeArrowheads="1"/>
          </p:cNvSpPr>
          <p:nvPr>
            <p:ph type="title"/>
          </p:nvPr>
        </p:nvSpPr>
        <p:spPr>
          <a:xfrm>
            <a:off x="457200" y="685800"/>
            <a:ext cx="8229600" cy="731838"/>
          </a:xfrm>
        </p:spPr>
        <p:txBody>
          <a:bodyPr/>
          <a:lstStyle/>
          <a:p>
            <a:pPr eaLnBrk="1" hangingPunct="1"/>
            <a:r>
              <a:rPr lang="en-US" altLang="id-ID" b="1" dirty="0"/>
              <a:t>Managing Dial-Up Connections</a:t>
            </a:r>
          </a:p>
        </p:txBody>
      </p:sp>
      <p:sp>
        <p:nvSpPr>
          <p:cNvPr id="58373" name="Rectangle 3">
            <a:extLst>
              <a:ext uri="{FF2B5EF4-FFF2-40B4-BE49-F238E27FC236}">
                <a16:creationId xmlns:a16="http://schemas.microsoft.com/office/drawing/2014/main" xmlns="" id="{9FE27961-B44D-4B92-A0F8-5FA10BDB02FF}"/>
              </a:ext>
            </a:extLst>
          </p:cNvPr>
          <p:cNvSpPr>
            <a:spLocks noGrp="1" noChangeArrowheads="1"/>
          </p:cNvSpPr>
          <p:nvPr>
            <p:ph type="body" idx="1"/>
          </p:nvPr>
        </p:nvSpPr>
        <p:spPr/>
        <p:txBody>
          <a:bodyPr>
            <a:normAutofit/>
          </a:bodyPr>
          <a:lstStyle/>
          <a:p>
            <a:pPr eaLnBrk="1" hangingPunct="1"/>
            <a:r>
              <a:rPr lang="en-US" altLang="id-ID" sz="2250" dirty="0"/>
              <a:t>Organizations that continue to offer dial-up remote access must deal with a number of thorny issues:</a:t>
            </a:r>
          </a:p>
          <a:p>
            <a:pPr lvl="1" eaLnBrk="1" hangingPunct="1"/>
            <a:r>
              <a:rPr lang="en-US" altLang="id-ID" sz="2250" dirty="0"/>
              <a:t>Determine how many dial-up connections the organization has</a:t>
            </a:r>
          </a:p>
          <a:p>
            <a:pPr lvl="1" eaLnBrk="1" hangingPunct="1"/>
            <a:r>
              <a:rPr lang="en-US" altLang="id-ID" sz="2250" dirty="0"/>
              <a:t>Control access to authorized modem numbers </a:t>
            </a:r>
          </a:p>
          <a:p>
            <a:pPr lvl="1" eaLnBrk="1" hangingPunct="1"/>
            <a:r>
              <a:rPr lang="en-US" altLang="id-ID" sz="2250" dirty="0"/>
              <a:t>Use call-back whenever possible</a:t>
            </a:r>
          </a:p>
          <a:p>
            <a:pPr lvl="1" eaLnBrk="1" hangingPunct="1"/>
            <a:r>
              <a:rPr lang="en-US" altLang="id-ID" sz="2250" dirty="0"/>
              <a:t>Use token-based authentication if at all possible</a:t>
            </a:r>
          </a:p>
        </p:txBody>
      </p:sp>
    </p:spTree>
    <p:extLst>
      <p:ext uri="{BB962C8B-B14F-4D97-AF65-F5344CB8AC3E}">
        <p14:creationId xmlns:p14="http://schemas.microsoft.com/office/powerpoint/2010/main" val="197120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2760345"/>
            <a:ext cx="7200900" cy="1114425"/>
          </a:xfrm>
        </p:spPr>
        <p:txBody>
          <a:bodyPr/>
          <a:lstStyle/>
          <a:p>
            <a:pPr algn="ctr"/>
            <a:r>
              <a:rPr lang="id-ID" b="1" dirty="0"/>
              <a:t>Any Question?</a:t>
            </a:r>
            <a:endParaRPr lang="en-US" dirty="0"/>
          </a:p>
        </p:txBody>
      </p:sp>
    </p:spTree>
    <p:extLst>
      <p:ext uri="{BB962C8B-B14F-4D97-AF65-F5344CB8AC3E}">
        <p14:creationId xmlns:p14="http://schemas.microsoft.com/office/powerpoint/2010/main" val="347082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b="1" dirty="0"/>
              <a:t>Network Component</a:t>
            </a:r>
            <a:endParaRPr lang="id-ID" b="1" dirty="0"/>
          </a:p>
        </p:txBody>
      </p:sp>
      <p:sp>
        <p:nvSpPr>
          <p:cNvPr id="3" name="Content Placeholder 2"/>
          <p:cNvSpPr>
            <a:spLocks noGrp="1"/>
          </p:cNvSpPr>
          <p:nvPr>
            <p:ph idx="1"/>
          </p:nvPr>
        </p:nvSpPr>
        <p:spPr>
          <a:xfrm>
            <a:off x="1028700" y="2108535"/>
            <a:ext cx="7200900" cy="3149266"/>
          </a:xfrm>
        </p:spPr>
        <p:txBody>
          <a:bodyPr>
            <a:normAutofit lnSpcReduction="10000"/>
          </a:bodyPr>
          <a:lstStyle/>
          <a:p>
            <a:pPr marL="457200" indent="-457200">
              <a:lnSpc>
                <a:spcPct val="90000"/>
              </a:lnSpc>
            </a:pPr>
            <a:r>
              <a:rPr lang="en-US" sz="2400" dirty="0"/>
              <a:t>Router</a:t>
            </a:r>
            <a:r>
              <a:rPr lang="id-ID" sz="2400" dirty="0"/>
              <a:t>: </a:t>
            </a:r>
            <a:r>
              <a:rPr lang="en-US" sz="2400" dirty="0"/>
              <a:t>A router is a device </a:t>
            </a:r>
            <a:r>
              <a:rPr lang="en-US" sz="2400" dirty="0" err="1"/>
              <a:t>utilised</a:t>
            </a:r>
            <a:r>
              <a:rPr lang="en-US" sz="2400" dirty="0"/>
              <a:t> to route or forward data between two separate networks.</a:t>
            </a:r>
          </a:p>
          <a:p>
            <a:pPr marL="457200" indent="-457200">
              <a:lnSpc>
                <a:spcPct val="90000"/>
              </a:lnSpc>
            </a:pPr>
            <a:r>
              <a:rPr lang="en-US" sz="2400" dirty="0"/>
              <a:t>Firewall</a:t>
            </a:r>
            <a:r>
              <a:rPr lang="id-ID" sz="2400" dirty="0"/>
              <a:t>: </a:t>
            </a:r>
            <a:r>
              <a:rPr lang="en-US" sz="2400" dirty="0"/>
              <a:t>security device (both hardware and software) that is used to restrict access in communication networks. </a:t>
            </a:r>
          </a:p>
          <a:p>
            <a:pPr marL="457200" indent="-457200">
              <a:lnSpc>
                <a:spcPct val="90000"/>
              </a:lnSpc>
            </a:pPr>
            <a:r>
              <a:rPr lang="en-US" sz="2400" dirty="0"/>
              <a:t>Switch: device that connects devices together on a computer network by using packet switching to receive, process, and forward data to the destination device.</a:t>
            </a:r>
          </a:p>
          <a:p>
            <a:pPr marL="457200" indent="-457200">
              <a:lnSpc>
                <a:spcPct val="90000"/>
              </a:lnSpc>
            </a:pPr>
            <a:endParaRPr lang="en-US" altLang="id-ID" sz="2400" dirty="0"/>
          </a:p>
        </p:txBody>
      </p:sp>
    </p:spTree>
    <p:extLst>
      <p:ext uri="{BB962C8B-B14F-4D97-AF65-F5344CB8AC3E}">
        <p14:creationId xmlns:p14="http://schemas.microsoft.com/office/powerpoint/2010/main" val="374024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b="1" dirty="0"/>
              <a:t>Network Component</a:t>
            </a:r>
            <a:endParaRPr lang="id-ID" b="1" dirty="0"/>
          </a:p>
        </p:txBody>
      </p:sp>
      <p:sp>
        <p:nvSpPr>
          <p:cNvPr id="3" name="Content Placeholder 2"/>
          <p:cNvSpPr>
            <a:spLocks noGrp="1"/>
          </p:cNvSpPr>
          <p:nvPr>
            <p:ph idx="1"/>
          </p:nvPr>
        </p:nvSpPr>
        <p:spPr>
          <a:xfrm>
            <a:off x="1028700" y="2108535"/>
            <a:ext cx="7200900" cy="3149266"/>
          </a:xfrm>
        </p:spPr>
        <p:txBody>
          <a:bodyPr>
            <a:normAutofit lnSpcReduction="10000"/>
          </a:bodyPr>
          <a:lstStyle/>
          <a:p>
            <a:pPr marL="457200" indent="-457200">
              <a:lnSpc>
                <a:spcPct val="90000"/>
              </a:lnSpc>
            </a:pPr>
            <a:r>
              <a:rPr lang="en-US" sz="2400" dirty="0"/>
              <a:t>Host: An intelligent device that stores or processes information in various forms, which should be configured or managed regardless of whether an end-user interacts directly with the device.</a:t>
            </a:r>
          </a:p>
          <a:p>
            <a:pPr marL="457200" indent="-457200">
              <a:lnSpc>
                <a:spcPct val="90000"/>
              </a:lnSpc>
            </a:pPr>
            <a:r>
              <a:rPr lang="en-US" sz="2400" dirty="0"/>
              <a:t>Hub: networking device that connects multiple computers or other network devices together</a:t>
            </a:r>
          </a:p>
          <a:p>
            <a:pPr marL="457200" indent="-457200">
              <a:lnSpc>
                <a:spcPct val="90000"/>
              </a:lnSpc>
            </a:pPr>
            <a:r>
              <a:rPr lang="en-US" sz="2400" dirty="0"/>
              <a:t>RADIUS: Remote Authentication Dial in User Service (RADIUS) is a network protocol which provide access, </a:t>
            </a:r>
            <a:r>
              <a:rPr lang="en-US" sz="2400" dirty="0" err="1"/>
              <a:t>authorisation</a:t>
            </a:r>
            <a:r>
              <a:rPr lang="en-US" sz="2400" dirty="0"/>
              <a:t> and accounting management controls.</a:t>
            </a:r>
            <a:endParaRPr lang="id-ID" altLang="id-ID" sz="3300" dirty="0">
              <a:latin typeface="Calibri" panose="020F0502020204030204" pitchFamily="34" charset="0"/>
            </a:endParaRPr>
          </a:p>
          <a:p>
            <a:pPr marL="457200" indent="-457200">
              <a:lnSpc>
                <a:spcPct val="90000"/>
              </a:lnSpc>
            </a:pPr>
            <a:endParaRPr lang="en-US" altLang="id-ID" sz="2400" dirty="0"/>
          </a:p>
        </p:txBody>
      </p:sp>
    </p:spTree>
    <p:extLst>
      <p:ext uri="{BB962C8B-B14F-4D97-AF65-F5344CB8AC3E}">
        <p14:creationId xmlns:p14="http://schemas.microsoft.com/office/powerpoint/2010/main" val="302327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200900" cy="652713"/>
          </a:xfrm>
        </p:spPr>
        <p:txBody>
          <a:bodyPr/>
          <a:lstStyle/>
          <a:p>
            <a:r>
              <a:rPr lang="en-US" b="1" dirty="0"/>
              <a:t>Hub vs Switch</a:t>
            </a:r>
            <a:endParaRPr lang="id-ID" b="1" dirty="0"/>
          </a:p>
        </p:txBody>
      </p:sp>
      <p:graphicFrame>
        <p:nvGraphicFramePr>
          <p:cNvPr id="4" name="Content Placeholder 3">
            <a:extLst>
              <a:ext uri="{FF2B5EF4-FFF2-40B4-BE49-F238E27FC236}">
                <a16:creationId xmlns:a16="http://schemas.microsoft.com/office/drawing/2014/main" xmlns="" id="{BD95F94D-8137-4BA2-8CFC-F172E5E68B93}"/>
              </a:ext>
            </a:extLst>
          </p:cNvPr>
          <p:cNvGraphicFramePr>
            <a:graphicFrameLocks noGrp="1"/>
          </p:cNvGraphicFramePr>
          <p:nvPr>
            <p:ph idx="1"/>
            <p:extLst/>
          </p:nvPr>
        </p:nvGraphicFramePr>
        <p:xfrm>
          <a:off x="1028700" y="2108597"/>
          <a:ext cx="7200900" cy="3322320"/>
        </p:xfrm>
        <a:graphic>
          <a:graphicData uri="http://schemas.openxmlformats.org/drawingml/2006/table">
            <a:tbl>
              <a:tblPr firstRow="1" bandRow="1">
                <a:tableStyleId>{5C22544A-7EE6-4342-B048-85BDC9FD1C3A}</a:tableStyleId>
              </a:tblPr>
              <a:tblGrid>
                <a:gridCol w="1218389">
                  <a:extLst>
                    <a:ext uri="{9D8B030D-6E8A-4147-A177-3AD203B41FA5}">
                      <a16:colId xmlns:a16="http://schemas.microsoft.com/office/drawing/2014/main" xmlns="" val="1606919765"/>
                    </a:ext>
                  </a:extLst>
                </a:gridCol>
                <a:gridCol w="2991256">
                  <a:extLst>
                    <a:ext uri="{9D8B030D-6E8A-4147-A177-3AD203B41FA5}">
                      <a16:colId xmlns:a16="http://schemas.microsoft.com/office/drawing/2014/main" xmlns="" val="2251252252"/>
                    </a:ext>
                  </a:extLst>
                </a:gridCol>
                <a:gridCol w="2991255">
                  <a:extLst>
                    <a:ext uri="{9D8B030D-6E8A-4147-A177-3AD203B41FA5}">
                      <a16:colId xmlns:a16="http://schemas.microsoft.com/office/drawing/2014/main" xmlns="" val="3347579542"/>
                    </a:ext>
                  </a:extLst>
                </a:gridCol>
              </a:tblGrid>
              <a:tr h="365760">
                <a:tc>
                  <a:txBody>
                    <a:bodyPr/>
                    <a:lstStyle/>
                    <a:p>
                      <a:pPr algn="ctr"/>
                      <a:endParaRPr lang="en-US" sz="2000" dirty="0"/>
                    </a:p>
                  </a:txBody>
                  <a:tcPr marL="68580" marR="68580" marT="34290" marB="34290"/>
                </a:tc>
                <a:tc>
                  <a:txBody>
                    <a:bodyPr/>
                    <a:lstStyle/>
                    <a:p>
                      <a:pPr algn="ctr"/>
                      <a:r>
                        <a:rPr lang="en-US" sz="2000" dirty="0"/>
                        <a:t>Hub</a:t>
                      </a:r>
                    </a:p>
                  </a:txBody>
                  <a:tcPr marL="68580" marR="68580" marT="34290" marB="34290"/>
                </a:tc>
                <a:tc>
                  <a:txBody>
                    <a:bodyPr/>
                    <a:lstStyle/>
                    <a:p>
                      <a:pPr algn="ctr"/>
                      <a:r>
                        <a:rPr lang="en-US" sz="2000" dirty="0"/>
                        <a:t>Switch</a:t>
                      </a:r>
                    </a:p>
                  </a:txBody>
                  <a:tcPr marL="68580" marR="68580" marT="34290" marB="34290"/>
                </a:tc>
                <a:extLst>
                  <a:ext uri="{0D108BD9-81ED-4DB2-BD59-A6C34878D82A}">
                    <a16:rowId xmlns:a16="http://schemas.microsoft.com/office/drawing/2014/main" xmlns="" val="2353772599"/>
                  </a:ext>
                </a:extLst>
              </a:tr>
              <a:tr h="960120">
                <a:tc>
                  <a:txBody>
                    <a:bodyPr/>
                    <a:lstStyle/>
                    <a:p>
                      <a:r>
                        <a:rPr lang="en-US" sz="2000" dirty="0"/>
                        <a:t>Layer</a:t>
                      </a:r>
                    </a:p>
                  </a:txBody>
                  <a:tcPr marL="68580" marR="68580" marT="34290" marB="34290"/>
                </a:tc>
                <a:tc>
                  <a:txBody>
                    <a:bodyPr/>
                    <a:lstStyle/>
                    <a:p>
                      <a:r>
                        <a:rPr lang="en-US" sz="2000" dirty="0"/>
                        <a:t>Physical layer. Hubs are classified as Layer 1 devices per the OSI model.</a:t>
                      </a:r>
                    </a:p>
                  </a:txBody>
                  <a:tcPr marL="68580" marR="68580" marT="34290" marB="34290"/>
                </a:tc>
                <a:tc>
                  <a:txBody>
                    <a:bodyPr/>
                    <a:lstStyle/>
                    <a:p>
                      <a:r>
                        <a:rPr lang="en-US" sz="2000" dirty="0"/>
                        <a:t>Data Link Layer. Network switches operate at Layer 2 of the OSI model.</a:t>
                      </a:r>
                    </a:p>
                  </a:txBody>
                  <a:tcPr marL="68580" marR="68580" marT="34290" marB="34290"/>
                </a:tc>
                <a:extLst>
                  <a:ext uri="{0D108BD9-81ED-4DB2-BD59-A6C34878D82A}">
                    <a16:rowId xmlns:a16="http://schemas.microsoft.com/office/drawing/2014/main" xmlns="" val="4165305146"/>
                  </a:ext>
                </a:extLst>
              </a:tr>
              <a:tr h="1257300">
                <a:tc>
                  <a:txBody>
                    <a:bodyPr/>
                    <a:lstStyle/>
                    <a:p>
                      <a:r>
                        <a:rPr lang="en-US" sz="2000" dirty="0"/>
                        <a:t>Function</a:t>
                      </a:r>
                    </a:p>
                  </a:txBody>
                  <a:tcPr marL="68580" marR="68580" marT="34290" marB="34290"/>
                </a:tc>
                <a:tc>
                  <a:txBody>
                    <a:bodyPr/>
                    <a:lstStyle/>
                    <a:p>
                      <a:r>
                        <a:rPr lang="en-US" sz="2000" dirty="0"/>
                        <a:t>To connect a network of personal computers together, they can be joined through a central hub.</a:t>
                      </a:r>
                    </a:p>
                  </a:txBody>
                  <a:tcPr marL="68580" marR="68580" marT="34290" marB="34290"/>
                </a:tc>
                <a:tc>
                  <a:txBody>
                    <a:bodyPr/>
                    <a:lstStyle/>
                    <a:p>
                      <a:r>
                        <a:rPr lang="en-US" sz="2000" dirty="0"/>
                        <a:t>Allow to connect multiple device and port can be manage, V</a:t>
                      </a:r>
                      <a:r>
                        <a:rPr lang="id-ID" sz="2000" dirty="0"/>
                        <a:t>LAN </a:t>
                      </a:r>
                      <a:r>
                        <a:rPr lang="en-US" sz="2000" dirty="0"/>
                        <a:t>can create security also can apply</a:t>
                      </a:r>
                    </a:p>
                  </a:txBody>
                  <a:tcPr marL="68580" marR="68580" marT="34290" marB="34290"/>
                </a:tc>
                <a:extLst>
                  <a:ext uri="{0D108BD9-81ED-4DB2-BD59-A6C34878D82A}">
                    <a16:rowId xmlns:a16="http://schemas.microsoft.com/office/drawing/2014/main" xmlns="" val="3269718785"/>
                  </a:ext>
                </a:extLst>
              </a:tr>
              <a:tr h="365760">
                <a:tc>
                  <a:txBody>
                    <a:bodyPr/>
                    <a:lstStyle/>
                    <a:p>
                      <a:r>
                        <a:rPr lang="en-US" sz="2000" dirty="0"/>
                        <a:t>Ports</a:t>
                      </a:r>
                    </a:p>
                  </a:txBody>
                  <a:tcPr marL="68580" marR="68580" marT="34290" marB="34290"/>
                </a:tc>
                <a:tc>
                  <a:txBody>
                    <a:bodyPr/>
                    <a:lstStyle/>
                    <a:p>
                      <a:r>
                        <a:rPr lang="en-US" sz="2000" dirty="0"/>
                        <a:t>4/12 ports</a:t>
                      </a:r>
                    </a:p>
                  </a:txBody>
                  <a:tcPr marL="68580" marR="68580" marT="34290" marB="34290"/>
                </a:tc>
                <a:tc>
                  <a:txBody>
                    <a:bodyPr/>
                    <a:lstStyle/>
                    <a:p>
                      <a:r>
                        <a:rPr lang="en-US" sz="2000" dirty="0"/>
                        <a:t>24/48 ports</a:t>
                      </a:r>
                    </a:p>
                  </a:txBody>
                  <a:tcPr marL="68580" marR="68580" marT="34290" marB="34290"/>
                </a:tc>
                <a:extLst>
                  <a:ext uri="{0D108BD9-81ED-4DB2-BD59-A6C34878D82A}">
                    <a16:rowId xmlns:a16="http://schemas.microsoft.com/office/drawing/2014/main" xmlns="" val="897194142"/>
                  </a:ext>
                </a:extLst>
              </a:tr>
            </a:tbl>
          </a:graphicData>
        </a:graphic>
      </p:graphicFrame>
    </p:spTree>
    <p:extLst>
      <p:ext uri="{BB962C8B-B14F-4D97-AF65-F5344CB8AC3E}">
        <p14:creationId xmlns:p14="http://schemas.microsoft.com/office/powerpoint/2010/main" val="190615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914400"/>
            <a:ext cx="7200900" cy="652713"/>
          </a:xfrm>
        </p:spPr>
        <p:txBody>
          <a:bodyPr/>
          <a:lstStyle/>
          <a:p>
            <a:r>
              <a:rPr lang="id-ID" b="1" dirty="0"/>
              <a:t>Firewall – What is it?</a:t>
            </a:r>
          </a:p>
        </p:txBody>
      </p:sp>
      <p:sp>
        <p:nvSpPr>
          <p:cNvPr id="3" name="Content Placeholder 2"/>
          <p:cNvSpPr>
            <a:spLocks noGrp="1"/>
          </p:cNvSpPr>
          <p:nvPr>
            <p:ph idx="1"/>
          </p:nvPr>
        </p:nvSpPr>
        <p:spPr>
          <a:xfrm>
            <a:off x="1028700" y="2108535"/>
            <a:ext cx="7200900" cy="3149266"/>
          </a:xfrm>
        </p:spPr>
        <p:txBody>
          <a:bodyPr>
            <a:normAutofit/>
          </a:bodyPr>
          <a:lstStyle/>
          <a:p>
            <a:pPr marL="0" indent="0" algn="just">
              <a:buNone/>
            </a:pPr>
            <a:r>
              <a:rPr lang="en-US" altLang="id-ID" sz="2400" dirty="0">
                <a:latin typeface="Times New Roman" panose="02020603050405020304" pitchFamily="18" charset="0"/>
              </a:rPr>
              <a:t>A firewall is a device (or software feature) designed to control the flow of traffic into and </a:t>
            </a:r>
            <a:r>
              <a:rPr lang="en-US" altLang="id-ID" sz="2400" dirty="0" err="1">
                <a:latin typeface="Times New Roman" panose="02020603050405020304" pitchFamily="18" charset="0"/>
              </a:rPr>
              <a:t>out-of</a:t>
            </a:r>
            <a:r>
              <a:rPr lang="en-US" altLang="id-ID" sz="2400" dirty="0">
                <a:latin typeface="Times New Roman" panose="02020603050405020304" pitchFamily="18" charset="0"/>
              </a:rPr>
              <a:t> a network.</a:t>
            </a:r>
          </a:p>
          <a:p>
            <a:pPr marL="0" indent="0" algn="just">
              <a:buNone/>
            </a:pPr>
            <a:r>
              <a:rPr lang="en-US" altLang="id-ID" sz="2400" dirty="0">
                <a:latin typeface="Times New Roman" panose="02020603050405020304" pitchFamily="18" charset="0"/>
              </a:rPr>
              <a:t>In general, firewalls are installed to prevent </a:t>
            </a:r>
            <a:r>
              <a:rPr lang="en-US" altLang="id-ID" sz="2400" dirty="0" err="1">
                <a:latin typeface="Times New Roman" panose="02020603050405020304" pitchFamily="18" charset="0"/>
              </a:rPr>
              <a:t>unauthorised</a:t>
            </a:r>
            <a:r>
              <a:rPr lang="en-US" altLang="id-ID" sz="2400" dirty="0">
                <a:latin typeface="Times New Roman" panose="02020603050405020304" pitchFamily="18" charset="0"/>
              </a:rPr>
              <a:t> computer access between networks, or networks and applications, and only allow access to services that are expressly registered.</a:t>
            </a:r>
          </a:p>
        </p:txBody>
      </p:sp>
    </p:spTree>
    <p:extLst>
      <p:ext uri="{BB962C8B-B14F-4D97-AF65-F5344CB8AC3E}">
        <p14:creationId xmlns:p14="http://schemas.microsoft.com/office/powerpoint/2010/main" val="827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xmlns="" id="{F1FD317B-8561-472E-ABEA-267DC341BF0A}"/>
              </a:ext>
            </a:extLst>
          </p:cNvPr>
          <p:cNvSpPr>
            <a:spLocks noGrp="1" noChangeArrowheads="1"/>
          </p:cNvSpPr>
          <p:nvPr>
            <p:ph type="title"/>
          </p:nvPr>
        </p:nvSpPr>
        <p:spPr>
          <a:xfrm>
            <a:off x="457200" y="838200"/>
            <a:ext cx="8229600" cy="838200"/>
          </a:xfrm>
        </p:spPr>
        <p:txBody>
          <a:bodyPr/>
          <a:lstStyle/>
          <a:p>
            <a:pPr eaLnBrk="1" hangingPunct="1"/>
            <a:r>
              <a:rPr lang="en-US" altLang="id-ID" b="1" dirty="0"/>
              <a:t>Firewalls</a:t>
            </a:r>
          </a:p>
        </p:txBody>
      </p:sp>
      <p:sp>
        <p:nvSpPr>
          <p:cNvPr id="22533" name="Rectangle 5">
            <a:extLst>
              <a:ext uri="{FF2B5EF4-FFF2-40B4-BE49-F238E27FC236}">
                <a16:creationId xmlns:a16="http://schemas.microsoft.com/office/drawing/2014/main" xmlns="" id="{CF68458C-1621-47B5-AC42-31425FD8E529}"/>
              </a:ext>
            </a:extLst>
          </p:cNvPr>
          <p:cNvSpPr>
            <a:spLocks noGrp="1" noChangeArrowheads="1"/>
          </p:cNvSpPr>
          <p:nvPr>
            <p:ph type="body" idx="1"/>
          </p:nvPr>
        </p:nvSpPr>
        <p:spPr>
          <a:xfrm>
            <a:off x="1028700" y="2147801"/>
            <a:ext cx="7200900" cy="2686050"/>
          </a:xfrm>
        </p:spPr>
        <p:txBody>
          <a:bodyPr>
            <a:noAutofit/>
          </a:bodyPr>
          <a:lstStyle/>
          <a:p>
            <a:pPr eaLnBrk="1" hangingPunct="1"/>
            <a:r>
              <a:rPr lang="en-US" altLang="id-ID" sz="2400" dirty="0"/>
              <a:t>In information security, a firewall is any device that prevents a specific type of information from moving between two networks, often the outside, known as the untrusted network (e.g., the Internet), and the inside, known as the trusted network</a:t>
            </a:r>
          </a:p>
          <a:p>
            <a:pPr eaLnBrk="1" hangingPunct="1"/>
            <a:r>
              <a:rPr lang="en-US" altLang="id-ID" sz="2400" dirty="0"/>
              <a:t>The firewall may be a separate computer system, a service running on an existing router or server, or a separate network containing a number of supporting devices</a:t>
            </a:r>
          </a:p>
        </p:txBody>
      </p:sp>
    </p:spTree>
    <p:extLst>
      <p:ext uri="{BB962C8B-B14F-4D97-AF65-F5344CB8AC3E}">
        <p14:creationId xmlns:p14="http://schemas.microsoft.com/office/powerpoint/2010/main" val="395739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200900" cy="652713"/>
          </a:xfrm>
        </p:spPr>
        <p:txBody>
          <a:bodyPr/>
          <a:lstStyle/>
          <a:p>
            <a:r>
              <a:rPr lang="id-ID" b="1" dirty="0"/>
              <a:t>Why use firewall</a:t>
            </a:r>
          </a:p>
        </p:txBody>
      </p:sp>
      <p:sp>
        <p:nvSpPr>
          <p:cNvPr id="3" name="Content Placeholder 2"/>
          <p:cNvSpPr>
            <a:spLocks noGrp="1"/>
          </p:cNvSpPr>
          <p:nvPr>
            <p:ph idx="1"/>
          </p:nvPr>
        </p:nvSpPr>
        <p:spPr>
          <a:xfrm>
            <a:off x="1028700" y="2108535"/>
            <a:ext cx="7200900" cy="3149266"/>
          </a:xfrm>
        </p:spPr>
        <p:txBody>
          <a:bodyPr>
            <a:normAutofit/>
          </a:bodyPr>
          <a:lstStyle/>
          <a:p>
            <a:r>
              <a:rPr lang="en-US" altLang="id-ID" sz="2400" dirty="0">
                <a:latin typeface="Times New Roman" panose="02020603050405020304" pitchFamily="18" charset="0"/>
              </a:rPr>
              <a:t>Protect a wide range of machines from general probes and many attacks.</a:t>
            </a:r>
          </a:p>
          <a:p>
            <a:r>
              <a:rPr lang="en-US" altLang="id-ID" sz="2400" dirty="0">
                <a:latin typeface="Times New Roman" panose="02020603050405020304" pitchFamily="18" charset="0"/>
              </a:rPr>
              <a:t>Provides some protection for machines lacking in security.</a:t>
            </a:r>
          </a:p>
        </p:txBody>
      </p:sp>
    </p:spTree>
    <p:extLst>
      <p:ext uri="{BB962C8B-B14F-4D97-AF65-F5344CB8AC3E}">
        <p14:creationId xmlns:p14="http://schemas.microsoft.com/office/powerpoint/2010/main" val="342382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53DD4E5-BAE6-47CC-9F02-FC6B3C007676}"/>
              </a:ext>
            </a:extLst>
          </p:cNvPr>
          <p:cNvSpPr>
            <a:spLocks noGrp="1"/>
          </p:cNvSpPr>
          <p:nvPr>
            <p:ph type="sldNum" sz="quarter" idx="10"/>
          </p:nvPr>
        </p:nvSpPr>
        <p:spPr/>
        <p:txBody>
          <a:bodyPr/>
          <a:lstStyle/>
          <a:p>
            <a:fld id="{852F0333-970C-4BF5-AEA1-C18F63D6D6E7}" type="slidenum">
              <a:rPr lang="en-US" altLang="id-ID"/>
              <a:pPr/>
              <a:t>9</a:t>
            </a:fld>
            <a:endParaRPr lang="en-US" altLang="id-ID"/>
          </a:p>
        </p:txBody>
      </p:sp>
      <p:sp>
        <p:nvSpPr>
          <p:cNvPr id="18434" name="AutoShape 2">
            <a:extLst>
              <a:ext uri="{FF2B5EF4-FFF2-40B4-BE49-F238E27FC236}">
                <a16:creationId xmlns:a16="http://schemas.microsoft.com/office/drawing/2014/main" xmlns="" id="{95C6D49C-42EE-4106-984F-9775AE4F8593}"/>
              </a:ext>
            </a:extLst>
          </p:cNvPr>
          <p:cNvSpPr>
            <a:spLocks noGrp="1" noChangeArrowheads="1"/>
          </p:cNvSpPr>
          <p:nvPr>
            <p:ph type="title"/>
          </p:nvPr>
        </p:nvSpPr>
        <p:spPr>
          <a:xfrm>
            <a:off x="457200" y="685800"/>
            <a:ext cx="8229600" cy="914400"/>
          </a:xfrm>
        </p:spPr>
        <p:txBody>
          <a:bodyPr/>
          <a:lstStyle/>
          <a:p>
            <a:r>
              <a:rPr lang="en-US" altLang="id-ID" b="1" dirty="0">
                <a:latin typeface="Times New Roman" panose="02020603050405020304" pitchFamily="18" charset="0"/>
              </a:rPr>
              <a:t>Great first line of defense.</a:t>
            </a:r>
          </a:p>
        </p:txBody>
      </p:sp>
      <p:sp>
        <p:nvSpPr>
          <p:cNvPr id="18435" name="Rectangle 3">
            <a:extLst>
              <a:ext uri="{FF2B5EF4-FFF2-40B4-BE49-F238E27FC236}">
                <a16:creationId xmlns:a16="http://schemas.microsoft.com/office/drawing/2014/main" xmlns="" id="{588AA3D5-B0C3-43F6-AB9A-966490A5B9FA}"/>
              </a:ext>
            </a:extLst>
          </p:cNvPr>
          <p:cNvSpPr>
            <a:spLocks noGrp="1" noChangeArrowheads="1"/>
          </p:cNvSpPr>
          <p:nvPr>
            <p:ph type="body" idx="1"/>
          </p:nvPr>
        </p:nvSpPr>
        <p:spPr/>
        <p:txBody>
          <a:bodyPr>
            <a:normAutofit/>
          </a:bodyPr>
          <a:lstStyle/>
          <a:p>
            <a:r>
              <a:rPr lang="en-US" altLang="id-ID" sz="2400" dirty="0">
                <a:latin typeface="Times New Roman" panose="02020603050405020304" pitchFamily="18" charset="0"/>
              </a:rPr>
              <a:t>Having a firewall is a necessary evil.  It’s like living in a gated community.  The gate may stop 99% of unwanted visitors.  The locks on your doors stop the remaining 1% (maybe, but you get the idea).</a:t>
            </a:r>
          </a:p>
          <a:p>
            <a:r>
              <a:rPr lang="en-US" altLang="id-ID" sz="2400" dirty="0">
                <a:latin typeface="Times New Roman" panose="02020603050405020304" pitchFamily="18" charset="0"/>
              </a:rPr>
              <a:t>Don’t let the firewall give you a false sense of security.  Harden your machines by turning off services you don’t need.</a:t>
            </a:r>
          </a:p>
          <a:p>
            <a:pPr>
              <a:buFont typeface="Wingdings" panose="05000000000000000000" pitchFamily="2" charset="2"/>
              <a:buNone/>
            </a:pPr>
            <a:endParaRPr lang="en-US" altLang="id-ID" sz="2400" dirty="0">
              <a:latin typeface="Times New Roman" panose="02020603050405020304" pitchFamily="18" charset="0"/>
            </a:endParaRPr>
          </a:p>
        </p:txBody>
      </p:sp>
    </p:spTree>
    <p:extLst>
      <p:ext uri="{BB962C8B-B14F-4D97-AF65-F5344CB8AC3E}">
        <p14:creationId xmlns:p14="http://schemas.microsoft.com/office/powerpoint/2010/main" val="157559816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2374</Words>
  <Application>Microsoft Office PowerPoint</Application>
  <PresentationFormat>On-screen Show (4:3)</PresentationFormat>
  <Paragraphs>197</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Franklin Gothic Book</vt:lpstr>
      <vt:lpstr>Times New Roman</vt:lpstr>
      <vt:lpstr>Wingdings</vt:lpstr>
      <vt:lpstr>Office Theme</vt:lpstr>
      <vt:lpstr>Network Security Design</vt:lpstr>
      <vt:lpstr>The Network Topology Component</vt:lpstr>
      <vt:lpstr>Network Component</vt:lpstr>
      <vt:lpstr>Network Component</vt:lpstr>
      <vt:lpstr>Hub vs Switch</vt:lpstr>
      <vt:lpstr>Firewall – What is it?</vt:lpstr>
      <vt:lpstr>Firewalls</vt:lpstr>
      <vt:lpstr>Why use firewall</vt:lpstr>
      <vt:lpstr>Great first line of defense.</vt:lpstr>
      <vt:lpstr>How does a firewall work?</vt:lpstr>
      <vt:lpstr>Example Rules in Firewall </vt:lpstr>
      <vt:lpstr>The Development of Firewalls First Generation</vt:lpstr>
      <vt:lpstr>The Development of Firewalls Second Generation</vt:lpstr>
      <vt:lpstr>The Development of Firewalls Third Generation</vt:lpstr>
      <vt:lpstr>The Development of Firewalls Fourth Generation</vt:lpstr>
      <vt:lpstr>Log in firewall</vt:lpstr>
      <vt:lpstr>Sample log file</vt:lpstr>
      <vt:lpstr>Managing Firewalls </vt:lpstr>
      <vt:lpstr>Firewall Best Practices</vt:lpstr>
      <vt:lpstr>RADIUS</vt:lpstr>
      <vt:lpstr>RADIUS </vt:lpstr>
      <vt:lpstr>RADIUS (continued)</vt:lpstr>
      <vt:lpstr>RADIUS Security Model</vt:lpstr>
      <vt:lpstr>RADIUS Configuration</vt:lpstr>
      <vt:lpstr>Managing Dial-Up Connections</vt:lpstr>
      <vt:lpstr>Any Question?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Salim Sakata</cp:lastModifiedBy>
  <cp:revision>307</cp:revision>
  <dcterms:created xsi:type="dcterms:W3CDTF">2010-08-24T06:47:44Z</dcterms:created>
  <dcterms:modified xsi:type="dcterms:W3CDTF">2017-10-08T21:58:49Z</dcterms:modified>
</cp:coreProperties>
</file>