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83" r:id="rId2"/>
    <p:sldId id="410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0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62" y="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10/10/2017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10/10/2017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Secure Application Design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id-ID" dirty="0" smtClean="0"/>
              <a:t>12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Software Security 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/>
              <a:t>Confidentiality Design</a:t>
            </a:r>
          </a:p>
          <a:p>
            <a:pPr lvl="1"/>
            <a:r>
              <a:rPr lang="en-US"/>
              <a:t>Menggunakan kriptografi</a:t>
            </a:r>
          </a:p>
          <a:p>
            <a:r>
              <a:rPr lang="en-US"/>
              <a:t>Integrity Design</a:t>
            </a:r>
          </a:p>
          <a:p>
            <a:pPr lvl="1"/>
            <a:r>
              <a:rPr lang="en-US"/>
              <a:t>Menggunakan hash functions</a:t>
            </a:r>
          </a:p>
          <a:p>
            <a:r>
              <a:rPr lang="en-US"/>
              <a:t>Availability Design</a:t>
            </a:r>
          </a:p>
          <a:p>
            <a:pPr lvl="1"/>
            <a:r>
              <a:rPr lang="en-US"/>
              <a:t>Data replication?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Authentication Design</a:t>
            </a:r>
          </a:p>
          <a:p>
            <a:pPr lvl="1"/>
            <a:r>
              <a:rPr lang="en-US"/>
              <a:t>SSO?</a:t>
            </a:r>
          </a:p>
          <a:p>
            <a:r>
              <a:rPr lang="en-US"/>
              <a:t>Authorization Design</a:t>
            </a:r>
          </a:p>
          <a:p>
            <a:pPr lvl="1"/>
            <a:r>
              <a:rPr lang="en-US"/>
              <a:t>Roles, separation of duty, least priviledge</a:t>
            </a:r>
          </a:p>
          <a:p>
            <a:r>
              <a:rPr lang="en-US"/>
              <a:t>Auditing/Logging Design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2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Secure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/>
              <a:t>Least privilege</a:t>
            </a:r>
          </a:p>
          <a:p>
            <a:r>
              <a:rPr lang="en-US"/>
              <a:t>Separation of duties</a:t>
            </a:r>
          </a:p>
          <a:p>
            <a:r>
              <a:rPr lang="en-US"/>
              <a:t>Defense in Depth</a:t>
            </a:r>
          </a:p>
          <a:p>
            <a:r>
              <a:rPr lang="en-US"/>
              <a:t>Fail Secure</a:t>
            </a:r>
          </a:p>
          <a:p>
            <a:r>
              <a:rPr lang="en-US"/>
              <a:t>Economy of Mechanism</a:t>
            </a:r>
          </a:p>
          <a:p>
            <a:r>
              <a:rPr lang="en-US"/>
              <a:t>Complete Mediation</a:t>
            </a:r>
          </a:p>
          <a:p>
            <a:endParaRPr lang="en-US"/>
          </a:p>
          <a:p>
            <a:pPr marL="0" indent="0">
              <a:buNone/>
            </a:pPr>
            <a:r>
              <a:rPr lang="en-US" sz="2000"/>
              <a:t>Source: Mano Paul, “</a:t>
            </a:r>
            <a:r>
              <a:rPr lang="en-US" sz="2000" i="1"/>
              <a:t>Official (ISC)2 Guide to the CSSLP</a:t>
            </a:r>
            <a:r>
              <a:rPr lang="en-US" sz="2000"/>
              <a:t>”, CRC Press, 2011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Open Design</a:t>
            </a:r>
          </a:p>
          <a:p>
            <a:r>
              <a:rPr lang="en-US"/>
              <a:t>Least Common Mechanism</a:t>
            </a:r>
          </a:p>
          <a:p>
            <a:r>
              <a:rPr lang="en-US"/>
              <a:t>Psychological Acceptability</a:t>
            </a:r>
          </a:p>
          <a:p>
            <a:r>
              <a:rPr lang="en-US"/>
              <a:t>Leveraging Existing Components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5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Least Privilage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Gunakan access rights (</a:t>
            </a:r>
            <a:r>
              <a:rPr lang="en-US" i="1"/>
              <a:t>privilage</a:t>
            </a:r>
            <a:r>
              <a:rPr lang="en-US"/>
              <a:t>) se-minimal mungkin</a:t>
            </a:r>
          </a:p>
          <a:p>
            <a:r>
              <a:rPr lang="en-US"/>
              <a:t>Terkait dengan konfigurasi bukan softwarenya</a:t>
            </a:r>
          </a:p>
          <a:p>
            <a:r>
              <a:rPr lang="en-US"/>
              <a:t>Modular programming</a:t>
            </a:r>
          </a:p>
          <a:p>
            <a:r>
              <a:rPr lang="en-US"/>
              <a:t>Contoh</a:t>
            </a:r>
          </a:p>
          <a:p>
            <a:pPr lvl="1"/>
            <a:r>
              <a:rPr lang="en-US"/>
              <a:t>Database: tidak menggunakan “sa” (admin) untuk aplikasi</a:t>
            </a:r>
          </a:p>
          <a:p>
            <a:pPr lvl="1"/>
            <a:r>
              <a:rPr lang="en-US"/>
              <a:t>Web: apache menggunakan “www-data” bukan “root”</a:t>
            </a:r>
          </a:p>
          <a:p>
            <a:pPr lvl="1"/>
            <a:r>
              <a:rPr lang="en-US"/>
              <a:t>Mail: postfix menggunakan user yang berbeda untuk menerima email dan menulis mailbox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19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Separation of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Fungsionalitas dipisahkan (</a:t>
            </a:r>
            <a:r>
              <a:rPr lang="en-US" i="1"/>
              <a:t>compartementalize</a:t>
            </a:r>
            <a:r>
              <a:rPr lang="en-US"/>
              <a:t>)</a:t>
            </a:r>
          </a:p>
          <a:p>
            <a:pPr lvl="1"/>
            <a:r>
              <a:rPr lang="en-US"/>
              <a:t>Memisahkan kunci kriptografi (</a:t>
            </a:r>
            <a:r>
              <a:rPr lang="en-US" i="1"/>
              <a:t>splitting keys</a:t>
            </a:r>
            <a:r>
              <a:rPr lang="en-US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75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Defense in Depth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Layered defense (berlapis-lapis)</a:t>
            </a:r>
          </a:p>
          <a:p>
            <a:r>
              <a:rPr lang="en-US"/>
              <a:t>Masalah (vulnerability) di satu tempat tidak menjadikan total compromise</a:t>
            </a:r>
          </a:p>
          <a:p>
            <a:r>
              <a:rPr lang="en-US"/>
              <a:t>Contoh</a:t>
            </a:r>
          </a:p>
          <a:p>
            <a:pPr lvl="1"/>
            <a:r>
              <a:rPr lang="en-US"/>
              <a:t>Menggunakan zona security yang berbeda</a:t>
            </a:r>
          </a:p>
          <a:p>
            <a:pPr lvl="1"/>
            <a:r>
              <a:rPr lang="en-US"/>
              <a:t>Menggunakan input validation, stored procedures, tidak memperkenankan dynamic query construction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3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Fail Secure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Bila gagal, masuk ke zona secure</a:t>
            </a:r>
          </a:p>
          <a:p>
            <a:r>
              <a:rPr lang="en-US"/>
              <a:t>Contoh</a:t>
            </a:r>
          </a:p>
          <a:p>
            <a:pPr lvl="1"/>
            <a:r>
              <a:rPr lang="en-US"/>
              <a:t>Gagal login beberapa kali, account dikunci</a:t>
            </a:r>
          </a:p>
          <a:p>
            <a:pPr lvl="1"/>
            <a:r>
              <a:rPr lang="en-US"/>
              <a:t>Pesan kesalahan (error messages) tidak mengungkapkan rahasia (non-verbose)</a:t>
            </a:r>
          </a:p>
          <a:p>
            <a:pPr lvl="2"/>
            <a:r>
              <a:rPr lang="en-US"/>
              <a:t>Error ... /to/some/path/file</a:t>
            </a:r>
          </a:p>
          <a:p>
            <a:r>
              <a:rPr lang="en-US"/>
              <a:t>Hati-hati untuk tidak menjadi DoS</a:t>
            </a:r>
            <a:br>
              <a:rPr lang="en-US"/>
            </a:br>
            <a:r>
              <a:rPr lang="en-US"/>
              <a:t>(bergantung kepada kebijakan)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5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Economy of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</a:t>
            </a:r>
            <a:r>
              <a:rPr lang="en-US" i="1"/>
              <a:t>the more complex the design of the software, the more likely there are vulnerabilities</a:t>
            </a:r>
            <a:r>
              <a:rPr lang="en-US"/>
              <a:t>”</a:t>
            </a:r>
          </a:p>
          <a:p>
            <a:r>
              <a:rPr lang="en-US"/>
              <a:t>Fungsi dan pengamanan yang tidak dibutuhkan (berlebihan) harus dihindari</a:t>
            </a:r>
          </a:p>
          <a:p>
            <a:r>
              <a:rPr lang="en-US"/>
              <a:t>Simplicity ... Zen … Kemudahan</a:t>
            </a:r>
          </a:p>
          <a:p>
            <a:r>
              <a:rPr lang="en-US"/>
              <a:t>Security vs Usability</a:t>
            </a:r>
          </a:p>
          <a:p>
            <a:pPr lvl="1"/>
            <a:r>
              <a:rPr lang="en-US"/>
              <a:t>Dibahas di bagian “psychological acceptancy”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16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Complete Mediation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Access request </a:t>
            </a:r>
            <a:r>
              <a:rPr lang="en-US"/>
              <a:t>harus diuji setiap saat</a:t>
            </a:r>
          </a:p>
          <a:p>
            <a:r>
              <a:rPr lang="en-US"/>
              <a:t>Contoh</a:t>
            </a:r>
          </a:p>
          <a:p>
            <a:pPr lvl="1"/>
            <a:r>
              <a:rPr lang="en-US"/>
              <a:t>URL dengan </a:t>
            </a:r>
            <a:r>
              <a:rPr lang="en-US" i="1"/>
              <a:t>user=budi</a:t>
            </a:r>
            <a:r>
              <a:rPr lang="en-US"/>
              <a:t> diganti menjadi </a:t>
            </a:r>
            <a:r>
              <a:rPr lang="en-US" i="1"/>
              <a:t>rahardjo</a:t>
            </a:r>
            <a:r>
              <a:rPr lang="en-US"/>
              <a:t> ternyata menampilkan data “rahardjo” tanpa harus login</a:t>
            </a:r>
          </a:p>
          <a:p>
            <a:pPr lvl="1"/>
            <a:r>
              <a:rPr lang="en-US"/>
              <a:t>Tidak boleh bergantung </a:t>
            </a:r>
            <a:r>
              <a:rPr lang="en-US" b="1"/>
              <a:t>hanya</a:t>
            </a:r>
            <a:r>
              <a:rPr lang="en-US"/>
              <a:t> kepada </a:t>
            </a:r>
            <a:r>
              <a:rPr lang="en-US" i="1"/>
              <a:t>client-side, cookie-based caching of authentication credentials</a:t>
            </a:r>
          </a:p>
          <a:p>
            <a:pPr lvl="1"/>
            <a:r>
              <a:rPr lang="en-US"/>
              <a:t>Instruksi “jangan tekan tombol lebih dari sekali” tidak efektif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52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Pisahkan </a:t>
            </a:r>
            <a:r>
              <a:rPr lang="en-US" b="1"/>
              <a:t>kerahasiaan</a:t>
            </a:r>
            <a:r>
              <a:rPr lang="en-US"/>
              <a:t> dengan </a:t>
            </a:r>
            <a:r>
              <a:rPr lang="en-US" b="1"/>
              <a:t>desain</a:t>
            </a:r>
          </a:p>
          <a:p>
            <a:pPr lvl="1"/>
            <a:r>
              <a:rPr lang="en-US"/>
              <a:t>Contoh algoritma kriptografi yang memisahkan antara algoritma dan kunci-nya</a:t>
            </a:r>
          </a:p>
          <a:p>
            <a:pPr lvl="1"/>
            <a:r>
              <a:rPr lang="en-US"/>
              <a:t>Algoritma dapat direview tanpa merisikokan kerahasiaan. (Contoh algoritma yang terbuka AES, RSA, dll.)</a:t>
            </a:r>
          </a:p>
          <a:p>
            <a:r>
              <a:rPr lang="en-US"/>
              <a:t>Lawannya adalah </a:t>
            </a:r>
            <a:r>
              <a:rPr lang="en-US" i="1"/>
              <a:t>security through obscurity</a:t>
            </a:r>
          </a:p>
          <a:p>
            <a:pPr lvl="1"/>
            <a:r>
              <a:rPr lang="en-US"/>
              <a:t>Tingkat kerahasiaan software bergantung kepada kerahasiaan desain. Harus dihindari. Bocornya desain berdampak kepada gagalnya keamanan</a:t>
            </a:r>
          </a:p>
          <a:p>
            <a:pPr lvl="1"/>
            <a:r>
              <a:rPr lang="en-US"/>
              <a:t>Desain harus terbuka untuk review (scrutiny)</a:t>
            </a:r>
          </a:p>
          <a:p>
            <a:pPr lvl="1"/>
            <a:r>
              <a:rPr lang="en-US" i="1"/>
              <a:t>Hard coding </a:t>
            </a:r>
            <a:r>
              <a:rPr lang="en-US"/>
              <a:t>informasi yang sensitif berbahaya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65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Least Common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Mekanisme yang sama (</a:t>
            </a:r>
            <a:r>
              <a:rPr lang="en-US" i="1"/>
              <a:t>common</a:t>
            </a:r>
            <a:r>
              <a:rPr lang="en-US"/>
              <a:t>) untuk pengguna / proses dengan tingkat otoritas yang berbeda tidak boleh digunakan bersama (</a:t>
            </a:r>
            <a:r>
              <a:rPr lang="en-US" i="1"/>
              <a:t>shared</a:t>
            </a:r>
            <a:r>
              <a:rPr lang="en-US"/>
              <a:t>)</a:t>
            </a:r>
          </a:p>
          <a:p>
            <a:r>
              <a:rPr lang="en-US"/>
              <a:t>Potensi terjadinya kebocoran informasi</a:t>
            </a:r>
          </a:p>
          <a:p>
            <a:r>
              <a:rPr lang="en-US"/>
              <a:t>Harus dikotak-kotakkan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Secure SDLC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1" y="2212975"/>
            <a:ext cx="7586663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073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Psychological Acceptability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/>
              <a:t>Security mechanism should be designed to maximize usage, adoption, and automatic application</a:t>
            </a:r>
          </a:p>
          <a:p>
            <a:r>
              <a:rPr lang="en-US"/>
              <a:t>Penerapan pengamanan diusahakan tidak menyulitkan pengguna. Jika tidak, akan terjadi masalah keamanan di tempat lain</a:t>
            </a:r>
          </a:p>
          <a:p>
            <a:pPr lvl="1"/>
            <a:r>
              <a:rPr lang="en-US"/>
              <a:t>Aturan / desain: “password harus kompleks dan sering diubah”</a:t>
            </a:r>
          </a:p>
          <a:p>
            <a:pPr lvl="1"/>
            <a:r>
              <a:rPr lang="en-US"/>
              <a:t>Pengguna kesulitan mengingat password (yang selalu berubah)</a:t>
            </a:r>
          </a:p>
          <a:p>
            <a:pPr lvl="1"/>
            <a:r>
              <a:rPr lang="en-US"/>
              <a:t>Pengguna menuliskan password tersebut di kertas dan menyimpannya dekat kompyter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92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Psychological Acceptability </a:t>
            </a:r>
            <a:r>
              <a:rPr lang="en-US" sz="320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Penerapan pengamanan harus</a:t>
            </a:r>
          </a:p>
          <a:p>
            <a:pPr lvl="1"/>
            <a:r>
              <a:rPr lang="en-US"/>
              <a:t>Mudah digunakan</a:t>
            </a:r>
          </a:p>
          <a:p>
            <a:pPr lvl="1"/>
            <a:r>
              <a:rPr lang="en-US"/>
              <a:t>Tidak mengubah </a:t>
            </a:r>
            <a:r>
              <a:rPr lang="en-US" i="1"/>
              <a:t>accessibility</a:t>
            </a:r>
          </a:p>
          <a:p>
            <a:pPr lvl="1"/>
            <a:r>
              <a:rPr lang="en-US"/>
              <a:t>Transparan terhadap pengguna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48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Leveraging Existing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Menggunakan komponen / layanan yang sudah tersedia (daripada membuat sendiri)</a:t>
            </a:r>
          </a:p>
          <a:p>
            <a:pPr lvl="1"/>
            <a:r>
              <a:rPr lang="en-US"/>
              <a:t>Menggunakan algoritma kriptografi yang sudah terbukti aman</a:t>
            </a:r>
          </a:p>
          <a:p>
            <a:pPr lvl="1"/>
            <a:r>
              <a:rPr lang="en-US"/>
              <a:t>Menggunakan </a:t>
            </a:r>
            <a:r>
              <a:rPr lang="en-US" i="1"/>
              <a:t>library</a:t>
            </a:r>
            <a:r>
              <a:rPr lang="en-US"/>
              <a:t> yang banyak digunakan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83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" y="2760345"/>
            <a:ext cx="7200900" cy="1114425"/>
          </a:xfrm>
        </p:spPr>
        <p:txBody>
          <a:bodyPr/>
          <a:lstStyle/>
          <a:p>
            <a:pPr algn="ctr"/>
            <a:r>
              <a:rPr lang="id-ID" b="1" dirty="0"/>
              <a:t>Any Question?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2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Masalah Desain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i="1" dirty="0"/>
              <a:t>business logic </a:t>
            </a:r>
            <a:r>
              <a:rPr lang="en-US" b="1" i="1" dirty="0"/>
              <a:t>flaw</a:t>
            </a:r>
            <a:br>
              <a:rPr lang="en-US" b="1" i="1" dirty="0"/>
            </a:br>
            <a:r>
              <a:rPr lang="en-US" sz="2800" dirty="0"/>
              <a:t>(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i="1" dirty="0"/>
              <a:t>bugs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)</a:t>
            </a:r>
            <a:endParaRPr lang="en-US" dirty="0"/>
          </a:p>
          <a:p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(</a:t>
            </a:r>
            <a:r>
              <a:rPr lang="en-US" i="1" dirty="0"/>
              <a:t>security</a:t>
            </a:r>
            <a:r>
              <a:rPr lang="en-US" dirty="0"/>
              <a:t>) yang </a:t>
            </a:r>
            <a:r>
              <a:rPr lang="en-US" dirty="0" err="1"/>
              <a:t>terjadi</a:t>
            </a:r>
            <a:r>
              <a:rPr lang="en-US" dirty="0"/>
              <a:t> di production 100x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fas</a:t>
            </a:r>
            <a:r>
              <a:rPr lang="id-ID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desain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specification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</a:t>
            </a:r>
            <a:r>
              <a:rPr lang="en-US" b="1" i="1" dirty="0">
                <a:solidFill>
                  <a:schemeClr val="tx2"/>
                </a:solidFill>
              </a:rPr>
              <a:t>architectural blueprint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i="1" dirty="0"/>
              <a:t>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2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Bentuknya seperti apa?</a:t>
            </a:r>
          </a:p>
          <a:p>
            <a:pPr lvl="1"/>
            <a:r>
              <a:rPr lang="en-US"/>
              <a:t>Flowchart</a:t>
            </a:r>
          </a:p>
          <a:p>
            <a:pPr lvl="1"/>
            <a:r>
              <a:rPr lang="en-US"/>
              <a:t>DFD</a:t>
            </a:r>
          </a:p>
          <a:p>
            <a:pPr lvl="1"/>
            <a:r>
              <a:rPr lang="en-US"/>
              <a:t>UML</a:t>
            </a:r>
          </a:p>
          <a:p>
            <a:pPr lvl="1"/>
            <a:r>
              <a:rPr lang="en-US"/>
              <a:t>Deskriptif (teks dan gambar) dengan bahasa natural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3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Requirement</a:t>
            </a:r>
            <a:r>
              <a:rPr lang="en-US"/>
              <a:t> mendefinisikan sesuatu yang harusnya terjadi dan kemudian diimplementasikan melalui desain</a:t>
            </a:r>
          </a:p>
          <a:p>
            <a:r>
              <a:rPr lang="en-US"/>
              <a:t>Kondisi normal</a:t>
            </a:r>
          </a:p>
          <a:p>
            <a:pPr marL="0" indent="0" algn="ctr">
              <a:buNone/>
            </a:pPr>
            <a:r>
              <a:rPr lang="en-US" sz="4000">
                <a:solidFill>
                  <a:srgbClr val="1F497D"/>
                </a:solidFill>
              </a:rPr>
              <a:t>Spesifikasi</a:t>
            </a:r>
            <a:r>
              <a:rPr lang="en-US" sz="4000"/>
              <a:t> </a:t>
            </a:r>
            <a:r>
              <a:rPr lang="en-US" sz="400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000">
                <a:sym typeface="Wingdings"/>
              </a:rPr>
              <a:t> Implementasi</a:t>
            </a:r>
          </a:p>
          <a:p>
            <a:pPr marL="0" indent="0" algn="ctr">
              <a:buNone/>
            </a:pPr>
            <a:r>
              <a:rPr lang="en-US">
                <a:solidFill>
                  <a:schemeClr val="tx2"/>
                </a:solidFill>
                <a:sym typeface="Wingdings"/>
              </a:rPr>
              <a:t>Multiplier (spec.) </a:t>
            </a:r>
            <a:r>
              <a:rPr lang="en-US"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lang="en-US">
                <a:sym typeface="Wingdings"/>
              </a:rPr>
              <a:t> Multiplier (impl.)</a:t>
            </a:r>
          </a:p>
          <a:p>
            <a:pPr marL="0" indent="0" algn="ctr">
              <a:buNone/>
            </a:pPr>
            <a:r>
              <a:rPr lang="en-US" sz="2800">
                <a:sym typeface="Wingdings"/>
              </a:rPr>
              <a:t>(</a:t>
            </a:r>
            <a:r>
              <a:rPr lang="en-US" sz="2800" i="1">
                <a:sym typeface="Wingdings"/>
              </a:rPr>
              <a:t>testing</a:t>
            </a:r>
            <a:r>
              <a:rPr lang="en-US" sz="2800">
                <a:sym typeface="Wingdings"/>
              </a:rPr>
              <a:t>? </a:t>
            </a:r>
            <a:r>
              <a:rPr lang="en-US" sz="2800" i="1">
                <a:sym typeface="Wingdings"/>
              </a:rPr>
              <a:t>verification</a:t>
            </a:r>
            <a:r>
              <a:rPr lang="en-US" sz="2800">
                <a:sym typeface="Wingdings"/>
              </a:rPr>
              <a:t>?)</a:t>
            </a: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11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Design (Desain Keamanan)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Mendefinisikan sesuatu yang tidak boleh terjadi (dari kacamata security)</a:t>
            </a:r>
          </a:p>
          <a:p>
            <a:pPr lvl="1"/>
            <a:r>
              <a:rPr lang="en-US"/>
              <a:t>Safety?</a:t>
            </a:r>
          </a:p>
          <a:p>
            <a:pPr lvl="1"/>
            <a:endParaRPr lang="en-US"/>
          </a:p>
          <a:p>
            <a:pPr lvl="1"/>
            <a:r>
              <a:rPr lang="en-US"/>
              <a:t>Abuse | misuse | pelanggaran kebijakan</a:t>
            </a:r>
          </a:p>
          <a:p>
            <a:pPr lvl="1"/>
            <a:r>
              <a:rPr lang="en-US"/>
              <a:t>Desain keamanan berupa </a:t>
            </a:r>
            <a:r>
              <a:rPr lang="en-US" b="1">
                <a:solidFill>
                  <a:srgbClr val="1F497D"/>
                </a:solidFill>
              </a:rPr>
              <a:t>kendali</a:t>
            </a:r>
            <a:r>
              <a:rPr lang="en-US">
                <a:solidFill>
                  <a:srgbClr val="1F497D"/>
                </a:solidFill>
              </a:rPr>
              <a:t> </a:t>
            </a:r>
            <a:r>
              <a:rPr lang="en-US"/>
              <a:t>(control) yang diterapkan terhadap hal di atas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/>
              <a:t>Requirement</a:t>
            </a:r>
          </a:p>
          <a:p>
            <a:pPr lvl="1"/>
            <a:r>
              <a:rPr lang="en-US"/>
              <a:t>Pengguna tidak boleh login dari dua (2) tempat yang berbeda (parallel/concurrent login)</a:t>
            </a:r>
          </a:p>
          <a:p>
            <a:pPr lvl="2"/>
            <a:r>
              <a:rPr lang="en-US"/>
              <a:t>Ada skenario pengujian login dari 2 IP yang berbeda pada saat yang bersamaan</a:t>
            </a:r>
          </a:p>
          <a:p>
            <a:pPr lvl="2"/>
            <a:r>
              <a:rPr lang="en-US"/>
              <a:t>Bagaimana caranya? Manual? Otomatis?</a:t>
            </a:r>
          </a:p>
          <a:p>
            <a:r>
              <a:rPr lang="en-US"/>
              <a:t>Desain kendali</a:t>
            </a:r>
          </a:p>
          <a:p>
            <a:pPr lvl="1"/>
            <a:r>
              <a:rPr lang="en-US"/>
              <a:t>Cookies + nomor IP + jenis browser + identitas komputer lainnya</a:t>
            </a:r>
          </a:p>
          <a:p>
            <a:pPr lvl="1"/>
            <a:r>
              <a:rPr lang="en-US"/>
              <a:t>Pemberitahuan (dan pencatatan) kejadian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6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Password recovery</a:t>
            </a:r>
          </a:p>
          <a:p>
            <a:pPr lvl="1"/>
            <a:r>
              <a:rPr lang="en-US"/>
              <a:t>Pertanyaan yang sudah dipersiapkan</a:t>
            </a:r>
          </a:p>
          <a:p>
            <a:pPr lvl="2"/>
            <a:r>
              <a:rPr lang="en-US"/>
              <a:t>Warna favorit?</a:t>
            </a:r>
          </a:p>
          <a:p>
            <a:pPr lvl="2"/>
            <a:r>
              <a:rPr lang="en-US"/>
              <a:t>Nama binatang peliharaan (pets)?</a:t>
            </a:r>
          </a:p>
          <a:p>
            <a:pPr lvl="1"/>
            <a:r>
              <a:rPr lang="en-US"/>
              <a:t>Jawaban yang terbatas jumlahnya atau mudah ditebak</a:t>
            </a:r>
          </a:p>
          <a:p>
            <a:pPr lvl="2"/>
            <a:r>
              <a:rPr lang="en-US"/>
              <a:t>Tebak warna: merah, biru, hijau, ...</a:t>
            </a:r>
          </a:p>
          <a:p>
            <a:pPr lvl="2"/>
            <a:r>
              <a:rPr lang="en-US"/>
              <a:t>Kasus Paris Hilton, nama pets diketahui (via media entertainment)</a:t>
            </a:r>
          </a:p>
          <a:p>
            <a:pPr lvl="2"/>
            <a:r>
              <a:rPr lang="en-US"/>
              <a:t>Data via faceboook (social media lainnya)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47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Desain Kendali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Bagaimana mendeskripsikannya?</a:t>
            </a:r>
          </a:p>
          <a:p>
            <a:pPr lvl="1"/>
            <a:r>
              <a:rPr lang="en-US"/>
              <a:t>Sama dengan metoda yang digunakan untuk mendeskripsikan desain</a:t>
            </a:r>
          </a:p>
          <a:p>
            <a:pPr lvl="2"/>
            <a:r>
              <a:rPr lang="en-US"/>
              <a:t>Use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25F0-940D-7940-B4CD-846B4A55F0B2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5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779</Words>
  <Application>Microsoft Office PowerPoint</Application>
  <PresentationFormat>On-screen Show (4:3)</PresentationFormat>
  <Paragraphs>158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Secure Application Design</vt:lpstr>
      <vt:lpstr>Desain</vt:lpstr>
      <vt:lpstr>Masalah Desain</vt:lpstr>
      <vt:lpstr>Desain</vt:lpstr>
      <vt:lpstr>Desain</vt:lpstr>
      <vt:lpstr>Security Design (Desain Keamanan)</vt:lpstr>
      <vt:lpstr>Contoh #1</vt:lpstr>
      <vt:lpstr>Contoh #2</vt:lpstr>
      <vt:lpstr>Desain Kendali</vt:lpstr>
      <vt:lpstr>Software Security Design Considerations</vt:lpstr>
      <vt:lpstr>Secure Design Principles</vt:lpstr>
      <vt:lpstr>Least Privilage</vt:lpstr>
      <vt:lpstr>Separation of Duty</vt:lpstr>
      <vt:lpstr>Defense in Depth</vt:lpstr>
      <vt:lpstr>Fail Secure</vt:lpstr>
      <vt:lpstr>Economy of Mechanism</vt:lpstr>
      <vt:lpstr>Complete Mediation</vt:lpstr>
      <vt:lpstr>Open Design</vt:lpstr>
      <vt:lpstr>Least Common Mechanism</vt:lpstr>
      <vt:lpstr>Psychological Acceptability</vt:lpstr>
      <vt:lpstr>Psychological Acceptability (cont.)</vt:lpstr>
      <vt:lpstr>Leveraging Existing Components</vt:lpstr>
      <vt:lpstr>Any Question?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Salim Sakata</cp:lastModifiedBy>
  <cp:revision>371</cp:revision>
  <dcterms:created xsi:type="dcterms:W3CDTF">2010-08-24T06:47:44Z</dcterms:created>
  <dcterms:modified xsi:type="dcterms:W3CDTF">2017-10-10T03:06:29Z</dcterms:modified>
</cp:coreProperties>
</file>