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83" r:id="rId2"/>
    <p:sldId id="409" r:id="rId3"/>
    <p:sldId id="412" r:id="rId4"/>
    <p:sldId id="389" r:id="rId5"/>
    <p:sldId id="410" r:id="rId6"/>
    <p:sldId id="411" r:id="rId7"/>
    <p:sldId id="413" r:id="rId8"/>
    <p:sldId id="414" r:id="rId9"/>
    <p:sldId id="416" r:id="rId10"/>
    <p:sldId id="421" r:id="rId11"/>
    <p:sldId id="415" r:id="rId12"/>
    <p:sldId id="422" r:id="rId13"/>
    <p:sldId id="417" r:id="rId14"/>
    <p:sldId id="418" r:id="rId15"/>
    <p:sldId id="419" r:id="rId16"/>
    <p:sldId id="423" r:id="rId17"/>
    <p:sldId id="425" r:id="rId18"/>
    <p:sldId id="424" r:id="rId19"/>
    <p:sldId id="426" r:id="rId20"/>
    <p:sldId id="427" r:id="rId21"/>
    <p:sldId id="428" r:id="rId22"/>
    <p:sldId id="429" r:id="rId23"/>
    <p:sldId id="420" r:id="rId24"/>
    <p:sldId id="430" r:id="rId25"/>
    <p:sldId id="431" r:id="rId26"/>
    <p:sldId id="435" r:id="rId27"/>
    <p:sldId id="436" r:id="rId28"/>
    <p:sldId id="432" r:id="rId29"/>
    <p:sldId id="433" r:id="rId30"/>
    <p:sldId id="437" r:id="rId31"/>
    <p:sldId id="438" r:id="rId32"/>
    <p:sldId id="439" r:id="rId33"/>
    <p:sldId id="440" r:id="rId34"/>
    <p:sldId id="441" r:id="rId35"/>
    <p:sldId id="442" r:id="rId36"/>
    <p:sldId id="443" r:id="rId37"/>
    <p:sldId id="445" r:id="rId38"/>
    <p:sldId id="446" r:id="rId39"/>
    <p:sldId id="447" r:id="rId40"/>
    <p:sldId id="408"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varScale="1">
        <p:scale>
          <a:sx n="67" d="100"/>
          <a:sy n="67" d="100"/>
        </p:scale>
        <p:origin x="62" y="32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10/10/2017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10/10/2017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DA7C33F1-4050-45EE-A2A2-F4DD710D5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9D22F44-9F43-4A13-AD8F-5A95702867FE}" type="slidenum">
              <a:rPr lang="en-US" altLang="id-ID" sz="1200"/>
              <a:pPr eaLnBrk="1" hangingPunct="1"/>
              <a:t>4</a:t>
            </a:fld>
            <a:endParaRPr lang="en-US" altLang="id-ID" sz="1200"/>
          </a:p>
        </p:txBody>
      </p:sp>
      <p:sp>
        <p:nvSpPr>
          <p:cNvPr id="123907" name="Rectangle 2">
            <a:extLst>
              <a:ext uri="{FF2B5EF4-FFF2-40B4-BE49-F238E27FC236}">
                <a16:creationId xmlns:a16="http://schemas.microsoft.com/office/drawing/2014/main" xmlns="" id="{423F8E42-AF37-4530-9DE8-1D091C153B9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xmlns="" id="{4857C781-5CFB-4198-8B7B-120E16825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dirty="0"/>
          </a:p>
        </p:txBody>
      </p:sp>
    </p:spTree>
    <p:extLst>
      <p:ext uri="{BB962C8B-B14F-4D97-AF65-F5344CB8AC3E}">
        <p14:creationId xmlns:p14="http://schemas.microsoft.com/office/powerpoint/2010/main" val="954379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20</a:t>
            </a:fld>
            <a:endParaRPr lang="id-ID" altLang="id-ID"/>
          </a:p>
        </p:txBody>
      </p:sp>
    </p:spTree>
    <p:extLst>
      <p:ext uri="{BB962C8B-B14F-4D97-AF65-F5344CB8AC3E}">
        <p14:creationId xmlns:p14="http://schemas.microsoft.com/office/powerpoint/2010/main" val="2157486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21</a:t>
            </a:fld>
            <a:endParaRPr lang="id-ID" altLang="id-ID"/>
          </a:p>
        </p:txBody>
      </p:sp>
    </p:spTree>
    <p:extLst>
      <p:ext uri="{BB962C8B-B14F-4D97-AF65-F5344CB8AC3E}">
        <p14:creationId xmlns:p14="http://schemas.microsoft.com/office/powerpoint/2010/main" val="1588127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22</a:t>
            </a:fld>
            <a:endParaRPr lang="id-ID" altLang="id-ID"/>
          </a:p>
        </p:txBody>
      </p:sp>
    </p:spTree>
    <p:extLst>
      <p:ext uri="{BB962C8B-B14F-4D97-AF65-F5344CB8AC3E}">
        <p14:creationId xmlns:p14="http://schemas.microsoft.com/office/powerpoint/2010/main" val="277838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DA7C33F1-4050-45EE-A2A2-F4DD710D5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9D22F44-9F43-4A13-AD8F-5A95702867FE}" type="slidenum">
              <a:rPr lang="en-US" altLang="id-ID" sz="1200"/>
              <a:pPr eaLnBrk="1" hangingPunct="1"/>
              <a:t>5</a:t>
            </a:fld>
            <a:endParaRPr lang="en-US" altLang="id-ID" sz="1200"/>
          </a:p>
        </p:txBody>
      </p:sp>
      <p:sp>
        <p:nvSpPr>
          <p:cNvPr id="123907" name="Rectangle 2">
            <a:extLst>
              <a:ext uri="{FF2B5EF4-FFF2-40B4-BE49-F238E27FC236}">
                <a16:creationId xmlns:a16="http://schemas.microsoft.com/office/drawing/2014/main" xmlns="" id="{423F8E42-AF37-4530-9DE8-1D091C153B9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xmlns="" id="{4857C781-5CFB-4198-8B7B-120E16825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dirty="0"/>
          </a:p>
        </p:txBody>
      </p:sp>
    </p:spTree>
    <p:extLst>
      <p:ext uri="{BB962C8B-B14F-4D97-AF65-F5344CB8AC3E}">
        <p14:creationId xmlns:p14="http://schemas.microsoft.com/office/powerpoint/2010/main" val="244838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DA7C33F1-4050-45EE-A2A2-F4DD710D5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9D22F44-9F43-4A13-AD8F-5A95702867FE}" type="slidenum">
              <a:rPr lang="en-US" altLang="id-ID" sz="1200"/>
              <a:pPr eaLnBrk="1" hangingPunct="1"/>
              <a:t>6</a:t>
            </a:fld>
            <a:endParaRPr lang="en-US" altLang="id-ID" sz="1200"/>
          </a:p>
        </p:txBody>
      </p:sp>
      <p:sp>
        <p:nvSpPr>
          <p:cNvPr id="123907" name="Rectangle 2">
            <a:extLst>
              <a:ext uri="{FF2B5EF4-FFF2-40B4-BE49-F238E27FC236}">
                <a16:creationId xmlns:a16="http://schemas.microsoft.com/office/drawing/2014/main" xmlns="" id="{423F8E42-AF37-4530-9DE8-1D091C153B9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xmlns="" id="{4857C781-5CFB-4198-8B7B-120E16825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dirty="0"/>
          </a:p>
        </p:txBody>
      </p:sp>
    </p:spTree>
    <p:extLst>
      <p:ext uri="{BB962C8B-B14F-4D97-AF65-F5344CB8AC3E}">
        <p14:creationId xmlns:p14="http://schemas.microsoft.com/office/powerpoint/2010/main" val="266059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xmlns="" id="{DA7C33F1-4050-45EE-A2A2-F4DD710D5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imes New Roman" panose="02020603050405020304" pitchFamily="18" charset="0"/>
              </a:defRPr>
            </a:lvl1pPr>
            <a:lvl2pPr marL="742950" indent="-285750" eaLnBrk="0" hangingPunct="0">
              <a:defRPr sz="4400">
                <a:solidFill>
                  <a:schemeClr val="tx1"/>
                </a:solidFill>
                <a:latin typeface="Times New Roman" panose="02020603050405020304" pitchFamily="18" charset="0"/>
              </a:defRPr>
            </a:lvl2pPr>
            <a:lvl3pPr marL="1143000" indent="-228600" eaLnBrk="0" hangingPunct="0">
              <a:defRPr sz="4400">
                <a:solidFill>
                  <a:schemeClr val="tx1"/>
                </a:solidFill>
                <a:latin typeface="Times New Roman" panose="02020603050405020304" pitchFamily="18" charset="0"/>
              </a:defRPr>
            </a:lvl3pPr>
            <a:lvl4pPr marL="1600200" indent="-228600" eaLnBrk="0" hangingPunct="0">
              <a:defRPr sz="4400">
                <a:solidFill>
                  <a:schemeClr val="tx1"/>
                </a:solidFill>
                <a:latin typeface="Times New Roman" panose="02020603050405020304" pitchFamily="18" charset="0"/>
              </a:defRPr>
            </a:lvl4pPr>
            <a:lvl5pPr marL="2057400" indent="-228600" eaLnBrk="0" hangingPunct="0">
              <a:defRPr sz="4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4400">
                <a:solidFill>
                  <a:schemeClr val="tx1"/>
                </a:solidFill>
                <a:latin typeface="Times New Roman" panose="02020603050405020304" pitchFamily="18" charset="0"/>
              </a:defRPr>
            </a:lvl9pPr>
          </a:lstStyle>
          <a:p>
            <a:pPr eaLnBrk="1" hangingPunct="1"/>
            <a:fld id="{59D22F44-9F43-4A13-AD8F-5A95702867FE}" type="slidenum">
              <a:rPr lang="en-US" altLang="id-ID" sz="1200"/>
              <a:pPr eaLnBrk="1" hangingPunct="1"/>
              <a:t>7</a:t>
            </a:fld>
            <a:endParaRPr lang="en-US" altLang="id-ID" sz="1200"/>
          </a:p>
        </p:txBody>
      </p:sp>
      <p:sp>
        <p:nvSpPr>
          <p:cNvPr id="123907" name="Rectangle 2">
            <a:extLst>
              <a:ext uri="{FF2B5EF4-FFF2-40B4-BE49-F238E27FC236}">
                <a16:creationId xmlns:a16="http://schemas.microsoft.com/office/drawing/2014/main" xmlns="" id="{423F8E42-AF37-4530-9DE8-1D091C153B95}"/>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xmlns="" id="{4857C781-5CFB-4198-8B7B-120E168252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id-ID" dirty="0"/>
          </a:p>
        </p:txBody>
      </p:sp>
    </p:spTree>
    <p:extLst>
      <p:ext uri="{BB962C8B-B14F-4D97-AF65-F5344CB8AC3E}">
        <p14:creationId xmlns:p14="http://schemas.microsoft.com/office/powerpoint/2010/main" val="426754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15</a:t>
            </a:fld>
            <a:endParaRPr lang="id-ID" altLang="id-ID"/>
          </a:p>
        </p:txBody>
      </p:sp>
    </p:spTree>
    <p:extLst>
      <p:ext uri="{BB962C8B-B14F-4D97-AF65-F5344CB8AC3E}">
        <p14:creationId xmlns:p14="http://schemas.microsoft.com/office/powerpoint/2010/main" val="262003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16</a:t>
            </a:fld>
            <a:endParaRPr lang="id-ID" altLang="id-ID"/>
          </a:p>
        </p:txBody>
      </p:sp>
    </p:spTree>
    <p:extLst>
      <p:ext uri="{BB962C8B-B14F-4D97-AF65-F5344CB8AC3E}">
        <p14:creationId xmlns:p14="http://schemas.microsoft.com/office/powerpoint/2010/main" val="2729343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17</a:t>
            </a:fld>
            <a:endParaRPr lang="id-ID" altLang="id-ID"/>
          </a:p>
        </p:txBody>
      </p:sp>
    </p:spTree>
    <p:extLst>
      <p:ext uri="{BB962C8B-B14F-4D97-AF65-F5344CB8AC3E}">
        <p14:creationId xmlns:p14="http://schemas.microsoft.com/office/powerpoint/2010/main" val="241320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18</a:t>
            </a:fld>
            <a:endParaRPr lang="id-ID" altLang="id-ID"/>
          </a:p>
        </p:txBody>
      </p:sp>
    </p:spTree>
    <p:extLst>
      <p:ext uri="{BB962C8B-B14F-4D97-AF65-F5344CB8AC3E}">
        <p14:creationId xmlns:p14="http://schemas.microsoft.com/office/powerpoint/2010/main" val="132028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19</a:t>
            </a:fld>
            <a:endParaRPr lang="id-ID" altLang="id-ID"/>
          </a:p>
        </p:txBody>
      </p:sp>
    </p:spTree>
    <p:extLst>
      <p:ext uri="{BB962C8B-B14F-4D97-AF65-F5344CB8AC3E}">
        <p14:creationId xmlns:p14="http://schemas.microsoft.com/office/powerpoint/2010/main" val="2175954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10/10/2017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10/10/2017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10/10/2017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10/10/2017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10/10/2017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Security Operation Management</a:t>
            </a:r>
            <a:endParaRPr lang="id-ID" dirty="0"/>
          </a:p>
        </p:txBody>
      </p:sp>
      <p:sp>
        <p:nvSpPr>
          <p:cNvPr id="3" name="Subtitle 2"/>
          <p:cNvSpPr>
            <a:spLocks noGrp="1"/>
          </p:cNvSpPr>
          <p:nvPr>
            <p:ph type="subTitle" idx="1"/>
          </p:nvPr>
        </p:nvSpPr>
        <p:spPr/>
        <p:txBody>
          <a:bodyPr/>
          <a:lstStyle/>
          <a:p>
            <a:r>
              <a:rPr lang="en-US" dirty="0" err="1" smtClean="0"/>
              <a:t>Pertemuan</a:t>
            </a:r>
            <a:r>
              <a:rPr lang="en-US" dirty="0" smtClean="0"/>
              <a:t> </a:t>
            </a:r>
            <a:r>
              <a:rPr lang="id-ID" dirty="0" smtClean="0"/>
              <a:t>13</a:t>
            </a:r>
            <a:r>
              <a:rPr lang="en-US" dirty="0" smtClean="0"/>
              <a:t/>
            </a:r>
            <a:br>
              <a:rPr lang="en-US" dirty="0" smtClean="0"/>
            </a:br>
            <a:endParaRPr lang="en-US" dirty="0" smtClean="0"/>
          </a:p>
          <a:p>
            <a:r>
              <a:rPr lang="en-US" dirty="0" smtClean="0"/>
              <a:t>Prodi </a:t>
            </a:r>
            <a:r>
              <a:rPr lang="en-US" dirty="0" err="1" smtClean="0"/>
              <a:t>Sistem</a:t>
            </a:r>
            <a:r>
              <a:rPr lang="en-US" dirty="0" smtClean="0"/>
              <a:t> </a:t>
            </a:r>
            <a:r>
              <a:rPr lang="en-US" dirty="0" err="1" smtClean="0"/>
              <a:t>Informasi</a:t>
            </a:r>
            <a:r>
              <a:rPr lang="en-US" dirty="0" smtClean="0"/>
              <a:t> - </a:t>
            </a:r>
            <a:r>
              <a:rPr lang="en-US" dirty="0" err="1" smtClean="0"/>
              <a:t>Fakultas</a:t>
            </a:r>
            <a:r>
              <a:rPr lang="en-US" dirty="0" smtClean="0"/>
              <a:t> </a:t>
            </a:r>
            <a:r>
              <a:rPr lang="en-US" dirty="0" err="1" smtClean="0"/>
              <a:t>Ilmu</a:t>
            </a:r>
            <a:r>
              <a:rPr lang="en-US" dirty="0" smtClean="0"/>
              <a:t> </a:t>
            </a:r>
            <a:r>
              <a:rPr lang="en-US" dirty="0" err="1" smtClean="0"/>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Security Monitoring and Auditing</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en-US" sz="2500" dirty="0"/>
              <a:t>Three types of information are useful:</a:t>
            </a:r>
          </a:p>
          <a:p>
            <a:pPr marL="0" indent="0">
              <a:lnSpc>
                <a:spcPct val="90000"/>
              </a:lnSpc>
              <a:buNone/>
            </a:pPr>
            <a:r>
              <a:rPr lang="en-US" sz="2500" dirty="0"/>
              <a:t>• Activity logs</a:t>
            </a:r>
          </a:p>
          <a:p>
            <a:pPr marL="0" indent="0">
              <a:lnSpc>
                <a:spcPct val="90000"/>
              </a:lnSpc>
              <a:buNone/>
            </a:pPr>
            <a:r>
              <a:rPr lang="en-US" sz="2500" dirty="0"/>
              <a:t>• System and network monitoring</a:t>
            </a:r>
          </a:p>
          <a:p>
            <a:pPr marL="0" indent="0">
              <a:lnSpc>
                <a:spcPct val="90000"/>
              </a:lnSpc>
              <a:buNone/>
            </a:pPr>
            <a:r>
              <a:rPr lang="en-US" sz="2500" dirty="0"/>
              <a:t>• Vulnerability analysis</a:t>
            </a:r>
            <a:endParaRPr lang="en-US" altLang="id-ID" sz="2500" dirty="0"/>
          </a:p>
        </p:txBody>
      </p:sp>
    </p:spTree>
    <p:extLst>
      <p:ext uri="{BB962C8B-B14F-4D97-AF65-F5344CB8AC3E}">
        <p14:creationId xmlns:p14="http://schemas.microsoft.com/office/powerpoint/2010/main" val="1157657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Activity Logs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a:lnSpc>
                <a:spcPct val="90000"/>
              </a:lnSpc>
            </a:pPr>
            <a:r>
              <a:rPr lang="id-ID" altLang="id-ID" sz="2500" dirty="0" smtClean="0"/>
              <a:t>Usually activity logs already provide in each operaing system, device and application</a:t>
            </a:r>
          </a:p>
          <a:p>
            <a:pPr>
              <a:lnSpc>
                <a:spcPct val="90000"/>
              </a:lnSpc>
            </a:pPr>
            <a:r>
              <a:rPr lang="id-ID" altLang="id-ID" sz="2500" dirty="0" smtClean="0"/>
              <a:t>Administrator have to make decision about how much activity to record</a:t>
            </a:r>
          </a:p>
          <a:p>
            <a:pPr>
              <a:lnSpc>
                <a:spcPct val="90000"/>
              </a:lnSpc>
            </a:pPr>
            <a:r>
              <a:rPr lang="id-ID" altLang="id-ID" sz="2500" dirty="0" smtClean="0"/>
              <a:t>Each log recorded must have reason and justification</a:t>
            </a:r>
            <a:endParaRPr lang="en-US" altLang="id-ID" sz="2500" dirty="0"/>
          </a:p>
        </p:txBody>
      </p:sp>
    </p:spTree>
    <p:extLst>
      <p:ext uri="{BB962C8B-B14F-4D97-AF65-F5344CB8AC3E}">
        <p14:creationId xmlns:p14="http://schemas.microsoft.com/office/powerpoint/2010/main" val="600516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Activity Logs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id-ID" altLang="id-ID" sz="2500" dirty="0" smtClean="0"/>
              <a:t>In determining what to log, administrator must answer these questions:</a:t>
            </a:r>
          </a:p>
          <a:p>
            <a:pPr>
              <a:lnSpc>
                <a:spcPct val="90000"/>
              </a:lnSpc>
            </a:pPr>
            <a:r>
              <a:rPr lang="id-ID" altLang="id-ID" sz="2000" dirty="0" smtClean="0"/>
              <a:t>What is logged by default?</a:t>
            </a:r>
          </a:p>
          <a:p>
            <a:pPr>
              <a:lnSpc>
                <a:spcPct val="90000"/>
              </a:lnSpc>
            </a:pPr>
            <a:r>
              <a:rPr lang="id-ID" altLang="id-ID" sz="2000" dirty="0" smtClean="0"/>
              <a:t>Where is the information logged?</a:t>
            </a:r>
          </a:p>
          <a:p>
            <a:pPr>
              <a:lnSpc>
                <a:spcPct val="90000"/>
              </a:lnSpc>
            </a:pPr>
            <a:r>
              <a:rPr lang="en-US" altLang="id-ID" sz="2000" dirty="0"/>
              <a:t>Do logs grow indefinitely with the information added, or is log file size set</a:t>
            </a:r>
            <a:r>
              <a:rPr lang="en-US" altLang="id-ID" sz="2000" dirty="0" smtClean="0"/>
              <a:t>?</a:t>
            </a:r>
            <a:endParaRPr lang="id-ID" altLang="id-ID" sz="2000" dirty="0" smtClean="0"/>
          </a:p>
          <a:p>
            <a:pPr>
              <a:lnSpc>
                <a:spcPct val="90000"/>
              </a:lnSpc>
            </a:pPr>
            <a:r>
              <a:rPr lang="en-US" altLang="id-ID" sz="2000" dirty="0"/>
              <a:t>What types of additional information can be logged? How do you turn these options on</a:t>
            </a:r>
            <a:r>
              <a:rPr lang="en-US" altLang="id-ID" sz="2000" dirty="0" smtClean="0"/>
              <a:t>?</a:t>
            </a:r>
            <a:endParaRPr lang="id-ID" altLang="id-ID" sz="2000" dirty="0" smtClean="0"/>
          </a:p>
          <a:p>
            <a:pPr>
              <a:lnSpc>
                <a:spcPct val="90000"/>
              </a:lnSpc>
            </a:pPr>
            <a:r>
              <a:rPr lang="en-US" altLang="id-ID" sz="2000" dirty="0"/>
              <a:t>When is specific logging activity desired</a:t>
            </a:r>
            <a:r>
              <a:rPr lang="en-US" altLang="id-ID" sz="2000" dirty="0" smtClean="0"/>
              <a:t>?</a:t>
            </a:r>
            <a:endParaRPr lang="id-ID" altLang="id-ID" sz="2000" dirty="0" smtClean="0"/>
          </a:p>
          <a:p>
            <a:pPr>
              <a:lnSpc>
                <a:spcPct val="90000"/>
              </a:lnSpc>
            </a:pPr>
            <a:r>
              <a:rPr lang="en-US" altLang="id-ID" sz="2000" dirty="0"/>
              <a:t>Which logs should be archived and how long should archives be kept</a:t>
            </a:r>
            <a:r>
              <a:rPr lang="en-US" altLang="id-ID" sz="2000" dirty="0" smtClean="0"/>
              <a:t>?</a:t>
            </a:r>
            <a:endParaRPr lang="id-ID" altLang="id-ID" sz="2000" dirty="0" smtClean="0"/>
          </a:p>
          <a:p>
            <a:pPr>
              <a:lnSpc>
                <a:spcPct val="90000"/>
              </a:lnSpc>
            </a:pPr>
            <a:r>
              <a:rPr lang="en-US" altLang="id-ID" sz="2000" dirty="0"/>
              <a:t>How are logs protected from accidental or malicious change or tampering?</a:t>
            </a:r>
          </a:p>
        </p:txBody>
      </p:sp>
    </p:spTree>
    <p:extLst>
      <p:ext uri="{BB962C8B-B14F-4D97-AF65-F5344CB8AC3E}">
        <p14:creationId xmlns:p14="http://schemas.microsoft.com/office/powerpoint/2010/main" val="3505083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System and Network Activity Monitoring</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id-ID" altLang="id-ID" sz="2500" dirty="0" smtClean="0"/>
              <a:t>Administrator could monitor system and network to repairs the problem incritical system, investigate bottlenecks in performance, to make sure the system is well or that an attack is underway</a:t>
            </a:r>
          </a:p>
          <a:p>
            <a:pPr marL="0" indent="0">
              <a:lnSpc>
                <a:spcPct val="90000"/>
              </a:lnSpc>
              <a:buNone/>
            </a:pPr>
            <a:endParaRPr lang="id-ID" altLang="id-ID" sz="2500" dirty="0"/>
          </a:p>
          <a:p>
            <a:pPr marL="0" indent="0">
              <a:lnSpc>
                <a:spcPct val="90000"/>
              </a:lnSpc>
              <a:buNone/>
            </a:pPr>
            <a:r>
              <a:rPr lang="id-ID" altLang="id-ID" sz="2500" dirty="0" smtClean="0"/>
              <a:t>Most organization implement SIEM to provide network activity and many management tools repore on system activity</a:t>
            </a:r>
            <a:endParaRPr lang="en-US" altLang="id-ID" sz="2500" dirty="0"/>
          </a:p>
        </p:txBody>
      </p:sp>
    </p:spTree>
    <p:extLst>
      <p:ext uri="{BB962C8B-B14F-4D97-AF65-F5344CB8AC3E}">
        <p14:creationId xmlns:p14="http://schemas.microsoft.com/office/powerpoint/2010/main" val="3509689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Vulnerability Analysis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id-ID" sz="2500" dirty="0" smtClean="0"/>
              <a:t>Administrator may analysis the found vulnerability use vulnerability scanning tools</a:t>
            </a:r>
          </a:p>
          <a:p>
            <a:pPr marL="0" indent="0">
              <a:lnSpc>
                <a:spcPct val="90000"/>
              </a:lnSpc>
              <a:buNone/>
            </a:pPr>
            <a:endParaRPr lang="id-ID" altLang="id-ID" sz="2500" dirty="0"/>
          </a:p>
          <a:p>
            <a:pPr marL="0" indent="0">
              <a:lnSpc>
                <a:spcPct val="90000"/>
              </a:lnSpc>
              <a:buNone/>
            </a:pPr>
            <a:r>
              <a:rPr lang="en-US" altLang="id-ID" sz="2500" dirty="0"/>
              <a:t>vulnerability scanning products vary, it’s important to note that a </a:t>
            </a:r>
            <a:r>
              <a:rPr lang="en-US" altLang="id-ID" sz="2500" dirty="0" smtClean="0"/>
              <a:t>basic</a:t>
            </a:r>
            <a:r>
              <a:rPr lang="id-ID" altLang="id-ID" sz="2500" dirty="0" smtClean="0"/>
              <a:t> </a:t>
            </a:r>
            <a:r>
              <a:rPr lang="en-US" altLang="id-ID" sz="2500" dirty="0" smtClean="0"/>
              <a:t>vulnerability </a:t>
            </a:r>
            <a:r>
              <a:rPr lang="en-US" altLang="id-ID" sz="2500" dirty="0"/>
              <a:t>assessment and mitigation does not require fancy tools or </a:t>
            </a:r>
            <a:r>
              <a:rPr lang="en-US" altLang="id-ID" sz="2500" dirty="0" smtClean="0"/>
              <a:t>expensive</a:t>
            </a:r>
            <a:r>
              <a:rPr lang="id-ID" altLang="id-ID" sz="2500" dirty="0" smtClean="0"/>
              <a:t> </a:t>
            </a:r>
            <a:r>
              <a:rPr lang="en-US" altLang="id-ID" sz="2500" dirty="0" smtClean="0"/>
              <a:t>consultants</a:t>
            </a:r>
            <a:r>
              <a:rPr lang="en-US" altLang="id-ID" sz="2500" dirty="0"/>
              <a:t>. Free and low-cost tools are available, and many free sources of </a:t>
            </a:r>
            <a:r>
              <a:rPr lang="en-US" altLang="id-ID" sz="2500" dirty="0" smtClean="0"/>
              <a:t>vulnerability</a:t>
            </a:r>
            <a:r>
              <a:rPr lang="id-ID" altLang="id-ID" sz="2500" dirty="0" smtClean="0"/>
              <a:t> </a:t>
            </a:r>
            <a:r>
              <a:rPr lang="en-US" altLang="id-ID" sz="2500" dirty="0" smtClean="0"/>
              <a:t>lists </a:t>
            </a:r>
            <a:r>
              <a:rPr lang="en-US" altLang="id-ID" sz="2500" dirty="0"/>
              <a:t>exist.</a:t>
            </a:r>
            <a:endParaRPr lang="en-US" altLang="id-ID" sz="2500" dirty="0"/>
          </a:p>
        </p:txBody>
      </p:sp>
    </p:spTree>
    <p:extLst>
      <p:ext uri="{BB962C8B-B14F-4D97-AF65-F5344CB8AC3E}">
        <p14:creationId xmlns:p14="http://schemas.microsoft.com/office/powerpoint/2010/main" val="387768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Incident Response </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lvl="1">
              <a:lnSpc>
                <a:spcPct val="90000"/>
              </a:lnSpc>
            </a:pPr>
            <a:r>
              <a:rPr lang="en-US" sz="2300" dirty="0"/>
              <a:t>An incident is an adverse event (or threat of an adverse event) in a computer system</a:t>
            </a:r>
          </a:p>
          <a:p>
            <a:pPr lvl="1">
              <a:lnSpc>
                <a:spcPct val="90000"/>
              </a:lnSpc>
            </a:pPr>
            <a:r>
              <a:rPr lang="en-US" sz="2300" dirty="0"/>
              <a:t>Adverse events include  the following general categories:</a:t>
            </a:r>
          </a:p>
          <a:p>
            <a:pPr lvl="2">
              <a:lnSpc>
                <a:spcPct val="90000"/>
              </a:lnSpc>
            </a:pPr>
            <a:r>
              <a:rPr lang="en-US" sz="2000" dirty="0"/>
              <a:t>Compromise of Confidentiality </a:t>
            </a:r>
          </a:p>
          <a:p>
            <a:pPr lvl="2">
              <a:lnSpc>
                <a:spcPct val="90000"/>
              </a:lnSpc>
            </a:pPr>
            <a:r>
              <a:rPr lang="en-US" sz="2000" dirty="0"/>
              <a:t>Compromise of Integrity </a:t>
            </a:r>
          </a:p>
          <a:p>
            <a:pPr lvl="2">
              <a:lnSpc>
                <a:spcPct val="90000"/>
              </a:lnSpc>
            </a:pPr>
            <a:r>
              <a:rPr lang="en-US" sz="2000" dirty="0"/>
              <a:t>Denial of Resources</a:t>
            </a:r>
          </a:p>
          <a:p>
            <a:pPr lvl="2">
              <a:lnSpc>
                <a:spcPct val="90000"/>
              </a:lnSpc>
            </a:pPr>
            <a:r>
              <a:rPr lang="en-US" sz="2000" dirty="0"/>
              <a:t>Intrusions</a:t>
            </a:r>
          </a:p>
          <a:p>
            <a:pPr lvl="2">
              <a:lnSpc>
                <a:spcPct val="90000"/>
              </a:lnSpc>
            </a:pPr>
            <a:r>
              <a:rPr lang="en-US" sz="2000" dirty="0"/>
              <a:t>Misuse</a:t>
            </a:r>
          </a:p>
          <a:p>
            <a:pPr lvl="2">
              <a:lnSpc>
                <a:spcPct val="90000"/>
              </a:lnSpc>
            </a:pPr>
            <a:r>
              <a:rPr lang="en-US" sz="2000" dirty="0" smtClean="0"/>
              <a:t>Damage</a:t>
            </a:r>
            <a:endParaRPr lang="en-US" sz="2000" dirty="0"/>
          </a:p>
        </p:txBody>
      </p:sp>
    </p:spTree>
    <p:extLst>
      <p:ext uri="{BB962C8B-B14F-4D97-AF65-F5344CB8AC3E}">
        <p14:creationId xmlns:p14="http://schemas.microsoft.com/office/powerpoint/2010/main" val="351448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Incident Response </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marL="457200" lvl="1" indent="0">
              <a:buClrTx/>
              <a:buSzTx/>
              <a:buNone/>
            </a:pPr>
            <a:r>
              <a:rPr lang="en-US" sz="2400" dirty="0"/>
              <a:t>Incident </a:t>
            </a:r>
            <a:r>
              <a:rPr lang="id-ID" sz="2400" dirty="0" smtClean="0"/>
              <a:t>Response </a:t>
            </a:r>
            <a:r>
              <a:rPr lang="en-US" sz="2400" dirty="0" smtClean="0"/>
              <a:t>is </a:t>
            </a:r>
            <a:r>
              <a:rPr lang="en-US" sz="2400" dirty="0"/>
              <a:t>actions taken to protect and restore the normal operating condition of computers and the information stored in them when an adverse event </a:t>
            </a:r>
            <a:r>
              <a:rPr lang="en-US" sz="2400" dirty="0" smtClean="0"/>
              <a:t>occurs</a:t>
            </a:r>
            <a:endParaRPr lang="id-ID" sz="2400" dirty="0" smtClean="0"/>
          </a:p>
          <a:p>
            <a:pPr marL="457200" lvl="1" indent="0">
              <a:buClrTx/>
              <a:buSzTx/>
              <a:buNone/>
            </a:pPr>
            <a:endParaRPr lang="en-US" sz="2400" dirty="0"/>
          </a:p>
        </p:txBody>
      </p:sp>
    </p:spTree>
    <p:extLst>
      <p:ext uri="{BB962C8B-B14F-4D97-AF65-F5344CB8AC3E}">
        <p14:creationId xmlns:p14="http://schemas.microsoft.com/office/powerpoint/2010/main" val="185424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Incident Response </a:t>
            </a:r>
            <a:endParaRPr lang="id-ID"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59" t="2376" r="1354" b="2168"/>
          <a:stretch/>
        </p:blipFill>
        <p:spPr>
          <a:xfrm>
            <a:off x="2194328" y="1828800"/>
            <a:ext cx="4869643" cy="2406311"/>
          </a:xfrm>
          <a:prstGeom prst="rect">
            <a:avLst/>
          </a:prstGeom>
        </p:spPr>
      </p:pic>
      <p:sp>
        <p:nvSpPr>
          <p:cNvPr id="5" name="TextBox 2"/>
          <p:cNvSpPr txBox="1"/>
          <p:nvPr/>
        </p:nvSpPr>
        <p:spPr>
          <a:xfrm>
            <a:off x="1450385" y="4301378"/>
            <a:ext cx="6243230" cy="101566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smtClean="0"/>
              <a:t>Figure </a:t>
            </a:r>
            <a:r>
              <a:rPr lang="id-ID" sz="2000" dirty="0" smtClean="0"/>
              <a:t>1 I</a:t>
            </a:r>
            <a:r>
              <a:rPr lang="en-US" sz="2000" dirty="0" err="1" smtClean="0"/>
              <a:t>ncident</a:t>
            </a:r>
            <a:r>
              <a:rPr lang="en-US" sz="2000" dirty="0" smtClean="0"/>
              <a:t> </a:t>
            </a:r>
            <a:r>
              <a:rPr lang="en-US" sz="2000" dirty="0" smtClean="0"/>
              <a:t>Response Life Cycle</a:t>
            </a:r>
          </a:p>
          <a:p>
            <a:pPr algn="ctr"/>
            <a:r>
              <a:rPr lang="en-US" sz="2000" dirty="0" smtClean="0"/>
              <a:t>NIST SP 800-61 Revision 2</a:t>
            </a:r>
          </a:p>
          <a:p>
            <a:pPr algn="ctr"/>
            <a:r>
              <a:rPr lang="en-US" sz="2000" dirty="0" smtClean="0"/>
              <a:t>Computer Security Incident Handling Guide</a:t>
            </a:r>
            <a:endParaRPr lang="en-US" sz="2000" dirty="0"/>
          </a:p>
        </p:txBody>
      </p:sp>
    </p:spTree>
    <p:extLst>
      <p:ext uri="{BB962C8B-B14F-4D97-AF65-F5344CB8AC3E}">
        <p14:creationId xmlns:p14="http://schemas.microsoft.com/office/powerpoint/2010/main" val="259603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Preparation</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lvl="1"/>
            <a:r>
              <a:rPr lang="en-US" sz="2200" dirty="0"/>
              <a:t>Ensure that existing policies and procedures are current and appropriate--update and expand as necessary </a:t>
            </a:r>
          </a:p>
          <a:p>
            <a:pPr lvl="1"/>
            <a:r>
              <a:rPr lang="en-US" sz="2200" dirty="0"/>
              <a:t>Have an objective evaluation of your incident response team’s charter, policy, procedures and accomplishments performed! </a:t>
            </a:r>
          </a:p>
          <a:p>
            <a:pPr lvl="1"/>
            <a:r>
              <a:rPr lang="en-US" sz="2200" dirty="0"/>
              <a:t>Ensure that your team is especially well prepared to deal with incidents you are most likely to encounter </a:t>
            </a:r>
          </a:p>
          <a:p>
            <a:pPr lvl="1"/>
            <a:r>
              <a:rPr lang="en-US" sz="2200" dirty="0"/>
              <a:t>Participate in FIRST (Forum of Incident Response and Security Teams)--FIRST works only if teams contribute </a:t>
            </a:r>
          </a:p>
          <a:p>
            <a:endParaRPr lang="en-US" sz="2200" dirty="0"/>
          </a:p>
        </p:txBody>
      </p:sp>
    </p:spTree>
    <p:extLst>
      <p:ext uri="{BB962C8B-B14F-4D97-AF65-F5344CB8AC3E}">
        <p14:creationId xmlns:p14="http://schemas.microsoft.com/office/powerpoint/2010/main" val="1217385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Detection</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lvl="1"/>
            <a:r>
              <a:rPr lang="en-US" sz="2400" dirty="0"/>
              <a:t>Determine what the problem is and to assess its magnitude</a:t>
            </a:r>
          </a:p>
          <a:p>
            <a:pPr lvl="1"/>
            <a:r>
              <a:rPr lang="en-US" sz="2400" dirty="0"/>
              <a:t>Major sources of information</a:t>
            </a:r>
          </a:p>
          <a:p>
            <a:pPr lvl="1"/>
            <a:r>
              <a:rPr lang="en-US" sz="2400" dirty="0"/>
              <a:t>Log files</a:t>
            </a:r>
          </a:p>
          <a:p>
            <a:pPr lvl="1"/>
            <a:r>
              <a:rPr lang="en-US" sz="2400" dirty="0"/>
              <a:t>Personal firewalls (e.g., Windows Firewall, </a:t>
            </a:r>
            <a:r>
              <a:rPr lang="en-US" sz="2400" dirty="0" err="1"/>
              <a:t>BlackIce</a:t>
            </a:r>
            <a:r>
              <a:rPr lang="en-US" sz="2400" dirty="0"/>
              <a:t> Defender)</a:t>
            </a:r>
          </a:p>
          <a:p>
            <a:pPr lvl="1"/>
            <a:r>
              <a:rPr lang="en-US" sz="2400" dirty="0"/>
              <a:t>Firewall logs</a:t>
            </a:r>
          </a:p>
          <a:p>
            <a:pPr lvl="1"/>
            <a:r>
              <a:rPr lang="en-US" sz="2400" dirty="0"/>
              <a:t>Intrusion detection systems (IDSs)</a:t>
            </a:r>
          </a:p>
          <a:p>
            <a:pPr lvl="1"/>
            <a:r>
              <a:rPr lang="en-US" sz="2400" dirty="0"/>
              <a:t>Analyze all anomalies</a:t>
            </a:r>
            <a:endParaRPr lang="en-US" sz="2400" dirty="0"/>
          </a:p>
        </p:txBody>
      </p:sp>
    </p:spTree>
    <p:extLst>
      <p:ext uri="{BB962C8B-B14F-4D97-AF65-F5344CB8AC3E}">
        <p14:creationId xmlns:p14="http://schemas.microsoft.com/office/powerpoint/2010/main" val="3897702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Contents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457200" indent="-457200">
              <a:lnSpc>
                <a:spcPct val="90000"/>
              </a:lnSpc>
              <a:buFont typeface="+mj-lt"/>
              <a:buAutoNum type="arabicPeriod"/>
            </a:pPr>
            <a:r>
              <a:rPr lang="id-ID" sz="2500" dirty="0" smtClean="0"/>
              <a:t>Configuration and </a:t>
            </a:r>
            <a:r>
              <a:rPr lang="en-US" sz="2500" dirty="0" smtClean="0"/>
              <a:t>C</a:t>
            </a:r>
            <a:r>
              <a:rPr lang="id-ID" sz="2500" dirty="0" smtClean="0"/>
              <a:t>hange Management</a:t>
            </a:r>
          </a:p>
          <a:p>
            <a:pPr marL="457200" indent="-457200">
              <a:lnSpc>
                <a:spcPct val="90000"/>
              </a:lnSpc>
              <a:buFont typeface="+mj-lt"/>
              <a:buAutoNum type="arabicPeriod"/>
            </a:pPr>
            <a:r>
              <a:rPr lang="id-ID" sz="2500" dirty="0" smtClean="0"/>
              <a:t>Security Monitoring and Auditings</a:t>
            </a:r>
          </a:p>
          <a:p>
            <a:pPr marL="457200" indent="-457200">
              <a:lnSpc>
                <a:spcPct val="90000"/>
              </a:lnSpc>
              <a:buFont typeface="+mj-lt"/>
              <a:buAutoNum type="arabicPeriod"/>
            </a:pPr>
            <a:r>
              <a:rPr lang="id-ID" altLang="id-ID" sz="2500" dirty="0" smtClean="0"/>
              <a:t>Incident Management related to Information Security</a:t>
            </a:r>
          </a:p>
          <a:p>
            <a:pPr marL="457200" indent="-457200">
              <a:lnSpc>
                <a:spcPct val="90000"/>
              </a:lnSpc>
              <a:buFont typeface="+mj-lt"/>
              <a:buAutoNum type="arabicPeriod"/>
            </a:pPr>
            <a:r>
              <a:rPr lang="id-ID" altLang="id-ID" sz="2500" dirty="0" smtClean="0"/>
              <a:t>Business Continuity Plan (BCP)</a:t>
            </a:r>
          </a:p>
          <a:p>
            <a:pPr marL="457200" indent="-457200">
              <a:lnSpc>
                <a:spcPct val="90000"/>
              </a:lnSpc>
              <a:buFont typeface="+mj-lt"/>
              <a:buAutoNum type="arabicPeriod"/>
            </a:pPr>
            <a:r>
              <a:rPr lang="id-ID" altLang="id-ID" sz="2500" dirty="0" smtClean="0"/>
              <a:t>Disaster Recovery Plan (DRP)</a:t>
            </a:r>
          </a:p>
          <a:p>
            <a:pPr marL="457200" indent="-457200">
              <a:lnSpc>
                <a:spcPct val="90000"/>
              </a:lnSpc>
              <a:buFont typeface="+mj-lt"/>
              <a:buAutoNum type="arabicPeriod"/>
            </a:pPr>
            <a:r>
              <a:rPr lang="id-ID" altLang="id-ID" sz="2500" dirty="0" smtClean="0"/>
              <a:t>Backup &amp; restore data</a:t>
            </a:r>
            <a:endParaRPr lang="en-US" altLang="id-ID" sz="2500" dirty="0"/>
          </a:p>
        </p:txBody>
      </p:sp>
    </p:spTree>
    <p:extLst>
      <p:ext uri="{BB962C8B-B14F-4D97-AF65-F5344CB8AC3E}">
        <p14:creationId xmlns:p14="http://schemas.microsoft.com/office/powerpoint/2010/main" val="2372522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Containment</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lvl="1"/>
            <a:r>
              <a:rPr lang="en-US" sz="2400" dirty="0"/>
              <a:t>To keep incident from spreading</a:t>
            </a:r>
          </a:p>
          <a:p>
            <a:pPr lvl="1"/>
            <a:r>
              <a:rPr lang="en-US" sz="2400" dirty="0"/>
              <a:t>Important decisions need to be made during this stage (shutting down, disconnecting from a network, monitoring, shunning, setting traps, disabling features, disabling accounts, etc.)</a:t>
            </a:r>
            <a:endParaRPr lang="en-US" sz="2400" dirty="0"/>
          </a:p>
        </p:txBody>
      </p:sp>
    </p:spTree>
    <p:extLst>
      <p:ext uri="{BB962C8B-B14F-4D97-AF65-F5344CB8AC3E}">
        <p14:creationId xmlns:p14="http://schemas.microsoft.com/office/powerpoint/2010/main" val="64939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Eradication</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lvl="1"/>
            <a:r>
              <a:rPr lang="en-US" sz="2400" dirty="0"/>
              <a:t>To eliminate cause of incident </a:t>
            </a:r>
          </a:p>
          <a:p>
            <a:pPr lvl="1"/>
            <a:r>
              <a:rPr lang="en-US" sz="2400" dirty="0"/>
              <a:t>Be sure to save any copies of malicious programs before deleting them</a:t>
            </a:r>
          </a:p>
          <a:p>
            <a:pPr lvl="1"/>
            <a:r>
              <a:rPr lang="en-US" sz="2400" dirty="0"/>
              <a:t>May require the use of eradication software</a:t>
            </a:r>
          </a:p>
          <a:p>
            <a:pPr lvl="1"/>
            <a:r>
              <a:rPr lang="en-US" sz="2400" dirty="0"/>
              <a:t>Clean/reformat disks (if appropriate)</a:t>
            </a:r>
          </a:p>
          <a:p>
            <a:pPr lvl="1"/>
            <a:r>
              <a:rPr lang="en-US" sz="2400" dirty="0"/>
              <a:t>Ensure that backups are clean</a:t>
            </a:r>
          </a:p>
          <a:p>
            <a:pPr lvl="1"/>
            <a:r>
              <a:rPr lang="en-US" sz="2400" dirty="0"/>
              <a:t>Continue to document all activities</a:t>
            </a:r>
          </a:p>
          <a:p>
            <a:pPr lvl="1"/>
            <a:r>
              <a:rPr lang="en-US" sz="2400" dirty="0"/>
              <a:t>Continue to keep your public relations and legal offices advised (if warranted)</a:t>
            </a:r>
            <a:endParaRPr lang="en-US" sz="2400" dirty="0"/>
          </a:p>
        </p:txBody>
      </p:sp>
    </p:spTree>
    <p:extLst>
      <p:ext uri="{BB962C8B-B14F-4D97-AF65-F5344CB8AC3E}">
        <p14:creationId xmlns:p14="http://schemas.microsoft.com/office/powerpoint/2010/main" val="74639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Recovery</a:t>
            </a:r>
            <a:endParaRPr lang="id-ID" b="1" dirty="0"/>
          </a:p>
        </p:txBody>
      </p:sp>
      <p:sp>
        <p:nvSpPr>
          <p:cNvPr id="3" name="Content Placeholder 2"/>
          <p:cNvSpPr>
            <a:spLocks noGrp="1"/>
          </p:cNvSpPr>
          <p:nvPr>
            <p:ph idx="1"/>
          </p:nvPr>
        </p:nvSpPr>
        <p:spPr>
          <a:xfrm>
            <a:off x="1013460" y="1981200"/>
            <a:ext cx="7200900" cy="3733800"/>
          </a:xfrm>
        </p:spPr>
        <p:txBody>
          <a:bodyPr>
            <a:noAutofit/>
          </a:bodyPr>
          <a:lstStyle/>
          <a:p>
            <a:pPr lvl="1">
              <a:lnSpc>
                <a:spcPct val="90000"/>
              </a:lnSpc>
            </a:pPr>
            <a:r>
              <a:rPr lang="en-US" sz="2100" dirty="0"/>
              <a:t>To return system / network to mission status</a:t>
            </a:r>
          </a:p>
          <a:p>
            <a:pPr lvl="1">
              <a:lnSpc>
                <a:spcPct val="90000"/>
              </a:lnSpc>
            </a:pPr>
            <a:r>
              <a:rPr lang="en-US" sz="2100" dirty="0"/>
              <a:t>Follow technical procedures for system recovery </a:t>
            </a:r>
          </a:p>
          <a:p>
            <a:pPr lvl="1">
              <a:lnSpc>
                <a:spcPct val="90000"/>
              </a:lnSpc>
            </a:pPr>
            <a:r>
              <a:rPr lang="en-US" sz="2100" dirty="0"/>
              <a:t>Users may need to be given an "all clear" message</a:t>
            </a:r>
          </a:p>
          <a:p>
            <a:pPr lvl="1">
              <a:lnSpc>
                <a:spcPct val="90000"/>
              </a:lnSpc>
            </a:pPr>
            <a:r>
              <a:rPr lang="en-US" sz="2100" dirty="0"/>
              <a:t>Restore data (if appropriate)--may require deletion of all files and a full restore from a backup tape  </a:t>
            </a:r>
          </a:p>
          <a:p>
            <a:pPr lvl="1">
              <a:lnSpc>
                <a:spcPct val="90000"/>
              </a:lnSpc>
            </a:pPr>
            <a:r>
              <a:rPr lang="en-US" sz="2100" dirty="0"/>
              <a:t>All passwords must be changed if there has been administrative level compromise</a:t>
            </a:r>
          </a:p>
          <a:p>
            <a:pPr lvl="1">
              <a:lnSpc>
                <a:spcPct val="90000"/>
              </a:lnSpc>
            </a:pPr>
            <a:r>
              <a:rPr lang="en-US" sz="2100" dirty="0"/>
              <a:t>Continue to log all activities</a:t>
            </a:r>
          </a:p>
          <a:p>
            <a:pPr lvl="1">
              <a:lnSpc>
                <a:spcPct val="90000"/>
              </a:lnSpc>
            </a:pPr>
            <a:r>
              <a:rPr lang="en-US" sz="2100" dirty="0"/>
              <a:t>If classified/sensitive/proprietary systems are involved, may require verification of integrity of data stored on systems</a:t>
            </a:r>
          </a:p>
          <a:p>
            <a:endParaRPr lang="en-US" dirty="0"/>
          </a:p>
        </p:txBody>
      </p:sp>
    </p:spTree>
    <p:extLst>
      <p:ext uri="{BB962C8B-B14F-4D97-AF65-F5344CB8AC3E}">
        <p14:creationId xmlns:p14="http://schemas.microsoft.com/office/powerpoint/2010/main" val="3366938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Follow up</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r>
              <a:rPr lang="en-US" sz="1900" dirty="0"/>
              <a:t>Overall goal: to review and integrate information related to incident</a:t>
            </a:r>
          </a:p>
          <a:p>
            <a:pPr lvl="1"/>
            <a:r>
              <a:rPr lang="en-US" sz="1900" dirty="0"/>
              <a:t>Although the most frequently neglected stage of the computer security process, this stage is potentially the most valuable to the computer security effort</a:t>
            </a:r>
          </a:p>
          <a:p>
            <a:pPr lvl="1"/>
            <a:r>
              <a:rPr lang="en-US" sz="1900" dirty="0"/>
              <a:t>Perform postmortem analysis of incident</a:t>
            </a:r>
          </a:p>
          <a:p>
            <a:pPr lvl="1"/>
            <a:r>
              <a:rPr lang="en-US" sz="1900" dirty="0"/>
              <a:t>Reevaluate/modify procedures on basis of "lessons learned“</a:t>
            </a:r>
          </a:p>
          <a:p>
            <a:pPr lvl="1"/>
            <a:r>
              <a:rPr lang="en-US" sz="1900" dirty="0"/>
              <a:t>Assess time and resources used, and any damage incurred to create monetary cost estimates</a:t>
            </a:r>
          </a:p>
          <a:p>
            <a:pPr lvl="1"/>
            <a:r>
              <a:rPr lang="en-US" sz="1900" dirty="0"/>
              <a:t>Prepare report(s)</a:t>
            </a:r>
          </a:p>
          <a:p>
            <a:pPr lvl="1"/>
            <a:r>
              <a:rPr lang="en-US" sz="1900" dirty="0"/>
              <a:t>Support prosecution activity (if applicable)</a:t>
            </a:r>
          </a:p>
          <a:p>
            <a:endParaRPr lang="en-US" dirty="0"/>
          </a:p>
        </p:txBody>
      </p:sp>
    </p:spTree>
    <p:extLst>
      <p:ext uri="{BB962C8B-B14F-4D97-AF65-F5344CB8AC3E}">
        <p14:creationId xmlns:p14="http://schemas.microsoft.com/office/powerpoint/2010/main" val="1889518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Hints Moving Forward</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r>
              <a:rPr lang="en-US" sz="2200" dirty="0"/>
              <a:t>Verify the incident, ruling out alternative explanations of what has happened</a:t>
            </a:r>
          </a:p>
          <a:p>
            <a:pPr lvl="1"/>
            <a:r>
              <a:rPr lang="en-US" sz="2200" dirty="0"/>
              <a:t>Follow written procedures during incidents</a:t>
            </a:r>
          </a:p>
          <a:p>
            <a:pPr lvl="1"/>
            <a:r>
              <a:rPr lang="en-US" sz="2200" dirty="0"/>
              <a:t>Ensure that you have backups very early during the course of an incident</a:t>
            </a:r>
          </a:p>
          <a:p>
            <a:pPr lvl="1"/>
            <a:r>
              <a:rPr lang="en-US" sz="2200" dirty="0"/>
              <a:t>Coordinate and consult with other technical experts</a:t>
            </a:r>
          </a:p>
          <a:p>
            <a:pPr lvl="1"/>
            <a:r>
              <a:rPr lang="en-US" sz="2200" dirty="0"/>
              <a:t>Keep management advised of status of incident and your efforts</a:t>
            </a:r>
          </a:p>
          <a:p>
            <a:pPr lvl="1"/>
            <a:r>
              <a:rPr lang="en-US" sz="2200" dirty="0"/>
              <a:t>Log all activities</a:t>
            </a:r>
          </a:p>
          <a:p>
            <a:endParaRPr lang="en-US" sz="2200" dirty="0"/>
          </a:p>
        </p:txBody>
      </p:sp>
    </p:spTree>
    <p:extLst>
      <p:ext uri="{BB962C8B-B14F-4D97-AF65-F5344CB8AC3E}">
        <p14:creationId xmlns:p14="http://schemas.microsoft.com/office/powerpoint/2010/main" val="2165718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Business Continuity Plan</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en-US" sz="2400" dirty="0"/>
              <a:t>A proactive process that identifies and prioritizes the critical functions and the likely threats to those </a:t>
            </a:r>
            <a:r>
              <a:rPr lang="en-US" sz="2400" dirty="0" smtClean="0"/>
              <a:t>functions</a:t>
            </a:r>
            <a:r>
              <a:rPr lang="en-US" sz="2400" dirty="0"/>
              <a:t>.</a:t>
            </a:r>
            <a:endParaRPr lang="id-ID" sz="2400" dirty="0" smtClean="0"/>
          </a:p>
          <a:p>
            <a:pPr eaLnBrk="1" hangingPunct="1">
              <a:lnSpc>
                <a:spcPct val="95000"/>
              </a:lnSpc>
              <a:spcBef>
                <a:spcPct val="35000"/>
              </a:spcBef>
              <a:buClr>
                <a:schemeClr val="accent1"/>
              </a:buClr>
              <a:buNone/>
            </a:pPr>
            <a:r>
              <a:rPr lang="en-US" sz="2400" dirty="0" smtClean="0"/>
              <a:t>These </a:t>
            </a:r>
            <a:r>
              <a:rPr lang="en-US" sz="2400" dirty="0"/>
              <a:t>circumstances and limits include:</a:t>
            </a:r>
          </a:p>
          <a:p>
            <a:pPr lvl="1" eaLnBrk="1" hangingPunct="1">
              <a:lnSpc>
                <a:spcPct val="95000"/>
              </a:lnSpc>
              <a:spcBef>
                <a:spcPct val="35000"/>
              </a:spcBef>
              <a:buClr>
                <a:schemeClr val="accent1"/>
              </a:buClr>
              <a:buFont typeface="Wingdings" panose="05000000000000000000" pitchFamily="2" charset="2"/>
              <a:buChar char="§"/>
            </a:pPr>
            <a:r>
              <a:rPr lang="en-US" sz="2400" dirty="0"/>
              <a:t>Defining worst-case scenarios used for business continuity planning.</a:t>
            </a:r>
          </a:p>
          <a:p>
            <a:pPr lvl="1" eaLnBrk="1" hangingPunct="1">
              <a:lnSpc>
                <a:spcPct val="95000"/>
              </a:lnSpc>
              <a:spcBef>
                <a:spcPct val="35000"/>
              </a:spcBef>
              <a:buClr>
                <a:schemeClr val="accent1"/>
              </a:buClr>
              <a:buFont typeface="Wingdings" panose="05000000000000000000" pitchFamily="2" charset="2"/>
              <a:buChar char="§"/>
            </a:pPr>
            <a:r>
              <a:rPr lang="en-US" sz="2400" dirty="0"/>
              <a:t>Approving the funding and staffing of the company's BCP Program.</a:t>
            </a:r>
          </a:p>
          <a:p>
            <a:pPr marL="0" indent="0">
              <a:lnSpc>
                <a:spcPct val="90000"/>
              </a:lnSpc>
              <a:buNone/>
            </a:pPr>
            <a:r>
              <a:rPr lang="en-US" sz="2400" dirty="0" smtClean="0"/>
              <a:t> </a:t>
            </a:r>
            <a:endParaRPr lang="en-US" altLang="id-ID" sz="2400" dirty="0"/>
          </a:p>
        </p:txBody>
      </p:sp>
    </p:spTree>
    <p:extLst>
      <p:ext uri="{BB962C8B-B14F-4D97-AF65-F5344CB8AC3E}">
        <p14:creationId xmlns:p14="http://schemas.microsoft.com/office/powerpoint/2010/main" val="3679407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Business Continuity Plan</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buNone/>
            </a:pPr>
            <a:r>
              <a:rPr lang="en-US" sz="2400" dirty="0"/>
              <a:t>There are four main components of business continuity planning, each of which is essential</a:t>
            </a:r>
          </a:p>
          <a:p>
            <a:pPr marL="0" indent="0">
              <a:buNone/>
            </a:pPr>
            <a:r>
              <a:rPr lang="en-US" sz="2400" dirty="0"/>
              <a:t>to the whole BCP initiative:</a:t>
            </a:r>
          </a:p>
          <a:p>
            <a:pPr marL="0" indent="0">
              <a:buNone/>
            </a:pPr>
            <a:r>
              <a:rPr lang="id-ID" sz="2400" dirty="0" smtClean="0"/>
              <a:t>• Plan </a:t>
            </a:r>
            <a:r>
              <a:rPr lang="id-ID" sz="2400" dirty="0"/>
              <a:t>initiation</a:t>
            </a:r>
          </a:p>
          <a:p>
            <a:pPr marL="0" indent="0">
              <a:buNone/>
            </a:pPr>
            <a:r>
              <a:rPr lang="en-US" sz="2400" dirty="0"/>
              <a:t>• Business impact analysis or assessment</a:t>
            </a:r>
          </a:p>
          <a:p>
            <a:pPr marL="0" indent="0">
              <a:buNone/>
            </a:pPr>
            <a:r>
              <a:rPr lang="en-US" sz="2400" dirty="0"/>
              <a:t>• Development of the recovery strategies</a:t>
            </a:r>
          </a:p>
          <a:p>
            <a:pPr marL="0" indent="0">
              <a:buNone/>
            </a:pPr>
            <a:r>
              <a:rPr lang="en-US" sz="2400" dirty="0"/>
              <a:t>• Rehearsal or exercise of the disaster recovery and business continuity plans</a:t>
            </a:r>
            <a:endParaRPr lang="en-US" altLang="id-ID" sz="2400" dirty="0"/>
          </a:p>
        </p:txBody>
      </p:sp>
    </p:spTree>
    <p:extLst>
      <p:ext uri="{BB962C8B-B14F-4D97-AF65-F5344CB8AC3E}">
        <p14:creationId xmlns:p14="http://schemas.microsoft.com/office/powerpoint/2010/main" val="2677078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Business Continuity Plan</a:t>
            </a:r>
            <a:endParaRPr lang="id-ID" b="1" dirty="0"/>
          </a:p>
        </p:txBody>
      </p:sp>
      <p:pic>
        <p:nvPicPr>
          <p:cNvPr id="5" name="Picture 4" descr="Emergency Managemen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2178843"/>
            <a:ext cx="85471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812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Disaster Recovery Plan</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r>
              <a:rPr lang="en-US" sz="2000" dirty="0"/>
              <a:t>What is an IT Disaster?</a:t>
            </a:r>
          </a:p>
          <a:p>
            <a:pPr lvl="1"/>
            <a:r>
              <a:rPr lang="en-US" sz="2000" dirty="0"/>
              <a:t>‘Disaster’ – the unplanned interruption of normal business processes resulting from the interruption of the IT infrastructure components used to support them.</a:t>
            </a:r>
          </a:p>
          <a:p>
            <a:pPr marL="0" indent="0">
              <a:buNone/>
            </a:pPr>
            <a:r>
              <a:rPr lang="en-US" sz="2000" dirty="0"/>
              <a:t>Common </a:t>
            </a:r>
            <a:r>
              <a:rPr lang="en-US" sz="2000" dirty="0" smtClean="0"/>
              <a:t>Types </a:t>
            </a:r>
            <a:r>
              <a:rPr lang="en-US" sz="2000" baseline="30000" dirty="0" smtClean="0"/>
              <a:t>1</a:t>
            </a:r>
            <a:r>
              <a:rPr lang="en-US" sz="2000" dirty="0" smtClean="0"/>
              <a:t> :</a:t>
            </a: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baseline="30000" dirty="0"/>
          </a:p>
          <a:p>
            <a:pPr marL="0" indent="0">
              <a:buNone/>
            </a:pPr>
            <a:r>
              <a:rPr lang="en-US" sz="2000" baseline="30000" dirty="0" smtClean="0"/>
              <a:t>1. Healthcare Information and Management Systems Society (himss.org)</a:t>
            </a:r>
            <a:endParaRPr lang="en-US" sz="2000" baseline="30000" dirty="0"/>
          </a:p>
        </p:txBody>
      </p:sp>
      <p:pic>
        <p:nvPicPr>
          <p:cNvPr id="5" name="table"/>
          <p:cNvPicPr>
            <a:picLocks noChangeAspect="1"/>
          </p:cNvPicPr>
          <p:nvPr/>
        </p:nvPicPr>
        <p:blipFill>
          <a:blip r:embed="rId2"/>
          <a:stretch>
            <a:fillRect/>
          </a:stretch>
        </p:blipFill>
        <p:spPr>
          <a:xfrm>
            <a:off x="1013460" y="3713213"/>
            <a:ext cx="7876595" cy="1854200"/>
          </a:xfrm>
          <a:prstGeom prst="rect">
            <a:avLst/>
          </a:prstGeom>
        </p:spPr>
      </p:pic>
    </p:spTree>
    <p:extLst>
      <p:ext uri="{BB962C8B-B14F-4D97-AF65-F5344CB8AC3E}">
        <p14:creationId xmlns:p14="http://schemas.microsoft.com/office/powerpoint/2010/main" val="3779693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Business Continuity vs Disaster Recovery</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buNone/>
            </a:pPr>
            <a:r>
              <a:rPr lang="en-US" sz="2200" dirty="0"/>
              <a:t>These are not the same thing!</a:t>
            </a:r>
          </a:p>
          <a:p>
            <a:pPr>
              <a:lnSpc>
                <a:spcPct val="100000"/>
              </a:lnSpc>
              <a:spcBef>
                <a:spcPct val="80000"/>
              </a:spcBef>
            </a:pPr>
            <a:r>
              <a:rPr lang="en-IE" sz="2000" dirty="0"/>
              <a:t>Business Continuity Planning</a:t>
            </a:r>
          </a:p>
          <a:p>
            <a:pPr lvl="1">
              <a:spcBef>
                <a:spcPct val="60000"/>
              </a:spcBef>
            </a:pPr>
            <a:r>
              <a:rPr lang="en-IE" sz="2000" dirty="0"/>
              <a:t>A business continuity plan specifies how a company plans to restore core business operations when disasters occur</a:t>
            </a:r>
          </a:p>
          <a:p>
            <a:pPr>
              <a:lnSpc>
                <a:spcPct val="100000"/>
              </a:lnSpc>
              <a:spcBef>
                <a:spcPct val="80000"/>
              </a:spcBef>
            </a:pPr>
            <a:r>
              <a:rPr lang="en-IE" sz="2000" dirty="0"/>
              <a:t>Disaster Recovery</a:t>
            </a:r>
          </a:p>
          <a:p>
            <a:pPr lvl="1">
              <a:spcBef>
                <a:spcPct val="60000"/>
              </a:spcBef>
            </a:pPr>
            <a:r>
              <a:rPr lang="en-IE" sz="2000" dirty="0"/>
              <a:t>Disaster recovery looks specifically at the technical aspects of how a company can get back into operation using backup facilities</a:t>
            </a:r>
          </a:p>
          <a:p>
            <a:pPr marL="342900" lvl="2">
              <a:spcBef>
                <a:spcPts val="1800"/>
              </a:spcBef>
            </a:pPr>
            <a:endParaRPr lang="en-US" sz="2200" dirty="0">
              <a:latin typeface="Calibri" charset="0"/>
              <a:ea typeface="ＭＳ Ｐゴシック" charset="0"/>
            </a:endParaRPr>
          </a:p>
          <a:p>
            <a:endParaRPr lang="en-US" sz="2200" dirty="0"/>
          </a:p>
          <a:p>
            <a:endParaRPr lang="en-US" sz="2200" dirty="0"/>
          </a:p>
        </p:txBody>
      </p:sp>
    </p:spTree>
    <p:extLst>
      <p:ext uri="{BB962C8B-B14F-4D97-AF65-F5344CB8AC3E}">
        <p14:creationId xmlns:p14="http://schemas.microsoft.com/office/powerpoint/2010/main" val="177208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Configuration and Change Management</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eaLnBrk="1" hangingPunct="1">
              <a:spcBef>
                <a:spcPct val="50000"/>
              </a:spcBef>
            </a:pPr>
            <a:r>
              <a:rPr lang="en-US" sz="2000" dirty="0"/>
              <a:t>Configuration management: administration of the configuration of security program components</a:t>
            </a:r>
          </a:p>
          <a:p>
            <a:pPr eaLnBrk="1" hangingPunct="1">
              <a:spcBef>
                <a:spcPct val="50000"/>
              </a:spcBef>
            </a:pPr>
            <a:r>
              <a:rPr lang="en-US" sz="2000" dirty="0"/>
              <a:t>Change management: administration of changes in strategy, operation, or components</a:t>
            </a:r>
          </a:p>
          <a:p>
            <a:pPr eaLnBrk="1" hangingPunct="1">
              <a:spcBef>
                <a:spcPct val="50000"/>
              </a:spcBef>
            </a:pPr>
            <a:r>
              <a:rPr lang="en-US" sz="2000" dirty="0"/>
              <a:t>Each involve nontechnical as well as technical changes:</a:t>
            </a:r>
          </a:p>
          <a:p>
            <a:pPr lvl="1" eaLnBrk="1" hangingPunct="1">
              <a:spcBef>
                <a:spcPct val="50000"/>
              </a:spcBef>
            </a:pPr>
            <a:r>
              <a:rPr lang="en-US" sz="2000" dirty="0"/>
              <a:t>Nontechnical changes impact procedures and people</a:t>
            </a:r>
          </a:p>
          <a:p>
            <a:pPr lvl="1" eaLnBrk="1" hangingPunct="1">
              <a:spcBef>
                <a:spcPct val="50000"/>
              </a:spcBef>
            </a:pPr>
            <a:r>
              <a:rPr lang="en-US" sz="2000" dirty="0"/>
              <a:t>Technical changes impact the technology implemented to support security efforts in the hardware, software, and data components</a:t>
            </a:r>
          </a:p>
        </p:txBody>
      </p:sp>
    </p:spTree>
    <p:extLst>
      <p:ext uri="{BB962C8B-B14F-4D97-AF65-F5344CB8AC3E}">
        <p14:creationId xmlns:p14="http://schemas.microsoft.com/office/powerpoint/2010/main" val="13455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Type Backup facilities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spcBef>
                <a:spcPct val="70000"/>
              </a:spcBef>
            </a:pPr>
            <a:r>
              <a:rPr lang="en-IE" dirty="0"/>
              <a:t>Cold sites</a:t>
            </a:r>
          </a:p>
          <a:p>
            <a:pPr lvl="2">
              <a:spcBef>
                <a:spcPct val="70000"/>
              </a:spcBef>
            </a:pPr>
            <a:r>
              <a:rPr lang="en-IE" dirty="0"/>
              <a:t>Building facilities, power, HVAC, communication to outside world only</a:t>
            </a:r>
          </a:p>
          <a:p>
            <a:pPr lvl="2">
              <a:spcBef>
                <a:spcPct val="70000"/>
              </a:spcBef>
            </a:pPr>
            <a:r>
              <a:rPr lang="en-IE" dirty="0"/>
              <a:t>No computer equipment</a:t>
            </a:r>
          </a:p>
          <a:p>
            <a:pPr lvl="2">
              <a:spcBef>
                <a:spcPct val="70000"/>
              </a:spcBef>
            </a:pPr>
            <a:r>
              <a:rPr lang="en-IE" dirty="0"/>
              <a:t>Might require too long to get operating</a:t>
            </a:r>
            <a:endParaRPr lang="en-IE" dirty="0"/>
          </a:p>
        </p:txBody>
      </p:sp>
    </p:spTree>
    <p:extLst>
      <p:ext uri="{BB962C8B-B14F-4D97-AF65-F5344CB8AC3E}">
        <p14:creationId xmlns:p14="http://schemas.microsoft.com/office/powerpoint/2010/main" val="105730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Type Backup facilities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spcBef>
                <a:spcPct val="70000"/>
              </a:spcBef>
            </a:pPr>
            <a:r>
              <a:rPr lang="en-IE" dirty="0"/>
              <a:t>Site sharing</a:t>
            </a:r>
          </a:p>
          <a:p>
            <a:pPr lvl="2">
              <a:spcBef>
                <a:spcPct val="70000"/>
              </a:spcBef>
            </a:pPr>
            <a:r>
              <a:rPr lang="en-IE" dirty="0"/>
              <a:t>Site sharing with a firm’s sites (problem of equipment compatibility and data synchronization)</a:t>
            </a:r>
          </a:p>
          <a:p>
            <a:pPr lvl="2">
              <a:spcBef>
                <a:spcPct val="70000"/>
              </a:spcBef>
            </a:pPr>
            <a:r>
              <a:rPr lang="en-IE" dirty="0"/>
              <a:t>Site sharing across firms (potential problem of prioritization, sensitive actions)</a:t>
            </a:r>
            <a:endParaRPr lang="en-GB" dirty="0"/>
          </a:p>
        </p:txBody>
      </p:sp>
    </p:spTree>
    <p:extLst>
      <p:ext uri="{BB962C8B-B14F-4D97-AF65-F5344CB8AC3E}">
        <p14:creationId xmlns:p14="http://schemas.microsoft.com/office/powerpoint/2010/main" val="193527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Type Backup facilities</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spcBef>
                <a:spcPct val="70000"/>
              </a:spcBef>
            </a:pPr>
            <a:r>
              <a:rPr lang="en-IE" dirty="0"/>
              <a:t>Hosting</a:t>
            </a:r>
          </a:p>
          <a:p>
            <a:pPr lvl="2">
              <a:spcBef>
                <a:spcPct val="70000"/>
              </a:spcBef>
            </a:pPr>
            <a:r>
              <a:rPr lang="en-IE" dirty="0"/>
              <a:t>Hosting company runs production server at its site</a:t>
            </a:r>
          </a:p>
          <a:p>
            <a:pPr lvl="2">
              <a:spcBef>
                <a:spcPct val="70000"/>
              </a:spcBef>
            </a:pPr>
            <a:r>
              <a:rPr lang="en-IE" dirty="0"/>
              <a:t>Will continue production server operation if user firm’s site fails</a:t>
            </a:r>
          </a:p>
          <a:p>
            <a:pPr lvl="2">
              <a:spcBef>
                <a:spcPct val="70000"/>
              </a:spcBef>
            </a:pPr>
            <a:r>
              <a:rPr lang="en-IE" dirty="0"/>
              <a:t>If hosting site goes down, there have to be contingencies</a:t>
            </a:r>
            <a:endParaRPr lang="en-GB" dirty="0"/>
          </a:p>
        </p:txBody>
      </p:sp>
    </p:spTree>
    <p:extLst>
      <p:ext uri="{BB962C8B-B14F-4D97-AF65-F5344CB8AC3E}">
        <p14:creationId xmlns:p14="http://schemas.microsoft.com/office/powerpoint/2010/main" val="401700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Restoration Data and Program</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spcBef>
                <a:spcPct val="70000"/>
              </a:spcBef>
            </a:pPr>
            <a:r>
              <a:rPr lang="en-IE" dirty="0"/>
              <a:t>Restoration from backup tapes: Need backup tapes at the remote recovery site</a:t>
            </a:r>
          </a:p>
          <a:p>
            <a:pPr lvl="1">
              <a:spcBef>
                <a:spcPct val="70000"/>
              </a:spcBef>
            </a:pPr>
            <a:r>
              <a:rPr lang="en-IE" dirty="0"/>
              <a:t>Real-time journaling (copying each transaction in real time)</a:t>
            </a:r>
          </a:p>
          <a:p>
            <a:pPr lvl="1">
              <a:spcBef>
                <a:spcPct val="70000"/>
              </a:spcBef>
            </a:pPr>
            <a:r>
              <a:rPr lang="en-IE" dirty="0"/>
              <a:t>Database replication</a:t>
            </a:r>
            <a:endParaRPr lang="en-GB" dirty="0"/>
          </a:p>
        </p:txBody>
      </p:sp>
    </p:spTree>
    <p:extLst>
      <p:ext uri="{BB962C8B-B14F-4D97-AF65-F5344CB8AC3E}">
        <p14:creationId xmlns:p14="http://schemas.microsoft.com/office/powerpoint/2010/main" val="3526072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DRP Testing</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spcBef>
                <a:spcPct val="70000"/>
              </a:spcBef>
            </a:pPr>
            <a:r>
              <a:rPr lang="en-IE" dirty="0"/>
              <a:t>The importance of testing: Find problems, work faster</a:t>
            </a:r>
          </a:p>
          <a:p>
            <a:pPr lvl="1">
              <a:spcBef>
                <a:spcPct val="70000"/>
              </a:spcBef>
            </a:pPr>
            <a:r>
              <a:rPr lang="en-IE" dirty="0"/>
              <a:t>Walkthroughs</a:t>
            </a:r>
          </a:p>
          <a:p>
            <a:pPr lvl="2">
              <a:spcBef>
                <a:spcPct val="50000"/>
              </a:spcBef>
            </a:pPr>
            <a:r>
              <a:rPr lang="en-IE" dirty="0"/>
              <a:t>Go through steps in real time as group but do not take technical actions</a:t>
            </a:r>
          </a:p>
          <a:p>
            <a:pPr lvl="2">
              <a:spcBef>
                <a:spcPct val="50000"/>
              </a:spcBef>
            </a:pPr>
            <a:r>
              <a:rPr lang="en-IE" dirty="0"/>
              <a:t>Fairly realistic</a:t>
            </a:r>
          </a:p>
          <a:p>
            <a:pPr lvl="2">
              <a:spcBef>
                <a:spcPct val="50000"/>
              </a:spcBef>
            </a:pPr>
            <a:r>
              <a:rPr lang="en-IE" dirty="0"/>
              <a:t>Unable to catch subtle problems</a:t>
            </a:r>
            <a:endParaRPr lang="en-GB" dirty="0"/>
          </a:p>
        </p:txBody>
      </p:sp>
    </p:spTree>
    <p:extLst>
      <p:ext uri="{BB962C8B-B14F-4D97-AF65-F5344CB8AC3E}">
        <p14:creationId xmlns:p14="http://schemas.microsoft.com/office/powerpoint/2010/main" val="3466219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DRP Testing</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lvl="1">
              <a:spcBef>
                <a:spcPct val="70000"/>
              </a:spcBef>
            </a:pPr>
            <a:r>
              <a:rPr lang="en-IE" dirty="0"/>
              <a:t>The importance of testing: Find problems, work faster</a:t>
            </a:r>
          </a:p>
          <a:p>
            <a:pPr lvl="1">
              <a:spcBef>
                <a:spcPct val="70000"/>
              </a:spcBef>
            </a:pPr>
            <a:r>
              <a:rPr lang="en-IE" dirty="0"/>
              <a:t>Walkthroughs</a:t>
            </a:r>
          </a:p>
          <a:p>
            <a:pPr lvl="2">
              <a:spcBef>
                <a:spcPct val="50000"/>
              </a:spcBef>
            </a:pPr>
            <a:r>
              <a:rPr lang="en-IE" dirty="0"/>
              <a:t>Go through steps in real time as group but do not take technical actions</a:t>
            </a:r>
          </a:p>
          <a:p>
            <a:pPr lvl="2">
              <a:spcBef>
                <a:spcPct val="50000"/>
              </a:spcBef>
            </a:pPr>
            <a:r>
              <a:rPr lang="en-IE" dirty="0"/>
              <a:t>Fairly realistic</a:t>
            </a:r>
          </a:p>
          <a:p>
            <a:pPr lvl="2">
              <a:spcBef>
                <a:spcPct val="50000"/>
              </a:spcBef>
            </a:pPr>
            <a:r>
              <a:rPr lang="en-IE" dirty="0"/>
              <a:t>Unable to catch subtle problems</a:t>
            </a:r>
            <a:endParaRPr lang="en-GB" dirty="0"/>
          </a:p>
        </p:txBody>
      </p:sp>
    </p:spTree>
    <p:extLst>
      <p:ext uri="{BB962C8B-B14F-4D97-AF65-F5344CB8AC3E}">
        <p14:creationId xmlns:p14="http://schemas.microsoft.com/office/powerpoint/2010/main" val="2230299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Backup and Restore Data</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eaLnBrk="1" hangingPunct="1"/>
            <a:r>
              <a:rPr lang="en-US" sz="2800" smtClean="0"/>
              <a:t>The purpose of backup is to protect data from loss.</a:t>
            </a:r>
          </a:p>
          <a:p>
            <a:pPr eaLnBrk="1" hangingPunct="1"/>
            <a:r>
              <a:rPr lang="en-US" sz="2800" smtClean="0"/>
              <a:t>The purpose of restore is to recover data that is temporarily unavailable due to some unexpected event.</a:t>
            </a:r>
            <a:endParaRPr lang="en-US" sz="2800" dirty="0"/>
          </a:p>
        </p:txBody>
      </p:sp>
    </p:spTree>
    <p:extLst>
      <p:ext uri="{BB962C8B-B14F-4D97-AF65-F5344CB8AC3E}">
        <p14:creationId xmlns:p14="http://schemas.microsoft.com/office/powerpoint/2010/main" val="4179057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Backup and Restore Data</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eaLnBrk="1" hangingPunct="1"/>
            <a:r>
              <a:rPr lang="en-US" dirty="0"/>
              <a:t>Determine which data is critical.</a:t>
            </a:r>
          </a:p>
          <a:p>
            <a:pPr eaLnBrk="1" hangingPunct="1"/>
            <a:r>
              <a:rPr lang="en-US" dirty="0"/>
              <a:t>Determine frequency and types of backups to be used.</a:t>
            </a:r>
          </a:p>
          <a:p>
            <a:pPr lvl="1" eaLnBrk="1" hangingPunct="1"/>
            <a:r>
              <a:rPr lang="en-US" dirty="0"/>
              <a:t>Full</a:t>
            </a:r>
          </a:p>
          <a:p>
            <a:pPr lvl="1" eaLnBrk="1" hangingPunct="1"/>
            <a:r>
              <a:rPr lang="en-US" dirty="0"/>
              <a:t>Differential</a:t>
            </a:r>
          </a:p>
          <a:p>
            <a:pPr lvl="1" eaLnBrk="1" hangingPunct="1"/>
            <a:r>
              <a:rPr lang="en-US" dirty="0"/>
              <a:t>Incremental</a:t>
            </a:r>
          </a:p>
          <a:p>
            <a:pPr eaLnBrk="1" hangingPunct="1"/>
            <a:endParaRPr lang="en-US" dirty="0"/>
          </a:p>
        </p:txBody>
      </p:sp>
    </p:spTree>
    <p:extLst>
      <p:ext uri="{BB962C8B-B14F-4D97-AF65-F5344CB8AC3E}">
        <p14:creationId xmlns:p14="http://schemas.microsoft.com/office/powerpoint/2010/main" val="1015244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Backup and Restore Data</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eaLnBrk="1" hangingPunct="1">
              <a:buNone/>
            </a:pPr>
            <a:r>
              <a:rPr lang="id-ID" sz="2400" dirty="0" smtClean="0"/>
              <a:t>Schedule of Backup:</a:t>
            </a:r>
          </a:p>
          <a:p>
            <a:pPr eaLnBrk="1" hangingPunct="1"/>
            <a:r>
              <a:rPr lang="en-US" sz="2400" dirty="0"/>
              <a:t>Full Archival Backup</a:t>
            </a:r>
          </a:p>
          <a:p>
            <a:pPr lvl="1" eaLnBrk="1" hangingPunct="1"/>
            <a:r>
              <a:rPr lang="en-US" sz="2400" dirty="0"/>
              <a:t>image backup implies copying the unused space.</a:t>
            </a:r>
          </a:p>
          <a:p>
            <a:pPr eaLnBrk="1" hangingPunct="1"/>
            <a:r>
              <a:rPr lang="en-US" sz="2400" dirty="0"/>
              <a:t>Differential Backup – what has changed since the last backup</a:t>
            </a:r>
          </a:p>
          <a:p>
            <a:pPr eaLnBrk="1" hangingPunct="1"/>
            <a:r>
              <a:rPr lang="en-US" sz="2400" dirty="0"/>
              <a:t>Incremental Backup – what has changed since the last backup of </a:t>
            </a:r>
            <a:r>
              <a:rPr lang="en-US" sz="2400" dirty="0" err="1"/>
              <a:t>anytype</a:t>
            </a:r>
            <a:endParaRPr lang="en-US" sz="2400" dirty="0"/>
          </a:p>
          <a:p>
            <a:pPr marL="0" indent="0" eaLnBrk="1" hangingPunct="1">
              <a:buNone/>
            </a:pPr>
            <a:endParaRPr lang="id-ID" sz="2400" dirty="0" smtClean="0"/>
          </a:p>
          <a:p>
            <a:pPr eaLnBrk="1" hangingPunct="1"/>
            <a:endParaRPr lang="en-US" sz="2400" dirty="0"/>
          </a:p>
        </p:txBody>
      </p:sp>
    </p:spTree>
    <p:extLst>
      <p:ext uri="{BB962C8B-B14F-4D97-AF65-F5344CB8AC3E}">
        <p14:creationId xmlns:p14="http://schemas.microsoft.com/office/powerpoint/2010/main" val="2536758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Backup and Restore Data</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eaLnBrk="1" hangingPunct="1"/>
            <a:r>
              <a:rPr lang="en-US" dirty="0"/>
              <a:t>Common reasons for restores</a:t>
            </a:r>
          </a:p>
          <a:p>
            <a:pPr lvl="1" eaLnBrk="1" hangingPunct="1"/>
            <a:r>
              <a:rPr lang="en-US" dirty="0"/>
              <a:t>Accidental file deletion</a:t>
            </a:r>
          </a:p>
          <a:p>
            <a:pPr lvl="1" eaLnBrk="1" hangingPunct="1"/>
            <a:r>
              <a:rPr lang="en-US" dirty="0"/>
              <a:t>Disk failure</a:t>
            </a:r>
          </a:p>
          <a:p>
            <a:pPr lvl="1" eaLnBrk="1" hangingPunct="1"/>
            <a:r>
              <a:rPr lang="en-US" dirty="0"/>
              <a:t>Disaster recovery</a:t>
            </a:r>
          </a:p>
          <a:p>
            <a:pPr lvl="2" eaLnBrk="1" hangingPunct="1"/>
            <a:r>
              <a:rPr lang="en-US" dirty="0"/>
              <a:t>Fire, flood, earthquake, hacker attack, sabotage, terrorist attack, etc.</a:t>
            </a:r>
          </a:p>
        </p:txBody>
      </p:sp>
    </p:spTree>
    <p:extLst>
      <p:ext uri="{BB962C8B-B14F-4D97-AF65-F5344CB8AC3E}">
        <p14:creationId xmlns:p14="http://schemas.microsoft.com/office/powerpoint/2010/main" val="2500468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xmlns="" id="{F1FD317B-8561-472E-ABEA-267DC341BF0A}"/>
              </a:ext>
            </a:extLst>
          </p:cNvPr>
          <p:cNvSpPr>
            <a:spLocks noGrp="1" noChangeArrowheads="1"/>
          </p:cNvSpPr>
          <p:nvPr>
            <p:ph type="title"/>
          </p:nvPr>
        </p:nvSpPr>
        <p:spPr>
          <a:xfrm>
            <a:off x="457200" y="838200"/>
            <a:ext cx="8229600" cy="838200"/>
          </a:xfrm>
        </p:spPr>
        <p:txBody>
          <a:bodyPr/>
          <a:lstStyle/>
          <a:p>
            <a:pPr eaLnBrk="1" hangingPunct="1"/>
            <a:r>
              <a:rPr lang="id-ID" altLang="id-ID" b="1" dirty="0" smtClean="0"/>
              <a:t>Change Management</a:t>
            </a:r>
            <a:endParaRPr lang="en-US" altLang="id-ID" b="1" dirty="0"/>
          </a:p>
        </p:txBody>
      </p:sp>
      <p:sp>
        <p:nvSpPr>
          <p:cNvPr id="22533" name="Rectangle 5">
            <a:extLst>
              <a:ext uri="{FF2B5EF4-FFF2-40B4-BE49-F238E27FC236}">
                <a16:creationId xmlns:a16="http://schemas.microsoft.com/office/drawing/2014/main" xmlns="" id="{CF68458C-1621-47B5-AC42-31425FD8E529}"/>
              </a:ext>
            </a:extLst>
          </p:cNvPr>
          <p:cNvSpPr>
            <a:spLocks noGrp="1" noChangeArrowheads="1"/>
          </p:cNvSpPr>
          <p:nvPr>
            <p:ph type="body" idx="1"/>
          </p:nvPr>
        </p:nvSpPr>
        <p:spPr>
          <a:xfrm>
            <a:off x="971550" y="1676400"/>
            <a:ext cx="7200900" cy="3886200"/>
          </a:xfrm>
        </p:spPr>
        <p:txBody>
          <a:bodyPr>
            <a:noAutofit/>
          </a:bodyPr>
          <a:lstStyle/>
          <a:p>
            <a:pPr eaLnBrk="1" hangingPunct="1"/>
            <a:r>
              <a:rPr lang="en-US" altLang="id-ID" sz="2400" dirty="0"/>
              <a:t>Change management processes are meant to manage risks associated with planned changes by carefully considering and minimizing the impact of each change. </a:t>
            </a:r>
            <a:endParaRPr lang="id-ID" altLang="id-ID" sz="2400" dirty="0" smtClean="0"/>
          </a:p>
          <a:p>
            <a:pPr eaLnBrk="1" hangingPunct="1"/>
            <a:r>
              <a:rPr lang="en-US" altLang="id-ID" sz="2400" dirty="0" smtClean="0"/>
              <a:t>A </a:t>
            </a:r>
            <a:r>
              <a:rPr lang="en-US" altLang="id-ID" sz="2400" dirty="0"/>
              <a:t>subset of information security, change management is concerned with protecting the availability of services as well as the integrity of data. </a:t>
            </a:r>
            <a:endParaRPr lang="id-ID" altLang="id-ID" sz="2400" dirty="0" smtClean="0"/>
          </a:p>
        </p:txBody>
      </p:sp>
    </p:spTree>
    <p:extLst>
      <p:ext uri="{BB962C8B-B14F-4D97-AF65-F5344CB8AC3E}">
        <p14:creationId xmlns:p14="http://schemas.microsoft.com/office/powerpoint/2010/main" val="3957394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135" y="2760345"/>
            <a:ext cx="7200900" cy="1114425"/>
          </a:xfrm>
        </p:spPr>
        <p:txBody>
          <a:bodyPr/>
          <a:lstStyle/>
          <a:p>
            <a:pPr algn="ctr"/>
            <a:r>
              <a:rPr lang="id-ID" b="1" dirty="0"/>
              <a:t>Any Question?</a:t>
            </a:r>
            <a:endParaRPr lang="en-US" dirty="0"/>
          </a:p>
        </p:txBody>
      </p:sp>
    </p:spTree>
    <p:extLst>
      <p:ext uri="{BB962C8B-B14F-4D97-AF65-F5344CB8AC3E}">
        <p14:creationId xmlns:p14="http://schemas.microsoft.com/office/powerpoint/2010/main" val="3470824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xmlns="" id="{F1FD317B-8561-472E-ABEA-267DC341BF0A}"/>
              </a:ext>
            </a:extLst>
          </p:cNvPr>
          <p:cNvSpPr>
            <a:spLocks noGrp="1" noChangeArrowheads="1"/>
          </p:cNvSpPr>
          <p:nvPr>
            <p:ph type="title"/>
          </p:nvPr>
        </p:nvSpPr>
        <p:spPr>
          <a:xfrm>
            <a:off x="457200" y="838200"/>
            <a:ext cx="8229600" cy="838200"/>
          </a:xfrm>
        </p:spPr>
        <p:txBody>
          <a:bodyPr/>
          <a:lstStyle/>
          <a:p>
            <a:pPr eaLnBrk="1" hangingPunct="1"/>
            <a:r>
              <a:rPr lang="id-ID" altLang="id-ID" b="1" dirty="0" smtClean="0"/>
              <a:t>Change Management</a:t>
            </a:r>
            <a:endParaRPr lang="en-US" altLang="id-ID" b="1" dirty="0"/>
          </a:p>
        </p:txBody>
      </p:sp>
      <p:sp>
        <p:nvSpPr>
          <p:cNvPr id="22533" name="Rectangle 5">
            <a:extLst>
              <a:ext uri="{FF2B5EF4-FFF2-40B4-BE49-F238E27FC236}">
                <a16:creationId xmlns:a16="http://schemas.microsoft.com/office/drawing/2014/main" xmlns="" id="{CF68458C-1621-47B5-AC42-31425FD8E529}"/>
              </a:ext>
            </a:extLst>
          </p:cNvPr>
          <p:cNvSpPr>
            <a:spLocks noGrp="1" noChangeArrowheads="1"/>
          </p:cNvSpPr>
          <p:nvPr>
            <p:ph type="body" idx="1"/>
          </p:nvPr>
        </p:nvSpPr>
        <p:spPr>
          <a:xfrm>
            <a:off x="971550" y="1676400"/>
            <a:ext cx="7200900" cy="3886200"/>
          </a:xfrm>
        </p:spPr>
        <p:txBody>
          <a:bodyPr>
            <a:noAutofit/>
          </a:bodyPr>
          <a:lstStyle/>
          <a:p>
            <a:pPr eaLnBrk="1" hangingPunct="1"/>
            <a:r>
              <a:rPr lang="en-US" altLang="id-ID" sz="2400" dirty="0" smtClean="0"/>
              <a:t>When </a:t>
            </a:r>
            <a:r>
              <a:rPr lang="en-US" altLang="id-ID" sz="2400" dirty="0"/>
              <a:t>changes such as updates, patches, new releases, </a:t>
            </a:r>
            <a:r>
              <a:rPr lang="en-US" altLang="id-ID" sz="2400" dirty="0" smtClean="0"/>
              <a:t>and</a:t>
            </a:r>
            <a:r>
              <a:rPr lang="id-ID" altLang="id-ID" sz="2400" dirty="0" smtClean="0"/>
              <a:t> </a:t>
            </a:r>
            <a:r>
              <a:rPr lang="en-US" altLang="id-ID" sz="2400" dirty="0" smtClean="0"/>
              <a:t>reconfigurations </a:t>
            </a:r>
            <a:r>
              <a:rPr lang="en-US" altLang="id-ID" sz="2400" dirty="0"/>
              <a:t>are made to software and systems, these changes can cause unexpected and unintended consequences. </a:t>
            </a:r>
            <a:endParaRPr lang="id-ID" altLang="id-ID" sz="2400" dirty="0" smtClean="0"/>
          </a:p>
          <a:p>
            <a:pPr eaLnBrk="1" hangingPunct="1"/>
            <a:r>
              <a:rPr lang="en-US" altLang="id-ID" sz="2400" dirty="0" smtClean="0"/>
              <a:t>A </a:t>
            </a:r>
            <a:r>
              <a:rPr lang="en-US" altLang="id-ID" sz="2400" dirty="0"/>
              <a:t>change management process not only reduces these consequences, but also ensures that the right people are informed and ready to take action when things don’t go as expected.</a:t>
            </a:r>
          </a:p>
        </p:txBody>
      </p:sp>
    </p:spTree>
    <p:extLst>
      <p:ext uri="{BB962C8B-B14F-4D97-AF65-F5344CB8AC3E}">
        <p14:creationId xmlns:p14="http://schemas.microsoft.com/office/powerpoint/2010/main" val="410688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xmlns="" id="{F1FD317B-8561-472E-ABEA-267DC341BF0A}"/>
              </a:ext>
            </a:extLst>
          </p:cNvPr>
          <p:cNvSpPr>
            <a:spLocks noGrp="1" noChangeArrowheads="1"/>
          </p:cNvSpPr>
          <p:nvPr>
            <p:ph type="title"/>
          </p:nvPr>
        </p:nvSpPr>
        <p:spPr>
          <a:xfrm>
            <a:off x="457200" y="838200"/>
            <a:ext cx="8229600" cy="838200"/>
          </a:xfrm>
        </p:spPr>
        <p:txBody>
          <a:bodyPr/>
          <a:lstStyle/>
          <a:p>
            <a:pPr eaLnBrk="1" hangingPunct="1"/>
            <a:r>
              <a:rPr lang="id-ID" altLang="id-ID" b="1" dirty="0" smtClean="0"/>
              <a:t>Nontechnical Change Management</a:t>
            </a:r>
            <a:endParaRPr lang="en-US" altLang="id-ID" b="1" dirty="0"/>
          </a:p>
        </p:txBody>
      </p:sp>
      <p:sp>
        <p:nvSpPr>
          <p:cNvPr id="22533" name="Rectangle 5">
            <a:extLst>
              <a:ext uri="{FF2B5EF4-FFF2-40B4-BE49-F238E27FC236}">
                <a16:creationId xmlns:a16="http://schemas.microsoft.com/office/drawing/2014/main" xmlns="" id="{CF68458C-1621-47B5-AC42-31425FD8E529}"/>
              </a:ext>
            </a:extLst>
          </p:cNvPr>
          <p:cNvSpPr>
            <a:spLocks noGrp="1" noChangeArrowheads="1"/>
          </p:cNvSpPr>
          <p:nvPr>
            <p:ph type="body" idx="1"/>
          </p:nvPr>
        </p:nvSpPr>
        <p:spPr>
          <a:xfrm>
            <a:off x="971550" y="1676400"/>
            <a:ext cx="7200900" cy="3886200"/>
          </a:xfrm>
        </p:spPr>
        <p:txBody>
          <a:bodyPr>
            <a:noAutofit/>
          </a:bodyPr>
          <a:lstStyle/>
          <a:p>
            <a:pPr eaLnBrk="1" hangingPunct="1"/>
            <a:r>
              <a:rPr lang="en-US" sz="2400" dirty="0"/>
              <a:t>Changes to information security may require implementing new policies and procedures</a:t>
            </a:r>
          </a:p>
          <a:p>
            <a:pPr eaLnBrk="1" hangingPunct="1"/>
            <a:r>
              <a:rPr lang="en-US" sz="2400" dirty="0"/>
              <a:t>Document manager should maintain master copy of each document; record and archive revisions made; and keep copies of revisions</a:t>
            </a:r>
          </a:p>
          <a:p>
            <a:pPr eaLnBrk="1" hangingPunct="1"/>
            <a:r>
              <a:rPr lang="en-US" sz="2400" dirty="0"/>
              <a:t>Policy revisions not implemented and enforceable until they have been disseminated, read, understood, and agreed to</a:t>
            </a:r>
          </a:p>
          <a:p>
            <a:pPr eaLnBrk="1" hangingPunct="1"/>
            <a:r>
              <a:rPr lang="en-US" sz="2400" dirty="0"/>
              <a:t>Software available to make creation, modification, dissemination, and agreement documentation processes more manageable</a:t>
            </a:r>
          </a:p>
        </p:txBody>
      </p:sp>
    </p:spTree>
    <p:extLst>
      <p:ext uri="{BB962C8B-B14F-4D97-AF65-F5344CB8AC3E}">
        <p14:creationId xmlns:p14="http://schemas.microsoft.com/office/powerpoint/2010/main" val="3201243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a:extLst>
              <a:ext uri="{FF2B5EF4-FFF2-40B4-BE49-F238E27FC236}">
                <a16:creationId xmlns:a16="http://schemas.microsoft.com/office/drawing/2014/main" xmlns="" id="{F1FD317B-8561-472E-ABEA-267DC341BF0A}"/>
              </a:ext>
            </a:extLst>
          </p:cNvPr>
          <p:cNvSpPr>
            <a:spLocks noGrp="1" noChangeArrowheads="1"/>
          </p:cNvSpPr>
          <p:nvPr>
            <p:ph type="title"/>
          </p:nvPr>
        </p:nvSpPr>
        <p:spPr>
          <a:xfrm>
            <a:off x="457200" y="838200"/>
            <a:ext cx="8229600" cy="838200"/>
          </a:xfrm>
        </p:spPr>
        <p:txBody>
          <a:bodyPr/>
          <a:lstStyle/>
          <a:p>
            <a:pPr eaLnBrk="1" hangingPunct="1"/>
            <a:r>
              <a:rPr lang="id-ID" altLang="id-ID" b="1" dirty="0" smtClean="0"/>
              <a:t>Technical Config and Change Management</a:t>
            </a:r>
            <a:endParaRPr lang="en-US" altLang="id-ID" b="1" dirty="0"/>
          </a:p>
        </p:txBody>
      </p:sp>
      <p:sp>
        <p:nvSpPr>
          <p:cNvPr id="22533" name="Rectangle 5">
            <a:extLst>
              <a:ext uri="{FF2B5EF4-FFF2-40B4-BE49-F238E27FC236}">
                <a16:creationId xmlns:a16="http://schemas.microsoft.com/office/drawing/2014/main" xmlns="" id="{CF68458C-1621-47B5-AC42-31425FD8E529}"/>
              </a:ext>
            </a:extLst>
          </p:cNvPr>
          <p:cNvSpPr>
            <a:spLocks noGrp="1" noChangeArrowheads="1"/>
          </p:cNvSpPr>
          <p:nvPr>
            <p:ph type="body" idx="1"/>
          </p:nvPr>
        </p:nvSpPr>
        <p:spPr>
          <a:xfrm>
            <a:off x="971550" y="1676400"/>
            <a:ext cx="7200900" cy="3886200"/>
          </a:xfrm>
        </p:spPr>
        <p:txBody>
          <a:bodyPr>
            <a:noAutofit/>
          </a:bodyPr>
          <a:lstStyle/>
          <a:p>
            <a:pPr eaLnBrk="1" hangingPunct="1">
              <a:spcBef>
                <a:spcPct val="80000"/>
              </a:spcBef>
            </a:pPr>
            <a:r>
              <a:rPr lang="en-US" sz="2200" dirty="0"/>
              <a:t>Terms associated with management of technical configuration and change: configuration item, version, build</a:t>
            </a:r>
          </a:p>
          <a:p>
            <a:pPr eaLnBrk="1" hangingPunct="1">
              <a:spcBef>
                <a:spcPct val="80000"/>
              </a:spcBef>
            </a:pPr>
            <a:r>
              <a:rPr lang="en-US" sz="2200" dirty="0"/>
              <a:t>Four steps associated with configuration management:</a:t>
            </a:r>
          </a:p>
          <a:p>
            <a:pPr lvl="1" eaLnBrk="1" hangingPunct="1">
              <a:spcBef>
                <a:spcPct val="80000"/>
              </a:spcBef>
            </a:pPr>
            <a:r>
              <a:rPr lang="en-US" sz="2200" dirty="0"/>
              <a:t>Configuration identification</a:t>
            </a:r>
          </a:p>
          <a:p>
            <a:pPr lvl="1" eaLnBrk="1" hangingPunct="1">
              <a:spcBef>
                <a:spcPct val="80000"/>
              </a:spcBef>
            </a:pPr>
            <a:r>
              <a:rPr lang="en-US" sz="2200" dirty="0"/>
              <a:t>Configuration control</a:t>
            </a:r>
          </a:p>
          <a:p>
            <a:pPr lvl="1" eaLnBrk="1" hangingPunct="1">
              <a:spcBef>
                <a:spcPct val="80000"/>
              </a:spcBef>
            </a:pPr>
            <a:r>
              <a:rPr lang="en-US" sz="2200" dirty="0"/>
              <a:t>Configuration status accounting</a:t>
            </a:r>
          </a:p>
          <a:p>
            <a:pPr lvl="1" eaLnBrk="1" hangingPunct="1">
              <a:spcBef>
                <a:spcPct val="80000"/>
              </a:spcBef>
            </a:pPr>
            <a:r>
              <a:rPr lang="en-US" sz="2200" dirty="0"/>
              <a:t>Configuration audit</a:t>
            </a:r>
          </a:p>
        </p:txBody>
      </p:sp>
    </p:spTree>
    <p:extLst>
      <p:ext uri="{BB962C8B-B14F-4D97-AF65-F5344CB8AC3E}">
        <p14:creationId xmlns:p14="http://schemas.microsoft.com/office/powerpoint/2010/main" val="43043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Security Monitoring and Auditing</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en-US" sz="2500" dirty="0"/>
              <a:t>Monitoring and auditing activity on systems is important for two reasons. </a:t>
            </a:r>
            <a:endParaRPr lang="id-ID" sz="2500" dirty="0" smtClean="0"/>
          </a:p>
          <a:p>
            <a:pPr marL="0" indent="0">
              <a:lnSpc>
                <a:spcPct val="90000"/>
              </a:lnSpc>
              <a:buNone/>
            </a:pPr>
            <a:endParaRPr lang="id-ID" sz="2500" dirty="0"/>
          </a:p>
          <a:p>
            <a:pPr marL="0" indent="0">
              <a:lnSpc>
                <a:spcPct val="90000"/>
              </a:lnSpc>
              <a:buNone/>
            </a:pPr>
            <a:r>
              <a:rPr lang="en-US" sz="2500" dirty="0" smtClean="0"/>
              <a:t>First</a:t>
            </a:r>
            <a:r>
              <a:rPr lang="en-US" sz="2500" dirty="0"/>
              <a:t>, monitoring activity tells the systems administrator which systems are operating the way they should, where systems are failing, where performance is an issue, and what type of load the system is carrying at any given time.</a:t>
            </a:r>
            <a:endParaRPr lang="en-US" altLang="id-ID" sz="2500" dirty="0"/>
          </a:p>
        </p:txBody>
      </p:sp>
    </p:spTree>
    <p:extLst>
      <p:ext uri="{BB962C8B-B14F-4D97-AF65-F5344CB8AC3E}">
        <p14:creationId xmlns:p14="http://schemas.microsoft.com/office/powerpoint/2010/main" val="897925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14400"/>
            <a:ext cx="7200900" cy="652713"/>
          </a:xfrm>
        </p:spPr>
        <p:txBody>
          <a:bodyPr/>
          <a:lstStyle/>
          <a:p>
            <a:r>
              <a:rPr lang="id-ID" b="1" dirty="0" smtClean="0"/>
              <a:t>Security Monitoring and Auditing</a:t>
            </a:r>
            <a:endParaRPr lang="id-ID" b="1" dirty="0"/>
          </a:p>
        </p:txBody>
      </p:sp>
      <p:sp>
        <p:nvSpPr>
          <p:cNvPr id="3" name="Content Placeholder 2"/>
          <p:cNvSpPr>
            <a:spLocks noGrp="1"/>
          </p:cNvSpPr>
          <p:nvPr>
            <p:ph idx="1"/>
          </p:nvPr>
        </p:nvSpPr>
        <p:spPr>
          <a:xfrm>
            <a:off x="1013460" y="1981200"/>
            <a:ext cx="7200900" cy="3149266"/>
          </a:xfrm>
        </p:spPr>
        <p:txBody>
          <a:bodyPr>
            <a:noAutofit/>
          </a:bodyPr>
          <a:lstStyle/>
          <a:p>
            <a:pPr marL="0" indent="0">
              <a:lnSpc>
                <a:spcPct val="90000"/>
              </a:lnSpc>
              <a:buNone/>
            </a:pPr>
            <a:r>
              <a:rPr lang="en-US" sz="2500" dirty="0"/>
              <a:t>Second, and of interest to security, is the exposure of</a:t>
            </a:r>
          </a:p>
          <a:p>
            <a:pPr marL="0" indent="0">
              <a:lnSpc>
                <a:spcPct val="90000"/>
              </a:lnSpc>
              <a:buNone/>
            </a:pPr>
            <a:r>
              <a:rPr lang="en-US" sz="2500" dirty="0"/>
              <a:t>suspicious activity, audit trails of normal and abnormal use, and forensic evidence that is useful in diagnosing attacks or misuse, and potentially catching and prosecuting attackers.</a:t>
            </a:r>
          </a:p>
          <a:p>
            <a:pPr marL="0" indent="0">
              <a:lnSpc>
                <a:spcPct val="90000"/>
              </a:lnSpc>
              <a:buNone/>
            </a:pPr>
            <a:endParaRPr lang="id-ID" sz="2500" dirty="0" smtClean="0"/>
          </a:p>
          <a:p>
            <a:pPr marL="0" indent="0">
              <a:lnSpc>
                <a:spcPct val="90000"/>
              </a:lnSpc>
              <a:buNone/>
            </a:pPr>
            <a:r>
              <a:rPr lang="id-ID" sz="2500" dirty="0" smtClean="0"/>
              <a:t>S</a:t>
            </a:r>
            <a:r>
              <a:rPr lang="en-US" sz="2500" dirty="0" err="1" smtClean="0"/>
              <a:t>uspicious</a:t>
            </a:r>
            <a:r>
              <a:rPr lang="en-US" sz="2500" dirty="0" smtClean="0"/>
              <a:t> </a:t>
            </a:r>
            <a:r>
              <a:rPr lang="en-US" sz="2500" dirty="0"/>
              <a:t>activity may consist of obvious symptoms such as known attack codes or signatures, or may be patterns that, to the experienced, mean possible attempts or successful intrusions.</a:t>
            </a:r>
            <a:endParaRPr lang="en-US" altLang="id-ID" sz="2500" dirty="0"/>
          </a:p>
        </p:txBody>
      </p:sp>
    </p:spTree>
    <p:extLst>
      <p:ext uri="{BB962C8B-B14F-4D97-AF65-F5344CB8AC3E}">
        <p14:creationId xmlns:p14="http://schemas.microsoft.com/office/powerpoint/2010/main" val="74796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2136</TotalTime>
  <Words>1744</Words>
  <Application>Microsoft Office PowerPoint</Application>
  <PresentationFormat>On-screen Show (4:3)</PresentationFormat>
  <Paragraphs>227</Paragraphs>
  <Slides>40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Times New Roman</vt:lpstr>
      <vt:lpstr>Wingdings</vt:lpstr>
      <vt:lpstr>Office Theme</vt:lpstr>
      <vt:lpstr>Security Operation Management</vt:lpstr>
      <vt:lpstr>Contents</vt:lpstr>
      <vt:lpstr>Configuration and Change Management</vt:lpstr>
      <vt:lpstr>Change Management</vt:lpstr>
      <vt:lpstr>Change Management</vt:lpstr>
      <vt:lpstr>Nontechnical Change Management</vt:lpstr>
      <vt:lpstr>Technical Config and Change Management</vt:lpstr>
      <vt:lpstr>Security Monitoring and Auditing</vt:lpstr>
      <vt:lpstr>Security Monitoring and Auditing</vt:lpstr>
      <vt:lpstr>Security Monitoring and Auditing</vt:lpstr>
      <vt:lpstr>Activity Logs</vt:lpstr>
      <vt:lpstr>Activity Logs</vt:lpstr>
      <vt:lpstr>System and Network Activity Monitoring</vt:lpstr>
      <vt:lpstr>Vulnerability Analysis</vt:lpstr>
      <vt:lpstr>Incident Response </vt:lpstr>
      <vt:lpstr>Incident Response </vt:lpstr>
      <vt:lpstr>Incident Response </vt:lpstr>
      <vt:lpstr>Preparation</vt:lpstr>
      <vt:lpstr>Detection</vt:lpstr>
      <vt:lpstr>Containment</vt:lpstr>
      <vt:lpstr>Eradication</vt:lpstr>
      <vt:lpstr>Recovery</vt:lpstr>
      <vt:lpstr>Follow up</vt:lpstr>
      <vt:lpstr>Hints Moving Forward</vt:lpstr>
      <vt:lpstr>Business Continuity Plan</vt:lpstr>
      <vt:lpstr>Business Continuity Plan</vt:lpstr>
      <vt:lpstr>Business Continuity Plan</vt:lpstr>
      <vt:lpstr>Disaster Recovery Plan</vt:lpstr>
      <vt:lpstr>Business Continuity vs Disaster Recovery</vt:lpstr>
      <vt:lpstr>Type Backup facilities</vt:lpstr>
      <vt:lpstr>Type Backup facilities</vt:lpstr>
      <vt:lpstr>Type Backup facilities</vt:lpstr>
      <vt:lpstr>Restoration Data and Program</vt:lpstr>
      <vt:lpstr>DRP Testing</vt:lpstr>
      <vt:lpstr>DRP Testing</vt:lpstr>
      <vt:lpstr>Backup and Restore Data</vt:lpstr>
      <vt:lpstr>Backup and Restore Data</vt:lpstr>
      <vt:lpstr>Backup and Restore Data</vt:lpstr>
      <vt:lpstr>Backup and Restore Data</vt:lpstr>
      <vt:lpstr>Any Question?</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Salim Sakata</cp:lastModifiedBy>
  <cp:revision>364</cp:revision>
  <dcterms:created xsi:type="dcterms:W3CDTF">2010-08-24T06:47:44Z</dcterms:created>
  <dcterms:modified xsi:type="dcterms:W3CDTF">2017-10-10T02:50:11Z</dcterms:modified>
</cp:coreProperties>
</file>