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3" r:id="rId2"/>
    <p:sldId id="385" r:id="rId3"/>
    <p:sldId id="386" r:id="rId4"/>
    <p:sldId id="387" r:id="rId5"/>
    <p:sldId id="378" r:id="rId6"/>
    <p:sldId id="379" r:id="rId7"/>
    <p:sldId id="388" r:id="rId8"/>
    <p:sldId id="392" r:id="rId9"/>
    <p:sldId id="389" r:id="rId10"/>
    <p:sldId id="390" r:id="rId11"/>
    <p:sldId id="3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62" y="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08/10/2017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08/10/2017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trell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/>
              <a:t>Jaminan dan keamanan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id-ID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Pengantar kuliah</a:t>
            </a:r>
            <a:endParaRPr lang="en-US" dirty="0" smtClean="0"/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200900" cy="652713"/>
          </a:xfrm>
        </p:spPr>
        <p:txBody>
          <a:bodyPr/>
          <a:lstStyle/>
          <a:p>
            <a:r>
              <a:rPr lang="id-ID" b="1" dirty="0" smtClean="0"/>
              <a:t>Ketentuan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Kecurangan akademik dalam bentuk apapun tidak ada toleransi. </a:t>
            </a:r>
            <a:endParaRPr lang="id-ID" sz="2250" dirty="0"/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Sanksi: nilai mata kuliah E (Tidak Lulus)</a:t>
            </a:r>
            <a:endParaRPr lang="id-ID" sz="2250" dirty="0"/>
          </a:p>
        </p:txBody>
      </p:sp>
    </p:spTree>
    <p:extLst>
      <p:ext uri="{BB962C8B-B14F-4D97-AF65-F5344CB8AC3E}">
        <p14:creationId xmlns:p14="http://schemas.microsoft.com/office/powerpoint/2010/main" val="1847917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080" y="762000"/>
            <a:ext cx="7200900" cy="652713"/>
          </a:xfrm>
        </p:spPr>
        <p:txBody>
          <a:bodyPr/>
          <a:lstStyle/>
          <a:p>
            <a:r>
              <a:rPr lang="id-ID" b="1" dirty="0"/>
              <a:t>Ketua Kelas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d-ID" sz="5250" b="1" dirty="0"/>
          </a:p>
          <a:p>
            <a:pPr marL="0" indent="0" algn="ctr">
              <a:buNone/>
            </a:pPr>
            <a:r>
              <a:rPr lang="id-ID" sz="5250" b="1" dirty="0"/>
              <a:t>Siapakah Dia???</a:t>
            </a:r>
          </a:p>
        </p:txBody>
      </p:sp>
    </p:spTree>
    <p:extLst>
      <p:ext uri="{BB962C8B-B14F-4D97-AF65-F5344CB8AC3E}">
        <p14:creationId xmlns:p14="http://schemas.microsoft.com/office/powerpoint/2010/main" val="340192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200900" cy="652713"/>
          </a:xfrm>
        </p:spPr>
        <p:txBody>
          <a:bodyPr/>
          <a:lstStyle/>
          <a:p>
            <a:r>
              <a:rPr lang="id-ID" b="1" dirty="0"/>
              <a:t>Pengajar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250" dirty="0"/>
              <a:t>Nama:</a:t>
            </a:r>
          </a:p>
          <a:p>
            <a:pPr marL="0" indent="0" algn="ctr">
              <a:buNone/>
            </a:pPr>
            <a:r>
              <a:rPr lang="en-US" sz="2250" b="1" dirty="0" err="1"/>
              <a:t>Aceng</a:t>
            </a:r>
            <a:r>
              <a:rPr lang="en-US" sz="2250" b="1" dirty="0"/>
              <a:t> Salim, ST. MT.</a:t>
            </a:r>
            <a:r>
              <a:rPr lang="id-ID" sz="2250" b="1" dirty="0"/>
              <a:t> (Salim)</a:t>
            </a:r>
            <a:endParaRPr lang="en-US" sz="2250" b="1" dirty="0"/>
          </a:p>
          <a:p>
            <a:pPr marL="0" indent="0" algn="ctr">
              <a:buNone/>
            </a:pPr>
            <a:r>
              <a:rPr lang="en-US" sz="2250" dirty="0" err="1"/>
              <a:t>Kontak</a:t>
            </a:r>
            <a:r>
              <a:rPr lang="en-US" sz="2250" dirty="0"/>
              <a:t>:</a:t>
            </a:r>
            <a:r>
              <a:rPr lang="en-US" sz="2250" b="1" dirty="0"/>
              <a:t> </a:t>
            </a:r>
            <a:r>
              <a:rPr lang="id-ID" sz="2250" b="1" dirty="0"/>
              <a:t>aceng@esaunggul.ac.id</a:t>
            </a:r>
            <a:endParaRPr lang="en-US" sz="2250" b="1" dirty="0"/>
          </a:p>
          <a:p>
            <a:pPr marL="0" indent="0" algn="ctr">
              <a:buNone/>
            </a:pPr>
            <a:r>
              <a:rPr lang="en-US" sz="2250" dirty="0" err="1"/>
              <a:t>Latar</a:t>
            </a:r>
            <a:r>
              <a:rPr lang="en-US" sz="2250" dirty="0"/>
              <a:t> </a:t>
            </a:r>
            <a:r>
              <a:rPr lang="en-US" sz="2250" dirty="0" err="1"/>
              <a:t>Belakang</a:t>
            </a:r>
            <a:r>
              <a:rPr lang="en-US" sz="2250" dirty="0"/>
              <a:t>:</a:t>
            </a:r>
          </a:p>
          <a:p>
            <a:pPr marL="0" indent="0" algn="ctr">
              <a:buNone/>
            </a:pPr>
            <a:r>
              <a:rPr lang="en-US" sz="2250" b="1" dirty="0"/>
              <a:t>S1 </a:t>
            </a:r>
            <a:r>
              <a:rPr lang="en-US" sz="2250" b="1" dirty="0" err="1"/>
              <a:t>Sistem</a:t>
            </a:r>
            <a:r>
              <a:rPr lang="en-US" sz="2250" b="1" dirty="0"/>
              <a:t> &amp; </a:t>
            </a:r>
            <a:r>
              <a:rPr lang="en-US" sz="2250" b="1" dirty="0" err="1"/>
              <a:t>Teknologi</a:t>
            </a:r>
            <a:r>
              <a:rPr lang="en-US" sz="2250" b="1" dirty="0"/>
              <a:t> </a:t>
            </a:r>
            <a:r>
              <a:rPr lang="en-US" sz="2250" b="1" dirty="0" err="1"/>
              <a:t>Informasi</a:t>
            </a:r>
            <a:r>
              <a:rPr lang="en-US" sz="2250" b="1" dirty="0"/>
              <a:t> - ITB</a:t>
            </a:r>
          </a:p>
          <a:p>
            <a:pPr marL="0" indent="0" algn="ctr">
              <a:buNone/>
            </a:pPr>
            <a:r>
              <a:rPr lang="en-US" sz="2250" b="1" dirty="0"/>
              <a:t>S2 </a:t>
            </a:r>
            <a:r>
              <a:rPr lang="en-US" sz="2250" b="1" dirty="0" err="1"/>
              <a:t>Keamanan</a:t>
            </a:r>
            <a:r>
              <a:rPr lang="en-US" sz="2250" b="1" dirty="0"/>
              <a:t> </a:t>
            </a:r>
            <a:r>
              <a:rPr lang="en-US" sz="2250" b="1" dirty="0" err="1"/>
              <a:t>Informasi</a:t>
            </a:r>
            <a:r>
              <a:rPr lang="en-US" sz="2250" b="1" dirty="0"/>
              <a:t> – ITB</a:t>
            </a:r>
          </a:p>
          <a:p>
            <a:pPr marL="0" indent="0" algn="ctr">
              <a:buNone/>
            </a:pPr>
            <a:endParaRPr lang="id-ID" sz="2250" dirty="0"/>
          </a:p>
        </p:txBody>
      </p:sp>
    </p:spTree>
    <p:extLst>
      <p:ext uri="{BB962C8B-B14F-4D97-AF65-F5344CB8AC3E}">
        <p14:creationId xmlns:p14="http://schemas.microsoft.com/office/powerpoint/2010/main" val="69887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914400"/>
            <a:ext cx="7200900" cy="652713"/>
          </a:xfrm>
        </p:spPr>
        <p:txBody>
          <a:bodyPr/>
          <a:lstStyle/>
          <a:p>
            <a:r>
              <a:rPr lang="id-ID" b="1" dirty="0"/>
              <a:t>Deskripsi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 err="1"/>
              <a:t>Sifat</a:t>
            </a:r>
            <a:r>
              <a:rPr lang="en-US" sz="21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100" dirty="0"/>
              <a:t>Pilihan</a:t>
            </a:r>
            <a:endParaRPr lang="en-US" sz="2100" dirty="0"/>
          </a:p>
          <a:p>
            <a:pPr marL="0" indent="0">
              <a:buNone/>
            </a:pPr>
            <a:r>
              <a:rPr lang="en-US" sz="2100" b="1" dirty="0" err="1"/>
              <a:t>Prasyarat</a:t>
            </a:r>
            <a:r>
              <a:rPr lang="en-US" sz="2100" b="1" dirty="0"/>
              <a:t>:</a:t>
            </a:r>
          </a:p>
          <a:p>
            <a:pPr marL="0" indent="0">
              <a:buNone/>
            </a:pPr>
            <a:r>
              <a:rPr lang="id-ID" sz="2100" dirty="0"/>
              <a:t>Risk of Information System</a:t>
            </a:r>
            <a:endParaRPr lang="id-ID" sz="2100" dirty="0"/>
          </a:p>
          <a:p>
            <a:pPr marL="0" indent="0">
              <a:buNone/>
            </a:pPr>
            <a:r>
              <a:rPr lang="en-US" sz="2100" b="1" dirty="0" err="1"/>
              <a:t>Jadwal</a:t>
            </a:r>
            <a:r>
              <a:rPr lang="en-US" sz="21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100" dirty="0"/>
              <a:t>Minggu</a:t>
            </a:r>
            <a:r>
              <a:rPr lang="en-US" sz="2100" dirty="0"/>
              <a:t>, </a:t>
            </a:r>
            <a:r>
              <a:rPr lang="id-ID" sz="2100" dirty="0"/>
              <a:t>11</a:t>
            </a:r>
            <a:r>
              <a:rPr lang="en-US" sz="2100" dirty="0"/>
              <a:t>.</a:t>
            </a:r>
            <a:r>
              <a:rPr lang="id-ID" sz="2100" dirty="0"/>
              <a:t>0</a:t>
            </a:r>
            <a:r>
              <a:rPr lang="en-US" sz="2100" dirty="0"/>
              <a:t>0 </a:t>
            </a:r>
            <a:r>
              <a:rPr lang="en-US" sz="2100" dirty="0"/>
              <a:t>– </a:t>
            </a:r>
            <a:r>
              <a:rPr lang="en-US" sz="2100" dirty="0"/>
              <a:t>1</a:t>
            </a:r>
            <a:r>
              <a:rPr lang="id-ID" sz="2100" dirty="0"/>
              <a:t>3.30</a:t>
            </a:r>
            <a:r>
              <a:rPr lang="en-US" sz="2100" dirty="0"/>
              <a:t>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66342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460" y="838200"/>
            <a:ext cx="7200900" cy="652713"/>
          </a:xfrm>
        </p:spPr>
        <p:txBody>
          <a:bodyPr/>
          <a:lstStyle/>
          <a:p>
            <a:r>
              <a:rPr lang="id-ID" b="1" dirty="0"/>
              <a:t>Tujuan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50" dirty="0"/>
              <a:t>Mata </a:t>
            </a:r>
            <a:r>
              <a:rPr lang="en-US" sz="2250" dirty="0" err="1"/>
              <a:t>kuliah</a:t>
            </a:r>
            <a:r>
              <a:rPr lang="en-US" sz="2250" dirty="0"/>
              <a:t> </a:t>
            </a:r>
            <a:r>
              <a:rPr lang="en-US" sz="2250" dirty="0" err="1"/>
              <a:t>ini</a:t>
            </a:r>
            <a:r>
              <a:rPr lang="en-US" sz="2250" dirty="0"/>
              <a:t> </a:t>
            </a:r>
            <a:r>
              <a:rPr lang="en-US" sz="2250" dirty="0" err="1"/>
              <a:t>memberikan</a:t>
            </a:r>
            <a:r>
              <a:rPr lang="en-US" sz="2250" dirty="0"/>
              <a:t> </a:t>
            </a:r>
            <a:r>
              <a:rPr lang="en-US" sz="2250" dirty="0" err="1"/>
              <a:t>pemahaman</a:t>
            </a:r>
            <a:r>
              <a:rPr lang="en-US" sz="2250" dirty="0"/>
              <a:t> </a:t>
            </a:r>
            <a:r>
              <a:rPr lang="en-US" sz="2250" dirty="0" err="1"/>
              <a:t>terkait</a:t>
            </a:r>
            <a:r>
              <a:rPr lang="id-ID" sz="225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Keamanan Informasi: </a:t>
            </a:r>
            <a:r>
              <a:rPr lang="id-ID" sz="2250" i="1" dirty="0"/>
              <a:t>Confidentiality, Integrity &amp; Availability</a:t>
            </a:r>
            <a:r>
              <a:rPr lang="id-ID" sz="2250" dirty="0"/>
              <a:t> (CIA)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Prinsip perlindungan aset informasi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Merancang kontrol untuk menjamin keamanan pada aset informasi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Implementasi praktis perlindungan informasi</a:t>
            </a:r>
          </a:p>
          <a:p>
            <a:pPr marL="0" indent="0">
              <a:buNone/>
            </a:pPr>
            <a:endParaRPr lang="id-ID" sz="2250" dirty="0"/>
          </a:p>
          <a:p>
            <a:pPr>
              <a:buFont typeface="Arial" panose="020B0604020202020204" pitchFamily="34" charset="0"/>
              <a:buChar char="•"/>
            </a:pPr>
            <a:endParaRPr lang="id-ID" sz="2250" dirty="0"/>
          </a:p>
        </p:txBody>
      </p:sp>
    </p:spTree>
    <p:extLst>
      <p:ext uri="{BB962C8B-B14F-4D97-AF65-F5344CB8AC3E}">
        <p14:creationId xmlns:p14="http://schemas.microsoft.com/office/powerpoint/2010/main" val="269119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Information Security Overview &amp; Basic Principle</a:t>
            </a:r>
          </a:p>
          <a:p>
            <a:r>
              <a:rPr lang="id-ID" i="1" dirty="0"/>
              <a:t>Compliance Standard for Information Security</a:t>
            </a:r>
          </a:p>
          <a:p>
            <a:r>
              <a:rPr lang="id-ID" i="1" dirty="0"/>
              <a:t>Information Security Management System </a:t>
            </a:r>
            <a:r>
              <a:rPr lang="id-ID" dirty="0"/>
              <a:t>(ISMS)</a:t>
            </a:r>
          </a:p>
          <a:p>
            <a:r>
              <a:rPr lang="id-ID" i="1" dirty="0"/>
              <a:t>Risk Management</a:t>
            </a:r>
            <a:r>
              <a:rPr lang="id-ID" dirty="0"/>
              <a:t> </a:t>
            </a:r>
          </a:p>
          <a:p>
            <a:r>
              <a:rPr lang="id-ID" i="1" dirty="0"/>
              <a:t>Information Security Policy</a:t>
            </a:r>
          </a:p>
          <a:p>
            <a:r>
              <a:rPr lang="id-ID" i="1" dirty="0"/>
              <a:t>Vulnerability Assessment</a:t>
            </a:r>
          </a:p>
          <a:p>
            <a:r>
              <a:rPr lang="id-ID" i="1" dirty="0"/>
              <a:t>Vulnerability Assessment Practical</a:t>
            </a:r>
            <a:r>
              <a:rPr lang="id-ID" dirty="0"/>
              <a:t> (Studi Kasus)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726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UTS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 startAt="8"/>
            </a:pPr>
            <a:r>
              <a:rPr lang="id-ID" i="1" dirty="0"/>
              <a:t>Information Classification</a:t>
            </a:r>
          </a:p>
          <a:p>
            <a:pPr>
              <a:buFont typeface="+mj-lt"/>
              <a:buAutoNum type="arabicPeriod" startAt="8"/>
            </a:pPr>
            <a:r>
              <a:rPr lang="id-ID" i="1" dirty="0"/>
              <a:t>Information Right Management</a:t>
            </a:r>
          </a:p>
          <a:p>
            <a:pPr>
              <a:buFont typeface="+mj-lt"/>
              <a:buAutoNum type="arabicPeriod" startAt="8"/>
            </a:pPr>
            <a:r>
              <a:rPr lang="id-ID" i="1" dirty="0"/>
              <a:t>Cryptography</a:t>
            </a:r>
          </a:p>
          <a:p>
            <a:pPr>
              <a:buFont typeface="+mj-lt"/>
              <a:buAutoNum type="arabicPeriod" startAt="8"/>
            </a:pPr>
            <a:r>
              <a:rPr lang="id-ID" i="1" dirty="0"/>
              <a:t>Network Security</a:t>
            </a:r>
            <a:r>
              <a:rPr lang="id-ID" dirty="0"/>
              <a:t> </a:t>
            </a:r>
            <a:r>
              <a:rPr lang="id-ID" i="1" dirty="0"/>
              <a:t>Design</a:t>
            </a:r>
          </a:p>
          <a:p>
            <a:pPr>
              <a:buFont typeface="+mj-lt"/>
              <a:buAutoNum type="arabicPeriod" startAt="8"/>
            </a:pPr>
            <a:r>
              <a:rPr lang="id-ID" i="1" dirty="0"/>
              <a:t>Secure Application design</a:t>
            </a:r>
          </a:p>
          <a:p>
            <a:pPr>
              <a:buFont typeface="+mj-lt"/>
              <a:buAutoNum type="arabicPeriod" startAt="8"/>
            </a:pPr>
            <a:r>
              <a:rPr lang="id-ID" i="1" dirty="0"/>
              <a:t>Security Operation Management</a:t>
            </a:r>
          </a:p>
          <a:p>
            <a:pPr>
              <a:buFont typeface="+mj-lt"/>
              <a:buAutoNum type="arabicPeriod" startAt="8"/>
            </a:pPr>
            <a:r>
              <a:rPr lang="id-ID" i="1" dirty="0"/>
              <a:t>Security Flaw Practice</a:t>
            </a:r>
            <a:r>
              <a:rPr lang="id-ID" dirty="0"/>
              <a:t> (Studi Kasus)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968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270" y="838200"/>
            <a:ext cx="7200900" cy="652713"/>
          </a:xfrm>
        </p:spPr>
        <p:txBody>
          <a:bodyPr/>
          <a:lstStyle/>
          <a:p>
            <a:r>
              <a:rPr lang="id-ID" b="1" dirty="0" smtClean="0"/>
              <a:t>Buku Rujukan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d-ID" sz="2400" dirty="0"/>
              <a:t>Rhodes M and Oesley., Information Security The Complete Reference, 2nd Edition, Mc Graw Hill Education, 2013.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dirty="0"/>
              <a:t>Peltier T. R., Information Security Policies and Procedures, A Practitioner’s Reference, 2nd Edition, CRC Press LLC, 2004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dirty="0"/>
              <a:t>Michael E. Whitman and Herbert J. Mattord., </a:t>
            </a:r>
            <a:r>
              <a:rPr lang="id-ID" sz="2400" i="1" dirty="0"/>
              <a:t>Management of Information Security,</a:t>
            </a:r>
            <a:r>
              <a:rPr lang="id-ID" sz="2400" dirty="0"/>
              <a:t> Fourth Edition, Stamford: 2014.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dirty="0"/>
              <a:t>Johannes A. Buchman, et al., </a:t>
            </a:r>
            <a:r>
              <a:rPr lang="id-ID" sz="2400" i="1" dirty="0"/>
              <a:t>Introduction to Public Key Infrastructures</a:t>
            </a:r>
            <a:r>
              <a:rPr lang="id-ID" sz="2400" dirty="0"/>
              <a:t>, London: 2013.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dirty="0"/>
              <a:t>International Standard (ISO/ IEC) 27001. </a:t>
            </a:r>
            <a:r>
              <a:rPr lang="id-ID" sz="2400" i="1" dirty="0"/>
              <a:t>Information Technology – techniques – Information Security Management Systems – Requirements.</a:t>
            </a:r>
            <a:r>
              <a:rPr lang="id-ID" sz="2400" dirty="0"/>
              <a:t> Geneva: 2013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/>
              <a:t>Andrew Muller, et al., </a:t>
            </a:r>
            <a:r>
              <a:rPr lang="id-ID" sz="2400" i="1" dirty="0"/>
              <a:t>Open Web Application Security (OWASP) Project</a:t>
            </a:r>
            <a:r>
              <a:rPr lang="id-ID" sz="2400" dirty="0"/>
              <a:t> </a:t>
            </a:r>
            <a:r>
              <a:rPr lang="id-ID" sz="2400" i="1" dirty="0"/>
              <a:t>Testing Guide - Release.</a:t>
            </a:r>
            <a:r>
              <a:rPr lang="id-ID" sz="2400" dirty="0"/>
              <a:t> 4.0 Edition</a:t>
            </a:r>
            <a:endParaRPr lang="id-ID" sz="2250" dirty="0"/>
          </a:p>
        </p:txBody>
      </p:sp>
    </p:spTree>
    <p:extLst>
      <p:ext uri="{BB962C8B-B14F-4D97-AF65-F5344CB8AC3E}">
        <p14:creationId xmlns:p14="http://schemas.microsoft.com/office/powerpoint/2010/main" val="228039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270" y="838200"/>
            <a:ext cx="7200900" cy="652713"/>
          </a:xfrm>
        </p:spPr>
        <p:txBody>
          <a:bodyPr/>
          <a:lstStyle/>
          <a:p>
            <a:r>
              <a:rPr lang="id-ID" b="1" dirty="0"/>
              <a:t>Aspek Penilaian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id-ID" sz="2250" dirty="0"/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Tugas Individu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Tugas kelompok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UTS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UAS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Makalah</a:t>
            </a:r>
          </a:p>
          <a:p>
            <a:pPr>
              <a:buFont typeface="Arial" panose="020B0604020202020204" pitchFamily="34" charset="0"/>
              <a:buChar char="•"/>
            </a:pPr>
            <a:endParaRPr lang="id-ID" sz="2250" dirty="0"/>
          </a:p>
          <a:p>
            <a:pPr marL="0" indent="0">
              <a:buNone/>
            </a:pPr>
            <a:endParaRPr lang="id-ID" sz="2250" dirty="0"/>
          </a:p>
        </p:txBody>
      </p:sp>
    </p:spTree>
    <p:extLst>
      <p:ext uri="{BB962C8B-B14F-4D97-AF65-F5344CB8AC3E}">
        <p14:creationId xmlns:p14="http://schemas.microsoft.com/office/powerpoint/2010/main" val="987108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2936"/>
            <a:ext cx="7200900" cy="652713"/>
          </a:xfrm>
        </p:spPr>
        <p:txBody>
          <a:bodyPr/>
          <a:lstStyle/>
          <a:p>
            <a:r>
              <a:rPr lang="id-ID" b="1" dirty="0"/>
              <a:t>Administrasi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08535"/>
            <a:ext cx="7200900" cy="3149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Kehadiran: Minimal 75% (agar bisa ikut UTS &amp; UAS)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250" dirty="0"/>
              <a:t>Komunikasi melalui Aplikasi Trello (</a:t>
            </a:r>
            <a:r>
              <a:rPr lang="id-ID" sz="2250" dirty="0">
                <a:hlinkClick r:id="rId2"/>
              </a:rPr>
              <a:t>https://trello.com</a:t>
            </a:r>
            <a:r>
              <a:rPr lang="id-ID" sz="225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id-ID" sz="2250" dirty="0"/>
          </a:p>
          <a:p>
            <a:pPr>
              <a:buFont typeface="Arial" panose="020B0604020202020204" pitchFamily="34" charset="0"/>
              <a:buChar char="•"/>
            </a:pPr>
            <a:endParaRPr lang="id-ID" sz="22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562" y="2948172"/>
            <a:ext cx="3995132" cy="2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0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342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Jaminan dan keamanan Informasi</vt:lpstr>
      <vt:lpstr>Pengajar</vt:lpstr>
      <vt:lpstr>Deskripsi Kuliah</vt:lpstr>
      <vt:lpstr>Tujuan</vt:lpstr>
      <vt:lpstr>Materi Sebelum UTS</vt:lpstr>
      <vt:lpstr>Materi Setelah UTS</vt:lpstr>
      <vt:lpstr>Buku Rujukan</vt:lpstr>
      <vt:lpstr>Aspek Penilaian</vt:lpstr>
      <vt:lpstr>Administrasi </vt:lpstr>
      <vt:lpstr>Ketentuan</vt:lpstr>
      <vt:lpstr>Ketua Kelas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Salim Sakata</cp:lastModifiedBy>
  <cp:revision>230</cp:revision>
  <dcterms:created xsi:type="dcterms:W3CDTF">2010-08-24T06:47:44Z</dcterms:created>
  <dcterms:modified xsi:type="dcterms:W3CDTF">2017-10-08T07:08:29Z</dcterms:modified>
</cp:coreProperties>
</file>