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7" d="100"/>
          <a:sy n="67" d="100"/>
        </p:scale>
        <p:origin x="62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08/10/2017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08/10/2017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DA985-FDC9-4D11-9E18-8F3658EB124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It is important to note that the same computer can be both the subject and object of an attack, especially in multi-user systems.</a:t>
            </a:r>
          </a:p>
        </p:txBody>
      </p:sp>
    </p:spTree>
    <p:extLst>
      <p:ext uri="{BB962C8B-B14F-4D97-AF65-F5344CB8AC3E}">
        <p14:creationId xmlns:p14="http://schemas.microsoft.com/office/powerpoint/2010/main" val="114907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/>
              <a:t>Information </a:t>
            </a:r>
            <a:r>
              <a:rPr lang="id-ID" b="1" dirty="0" smtClean="0"/>
              <a:t>Security </a:t>
            </a:r>
            <a:r>
              <a:rPr lang="id-ID" b="1" dirty="0"/>
              <a:t>overview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id-ID" dirty="0" smtClean="0"/>
              <a:t>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70" y="914400"/>
            <a:ext cx="7200900" cy="652713"/>
          </a:xfrm>
        </p:spPr>
        <p:txBody>
          <a:bodyPr/>
          <a:lstStyle/>
          <a:p>
            <a:r>
              <a:rPr lang="en-US" b="1" dirty="0"/>
              <a:t>Lack of Awareness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50" dirty="0" err="1"/>
              <a:t>Manajemen</a:t>
            </a:r>
            <a:r>
              <a:rPr lang="en-US" sz="225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“</a:t>
            </a:r>
            <a:r>
              <a:rPr lang="en-US" sz="2250" dirty="0" err="1"/>
              <a:t>Layanan</a:t>
            </a:r>
            <a:r>
              <a:rPr lang="en-US" sz="2250" dirty="0"/>
              <a:t> </a:t>
            </a:r>
            <a:r>
              <a:rPr lang="en-US" sz="2250" dirty="0" err="1"/>
              <a:t>jalan</a:t>
            </a:r>
            <a:r>
              <a:rPr lang="en-US" sz="2250" dirty="0"/>
              <a:t> </a:t>
            </a:r>
            <a:r>
              <a:rPr lang="en-US" sz="2250" dirty="0" err="1"/>
              <a:t>dulu</a:t>
            </a:r>
            <a:r>
              <a:rPr lang="en-US" sz="2250" dirty="0"/>
              <a:t>, </a:t>
            </a:r>
            <a:r>
              <a:rPr lang="en-US" sz="2250" dirty="0" err="1"/>
              <a:t>aman</a:t>
            </a:r>
            <a:r>
              <a:rPr lang="en-US" sz="2250" dirty="0"/>
              <a:t> </a:t>
            </a:r>
            <a:r>
              <a:rPr lang="en-US" sz="2250" dirty="0" err="1"/>
              <a:t>belakangan</a:t>
            </a:r>
            <a:r>
              <a:rPr lang="en-US" sz="225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50" dirty="0"/>
              <a:t>“</a:t>
            </a:r>
            <a:r>
              <a:rPr lang="en-US" altLang="en-US" sz="2250" dirty="0" err="1"/>
              <a:t>Sejauh</a:t>
            </a:r>
            <a:r>
              <a:rPr lang="en-US" altLang="en-US" sz="2250" dirty="0"/>
              <a:t> </a:t>
            </a:r>
            <a:r>
              <a:rPr lang="en-US" altLang="en-US" sz="2250" dirty="0" err="1"/>
              <a:t>ini</a:t>
            </a:r>
            <a:r>
              <a:rPr lang="en-US" altLang="en-US" sz="2250" dirty="0"/>
              <a:t> </a:t>
            </a:r>
            <a:r>
              <a:rPr lang="en-US" altLang="en-US" sz="2250" dirty="0" err="1"/>
              <a:t>bisnis</a:t>
            </a:r>
            <a:r>
              <a:rPr lang="en-US" altLang="en-US" sz="2250" dirty="0"/>
              <a:t> </a:t>
            </a:r>
            <a:r>
              <a:rPr lang="en-US" altLang="en-US" sz="2250" dirty="0" err="1"/>
              <a:t>aman-aman</a:t>
            </a:r>
            <a:r>
              <a:rPr lang="en-US" altLang="en-US" sz="2250" dirty="0"/>
              <a:t> </a:t>
            </a:r>
            <a:r>
              <a:rPr lang="en-US" altLang="en-US" sz="2250" dirty="0" err="1"/>
              <a:t>saja</a:t>
            </a:r>
            <a:r>
              <a:rPr lang="en-US" altLang="en-US" sz="225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50" dirty="0"/>
              <a:t>“</a:t>
            </a:r>
            <a:r>
              <a:rPr lang="en-US" altLang="en-US" sz="2250" dirty="0" err="1"/>
              <a:t>Perlu</a:t>
            </a:r>
            <a:r>
              <a:rPr lang="en-US" altLang="en-US" sz="2250" dirty="0"/>
              <a:t> </a:t>
            </a:r>
            <a:r>
              <a:rPr lang="en-US" altLang="en-US" sz="2250" dirty="0" err="1"/>
              <a:t>investasi</a:t>
            </a:r>
            <a:r>
              <a:rPr lang="en-US" altLang="en-US" sz="2250" dirty="0"/>
              <a:t> </a:t>
            </a:r>
            <a:r>
              <a:rPr lang="en-US" altLang="en-US" sz="2250" dirty="0" err="1"/>
              <a:t>untuk</a:t>
            </a:r>
            <a:r>
              <a:rPr lang="en-US" altLang="en-US" sz="2250" dirty="0"/>
              <a:t> </a:t>
            </a:r>
            <a:r>
              <a:rPr lang="en-US" altLang="en-US" sz="2250" dirty="0" err="1"/>
              <a:t>keamanan</a:t>
            </a:r>
            <a:r>
              <a:rPr lang="en-US" altLang="en-US" sz="225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250" dirty="0"/>
          </a:p>
          <a:p>
            <a:pPr marL="0" indent="0">
              <a:buNone/>
            </a:pPr>
            <a:r>
              <a:rPr lang="en-US" altLang="en-US" sz="2250" dirty="0" err="1"/>
              <a:t>Karyawan</a:t>
            </a:r>
            <a:r>
              <a:rPr lang="en-US" altLang="en-US" sz="225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50" dirty="0"/>
              <a:t>“Sharing password”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50" dirty="0" err="1"/>
              <a:t>etc</a:t>
            </a:r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26403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371600"/>
            <a:ext cx="7200900" cy="652713"/>
          </a:xfrm>
        </p:spPr>
        <p:txBody>
          <a:bodyPr/>
          <a:lstStyle/>
          <a:p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250" dirty="0"/>
              <a:t>Kesadaran akan masalah keamanan masih </a:t>
            </a:r>
            <a:r>
              <a:rPr lang="en-US" sz="2250" dirty="0" err="1"/>
              <a:t>rendah</a:t>
            </a:r>
            <a:r>
              <a:rPr lang="en-US" sz="225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 err="1"/>
              <a:t>Bagaimana</a:t>
            </a:r>
            <a:r>
              <a:rPr lang="en-US" sz="2250" dirty="0"/>
              <a:t> </a:t>
            </a:r>
            <a:r>
              <a:rPr lang="en-US" sz="2250" dirty="0" err="1"/>
              <a:t>untuk</a:t>
            </a:r>
            <a:r>
              <a:rPr lang="en-US" sz="2250" dirty="0"/>
              <a:t> </a:t>
            </a:r>
            <a:r>
              <a:rPr lang="en-US" sz="2250" dirty="0" err="1"/>
              <a:t>meyakinkan</a:t>
            </a:r>
            <a:r>
              <a:rPr lang="en-US" sz="2250" dirty="0"/>
              <a:t> management </a:t>
            </a:r>
            <a:r>
              <a:rPr lang="en-US" sz="2250" dirty="0" err="1"/>
              <a:t>untuk</a:t>
            </a:r>
            <a:r>
              <a:rPr lang="en-US" sz="2250" dirty="0"/>
              <a:t> </a:t>
            </a:r>
            <a:r>
              <a:rPr lang="en-US" sz="2250" dirty="0" err="1"/>
              <a:t>melakukan</a:t>
            </a:r>
            <a:r>
              <a:rPr lang="en-US" sz="2250" dirty="0"/>
              <a:t> </a:t>
            </a:r>
            <a:r>
              <a:rPr lang="en-US" sz="2250" dirty="0" err="1"/>
              <a:t>investasi</a:t>
            </a:r>
            <a:r>
              <a:rPr lang="en-US" sz="2250" dirty="0"/>
              <a:t> di </a:t>
            </a:r>
            <a:r>
              <a:rPr lang="en-US" sz="2250" dirty="0" err="1"/>
              <a:t>bidang</a:t>
            </a:r>
            <a:r>
              <a:rPr lang="en-US" sz="2250" dirty="0"/>
              <a:t> </a:t>
            </a:r>
            <a:r>
              <a:rPr lang="en-US" sz="2250" dirty="0" err="1"/>
              <a:t>keamanan</a:t>
            </a:r>
            <a:r>
              <a:rPr lang="en-US" sz="225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 err="1"/>
              <a:t>Membutuhkan</a:t>
            </a:r>
            <a:r>
              <a:rPr lang="en-US" sz="2250" dirty="0"/>
              <a:t> </a:t>
            </a:r>
            <a:r>
              <a:rPr lang="en-US" sz="2250" dirty="0" err="1"/>
              <a:t>justifikasi</a:t>
            </a:r>
            <a:r>
              <a:rPr lang="en-US" sz="2250" dirty="0"/>
              <a:t> </a:t>
            </a:r>
            <a:r>
              <a:rPr lang="en-US" sz="2250" dirty="0" err="1"/>
              <a:t>perlunya</a:t>
            </a:r>
            <a:r>
              <a:rPr lang="en-US" sz="2250" dirty="0"/>
              <a:t> </a:t>
            </a:r>
            <a:r>
              <a:rPr lang="en-US" sz="2250" dirty="0" err="1"/>
              <a:t>investasi</a:t>
            </a:r>
            <a:r>
              <a:rPr lang="en-US" sz="2250" dirty="0"/>
              <a:t> </a:t>
            </a:r>
            <a:r>
              <a:rPr lang="en-US" sz="2250" dirty="0" err="1"/>
              <a:t>infrastruktur</a:t>
            </a:r>
            <a:r>
              <a:rPr lang="en-US" sz="2250" dirty="0"/>
              <a:t> </a:t>
            </a:r>
            <a:r>
              <a:rPr lang="en-US" sz="2250" dirty="0" err="1"/>
              <a:t>keamanan</a:t>
            </a:r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21203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460" y="914400"/>
            <a:ext cx="7200900" cy="652713"/>
          </a:xfrm>
        </p:spPr>
        <p:txBody>
          <a:bodyPr/>
          <a:lstStyle/>
          <a:p>
            <a:r>
              <a:rPr lang="en-US" b="1" dirty="0"/>
              <a:t>Threat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50" b="1" dirty="0"/>
              <a:t>External: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DDoS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Carder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Malware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 err="1"/>
              <a:t>Phising</a:t>
            </a:r>
            <a:endParaRPr lang="en-US" sz="22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Spam email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 err="1"/>
              <a:t>Etc</a:t>
            </a:r>
            <a:endParaRPr lang="en-US" sz="2250" dirty="0"/>
          </a:p>
          <a:p>
            <a:pPr>
              <a:buFont typeface="Arial" panose="020B0604020202020204" pitchFamily="34" charset="0"/>
              <a:buChar char="•"/>
            </a:pPr>
            <a:endParaRPr lang="en-US" sz="2250" dirty="0"/>
          </a:p>
          <a:p>
            <a:pPr marL="0" indent="0">
              <a:buNone/>
            </a:pPr>
            <a:endParaRPr lang="id-ID" sz="2250" b="1" dirty="0"/>
          </a:p>
        </p:txBody>
      </p:sp>
    </p:spTree>
    <p:extLst>
      <p:ext uri="{BB962C8B-B14F-4D97-AF65-F5344CB8AC3E}">
        <p14:creationId xmlns:p14="http://schemas.microsoft.com/office/powerpoint/2010/main" val="40153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371600"/>
            <a:ext cx="7200900" cy="652713"/>
          </a:xfrm>
        </p:spPr>
        <p:txBody>
          <a:bodyPr/>
          <a:lstStyle/>
          <a:p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50" b="1" dirty="0"/>
              <a:t>Internal: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Malware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Disgruntled employee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Corporate espionage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Human Error (</a:t>
            </a:r>
            <a:r>
              <a:rPr lang="en-US" sz="2250" dirty="0" err="1"/>
              <a:t>e.g</a:t>
            </a:r>
            <a:r>
              <a:rPr lang="en-US" sz="2250" dirty="0"/>
              <a:t> Misconfiguration)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Server down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Internal fraud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Power abuse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 err="1"/>
              <a:t>etc</a:t>
            </a:r>
            <a:endParaRPr lang="en-US" sz="2250" dirty="0"/>
          </a:p>
          <a:p>
            <a:pPr>
              <a:buFont typeface="Arial" panose="020B0604020202020204" pitchFamily="34" charset="0"/>
              <a:buChar char="•"/>
            </a:pPr>
            <a:endParaRPr lang="en-US" sz="2250" dirty="0"/>
          </a:p>
          <a:p>
            <a:pPr marL="0" indent="0">
              <a:buNone/>
            </a:pPr>
            <a:endParaRPr lang="id-ID" sz="2250" b="1" dirty="0"/>
          </a:p>
        </p:txBody>
      </p:sp>
    </p:spTree>
    <p:extLst>
      <p:ext uri="{BB962C8B-B14F-4D97-AF65-F5344CB8AC3E}">
        <p14:creationId xmlns:p14="http://schemas.microsoft.com/office/powerpoint/2010/main" val="4280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371600"/>
            <a:ext cx="7200900" cy="754380"/>
          </a:xfrm>
        </p:spPr>
        <p:txBody>
          <a:bodyPr>
            <a:normAutofit/>
          </a:bodyPr>
          <a:lstStyle/>
          <a:p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37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4620" y="2326006"/>
            <a:ext cx="5809060" cy="33325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371600"/>
            <a:ext cx="7200900" cy="652713"/>
          </a:xfrm>
        </p:spPr>
        <p:txBody>
          <a:bodyPr/>
          <a:lstStyle/>
          <a:p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50" dirty="0"/>
              <a:t>“Lack of internal security awareness is still one of our biggest threats. Technology can reduce risks to a point but it is people who are the weakest link.”</a:t>
            </a:r>
          </a:p>
          <a:p>
            <a:pPr marL="0" indent="0" algn="just">
              <a:buNone/>
            </a:pPr>
            <a:endParaRPr lang="en-US" sz="2250" dirty="0"/>
          </a:p>
          <a:p>
            <a:pPr marL="0" indent="0" algn="just">
              <a:buNone/>
            </a:pPr>
            <a:r>
              <a:rPr lang="en-US" sz="2250" i="1" dirty="0"/>
              <a:t>--</a:t>
            </a:r>
            <a:r>
              <a:rPr lang="en-US" i="1" dirty="0"/>
              <a:t>Deloitte Global Security Survey 2004 Respondent</a:t>
            </a:r>
            <a:endParaRPr lang="id-ID" sz="2250" dirty="0"/>
          </a:p>
        </p:txBody>
      </p:sp>
    </p:spTree>
    <p:extLst>
      <p:ext uri="{BB962C8B-B14F-4D97-AF65-F5344CB8AC3E}">
        <p14:creationId xmlns:p14="http://schemas.microsoft.com/office/powerpoint/2010/main" val="19173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371600"/>
            <a:ext cx="7200900" cy="652713"/>
          </a:xfrm>
        </p:spPr>
        <p:txBody>
          <a:bodyPr/>
          <a:lstStyle/>
          <a:p>
            <a:r>
              <a:rPr lang="en-US" b="1" dirty="0"/>
              <a:t>Control</a:t>
            </a:r>
            <a:endParaRPr lang="id-ID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85875" y="4297680"/>
            <a:ext cx="7200900" cy="965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50" dirty="0"/>
              <a:t>Control: </a:t>
            </a:r>
            <a:r>
              <a:rPr lang="en-US" altLang="en-US" sz="2250" dirty="0"/>
              <a:t>policy, procedure, standard, awareness, training, patching vulnerability</a:t>
            </a:r>
          </a:p>
          <a:p>
            <a:pPr marL="0" indent="0">
              <a:buNone/>
            </a:pPr>
            <a:endParaRPr lang="en-US" sz="2250" dirty="0"/>
          </a:p>
          <a:p>
            <a:endParaRPr lang="en-US" sz="22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26" y="1571389"/>
            <a:ext cx="2932049" cy="27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en-US" b="1" dirty="0"/>
              <a:t>Security is Process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50" b="1" dirty="0"/>
              <a:t>Security is not product, but it is Process</a:t>
            </a:r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r>
              <a:rPr lang="en-US" sz="2250" dirty="0"/>
              <a:t>It is impossible to get 100% security</a:t>
            </a:r>
          </a:p>
          <a:p>
            <a:pPr marL="0" indent="0">
              <a:buNone/>
            </a:pPr>
            <a:r>
              <a:rPr lang="en-US" sz="2250" dirty="0"/>
              <a:t>Need to continuous improvement the information security</a:t>
            </a:r>
            <a:endParaRPr lang="id-ID" sz="2250" dirty="0"/>
          </a:p>
        </p:txBody>
      </p:sp>
    </p:spTree>
    <p:extLst>
      <p:ext uri="{BB962C8B-B14F-4D97-AF65-F5344CB8AC3E}">
        <p14:creationId xmlns:p14="http://schemas.microsoft.com/office/powerpoint/2010/main" val="37953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Security Professionals and the Organization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Wide range of professionals required to support a diverse information security program</a:t>
            </a:r>
          </a:p>
          <a:p>
            <a:pPr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Senior management is key component; also, additional administrative support and technical expertise required to implement details of IS/ IT</a:t>
            </a:r>
          </a:p>
        </p:txBody>
      </p:sp>
    </p:spTree>
    <p:extLst>
      <p:ext uri="{BB962C8B-B14F-4D97-AF65-F5344CB8AC3E}">
        <p14:creationId xmlns:p14="http://schemas.microsoft.com/office/powerpoint/2010/main" val="32300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en-US" b="1" dirty="0"/>
              <a:t>Senior Management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40000"/>
              </a:spcBef>
              <a:buNone/>
            </a:pPr>
            <a:r>
              <a:rPr lang="en-US" altLang="en-US" sz="2100" dirty="0"/>
              <a:t>Chief Information Security Officer (CISO)</a:t>
            </a:r>
          </a:p>
          <a:p>
            <a:pPr lvl="1">
              <a:spcBef>
                <a:spcPct val="40000"/>
              </a:spcBef>
            </a:pPr>
            <a:r>
              <a:rPr lang="en-US" altLang="en-US" sz="1950" dirty="0"/>
              <a:t>Primarily responsible for assessment, management, and implementation of IS in the organization</a:t>
            </a:r>
          </a:p>
          <a:p>
            <a:pPr lvl="1">
              <a:spcBef>
                <a:spcPct val="40000"/>
              </a:spcBef>
            </a:pPr>
            <a:r>
              <a:rPr lang="en-US" altLang="en-US" sz="1950" dirty="0"/>
              <a:t>Usually reports directly to the CIO</a:t>
            </a:r>
          </a:p>
          <a:p>
            <a:pPr lvl="1">
              <a:spcBef>
                <a:spcPct val="40000"/>
              </a:spcBef>
            </a:pPr>
            <a:endParaRPr lang="en-US" altLang="en-US" sz="1950" dirty="0"/>
          </a:p>
          <a:p>
            <a:pPr marL="0" indent="0">
              <a:spcBef>
                <a:spcPct val="40000"/>
              </a:spcBef>
              <a:buNone/>
            </a:pPr>
            <a:r>
              <a:rPr lang="en-US" altLang="en-US" sz="2100" dirty="0"/>
              <a:t>Head of Information Security</a:t>
            </a:r>
          </a:p>
          <a:p>
            <a:pPr lvl="1">
              <a:spcBef>
                <a:spcPct val="40000"/>
              </a:spcBef>
            </a:pPr>
            <a:r>
              <a:rPr lang="en-US" altLang="en-US" sz="1950" dirty="0"/>
              <a:t>Primarily responsible for assessment, management, and implementation of IS in the organization</a:t>
            </a:r>
          </a:p>
          <a:p>
            <a:pPr lvl="1">
              <a:spcBef>
                <a:spcPct val="40000"/>
              </a:spcBef>
            </a:pPr>
            <a:r>
              <a:rPr lang="en-US" altLang="en-US" sz="1950" dirty="0"/>
              <a:t>Usually reports directly to the C level based on Organization Structure</a:t>
            </a:r>
          </a:p>
          <a:p>
            <a:pPr marL="397764" lvl="1" indent="0">
              <a:spcBef>
                <a:spcPct val="40000"/>
              </a:spcBef>
              <a:buNone/>
            </a:pPr>
            <a:endParaRPr lang="en-US" altLang="en-US" sz="1950" dirty="0"/>
          </a:p>
        </p:txBody>
      </p:sp>
    </p:spTree>
    <p:extLst>
      <p:ext uri="{BB962C8B-B14F-4D97-AF65-F5344CB8AC3E}">
        <p14:creationId xmlns:p14="http://schemas.microsoft.com/office/powerpoint/2010/main" val="33535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90600"/>
            <a:ext cx="7200900" cy="652713"/>
          </a:xfrm>
        </p:spPr>
        <p:txBody>
          <a:bodyPr/>
          <a:lstStyle/>
          <a:p>
            <a:r>
              <a:rPr lang="en-US" b="1" dirty="0"/>
              <a:t>Objectives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100" dirty="0"/>
              <a:t>Understand the definition of information security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100" dirty="0"/>
              <a:t>Understand the key terms and </a:t>
            </a:r>
            <a:r>
              <a:rPr lang="id-ID" altLang="en-US" sz="2100" dirty="0"/>
              <a:t>basic principle</a:t>
            </a:r>
            <a:r>
              <a:rPr lang="en-US" altLang="en-US" sz="2100" dirty="0"/>
              <a:t> </a:t>
            </a:r>
            <a:r>
              <a:rPr lang="en-US" altLang="en-US" sz="2100" dirty="0"/>
              <a:t>of information security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100" dirty="0"/>
              <a:t>Understand the roles of professionals involved in information security within an organization</a:t>
            </a:r>
          </a:p>
        </p:txBody>
      </p:sp>
    </p:spTree>
    <p:extLst>
      <p:ext uri="{BB962C8B-B14F-4D97-AF65-F5344CB8AC3E}">
        <p14:creationId xmlns:p14="http://schemas.microsoft.com/office/powerpoint/2010/main" val="27690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en-US" altLang="en-US" b="1" dirty="0"/>
              <a:t>Information Security Team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ct val="35000"/>
              </a:spcBef>
              <a:buNone/>
            </a:pPr>
            <a:r>
              <a:rPr lang="en-US" altLang="en-US" sz="2100" dirty="0"/>
              <a:t>A number of </a:t>
            </a:r>
            <a:r>
              <a:rPr lang="en-US" alt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individual </a:t>
            </a:r>
            <a:r>
              <a:rPr lang="en-US" altLang="en-US" sz="2100" dirty="0"/>
              <a:t>who are experienced in one or more facets of technical and non-technical areas:</a:t>
            </a:r>
            <a:endParaRPr lang="en-US" altLang="en-US" sz="1950" dirty="0"/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altLang="en-US" sz="1950" dirty="0"/>
              <a:t>Security Engineer – Red Team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altLang="en-US" sz="1950" dirty="0"/>
              <a:t>Security Engineer – Blue Team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altLang="en-US" sz="1950" dirty="0"/>
              <a:t>Security Engineer – Governance Risk &amp; Compliance (GRC) Team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altLang="en-US" sz="1950" dirty="0"/>
              <a:t>Information Security Analyst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altLang="en-US" sz="1950" dirty="0"/>
              <a:t>Security professionals  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altLang="en-US" sz="1950" dirty="0"/>
              <a:t>IT Auditor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altLang="en-US" sz="1950" dirty="0" err="1"/>
              <a:t>etc</a:t>
            </a:r>
            <a:endParaRPr lang="en-US" altLang="en-US" sz="1950" dirty="0"/>
          </a:p>
        </p:txBody>
      </p:sp>
    </p:spTree>
    <p:extLst>
      <p:ext uri="{BB962C8B-B14F-4D97-AF65-F5344CB8AC3E}">
        <p14:creationId xmlns:p14="http://schemas.microsoft.com/office/powerpoint/2010/main" val="25343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2760345"/>
            <a:ext cx="7200900" cy="1114425"/>
          </a:xfrm>
        </p:spPr>
        <p:txBody>
          <a:bodyPr/>
          <a:lstStyle/>
          <a:p>
            <a:r>
              <a:rPr lang="en-US"/>
              <a:t>Any 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en-US" altLang="en-US" b="1" dirty="0"/>
              <a:t>What is Security?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lnSpcReduction="10000"/>
          </a:bodyPr>
          <a:lstStyle/>
          <a:p>
            <a:r>
              <a:rPr lang="en-US" altLang="en-US" sz="2100" dirty="0"/>
              <a:t>“The quality or state of being secure—to be free from danger”  </a:t>
            </a:r>
          </a:p>
          <a:p>
            <a:r>
              <a:rPr lang="en-US" altLang="en-US" sz="2100" dirty="0"/>
              <a:t>A successful organization should have multiple layers of security in place: </a:t>
            </a:r>
          </a:p>
          <a:p>
            <a:pPr lvl="1"/>
            <a:r>
              <a:rPr lang="en-US" altLang="en-US" sz="1950" dirty="0"/>
              <a:t>Physical security</a:t>
            </a:r>
          </a:p>
          <a:p>
            <a:pPr lvl="1"/>
            <a:r>
              <a:rPr lang="en-US" altLang="en-US" sz="1950" dirty="0"/>
              <a:t>Personal security </a:t>
            </a:r>
          </a:p>
          <a:p>
            <a:pPr lvl="1"/>
            <a:r>
              <a:rPr lang="en-US" altLang="en-US" sz="1950" dirty="0"/>
              <a:t>Operations security </a:t>
            </a:r>
          </a:p>
          <a:p>
            <a:pPr lvl="1"/>
            <a:r>
              <a:rPr lang="en-US" altLang="en-US" sz="1950" dirty="0"/>
              <a:t>Communications security </a:t>
            </a:r>
          </a:p>
          <a:p>
            <a:pPr lvl="1"/>
            <a:r>
              <a:rPr lang="en-US" altLang="en-US" sz="1950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7108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843528"/>
            <a:ext cx="7200900" cy="652713"/>
          </a:xfrm>
        </p:spPr>
        <p:txBody>
          <a:bodyPr/>
          <a:lstStyle/>
          <a:p>
            <a:r>
              <a:rPr lang="en-US" altLang="en-US" b="1" dirty="0"/>
              <a:t>What is Information Security?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The protection of information and its critical elements, including systems and hardware that use, store, and transmit that information </a:t>
            </a:r>
          </a:p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28" y="3333123"/>
            <a:ext cx="2958227" cy="23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838200"/>
            <a:ext cx="7200900" cy="652713"/>
          </a:xfrm>
        </p:spPr>
        <p:txBody>
          <a:bodyPr/>
          <a:lstStyle/>
          <a:p>
            <a:r>
              <a:rPr lang="en-US" altLang="en-US" b="1" dirty="0"/>
              <a:t>What is Information Security?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C.I.A. triangle was standard based on:</a:t>
            </a:r>
          </a:p>
          <a:p>
            <a:pPr lvl="1"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/>
              <a:t> </a:t>
            </a:r>
            <a:r>
              <a:rPr lang="en-US" altLang="en-US" sz="2400" b="1" dirty="0"/>
              <a:t>Confidentiality: </a:t>
            </a:r>
            <a:r>
              <a:rPr lang="en-US" altLang="en-US" sz="2400" dirty="0"/>
              <a:t>assurance that information is not disclosed to unauthorized persons</a:t>
            </a:r>
          </a:p>
          <a:p>
            <a:pPr lvl="1"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/>
              <a:t> </a:t>
            </a:r>
            <a:r>
              <a:rPr lang="en-US" altLang="en-US" sz="2400" b="1" dirty="0"/>
              <a:t>Integrity: </a:t>
            </a:r>
            <a:r>
              <a:rPr lang="en-US" altLang="en-US" sz="2400" dirty="0"/>
              <a:t>protection against unauthorized modification or destruction of information</a:t>
            </a:r>
          </a:p>
          <a:p>
            <a:pPr lvl="1"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Availability: </a:t>
            </a:r>
            <a:r>
              <a:rPr lang="en-US" altLang="en-US" sz="2400" dirty="0"/>
              <a:t>timely, reliable access to data and information services for authorized users</a:t>
            </a:r>
          </a:p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C.I.A. triangle now expanded into list of critical characteristics of information</a:t>
            </a:r>
          </a:p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60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914400"/>
            <a:ext cx="7200900" cy="652713"/>
          </a:xfrm>
        </p:spPr>
        <p:txBody>
          <a:bodyPr/>
          <a:lstStyle/>
          <a:p>
            <a:r>
              <a:rPr lang="en-US" b="1" dirty="0"/>
              <a:t>Obstacle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Security vs Convenience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Security vs Performance</a:t>
            </a:r>
            <a:endParaRPr lang="id-ID" sz="2250" dirty="0"/>
          </a:p>
        </p:txBody>
      </p:sp>
    </p:spTree>
    <p:extLst>
      <p:ext uri="{BB962C8B-B14F-4D97-AF65-F5344CB8AC3E}">
        <p14:creationId xmlns:p14="http://schemas.microsoft.com/office/powerpoint/2010/main" val="17061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Balancing Information Security and Convenience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Impossible to obtain perfect security—it is a process, not an absolute</a:t>
            </a:r>
          </a:p>
          <a:p>
            <a:pPr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Security should be considered balance between protection and availability</a:t>
            </a:r>
          </a:p>
          <a:p>
            <a:pPr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To achieve balance, level of security must allow reasonable access, yet protect against threats</a:t>
            </a:r>
          </a:p>
        </p:txBody>
      </p:sp>
    </p:spTree>
    <p:extLst>
      <p:ext uri="{BB962C8B-B14F-4D97-AF65-F5344CB8AC3E}">
        <p14:creationId xmlns:p14="http://schemas.microsoft.com/office/powerpoint/2010/main" val="10688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838200"/>
            <a:ext cx="7200900" cy="652713"/>
          </a:xfrm>
        </p:spPr>
        <p:txBody>
          <a:bodyPr/>
          <a:lstStyle/>
          <a:p>
            <a:r>
              <a:rPr lang="en-US" b="1" dirty="0"/>
              <a:t>Why Information need to be protected?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Networks of computers became more common; so too did the need to interconnect networks</a:t>
            </a:r>
          </a:p>
          <a:p>
            <a:pPr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Internet became first manifestation of a global network of networks</a:t>
            </a:r>
          </a:p>
          <a:p>
            <a:pPr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 early Internet deployments, security was treated as a low priority</a:t>
            </a:r>
          </a:p>
        </p:txBody>
      </p:sp>
    </p:spTree>
    <p:extLst>
      <p:ext uri="{BB962C8B-B14F-4D97-AF65-F5344CB8AC3E}">
        <p14:creationId xmlns:p14="http://schemas.microsoft.com/office/powerpoint/2010/main" val="37146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371600"/>
            <a:ext cx="7200900" cy="652713"/>
          </a:xfrm>
        </p:spPr>
        <p:txBody>
          <a:bodyPr/>
          <a:lstStyle/>
          <a:p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The Internet brings millions of computer networks into communication with each other—many of them unsecured </a:t>
            </a:r>
          </a:p>
          <a:p>
            <a:pPr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Ability to secure a computer’s data influenced by the security of every computer to which it is connected</a:t>
            </a:r>
          </a:p>
        </p:txBody>
      </p:sp>
    </p:spTree>
    <p:extLst>
      <p:ext uri="{BB962C8B-B14F-4D97-AF65-F5344CB8AC3E}">
        <p14:creationId xmlns:p14="http://schemas.microsoft.com/office/powerpoint/2010/main" val="18151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631</Words>
  <Application>Microsoft Office PowerPoint</Application>
  <PresentationFormat>On-screen Show (4:3)</PresentationFormat>
  <Paragraphs>98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Information Security overview</vt:lpstr>
      <vt:lpstr>Objectives</vt:lpstr>
      <vt:lpstr>What is Security?</vt:lpstr>
      <vt:lpstr>What is Information Security?</vt:lpstr>
      <vt:lpstr>What is Information Security?</vt:lpstr>
      <vt:lpstr>Obstacle</vt:lpstr>
      <vt:lpstr>Balancing Information Security and Convenience</vt:lpstr>
      <vt:lpstr>Why Information need to be protected?</vt:lpstr>
      <vt:lpstr>PowerPoint Presentation</vt:lpstr>
      <vt:lpstr>Lack of Awareness</vt:lpstr>
      <vt:lpstr>PowerPoint Presentation</vt:lpstr>
      <vt:lpstr>Threat</vt:lpstr>
      <vt:lpstr>PowerPoint Presentation</vt:lpstr>
      <vt:lpstr>PowerPoint Presentation</vt:lpstr>
      <vt:lpstr>PowerPoint Presentation</vt:lpstr>
      <vt:lpstr>Control</vt:lpstr>
      <vt:lpstr>Security is Process</vt:lpstr>
      <vt:lpstr>Security Professionals and the Organization</vt:lpstr>
      <vt:lpstr>Senior Management</vt:lpstr>
      <vt:lpstr>Information Security Team </vt:lpstr>
      <vt:lpstr>Any Question?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Salim Sakata</cp:lastModifiedBy>
  <cp:revision>232</cp:revision>
  <dcterms:created xsi:type="dcterms:W3CDTF">2010-08-24T06:47:44Z</dcterms:created>
  <dcterms:modified xsi:type="dcterms:W3CDTF">2017-10-08T07:19:47Z</dcterms:modified>
</cp:coreProperties>
</file>