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416" r:id="rId35"/>
    <p:sldId id="417" r:id="rId36"/>
    <p:sldId id="418" r:id="rId37"/>
    <p:sldId id="419" r:id="rId38"/>
    <p:sldId id="420" r:id="rId39"/>
    <p:sldId id="421"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67" d="100"/>
          <a:sy n="67" d="100"/>
        </p:scale>
        <p:origin x="62" y="32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08/10/2017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08/10/2017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073" y="717552"/>
            <a:ext cx="6880225" cy="449263"/>
          </a:xfrm>
        </p:spPr>
        <p:txBody>
          <a:bodyPr/>
          <a:lstStyle/>
          <a:p>
            <a:r>
              <a:rPr lang="en-US" dirty="0" smtClean="0"/>
              <a:t>Click to edit Master title style</a:t>
            </a:r>
            <a:endParaRPr lang="en-US" dirty="0"/>
          </a:p>
        </p:txBody>
      </p:sp>
      <p:sp>
        <p:nvSpPr>
          <p:cNvPr id="11" name="Text Placeholder 8"/>
          <p:cNvSpPr>
            <a:spLocks noGrp="1"/>
          </p:cNvSpPr>
          <p:nvPr>
            <p:ph type="body" sz="quarter" idx="13"/>
          </p:nvPr>
        </p:nvSpPr>
        <p:spPr>
          <a:xfrm>
            <a:off x="576072" y="1292500"/>
            <a:ext cx="3621088" cy="4041775"/>
          </a:xfrm>
        </p:spPr>
        <p:txBody>
          <a:bodyPr/>
          <a:lstStyle>
            <a:lvl1pPr>
              <a:defRPr sz="1500"/>
            </a:lvl1pPr>
            <a:lvl2pPr>
              <a:defRPr sz="135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8"/>
          <p:cNvSpPr>
            <a:spLocks noGrp="1"/>
          </p:cNvSpPr>
          <p:nvPr>
            <p:ph type="body" sz="quarter" idx="14"/>
          </p:nvPr>
        </p:nvSpPr>
        <p:spPr>
          <a:xfrm>
            <a:off x="4344987" y="1292500"/>
            <a:ext cx="3621088" cy="4041775"/>
          </a:xfrm>
        </p:spPr>
        <p:txBody>
          <a:bodyPr/>
          <a:lstStyle>
            <a:lvl1pPr>
              <a:defRPr sz="1500"/>
            </a:lvl1pPr>
            <a:lvl2pPr>
              <a:defRPr sz="135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6"/>
          <p:cNvSpPr>
            <a:spLocks noGrp="1" noChangeArrowheads="1"/>
          </p:cNvSpPr>
          <p:nvPr>
            <p:ph type="dt" sz="half" idx="2"/>
          </p:nvPr>
        </p:nvSpPr>
        <p:spPr bwMode="auto">
          <a:xfrm>
            <a:off x="2977776" y="6565917"/>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lnSpc>
                <a:spcPct val="60000"/>
              </a:lnSpc>
              <a:defRPr sz="600">
                <a:latin typeface="+mj-lt"/>
              </a:defRPr>
            </a:lvl1pPr>
          </a:lstStyle>
          <a:p>
            <a:r>
              <a:rPr lang="en-US" smtClean="0"/>
              <a:t>January 6, 2010</a:t>
            </a:r>
            <a:endParaRPr lang="en-US" dirty="0"/>
          </a:p>
        </p:txBody>
      </p:sp>
      <p:sp>
        <p:nvSpPr>
          <p:cNvPr id="17" name="Rectangle 8"/>
          <p:cNvSpPr>
            <a:spLocks noGrp="1" noChangeArrowheads="1"/>
          </p:cNvSpPr>
          <p:nvPr>
            <p:ph type="sldNum" sz="quarter" idx="4"/>
          </p:nvPr>
        </p:nvSpPr>
        <p:spPr bwMode="auto">
          <a:xfrm>
            <a:off x="7886591" y="6636911"/>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lnSpc>
                <a:spcPct val="60000"/>
              </a:lnSpc>
              <a:defRPr sz="600">
                <a:latin typeface="+mj-lt"/>
              </a:defRPr>
            </a:lvl1pPr>
          </a:lstStyle>
          <a:p>
            <a:r>
              <a:rPr lang="en-US" dirty="0" smtClean="0"/>
              <a:t>Page </a:t>
            </a:r>
            <a:fld id="{5698A34F-157D-4FC3-B6AE-341A8B909DED}" type="slidenum">
              <a:rPr lang="en-US" smtClean="0"/>
              <a:pPr/>
              <a:t>‹#›</a:t>
            </a:fld>
            <a:endParaRPr lang="en-US" dirty="0"/>
          </a:p>
        </p:txBody>
      </p:sp>
    </p:spTree>
    <p:extLst>
      <p:ext uri="{BB962C8B-B14F-4D97-AF65-F5344CB8AC3E}">
        <p14:creationId xmlns:p14="http://schemas.microsoft.com/office/powerpoint/2010/main" val="839598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073" y="717552"/>
            <a:ext cx="6880225" cy="449263"/>
          </a:xfrm>
        </p:spPr>
        <p:txBody>
          <a:bodyPr/>
          <a:lstStyle/>
          <a:p>
            <a:r>
              <a:rPr lang="en-US" dirty="0" smtClean="0"/>
              <a:t>Click to edit Master title style</a:t>
            </a:r>
            <a:endParaRPr lang="en-US" dirty="0"/>
          </a:p>
        </p:txBody>
      </p:sp>
      <p:sp>
        <p:nvSpPr>
          <p:cNvPr id="11" name="Text Placeholder 8"/>
          <p:cNvSpPr>
            <a:spLocks noGrp="1"/>
          </p:cNvSpPr>
          <p:nvPr>
            <p:ph type="body" sz="quarter" idx="13"/>
          </p:nvPr>
        </p:nvSpPr>
        <p:spPr>
          <a:xfrm>
            <a:off x="576072" y="1292500"/>
            <a:ext cx="3621088" cy="4041775"/>
          </a:xfrm>
        </p:spPr>
        <p:txBody>
          <a:bodyPr/>
          <a:lstStyle>
            <a:lvl1pPr>
              <a:defRPr sz="1500"/>
            </a:lvl1pPr>
            <a:lvl2pPr>
              <a:defRPr sz="135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8"/>
          <p:cNvSpPr>
            <a:spLocks noGrp="1"/>
          </p:cNvSpPr>
          <p:nvPr>
            <p:ph type="body" sz="quarter" idx="14"/>
          </p:nvPr>
        </p:nvSpPr>
        <p:spPr>
          <a:xfrm>
            <a:off x="4344987" y="1292500"/>
            <a:ext cx="3621088" cy="4041775"/>
          </a:xfrm>
        </p:spPr>
        <p:txBody>
          <a:bodyPr/>
          <a:lstStyle>
            <a:lvl1pPr>
              <a:defRPr sz="1500"/>
            </a:lvl1pPr>
            <a:lvl2pPr>
              <a:defRPr sz="135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6"/>
          <p:cNvSpPr>
            <a:spLocks noGrp="1" noChangeArrowheads="1"/>
          </p:cNvSpPr>
          <p:nvPr>
            <p:ph type="dt" sz="half" idx="2"/>
          </p:nvPr>
        </p:nvSpPr>
        <p:spPr bwMode="auto">
          <a:xfrm>
            <a:off x="2977776" y="6565917"/>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lnSpc>
                <a:spcPct val="60000"/>
              </a:lnSpc>
              <a:defRPr sz="600">
                <a:latin typeface="+mj-lt"/>
              </a:defRPr>
            </a:lvl1pPr>
          </a:lstStyle>
          <a:p>
            <a:r>
              <a:rPr lang="en-US" smtClean="0"/>
              <a:t>January 6, 2010</a:t>
            </a:r>
            <a:endParaRPr lang="en-US" dirty="0"/>
          </a:p>
        </p:txBody>
      </p:sp>
      <p:sp>
        <p:nvSpPr>
          <p:cNvPr id="17" name="Rectangle 8"/>
          <p:cNvSpPr>
            <a:spLocks noGrp="1" noChangeArrowheads="1"/>
          </p:cNvSpPr>
          <p:nvPr>
            <p:ph type="sldNum" sz="quarter" idx="4"/>
          </p:nvPr>
        </p:nvSpPr>
        <p:spPr bwMode="auto">
          <a:xfrm>
            <a:off x="7886591" y="6636911"/>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lnSpc>
                <a:spcPct val="60000"/>
              </a:lnSpc>
              <a:defRPr sz="600">
                <a:latin typeface="+mj-lt"/>
              </a:defRPr>
            </a:lvl1pPr>
          </a:lstStyle>
          <a:p>
            <a:r>
              <a:rPr lang="en-US" dirty="0" smtClean="0"/>
              <a:t>Page </a:t>
            </a:r>
            <a:fld id="{5698A34F-157D-4FC3-B6AE-341A8B909DED}" type="slidenum">
              <a:rPr lang="en-US" smtClean="0"/>
              <a:pPr/>
              <a:t>‹#›</a:t>
            </a:fld>
            <a:endParaRPr lang="en-US" dirty="0"/>
          </a:p>
        </p:txBody>
      </p:sp>
    </p:spTree>
    <p:extLst>
      <p:ext uri="{BB962C8B-B14F-4D97-AF65-F5344CB8AC3E}">
        <p14:creationId xmlns:p14="http://schemas.microsoft.com/office/powerpoint/2010/main" val="3227024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073" y="717552"/>
            <a:ext cx="6880225" cy="449263"/>
          </a:xfrm>
        </p:spPr>
        <p:txBody>
          <a:bodyPr/>
          <a:lstStyle/>
          <a:p>
            <a:r>
              <a:rPr lang="en-US" dirty="0" smtClean="0"/>
              <a:t>Click to edit Master title style</a:t>
            </a:r>
            <a:endParaRPr lang="en-US" dirty="0"/>
          </a:p>
        </p:txBody>
      </p:sp>
      <p:sp>
        <p:nvSpPr>
          <p:cNvPr id="11" name="Text Placeholder 8"/>
          <p:cNvSpPr>
            <a:spLocks noGrp="1"/>
          </p:cNvSpPr>
          <p:nvPr>
            <p:ph type="body" sz="quarter" idx="13"/>
          </p:nvPr>
        </p:nvSpPr>
        <p:spPr>
          <a:xfrm>
            <a:off x="576072" y="1292500"/>
            <a:ext cx="3621088" cy="4041775"/>
          </a:xfrm>
        </p:spPr>
        <p:txBody>
          <a:bodyPr/>
          <a:lstStyle>
            <a:lvl1pPr>
              <a:defRPr sz="1500"/>
            </a:lvl1pPr>
            <a:lvl2pPr>
              <a:defRPr sz="135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8"/>
          <p:cNvSpPr>
            <a:spLocks noGrp="1"/>
          </p:cNvSpPr>
          <p:nvPr>
            <p:ph type="body" sz="quarter" idx="14"/>
          </p:nvPr>
        </p:nvSpPr>
        <p:spPr>
          <a:xfrm>
            <a:off x="4344987" y="1292500"/>
            <a:ext cx="3621088" cy="4041775"/>
          </a:xfrm>
        </p:spPr>
        <p:txBody>
          <a:bodyPr/>
          <a:lstStyle>
            <a:lvl1pPr>
              <a:defRPr sz="1500"/>
            </a:lvl1pPr>
            <a:lvl2pPr>
              <a:defRPr sz="135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6"/>
          <p:cNvSpPr>
            <a:spLocks noGrp="1" noChangeArrowheads="1"/>
          </p:cNvSpPr>
          <p:nvPr>
            <p:ph type="dt" sz="half" idx="2"/>
          </p:nvPr>
        </p:nvSpPr>
        <p:spPr bwMode="auto">
          <a:xfrm>
            <a:off x="2977776" y="6565917"/>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lnSpc>
                <a:spcPct val="60000"/>
              </a:lnSpc>
              <a:defRPr sz="600">
                <a:latin typeface="+mj-lt"/>
              </a:defRPr>
            </a:lvl1pPr>
          </a:lstStyle>
          <a:p>
            <a:r>
              <a:rPr lang="en-US" smtClean="0"/>
              <a:t>January 6, 2010</a:t>
            </a:r>
            <a:endParaRPr lang="en-US" dirty="0"/>
          </a:p>
        </p:txBody>
      </p:sp>
      <p:sp>
        <p:nvSpPr>
          <p:cNvPr id="17" name="Rectangle 8"/>
          <p:cNvSpPr>
            <a:spLocks noGrp="1" noChangeArrowheads="1"/>
          </p:cNvSpPr>
          <p:nvPr>
            <p:ph type="sldNum" sz="quarter" idx="4"/>
          </p:nvPr>
        </p:nvSpPr>
        <p:spPr bwMode="auto">
          <a:xfrm>
            <a:off x="7886591" y="6636911"/>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lnSpc>
                <a:spcPct val="60000"/>
              </a:lnSpc>
              <a:defRPr sz="600">
                <a:latin typeface="+mj-lt"/>
              </a:defRPr>
            </a:lvl1pPr>
          </a:lstStyle>
          <a:p>
            <a:r>
              <a:rPr lang="en-US" dirty="0" smtClean="0"/>
              <a:t>Page </a:t>
            </a:r>
            <a:fld id="{5698A34F-157D-4FC3-B6AE-341A8B909DED}" type="slidenum">
              <a:rPr lang="en-US" smtClean="0"/>
              <a:pPr/>
              <a:t>‹#›</a:t>
            </a:fld>
            <a:endParaRPr lang="en-US" dirty="0"/>
          </a:p>
        </p:txBody>
      </p:sp>
    </p:spTree>
    <p:extLst>
      <p:ext uri="{BB962C8B-B14F-4D97-AF65-F5344CB8AC3E}">
        <p14:creationId xmlns:p14="http://schemas.microsoft.com/office/powerpoint/2010/main" val="21998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073" y="717552"/>
            <a:ext cx="6880225" cy="449263"/>
          </a:xfrm>
        </p:spPr>
        <p:txBody>
          <a:bodyPr/>
          <a:lstStyle/>
          <a:p>
            <a:r>
              <a:rPr lang="en-US" dirty="0" smtClean="0"/>
              <a:t>Click to edit Master title style</a:t>
            </a:r>
            <a:endParaRPr lang="en-US" dirty="0"/>
          </a:p>
        </p:txBody>
      </p:sp>
      <p:sp>
        <p:nvSpPr>
          <p:cNvPr id="11" name="Text Placeholder 8"/>
          <p:cNvSpPr>
            <a:spLocks noGrp="1"/>
          </p:cNvSpPr>
          <p:nvPr>
            <p:ph type="body" sz="quarter" idx="13"/>
          </p:nvPr>
        </p:nvSpPr>
        <p:spPr>
          <a:xfrm>
            <a:off x="576072" y="1292500"/>
            <a:ext cx="3621088" cy="4041775"/>
          </a:xfrm>
        </p:spPr>
        <p:txBody>
          <a:bodyPr/>
          <a:lstStyle>
            <a:lvl1pPr>
              <a:defRPr sz="1500"/>
            </a:lvl1pPr>
            <a:lvl2pPr>
              <a:defRPr sz="135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8"/>
          <p:cNvSpPr>
            <a:spLocks noGrp="1"/>
          </p:cNvSpPr>
          <p:nvPr>
            <p:ph type="body" sz="quarter" idx="14"/>
          </p:nvPr>
        </p:nvSpPr>
        <p:spPr>
          <a:xfrm>
            <a:off x="4344987" y="1292500"/>
            <a:ext cx="3621088" cy="4041775"/>
          </a:xfrm>
        </p:spPr>
        <p:txBody>
          <a:bodyPr/>
          <a:lstStyle>
            <a:lvl1pPr>
              <a:defRPr sz="1500"/>
            </a:lvl1pPr>
            <a:lvl2pPr>
              <a:defRPr sz="135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6"/>
          <p:cNvSpPr>
            <a:spLocks noGrp="1" noChangeArrowheads="1"/>
          </p:cNvSpPr>
          <p:nvPr>
            <p:ph type="dt" sz="half" idx="2"/>
          </p:nvPr>
        </p:nvSpPr>
        <p:spPr bwMode="auto">
          <a:xfrm>
            <a:off x="2977776" y="6565917"/>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lnSpc>
                <a:spcPct val="60000"/>
              </a:lnSpc>
              <a:defRPr sz="600">
                <a:latin typeface="+mj-lt"/>
              </a:defRPr>
            </a:lvl1pPr>
          </a:lstStyle>
          <a:p>
            <a:r>
              <a:rPr lang="en-US" smtClean="0"/>
              <a:t>January 6, 2010</a:t>
            </a:r>
            <a:endParaRPr lang="en-US" dirty="0"/>
          </a:p>
        </p:txBody>
      </p:sp>
      <p:sp>
        <p:nvSpPr>
          <p:cNvPr id="17" name="Rectangle 8"/>
          <p:cNvSpPr>
            <a:spLocks noGrp="1" noChangeArrowheads="1"/>
          </p:cNvSpPr>
          <p:nvPr>
            <p:ph type="sldNum" sz="quarter" idx="4"/>
          </p:nvPr>
        </p:nvSpPr>
        <p:spPr bwMode="auto">
          <a:xfrm>
            <a:off x="7886591" y="6636911"/>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lnSpc>
                <a:spcPct val="60000"/>
              </a:lnSpc>
              <a:defRPr sz="600">
                <a:latin typeface="+mj-lt"/>
              </a:defRPr>
            </a:lvl1pPr>
          </a:lstStyle>
          <a:p>
            <a:r>
              <a:rPr lang="en-US" dirty="0" smtClean="0"/>
              <a:t>Page </a:t>
            </a:r>
            <a:fld id="{5698A34F-157D-4FC3-B6AE-341A8B909DED}" type="slidenum">
              <a:rPr lang="en-US" smtClean="0"/>
              <a:pPr/>
              <a:t>‹#›</a:t>
            </a:fld>
            <a:endParaRPr lang="en-US" dirty="0"/>
          </a:p>
        </p:txBody>
      </p:sp>
    </p:spTree>
    <p:extLst>
      <p:ext uri="{BB962C8B-B14F-4D97-AF65-F5344CB8AC3E}">
        <p14:creationId xmlns:p14="http://schemas.microsoft.com/office/powerpoint/2010/main" val="52133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073" y="717552"/>
            <a:ext cx="6880225" cy="449263"/>
          </a:xfrm>
        </p:spPr>
        <p:txBody>
          <a:bodyPr/>
          <a:lstStyle/>
          <a:p>
            <a:r>
              <a:rPr lang="en-US" dirty="0" smtClean="0"/>
              <a:t>Click to edit Master title style</a:t>
            </a:r>
            <a:endParaRPr lang="en-US" dirty="0"/>
          </a:p>
        </p:txBody>
      </p:sp>
      <p:sp>
        <p:nvSpPr>
          <p:cNvPr id="11" name="Text Placeholder 8"/>
          <p:cNvSpPr>
            <a:spLocks noGrp="1"/>
          </p:cNvSpPr>
          <p:nvPr>
            <p:ph type="body" sz="quarter" idx="13"/>
          </p:nvPr>
        </p:nvSpPr>
        <p:spPr>
          <a:xfrm>
            <a:off x="576072" y="1292500"/>
            <a:ext cx="3621088" cy="4041775"/>
          </a:xfrm>
        </p:spPr>
        <p:txBody>
          <a:bodyPr/>
          <a:lstStyle>
            <a:lvl1pPr>
              <a:defRPr sz="1500"/>
            </a:lvl1pPr>
            <a:lvl2pPr>
              <a:defRPr sz="135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8"/>
          <p:cNvSpPr>
            <a:spLocks noGrp="1"/>
          </p:cNvSpPr>
          <p:nvPr>
            <p:ph type="body" sz="quarter" idx="14"/>
          </p:nvPr>
        </p:nvSpPr>
        <p:spPr>
          <a:xfrm>
            <a:off x="4344987" y="1292500"/>
            <a:ext cx="3621088" cy="4041775"/>
          </a:xfrm>
        </p:spPr>
        <p:txBody>
          <a:bodyPr/>
          <a:lstStyle>
            <a:lvl1pPr>
              <a:defRPr sz="1500"/>
            </a:lvl1pPr>
            <a:lvl2pPr>
              <a:defRPr sz="135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6"/>
          <p:cNvSpPr>
            <a:spLocks noGrp="1" noChangeArrowheads="1"/>
          </p:cNvSpPr>
          <p:nvPr>
            <p:ph type="dt" sz="half" idx="2"/>
          </p:nvPr>
        </p:nvSpPr>
        <p:spPr bwMode="auto">
          <a:xfrm>
            <a:off x="2977776" y="6565917"/>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lnSpc>
                <a:spcPct val="60000"/>
              </a:lnSpc>
              <a:defRPr sz="600">
                <a:latin typeface="+mj-lt"/>
              </a:defRPr>
            </a:lvl1pPr>
          </a:lstStyle>
          <a:p>
            <a:r>
              <a:rPr lang="en-US" smtClean="0"/>
              <a:t>January 6, 2010</a:t>
            </a:r>
            <a:endParaRPr lang="en-US" dirty="0"/>
          </a:p>
        </p:txBody>
      </p:sp>
      <p:sp>
        <p:nvSpPr>
          <p:cNvPr id="17" name="Rectangle 8"/>
          <p:cNvSpPr>
            <a:spLocks noGrp="1" noChangeArrowheads="1"/>
          </p:cNvSpPr>
          <p:nvPr>
            <p:ph type="sldNum" sz="quarter" idx="4"/>
          </p:nvPr>
        </p:nvSpPr>
        <p:spPr bwMode="auto">
          <a:xfrm>
            <a:off x="7886591" y="6636911"/>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lnSpc>
                <a:spcPct val="60000"/>
              </a:lnSpc>
              <a:defRPr sz="600">
                <a:latin typeface="+mj-lt"/>
              </a:defRPr>
            </a:lvl1pPr>
          </a:lstStyle>
          <a:p>
            <a:r>
              <a:rPr lang="en-US" dirty="0" smtClean="0"/>
              <a:t>Page </a:t>
            </a:r>
            <a:fld id="{5698A34F-157D-4FC3-B6AE-341A8B909DED}" type="slidenum">
              <a:rPr lang="en-US" smtClean="0"/>
              <a:pPr/>
              <a:t>‹#›</a:t>
            </a:fld>
            <a:endParaRPr lang="en-US" dirty="0"/>
          </a:p>
        </p:txBody>
      </p:sp>
    </p:spTree>
    <p:extLst>
      <p:ext uri="{BB962C8B-B14F-4D97-AF65-F5344CB8AC3E}">
        <p14:creationId xmlns:p14="http://schemas.microsoft.com/office/powerpoint/2010/main" val="201338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google.com/imgres?imgurl=http://dir.coolclips.com/Business/Finance_Money/Personal_Credit/Credit_Cards/discover_card_CoolClips_busi0346.jpg&amp;imgrefurl=http://dir.coolclips.com/Business/Finance_Money/Personal_Credit/Credit_Cards/Discover_card_busi0346.html&amp;usg=__3RQlxFF6Gl-b_te9TdCoTungT0k=&amp;h=243&amp;w=375&amp;sz=28&amp;hl=en&amp;start=18&amp;zoom=1&amp;um=1&amp;itbs=1&amp;tbnid=OPsQFk6_kvz1rM:&amp;tbnh=79&amp;tbnw=122&amp;prev=/images?q=discover+card&amp;um=1&amp;hl=en&amp;tbs=isch:1"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google.com/imgres?imgurl=http://www.intraining.com.au/img/logos/Card%20Logos/visa-logo.jpg&amp;imgrefurl=http://www.intraining.com.au/default.asp?contentID=704&amp;usg=__Lsdghvoj3L0fDl1z9jZr9AmdCOY=&amp;h=714&amp;w=1135&amp;sz=43&amp;hl=en&amp;start=3&amp;zoom=1&amp;um=1&amp;itbs=1&amp;tbnid=ngVczJu8dXQtAM:&amp;tbnh=94&amp;tbnw=150&amp;prev=/images?q=visa&amp;um=1&amp;hl=en&amp;tbs=isch:1" TargetMode="External"/><Relationship Id="rId1" Type="http://schemas.openxmlformats.org/officeDocument/2006/relationships/slideLayout" Target="../slideLayouts/slideLayout12.xml"/><Relationship Id="rId6" Type="http://schemas.openxmlformats.org/officeDocument/2006/relationships/hyperlink" Target="http://www.google.com/imgres?imgurl=http://www.comparecards.com/uploads/fckimages/AmexCenturionBlackCard(1).jpg&amp;imgrefurl=http://www.comparecards.com/blog/the-fine-print/Important%20Facts%20About%20the%20AMEX%20Black%20Card.html&amp;usg=__sNyLU6s8QKSsa9bGOiKCqul9a24=&amp;h=497&amp;w=800&amp;sz=74&amp;hl=en&amp;start=9&amp;zoom=1&amp;um=1&amp;itbs=1&amp;tbnid=2W9cvTV5h1I2-M:&amp;tbnh=89&amp;tbnw=143&amp;prev=/images?q=amex&amp;um=1&amp;hl=en&amp;tbs=isch:1" TargetMode="External"/><Relationship Id="rId11" Type="http://schemas.openxmlformats.org/officeDocument/2006/relationships/image" Target="../media/image8.jpeg"/><Relationship Id="rId5" Type="http://schemas.openxmlformats.org/officeDocument/2006/relationships/image" Target="../media/image5.jpeg"/><Relationship Id="rId10" Type="http://schemas.openxmlformats.org/officeDocument/2006/relationships/hyperlink" Target="http://www.google.com/imgres?imgurl=https://www.jcbinternational.com/image/about/card7.gif&amp;imgrefurl=https://www.jcbinternational.com/htm/about/product.htm&amp;usg=__MEJPbT4q6HlwRkUguSg4xmnf1HU=&amp;h=147&amp;w=229&amp;sz=27&amp;hl=en&amp;start=1&amp;zoom=1&amp;um=1&amp;itbs=1&amp;tbnid=7XwBdYfMzy6l6M:&amp;tbnh=69&amp;tbnw=108&amp;prev=/images?q=JCB+card&amp;um=1&amp;hl=en&amp;tbs=isch:1" TargetMode="External"/><Relationship Id="rId4" Type="http://schemas.openxmlformats.org/officeDocument/2006/relationships/hyperlink" Target="http://www.google.com/imgres?imgurl=http://www.abersochqh.co.uk/assets/images/MasterCard-Logo.jpg&amp;imgrefurl=http://www.abersochqh.co.uk/&amp;usg=__q_B4fhHQZ7DXyd8-yH2FQVTVmgo=&amp;h=617&amp;w=974&amp;sz=197&amp;hl=en&amp;start=2&amp;zoom=1&amp;um=1&amp;itbs=1&amp;tbnid=x7G0zS2KfEsjvM:&amp;tbnh=94&amp;tbnw=149&amp;prev=/images?q=Master+card&amp;um=1&amp;hl=en&amp;tbs=isch:1" TargetMode="External"/><Relationship Id="rId9"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smtClean="0"/>
              <a:t>Compliance Standard of Information Security</a:t>
            </a:r>
            <a:endParaRPr lang="id-ID" dirty="0"/>
          </a:p>
        </p:txBody>
      </p:sp>
      <p:sp>
        <p:nvSpPr>
          <p:cNvPr id="3" name="Subtitle 2"/>
          <p:cNvSpPr>
            <a:spLocks noGrp="1"/>
          </p:cNvSpPr>
          <p:nvPr>
            <p:ph type="subTitle" idx="1"/>
          </p:nvPr>
        </p:nvSpPr>
        <p:spPr/>
        <p:txBody>
          <a:bodyPr/>
          <a:lstStyle/>
          <a:p>
            <a:r>
              <a:rPr lang="en-US" dirty="0" err="1" smtClean="0"/>
              <a:t>Pertemuan</a:t>
            </a:r>
            <a:r>
              <a:rPr lang="en-US" dirty="0" smtClean="0"/>
              <a:t> </a:t>
            </a:r>
            <a:r>
              <a:rPr lang="id-ID" dirty="0"/>
              <a:t>2</a:t>
            </a:r>
            <a:r>
              <a:rPr lang="en-US" dirty="0" smtClean="0"/>
              <a:t/>
            </a:r>
            <a:br>
              <a:rPr lang="en-US" dirty="0" smtClean="0"/>
            </a:br>
            <a:endParaRPr lang="en-US" dirty="0" smtClean="0"/>
          </a:p>
          <a:p>
            <a:r>
              <a:rPr lang="en-US" dirty="0" smtClean="0"/>
              <a:t>Prodi </a:t>
            </a:r>
            <a:r>
              <a:rPr lang="en-US" dirty="0" err="1" smtClean="0"/>
              <a:t>Sistem</a:t>
            </a:r>
            <a:r>
              <a:rPr lang="en-US" dirty="0" smtClean="0"/>
              <a:t> </a:t>
            </a:r>
            <a:r>
              <a:rPr lang="en-US" dirty="0" err="1" smtClean="0"/>
              <a:t>Informasi</a:t>
            </a:r>
            <a:r>
              <a:rPr lang="en-US" dirty="0" smtClean="0"/>
              <a:t> - </a:t>
            </a:r>
            <a:r>
              <a:rPr lang="en-US" dirty="0" err="1" smtClean="0"/>
              <a:t>Fakultas</a:t>
            </a:r>
            <a:r>
              <a:rPr lang="en-US" dirty="0" smtClean="0"/>
              <a:t> </a:t>
            </a:r>
            <a:r>
              <a:rPr lang="en-US" dirty="0" err="1" smtClean="0"/>
              <a:t>Ilmu</a:t>
            </a:r>
            <a:r>
              <a:rPr lang="en-US" dirty="0" smtClean="0"/>
              <a:t> </a:t>
            </a:r>
            <a:r>
              <a:rPr lang="en-US" dirty="0" err="1" smtClean="0"/>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Gramm Leach Bliley Act (GLBA)</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buFontTx/>
              <a:buNone/>
            </a:pPr>
            <a:endParaRPr lang="en-US" sz="2400" dirty="0"/>
          </a:p>
          <a:p>
            <a:pPr>
              <a:buFontTx/>
              <a:buNone/>
            </a:pPr>
            <a:r>
              <a:rPr lang="en-US" sz="2400" dirty="0"/>
              <a:t>According to the Safeguards Rule, financial institutions must develop a written information security plan that describes their program to protect customer information. Privacy notices explaining an institution’s information-sharing practices must also be provided to each customer.</a:t>
            </a:r>
          </a:p>
        </p:txBody>
      </p:sp>
    </p:spTree>
    <p:extLst>
      <p:ext uri="{BB962C8B-B14F-4D97-AF65-F5344CB8AC3E}">
        <p14:creationId xmlns:p14="http://schemas.microsoft.com/office/powerpoint/2010/main" val="405853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Gramm Leach Bliley Act (GLBA)</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0000"/>
              </a:lnSpc>
              <a:buFontTx/>
              <a:buNone/>
            </a:pPr>
            <a:r>
              <a:rPr lang="en-US" sz="2400" dirty="0"/>
              <a:t>Experts suggest that three areas of operation present special challenges and risks to information security:</a:t>
            </a:r>
          </a:p>
          <a:p>
            <a:pPr>
              <a:lnSpc>
                <a:spcPct val="90000"/>
              </a:lnSpc>
              <a:buFont typeface="Wingdings" panose="05000000000000000000" pitchFamily="2" charset="2"/>
              <a:buChar char="§"/>
            </a:pPr>
            <a:r>
              <a:rPr lang="en-US" sz="2400" dirty="0"/>
              <a:t>Employee training and management</a:t>
            </a:r>
          </a:p>
          <a:p>
            <a:pPr>
              <a:lnSpc>
                <a:spcPct val="90000"/>
              </a:lnSpc>
              <a:buFont typeface="Wingdings" panose="05000000000000000000" pitchFamily="2" charset="2"/>
              <a:buChar char="§"/>
            </a:pPr>
            <a:r>
              <a:rPr lang="en-US" sz="2400" dirty="0"/>
              <a:t>Information systems (network and software),</a:t>
            </a:r>
            <a:r>
              <a:rPr lang="id-ID" sz="2400" dirty="0"/>
              <a:t> </a:t>
            </a:r>
            <a:r>
              <a:rPr lang="en-US" sz="2400" dirty="0"/>
              <a:t>storage,</a:t>
            </a:r>
            <a:r>
              <a:rPr lang="id-ID" sz="2400" dirty="0"/>
              <a:t>  </a:t>
            </a:r>
            <a:r>
              <a:rPr lang="en-US" sz="2400" dirty="0"/>
              <a:t>transmissions and retrievals</a:t>
            </a:r>
          </a:p>
          <a:p>
            <a:pPr>
              <a:lnSpc>
                <a:spcPct val="90000"/>
              </a:lnSpc>
              <a:buFont typeface="Wingdings" panose="05000000000000000000" pitchFamily="2" charset="2"/>
              <a:buChar char="§"/>
            </a:pPr>
            <a:r>
              <a:rPr lang="en-US" sz="2400" dirty="0"/>
              <a:t>Security management, including prevention, detection and response to attacks, intrusions or other system failures</a:t>
            </a:r>
          </a:p>
          <a:p>
            <a:pPr>
              <a:lnSpc>
                <a:spcPct val="90000"/>
              </a:lnSpc>
              <a:buFont typeface="Wingdings" panose="05000000000000000000" pitchFamily="2" charset="2"/>
              <a:buChar char="v"/>
            </a:pPr>
            <a:endParaRPr lang="en-US" sz="2400" dirty="0"/>
          </a:p>
        </p:txBody>
      </p:sp>
    </p:spTree>
    <p:extLst>
      <p:ext uri="{BB962C8B-B14F-4D97-AF65-F5344CB8AC3E}">
        <p14:creationId xmlns:p14="http://schemas.microsoft.com/office/powerpoint/2010/main" val="1481529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Gramm Leach Bliley Act (GLBA)</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buFont typeface="Wingdings" panose="05000000000000000000" pitchFamily="2" charset="2"/>
              <a:buNone/>
            </a:pPr>
            <a:r>
              <a:rPr lang="en-US" sz="2400" dirty="0"/>
              <a:t>Quick Tips for Safeguarding information:</a:t>
            </a:r>
          </a:p>
          <a:p>
            <a:pPr>
              <a:buFont typeface="Wingdings" panose="05000000000000000000" pitchFamily="2" charset="2"/>
              <a:buChar char="§"/>
            </a:pPr>
            <a:r>
              <a:rPr lang="en-US" sz="2400" dirty="0"/>
              <a:t>Identify what is considered sensitive information</a:t>
            </a:r>
          </a:p>
          <a:p>
            <a:pPr>
              <a:buFont typeface="Wingdings" panose="05000000000000000000" pitchFamily="2" charset="2"/>
              <a:buChar char="§"/>
            </a:pPr>
            <a:r>
              <a:rPr lang="en-US" sz="2400" dirty="0"/>
              <a:t>Protect all sensitive information from unauthorized access or use</a:t>
            </a:r>
          </a:p>
          <a:p>
            <a:pPr>
              <a:buFont typeface="Wingdings" panose="05000000000000000000" pitchFamily="2" charset="2"/>
              <a:buChar char="§"/>
            </a:pPr>
            <a:r>
              <a:rPr lang="en-US" sz="2400" dirty="0"/>
              <a:t>Put safeguarding into practice</a:t>
            </a:r>
          </a:p>
          <a:p>
            <a:pPr>
              <a:buFont typeface="Wingdings" panose="05000000000000000000" pitchFamily="2" charset="2"/>
              <a:buChar char="§"/>
            </a:pPr>
            <a:r>
              <a:rPr lang="en-US" sz="2400" dirty="0"/>
              <a:t>Report suspicious activity</a:t>
            </a:r>
          </a:p>
          <a:p>
            <a:pPr>
              <a:buFont typeface="Wingdings" panose="05000000000000000000" pitchFamily="2" charset="2"/>
              <a:buChar char="v"/>
            </a:pPr>
            <a:endParaRPr lang="en-US" sz="2400" dirty="0"/>
          </a:p>
        </p:txBody>
      </p:sp>
    </p:spTree>
    <p:extLst>
      <p:ext uri="{BB962C8B-B14F-4D97-AF65-F5344CB8AC3E}">
        <p14:creationId xmlns:p14="http://schemas.microsoft.com/office/powerpoint/2010/main" val="964256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Gramm Leach Bliley Act (GLBA)</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5000"/>
              </a:lnSpc>
              <a:buClr>
                <a:schemeClr val="accent2"/>
              </a:buClr>
            </a:pPr>
            <a:r>
              <a:rPr lang="en-US" sz="2400" dirty="0">
                <a:latin typeface="Trebuchet MS" panose="020B0603020202020204" pitchFamily="34" charset="0"/>
              </a:rPr>
              <a:t>Section 501(a) requires financial institutions to respect the privacy of their customers and to protect the security and confidentiality of those customers’ nonpublic information, and section 501(b) requires the establishment of appropriate standards relating to administrative, technical and physical safeguards</a:t>
            </a:r>
            <a:r>
              <a:rPr lang="id-ID" sz="2400" dirty="0">
                <a:latin typeface="Trebuchet MS" panose="020B0603020202020204" pitchFamily="34" charset="0"/>
              </a:rPr>
              <a:t>.</a:t>
            </a:r>
            <a:endParaRPr lang="en-US" sz="2400" dirty="0">
              <a:latin typeface="Trebuchet MS" panose="020B0603020202020204" pitchFamily="34" charset="0"/>
            </a:endParaRPr>
          </a:p>
        </p:txBody>
      </p:sp>
    </p:spTree>
    <p:extLst>
      <p:ext uri="{BB962C8B-B14F-4D97-AF65-F5344CB8AC3E}">
        <p14:creationId xmlns:p14="http://schemas.microsoft.com/office/powerpoint/2010/main" val="2146667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890" y="914400"/>
            <a:ext cx="7200900" cy="652713"/>
          </a:xfrm>
        </p:spPr>
        <p:txBody>
          <a:bodyPr/>
          <a:lstStyle/>
          <a:p>
            <a:r>
              <a:rPr lang="id-ID" b="1" dirty="0" smtClean="0"/>
              <a:t>Gramm Leach Bliley Act (GLBA)</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5000"/>
              </a:lnSpc>
              <a:buClr>
                <a:schemeClr val="accent2"/>
              </a:buClr>
            </a:pPr>
            <a:r>
              <a:rPr lang="en-US" sz="2400" dirty="0">
                <a:latin typeface="Trebuchet MS" panose="020B0603020202020204" pitchFamily="34" charset="0"/>
              </a:rPr>
              <a:t>Section 503 requires financial institutions to provide customers with notice of their privacy policies and practices</a:t>
            </a:r>
          </a:p>
        </p:txBody>
      </p:sp>
    </p:spTree>
    <p:extLst>
      <p:ext uri="{BB962C8B-B14F-4D97-AF65-F5344CB8AC3E}">
        <p14:creationId xmlns:p14="http://schemas.microsoft.com/office/powerpoint/2010/main" val="3527300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200900" cy="652713"/>
          </a:xfrm>
        </p:spPr>
        <p:txBody>
          <a:bodyPr/>
          <a:lstStyle/>
          <a:p>
            <a:r>
              <a:rPr lang="id-ID" b="1" dirty="0" smtClean="0"/>
              <a:t>Gramm Leach Bliley Act (GLBA)</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buClr>
                <a:schemeClr val="accent2"/>
              </a:buClr>
            </a:pPr>
            <a:r>
              <a:rPr lang="en-US" sz="2400" dirty="0">
                <a:latin typeface="Trebuchet MS" panose="020B0603020202020204" pitchFamily="34" charset="0"/>
              </a:rPr>
              <a:t>Section 216 requires final regulations (which are consistent with the requirements of and regulations issued pursuant to GLBA) to be issued “requiring any person that maintains or otherwise possesses consumer information, or any compilation of consumer information, derived from consumer reports for a business purpose to properly dispose of such information or compilation.”</a:t>
            </a:r>
          </a:p>
        </p:txBody>
      </p:sp>
    </p:spTree>
    <p:extLst>
      <p:ext uri="{BB962C8B-B14F-4D97-AF65-F5344CB8AC3E}">
        <p14:creationId xmlns:p14="http://schemas.microsoft.com/office/powerpoint/2010/main" val="1526057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Sarbanes Oxley Act of 2002 (SOX)</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endParaRPr lang="en-US" sz="2400" dirty="0"/>
          </a:p>
          <a:p>
            <a:r>
              <a:rPr lang="en-US" sz="2400" dirty="0"/>
              <a:t>Sarbanes-Oxley was passed in the wake of a number of notable corporate accounting scandals including Enron and WorldCom. </a:t>
            </a:r>
          </a:p>
        </p:txBody>
      </p:sp>
    </p:spTree>
    <p:extLst>
      <p:ext uri="{BB962C8B-B14F-4D97-AF65-F5344CB8AC3E}">
        <p14:creationId xmlns:p14="http://schemas.microsoft.com/office/powerpoint/2010/main" val="3585510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Sarbanes Oxley Act of 2002 (SOX)</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80000"/>
              </a:lnSpc>
            </a:pPr>
            <a:r>
              <a:rPr lang="en-US" altLang="en-US" sz="2250" dirty="0"/>
              <a:t>Applied to public company with over $75 Million revenue</a:t>
            </a:r>
          </a:p>
          <a:p>
            <a:pPr>
              <a:lnSpc>
                <a:spcPct val="80000"/>
              </a:lnSpc>
            </a:pPr>
            <a:r>
              <a:rPr lang="en-US" altLang="en-US" sz="2250" dirty="0"/>
              <a:t>SO</a:t>
            </a:r>
            <a:r>
              <a:rPr lang="id-ID" altLang="en-US" sz="2250" dirty="0"/>
              <a:t>X</a:t>
            </a:r>
            <a:r>
              <a:rPr lang="en-US" altLang="en-US" sz="2250" dirty="0"/>
              <a:t> addresses many areas that affect the accuracy and transparency of financial reporting. </a:t>
            </a:r>
          </a:p>
          <a:p>
            <a:pPr lvl="1">
              <a:lnSpc>
                <a:spcPct val="80000"/>
              </a:lnSpc>
            </a:pPr>
            <a:r>
              <a:rPr lang="en-US" altLang="en-US" sz="2100" dirty="0"/>
              <a:t>enforces accountability for financial record keeping and reporting at publicly traded corporations</a:t>
            </a:r>
          </a:p>
          <a:p>
            <a:pPr lvl="1">
              <a:lnSpc>
                <a:spcPct val="80000"/>
              </a:lnSpc>
            </a:pPr>
            <a:r>
              <a:rPr lang="en-US" altLang="en-US" sz="2100" dirty="0"/>
              <a:t>Requires that CEO and chief financial officer (CFO) assume direct and personal accountability for completeness and accuracy of a publicly traded organization’s financial reporting and record-keeping systems</a:t>
            </a:r>
          </a:p>
        </p:txBody>
      </p:sp>
    </p:spTree>
    <p:extLst>
      <p:ext uri="{BB962C8B-B14F-4D97-AF65-F5344CB8AC3E}">
        <p14:creationId xmlns:p14="http://schemas.microsoft.com/office/powerpoint/2010/main" val="4198632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200900" cy="652713"/>
          </a:xfrm>
        </p:spPr>
        <p:txBody>
          <a:bodyPr/>
          <a:lstStyle/>
          <a:p>
            <a:r>
              <a:rPr lang="id-ID" b="1" dirty="0" smtClean="0"/>
              <a:t>Sarbanes Oxley Act of 2002 (SOX)</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80000"/>
              </a:lnSpc>
            </a:pPr>
            <a:r>
              <a:rPr lang="en-US" altLang="en-US" sz="2400"/>
              <a:t>As these executives attempt to ensure that the systems used to record and report are sound—often relying upon the exper</a:t>
            </a:r>
            <a:r>
              <a:rPr lang="id-ID" altLang="en-US" sz="2400"/>
              <a:t>v</a:t>
            </a:r>
            <a:r>
              <a:rPr lang="en-US" altLang="en-US" sz="2400"/>
              <a:t>tise of CIOs and CISOs to do so—the related areas of </a:t>
            </a:r>
            <a:r>
              <a:rPr lang="en-US" altLang="en-US" sz="2400">
                <a:solidFill>
                  <a:srgbClr val="FF0000"/>
                </a:solidFill>
              </a:rPr>
              <a:t>availability and confidentiality are also emphasized</a:t>
            </a:r>
          </a:p>
          <a:p>
            <a:pPr>
              <a:lnSpc>
                <a:spcPct val="80000"/>
              </a:lnSpc>
            </a:pPr>
            <a:r>
              <a:rPr lang="en-US" altLang="en-US" sz="2400"/>
              <a:t>IT </a:t>
            </a:r>
            <a:r>
              <a:rPr lang="en-US" altLang="en-US" sz="2400" dirty="0"/>
              <a:t>people focus on Section 404, which requires management to report on the effectiveness of </a:t>
            </a:r>
            <a:r>
              <a:rPr lang="en-US" altLang="en-US" sz="2400" dirty="0">
                <a:solidFill>
                  <a:srgbClr val="FF0000"/>
                </a:solidFill>
              </a:rPr>
              <a:t>the company’s internal control</a:t>
            </a:r>
            <a:r>
              <a:rPr lang="en-US" altLang="en-US" sz="2400" dirty="0"/>
              <a:t> over financial reporting.  </a:t>
            </a:r>
          </a:p>
          <a:p>
            <a:pPr>
              <a:lnSpc>
                <a:spcPct val="80000"/>
              </a:lnSpc>
            </a:pPr>
            <a:endParaRPr lang="en-US" altLang="en-US" sz="2400" dirty="0"/>
          </a:p>
        </p:txBody>
      </p:sp>
    </p:spTree>
    <p:extLst>
      <p:ext uri="{BB962C8B-B14F-4D97-AF65-F5344CB8AC3E}">
        <p14:creationId xmlns:p14="http://schemas.microsoft.com/office/powerpoint/2010/main" val="3918160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Sarbanes Oxley Act of 2002 (SOX)</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0000"/>
              </a:lnSpc>
            </a:pPr>
            <a:r>
              <a:rPr lang="en-US" altLang="en-US" sz="2400" dirty="0"/>
              <a:t>It requires management’s development and monitoring of procedures and controls for making assertions about the Adequacy of internal controls over financial reporting. </a:t>
            </a:r>
          </a:p>
          <a:p>
            <a:pPr>
              <a:lnSpc>
                <a:spcPct val="90000"/>
              </a:lnSpc>
            </a:pPr>
            <a:r>
              <a:rPr lang="en-US" altLang="en-US" sz="2400" dirty="0"/>
              <a:t>It is management’s responsibility and can not be delegated or abdicated. </a:t>
            </a:r>
          </a:p>
          <a:p>
            <a:pPr>
              <a:lnSpc>
                <a:spcPct val="90000"/>
              </a:lnSpc>
            </a:pPr>
            <a:r>
              <a:rPr lang="en-US" altLang="en-US" sz="2400" dirty="0"/>
              <a:t>Document and evaluate the design and operation of its internal control.  </a:t>
            </a:r>
          </a:p>
        </p:txBody>
      </p:sp>
    </p:spTree>
    <p:extLst>
      <p:ext uri="{BB962C8B-B14F-4D97-AF65-F5344CB8AC3E}">
        <p14:creationId xmlns:p14="http://schemas.microsoft.com/office/powerpoint/2010/main" val="1997936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220" y="914400"/>
            <a:ext cx="7200900" cy="652713"/>
          </a:xfrm>
        </p:spPr>
        <p:txBody>
          <a:bodyPr/>
          <a:lstStyle/>
          <a:p>
            <a:r>
              <a:rPr lang="id-ID" b="1" dirty="0" smtClean="0"/>
              <a:t>Compliance Standard</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2250" dirty="0"/>
              <a:t>Regulators have created a large and growing set of regulations</a:t>
            </a:r>
            <a:r>
              <a:rPr lang="id-ID" altLang="en-US" sz="2250" dirty="0"/>
              <a:t>, standard</a:t>
            </a:r>
            <a:r>
              <a:rPr lang="en-US" altLang="en-US" sz="2250" dirty="0"/>
              <a:t> and frameworks aimed at </a:t>
            </a:r>
            <a:r>
              <a:rPr lang="en-US" altLang="en-US" sz="2250" dirty="0">
                <a:solidFill>
                  <a:srgbClr val="FF0000"/>
                </a:solidFill>
              </a:rPr>
              <a:t>enforcing protection </a:t>
            </a:r>
            <a:r>
              <a:rPr lang="en-US" altLang="en-US" sz="2250" dirty="0"/>
              <a:t>of information, privacy, and </a:t>
            </a:r>
            <a:r>
              <a:rPr lang="en-US" altLang="en-US" sz="2250" dirty="0">
                <a:solidFill>
                  <a:srgbClr val="FF0000"/>
                </a:solidFill>
              </a:rPr>
              <a:t>transparency of information</a:t>
            </a:r>
            <a:r>
              <a:rPr lang="en-US" altLang="en-US" sz="2250" dirty="0"/>
              <a:t>.  </a:t>
            </a:r>
          </a:p>
        </p:txBody>
      </p:sp>
    </p:spTree>
    <p:extLst>
      <p:ext uri="{BB962C8B-B14F-4D97-AF65-F5344CB8AC3E}">
        <p14:creationId xmlns:p14="http://schemas.microsoft.com/office/powerpoint/2010/main" val="2429988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460" y="914400"/>
            <a:ext cx="7200900" cy="652713"/>
          </a:xfrm>
        </p:spPr>
        <p:txBody>
          <a:bodyPr/>
          <a:lstStyle/>
          <a:p>
            <a:r>
              <a:rPr lang="id-ID" b="1" dirty="0" smtClean="0"/>
              <a:t>Sarbanes Oxley Act of 2002 (SOX)</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marL="0" indent="0">
              <a:lnSpc>
                <a:spcPct val="90000"/>
              </a:lnSpc>
              <a:buNone/>
            </a:pPr>
            <a:r>
              <a:rPr lang="id-ID" altLang="en-US" sz="2400" dirty="0"/>
              <a:t>SOX Section 4</a:t>
            </a:r>
          </a:p>
          <a:p>
            <a:r>
              <a:rPr lang="en-US" sz="2100" dirty="0"/>
              <a:t>Management must report on the effectiveness of the  company's internal controls over financial reporting.</a:t>
            </a:r>
          </a:p>
          <a:p>
            <a:pPr lvl="1"/>
            <a:r>
              <a:rPr lang="en-US" sz="1875" dirty="0"/>
              <a:t>A statement of management's responsibility over internal controls</a:t>
            </a:r>
          </a:p>
          <a:p>
            <a:pPr lvl="1"/>
            <a:r>
              <a:rPr lang="en-US" sz="1875" dirty="0"/>
              <a:t>Management's assessment of the effectiveness of the company's internal control </a:t>
            </a:r>
          </a:p>
          <a:p>
            <a:pPr lvl="1"/>
            <a:r>
              <a:rPr lang="en-US" sz="1875" dirty="0"/>
              <a:t>Identify the framework used to evaluate controls</a:t>
            </a:r>
          </a:p>
          <a:p>
            <a:pPr lvl="1"/>
            <a:r>
              <a:rPr lang="en-US" sz="1875" dirty="0"/>
              <a:t>State that their auditor has reported on their internal controls as well</a:t>
            </a:r>
          </a:p>
          <a:p>
            <a:pPr>
              <a:lnSpc>
                <a:spcPct val="90000"/>
              </a:lnSpc>
            </a:pPr>
            <a:endParaRPr lang="en-US" altLang="en-US" sz="2400" dirty="0"/>
          </a:p>
        </p:txBody>
      </p:sp>
    </p:spTree>
    <p:extLst>
      <p:ext uri="{BB962C8B-B14F-4D97-AF65-F5344CB8AC3E}">
        <p14:creationId xmlns:p14="http://schemas.microsoft.com/office/powerpoint/2010/main" val="332734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Sarbanes Oxley Act of 2002 (SOX)</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marL="0" indent="0">
              <a:lnSpc>
                <a:spcPct val="90000"/>
              </a:lnSpc>
              <a:buNone/>
            </a:pPr>
            <a:r>
              <a:rPr lang="en-US" sz="2400" dirty="0"/>
              <a:t>There are many frameworks out there to assist </a:t>
            </a:r>
            <a:r>
              <a:rPr lang="id-ID" sz="2400" dirty="0"/>
              <a:t>during achieve </a:t>
            </a:r>
            <a:r>
              <a:rPr lang="en-US" sz="2400" dirty="0"/>
              <a:t>SOX compliance. </a:t>
            </a:r>
            <a:r>
              <a:rPr lang="id-ID" sz="2400" dirty="0"/>
              <a:t>Such as:</a:t>
            </a:r>
          </a:p>
          <a:p>
            <a:pPr>
              <a:lnSpc>
                <a:spcPct val="90000"/>
              </a:lnSpc>
            </a:pPr>
            <a:r>
              <a:rPr lang="id-ID" altLang="en-US" sz="2400" dirty="0"/>
              <a:t>COBIT</a:t>
            </a:r>
          </a:p>
          <a:p>
            <a:pPr>
              <a:lnSpc>
                <a:spcPct val="90000"/>
              </a:lnSpc>
            </a:pPr>
            <a:r>
              <a:rPr lang="id-ID" altLang="en-US" sz="2400" dirty="0"/>
              <a:t>ITIL</a:t>
            </a:r>
          </a:p>
          <a:p>
            <a:pPr>
              <a:lnSpc>
                <a:spcPct val="90000"/>
              </a:lnSpc>
            </a:pPr>
            <a:r>
              <a:rPr lang="id-ID" altLang="en-US" sz="2400" dirty="0"/>
              <a:t>COSO</a:t>
            </a:r>
          </a:p>
          <a:p>
            <a:pPr>
              <a:lnSpc>
                <a:spcPct val="90000"/>
              </a:lnSpc>
            </a:pPr>
            <a:r>
              <a:rPr lang="id-ID" altLang="en-US" sz="2400" dirty="0"/>
              <a:t>Val IT</a:t>
            </a:r>
            <a:endParaRPr lang="en-US" altLang="en-US" sz="2400" dirty="0"/>
          </a:p>
        </p:txBody>
      </p:sp>
    </p:spTree>
    <p:extLst>
      <p:ext uri="{BB962C8B-B14F-4D97-AF65-F5344CB8AC3E}">
        <p14:creationId xmlns:p14="http://schemas.microsoft.com/office/powerpoint/2010/main" val="428250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Autofit/>
          </a:bodyPr>
          <a:lstStyle/>
          <a:p>
            <a:r>
              <a:rPr lang="id-ID" sz="2625" b="1" dirty="0"/>
              <a:t>Health Insurance Potability and </a:t>
            </a:r>
            <a:br>
              <a:rPr lang="id-ID" sz="2625" b="1" dirty="0"/>
            </a:br>
            <a:r>
              <a:rPr lang="id-ID" sz="2625" b="1" dirty="0"/>
              <a:t>Accountability Act (HIPAA)</a:t>
            </a:r>
          </a:p>
        </p:txBody>
      </p:sp>
      <p:sp>
        <p:nvSpPr>
          <p:cNvPr id="3" name="Content Placeholder 2"/>
          <p:cNvSpPr>
            <a:spLocks noGrp="1"/>
          </p:cNvSpPr>
          <p:nvPr>
            <p:ph idx="1"/>
          </p:nvPr>
        </p:nvSpPr>
        <p:spPr>
          <a:xfrm>
            <a:off x="1028700" y="2108535"/>
            <a:ext cx="7200900" cy="3149266"/>
          </a:xfrm>
        </p:spPr>
        <p:txBody>
          <a:bodyPr>
            <a:noAutofit/>
          </a:bodyPr>
          <a:lstStyle/>
          <a:p>
            <a:pPr>
              <a:lnSpc>
                <a:spcPct val="90000"/>
              </a:lnSpc>
            </a:pPr>
            <a:r>
              <a:rPr lang="en-US" altLang="en-US" sz="1800" dirty="0"/>
              <a:t>Public Law 104-191 (1996)</a:t>
            </a:r>
          </a:p>
          <a:p>
            <a:pPr>
              <a:lnSpc>
                <a:spcPct val="90000"/>
              </a:lnSpc>
            </a:pPr>
            <a:r>
              <a:rPr lang="en-US" altLang="en-US" sz="1800" dirty="0"/>
              <a:t>Overseen by: Department of Health &amp; Human Services (HHS) and enforced by Office for Civil Rights (OCR)</a:t>
            </a:r>
          </a:p>
          <a:p>
            <a:pPr>
              <a:lnSpc>
                <a:spcPct val="90000"/>
              </a:lnSpc>
            </a:pPr>
            <a:r>
              <a:rPr lang="en-US" altLang="en-US" sz="1800" dirty="0"/>
              <a:t>Regulations on:</a:t>
            </a:r>
          </a:p>
          <a:p>
            <a:pPr lvl="1">
              <a:lnSpc>
                <a:spcPct val="90000"/>
              </a:lnSpc>
            </a:pPr>
            <a:r>
              <a:rPr lang="en-US" altLang="en-US" sz="1650" dirty="0"/>
              <a:t>Privacy of health information</a:t>
            </a:r>
          </a:p>
          <a:p>
            <a:pPr lvl="1">
              <a:lnSpc>
                <a:spcPct val="90000"/>
              </a:lnSpc>
            </a:pPr>
            <a:r>
              <a:rPr lang="en-US" altLang="en-US" sz="1650" dirty="0"/>
              <a:t>Security of health information</a:t>
            </a:r>
          </a:p>
          <a:p>
            <a:pPr lvl="1">
              <a:lnSpc>
                <a:spcPct val="90000"/>
              </a:lnSpc>
            </a:pPr>
            <a:r>
              <a:rPr lang="en-US" altLang="en-US" sz="1650" dirty="0"/>
              <a:t>Notification of breaches of confidentiality</a:t>
            </a:r>
          </a:p>
          <a:p>
            <a:pPr lvl="1">
              <a:lnSpc>
                <a:spcPct val="90000"/>
              </a:lnSpc>
            </a:pPr>
            <a:r>
              <a:rPr lang="en-US" altLang="en-US" sz="1650" dirty="0"/>
              <a:t>Penalties for violating HIPAA</a:t>
            </a:r>
          </a:p>
        </p:txBody>
      </p:sp>
    </p:spTree>
    <p:extLst>
      <p:ext uri="{BB962C8B-B14F-4D97-AF65-F5344CB8AC3E}">
        <p14:creationId xmlns:p14="http://schemas.microsoft.com/office/powerpoint/2010/main" val="2868364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Autofit/>
          </a:bodyPr>
          <a:lstStyle/>
          <a:p>
            <a:r>
              <a:rPr lang="id-ID" sz="2625" b="1" dirty="0"/>
              <a:t>Health Insurance Potability and </a:t>
            </a:r>
            <a:br>
              <a:rPr lang="id-ID" sz="2625" b="1" dirty="0"/>
            </a:br>
            <a:r>
              <a:rPr lang="id-ID" sz="2625" b="1" dirty="0"/>
              <a:t>Accountability Act (HIPAA)</a:t>
            </a:r>
          </a:p>
        </p:txBody>
      </p:sp>
      <p:sp>
        <p:nvSpPr>
          <p:cNvPr id="3" name="Content Placeholder 2"/>
          <p:cNvSpPr>
            <a:spLocks noGrp="1"/>
          </p:cNvSpPr>
          <p:nvPr>
            <p:ph idx="1"/>
          </p:nvPr>
        </p:nvSpPr>
        <p:spPr>
          <a:xfrm>
            <a:off x="1028700" y="2108535"/>
            <a:ext cx="7200900" cy="3149266"/>
          </a:xfrm>
        </p:spPr>
        <p:txBody>
          <a:bodyPr>
            <a:noAutofit/>
          </a:bodyPr>
          <a:lstStyle/>
          <a:p>
            <a:r>
              <a:rPr lang="en-US" sz="2100" dirty="0"/>
              <a:t>Required Secretary of HHS to promulgate standards to implement the Administrative Simplification Portion of the Law (standard transactions).</a:t>
            </a:r>
          </a:p>
          <a:p>
            <a:r>
              <a:rPr lang="en-US" sz="2100" dirty="0"/>
              <a:t>Intended to “</a:t>
            </a:r>
            <a:r>
              <a:rPr lang="en-US" sz="2100" i="1" dirty="0"/>
              <a:t>improve the efficiency and effectiveness of the health care system.”</a:t>
            </a:r>
          </a:p>
          <a:p>
            <a:r>
              <a:rPr lang="en-US" sz="2100" dirty="0"/>
              <a:t>Requires protection of security and privacy of Protected Health Information (PHI) maintained electronically and otherwise.</a:t>
            </a:r>
          </a:p>
        </p:txBody>
      </p:sp>
    </p:spTree>
    <p:extLst>
      <p:ext uri="{BB962C8B-B14F-4D97-AF65-F5344CB8AC3E}">
        <p14:creationId xmlns:p14="http://schemas.microsoft.com/office/powerpoint/2010/main" val="3873868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Autofit/>
          </a:bodyPr>
          <a:lstStyle/>
          <a:p>
            <a:r>
              <a:rPr lang="id-ID" sz="2625" b="1" dirty="0"/>
              <a:t>Health Insurance Potability and </a:t>
            </a:r>
            <a:br>
              <a:rPr lang="id-ID" sz="2625" b="1" dirty="0"/>
            </a:br>
            <a:r>
              <a:rPr lang="id-ID" sz="2625" b="1" dirty="0"/>
              <a:t>Accountability Act (HIPAA)</a:t>
            </a:r>
          </a:p>
        </p:txBody>
      </p:sp>
      <p:sp>
        <p:nvSpPr>
          <p:cNvPr id="3" name="Content Placeholder 2"/>
          <p:cNvSpPr>
            <a:spLocks noGrp="1"/>
          </p:cNvSpPr>
          <p:nvPr>
            <p:ph idx="1"/>
          </p:nvPr>
        </p:nvSpPr>
        <p:spPr>
          <a:xfrm>
            <a:off x="1028700" y="2108535"/>
            <a:ext cx="7200900" cy="3149266"/>
          </a:xfrm>
        </p:spPr>
        <p:txBody>
          <a:bodyPr>
            <a:noAutofit/>
          </a:bodyPr>
          <a:lstStyle/>
          <a:p>
            <a:pPr marL="0" indent="0">
              <a:buNone/>
            </a:pPr>
            <a:r>
              <a:rPr lang="id-ID" sz="2100" b="1" dirty="0"/>
              <a:t>Background</a:t>
            </a:r>
          </a:p>
          <a:p>
            <a:r>
              <a:rPr lang="en-US" sz="1875" dirty="0"/>
              <a:t>In 2000, many patients that were newly diagnosed with depression received free samples of anti-depressant medications in their mail. </a:t>
            </a:r>
          </a:p>
          <a:p>
            <a:r>
              <a:rPr lang="en-US" sz="1875" dirty="0"/>
              <a:t>This left patients wondering how the pharmaceutical companies were notified of their disease. </a:t>
            </a:r>
          </a:p>
          <a:p>
            <a:r>
              <a:rPr lang="en-US" sz="1875" dirty="0"/>
              <a:t>After a long and thorough investigation, the Physician, the Pharmaceutical company and a well-known pharmacy chain were all indicted on breach of confidentiality charges.</a:t>
            </a:r>
          </a:p>
          <a:p>
            <a:r>
              <a:rPr lang="en-US" sz="1875" dirty="0"/>
              <a:t>This is one of the many reasons the Federal Government needed to step in and create guidelines to protect patient privacy. </a:t>
            </a:r>
          </a:p>
        </p:txBody>
      </p:sp>
    </p:spTree>
    <p:extLst>
      <p:ext uri="{BB962C8B-B14F-4D97-AF65-F5344CB8AC3E}">
        <p14:creationId xmlns:p14="http://schemas.microsoft.com/office/powerpoint/2010/main" val="378012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Autofit/>
          </a:bodyPr>
          <a:lstStyle/>
          <a:p>
            <a:r>
              <a:rPr lang="id-ID" sz="2625" b="1" dirty="0"/>
              <a:t>Health Insurance Potability and </a:t>
            </a:r>
            <a:br>
              <a:rPr lang="id-ID" sz="2625" b="1" dirty="0"/>
            </a:br>
            <a:r>
              <a:rPr lang="id-ID" sz="2625" b="1" dirty="0"/>
              <a:t>Accountability Act (HIPAA)</a:t>
            </a:r>
          </a:p>
        </p:txBody>
      </p:sp>
      <p:sp>
        <p:nvSpPr>
          <p:cNvPr id="3" name="Content Placeholder 2"/>
          <p:cNvSpPr>
            <a:spLocks noGrp="1"/>
          </p:cNvSpPr>
          <p:nvPr>
            <p:ph idx="1"/>
          </p:nvPr>
        </p:nvSpPr>
        <p:spPr>
          <a:xfrm>
            <a:off x="1028700" y="2108535"/>
            <a:ext cx="7200900" cy="3149266"/>
          </a:xfrm>
        </p:spPr>
        <p:txBody>
          <a:bodyPr>
            <a:noAutofit/>
          </a:bodyPr>
          <a:lstStyle/>
          <a:p>
            <a:pPr>
              <a:lnSpc>
                <a:spcPct val="90000"/>
              </a:lnSpc>
            </a:pPr>
            <a:r>
              <a:rPr lang="en-US" altLang="en-US" sz="2100" dirty="0"/>
              <a:t>Objective</a:t>
            </a:r>
          </a:p>
          <a:p>
            <a:pPr lvl="1">
              <a:lnSpc>
                <a:spcPct val="90000"/>
              </a:lnSpc>
            </a:pPr>
            <a:r>
              <a:rPr lang="en-US" altLang="en-US" sz="1800" dirty="0"/>
              <a:t>Guarantee health insurance coverage of employees</a:t>
            </a:r>
          </a:p>
          <a:p>
            <a:pPr lvl="1">
              <a:lnSpc>
                <a:spcPct val="90000"/>
              </a:lnSpc>
            </a:pPr>
            <a:r>
              <a:rPr lang="en-US" altLang="en-US" sz="1800" dirty="0">
                <a:solidFill>
                  <a:srgbClr val="FF0000"/>
                </a:solidFill>
              </a:rPr>
              <a:t>Reduce</a:t>
            </a:r>
            <a:r>
              <a:rPr lang="en-US" altLang="en-US" sz="1800" dirty="0"/>
              <a:t> health care </a:t>
            </a:r>
            <a:r>
              <a:rPr lang="en-US" altLang="en-US" sz="1800" dirty="0">
                <a:solidFill>
                  <a:srgbClr val="FF0000"/>
                </a:solidFill>
              </a:rPr>
              <a:t>fraud and abuse</a:t>
            </a:r>
          </a:p>
          <a:p>
            <a:pPr lvl="1">
              <a:lnSpc>
                <a:spcPct val="90000"/>
              </a:lnSpc>
            </a:pPr>
            <a:r>
              <a:rPr lang="en-US" altLang="en-US" sz="1800" dirty="0"/>
              <a:t>Protect the health information of individuals </a:t>
            </a:r>
            <a:r>
              <a:rPr lang="en-US" altLang="en-US" sz="1800" dirty="0">
                <a:solidFill>
                  <a:srgbClr val="FF0000"/>
                </a:solidFill>
              </a:rPr>
              <a:t>against access without consent or authorization</a:t>
            </a:r>
          </a:p>
        </p:txBody>
      </p:sp>
    </p:spTree>
    <p:extLst>
      <p:ext uri="{BB962C8B-B14F-4D97-AF65-F5344CB8AC3E}">
        <p14:creationId xmlns:p14="http://schemas.microsoft.com/office/powerpoint/2010/main" val="2965072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370" y="914400"/>
            <a:ext cx="7200900" cy="652713"/>
          </a:xfrm>
        </p:spPr>
        <p:txBody>
          <a:bodyPr>
            <a:noAutofit/>
          </a:bodyPr>
          <a:lstStyle/>
          <a:p>
            <a:r>
              <a:rPr lang="id-ID" sz="2625" b="1" dirty="0"/>
              <a:t>What is Protected by HIPAA</a:t>
            </a:r>
          </a:p>
        </p:txBody>
      </p:sp>
      <p:sp>
        <p:nvSpPr>
          <p:cNvPr id="3" name="Content Placeholder 2"/>
          <p:cNvSpPr>
            <a:spLocks noGrp="1"/>
          </p:cNvSpPr>
          <p:nvPr>
            <p:ph idx="1"/>
          </p:nvPr>
        </p:nvSpPr>
        <p:spPr>
          <a:xfrm>
            <a:off x="1028700" y="2108535"/>
            <a:ext cx="7200900" cy="3149266"/>
          </a:xfrm>
        </p:spPr>
        <p:txBody>
          <a:bodyPr>
            <a:noAutofit/>
          </a:bodyPr>
          <a:lstStyle/>
          <a:p>
            <a:r>
              <a:rPr lang="en-US" altLang="en-US" sz="1800" dirty="0"/>
              <a:t>Protected Health Information (PHI)</a:t>
            </a:r>
          </a:p>
          <a:p>
            <a:pPr lvl="1">
              <a:buNone/>
            </a:pPr>
            <a:endParaRPr lang="en-US" altLang="en-US" sz="1650" dirty="0"/>
          </a:p>
          <a:p>
            <a:pPr lvl="1"/>
            <a:r>
              <a:rPr lang="en-US" altLang="en-US" sz="1650" dirty="0"/>
              <a:t>Any Individually Identifiable Health Information (IIHI)  </a:t>
            </a:r>
          </a:p>
          <a:p>
            <a:pPr lvl="2"/>
            <a:r>
              <a:rPr lang="en-US" altLang="en-US" sz="1575" dirty="0"/>
              <a:t>Created or received by a health care provider, health plan, or health care clearinghouse</a:t>
            </a:r>
          </a:p>
          <a:p>
            <a:pPr lvl="2"/>
            <a:r>
              <a:rPr lang="en-US" altLang="en-US" sz="1575" dirty="0"/>
              <a:t>Relating to the past, present of future physical or mental health or condition of an individual (including information related to payment for health care)</a:t>
            </a:r>
          </a:p>
          <a:p>
            <a:pPr lvl="2"/>
            <a:r>
              <a:rPr lang="en-US" altLang="en-US" sz="1575" dirty="0"/>
              <a:t>Transmitted in any form or medium—paper, electronic and verbal communications</a:t>
            </a:r>
          </a:p>
          <a:p>
            <a:endParaRPr lang="en-US" altLang="en-US" sz="1800" dirty="0"/>
          </a:p>
        </p:txBody>
      </p:sp>
    </p:spTree>
    <p:extLst>
      <p:ext uri="{BB962C8B-B14F-4D97-AF65-F5344CB8AC3E}">
        <p14:creationId xmlns:p14="http://schemas.microsoft.com/office/powerpoint/2010/main" val="1386412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Autofit/>
          </a:bodyPr>
          <a:lstStyle/>
          <a:p>
            <a:r>
              <a:rPr lang="id-ID" sz="2625" b="1" dirty="0"/>
              <a:t>What is Protected by HIPAA</a:t>
            </a:r>
          </a:p>
        </p:txBody>
      </p:sp>
      <p:sp>
        <p:nvSpPr>
          <p:cNvPr id="3" name="Content Placeholder 2"/>
          <p:cNvSpPr>
            <a:spLocks noGrp="1"/>
          </p:cNvSpPr>
          <p:nvPr>
            <p:ph idx="1"/>
          </p:nvPr>
        </p:nvSpPr>
        <p:spPr>
          <a:xfrm>
            <a:off x="1028700" y="2108535"/>
            <a:ext cx="7200900" cy="3149266"/>
          </a:xfrm>
        </p:spPr>
        <p:txBody>
          <a:bodyPr>
            <a:noAutofit/>
          </a:bodyPr>
          <a:lstStyle/>
          <a:p>
            <a:r>
              <a:rPr lang="en-US" altLang="en-US" sz="1800" dirty="0"/>
              <a:t>Examples of PHI:</a:t>
            </a:r>
          </a:p>
          <a:p>
            <a:endParaRPr lang="en-US" altLang="en-US" sz="1800" dirty="0"/>
          </a:p>
          <a:p>
            <a:pPr lvl="2"/>
            <a:r>
              <a:rPr lang="en-US" altLang="en-US" sz="1575" dirty="0"/>
              <a:t>Medical charts</a:t>
            </a:r>
          </a:p>
          <a:p>
            <a:pPr lvl="2"/>
            <a:r>
              <a:rPr lang="en-US" altLang="en-US" sz="1575" dirty="0"/>
              <a:t>Problem logs</a:t>
            </a:r>
          </a:p>
          <a:p>
            <a:pPr lvl="2"/>
            <a:r>
              <a:rPr lang="en-US" altLang="en-US" sz="1575" dirty="0"/>
              <a:t>Photographs and videotapes</a:t>
            </a:r>
          </a:p>
          <a:p>
            <a:pPr lvl="2"/>
            <a:r>
              <a:rPr lang="en-US" altLang="en-US" sz="1575" dirty="0"/>
              <a:t>Communications between health care professionals</a:t>
            </a:r>
          </a:p>
          <a:p>
            <a:pPr lvl="2"/>
            <a:r>
              <a:rPr lang="en-US" altLang="en-US" sz="1575" dirty="0"/>
              <a:t>Billing records</a:t>
            </a:r>
          </a:p>
          <a:p>
            <a:pPr lvl="2"/>
            <a:r>
              <a:rPr lang="en-US" altLang="en-US" sz="1575" dirty="0"/>
              <a:t>Health plan claims records</a:t>
            </a:r>
          </a:p>
          <a:p>
            <a:pPr lvl="2"/>
            <a:r>
              <a:rPr lang="en-US" altLang="en-US" sz="1575" dirty="0"/>
              <a:t>Health insurance policy number</a:t>
            </a:r>
          </a:p>
        </p:txBody>
      </p:sp>
    </p:spTree>
    <p:extLst>
      <p:ext uri="{BB962C8B-B14F-4D97-AF65-F5344CB8AC3E}">
        <p14:creationId xmlns:p14="http://schemas.microsoft.com/office/powerpoint/2010/main" val="727537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90600"/>
            <a:ext cx="7200900" cy="652713"/>
          </a:xfrm>
        </p:spPr>
        <p:txBody>
          <a:bodyPr>
            <a:noAutofit/>
          </a:bodyPr>
          <a:lstStyle/>
          <a:p>
            <a:r>
              <a:rPr lang="id-ID" sz="2625" b="1" dirty="0"/>
              <a:t>What is Protected by HIPAA</a:t>
            </a:r>
          </a:p>
        </p:txBody>
      </p:sp>
      <p:sp>
        <p:nvSpPr>
          <p:cNvPr id="3" name="Content Placeholder 2"/>
          <p:cNvSpPr>
            <a:spLocks noGrp="1"/>
          </p:cNvSpPr>
          <p:nvPr>
            <p:ph idx="1"/>
          </p:nvPr>
        </p:nvSpPr>
        <p:spPr>
          <a:xfrm>
            <a:off x="1028700" y="2108535"/>
            <a:ext cx="7200900" cy="3149266"/>
          </a:xfrm>
        </p:spPr>
        <p:txBody>
          <a:bodyPr>
            <a:noAutofit/>
          </a:bodyPr>
          <a:lstStyle/>
          <a:p>
            <a:r>
              <a:rPr lang="id-ID" altLang="en-US" sz="1800" dirty="0"/>
              <a:t>Personal Identifiable Information</a:t>
            </a:r>
            <a:r>
              <a:rPr lang="en-US" altLang="en-US" sz="1800" dirty="0"/>
              <a:t> (</a:t>
            </a:r>
            <a:r>
              <a:rPr lang="id-ID" altLang="en-US" sz="1800" dirty="0"/>
              <a:t>PII</a:t>
            </a:r>
            <a:r>
              <a:rPr lang="en-US" altLang="en-US" sz="1800" dirty="0"/>
              <a:t>)</a:t>
            </a:r>
          </a:p>
          <a:p>
            <a:pPr lvl="1">
              <a:buNone/>
            </a:pPr>
            <a:endParaRPr lang="en-US" altLang="en-US" sz="1650" dirty="0"/>
          </a:p>
          <a:p>
            <a:pPr lvl="1"/>
            <a:r>
              <a:rPr lang="en-US" altLang="en-US" sz="1800" dirty="0"/>
              <a:t>Direct identifiers:  individual’s name, SSN, driver’s license numbers</a:t>
            </a:r>
          </a:p>
          <a:p>
            <a:pPr lvl="1"/>
            <a:r>
              <a:rPr lang="en-US" altLang="en-US" sz="1800" dirty="0"/>
              <a:t>Indirect identifiers:  information about an individual that can be matched with other available information to identify the individual.</a:t>
            </a:r>
          </a:p>
          <a:p>
            <a:endParaRPr lang="en-US" altLang="en-US" sz="1800" dirty="0"/>
          </a:p>
        </p:txBody>
      </p:sp>
    </p:spTree>
    <p:extLst>
      <p:ext uri="{BB962C8B-B14F-4D97-AF65-F5344CB8AC3E}">
        <p14:creationId xmlns:p14="http://schemas.microsoft.com/office/powerpoint/2010/main" val="1692861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1" y="914400"/>
            <a:ext cx="7200900" cy="652713"/>
          </a:xfrm>
        </p:spPr>
        <p:txBody>
          <a:bodyPr>
            <a:noAutofit/>
          </a:bodyPr>
          <a:lstStyle/>
          <a:p>
            <a:r>
              <a:rPr lang="id-ID" sz="2625" b="1" dirty="0"/>
              <a:t>What is Protected by HIPAA</a:t>
            </a:r>
          </a:p>
        </p:txBody>
      </p:sp>
      <p:sp>
        <p:nvSpPr>
          <p:cNvPr id="5" name="Rectangle 4"/>
          <p:cNvSpPr>
            <a:spLocks noGrp="1" noChangeArrowheads="1"/>
          </p:cNvSpPr>
          <p:nvPr/>
        </p:nvSpPr>
        <p:spPr bwMode="auto">
          <a:xfrm>
            <a:off x="1452967" y="1737747"/>
            <a:ext cx="3340853" cy="390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1800">
                <a:solidFill>
                  <a:schemeClr val="tx1"/>
                </a:solidFill>
                <a:latin typeface="+mn-lt"/>
              </a:defRPr>
            </a:lvl9pPr>
          </a:lstStyle>
          <a:p>
            <a:pPr eaLnBrk="1" hangingPunct="1">
              <a:lnSpc>
                <a:spcPct val="90000"/>
              </a:lnSpc>
              <a:buFont typeface="Wingdings" panose="05000000000000000000" pitchFamily="2" charset="2"/>
              <a:buAutoNum type="arabicPeriod"/>
            </a:pPr>
            <a:r>
              <a:rPr lang="en-US" altLang="en-US" sz="1350" dirty="0"/>
              <a:t>Name</a:t>
            </a:r>
          </a:p>
          <a:p>
            <a:pPr eaLnBrk="1" hangingPunct="1">
              <a:lnSpc>
                <a:spcPct val="90000"/>
              </a:lnSpc>
              <a:buFont typeface="Wingdings" panose="05000000000000000000" pitchFamily="2" charset="2"/>
              <a:buAutoNum type="arabicPeriod"/>
            </a:pPr>
            <a:r>
              <a:rPr lang="en-US" altLang="en-US" sz="1350" dirty="0"/>
              <a:t>Geographic subdivisions smaller than a State</a:t>
            </a:r>
          </a:p>
          <a:p>
            <a:pPr marL="657225" lvl="1" indent="-314325" eaLnBrk="1" hangingPunct="1">
              <a:lnSpc>
                <a:spcPct val="90000"/>
              </a:lnSpc>
              <a:buFont typeface="Arial" panose="020B0604020202020204" pitchFamily="34" charset="0"/>
              <a:buChar char="-"/>
            </a:pPr>
            <a:r>
              <a:rPr lang="en-US" altLang="en-US" sz="1350" dirty="0"/>
              <a:t>Street Address</a:t>
            </a:r>
          </a:p>
          <a:p>
            <a:pPr marL="657225" lvl="1" indent="-314325" eaLnBrk="1" hangingPunct="1">
              <a:lnSpc>
                <a:spcPct val="90000"/>
              </a:lnSpc>
              <a:buFont typeface="Arial" panose="020B0604020202020204" pitchFamily="34" charset="0"/>
              <a:buChar char="-"/>
            </a:pPr>
            <a:r>
              <a:rPr lang="en-US" altLang="en-US" sz="1350" dirty="0"/>
              <a:t>City</a:t>
            </a:r>
          </a:p>
          <a:p>
            <a:pPr marL="657225" lvl="1" indent="-314325" eaLnBrk="1" hangingPunct="1">
              <a:lnSpc>
                <a:spcPct val="90000"/>
              </a:lnSpc>
              <a:buFont typeface="Arial" panose="020B0604020202020204" pitchFamily="34" charset="0"/>
              <a:buChar char="-"/>
            </a:pPr>
            <a:r>
              <a:rPr lang="en-US" altLang="en-US" sz="1350" dirty="0"/>
              <a:t>County</a:t>
            </a:r>
          </a:p>
          <a:p>
            <a:pPr marL="657225" lvl="1" indent="-314325" eaLnBrk="1" hangingPunct="1">
              <a:lnSpc>
                <a:spcPct val="90000"/>
              </a:lnSpc>
              <a:buFont typeface="Arial" panose="020B0604020202020204" pitchFamily="34" charset="0"/>
              <a:buChar char="-"/>
            </a:pPr>
            <a:r>
              <a:rPr lang="en-US" altLang="en-US" sz="1350" dirty="0"/>
              <a:t>Precinct</a:t>
            </a:r>
          </a:p>
          <a:p>
            <a:pPr marL="657225" lvl="1" indent="-314325" eaLnBrk="1" hangingPunct="1">
              <a:lnSpc>
                <a:spcPct val="90000"/>
              </a:lnSpc>
              <a:buFont typeface="Arial" panose="020B0604020202020204" pitchFamily="34" charset="0"/>
              <a:buChar char="-"/>
            </a:pPr>
            <a:r>
              <a:rPr lang="en-US" altLang="en-US" sz="1350" dirty="0"/>
              <a:t>Zip Code &amp; their equivalent geocodes, except for the initial three digits</a:t>
            </a:r>
          </a:p>
          <a:p>
            <a:pPr eaLnBrk="1" hangingPunct="1">
              <a:lnSpc>
                <a:spcPct val="90000"/>
              </a:lnSpc>
              <a:buFont typeface="Wingdings" panose="05000000000000000000" pitchFamily="2" charset="2"/>
              <a:buAutoNum type="arabicPeriod"/>
            </a:pPr>
            <a:r>
              <a:rPr lang="en-US" altLang="en-US" sz="1350" dirty="0"/>
              <a:t>Dates, except year</a:t>
            </a:r>
          </a:p>
          <a:p>
            <a:pPr marL="657225" lvl="1" indent="-314325" eaLnBrk="1" hangingPunct="1">
              <a:lnSpc>
                <a:spcPct val="90000"/>
              </a:lnSpc>
              <a:buFont typeface="Arial" panose="020B0604020202020204" pitchFamily="34" charset="0"/>
              <a:buChar char="-"/>
            </a:pPr>
            <a:r>
              <a:rPr lang="en-US" altLang="en-US" sz="1350" dirty="0"/>
              <a:t>Birth date</a:t>
            </a:r>
          </a:p>
          <a:p>
            <a:pPr marL="657225" lvl="1" indent="-314325" eaLnBrk="1" hangingPunct="1">
              <a:lnSpc>
                <a:spcPct val="90000"/>
              </a:lnSpc>
              <a:buFont typeface="Arial" panose="020B0604020202020204" pitchFamily="34" charset="0"/>
              <a:buChar char="-"/>
            </a:pPr>
            <a:r>
              <a:rPr lang="en-US" altLang="en-US" sz="1350" dirty="0"/>
              <a:t>Admission date</a:t>
            </a:r>
          </a:p>
          <a:p>
            <a:pPr marL="657225" lvl="1" indent="-314325" eaLnBrk="1" hangingPunct="1">
              <a:lnSpc>
                <a:spcPct val="90000"/>
              </a:lnSpc>
              <a:buFont typeface="Arial" panose="020B0604020202020204" pitchFamily="34" charset="0"/>
              <a:buChar char="-"/>
            </a:pPr>
            <a:r>
              <a:rPr lang="en-US" altLang="en-US" sz="1350" dirty="0"/>
              <a:t>Discharge date</a:t>
            </a:r>
          </a:p>
          <a:p>
            <a:pPr marL="657225" lvl="1" indent="-314325" eaLnBrk="1" hangingPunct="1">
              <a:lnSpc>
                <a:spcPct val="90000"/>
              </a:lnSpc>
              <a:buFont typeface="Arial" panose="020B0604020202020204" pitchFamily="34" charset="0"/>
              <a:buChar char="-"/>
            </a:pPr>
            <a:r>
              <a:rPr lang="en-US" altLang="en-US" sz="1350" dirty="0"/>
              <a:t>Date of death</a:t>
            </a:r>
          </a:p>
          <a:p>
            <a:pPr eaLnBrk="1" hangingPunct="1">
              <a:lnSpc>
                <a:spcPct val="90000"/>
              </a:lnSpc>
              <a:buFont typeface="Wingdings" panose="05000000000000000000" pitchFamily="2" charset="2"/>
              <a:buAutoNum type="arabicPeriod"/>
            </a:pPr>
            <a:r>
              <a:rPr lang="en-US" altLang="en-US" sz="1350" dirty="0"/>
              <a:t>Telephone numbers</a:t>
            </a:r>
          </a:p>
          <a:p>
            <a:pPr eaLnBrk="1" hangingPunct="1">
              <a:lnSpc>
                <a:spcPct val="90000"/>
              </a:lnSpc>
              <a:buFont typeface="Wingdings" panose="05000000000000000000" pitchFamily="2" charset="2"/>
              <a:buAutoNum type="arabicPeriod"/>
            </a:pPr>
            <a:r>
              <a:rPr lang="en-US" altLang="en-US" sz="1350" dirty="0"/>
              <a:t>Fax number</a:t>
            </a:r>
          </a:p>
        </p:txBody>
      </p:sp>
      <p:sp>
        <p:nvSpPr>
          <p:cNvPr id="6" name="Rectangle 5"/>
          <p:cNvSpPr>
            <a:spLocks noGrp="1" noChangeArrowheads="1"/>
          </p:cNvSpPr>
          <p:nvPr/>
        </p:nvSpPr>
        <p:spPr bwMode="auto">
          <a:xfrm>
            <a:off x="4629151" y="1755388"/>
            <a:ext cx="3340853" cy="387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1800">
                <a:solidFill>
                  <a:schemeClr val="tx1"/>
                </a:solidFill>
                <a:latin typeface="+mn-lt"/>
              </a:defRPr>
            </a:lvl9pPr>
          </a:lstStyle>
          <a:p>
            <a:pPr eaLnBrk="1" hangingPunct="1">
              <a:buFont typeface="Wingdings" panose="05000000000000000000" pitchFamily="2" charset="2"/>
              <a:buAutoNum type="arabicPeriod" startAt="6"/>
            </a:pPr>
            <a:r>
              <a:rPr lang="en-US" altLang="en-US" sz="1350" dirty="0"/>
              <a:t>E-Mail Address</a:t>
            </a:r>
          </a:p>
          <a:p>
            <a:pPr eaLnBrk="1" hangingPunct="1">
              <a:buFont typeface="Wingdings" panose="05000000000000000000" pitchFamily="2" charset="2"/>
              <a:buAutoNum type="arabicPeriod" startAt="6"/>
            </a:pPr>
            <a:r>
              <a:rPr lang="en-US" altLang="en-US" sz="1350" dirty="0"/>
              <a:t>Social Security numbers</a:t>
            </a:r>
          </a:p>
          <a:p>
            <a:pPr eaLnBrk="1" hangingPunct="1">
              <a:buFont typeface="Wingdings" panose="05000000000000000000" pitchFamily="2" charset="2"/>
              <a:buAutoNum type="arabicPeriod" startAt="6"/>
            </a:pPr>
            <a:r>
              <a:rPr lang="en-US" altLang="en-US" sz="1350" dirty="0"/>
              <a:t>Medical record numbers</a:t>
            </a:r>
          </a:p>
          <a:p>
            <a:pPr eaLnBrk="1" hangingPunct="1">
              <a:buFont typeface="Wingdings" panose="05000000000000000000" pitchFamily="2" charset="2"/>
              <a:buAutoNum type="arabicPeriod" startAt="6"/>
            </a:pPr>
            <a:r>
              <a:rPr lang="en-US" altLang="en-US" sz="1350" dirty="0"/>
              <a:t>Health plan beneficiary numbers</a:t>
            </a:r>
          </a:p>
          <a:p>
            <a:pPr eaLnBrk="1" hangingPunct="1">
              <a:buFont typeface="Wingdings" panose="05000000000000000000" pitchFamily="2" charset="2"/>
              <a:buAutoNum type="arabicPeriod" startAt="6"/>
            </a:pPr>
            <a:r>
              <a:rPr lang="en-US" altLang="en-US" sz="1350" dirty="0"/>
              <a:t>Account numbers</a:t>
            </a:r>
          </a:p>
          <a:p>
            <a:pPr eaLnBrk="1" hangingPunct="1">
              <a:buFont typeface="Wingdings" panose="05000000000000000000" pitchFamily="2" charset="2"/>
              <a:buAutoNum type="arabicPeriod" startAt="6"/>
            </a:pPr>
            <a:r>
              <a:rPr lang="en-US" altLang="en-US" sz="1350" dirty="0"/>
              <a:t>Certificate/license numbers</a:t>
            </a:r>
          </a:p>
          <a:p>
            <a:pPr eaLnBrk="1" hangingPunct="1">
              <a:buFont typeface="Wingdings" panose="05000000000000000000" pitchFamily="2" charset="2"/>
              <a:buAutoNum type="arabicPeriod" startAt="6"/>
            </a:pPr>
            <a:r>
              <a:rPr lang="en-US" altLang="en-US" sz="1350" dirty="0"/>
              <a:t>Vehicle identifiers and serial numbers, including license plate numbers</a:t>
            </a:r>
          </a:p>
          <a:p>
            <a:pPr eaLnBrk="1" hangingPunct="1">
              <a:buFont typeface="Wingdings" panose="05000000000000000000" pitchFamily="2" charset="2"/>
              <a:buAutoNum type="arabicPeriod" startAt="6"/>
            </a:pPr>
            <a:r>
              <a:rPr lang="en-US" altLang="en-US" sz="1350" dirty="0"/>
              <a:t>Device identifiers and serial numbers</a:t>
            </a:r>
          </a:p>
          <a:p>
            <a:pPr eaLnBrk="1" hangingPunct="1">
              <a:buFont typeface="Wingdings" panose="05000000000000000000" pitchFamily="2" charset="2"/>
              <a:buAutoNum type="arabicPeriod" startAt="6"/>
            </a:pPr>
            <a:r>
              <a:rPr lang="en-US" altLang="en-US" sz="1350" dirty="0"/>
              <a:t>Web universal resource locations (URLs)</a:t>
            </a:r>
          </a:p>
          <a:p>
            <a:pPr eaLnBrk="1" hangingPunct="1">
              <a:buFont typeface="Wingdings" panose="05000000000000000000" pitchFamily="2" charset="2"/>
              <a:buAutoNum type="arabicPeriod" startAt="6"/>
            </a:pPr>
            <a:r>
              <a:rPr lang="en-US" altLang="en-US" sz="1350" dirty="0"/>
              <a:t>Internet Protocol (IP) address numbers</a:t>
            </a:r>
          </a:p>
          <a:p>
            <a:pPr eaLnBrk="1" hangingPunct="1">
              <a:buFont typeface="Wingdings" panose="05000000000000000000" pitchFamily="2" charset="2"/>
              <a:buAutoNum type="arabicPeriod" startAt="6"/>
            </a:pPr>
            <a:r>
              <a:rPr lang="en-US" altLang="en-US" sz="1350" dirty="0"/>
              <a:t>Biometric identifiers, including finger and voice prints</a:t>
            </a:r>
          </a:p>
          <a:p>
            <a:pPr eaLnBrk="1" hangingPunct="1">
              <a:buFont typeface="Wingdings" panose="05000000000000000000" pitchFamily="2" charset="2"/>
              <a:buAutoNum type="arabicPeriod" startAt="6"/>
            </a:pPr>
            <a:r>
              <a:rPr lang="en-US" altLang="en-US" sz="1350" dirty="0"/>
              <a:t>Full face photographic images and any comparable data</a:t>
            </a:r>
          </a:p>
          <a:p>
            <a:pPr eaLnBrk="1" hangingPunct="1">
              <a:buFont typeface="Wingdings" panose="05000000000000000000" pitchFamily="2" charset="2"/>
              <a:buAutoNum type="arabicPeriod" startAt="6"/>
            </a:pPr>
            <a:r>
              <a:rPr lang="en-US" altLang="en-US" sz="1350" dirty="0"/>
              <a:t>Any other unique identifying number, characteristic, or code</a:t>
            </a:r>
          </a:p>
        </p:txBody>
      </p:sp>
    </p:spTree>
    <p:extLst>
      <p:ext uri="{BB962C8B-B14F-4D97-AF65-F5344CB8AC3E}">
        <p14:creationId xmlns:p14="http://schemas.microsoft.com/office/powerpoint/2010/main" val="2942764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914400"/>
            <a:ext cx="7200900" cy="652713"/>
          </a:xfrm>
        </p:spPr>
        <p:txBody>
          <a:bodyPr/>
          <a:lstStyle/>
          <a:p>
            <a:r>
              <a:rPr lang="id-ID" b="1" dirty="0" smtClean="0"/>
              <a:t>Compliance Standard</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marL="0" indent="0">
              <a:buNone/>
            </a:pPr>
            <a:r>
              <a:rPr lang="id-ID" altLang="en-US" sz="2250" dirty="0"/>
              <a:t>For </a:t>
            </a:r>
            <a:r>
              <a:rPr lang="en-US" altLang="en-US" sz="2250" dirty="0"/>
              <a:t>E</a:t>
            </a:r>
            <a:r>
              <a:rPr lang="id-ID" altLang="en-US" sz="2250" dirty="0"/>
              <a:t>xample:</a:t>
            </a:r>
          </a:p>
          <a:p>
            <a:r>
              <a:rPr lang="en-US" altLang="en-US" sz="2400" dirty="0"/>
              <a:t>GLBA for financial services</a:t>
            </a:r>
            <a:endParaRPr lang="id-ID" altLang="en-US" sz="2400" dirty="0"/>
          </a:p>
          <a:p>
            <a:r>
              <a:rPr lang="en-US" altLang="en-US" sz="2400" dirty="0"/>
              <a:t>HIPAA for healthcare</a:t>
            </a:r>
            <a:endParaRPr lang="id-ID" altLang="en-US" sz="2400" dirty="0"/>
          </a:p>
          <a:p>
            <a:r>
              <a:rPr lang="en-US" altLang="en-US" sz="2400" dirty="0"/>
              <a:t>Sarbanes-Oxley for public companies</a:t>
            </a:r>
            <a:endParaRPr lang="id-ID" altLang="en-US" sz="2400" dirty="0"/>
          </a:p>
          <a:p>
            <a:r>
              <a:rPr lang="id-ID" altLang="en-US" sz="2400" dirty="0"/>
              <a:t>PCI DSS for Card holder data</a:t>
            </a:r>
          </a:p>
          <a:p>
            <a:r>
              <a:rPr lang="id-ID" altLang="en-US" sz="2400" dirty="0"/>
              <a:t>COBIT for IT Governance</a:t>
            </a:r>
          </a:p>
          <a:p>
            <a:r>
              <a:rPr lang="id-ID" altLang="en-US" sz="2400" dirty="0"/>
              <a:t>NIST, ISO 27001, BSI Standard, FISMA, FERPA, etc</a:t>
            </a:r>
            <a:endParaRPr lang="en-US" altLang="en-US" sz="2250" dirty="0"/>
          </a:p>
        </p:txBody>
      </p:sp>
    </p:spTree>
    <p:extLst>
      <p:ext uri="{BB962C8B-B14F-4D97-AF65-F5344CB8AC3E}">
        <p14:creationId xmlns:p14="http://schemas.microsoft.com/office/powerpoint/2010/main" val="1527870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Autofit/>
          </a:bodyPr>
          <a:lstStyle/>
          <a:p>
            <a:r>
              <a:rPr lang="id-ID" sz="2625" b="1" dirty="0"/>
              <a:t>HIPAA protect PHI</a:t>
            </a:r>
          </a:p>
        </p:txBody>
      </p:sp>
      <p:sp>
        <p:nvSpPr>
          <p:cNvPr id="3" name="Content Placeholder 2"/>
          <p:cNvSpPr>
            <a:spLocks noGrp="1"/>
          </p:cNvSpPr>
          <p:nvPr>
            <p:ph idx="1"/>
          </p:nvPr>
        </p:nvSpPr>
        <p:spPr>
          <a:xfrm>
            <a:off x="1028700" y="2108535"/>
            <a:ext cx="7200900" cy="3149266"/>
          </a:xfrm>
        </p:spPr>
        <p:txBody>
          <a:bodyPr>
            <a:noAutofit/>
          </a:bodyPr>
          <a:lstStyle/>
          <a:p>
            <a:r>
              <a:rPr lang="en-US" altLang="en-US" sz="1800" dirty="0"/>
              <a:t>Limits who may use or disclose PHI.</a:t>
            </a:r>
          </a:p>
          <a:p>
            <a:r>
              <a:rPr lang="en-US" altLang="en-US" sz="1800" dirty="0"/>
              <a:t>Limits the purposes for which PHI may be used or disclosed</a:t>
            </a:r>
          </a:p>
          <a:p>
            <a:r>
              <a:rPr lang="en-US" altLang="en-US" sz="1800" dirty="0"/>
              <a:t>Limits the amount of information that may be used or disclosed (Minimum Necessary rule)</a:t>
            </a:r>
          </a:p>
          <a:p>
            <a:r>
              <a:rPr lang="en-US" altLang="en-US" sz="1800" dirty="0"/>
              <a:t>Requires use of safeguards over how PHI is used, stored and disclosed</a:t>
            </a:r>
          </a:p>
        </p:txBody>
      </p:sp>
    </p:spTree>
    <p:extLst>
      <p:ext uri="{BB962C8B-B14F-4D97-AF65-F5344CB8AC3E}">
        <p14:creationId xmlns:p14="http://schemas.microsoft.com/office/powerpoint/2010/main" val="1732979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75053" y="1826625"/>
            <a:ext cx="5780888" cy="3031331"/>
          </a:xfrm>
        </p:spPr>
        <p:txBody>
          <a:bodyPr/>
          <a:lstStyle/>
          <a:p>
            <a:pPr marL="0" indent="0">
              <a:buNone/>
            </a:pPr>
            <a:r>
              <a:rPr lang="en-US" dirty="0" smtClean="0">
                <a:latin typeface="Verdana" pitchFamily="34" charset="0"/>
                <a:ea typeface="Verdana" pitchFamily="34" charset="0"/>
                <a:cs typeface="Verdana" pitchFamily="34" charset="0"/>
              </a:rPr>
              <a:t>PCI Security Standards Council was founded in 2006 by the major card brands:</a:t>
            </a:r>
          </a:p>
          <a:p>
            <a:pPr lvl="1">
              <a:buClr>
                <a:srgbClr val="002A54"/>
              </a:buClr>
              <a:buSzPct val="100000"/>
              <a:buFont typeface="Arial" pitchFamily="34" charset="0"/>
              <a:buChar char="•"/>
            </a:pPr>
            <a:r>
              <a:rPr lang="en-US" sz="1500" dirty="0">
                <a:latin typeface="Verdana" pitchFamily="34" charset="0"/>
                <a:ea typeface="Verdana" pitchFamily="34" charset="0"/>
                <a:cs typeface="Verdana" pitchFamily="34" charset="0"/>
              </a:rPr>
              <a:t>Visa</a:t>
            </a:r>
          </a:p>
          <a:p>
            <a:pPr lvl="1">
              <a:buClr>
                <a:srgbClr val="002A54"/>
              </a:buClr>
              <a:buSzPct val="100000"/>
              <a:buFont typeface="Arial" pitchFamily="34" charset="0"/>
              <a:buChar char="•"/>
            </a:pPr>
            <a:r>
              <a:rPr lang="en-US" sz="1500" dirty="0">
                <a:latin typeface="Verdana" pitchFamily="34" charset="0"/>
                <a:ea typeface="Verdana" pitchFamily="34" charset="0"/>
                <a:cs typeface="Verdana" pitchFamily="34" charset="0"/>
              </a:rPr>
              <a:t>MasterCard</a:t>
            </a:r>
          </a:p>
          <a:p>
            <a:pPr lvl="1">
              <a:buClr>
                <a:srgbClr val="002A54"/>
              </a:buClr>
              <a:buSzPct val="100000"/>
              <a:buFont typeface="Arial" pitchFamily="34" charset="0"/>
              <a:buChar char="•"/>
            </a:pPr>
            <a:r>
              <a:rPr lang="en-US" sz="1500" dirty="0">
                <a:latin typeface="Verdana" pitchFamily="34" charset="0"/>
                <a:ea typeface="Verdana" pitchFamily="34" charset="0"/>
                <a:cs typeface="Verdana" pitchFamily="34" charset="0"/>
              </a:rPr>
              <a:t>Amex</a:t>
            </a:r>
          </a:p>
          <a:p>
            <a:pPr lvl="1">
              <a:buClr>
                <a:srgbClr val="002A54"/>
              </a:buClr>
              <a:buSzPct val="100000"/>
              <a:buFont typeface="Arial" pitchFamily="34" charset="0"/>
              <a:buChar char="•"/>
            </a:pPr>
            <a:r>
              <a:rPr lang="en-US" sz="1500" dirty="0">
                <a:latin typeface="Verdana" pitchFamily="34" charset="0"/>
                <a:ea typeface="Verdana" pitchFamily="34" charset="0"/>
                <a:cs typeface="Verdana" pitchFamily="34" charset="0"/>
              </a:rPr>
              <a:t>Discover</a:t>
            </a:r>
          </a:p>
          <a:p>
            <a:pPr lvl="1">
              <a:buClr>
                <a:srgbClr val="002A54"/>
              </a:buClr>
              <a:buSzPct val="100000"/>
              <a:buFont typeface="Arial" pitchFamily="34" charset="0"/>
              <a:buChar char="•"/>
            </a:pPr>
            <a:r>
              <a:rPr lang="en-US" sz="1500" dirty="0">
                <a:latin typeface="Verdana" pitchFamily="34" charset="0"/>
                <a:ea typeface="Verdana" pitchFamily="34" charset="0"/>
                <a:cs typeface="Verdana" pitchFamily="34" charset="0"/>
              </a:rPr>
              <a:t>JCB</a:t>
            </a:r>
            <a:endParaRPr lang="id-ID" sz="1500" dirty="0">
              <a:latin typeface="Verdana" pitchFamily="34" charset="0"/>
              <a:ea typeface="Verdana" pitchFamily="34" charset="0"/>
              <a:cs typeface="Verdana" pitchFamily="34" charset="0"/>
            </a:endParaRPr>
          </a:p>
          <a:p>
            <a:pPr marL="397764" lvl="1" indent="0">
              <a:buClr>
                <a:srgbClr val="002A54"/>
              </a:buClr>
              <a:buSzPct val="100000"/>
              <a:buNone/>
            </a:pPr>
            <a:endParaRPr lang="en-US" sz="1500" dirty="0">
              <a:latin typeface="Verdana" pitchFamily="34" charset="0"/>
              <a:ea typeface="Verdana" pitchFamily="34" charset="0"/>
              <a:cs typeface="Verdana" pitchFamily="34" charset="0"/>
            </a:endParaRPr>
          </a:p>
          <a:p>
            <a:pPr marL="0" indent="-47625">
              <a:buClr>
                <a:srgbClr val="002A54"/>
              </a:buClr>
              <a:buSzPct val="100000"/>
              <a:buNone/>
            </a:pPr>
            <a:r>
              <a:rPr lang="en-US" dirty="0" smtClean="0">
                <a:latin typeface="Verdana" pitchFamily="34" charset="0"/>
                <a:ea typeface="Verdana" pitchFamily="34" charset="0"/>
                <a:cs typeface="Verdana" pitchFamily="34" charset="0"/>
              </a:rPr>
              <a:t>Each card brand has input into the guidance provided by the Council.</a:t>
            </a:r>
            <a:endParaRPr lang="en-US" dirty="0">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4"/>
          </p:nvPr>
        </p:nvSpPr>
        <p:spPr/>
        <p:txBody>
          <a:bodyPr/>
          <a:lstStyle/>
          <a:p>
            <a:r>
              <a:rPr lang="en-US" smtClean="0"/>
              <a:t>Page </a:t>
            </a:r>
            <a:fld id="{5698A34F-157D-4FC3-B6AE-341A8B909DED}" type="slidenum">
              <a:rPr lang="en-US" smtClean="0"/>
              <a:pPr/>
              <a:t>31</a:t>
            </a:fld>
            <a:endParaRPr lang="en-US" dirty="0"/>
          </a:p>
        </p:txBody>
      </p:sp>
      <p:pic>
        <p:nvPicPr>
          <p:cNvPr id="5" name="Picture 4" descr="http://t0.gstatic.com/images?q=tbn:ngVczJu8dXQtAM:http://www.intraining.com.au/img/logos/Card%2520Logos/visa-logo.jpg">
            <a:hlinkClick r:id="rId2"/>
          </p:cNvPr>
          <p:cNvPicPr>
            <a:picLocks noChangeAspect="1" noChangeArrowheads="1"/>
          </p:cNvPicPr>
          <p:nvPr/>
        </p:nvPicPr>
        <p:blipFill>
          <a:blip r:embed="rId3" cstate="print"/>
          <a:srcRect/>
          <a:stretch>
            <a:fillRect/>
          </a:stretch>
        </p:blipFill>
        <p:spPr bwMode="auto">
          <a:xfrm>
            <a:off x="3942577" y="2293750"/>
            <a:ext cx="536360" cy="336119"/>
          </a:xfrm>
          <a:prstGeom prst="rect">
            <a:avLst/>
          </a:prstGeom>
          <a:noFill/>
        </p:spPr>
      </p:pic>
      <p:pic>
        <p:nvPicPr>
          <p:cNvPr id="7" name="Picture 6" descr="http://t0.gstatic.com/images?q=tbn:x7G0zS2KfEsjvM:http://www.abersochqh.co.uk/assets/images/MasterCard-Logo.jpg">
            <a:hlinkClick r:id="rId4"/>
          </p:cNvPr>
          <p:cNvPicPr>
            <a:picLocks noChangeAspect="1" noChangeArrowheads="1"/>
          </p:cNvPicPr>
          <p:nvPr/>
        </p:nvPicPr>
        <p:blipFill>
          <a:blip r:embed="rId5" cstate="print"/>
          <a:srcRect/>
          <a:stretch>
            <a:fillRect/>
          </a:stretch>
        </p:blipFill>
        <p:spPr bwMode="auto">
          <a:xfrm>
            <a:off x="4554214" y="2629868"/>
            <a:ext cx="523344" cy="330164"/>
          </a:xfrm>
          <a:prstGeom prst="rect">
            <a:avLst/>
          </a:prstGeom>
          <a:noFill/>
        </p:spPr>
      </p:pic>
      <p:pic>
        <p:nvPicPr>
          <p:cNvPr id="8" name="Picture 8" descr="http://t0.gstatic.com/images?q=tbn:2W9cvTV5h1I2-M:http://www.comparecards.com/uploads/fckimages/AmexCenturionBlackCard(1).jpg">
            <a:hlinkClick r:id="rId6"/>
          </p:cNvPr>
          <p:cNvPicPr>
            <a:picLocks noChangeAspect="1" noChangeArrowheads="1"/>
          </p:cNvPicPr>
          <p:nvPr/>
        </p:nvPicPr>
        <p:blipFill>
          <a:blip r:embed="rId7" cstate="print"/>
          <a:srcRect/>
          <a:stretch>
            <a:fillRect/>
          </a:stretch>
        </p:blipFill>
        <p:spPr bwMode="auto">
          <a:xfrm>
            <a:off x="3955592" y="3059947"/>
            <a:ext cx="523344" cy="325718"/>
          </a:xfrm>
          <a:prstGeom prst="rect">
            <a:avLst/>
          </a:prstGeom>
          <a:noFill/>
        </p:spPr>
      </p:pic>
      <p:pic>
        <p:nvPicPr>
          <p:cNvPr id="9" name="Picture 10" descr="http://t0.gstatic.com/images?q=tbn:OPsQFk6_kvz1rM:http://dir.coolclips.com/Business/Finance_Money/Personal_Credit/Credit_Cards/discover_card_CoolClips_busi0346.jpg">
            <a:hlinkClick r:id="rId8"/>
          </p:cNvPr>
          <p:cNvPicPr>
            <a:picLocks noChangeAspect="1" noChangeArrowheads="1"/>
          </p:cNvPicPr>
          <p:nvPr/>
        </p:nvPicPr>
        <p:blipFill>
          <a:blip r:embed="rId9" cstate="print"/>
          <a:srcRect/>
          <a:stretch>
            <a:fillRect/>
          </a:stretch>
        </p:blipFill>
        <p:spPr bwMode="auto">
          <a:xfrm>
            <a:off x="4554215" y="3385664"/>
            <a:ext cx="511778" cy="331398"/>
          </a:xfrm>
          <a:prstGeom prst="rect">
            <a:avLst/>
          </a:prstGeom>
          <a:noFill/>
        </p:spPr>
      </p:pic>
      <p:pic>
        <p:nvPicPr>
          <p:cNvPr id="10" name="Picture 12" descr="http://t1.gstatic.com/images?q=tbn:7XwBdYfMzy6l6M:https://www.jcbinternational.com/image/about/card7.gif">
            <a:hlinkClick r:id="rId10"/>
          </p:cNvPr>
          <p:cNvPicPr>
            <a:picLocks noChangeAspect="1" noChangeArrowheads="1"/>
          </p:cNvPicPr>
          <p:nvPr/>
        </p:nvPicPr>
        <p:blipFill>
          <a:blip r:embed="rId11" cstate="print"/>
          <a:srcRect/>
          <a:stretch>
            <a:fillRect/>
          </a:stretch>
        </p:blipFill>
        <p:spPr bwMode="auto">
          <a:xfrm>
            <a:off x="3942575" y="3676004"/>
            <a:ext cx="458339" cy="292828"/>
          </a:xfrm>
          <a:prstGeom prst="rect">
            <a:avLst/>
          </a:prstGeom>
          <a:noFill/>
        </p:spPr>
      </p:pic>
      <p:sp>
        <p:nvSpPr>
          <p:cNvPr id="11" name="Title 1"/>
          <p:cNvSpPr txBox="1">
            <a:spLocks/>
          </p:cNvSpPr>
          <p:nvPr/>
        </p:nvSpPr>
        <p:spPr>
          <a:xfrm>
            <a:off x="953764" y="958873"/>
            <a:ext cx="7200900" cy="652713"/>
          </a:xfrm>
          <a:prstGeom prst="rect">
            <a:avLst/>
          </a:prstGeom>
        </p:spPr>
        <p:txBody>
          <a:bodyPr vert="horz" lIns="68580" tIns="34290" rIns="68580" bIns="3429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id-ID" altLang="en-US" sz="3300" b="1" dirty="0"/>
              <a:t>PCI DSS</a:t>
            </a:r>
            <a:endParaRPr lang="id-ID" sz="3300" b="1" dirty="0"/>
          </a:p>
        </p:txBody>
      </p:sp>
    </p:spTree>
    <p:extLst>
      <p:ext uri="{BB962C8B-B14F-4D97-AF65-F5344CB8AC3E}">
        <p14:creationId xmlns:p14="http://schemas.microsoft.com/office/powerpoint/2010/main" val="2748031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id-ID" altLang="en-US" b="1" dirty="0"/>
              <a:t>PCI DSS</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GB" altLang="en-US" sz="1650" dirty="0"/>
              <a:t>What is PCI DSS?</a:t>
            </a:r>
          </a:p>
          <a:p>
            <a:pPr lvl="1"/>
            <a:r>
              <a:rPr lang="en-GB" altLang="en-US" sz="1650" dirty="0"/>
              <a:t>Payment Card Industry (PCI) Data Security Standard (DSS)</a:t>
            </a:r>
          </a:p>
          <a:p>
            <a:pPr lvl="1"/>
            <a:r>
              <a:rPr lang="en-GB" altLang="en-US" sz="1650" dirty="0"/>
              <a:t>All member organisations that issue or acquire information from cards with the Visa, MasterCard, American Express and Discover logos are required to comply with a range of information security requirements. </a:t>
            </a:r>
          </a:p>
          <a:p>
            <a:r>
              <a:rPr lang="en-IE" altLang="en-US" sz="1650" dirty="0"/>
              <a:t>Where does it apply?</a:t>
            </a:r>
          </a:p>
          <a:p>
            <a:pPr lvl="1"/>
            <a:r>
              <a:rPr lang="en-IE" altLang="en-US" sz="1650" dirty="0"/>
              <a:t>Applies to organisations </a:t>
            </a:r>
            <a:r>
              <a:rPr lang="en-GB" altLang="en-US" sz="1650" dirty="0"/>
              <a:t>where cardholder data is stored, processed, or transmitted.</a:t>
            </a:r>
          </a:p>
          <a:p>
            <a:r>
              <a:rPr lang="en-GB" altLang="en-US" sz="1650" dirty="0"/>
              <a:t>PCI DSS How does it works?</a:t>
            </a:r>
          </a:p>
          <a:p>
            <a:pPr lvl="1"/>
            <a:r>
              <a:rPr lang="en-GB" altLang="en-US" sz="1650" dirty="0"/>
              <a:t>The PCI DSS standard sets common requirements for securing card information, and lays out a range of controls relating to auditing, scanning and assessment.</a:t>
            </a:r>
          </a:p>
          <a:p>
            <a:endParaRPr lang="en-GB" altLang="en-US" sz="1650" dirty="0"/>
          </a:p>
        </p:txBody>
      </p:sp>
    </p:spTree>
    <p:extLst>
      <p:ext uri="{BB962C8B-B14F-4D97-AF65-F5344CB8AC3E}">
        <p14:creationId xmlns:p14="http://schemas.microsoft.com/office/powerpoint/2010/main" val="722265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id-ID" altLang="en-US" b="1" dirty="0" smtClean="0"/>
              <a:t>PCI DSS</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0000"/>
              </a:lnSpc>
            </a:pPr>
            <a:r>
              <a:rPr lang="en-IE" altLang="en-US" sz="2100" dirty="0"/>
              <a:t>Why is it needed?</a:t>
            </a:r>
          </a:p>
          <a:p>
            <a:pPr lvl="1">
              <a:lnSpc>
                <a:spcPct val="90000"/>
              </a:lnSpc>
            </a:pPr>
            <a:r>
              <a:rPr lang="en-IE" altLang="en-US" sz="2100" dirty="0"/>
              <a:t>Encourage and enhance cardholder data security</a:t>
            </a:r>
          </a:p>
          <a:p>
            <a:pPr lvl="1">
              <a:lnSpc>
                <a:spcPct val="90000"/>
              </a:lnSpc>
            </a:pPr>
            <a:r>
              <a:rPr lang="en-GB" altLang="en-US" sz="2100" dirty="0"/>
              <a:t>Facilitates the broad adoption of consistent data security measures globally.</a:t>
            </a:r>
          </a:p>
          <a:p>
            <a:pPr lvl="1">
              <a:lnSpc>
                <a:spcPct val="90000"/>
              </a:lnSpc>
            </a:pPr>
            <a:r>
              <a:rPr lang="en-IE" altLang="en-US" sz="2100" dirty="0"/>
              <a:t>Prevent breaches of card data like “Example”</a:t>
            </a:r>
          </a:p>
          <a:p>
            <a:pPr>
              <a:lnSpc>
                <a:spcPct val="90000"/>
              </a:lnSpc>
            </a:pPr>
            <a:r>
              <a:rPr lang="en-GB" altLang="en-US" sz="2100" dirty="0"/>
              <a:t>Compliance</a:t>
            </a:r>
          </a:p>
          <a:p>
            <a:pPr lvl="1">
              <a:lnSpc>
                <a:spcPct val="90000"/>
              </a:lnSpc>
            </a:pPr>
            <a:r>
              <a:rPr lang="en-GB" altLang="en-US" sz="2100" dirty="0"/>
              <a:t>PCI Security Standards Council sets the requirements, but each card association implements and enforces the standard, fines/fees, and compliance levels and deadlines.</a:t>
            </a:r>
          </a:p>
        </p:txBody>
      </p:sp>
    </p:spTree>
    <p:extLst>
      <p:ext uri="{BB962C8B-B14F-4D97-AF65-F5344CB8AC3E}">
        <p14:creationId xmlns:p14="http://schemas.microsoft.com/office/powerpoint/2010/main" val="344983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200900" cy="652713"/>
          </a:xfrm>
        </p:spPr>
        <p:txBody>
          <a:bodyPr/>
          <a:lstStyle/>
          <a:p>
            <a:r>
              <a:rPr lang="id-ID" altLang="en-US" b="1" dirty="0" smtClean="0"/>
              <a:t>PCI DSS</a:t>
            </a:r>
            <a:endParaRPr lang="id-ID" b="1" dirty="0"/>
          </a:p>
        </p:txBody>
      </p:sp>
      <p:pic>
        <p:nvPicPr>
          <p:cNvPr id="6" name="Picture 5" descr="12pcids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735" y="2139221"/>
            <a:ext cx="6375797" cy="343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997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771" y="1066800"/>
            <a:ext cx="5570393" cy="360098"/>
          </a:xfrm>
        </p:spPr>
        <p:txBody>
          <a:bodyPr/>
          <a:lstStyle/>
          <a:p>
            <a:r>
              <a:rPr lang="en-US" sz="2100" b="1" dirty="0">
                <a:latin typeface="Verdana" pitchFamily="34" charset="0"/>
              </a:rPr>
              <a:t>Compliance</a:t>
            </a:r>
            <a:r>
              <a:rPr lang="id-ID" sz="2100" b="1" dirty="0">
                <a:latin typeface="Verdana" pitchFamily="34" charset="0"/>
              </a:rPr>
              <a:t> to PCI DSS</a:t>
            </a:r>
            <a:endParaRPr lang="en-US" sz="1050" b="1" dirty="0"/>
          </a:p>
        </p:txBody>
      </p:sp>
      <p:sp>
        <p:nvSpPr>
          <p:cNvPr id="3" name="Text Placeholder 2"/>
          <p:cNvSpPr>
            <a:spLocks noGrp="1"/>
          </p:cNvSpPr>
          <p:nvPr>
            <p:ph type="body" sz="quarter" idx="13"/>
          </p:nvPr>
        </p:nvSpPr>
        <p:spPr>
          <a:xfrm>
            <a:off x="1575053" y="1826625"/>
            <a:ext cx="5984591" cy="3031331"/>
          </a:xfrm>
        </p:spPr>
        <p:txBody>
          <a:bodyPr>
            <a:noAutofit/>
          </a:bodyPr>
          <a:lstStyle/>
          <a:p>
            <a:pPr>
              <a:buClr>
                <a:srgbClr val="002A54"/>
              </a:buClr>
              <a:buSzPct val="100000"/>
              <a:buFont typeface="Arial" pitchFamily="34" charset="0"/>
              <a:buChar char="•"/>
            </a:pPr>
            <a:r>
              <a:rPr lang="en-US" sz="1875" dirty="0">
                <a:latin typeface="Verdana" pitchFamily="34" charset="0"/>
                <a:ea typeface="Verdana" pitchFamily="34" charset="0"/>
                <a:cs typeface="Verdana" pitchFamily="34" charset="0"/>
              </a:rPr>
              <a:t>Compliance is determined based on how your organization stores, processes, and/or transmits cardholder data across your infrastructure</a:t>
            </a:r>
            <a:endParaRPr lang="en-US" sz="1875" u="sng" strike="sngStrike" dirty="0">
              <a:solidFill>
                <a:srgbClr val="FF0000"/>
              </a:solidFill>
              <a:latin typeface="Verdana" pitchFamily="34" charset="0"/>
              <a:ea typeface="Verdana" pitchFamily="34" charset="0"/>
              <a:cs typeface="Verdana" pitchFamily="34" charset="0"/>
            </a:endParaRPr>
          </a:p>
          <a:p>
            <a:pPr>
              <a:buClr>
                <a:srgbClr val="002A54"/>
              </a:buClr>
              <a:buSzPct val="100000"/>
              <a:buFont typeface="Arial" pitchFamily="34" charset="0"/>
              <a:buChar char="•"/>
            </a:pPr>
            <a:r>
              <a:rPr lang="en-US" sz="1875" dirty="0">
                <a:latin typeface="Verdana" pitchFamily="34" charset="0"/>
                <a:ea typeface="Verdana" pitchFamily="34" charset="0"/>
                <a:cs typeface="Verdana" pitchFamily="34" charset="0"/>
              </a:rPr>
              <a:t>Compliance is based on “Level” and “Type”</a:t>
            </a:r>
          </a:p>
          <a:p>
            <a:pPr>
              <a:buClr>
                <a:srgbClr val="002A54"/>
              </a:buClr>
              <a:buSzPct val="100000"/>
              <a:buFont typeface="Arial" pitchFamily="34" charset="0"/>
              <a:buChar char="•"/>
            </a:pPr>
            <a:r>
              <a:rPr lang="en-US" sz="1875" dirty="0">
                <a:latin typeface="Verdana" pitchFamily="34" charset="0"/>
                <a:ea typeface="Verdana" pitchFamily="34" charset="0"/>
                <a:cs typeface="Verdana" pitchFamily="34" charset="0"/>
              </a:rPr>
              <a:t>Level is based on the number of transactions performed in a 12-month period</a:t>
            </a:r>
          </a:p>
          <a:p>
            <a:pPr>
              <a:buClr>
                <a:srgbClr val="002A54"/>
              </a:buClr>
              <a:buSzPct val="100000"/>
              <a:buFont typeface="Arial" pitchFamily="34" charset="0"/>
              <a:buChar char="•"/>
            </a:pPr>
            <a:r>
              <a:rPr lang="en-US" sz="1875" dirty="0">
                <a:latin typeface="Verdana" pitchFamily="34" charset="0"/>
                <a:ea typeface="Verdana" pitchFamily="34" charset="0"/>
                <a:cs typeface="Verdana" pitchFamily="34" charset="0"/>
              </a:rPr>
              <a:t>Type is defined by how your organization takes credit cards</a:t>
            </a:r>
          </a:p>
        </p:txBody>
      </p:sp>
      <p:sp>
        <p:nvSpPr>
          <p:cNvPr id="6" name="Slide Number Placeholder 5"/>
          <p:cNvSpPr>
            <a:spLocks noGrp="1"/>
          </p:cNvSpPr>
          <p:nvPr>
            <p:ph type="sldNum" sz="quarter" idx="4"/>
          </p:nvPr>
        </p:nvSpPr>
        <p:spPr/>
        <p:txBody>
          <a:bodyPr/>
          <a:lstStyle/>
          <a:p>
            <a:r>
              <a:rPr lang="en-US" smtClean="0"/>
              <a:t>Page </a:t>
            </a:r>
            <a:fld id="{5698A34F-157D-4FC3-B6AE-341A8B909DED}" type="slidenum">
              <a:rPr lang="en-US" smtClean="0"/>
              <a:pPr/>
              <a:t>35</a:t>
            </a:fld>
            <a:endParaRPr lang="en-US" dirty="0"/>
          </a:p>
        </p:txBody>
      </p:sp>
    </p:spTree>
    <p:extLst>
      <p:ext uri="{BB962C8B-B14F-4D97-AF65-F5344CB8AC3E}">
        <p14:creationId xmlns:p14="http://schemas.microsoft.com/office/powerpoint/2010/main" val="1595932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915" y="1219200"/>
            <a:ext cx="5570393" cy="360098"/>
          </a:xfrm>
        </p:spPr>
        <p:txBody>
          <a:bodyPr/>
          <a:lstStyle/>
          <a:p>
            <a:r>
              <a:rPr lang="en-US" sz="2100" b="1" dirty="0">
                <a:latin typeface="Verdana" pitchFamily="34" charset="0"/>
              </a:rPr>
              <a:t>Compliance</a:t>
            </a:r>
            <a:r>
              <a:rPr lang="id-ID" sz="2100" b="1" dirty="0">
                <a:latin typeface="Verdana" pitchFamily="34" charset="0"/>
              </a:rPr>
              <a:t> to PCI DSS</a:t>
            </a:r>
            <a:endParaRPr lang="en-US" sz="1050" dirty="0"/>
          </a:p>
        </p:txBody>
      </p:sp>
      <p:sp>
        <p:nvSpPr>
          <p:cNvPr id="3" name="Text Placeholder 2"/>
          <p:cNvSpPr>
            <a:spLocks noGrp="1"/>
          </p:cNvSpPr>
          <p:nvPr>
            <p:ph type="body" sz="quarter" idx="13"/>
          </p:nvPr>
        </p:nvSpPr>
        <p:spPr>
          <a:xfrm>
            <a:off x="1575055" y="1826625"/>
            <a:ext cx="5570393" cy="3031331"/>
          </a:xfrm>
        </p:spPr>
        <p:txBody>
          <a:bodyPr/>
          <a:lstStyle/>
          <a:p>
            <a:pPr marL="0" indent="0">
              <a:buNone/>
            </a:pPr>
            <a:r>
              <a:rPr lang="en-US" sz="1350" dirty="0">
                <a:latin typeface="Verdana" pitchFamily="34" charset="0"/>
                <a:ea typeface="Verdana" pitchFamily="34" charset="0"/>
                <a:cs typeface="Verdana" pitchFamily="34" charset="0"/>
              </a:rPr>
              <a:t>Levels are based on the number of transactions.  Visa defines them as follows:</a:t>
            </a:r>
          </a:p>
          <a:p>
            <a:pPr marL="0" indent="0">
              <a:buNone/>
            </a:pPr>
            <a:endParaRPr lang="en-US" sz="1350" dirty="0">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4"/>
          </p:nvPr>
        </p:nvSpPr>
        <p:spPr/>
        <p:txBody>
          <a:bodyPr/>
          <a:lstStyle/>
          <a:p>
            <a:r>
              <a:rPr lang="en-US" smtClean="0"/>
              <a:t>Page </a:t>
            </a:r>
            <a:fld id="{5698A34F-157D-4FC3-B6AE-341A8B909DED}" type="slidenum">
              <a:rPr lang="en-US" smtClean="0"/>
              <a:pPr/>
              <a:t>36</a:t>
            </a:fld>
            <a:endParaRPr lang="en-US" dirty="0"/>
          </a:p>
        </p:txBody>
      </p:sp>
      <p:graphicFrame>
        <p:nvGraphicFramePr>
          <p:cNvPr id="4" name="Table 3"/>
          <p:cNvGraphicFramePr>
            <a:graphicFrameLocks noGrp="1"/>
          </p:cNvGraphicFramePr>
          <p:nvPr>
            <p:extLst/>
          </p:nvPr>
        </p:nvGraphicFramePr>
        <p:xfrm>
          <a:off x="1685923" y="2480310"/>
          <a:ext cx="5707775" cy="3076576"/>
        </p:xfrm>
        <a:graphic>
          <a:graphicData uri="http://schemas.openxmlformats.org/drawingml/2006/table">
            <a:tbl>
              <a:tblPr firstRow="1" bandRow="1">
                <a:tableStyleId>{5C22544A-7EE6-4342-B048-85BDC9FD1C3A}</a:tableStyleId>
              </a:tblPr>
              <a:tblGrid>
                <a:gridCol w="711779"/>
                <a:gridCol w="4995996"/>
              </a:tblGrid>
              <a:tr h="345758">
                <a:tc>
                  <a:txBody>
                    <a:bodyPr/>
                    <a:lstStyle/>
                    <a:p>
                      <a:r>
                        <a:rPr lang="en-US" sz="1300" dirty="0" smtClean="0">
                          <a:latin typeface="Verdana" pitchFamily="34" charset="0"/>
                          <a:ea typeface="Verdana" pitchFamily="34" charset="0"/>
                          <a:cs typeface="Verdana" pitchFamily="34" charset="0"/>
                        </a:rPr>
                        <a:t>Level</a:t>
                      </a:r>
                      <a:endParaRPr lang="en-US" sz="1300" dirty="0">
                        <a:latin typeface="Verdana" pitchFamily="34" charset="0"/>
                        <a:ea typeface="Verdana" pitchFamily="34" charset="0"/>
                        <a:cs typeface="Verdana" pitchFamily="34" charset="0"/>
                      </a:endParaRPr>
                    </a:p>
                  </a:txBody>
                  <a:tcPr marL="68580" marR="68580" marT="34290" marB="34290"/>
                </a:tc>
                <a:tc>
                  <a:txBody>
                    <a:bodyPr/>
                    <a:lstStyle/>
                    <a:p>
                      <a:r>
                        <a:rPr lang="en-US" sz="1300" dirty="0" smtClean="0">
                          <a:latin typeface="Verdana" pitchFamily="34" charset="0"/>
                          <a:ea typeface="Verdana" pitchFamily="34" charset="0"/>
                          <a:cs typeface="Verdana" pitchFamily="34" charset="0"/>
                        </a:rPr>
                        <a:t>Description</a:t>
                      </a:r>
                      <a:endParaRPr lang="en-US" sz="1300" dirty="0">
                        <a:latin typeface="Verdana" pitchFamily="34" charset="0"/>
                        <a:ea typeface="Verdana" pitchFamily="34" charset="0"/>
                        <a:cs typeface="Verdana" pitchFamily="34" charset="0"/>
                      </a:endParaRPr>
                    </a:p>
                  </a:txBody>
                  <a:tcPr marL="68580" marR="68580" marT="34290" marB="34290"/>
                </a:tc>
              </a:tr>
              <a:tr h="1040130">
                <a:tc>
                  <a:txBody>
                    <a:bodyPr/>
                    <a:lstStyle/>
                    <a:p>
                      <a:r>
                        <a:rPr lang="en-US" sz="1300" dirty="0" smtClean="0">
                          <a:latin typeface="Verdana" pitchFamily="34" charset="0"/>
                          <a:ea typeface="Verdana" pitchFamily="34" charset="0"/>
                          <a:cs typeface="Verdana" pitchFamily="34" charset="0"/>
                        </a:rPr>
                        <a:t>1</a:t>
                      </a:r>
                      <a:endParaRPr lang="en-US" sz="1300" dirty="0">
                        <a:latin typeface="Verdana" pitchFamily="34" charset="0"/>
                        <a:ea typeface="Verdana" pitchFamily="34" charset="0"/>
                        <a:cs typeface="Verdana" pitchFamily="34" charset="0"/>
                      </a:endParaRPr>
                    </a:p>
                  </a:txBody>
                  <a:tcPr marL="68580" marR="68580" marT="34290" marB="34290"/>
                </a:tc>
                <a:tc>
                  <a:txBody>
                    <a:bodyPr/>
                    <a:lstStyle/>
                    <a:p>
                      <a:r>
                        <a:rPr lang="en-US" sz="1300" dirty="0" smtClean="0">
                          <a:solidFill>
                            <a:srgbClr val="000000"/>
                          </a:solidFill>
                          <a:effectLst/>
                          <a:latin typeface="Verdana" pitchFamily="34" charset="0"/>
                          <a:ea typeface="Verdana" pitchFamily="34" charset="0"/>
                          <a:cs typeface="Verdana" pitchFamily="34" charset="0"/>
                        </a:rPr>
                        <a:t>Organizations with over 6M Visa transactions per year </a:t>
                      </a:r>
                    </a:p>
                    <a:p>
                      <a:r>
                        <a:rPr lang="en-US" sz="1300" b="1" dirty="0" smtClean="0">
                          <a:solidFill>
                            <a:srgbClr val="000000"/>
                          </a:solidFill>
                          <a:effectLst/>
                          <a:latin typeface="Verdana" pitchFamily="34" charset="0"/>
                          <a:ea typeface="Verdana" pitchFamily="34" charset="0"/>
                          <a:cs typeface="Verdana" pitchFamily="34" charset="0"/>
                        </a:rPr>
                        <a:t>OR</a:t>
                      </a:r>
                    </a:p>
                    <a:p>
                      <a:r>
                        <a:rPr lang="en-US" sz="1300" dirty="0" smtClean="0">
                          <a:solidFill>
                            <a:srgbClr val="000000"/>
                          </a:solidFill>
                          <a:effectLst/>
                          <a:latin typeface="Verdana" pitchFamily="34" charset="0"/>
                          <a:ea typeface="Verdana" pitchFamily="34" charset="0"/>
                          <a:cs typeface="Verdana" pitchFamily="34" charset="0"/>
                        </a:rPr>
                        <a:t>Any</a:t>
                      </a:r>
                      <a:r>
                        <a:rPr lang="en-US" sz="1300" baseline="0" dirty="0" smtClean="0">
                          <a:solidFill>
                            <a:srgbClr val="000000"/>
                          </a:solidFill>
                          <a:effectLst/>
                          <a:latin typeface="Verdana" pitchFamily="34" charset="0"/>
                          <a:ea typeface="Verdana" pitchFamily="34" charset="0"/>
                          <a:cs typeface="Verdana" pitchFamily="34" charset="0"/>
                        </a:rPr>
                        <a:t> organization</a:t>
                      </a:r>
                      <a:r>
                        <a:rPr lang="en-US" sz="1300" dirty="0" smtClean="0">
                          <a:solidFill>
                            <a:srgbClr val="000000"/>
                          </a:solidFill>
                          <a:effectLst/>
                          <a:latin typeface="Verdana" pitchFamily="34" charset="0"/>
                          <a:ea typeface="Verdana" pitchFamily="34" charset="0"/>
                          <a:cs typeface="Verdana" pitchFamily="34" charset="0"/>
                        </a:rPr>
                        <a:t> that Visa, at its sole discretion, determines should meet the Level 1 requirements to minimize</a:t>
                      </a:r>
                      <a:r>
                        <a:rPr lang="en-US" sz="1300" baseline="0" dirty="0" smtClean="0">
                          <a:solidFill>
                            <a:srgbClr val="000000"/>
                          </a:solidFill>
                          <a:effectLst/>
                          <a:latin typeface="Verdana" pitchFamily="34" charset="0"/>
                          <a:ea typeface="Verdana" pitchFamily="34" charset="0"/>
                          <a:cs typeface="Verdana" pitchFamily="34" charset="0"/>
                        </a:rPr>
                        <a:t> the </a:t>
                      </a:r>
                      <a:r>
                        <a:rPr lang="en-US" sz="1300" dirty="0" smtClean="0">
                          <a:solidFill>
                            <a:srgbClr val="000000"/>
                          </a:solidFill>
                          <a:effectLst/>
                          <a:latin typeface="Verdana" pitchFamily="34" charset="0"/>
                          <a:ea typeface="Verdana" pitchFamily="34" charset="0"/>
                          <a:cs typeface="Verdana" pitchFamily="34" charset="0"/>
                        </a:rPr>
                        <a:t>risk to Visa</a:t>
                      </a:r>
                      <a:endParaRPr lang="en-US" sz="1300" dirty="0" smtClean="0">
                        <a:solidFill>
                          <a:srgbClr val="000000"/>
                        </a:solidFill>
                        <a:latin typeface="Verdana" pitchFamily="34" charset="0"/>
                        <a:ea typeface="Verdana" pitchFamily="34" charset="0"/>
                        <a:cs typeface="Verdana" pitchFamily="34" charset="0"/>
                      </a:endParaRPr>
                    </a:p>
                  </a:txBody>
                  <a:tcPr marL="68580" marR="68580" marT="34290" marB="34290"/>
                </a:tc>
              </a:tr>
              <a:tr h="345758">
                <a:tc>
                  <a:txBody>
                    <a:bodyPr/>
                    <a:lstStyle/>
                    <a:p>
                      <a:r>
                        <a:rPr lang="en-US" sz="1300" dirty="0" smtClean="0">
                          <a:latin typeface="Verdana" pitchFamily="34" charset="0"/>
                          <a:ea typeface="Verdana" pitchFamily="34" charset="0"/>
                          <a:cs typeface="Verdana" pitchFamily="34" charset="0"/>
                        </a:rPr>
                        <a:t>2</a:t>
                      </a:r>
                      <a:endParaRPr lang="en-US" sz="1300" dirty="0">
                        <a:latin typeface="Verdana" pitchFamily="34" charset="0"/>
                        <a:ea typeface="Verdana" pitchFamily="34" charset="0"/>
                        <a:cs typeface="Verdana" pitchFamily="34" charset="0"/>
                      </a:endParaRPr>
                    </a:p>
                  </a:txBody>
                  <a:tcPr marL="68580" marR="68580" marT="34290" marB="34290"/>
                </a:tc>
                <a:tc>
                  <a:txBody>
                    <a:bodyPr/>
                    <a:lstStyle/>
                    <a:p>
                      <a:r>
                        <a:rPr lang="en-US" sz="1300" dirty="0" smtClean="0">
                          <a:solidFill>
                            <a:srgbClr val="000000"/>
                          </a:solidFill>
                          <a:latin typeface="Verdana" pitchFamily="34" charset="0"/>
                          <a:ea typeface="Verdana" pitchFamily="34" charset="0"/>
                          <a:cs typeface="Verdana" pitchFamily="34" charset="0"/>
                        </a:rPr>
                        <a:t>Organization with 1M to 6M</a:t>
                      </a:r>
                      <a:r>
                        <a:rPr lang="en-US" sz="1300" baseline="0" dirty="0" smtClean="0">
                          <a:solidFill>
                            <a:srgbClr val="000000"/>
                          </a:solidFill>
                          <a:latin typeface="Verdana" pitchFamily="34" charset="0"/>
                          <a:ea typeface="Verdana" pitchFamily="34" charset="0"/>
                          <a:cs typeface="Verdana" pitchFamily="34" charset="0"/>
                        </a:rPr>
                        <a:t> Visa transactions per year</a:t>
                      </a:r>
                      <a:endParaRPr lang="en-US" sz="1300" dirty="0" smtClean="0">
                        <a:solidFill>
                          <a:srgbClr val="000000"/>
                        </a:solidFill>
                        <a:latin typeface="Verdana" pitchFamily="34" charset="0"/>
                        <a:ea typeface="Verdana" pitchFamily="34" charset="0"/>
                        <a:cs typeface="Verdana" pitchFamily="34" charset="0"/>
                      </a:endParaRPr>
                    </a:p>
                  </a:txBody>
                  <a:tcPr marL="68580" marR="68580" marT="34290" marB="34290"/>
                </a:tc>
              </a:tr>
              <a:tr h="457200">
                <a:tc>
                  <a:txBody>
                    <a:bodyPr/>
                    <a:lstStyle/>
                    <a:p>
                      <a:r>
                        <a:rPr lang="en-US" sz="1300" dirty="0" smtClean="0">
                          <a:latin typeface="Verdana" pitchFamily="34" charset="0"/>
                          <a:ea typeface="Verdana" pitchFamily="34" charset="0"/>
                          <a:cs typeface="Verdana" pitchFamily="34" charset="0"/>
                        </a:rPr>
                        <a:t>3</a:t>
                      </a:r>
                      <a:endParaRPr lang="en-US" sz="1300" dirty="0">
                        <a:latin typeface="Verdana" pitchFamily="34" charset="0"/>
                        <a:ea typeface="Verdana" pitchFamily="34" charset="0"/>
                        <a:cs typeface="Verdana" pitchFamily="34" charset="0"/>
                      </a:endParaRPr>
                    </a:p>
                  </a:txBody>
                  <a:tcPr marL="68580" marR="68580" marT="34290" marB="34290"/>
                </a:tc>
                <a:tc>
                  <a:txBody>
                    <a:bodyPr/>
                    <a:lstStyle/>
                    <a:p>
                      <a:r>
                        <a:rPr lang="en-US" sz="1300" dirty="0" smtClean="0">
                          <a:solidFill>
                            <a:srgbClr val="000000"/>
                          </a:solidFill>
                          <a:latin typeface="Verdana" pitchFamily="34" charset="0"/>
                          <a:ea typeface="Verdana" pitchFamily="34" charset="0"/>
                          <a:cs typeface="Verdana" pitchFamily="34" charset="0"/>
                        </a:rPr>
                        <a:t>Organization with 20,000 to 1M Visa e-commerce transactions per year</a:t>
                      </a:r>
                    </a:p>
                  </a:txBody>
                  <a:tcPr marL="68580" marR="68580" marT="34290" marB="34290"/>
                </a:tc>
              </a:tr>
              <a:tr h="845820">
                <a:tc>
                  <a:txBody>
                    <a:bodyPr/>
                    <a:lstStyle/>
                    <a:p>
                      <a:r>
                        <a:rPr lang="en-US" sz="1300" dirty="0" smtClean="0">
                          <a:latin typeface="Verdana" pitchFamily="34" charset="0"/>
                          <a:ea typeface="Verdana" pitchFamily="34" charset="0"/>
                          <a:cs typeface="Verdana" pitchFamily="34" charset="0"/>
                        </a:rPr>
                        <a:t>4</a:t>
                      </a:r>
                      <a:endParaRPr lang="en-US" sz="1300" dirty="0">
                        <a:latin typeface="Verdana" pitchFamily="34" charset="0"/>
                        <a:ea typeface="Verdana" pitchFamily="34" charset="0"/>
                        <a:cs typeface="Verdana"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dirty="0" smtClean="0">
                          <a:solidFill>
                            <a:srgbClr val="000000"/>
                          </a:solidFill>
                          <a:effectLst/>
                          <a:latin typeface="Verdana" pitchFamily="34" charset="0"/>
                          <a:ea typeface="Verdana" pitchFamily="34" charset="0"/>
                          <a:cs typeface="Verdana" pitchFamily="34" charset="0"/>
                        </a:rPr>
                        <a:t>Organizations with fewer than 20,000 Visa e-commerce transactions per year, and all other merchants - regardless of acceptance channel - processing up to 1M Visa transactions per year</a:t>
                      </a:r>
                      <a:endParaRPr lang="en-US" sz="1300" b="0" dirty="0" smtClean="0">
                        <a:solidFill>
                          <a:srgbClr val="000000"/>
                        </a:solidFill>
                        <a:latin typeface="Verdana" pitchFamily="34" charset="0"/>
                        <a:ea typeface="Verdana" pitchFamily="34" charset="0"/>
                        <a:cs typeface="Verdana" pitchFamily="34" charset="0"/>
                      </a:endParaRPr>
                    </a:p>
                  </a:txBody>
                  <a:tcPr marL="68580" marR="68580" marT="34290" marB="34290"/>
                </a:tc>
              </a:tr>
            </a:tbl>
          </a:graphicData>
        </a:graphic>
      </p:graphicFrame>
    </p:spTree>
    <p:extLst>
      <p:ext uri="{BB962C8B-B14F-4D97-AF65-F5344CB8AC3E}">
        <p14:creationId xmlns:p14="http://schemas.microsoft.com/office/powerpoint/2010/main" val="3688685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054" y="1143000"/>
            <a:ext cx="5570393" cy="360098"/>
          </a:xfrm>
        </p:spPr>
        <p:txBody>
          <a:bodyPr/>
          <a:lstStyle/>
          <a:p>
            <a:r>
              <a:rPr lang="en-US" sz="2100" b="1" dirty="0">
                <a:latin typeface="Verdana" pitchFamily="34" charset="0"/>
              </a:rPr>
              <a:t>Compliance</a:t>
            </a:r>
            <a:r>
              <a:rPr lang="id-ID" sz="2100" b="1" dirty="0">
                <a:latin typeface="Verdana" pitchFamily="34" charset="0"/>
              </a:rPr>
              <a:t> to PCI DSS</a:t>
            </a:r>
            <a:endParaRPr lang="en-US" sz="1050" dirty="0"/>
          </a:p>
        </p:txBody>
      </p:sp>
      <p:sp>
        <p:nvSpPr>
          <p:cNvPr id="3" name="Text Placeholder 2"/>
          <p:cNvSpPr>
            <a:spLocks noGrp="1"/>
          </p:cNvSpPr>
          <p:nvPr>
            <p:ph type="body" sz="quarter" idx="13"/>
          </p:nvPr>
        </p:nvSpPr>
        <p:spPr>
          <a:xfrm>
            <a:off x="1575054" y="1826625"/>
            <a:ext cx="5373135" cy="3031331"/>
          </a:xfrm>
        </p:spPr>
        <p:txBody>
          <a:bodyPr/>
          <a:lstStyle/>
          <a:p>
            <a:pPr marL="0" indent="0">
              <a:buNone/>
            </a:pPr>
            <a:r>
              <a:rPr lang="en-US" sz="1350" dirty="0">
                <a:latin typeface="Verdana" pitchFamily="34" charset="0"/>
                <a:ea typeface="Verdana" pitchFamily="34" charset="0"/>
                <a:cs typeface="Verdana" pitchFamily="34" charset="0"/>
              </a:rPr>
              <a:t>Based on the volume of transactions, organizations would be required to perform the following:</a:t>
            </a:r>
          </a:p>
          <a:p>
            <a:pPr marL="0" indent="0">
              <a:buNone/>
            </a:pPr>
            <a:endParaRPr lang="en-US" sz="1350" dirty="0">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4"/>
          </p:nvPr>
        </p:nvSpPr>
        <p:spPr/>
        <p:txBody>
          <a:bodyPr/>
          <a:lstStyle/>
          <a:p>
            <a:r>
              <a:rPr lang="en-US" smtClean="0"/>
              <a:t>Page </a:t>
            </a:r>
            <a:fld id="{5698A34F-157D-4FC3-B6AE-341A8B909DED}" type="slidenum">
              <a:rPr lang="en-US" smtClean="0"/>
              <a:pPr/>
              <a:t>37</a:t>
            </a:fld>
            <a:endParaRPr lang="en-US" dirty="0"/>
          </a:p>
        </p:txBody>
      </p:sp>
      <p:graphicFrame>
        <p:nvGraphicFramePr>
          <p:cNvPr id="4" name="Table 3"/>
          <p:cNvGraphicFramePr>
            <a:graphicFrameLocks noGrp="1"/>
          </p:cNvGraphicFramePr>
          <p:nvPr>
            <p:extLst/>
          </p:nvPr>
        </p:nvGraphicFramePr>
        <p:xfrm>
          <a:off x="1685923" y="2480310"/>
          <a:ext cx="6415816" cy="3820478"/>
        </p:xfrm>
        <a:graphic>
          <a:graphicData uri="http://schemas.openxmlformats.org/drawingml/2006/table">
            <a:tbl>
              <a:tblPr firstRow="1" bandRow="1">
                <a:tableStyleId>{5C22544A-7EE6-4342-B048-85BDC9FD1C3A}</a:tableStyleId>
              </a:tblPr>
              <a:tblGrid>
                <a:gridCol w="800074"/>
                <a:gridCol w="5615742"/>
              </a:tblGrid>
              <a:tr h="345758">
                <a:tc>
                  <a:txBody>
                    <a:bodyPr/>
                    <a:lstStyle/>
                    <a:p>
                      <a:r>
                        <a:rPr lang="en-US" sz="1400" dirty="0" smtClean="0">
                          <a:latin typeface="Verdana" pitchFamily="34" charset="0"/>
                          <a:ea typeface="Verdana" pitchFamily="34" charset="0"/>
                          <a:cs typeface="Verdana" pitchFamily="34" charset="0"/>
                        </a:rPr>
                        <a:t>Level</a:t>
                      </a:r>
                      <a:endParaRPr lang="en-US" sz="1400" dirty="0">
                        <a:latin typeface="Verdana" pitchFamily="34" charset="0"/>
                        <a:ea typeface="Verdana" pitchFamily="34" charset="0"/>
                        <a:cs typeface="Verdana" pitchFamily="34" charset="0"/>
                      </a:endParaRPr>
                    </a:p>
                  </a:txBody>
                  <a:tcPr marL="68580" marR="68580" marT="34290" marB="34290"/>
                </a:tc>
                <a:tc>
                  <a:txBody>
                    <a:bodyPr/>
                    <a:lstStyle/>
                    <a:p>
                      <a:r>
                        <a:rPr lang="en-US" sz="1400" dirty="0" smtClean="0">
                          <a:latin typeface="Verdana" pitchFamily="34" charset="0"/>
                          <a:ea typeface="Verdana" pitchFamily="34" charset="0"/>
                          <a:cs typeface="Verdana" pitchFamily="34" charset="0"/>
                        </a:rPr>
                        <a:t>Visa Description</a:t>
                      </a:r>
                      <a:endParaRPr lang="en-US" sz="1400" dirty="0">
                        <a:latin typeface="Verdana" pitchFamily="34" charset="0"/>
                        <a:ea typeface="Verdana" pitchFamily="34" charset="0"/>
                        <a:cs typeface="Verdana" pitchFamily="34" charset="0"/>
                      </a:endParaRPr>
                    </a:p>
                  </a:txBody>
                  <a:tcPr marL="68580" marR="68580" marT="34290" marB="34290"/>
                </a:tc>
              </a:tr>
              <a:tr h="891540">
                <a:tc>
                  <a:txBody>
                    <a:bodyPr/>
                    <a:lstStyle/>
                    <a:p>
                      <a:r>
                        <a:rPr lang="en-US" sz="1400" dirty="0" smtClean="0">
                          <a:latin typeface="Verdana" pitchFamily="34" charset="0"/>
                          <a:ea typeface="Verdana" pitchFamily="34" charset="0"/>
                          <a:cs typeface="Verdana" pitchFamily="34" charset="0"/>
                        </a:rPr>
                        <a:t>1</a:t>
                      </a:r>
                      <a:endParaRPr lang="en-US" sz="1400" dirty="0">
                        <a:latin typeface="Verdana" pitchFamily="34" charset="0"/>
                        <a:ea typeface="Verdana" pitchFamily="34" charset="0"/>
                        <a:cs typeface="Verdana" pitchFamily="34" charset="0"/>
                      </a:endParaRPr>
                    </a:p>
                  </a:txBody>
                  <a:tcPr marL="68580" marR="68580" marT="34290" marB="34290"/>
                </a:tc>
                <a:tc>
                  <a:txBody>
                    <a:bodyPr/>
                    <a:lstStyle/>
                    <a:p>
                      <a:pPr marL="285750" indent="-285750">
                        <a:buFont typeface="Arial" pitchFamily="34" charset="0"/>
                        <a:buChar char="•"/>
                      </a:pPr>
                      <a:r>
                        <a:rPr lang="en-US" sz="1400" kern="1200" dirty="0" smtClean="0">
                          <a:solidFill>
                            <a:srgbClr val="000000"/>
                          </a:solidFill>
                          <a:effectLst/>
                          <a:latin typeface="Verdana" pitchFamily="34" charset="0"/>
                          <a:ea typeface="Verdana" pitchFamily="34" charset="0"/>
                          <a:cs typeface="Verdana" pitchFamily="34" charset="0"/>
                        </a:rPr>
                        <a:t>Annual report on compliance (“ROC”) to be completed</a:t>
                      </a:r>
                      <a:r>
                        <a:rPr lang="en-US" sz="1400" kern="1200" baseline="0" dirty="0" smtClean="0">
                          <a:solidFill>
                            <a:srgbClr val="000000"/>
                          </a:solidFill>
                          <a:effectLst/>
                          <a:latin typeface="Verdana" pitchFamily="34" charset="0"/>
                          <a:ea typeface="Verdana" pitchFamily="34" charset="0"/>
                          <a:cs typeface="Verdana" pitchFamily="34" charset="0"/>
                        </a:rPr>
                        <a:t> </a:t>
                      </a:r>
                      <a:r>
                        <a:rPr lang="en-US" sz="1400" kern="1200" dirty="0" smtClean="0">
                          <a:solidFill>
                            <a:srgbClr val="000000"/>
                          </a:solidFill>
                          <a:effectLst/>
                          <a:latin typeface="Verdana" pitchFamily="34" charset="0"/>
                          <a:ea typeface="Verdana" pitchFamily="34" charset="0"/>
                          <a:cs typeface="Verdana" pitchFamily="34" charset="0"/>
                        </a:rPr>
                        <a:t>by Qualified Security Assessor (“QSA”) </a:t>
                      </a:r>
                    </a:p>
                    <a:p>
                      <a:pPr marL="285750" indent="-285750">
                        <a:buFont typeface="Arial" pitchFamily="34" charset="0"/>
                        <a:buChar char="•"/>
                      </a:pPr>
                      <a:r>
                        <a:rPr lang="en-US" sz="1400" kern="1200" dirty="0" smtClean="0">
                          <a:solidFill>
                            <a:srgbClr val="000000"/>
                          </a:solidFill>
                          <a:effectLst/>
                          <a:latin typeface="Verdana" pitchFamily="34" charset="0"/>
                          <a:ea typeface="Verdana" pitchFamily="34" charset="0"/>
                          <a:cs typeface="Verdana" pitchFamily="34" charset="0"/>
                        </a:rPr>
                        <a:t>Quarterly network scan by Approved Scan Vendor (“ASV”)</a:t>
                      </a:r>
                    </a:p>
                    <a:p>
                      <a:pPr marL="285750" indent="-285750">
                        <a:buFont typeface="Arial" pitchFamily="34" charset="0"/>
                        <a:buChar char="•"/>
                      </a:pPr>
                      <a:r>
                        <a:rPr lang="en-US" sz="1400" kern="1200" dirty="0" smtClean="0">
                          <a:solidFill>
                            <a:srgbClr val="000000"/>
                          </a:solidFill>
                          <a:effectLst/>
                          <a:latin typeface="Verdana" pitchFamily="34" charset="0"/>
                          <a:ea typeface="Verdana" pitchFamily="34" charset="0"/>
                          <a:cs typeface="Verdana" pitchFamily="34" charset="0"/>
                        </a:rPr>
                        <a:t>Attestation of Compliance Form</a:t>
                      </a:r>
                    </a:p>
                  </a:txBody>
                  <a:tcPr marL="68580" marR="68580" marT="34290" marB="34290"/>
                </a:tc>
              </a:tr>
              <a:tr h="685800">
                <a:tc>
                  <a:txBody>
                    <a:bodyPr/>
                    <a:lstStyle/>
                    <a:p>
                      <a:r>
                        <a:rPr lang="en-US" sz="1400" dirty="0" smtClean="0">
                          <a:latin typeface="Verdana" pitchFamily="34" charset="0"/>
                          <a:ea typeface="Verdana" pitchFamily="34" charset="0"/>
                          <a:cs typeface="Verdana" pitchFamily="34" charset="0"/>
                        </a:rPr>
                        <a:t>2</a:t>
                      </a:r>
                      <a:endParaRPr lang="en-US" sz="1400" dirty="0">
                        <a:latin typeface="Verdana" pitchFamily="34" charset="0"/>
                        <a:ea typeface="Verdana" pitchFamily="34" charset="0"/>
                        <a:cs typeface="Verdana" pitchFamily="34" charset="0"/>
                      </a:endParaRPr>
                    </a:p>
                  </a:txBody>
                  <a:tcPr marL="68580" marR="68580" marT="34290" marB="34290"/>
                </a:tc>
                <a:tc>
                  <a:txBody>
                    <a:bodyPr/>
                    <a:lstStyle/>
                    <a:p>
                      <a:pPr marL="285750" indent="-285750">
                        <a:buFont typeface="Arial" pitchFamily="34" charset="0"/>
                        <a:buChar char="•"/>
                      </a:pPr>
                      <a:r>
                        <a:rPr lang="en-US" sz="1400" kern="1200" dirty="0" smtClean="0">
                          <a:solidFill>
                            <a:srgbClr val="000000"/>
                          </a:solidFill>
                          <a:effectLst/>
                          <a:latin typeface="Verdana" pitchFamily="34" charset="0"/>
                          <a:ea typeface="Verdana" pitchFamily="34" charset="0"/>
                          <a:cs typeface="Verdana" pitchFamily="34" charset="0"/>
                        </a:rPr>
                        <a:t>Annual Self-Assessment Questionnaire (“SAQ”)</a:t>
                      </a:r>
                    </a:p>
                    <a:p>
                      <a:pPr marL="285750" indent="-285750">
                        <a:buFont typeface="Arial" pitchFamily="34" charset="0"/>
                        <a:buChar char="•"/>
                      </a:pPr>
                      <a:r>
                        <a:rPr lang="en-US" sz="1400" kern="1200" dirty="0" smtClean="0">
                          <a:solidFill>
                            <a:srgbClr val="000000"/>
                          </a:solidFill>
                          <a:effectLst/>
                          <a:latin typeface="Verdana" pitchFamily="34" charset="0"/>
                          <a:ea typeface="Verdana" pitchFamily="34" charset="0"/>
                          <a:cs typeface="Verdana" pitchFamily="34" charset="0"/>
                        </a:rPr>
                        <a:t>Quarterly network scan by ASV</a:t>
                      </a:r>
                    </a:p>
                    <a:p>
                      <a:pPr marL="285750" indent="-285750">
                        <a:buFont typeface="Arial" pitchFamily="34" charset="0"/>
                        <a:buChar char="•"/>
                      </a:pPr>
                      <a:r>
                        <a:rPr lang="en-US" sz="1400" kern="1200" dirty="0" smtClean="0">
                          <a:solidFill>
                            <a:srgbClr val="000000"/>
                          </a:solidFill>
                          <a:effectLst/>
                          <a:latin typeface="Verdana" pitchFamily="34" charset="0"/>
                          <a:ea typeface="Verdana" pitchFamily="34" charset="0"/>
                          <a:cs typeface="Verdana" pitchFamily="34" charset="0"/>
                        </a:rPr>
                        <a:t>Attestation of Compliance Form</a:t>
                      </a:r>
                    </a:p>
                  </a:txBody>
                  <a:tcPr marL="68580" marR="68580" marT="34290" marB="34290"/>
                </a:tc>
              </a:tr>
              <a:tr h="685800">
                <a:tc>
                  <a:txBody>
                    <a:bodyPr/>
                    <a:lstStyle/>
                    <a:p>
                      <a:r>
                        <a:rPr lang="en-US" sz="1400" dirty="0" smtClean="0">
                          <a:latin typeface="Verdana" pitchFamily="34" charset="0"/>
                          <a:ea typeface="Verdana" pitchFamily="34" charset="0"/>
                          <a:cs typeface="Verdana" pitchFamily="34" charset="0"/>
                        </a:rPr>
                        <a:t>3</a:t>
                      </a:r>
                      <a:endParaRPr lang="en-US" sz="1400" dirty="0">
                        <a:latin typeface="Verdana" pitchFamily="34" charset="0"/>
                        <a:ea typeface="Verdana" pitchFamily="34" charset="0"/>
                        <a:cs typeface="Verdana" pitchFamily="34" charset="0"/>
                      </a:endParaRPr>
                    </a:p>
                  </a:txBody>
                  <a:tcPr marL="68580" marR="68580" marT="34290" marB="34290"/>
                </a:tc>
                <a:tc>
                  <a:txBody>
                    <a:bodyPr/>
                    <a:lstStyle/>
                    <a:p>
                      <a:pPr marL="285750" indent="-285750">
                        <a:buFont typeface="Arial" pitchFamily="34" charset="0"/>
                        <a:buChar char="•"/>
                      </a:pPr>
                      <a:r>
                        <a:rPr lang="en-US" sz="1400" kern="1200" dirty="0" smtClean="0">
                          <a:solidFill>
                            <a:srgbClr val="000000"/>
                          </a:solidFill>
                          <a:effectLst/>
                          <a:latin typeface="Verdana" pitchFamily="34" charset="0"/>
                          <a:ea typeface="Verdana" pitchFamily="34" charset="0"/>
                          <a:cs typeface="Verdana" pitchFamily="34" charset="0"/>
                        </a:rPr>
                        <a:t>Annual SAQ</a:t>
                      </a:r>
                    </a:p>
                    <a:p>
                      <a:pPr marL="285750" indent="-285750">
                        <a:buFont typeface="Arial" pitchFamily="34" charset="0"/>
                        <a:buChar char="•"/>
                      </a:pPr>
                      <a:r>
                        <a:rPr lang="en-US" sz="1400" kern="1200" dirty="0" smtClean="0">
                          <a:solidFill>
                            <a:srgbClr val="000000"/>
                          </a:solidFill>
                          <a:effectLst/>
                          <a:latin typeface="Verdana" pitchFamily="34" charset="0"/>
                          <a:ea typeface="Verdana" pitchFamily="34" charset="0"/>
                          <a:cs typeface="Verdana" pitchFamily="34" charset="0"/>
                        </a:rPr>
                        <a:t>Quarterly network scan by ASV</a:t>
                      </a:r>
                    </a:p>
                    <a:p>
                      <a:pPr marL="285750" indent="-285750">
                        <a:buFont typeface="Arial" pitchFamily="34" charset="0"/>
                        <a:buChar char="•"/>
                      </a:pPr>
                      <a:r>
                        <a:rPr lang="en-US" sz="1400" kern="1200" dirty="0" smtClean="0">
                          <a:solidFill>
                            <a:srgbClr val="000000"/>
                          </a:solidFill>
                          <a:effectLst/>
                          <a:latin typeface="Verdana" pitchFamily="34" charset="0"/>
                          <a:ea typeface="Verdana" pitchFamily="34" charset="0"/>
                          <a:cs typeface="Verdana" pitchFamily="34" charset="0"/>
                        </a:rPr>
                        <a:t>Attestation of Compliance Form</a:t>
                      </a:r>
                    </a:p>
                  </a:txBody>
                  <a:tcPr marL="68580" marR="68580" marT="34290" marB="34290"/>
                </a:tc>
              </a:tr>
              <a:tr h="685800">
                <a:tc>
                  <a:txBody>
                    <a:bodyPr/>
                    <a:lstStyle/>
                    <a:p>
                      <a:r>
                        <a:rPr lang="en-US" sz="1400" dirty="0" smtClean="0">
                          <a:latin typeface="Verdana" pitchFamily="34" charset="0"/>
                          <a:ea typeface="Verdana" pitchFamily="34" charset="0"/>
                          <a:cs typeface="Verdana" pitchFamily="34" charset="0"/>
                        </a:rPr>
                        <a:t>4</a:t>
                      </a:r>
                      <a:endParaRPr lang="en-US" sz="1400" dirty="0">
                        <a:latin typeface="Verdana" pitchFamily="34" charset="0"/>
                        <a:ea typeface="Verdana" pitchFamily="34" charset="0"/>
                        <a:cs typeface="Verdana" pitchFamily="34" charset="0"/>
                      </a:endParaRPr>
                    </a:p>
                  </a:txBody>
                  <a:tcPr marL="68580" marR="68580" marT="34290" marB="34290"/>
                </a:tc>
                <a:tc>
                  <a:txBody>
                    <a:bodyPr/>
                    <a:lstStyle/>
                    <a:p>
                      <a:pPr marL="285750" indent="-285750">
                        <a:buFont typeface="Arial" pitchFamily="34" charset="0"/>
                        <a:buChar char="•"/>
                      </a:pPr>
                      <a:r>
                        <a:rPr lang="en-US" sz="1400" kern="1200" dirty="0" smtClean="0">
                          <a:solidFill>
                            <a:srgbClr val="000000"/>
                          </a:solidFill>
                          <a:effectLst/>
                          <a:latin typeface="Verdana" pitchFamily="34" charset="0"/>
                          <a:ea typeface="Verdana" pitchFamily="34" charset="0"/>
                          <a:cs typeface="Verdana" pitchFamily="34" charset="0"/>
                        </a:rPr>
                        <a:t>Annual SAQ recommended</a:t>
                      </a:r>
                    </a:p>
                    <a:p>
                      <a:pPr marL="285750" indent="-285750">
                        <a:buFont typeface="Arial" pitchFamily="34" charset="0"/>
                        <a:buChar char="•"/>
                      </a:pPr>
                      <a:r>
                        <a:rPr lang="en-US" sz="1400" kern="1200" dirty="0" smtClean="0">
                          <a:solidFill>
                            <a:srgbClr val="000000"/>
                          </a:solidFill>
                          <a:effectLst/>
                          <a:latin typeface="Verdana" pitchFamily="34" charset="0"/>
                          <a:ea typeface="Verdana" pitchFamily="34" charset="0"/>
                          <a:cs typeface="Verdana" pitchFamily="34" charset="0"/>
                        </a:rPr>
                        <a:t>Quarterly network scan by ASV</a:t>
                      </a:r>
                    </a:p>
                    <a:p>
                      <a:pPr marL="285750" indent="-285750">
                        <a:buFont typeface="Arial" pitchFamily="34" charset="0"/>
                        <a:buChar char="•"/>
                      </a:pPr>
                      <a:r>
                        <a:rPr lang="en-US" sz="1400" kern="1200" dirty="0" smtClean="0">
                          <a:solidFill>
                            <a:srgbClr val="000000"/>
                          </a:solidFill>
                          <a:effectLst/>
                          <a:latin typeface="Verdana" pitchFamily="34" charset="0"/>
                          <a:ea typeface="Verdana" pitchFamily="34" charset="0"/>
                          <a:cs typeface="Verdana" pitchFamily="34" charset="0"/>
                        </a:rPr>
                        <a:t>Compliance validation requirements set by merchant bank</a:t>
                      </a:r>
                    </a:p>
                  </a:txBody>
                  <a:tcPr marL="68580" marR="68580" marT="34290" marB="34290"/>
                </a:tc>
              </a:tr>
            </a:tbl>
          </a:graphicData>
        </a:graphic>
      </p:graphicFrame>
    </p:spTree>
    <p:extLst>
      <p:ext uri="{BB962C8B-B14F-4D97-AF65-F5344CB8AC3E}">
        <p14:creationId xmlns:p14="http://schemas.microsoft.com/office/powerpoint/2010/main" val="559509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054" y="1219200"/>
            <a:ext cx="5570393" cy="360098"/>
          </a:xfrm>
        </p:spPr>
        <p:txBody>
          <a:bodyPr/>
          <a:lstStyle/>
          <a:p>
            <a:r>
              <a:rPr lang="en-US" sz="2100" b="1" dirty="0">
                <a:latin typeface="Verdana" pitchFamily="34" charset="0"/>
              </a:rPr>
              <a:t>Compliance</a:t>
            </a:r>
            <a:r>
              <a:rPr lang="id-ID" sz="2100" b="1" dirty="0">
                <a:latin typeface="Verdana" pitchFamily="34" charset="0"/>
              </a:rPr>
              <a:t> to PCI DSS</a:t>
            </a:r>
            <a:endParaRPr lang="en-US" sz="1050" dirty="0"/>
          </a:p>
        </p:txBody>
      </p:sp>
      <p:sp>
        <p:nvSpPr>
          <p:cNvPr id="3" name="Text Placeholder 2"/>
          <p:cNvSpPr>
            <a:spLocks noGrp="1"/>
          </p:cNvSpPr>
          <p:nvPr>
            <p:ph type="body" sz="quarter" idx="13"/>
          </p:nvPr>
        </p:nvSpPr>
        <p:spPr>
          <a:xfrm>
            <a:off x="1575054" y="1826625"/>
            <a:ext cx="4945706" cy="3031331"/>
          </a:xfrm>
        </p:spPr>
        <p:txBody>
          <a:bodyPr/>
          <a:lstStyle/>
          <a:p>
            <a:pPr marL="0" indent="0">
              <a:spcAft>
                <a:spcPts val="648"/>
              </a:spcAft>
              <a:buNone/>
            </a:pPr>
            <a:r>
              <a:rPr lang="en-US" sz="1350" dirty="0">
                <a:latin typeface="Verdana" pitchFamily="34" charset="0"/>
                <a:ea typeface="Verdana" pitchFamily="34" charset="0"/>
                <a:cs typeface="Verdana" pitchFamily="34" charset="0"/>
              </a:rPr>
              <a:t>Types are defined by how your organization takes credit cards and are broken down as follows:</a:t>
            </a:r>
          </a:p>
          <a:p>
            <a:pPr marL="0" indent="0">
              <a:buNone/>
            </a:pPr>
            <a:endParaRPr lang="en-US" sz="1350" dirty="0">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4"/>
          </p:nvPr>
        </p:nvSpPr>
        <p:spPr/>
        <p:txBody>
          <a:bodyPr/>
          <a:lstStyle/>
          <a:p>
            <a:r>
              <a:rPr lang="en-US" smtClean="0"/>
              <a:t>Page </a:t>
            </a:r>
            <a:fld id="{5698A34F-157D-4FC3-B6AE-341A8B909DED}" type="slidenum">
              <a:rPr lang="en-US" smtClean="0"/>
              <a:pPr/>
              <a:t>38</a:t>
            </a:fld>
            <a:endParaRPr lang="en-US" dirty="0"/>
          </a:p>
        </p:txBody>
      </p:sp>
      <p:graphicFrame>
        <p:nvGraphicFramePr>
          <p:cNvPr id="4" name="Table 3"/>
          <p:cNvGraphicFramePr>
            <a:graphicFrameLocks noGrp="1"/>
          </p:cNvGraphicFramePr>
          <p:nvPr>
            <p:extLst/>
          </p:nvPr>
        </p:nvGraphicFramePr>
        <p:xfrm>
          <a:off x="1685923" y="2480310"/>
          <a:ext cx="5707775" cy="3088958"/>
        </p:xfrm>
        <a:graphic>
          <a:graphicData uri="http://schemas.openxmlformats.org/drawingml/2006/table">
            <a:tbl>
              <a:tblPr firstRow="1" bandRow="1">
                <a:tableStyleId>{5C22544A-7EE6-4342-B048-85BDC9FD1C3A}</a:tableStyleId>
              </a:tblPr>
              <a:tblGrid>
                <a:gridCol w="711779"/>
                <a:gridCol w="4995996"/>
              </a:tblGrid>
              <a:tr h="345758">
                <a:tc>
                  <a:txBody>
                    <a:bodyPr/>
                    <a:lstStyle/>
                    <a:p>
                      <a:r>
                        <a:rPr lang="en-US" sz="1100" dirty="0" smtClean="0">
                          <a:latin typeface="Verdana" pitchFamily="34" charset="0"/>
                          <a:ea typeface="Verdana" pitchFamily="34" charset="0"/>
                          <a:cs typeface="Verdana" pitchFamily="34" charset="0"/>
                        </a:rPr>
                        <a:t>Type</a:t>
                      </a:r>
                      <a:endParaRPr lang="en-US" sz="1100" dirty="0">
                        <a:latin typeface="Verdana" pitchFamily="34" charset="0"/>
                        <a:ea typeface="Verdana" pitchFamily="34" charset="0"/>
                        <a:cs typeface="Verdana" pitchFamily="34" charset="0"/>
                      </a:endParaRPr>
                    </a:p>
                  </a:txBody>
                  <a:tcPr marL="68580" marR="68580" marT="34290" marB="34290"/>
                </a:tc>
                <a:tc>
                  <a:txBody>
                    <a:bodyPr/>
                    <a:lstStyle/>
                    <a:p>
                      <a:r>
                        <a:rPr lang="en-US" sz="1100" dirty="0" smtClean="0">
                          <a:latin typeface="Verdana" pitchFamily="34" charset="0"/>
                          <a:ea typeface="Verdana" pitchFamily="34" charset="0"/>
                          <a:cs typeface="Verdana" pitchFamily="34" charset="0"/>
                        </a:rPr>
                        <a:t>Description</a:t>
                      </a:r>
                      <a:endParaRPr lang="en-US" sz="1100" dirty="0">
                        <a:latin typeface="Verdana" pitchFamily="34" charset="0"/>
                        <a:ea typeface="Verdana" pitchFamily="34" charset="0"/>
                        <a:cs typeface="Verdana" pitchFamily="34" charset="0"/>
                      </a:endParaRPr>
                    </a:p>
                  </a:txBody>
                  <a:tcPr marL="68580" marR="68580" marT="34290" marB="34290"/>
                </a:tc>
              </a:tr>
              <a:tr h="582930">
                <a:tc>
                  <a:txBody>
                    <a:bodyPr/>
                    <a:lstStyle/>
                    <a:p>
                      <a:r>
                        <a:rPr lang="en-US" sz="1100" dirty="0" smtClean="0">
                          <a:latin typeface="Verdana" pitchFamily="34" charset="0"/>
                          <a:ea typeface="Verdana" pitchFamily="34" charset="0"/>
                          <a:cs typeface="Verdana" pitchFamily="34" charset="0"/>
                        </a:rPr>
                        <a:t>A</a:t>
                      </a:r>
                      <a:endParaRPr lang="en-US" sz="1100" dirty="0">
                        <a:latin typeface="Verdana" pitchFamily="34" charset="0"/>
                        <a:ea typeface="Verdana" pitchFamily="34" charset="0"/>
                        <a:cs typeface="Verdana" pitchFamily="34" charset="0"/>
                      </a:endParaRPr>
                    </a:p>
                  </a:txBody>
                  <a:tcPr marL="68580" marR="68580" marT="34290" marB="3429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latin typeface="Verdana" pitchFamily="34" charset="0"/>
                          <a:ea typeface="Verdana" pitchFamily="34" charset="0"/>
                          <a:cs typeface="Verdana" pitchFamily="34" charset="0"/>
                        </a:rPr>
                        <a:t>Card-not-present (e-commerce or mail/telephone-order) merchants, all cardholder data functions outsourced;</a:t>
                      </a:r>
                      <a:r>
                        <a:rPr lang="en-US" sz="1100" baseline="0" dirty="0" smtClean="0">
                          <a:solidFill>
                            <a:srgbClr val="000000"/>
                          </a:solidFill>
                          <a:latin typeface="Verdana" pitchFamily="34" charset="0"/>
                          <a:ea typeface="Verdana" pitchFamily="34" charset="0"/>
                          <a:cs typeface="Verdana" pitchFamily="34" charset="0"/>
                        </a:rPr>
                        <a:t> th</a:t>
                      </a:r>
                      <a:r>
                        <a:rPr lang="en-US" sz="1100" dirty="0" smtClean="0">
                          <a:solidFill>
                            <a:srgbClr val="000000"/>
                          </a:solidFill>
                          <a:latin typeface="Verdana" pitchFamily="34" charset="0"/>
                          <a:ea typeface="Verdana" pitchFamily="34" charset="0"/>
                          <a:cs typeface="Verdana" pitchFamily="34" charset="0"/>
                        </a:rPr>
                        <a:t>is would never apply to face-to-face merchants</a:t>
                      </a:r>
                    </a:p>
                  </a:txBody>
                  <a:tcPr marL="68580" marR="68580" marT="34290" marB="34290"/>
                </a:tc>
              </a:tr>
              <a:tr h="754380">
                <a:tc>
                  <a:txBody>
                    <a:bodyPr/>
                    <a:lstStyle/>
                    <a:p>
                      <a:r>
                        <a:rPr lang="en-US" sz="1100" dirty="0" smtClean="0">
                          <a:latin typeface="Verdana" pitchFamily="34" charset="0"/>
                          <a:ea typeface="Verdana" pitchFamily="34" charset="0"/>
                          <a:cs typeface="Verdana" pitchFamily="34" charset="0"/>
                        </a:rPr>
                        <a:t>B</a:t>
                      </a:r>
                      <a:endParaRPr lang="en-US" sz="1100" dirty="0">
                        <a:latin typeface="Verdana" pitchFamily="34" charset="0"/>
                        <a:ea typeface="Verdana" pitchFamily="34" charset="0"/>
                        <a:cs typeface="Verdana" pitchFamily="34" charset="0"/>
                      </a:endParaRPr>
                    </a:p>
                  </a:txBody>
                  <a:tcPr marL="68580" marR="68580" marT="34290" marB="34290"/>
                </a:tc>
                <a:tc>
                  <a:txBody>
                    <a:bodyPr/>
                    <a:lstStyle/>
                    <a:p>
                      <a:pPr marL="0" lvl="0" indent="0">
                        <a:buClr>
                          <a:srgbClr val="002060"/>
                        </a:buClr>
                        <a:buSzPct val="100000"/>
                        <a:buFont typeface="Arial" pitchFamily="34" charset="0"/>
                        <a:buNone/>
                      </a:pPr>
                      <a:r>
                        <a:rPr lang="en-US" sz="1100" dirty="0" smtClean="0">
                          <a:solidFill>
                            <a:srgbClr val="000000"/>
                          </a:solidFill>
                          <a:latin typeface="Verdana" pitchFamily="34" charset="0"/>
                          <a:ea typeface="Verdana" pitchFamily="34" charset="0"/>
                          <a:cs typeface="Verdana" pitchFamily="34" charset="0"/>
                        </a:rPr>
                        <a:t>Imprint-only merchants with no cardholder data storage</a:t>
                      </a:r>
                    </a:p>
                    <a:p>
                      <a:pPr marL="0" lvl="0" indent="0">
                        <a:buClr>
                          <a:srgbClr val="002060"/>
                        </a:buClr>
                        <a:buSzPct val="100000"/>
                        <a:buFont typeface="Arial" pitchFamily="34" charset="0"/>
                        <a:buNone/>
                      </a:pPr>
                      <a:r>
                        <a:rPr lang="en-US" sz="1100" b="1" dirty="0" smtClean="0">
                          <a:solidFill>
                            <a:srgbClr val="000000"/>
                          </a:solidFill>
                          <a:latin typeface="Verdana" pitchFamily="34" charset="0"/>
                          <a:ea typeface="Verdana" pitchFamily="34" charset="0"/>
                          <a:cs typeface="Verdana" pitchFamily="34" charset="0"/>
                        </a:rPr>
                        <a:t>OR</a:t>
                      </a:r>
                    </a:p>
                    <a:p>
                      <a:pPr marL="0" lvl="0" indent="0">
                        <a:buClr>
                          <a:srgbClr val="002060"/>
                        </a:buClr>
                        <a:buSzPct val="100000"/>
                        <a:buFont typeface="Arial" pitchFamily="34" charset="0"/>
                        <a:buNone/>
                      </a:pPr>
                      <a:r>
                        <a:rPr lang="en-US" sz="1100" dirty="0" smtClean="0">
                          <a:solidFill>
                            <a:srgbClr val="000000"/>
                          </a:solidFill>
                          <a:latin typeface="Verdana" pitchFamily="34" charset="0"/>
                          <a:ea typeface="Verdana" pitchFamily="34" charset="0"/>
                          <a:cs typeface="Verdana" pitchFamily="34" charset="0"/>
                        </a:rPr>
                        <a:t>Stand-alone dial-up terminal merchants, no cardholder data storage</a:t>
                      </a:r>
                    </a:p>
                  </a:txBody>
                  <a:tcPr marL="68580" marR="68580" marT="34290" marB="34290"/>
                </a:tc>
              </a:tr>
              <a:tr h="411480">
                <a:tc>
                  <a:txBody>
                    <a:bodyPr/>
                    <a:lstStyle/>
                    <a:p>
                      <a:r>
                        <a:rPr lang="en-US" sz="1100" dirty="0" smtClean="0">
                          <a:latin typeface="Verdana" pitchFamily="34" charset="0"/>
                          <a:ea typeface="Verdana" pitchFamily="34" charset="0"/>
                          <a:cs typeface="Verdana" pitchFamily="34" charset="0"/>
                        </a:rPr>
                        <a:t>C</a:t>
                      </a:r>
                      <a:endParaRPr lang="en-US" sz="1100" dirty="0">
                        <a:latin typeface="Verdana" pitchFamily="34" charset="0"/>
                        <a:ea typeface="Verdana" pitchFamily="34" charset="0"/>
                        <a:cs typeface="Verdana" pitchFamily="34" charset="0"/>
                      </a:endParaRPr>
                    </a:p>
                  </a:txBody>
                  <a:tcPr marL="68580" marR="68580" marT="34290" marB="3429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latin typeface="Verdana" pitchFamily="34" charset="0"/>
                          <a:ea typeface="Verdana" pitchFamily="34" charset="0"/>
                          <a:cs typeface="Verdana" pitchFamily="34" charset="0"/>
                        </a:rPr>
                        <a:t>Merchants with payment application systems connected to the Internet, no cardholder data storage</a:t>
                      </a:r>
                    </a:p>
                  </a:txBody>
                  <a:tcPr marL="68580" marR="68580" marT="34290" marB="34290"/>
                </a:tc>
              </a:tr>
              <a:tr h="411480">
                <a:tc>
                  <a:txBody>
                    <a:bodyPr/>
                    <a:lstStyle/>
                    <a:p>
                      <a:r>
                        <a:rPr lang="en-US" sz="1100" dirty="0" smtClean="0">
                          <a:latin typeface="Verdana" pitchFamily="34" charset="0"/>
                          <a:ea typeface="Verdana" pitchFamily="34" charset="0"/>
                          <a:cs typeface="Verdana" pitchFamily="34" charset="0"/>
                        </a:rPr>
                        <a:t>C-VT</a:t>
                      </a:r>
                      <a:endParaRPr lang="en-US" sz="1100" dirty="0">
                        <a:latin typeface="Verdana" pitchFamily="34" charset="0"/>
                        <a:ea typeface="Verdana" pitchFamily="34" charset="0"/>
                        <a:cs typeface="Verdana" pitchFamily="34" charset="0"/>
                      </a:endParaRPr>
                    </a:p>
                  </a:txBody>
                  <a:tcPr marL="68580" marR="68580" marT="34290" marB="34290"/>
                </a:tc>
                <a:tc>
                  <a:txBody>
                    <a:bodyPr/>
                    <a:lstStyle/>
                    <a:p>
                      <a:r>
                        <a:rPr lang="en-US" sz="1100" b="0" i="0" u="none" strike="noStrike" kern="1200" baseline="0" dirty="0" smtClean="0">
                          <a:solidFill>
                            <a:srgbClr val="000000"/>
                          </a:solidFill>
                          <a:latin typeface="Verdana" pitchFamily="34" charset="0"/>
                          <a:ea typeface="Verdana" pitchFamily="34" charset="0"/>
                          <a:cs typeface="Verdana" pitchFamily="34" charset="0"/>
                        </a:rPr>
                        <a:t>Merchants using only web-based virtual terminals, no electronic cardholder data storage</a:t>
                      </a:r>
                      <a:endParaRPr lang="en-US" sz="1100" dirty="0">
                        <a:solidFill>
                          <a:srgbClr val="000000"/>
                        </a:solidFill>
                        <a:latin typeface="Verdana" pitchFamily="34" charset="0"/>
                        <a:ea typeface="Verdana" pitchFamily="34" charset="0"/>
                        <a:cs typeface="Verdana" pitchFamily="34" charset="0"/>
                      </a:endParaRPr>
                    </a:p>
                  </a:txBody>
                  <a:tcPr marL="68580" marR="68580" marT="34290" marB="34290"/>
                </a:tc>
              </a:tr>
              <a:tr h="582930">
                <a:tc>
                  <a:txBody>
                    <a:bodyPr/>
                    <a:lstStyle/>
                    <a:p>
                      <a:r>
                        <a:rPr lang="en-US" sz="1100" dirty="0" smtClean="0">
                          <a:latin typeface="Verdana" pitchFamily="34" charset="0"/>
                          <a:ea typeface="Verdana" pitchFamily="34" charset="0"/>
                          <a:cs typeface="Verdana" pitchFamily="34" charset="0"/>
                        </a:rPr>
                        <a:t>D</a:t>
                      </a:r>
                      <a:endParaRPr lang="en-US" sz="1100" dirty="0">
                        <a:latin typeface="Verdana" pitchFamily="34" charset="0"/>
                        <a:ea typeface="Verdana" pitchFamily="34" charset="0"/>
                        <a:cs typeface="Verdana"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rgbClr val="000000"/>
                          </a:solidFill>
                          <a:latin typeface="Verdana" pitchFamily="34" charset="0"/>
                          <a:ea typeface="Verdana" pitchFamily="34" charset="0"/>
                          <a:cs typeface="Verdana" pitchFamily="34" charset="0"/>
                        </a:rPr>
                        <a:t>All other merchants not included in descriptions for SAQ types A through C above, and </a:t>
                      </a:r>
                      <a:r>
                        <a:rPr lang="en-US" sz="1100" b="1" i="0" u="none" strike="noStrike" kern="1200" baseline="0" dirty="0" smtClean="0">
                          <a:solidFill>
                            <a:srgbClr val="000000"/>
                          </a:solidFill>
                          <a:latin typeface="Verdana" pitchFamily="34" charset="0"/>
                          <a:ea typeface="Verdana" pitchFamily="34" charset="0"/>
                          <a:cs typeface="Verdana" pitchFamily="34" charset="0"/>
                        </a:rPr>
                        <a:t>all service providers </a:t>
                      </a:r>
                      <a:r>
                        <a:rPr lang="en-US" sz="1100" b="0" i="0" u="none" strike="noStrike" kern="1200" baseline="0" dirty="0" smtClean="0">
                          <a:solidFill>
                            <a:srgbClr val="000000"/>
                          </a:solidFill>
                          <a:latin typeface="Verdana" pitchFamily="34" charset="0"/>
                          <a:ea typeface="Verdana" pitchFamily="34" charset="0"/>
                          <a:cs typeface="Verdana" pitchFamily="34" charset="0"/>
                        </a:rPr>
                        <a:t>defined by a payment brand as eligible to complete an SAQ</a:t>
                      </a:r>
                      <a:endParaRPr lang="en-US" sz="1100" u="sng" strike="sngStrike" baseline="0" dirty="0" smtClean="0">
                        <a:solidFill>
                          <a:srgbClr val="FF0000"/>
                        </a:solidFill>
                        <a:latin typeface="Verdana" pitchFamily="34" charset="0"/>
                        <a:ea typeface="Verdana" pitchFamily="34" charset="0"/>
                        <a:cs typeface="Verdana" pitchFamily="34" charset="0"/>
                      </a:endParaRPr>
                    </a:p>
                  </a:txBody>
                  <a:tcPr marL="68580" marR="68580" marT="34290" marB="34290"/>
                </a:tc>
              </a:tr>
            </a:tbl>
          </a:graphicData>
        </a:graphic>
      </p:graphicFrame>
    </p:spTree>
    <p:extLst>
      <p:ext uri="{BB962C8B-B14F-4D97-AF65-F5344CB8AC3E}">
        <p14:creationId xmlns:p14="http://schemas.microsoft.com/office/powerpoint/2010/main" val="4048805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35" y="2760345"/>
            <a:ext cx="7200900" cy="1114425"/>
          </a:xfrm>
        </p:spPr>
        <p:txBody>
          <a:bodyPr/>
          <a:lstStyle/>
          <a:p>
            <a:r>
              <a:rPr lang="en-US"/>
              <a:t>Any Question?</a:t>
            </a:r>
            <a:endParaRPr lang="en-US" dirty="0"/>
          </a:p>
        </p:txBody>
      </p:sp>
    </p:spTree>
    <p:extLst>
      <p:ext uri="{BB962C8B-B14F-4D97-AF65-F5344CB8AC3E}">
        <p14:creationId xmlns:p14="http://schemas.microsoft.com/office/powerpoint/2010/main" val="403056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Gramm Leach Bliley Act (GLBA)</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buFontTx/>
              <a:buNone/>
            </a:pPr>
            <a:r>
              <a:rPr lang="en-US" sz="2100" dirty="0"/>
              <a:t>GLB is a federal law, which includes provisions in requiring financial institutions to take steps ensuring the security and confidentiality of a consumers/customers personal information.  </a:t>
            </a:r>
          </a:p>
          <a:p>
            <a:pPr>
              <a:buFontTx/>
              <a:buNone/>
            </a:pPr>
            <a:endParaRPr lang="en-US" sz="2100" dirty="0"/>
          </a:p>
        </p:txBody>
      </p:sp>
    </p:spTree>
    <p:extLst>
      <p:ext uri="{BB962C8B-B14F-4D97-AF65-F5344CB8AC3E}">
        <p14:creationId xmlns:p14="http://schemas.microsoft.com/office/powerpoint/2010/main" val="1101481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914400"/>
            <a:ext cx="7200900" cy="652713"/>
          </a:xfrm>
        </p:spPr>
        <p:txBody>
          <a:bodyPr/>
          <a:lstStyle/>
          <a:p>
            <a:r>
              <a:rPr lang="id-ID" b="1" dirty="0" smtClean="0"/>
              <a:t>Gramm Leach Bliley Act (GLBA)</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lnSpc>
                <a:spcPct val="90000"/>
              </a:lnSpc>
            </a:pPr>
            <a:r>
              <a:rPr lang="en-US" altLang="en-US" sz="2100" dirty="0">
                <a:solidFill>
                  <a:srgbClr val="006666"/>
                </a:solidFill>
              </a:rPr>
              <a:t>Also called Financial Services Modernization Act </a:t>
            </a:r>
            <a:r>
              <a:rPr lang="en-US" altLang="en-US" sz="2100" dirty="0"/>
              <a:t>or </a:t>
            </a:r>
            <a:r>
              <a:rPr lang="en-US" altLang="en-US" sz="2100" dirty="0">
                <a:solidFill>
                  <a:srgbClr val="006666"/>
                </a:solidFill>
              </a:rPr>
              <a:t>Citigroup Relief Act.  </a:t>
            </a:r>
            <a:endParaRPr lang="en-US" altLang="en-US" sz="2100" dirty="0"/>
          </a:p>
          <a:p>
            <a:pPr>
              <a:lnSpc>
                <a:spcPct val="90000"/>
              </a:lnSpc>
            </a:pPr>
            <a:r>
              <a:rPr lang="en-US" altLang="en-US" sz="2100" dirty="0"/>
              <a:t>Enacted 7 months after the merger between Citicorp and Travelers Group to form </a:t>
            </a:r>
            <a:r>
              <a:rPr lang="en-US" altLang="en-US" sz="2100" dirty="0" err="1"/>
              <a:t>CitiGroup</a:t>
            </a:r>
            <a:r>
              <a:rPr lang="en-US" altLang="en-US" sz="2100" dirty="0"/>
              <a:t>. </a:t>
            </a:r>
          </a:p>
          <a:p>
            <a:pPr>
              <a:lnSpc>
                <a:spcPct val="90000"/>
              </a:lnSpc>
            </a:pPr>
            <a:r>
              <a:rPr lang="en-US" altLang="en-US" sz="2100" dirty="0"/>
              <a:t>Applied to </a:t>
            </a:r>
            <a:r>
              <a:rPr lang="en-US" altLang="en-US" sz="2100" dirty="0">
                <a:solidFill>
                  <a:srgbClr val="FF0000"/>
                </a:solidFill>
              </a:rPr>
              <a:t>financial holding company (FHC)</a:t>
            </a:r>
            <a:r>
              <a:rPr lang="en-US" altLang="en-US" sz="2100" dirty="0"/>
              <a:t> </a:t>
            </a:r>
          </a:p>
          <a:p>
            <a:pPr>
              <a:lnSpc>
                <a:spcPct val="90000"/>
              </a:lnSpc>
            </a:pPr>
            <a:r>
              <a:rPr lang="en-US" altLang="en-US" sz="2100" dirty="0"/>
              <a:t>It allows </a:t>
            </a:r>
            <a:r>
              <a:rPr lang="en-US" altLang="en-US" sz="2100" dirty="0">
                <a:solidFill>
                  <a:srgbClr val="FF0000"/>
                </a:solidFill>
              </a:rPr>
              <a:t>FHC</a:t>
            </a:r>
            <a:r>
              <a:rPr lang="en-US" altLang="en-US" sz="2100" dirty="0"/>
              <a:t> like </a:t>
            </a:r>
            <a:r>
              <a:rPr lang="en-US" altLang="en-US" sz="2100" dirty="0" err="1"/>
              <a:t>CitiGroup</a:t>
            </a:r>
            <a:r>
              <a:rPr lang="en-US" altLang="en-US" sz="2100" dirty="0"/>
              <a:t> to own banks, insurance and securities firms. </a:t>
            </a:r>
          </a:p>
        </p:txBody>
      </p:sp>
    </p:spTree>
    <p:extLst>
      <p:ext uri="{BB962C8B-B14F-4D97-AF65-F5344CB8AC3E}">
        <p14:creationId xmlns:p14="http://schemas.microsoft.com/office/powerpoint/2010/main" val="2387228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200900" cy="652713"/>
          </a:xfrm>
        </p:spPr>
        <p:txBody>
          <a:bodyPr/>
          <a:lstStyle/>
          <a:p>
            <a:r>
              <a:rPr lang="id-ID" b="1" dirty="0" smtClean="0"/>
              <a:t>Gramm Leach Bliley Act (GLBA)</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lnSpc>
                <a:spcPct val="90000"/>
              </a:lnSpc>
            </a:pPr>
            <a:r>
              <a:rPr lang="en-US" altLang="en-US" sz="2100" dirty="0"/>
              <a:t>One of main reasons for creating mega-financial companies is to leverage a knowledge base and be able to do cross-selling within the FHC. </a:t>
            </a:r>
          </a:p>
          <a:p>
            <a:pPr>
              <a:lnSpc>
                <a:spcPct val="90000"/>
              </a:lnSpc>
            </a:pPr>
            <a:r>
              <a:rPr lang="en-US" altLang="en-US" sz="2100" dirty="0"/>
              <a:t>insurance company can market products to customers of the bank if they are in one FHC. </a:t>
            </a:r>
          </a:p>
          <a:p>
            <a:pPr>
              <a:lnSpc>
                <a:spcPct val="90000"/>
              </a:lnSpc>
            </a:pPr>
            <a:r>
              <a:rPr lang="en-US" altLang="en-US" sz="2100" dirty="0">
                <a:solidFill>
                  <a:srgbClr val="FF0000"/>
                </a:solidFill>
              </a:rPr>
              <a:t>Individual privacy may be risky. </a:t>
            </a:r>
          </a:p>
        </p:txBody>
      </p:sp>
    </p:spTree>
    <p:extLst>
      <p:ext uri="{BB962C8B-B14F-4D97-AF65-F5344CB8AC3E}">
        <p14:creationId xmlns:p14="http://schemas.microsoft.com/office/powerpoint/2010/main" val="1629774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Gramm Leach Bliley Act (GLBA)</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lnSpc>
                <a:spcPct val="80000"/>
              </a:lnSpc>
            </a:pPr>
            <a:r>
              <a:rPr lang="en-US" altLang="en-US" sz="2250" dirty="0"/>
              <a:t>To combat extreme </a:t>
            </a:r>
            <a:r>
              <a:rPr lang="en-US" altLang="en-US" sz="2250" dirty="0">
                <a:solidFill>
                  <a:srgbClr val="FF0000"/>
                </a:solidFill>
              </a:rPr>
              <a:t>misuse of such cross-selling</a:t>
            </a:r>
            <a:r>
              <a:rPr lang="en-US" altLang="en-US" sz="2250" dirty="0"/>
              <a:t> and the </a:t>
            </a:r>
            <a:r>
              <a:rPr lang="en-US" altLang="en-US" sz="2250" dirty="0">
                <a:solidFill>
                  <a:srgbClr val="FF0000"/>
                </a:solidFill>
              </a:rPr>
              <a:t>risks to privacy</a:t>
            </a:r>
            <a:r>
              <a:rPr lang="en-US" altLang="en-US" sz="2250" dirty="0"/>
              <a:t>, Congress adopted Title V of GLBA, which defines various requirements designed to protect the privacy of customers financial institution.  </a:t>
            </a:r>
          </a:p>
        </p:txBody>
      </p:sp>
    </p:spTree>
    <p:extLst>
      <p:ext uri="{BB962C8B-B14F-4D97-AF65-F5344CB8AC3E}">
        <p14:creationId xmlns:p14="http://schemas.microsoft.com/office/powerpoint/2010/main" val="559427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Gramm Leach Bliley Act (GLBA)</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80000"/>
              </a:lnSpc>
            </a:pPr>
            <a:r>
              <a:rPr lang="en-US" altLang="en-US" sz="2250" dirty="0"/>
              <a:t>Title V includes both </a:t>
            </a:r>
          </a:p>
          <a:p>
            <a:pPr lvl="1">
              <a:lnSpc>
                <a:spcPct val="80000"/>
              </a:lnSpc>
            </a:pPr>
            <a:r>
              <a:rPr lang="en-US" altLang="en-US" sz="2250" dirty="0"/>
              <a:t>the Financial Privacy Rule discussing operations and practices </a:t>
            </a:r>
          </a:p>
          <a:p>
            <a:pPr lvl="1">
              <a:lnSpc>
                <a:spcPct val="80000"/>
              </a:lnSpc>
            </a:pPr>
            <a:r>
              <a:rPr lang="en-US" altLang="en-US" sz="2250" dirty="0"/>
              <a:t>The safeguard rule with more technical interpretation</a:t>
            </a:r>
          </a:p>
          <a:p>
            <a:pPr lvl="2">
              <a:lnSpc>
                <a:spcPct val="80000"/>
              </a:lnSpc>
            </a:pPr>
            <a:r>
              <a:rPr lang="en-US" altLang="en-US" sz="1875" dirty="0"/>
              <a:t>Ensure the security and privacy of </a:t>
            </a:r>
            <a:r>
              <a:rPr lang="en-US" altLang="en-US" sz="1875" dirty="0">
                <a:solidFill>
                  <a:srgbClr val="FF0000"/>
                </a:solidFill>
              </a:rPr>
              <a:t>customer</a:t>
            </a:r>
            <a:r>
              <a:rPr lang="en-US" altLang="en-US" sz="1875" dirty="0"/>
              <a:t> information</a:t>
            </a:r>
          </a:p>
          <a:p>
            <a:pPr lvl="2">
              <a:lnSpc>
                <a:spcPct val="80000"/>
              </a:lnSpc>
            </a:pPr>
            <a:r>
              <a:rPr lang="en-US" altLang="en-US" sz="1875" dirty="0"/>
              <a:t>Protect </a:t>
            </a:r>
            <a:r>
              <a:rPr lang="en-US" altLang="en-US" sz="1875" dirty="0">
                <a:solidFill>
                  <a:srgbClr val="FF0000"/>
                </a:solidFill>
              </a:rPr>
              <a:t>against</a:t>
            </a:r>
            <a:r>
              <a:rPr lang="en-US" altLang="en-US" sz="1875" dirty="0"/>
              <a:t> </a:t>
            </a:r>
            <a:r>
              <a:rPr lang="en-US" altLang="en-US" sz="1875" dirty="0">
                <a:solidFill>
                  <a:srgbClr val="FF0000"/>
                </a:solidFill>
              </a:rPr>
              <a:t>threats</a:t>
            </a:r>
            <a:r>
              <a:rPr lang="en-US" altLang="en-US" sz="1875" dirty="0"/>
              <a:t> to the security and integrity of customer information</a:t>
            </a:r>
          </a:p>
          <a:p>
            <a:pPr lvl="2">
              <a:lnSpc>
                <a:spcPct val="80000"/>
              </a:lnSpc>
            </a:pPr>
            <a:r>
              <a:rPr lang="en-US" altLang="en-US" sz="1875" dirty="0"/>
              <a:t>Protect </a:t>
            </a:r>
            <a:r>
              <a:rPr lang="en-US" altLang="en-US" sz="1875" dirty="0">
                <a:solidFill>
                  <a:srgbClr val="FF0000"/>
                </a:solidFill>
              </a:rPr>
              <a:t>against</a:t>
            </a:r>
            <a:r>
              <a:rPr lang="en-US" altLang="en-US" sz="1875" dirty="0"/>
              <a:t> </a:t>
            </a:r>
            <a:r>
              <a:rPr lang="en-US" altLang="en-US" sz="1875" dirty="0">
                <a:solidFill>
                  <a:srgbClr val="FF0000"/>
                </a:solidFill>
              </a:rPr>
              <a:t>unauthorized access and/or usage</a:t>
            </a:r>
            <a:r>
              <a:rPr lang="en-US" altLang="en-US" sz="1875" dirty="0"/>
              <a:t> of this information that could result in harm or inconvenience to the customer</a:t>
            </a:r>
          </a:p>
        </p:txBody>
      </p:sp>
    </p:spTree>
    <p:extLst>
      <p:ext uri="{BB962C8B-B14F-4D97-AF65-F5344CB8AC3E}">
        <p14:creationId xmlns:p14="http://schemas.microsoft.com/office/powerpoint/2010/main" val="2596312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914400"/>
            <a:ext cx="7200900" cy="652713"/>
          </a:xfrm>
        </p:spPr>
        <p:txBody>
          <a:bodyPr/>
          <a:lstStyle/>
          <a:p>
            <a:r>
              <a:rPr lang="id-ID" b="1" dirty="0" smtClean="0"/>
              <a:t>Gramm Leach Bliley Act (GLBA)</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0000"/>
              </a:lnSpc>
              <a:buFontTx/>
              <a:buNone/>
            </a:pPr>
            <a:r>
              <a:rPr lang="en-US" sz="2400" dirty="0"/>
              <a:t>The law requires that institutions must </a:t>
            </a:r>
            <a:r>
              <a:rPr lang="en-US" sz="2400" dirty="0" err="1"/>
              <a:t>protec</a:t>
            </a:r>
            <a:r>
              <a:rPr lang="id-ID" sz="2400" dirty="0"/>
              <a:t>t </a:t>
            </a:r>
            <a:r>
              <a:rPr lang="en-US" sz="2400" dirty="0"/>
              <a:t>information collected about individuals:</a:t>
            </a:r>
          </a:p>
          <a:p>
            <a:pPr>
              <a:lnSpc>
                <a:spcPct val="90000"/>
              </a:lnSpc>
              <a:buFont typeface="Wingdings" panose="05000000000000000000" pitchFamily="2" charset="2"/>
              <a:buChar char="§"/>
            </a:pPr>
            <a:r>
              <a:rPr lang="en-US" sz="2400" dirty="0"/>
              <a:t>Names</a:t>
            </a:r>
          </a:p>
          <a:p>
            <a:pPr>
              <a:lnSpc>
                <a:spcPct val="90000"/>
              </a:lnSpc>
              <a:buFont typeface="Wingdings" panose="05000000000000000000" pitchFamily="2" charset="2"/>
              <a:buChar char="§"/>
            </a:pPr>
            <a:r>
              <a:rPr lang="en-US" sz="2400" dirty="0"/>
              <a:t>Addresses and phone numbers</a:t>
            </a:r>
          </a:p>
          <a:p>
            <a:pPr>
              <a:lnSpc>
                <a:spcPct val="90000"/>
              </a:lnSpc>
              <a:buFont typeface="Wingdings" panose="05000000000000000000" pitchFamily="2" charset="2"/>
              <a:buChar char="§"/>
            </a:pPr>
            <a:r>
              <a:rPr lang="en-US" sz="2400" dirty="0"/>
              <a:t>Bank and credit card accounts</a:t>
            </a:r>
          </a:p>
          <a:p>
            <a:pPr>
              <a:lnSpc>
                <a:spcPct val="90000"/>
              </a:lnSpc>
              <a:buFont typeface="Wingdings" panose="05000000000000000000" pitchFamily="2" charset="2"/>
              <a:buChar char="§"/>
            </a:pPr>
            <a:r>
              <a:rPr lang="en-US" sz="2400" dirty="0"/>
              <a:t>Social Security numbers</a:t>
            </a:r>
          </a:p>
          <a:p>
            <a:pPr>
              <a:lnSpc>
                <a:spcPct val="90000"/>
              </a:lnSpc>
              <a:buFont typeface="Wingdings" panose="05000000000000000000" pitchFamily="2" charset="2"/>
              <a:buChar char="§"/>
            </a:pPr>
            <a:r>
              <a:rPr lang="en-US" sz="2400" dirty="0"/>
              <a:t>Income and credit histories</a:t>
            </a:r>
          </a:p>
          <a:p>
            <a:pPr>
              <a:lnSpc>
                <a:spcPct val="90000"/>
              </a:lnSpc>
              <a:buFontTx/>
              <a:buNone/>
            </a:pPr>
            <a:endParaRPr lang="en-US" sz="2400" dirty="0"/>
          </a:p>
          <a:p>
            <a:pPr>
              <a:lnSpc>
                <a:spcPct val="90000"/>
              </a:lnSpc>
              <a:buFontTx/>
              <a:buNone/>
            </a:pPr>
            <a:endParaRPr lang="en-US" sz="2400" dirty="0"/>
          </a:p>
        </p:txBody>
      </p:sp>
    </p:spTree>
    <p:extLst>
      <p:ext uri="{BB962C8B-B14F-4D97-AF65-F5344CB8AC3E}">
        <p14:creationId xmlns:p14="http://schemas.microsoft.com/office/powerpoint/2010/main" val="1075090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2097</Words>
  <Application>Microsoft Office PowerPoint</Application>
  <PresentationFormat>On-screen Show (4:3)</PresentationFormat>
  <Paragraphs>252</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Trebuchet MS</vt:lpstr>
      <vt:lpstr>Verdana</vt:lpstr>
      <vt:lpstr>Wingdings</vt:lpstr>
      <vt:lpstr>Office Theme</vt:lpstr>
      <vt:lpstr>Compliance Standard of Information Security</vt:lpstr>
      <vt:lpstr>Compliance Standard</vt:lpstr>
      <vt:lpstr>Compliance Standard</vt:lpstr>
      <vt:lpstr>Gramm Leach Bliley Act (GLBA)</vt:lpstr>
      <vt:lpstr>Gramm Leach Bliley Act (GLBA)</vt:lpstr>
      <vt:lpstr>Gramm Leach Bliley Act (GLBA)</vt:lpstr>
      <vt:lpstr>Gramm Leach Bliley Act (GLBA)</vt:lpstr>
      <vt:lpstr>Gramm Leach Bliley Act (GLBA)</vt:lpstr>
      <vt:lpstr>Gramm Leach Bliley Act (GLBA)</vt:lpstr>
      <vt:lpstr>Gramm Leach Bliley Act (GLBA)</vt:lpstr>
      <vt:lpstr>Gramm Leach Bliley Act (GLBA)</vt:lpstr>
      <vt:lpstr>Gramm Leach Bliley Act (GLBA)</vt:lpstr>
      <vt:lpstr>Gramm Leach Bliley Act (GLBA)</vt:lpstr>
      <vt:lpstr>Gramm Leach Bliley Act (GLBA)</vt:lpstr>
      <vt:lpstr>Gramm Leach Bliley Act (GLBA)</vt:lpstr>
      <vt:lpstr>Sarbanes Oxley Act of 2002 (SOX)</vt:lpstr>
      <vt:lpstr>Sarbanes Oxley Act of 2002 (SOX)</vt:lpstr>
      <vt:lpstr>Sarbanes Oxley Act of 2002 (SOX)</vt:lpstr>
      <vt:lpstr>Sarbanes Oxley Act of 2002 (SOX)</vt:lpstr>
      <vt:lpstr>Sarbanes Oxley Act of 2002 (SOX)</vt:lpstr>
      <vt:lpstr>Sarbanes Oxley Act of 2002 (SOX)</vt:lpstr>
      <vt:lpstr>Health Insurance Potability and  Accountability Act (HIPAA)</vt:lpstr>
      <vt:lpstr>Health Insurance Potability and  Accountability Act (HIPAA)</vt:lpstr>
      <vt:lpstr>Health Insurance Potability and  Accountability Act (HIPAA)</vt:lpstr>
      <vt:lpstr>Health Insurance Potability and  Accountability Act (HIPAA)</vt:lpstr>
      <vt:lpstr>What is Protected by HIPAA</vt:lpstr>
      <vt:lpstr>What is Protected by HIPAA</vt:lpstr>
      <vt:lpstr>What is Protected by HIPAA</vt:lpstr>
      <vt:lpstr>What is Protected by HIPAA</vt:lpstr>
      <vt:lpstr>HIPAA protect PHI</vt:lpstr>
      <vt:lpstr>PowerPoint Presentation</vt:lpstr>
      <vt:lpstr>PCI DSS</vt:lpstr>
      <vt:lpstr>PCI DSS</vt:lpstr>
      <vt:lpstr>PCI DSS</vt:lpstr>
      <vt:lpstr>Compliance to PCI DSS</vt:lpstr>
      <vt:lpstr>Compliance to PCI DSS</vt:lpstr>
      <vt:lpstr>Compliance to PCI DSS</vt:lpstr>
      <vt:lpstr>Compliance to PCI DSS</vt:lpstr>
      <vt:lpstr>Any Question?</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Salim Sakata</cp:lastModifiedBy>
  <cp:revision>239</cp:revision>
  <dcterms:created xsi:type="dcterms:W3CDTF">2010-08-24T06:47:44Z</dcterms:created>
  <dcterms:modified xsi:type="dcterms:W3CDTF">2017-10-08T08:20:37Z</dcterms:modified>
</cp:coreProperties>
</file>