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7" d="100"/>
          <a:sy n="67" d="100"/>
        </p:scale>
        <p:origin x="62" y="32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08/10/2017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08/10/2017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Information </a:t>
            </a:r>
            <a:r>
              <a:rPr lang="id-ID" b="1" dirty="0" smtClean="0"/>
              <a:t>Security Management System (ISMS)</a:t>
            </a:r>
            <a:endParaRPr lang="id-ID" dirty="0"/>
          </a:p>
        </p:txBody>
      </p:sp>
      <p:sp>
        <p:nvSpPr>
          <p:cNvPr id="3" name="Subtitle 2"/>
          <p:cNvSpPr>
            <a:spLocks noGrp="1"/>
          </p:cNvSpPr>
          <p:nvPr>
            <p:ph type="subTitle" idx="1"/>
          </p:nvPr>
        </p:nvSpPr>
        <p:spPr/>
        <p:txBody>
          <a:bodyPr/>
          <a:lstStyle/>
          <a:p>
            <a:r>
              <a:rPr lang="en-US" dirty="0" err="1" smtClean="0"/>
              <a:t>Pertemuan</a:t>
            </a:r>
            <a:r>
              <a:rPr lang="en-US" dirty="0" smtClean="0"/>
              <a:t> </a:t>
            </a:r>
            <a:r>
              <a:rPr lang="id-ID" dirty="0"/>
              <a:t>3</a:t>
            </a:r>
            <a:r>
              <a:rPr lang="en-US" dirty="0" smtClean="0"/>
              <a:t/>
            </a:r>
            <a:br>
              <a:rPr lang="en-US" dirty="0" smtClean="0"/>
            </a:br>
            <a:endParaRPr lang="en-US" dirty="0" smtClean="0"/>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200900" cy="652713"/>
          </a:xfrm>
        </p:spPr>
        <p:txBody>
          <a:bodyPr/>
          <a:lstStyle/>
          <a:p>
            <a:r>
              <a:rPr lang="en-US" b="1" dirty="0"/>
              <a:t>ISO 27001 Clause</a:t>
            </a:r>
            <a:endParaRPr lang="id-ID" b="1" dirty="0"/>
          </a:p>
        </p:txBody>
      </p:sp>
      <p:pic>
        <p:nvPicPr>
          <p:cNvPr id="5" name="Content Placeholder 4"/>
          <p:cNvPicPr>
            <a:picLocks noGrp="1" noChangeAspect="1"/>
          </p:cNvPicPr>
          <p:nvPr>
            <p:ph idx="1"/>
          </p:nvPr>
        </p:nvPicPr>
        <p:blipFill>
          <a:blip r:embed="rId2"/>
          <a:stretch>
            <a:fillRect/>
          </a:stretch>
        </p:blipFill>
        <p:spPr>
          <a:xfrm>
            <a:off x="1210425" y="2353764"/>
            <a:ext cx="7286852" cy="2764971"/>
          </a:xfrm>
        </p:spPr>
      </p:pic>
    </p:spTree>
    <p:extLst>
      <p:ext uri="{BB962C8B-B14F-4D97-AF65-F5344CB8AC3E}">
        <p14:creationId xmlns:p14="http://schemas.microsoft.com/office/powerpoint/2010/main" val="196734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Lifecycle of the Information Security</a:t>
            </a:r>
            <a:endParaRPr lang="id-ID" b="1" dirty="0"/>
          </a:p>
        </p:txBody>
      </p:sp>
      <p:pic>
        <p:nvPicPr>
          <p:cNvPr id="7" name="Content Placeholder 6"/>
          <p:cNvPicPr>
            <a:picLocks noGrp="1" noChangeAspect="1"/>
          </p:cNvPicPr>
          <p:nvPr>
            <p:ph idx="1"/>
          </p:nvPr>
        </p:nvPicPr>
        <p:blipFill>
          <a:blip r:embed="rId2"/>
          <a:stretch>
            <a:fillRect/>
          </a:stretch>
        </p:blipFill>
        <p:spPr>
          <a:xfrm>
            <a:off x="824558" y="2024313"/>
            <a:ext cx="7609184" cy="3782789"/>
          </a:xfrm>
        </p:spPr>
      </p:pic>
    </p:spTree>
    <p:extLst>
      <p:ext uri="{BB962C8B-B14F-4D97-AF65-F5344CB8AC3E}">
        <p14:creationId xmlns:p14="http://schemas.microsoft.com/office/powerpoint/2010/main" val="43078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 y="914400"/>
            <a:ext cx="7200900" cy="652713"/>
          </a:xfrm>
        </p:spPr>
        <p:txBody>
          <a:bodyPr/>
          <a:lstStyle/>
          <a:p>
            <a:r>
              <a:rPr lang="en-US" altLang="en-US" b="1" dirty="0"/>
              <a:t>Lifecycle of the Information Security</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“Plan-Do-Check-Act” (“</a:t>
            </a:r>
            <a:r>
              <a:rPr lang="en-US" altLang="en-US" sz="2100" b="1" dirty="0"/>
              <a:t>PDCA</a:t>
            </a:r>
            <a:r>
              <a:rPr lang="en-US" altLang="en-US" sz="2100" dirty="0"/>
              <a:t>”)</a:t>
            </a:r>
          </a:p>
          <a:p>
            <a:r>
              <a:rPr lang="en-US" altLang="en-US" sz="2100" b="1" dirty="0"/>
              <a:t>Plan</a:t>
            </a:r>
            <a:r>
              <a:rPr lang="en-US" altLang="en-US" sz="2100" dirty="0"/>
              <a:t> - Establish the planning for policy, the ISMS objectives, processes and procedures related to risk management and the improvement of information security to provide results in line with the global policies and objectives of the organization.</a:t>
            </a:r>
          </a:p>
          <a:p>
            <a:r>
              <a:rPr lang="en-US" altLang="en-US" sz="2100" b="1" dirty="0"/>
              <a:t>Do</a:t>
            </a:r>
            <a:r>
              <a:rPr lang="en-US" altLang="en-US" sz="2100" dirty="0"/>
              <a:t> - Implement and exploit the ISMS policy, controls, processes and procedures.</a:t>
            </a:r>
            <a:endParaRPr lang="en-US" altLang="en-US" sz="1950" dirty="0"/>
          </a:p>
        </p:txBody>
      </p:sp>
    </p:spTree>
    <p:extLst>
      <p:ext uri="{BB962C8B-B14F-4D97-AF65-F5344CB8AC3E}">
        <p14:creationId xmlns:p14="http://schemas.microsoft.com/office/powerpoint/2010/main" val="306492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Lifecycle of the Information Security</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b="1" dirty="0"/>
              <a:t>Check</a:t>
            </a:r>
            <a:r>
              <a:rPr lang="en-US" altLang="en-US" sz="2100" dirty="0"/>
              <a:t> - Assess and, if applicable, measure the performances of the processes against the policy, objectives and practical experience and report results to management for review.</a:t>
            </a:r>
          </a:p>
          <a:p>
            <a:r>
              <a:rPr lang="en-US" altLang="en-US" sz="2100" b="1" dirty="0"/>
              <a:t>Act</a:t>
            </a:r>
            <a:r>
              <a:rPr lang="en-US" altLang="en-US" sz="2100" dirty="0"/>
              <a:t> - Undertake corrective and preventive actions, on the basis of the results of the ISMS internal audit and management review, or other relevant information to continually improve the said system.</a:t>
            </a:r>
            <a:endParaRPr lang="en-US" altLang="en-US" sz="1950" dirty="0"/>
          </a:p>
        </p:txBody>
      </p:sp>
    </p:spTree>
    <p:extLst>
      <p:ext uri="{BB962C8B-B14F-4D97-AF65-F5344CB8AC3E}">
        <p14:creationId xmlns:p14="http://schemas.microsoft.com/office/powerpoint/2010/main" val="325794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200900" cy="652713"/>
          </a:xfrm>
        </p:spPr>
        <p:txBody>
          <a:bodyPr/>
          <a:lstStyle/>
          <a:p>
            <a:r>
              <a:rPr lang="en-US" altLang="en-US" b="1" dirty="0"/>
              <a:t>Lifecycle of the Information Security</a:t>
            </a:r>
            <a:endParaRPr lang="id-ID" b="1" dirty="0"/>
          </a:p>
        </p:txBody>
      </p:sp>
      <p:pic>
        <p:nvPicPr>
          <p:cNvPr id="5" name="Content Placeholder 4"/>
          <p:cNvPicPr>
            <a:picLocks noGrp="1" noChangeAspect="1"/>
          </p:cNvPicPr>
          <p:nvPr>
            <p:ph idx="1"/>
          </p:nvPr>
        </p:nvPicPr>
        <p:blipFill>
          <a:blip r:embed="rId2"/>
          <a:stretch>
            <a:fillRect/>
          </a:stretch>
        </p:blipFill>
        <p:spPr>
          <a:xfrm>
            <a:off x="1664709" y="1817133"/>
            <a:ext cx="5165935" cy="4183618"/>
          </a:xfrm>
        </p:spPr>
      </p:pic>
    </p:spTree>
    <p:extLst>
      <p:ext uri="{BB962C8B-B14F-4D97-AF65-F5344CB8AC3E}">
        <p14:creationId xmlns:p14="http://schemas.microsoft.com/office/powerpoint/2010/main" val="419517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normAutofit fontScale="90000"/>
          </a:bodyPr>
          <a:lstStyle/>
          <a:p>
            <a:r>
              <a:rPr lang="en-US" altLang="en-US" b="1" dirty="0"/>
              <a:t>Selecting a method for Risk Assessment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1875" dirty="0"/>
              <a:t>Possible damage to the business activities and tasks of an institution due to information security incidents must be </a:t>
            </a:r>
            <a:r>
              <a:rPr lang="en-US" sz="1875" dirty="0" err="1"/>
              <a:t>analysed</a:t>
            </a:r>
            <a:r>
              <a:rPr lang="en-US" sz="1875" dirty="0"/>
              <a:t> and assessed. </a:t>
            </a:r>
          </a:p>
          <a:p>
            <a:r>
              <a:rPr lang="en-US" sz="1875" dirty="0"/>
              <a:t>A method for risk assessment is therefore an integral part of every information security management system. </a:t>
            </a:r>
          </a:p>
          <a:p>
            <a:r>
              <a:rPr lang="en-US" sz="1875" dirty="0"/>
              <a:t>In order to be able to identify a risk, the threats must be ascertained and their potential for causing damage and the probability that they will occur must be assessed. </a:t>
            </a:r>
          </a:p>
        </p:txBody>
      </p:sp>
    </p:spTree>
    <p:extLst>
      <p:ext uri="{BB962C8B-B14F-4D97-AF65-F5344CB8AC3E}">
        <p14:creationId xmlns:p14="http://schemas.microsoft.com/office/powerpoint/2010/main" val="228330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 y="838200"/>
            <a:ext cx="7200900" cy="652713"/>
          </a:xfrm>
        </p:spPr>
        <p:txBody>
          <a:bodyPr>
            <a:normAutofit fontScale="90000"/>
          </a:bodyPr>
          <a:lstStyle/>
          <a:p>
            <a:r>
              <a:rPr lang="en-US" altLang="en-US" b="1" dirty="0"/>
              <a:t>Selecting a method for Risk Assessment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1875" dirty="0"/>
              <a:t>There are various risk assessment methods that come into question depending on the application, organizational boundary conditions, type of industry and level of information security that is aspired to</a:t>
            </a:r>
          </a:p>
          <a:p>
            <a:pPr lvl="1"/>
            <a:r>
              <a:rPr lang="en-US" altLang="en-US" sz="1875" dirty="0"/>
              <a:t>ISO/IEC 27005: 2011 Information technology -- Security techniques -- Information security risk management</a:t>
            </a:r>
          </a:p>
          <a:p>
            <a:pPr lvl="1"/>
            <a:r>
              <a:rPr lang="en-US" altLang="en-US" sz="1875" dirty="0"/>
              <a:t>COSO (Committee of Sponsoring Organizations of the Treadway Commission)</a:t>
            </a:r>
          </a:p>
          <a:p>
            <a:pPr lvl="1"/>
            <a:r>
              <a:rPr lang="en-US" altLang="en-US" sz="1875" dirty="0"/>
              <a:t>BSI standard 100-3 entitled "Risk analysis“</a:t>
            </a:r>
          </a:p>
          <a:p>
            <a:pPr lvl="1"/>
            <a:r>
              <a:rPr lang="en-US" altLang="en-US" sz="1875" dirty="0" err="1"/>
              <a:t>etc</a:t>
            </a:r>
            <a:endParaRPr lang="en-US" altLang="en-US" sz="1875" dirty="0"/>
          </a:p>
        </p:txBody>
      </p:sp>
    </p:spTree>
    <p:extLst>
      <p:ext uri="{BB962C8B-B14F-4D97-AF65-F5344CB8AC3E}">
        <p14:creationId xmlns:p14="http://schemas.microsoft.com/office/powerpoint/2010/main" val="33339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510" y="838200"/>
            <a:ext cx="7200900" cy="652713"/>
          </a:xfrm>
        </p:spPr>
        <p:txBody>
          <a:bodyPr>
            <a:normAutofit fontScale="90000"/>
          </a:bodyPr>
          <a:lstStyle/>
          <a:p>
            <a:r>
              <a:rPr lang="en-US" altLang="en-US" b="1" dirty="0"/>
              <a:t>Classifying risks and damages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1875" dirty="0"/>
              <a:t>Depending on the selected method for risk assessment, the information security management must ascertain how threats, the potential for causing damage, occurrence probabilities and the resulting risks should be classified and assessed.</a:t>
            </a:r>
          </a:p>
          <a:p>
            <a:pPr lvl="1"/>
            <a:r>
              <a:rPr lang="en-US" sz="1875" dirty="0"/>
              <a:t>Occurrence probability: rarely, frequently, very frequently</a:t>
            </a:r>
          </a:p>
          <a:p>
            <a:pPr lvl="1"/>
            <a:r>
              <a:rPr lang="en-US" sz="1875" dirty="0"/>
              <a:t>Potential extent of damages: moderate, high, very high</a:t>
            </a:r>
          </a:p>
        </p:txBody>
      </p:sp>
    </p:spTree>
    <p:extLst>
      <p:ext uri="{BB962C8B-B14F-4D97-AF65-F5344CB8AC3E}">
        <p14:creationId xmlns:p14="http://schemas.microsoft.com/office/powerpoint/2010/main" val="420593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914400"/>
            <a:ext cx="7200900" cy="652713"/>
          </a:xfrm>
        </p:spPr>
        <p:txBody>
          <a:bodyPr>
            <a:normAutofit fontScale="90000"/>
          </a:bodyPr>
          <a:lstStyle/>
          <a:p>
            <a:r>
              <a:rPr lang="en-US" altLang="en-US" b="1" dirty="0"/>
              <a:t>Determine response to the risks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1875" dirty="0"/>
              <a:t>Risks can be </a:t>
            </a:r>
            <a:r>
              <a:rPr lang="en-US" sz="1875" b="1" dirty="0"/>
              <a:t>reduced</a:t>
            </a:r>
            <a:r>
              <a:rPr lang="en-US" sz="1875" dirty="0"/>
              <a:t> by implementing appropriate security measures</a:t>
            </a:r>
          </a:p>
          <a:p>
            <a:r>
              <a:rPr lang="en-US" sz="1875" dirty="0"/>
              <a:t>Risks can be </a:t>
            </a:r>
            <a:r>
              <a:rPr lang="en-US" sz="1875" b="1" dirty="0"/>
              <a:t>avoided</a:t>
            </a:r>
            <a:r>
              <a:rPr lang="en-US" sz="1875" dirty="0"/>
              <a:t>, for instance, by restructuring or abandoning business processes or tasks</a:t>
            </a:r>
          </a:p>
          <a:p>
            <a:r>
              <a:rPr lang="en-US" sz="1875" dirty="0"/>
              <a:t>Risks can be </a:t>
            </a:r>
            <a:r>
              <a:rPr lang="en-US" sz="1875" b="1" dirty="0"/>
              <a:t>transferred</a:t>
            </a:r>
            <a:r>
              <a:rPr lang="en-US" sz="1875" dirty="0"/>
              <a:t>, for instance, through outsourcing or insurances</a:t>
            </a:r>
          </a:p>
          <a:p>
            <a:r>
              <a:rPr lang="en-US" sz="1875" dirty="0"/>
              <a:t>Risks can be </a:t>
            </a:r>
            <a:r>
              <a:rPr lang="en-US" sz="1875" b="1" dirty="0"/>
              <a:t>accepted</a:t>
            </a:r>
          </a:p>
        </p:txBody>
      </p:sp>
    </p:spTree>
    <p:extLst>
      <p:ext uri="{BB962C8B-B14F-4D97-AF65-F5344CB8AC3E}">
        <p14:creationId xmlns:p14="http://schemas.microsoft.com/office/powerpoint/2010/main" val="271347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838200"/>
            <a:ext cx="7200900" cy="652713"/>
          </a:xfrm>
        </p:spPr>
        <p:txBody>
          <a:bodyPr>
            <a:normAutofit fontScale="90000"/>
          </a:bodyPr>
          <a:lstStyle/>
          <a:p>
            <a:r>
              <a:rPr lang="en-US" altLang="en-US" b="1" dirty="0"/>
              <a:t>Selecting Information Security Safeguard</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1875" dirty="0" err="1"/>
              <a:t>Organisation</a:t>
            </a:r>
            <a:r>
              <a:rPr lang="en-US" sz="1875" dirty="0"/>
              <a:t> (including specifying responsibilities, assigning duties and separating functions</a:t>
            </a:r>
            <a:r>
              <a:rPr lang="id-ID" sz="1875" dirty="0"/>
              <a:t>/ SoD</a:t>
            </a:r>
            <a:r>
              <a:rPr lang="en-US" sz="1875" dirty="0"/>
              <a:t>, regulating how information is handled, applications and IT components, hardware and software</a:t>
            </a:r>
            <a:r>
              <a:rPr lang="id-ID" sz="1875" dirty="0"/>
              <a:t> </a:t>
            </a:r>
            <a:r>
              <a:rPr lang="en-US" sz="1875" dirty="0"/>
              <a:t>management, change management, etc.)</a:t>
            </a:r>
          </a:p>
          <a:p>
            <a:r>
              <a:rPr lang="en-US" sz="1875" dirty="0"/>
              <a:t>Personnel (e.g. briefing new staff members, making </a:t>
            </a:r>
            <a:r>
              <a:rPr lang="en-US" sz="1875" dirty="0" err="1"/>
              <a:t>deputisation</a:t>
            </a:r>
            <a:r>
              <a:rPr lang="en-US" sz="1875" dirty="0"/>
              <a:t> arrangements, </a:t>
            </a:r>
            <a:r>
              <a:rPr lang="en-US" sz="1875" dirty="0" err="1"/>
              <a:t>etc</a:t>
            </a:r>
            <a:r>
              <a:rPr lang="en-US" sz="1875" dirty="0"/>
              <a:t>)</a:t>
            </a:r>
          </a:p>
          <a:p>
            <a:r>
              <a:rPr lang="en-US" sz="1875" dirty="0"/>
              <a:t>Training and increasing people's awareness on information security</a:t>
            </a:r>
          </a:p>
          <a:p>
            <a:r>
              <a:rPr lang="en-US" sz="1875" dirty="0"/>
              <a:t>Data protection (for all information, applications and IT components)</a:t>
            </a:r>
          </a:p>
        </p:txBody>
      </p:sp>
    </p:spTree>
    <p:extLst>
      <p:ext uri="{BB962C8B-B14F-4D97-AF65-F5344CB8AC3E}">
        <p14:creationId xmlns:p14="http://schemas.microsoft.com/office/powerpoint/2010/main" val="109404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914400"/>
            <a:ext cx="7200900" cy="652713"/>
          </a:xfrm>
        </p:spPr>
        <p:txBody>
          <a:bodyPr/>
          <a:lstStyle/>
          <a:p>
            <a:r>
              <a:rPr lang="en-US" b="1" dirty="0"/>
              <a:t>ISO 27001 - Overview</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buFont typeface="Arial" panose="020B0604020202020204" pitchFamily="34" charset="0"/>
              <a:buChar char="•"/>
            </a:pPr>
            <a:r>
              <a:rPr lang="en-US" altLang="en-US" sz="2100" dirty="0"/>
              <a:t>International Standards Organization (ISO)</a:t>
            </a:r>
          </a:p>
          <a:p>
            <a:pPr>
              <a:buFont typeface="Arial" panose="020B0604020202020204" pitchFamily="34" charset="0"/>
              <a:buChar char="•"/>
            </a:pPr>
            <a:r>
              <a:rPr lang="en-US" altLang="en-US" sz="2100" dirty="0"/>
              <a:t>Information Security Management System (“ISMS”)</a:t>
            </a:r>
          </a:p>
          <a:p>
            <a:pPr>
              <a:buFont typeface="Arial" panose="020B0604020202020204" pitchFamily="34" charset="0"/>
              <a:buChar char="•"/>
            </a:pPr>
            <a:r>
              <a:rPr lang="en-US" altLang="en-US" sz="2100" dirty="0"/>
              <a:t>Based on British Standard 7799</a:t>
            </a:r>
          </a:p>
          <a:p>
            <a:pPr>
              <a:buFont typeface="Arial" panose="020B0604020202020204" pitchFamily="34" charset="0"/>
              <a:buChar char="•"/>
            </a:pPr>
            <a:r>
              <a:rPr lang="en-US" altLang="en-US" sz="2100" dirty="0"/>
              <a:t>Management system – Process</a:t>
            </a:r>
          </a:p>
          <a:p>
            <a:pPr>
              <a:buFont typeface="Arial" panose="020B0604020202020204" pitchFamily="34" charset="0"/>
              <a:buChar char="•"/>
            </a:pPr>
            <a:r>
              <a:rPr lang="en-US" altLang="en-US" sz="2100" dirty="0"/>
              <a:t>Conform not comply</a:t>
            </a:r>
          </a:p>
          <a:p>
            <a:pPr>
              <a:buFont typeface="Arial" panose="020B0604020202020204" pitchFamily="34" charset="0"/>
              <a:buChar char="•"/>
            </a:pPr>
            <a:r>
              <a:rPr lang="en-US" altLang="en-US" sz="2100" dirty="0"/>
              <a:t>Framework for established scope</a:t>
            </a:r>
          </a:p>
        </p:txBody>
      </p:sp>
    </p:spTree>
    <p:extLst>
      <p:ext uri="{BB962C8B-B14F-4D97-AF65-F5344CB8AC3E}">
        <p14:creationId xmlns:p14="http://schemas.microsoft.com/office/powerpoint/2010/main" val="413811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838200"/>
            <a:ext cx="7200900" cy="652713"/>
          </a:xfrm>
        </p:spPr>
        <p:txBody>
          <a:bodyPr>
            <a:normAutofit fontScale="90000"/>
          </a:bodyPr>
          <a:lstStyle/>
          <a:p>
            <a:r>
              <a:rPr lang="en-US" altLang="en-US" b="1" dirty="0"/>
              <a:t>Selecting Information Security Safeguard</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1875" dirty="0"/>
              <a:t>Computer virus protection</a:t>
            </a:r>
          </a:p>
          <a:p>
            <a:r>
              <a:rPr lang="en-US" sz="1875" dirty="0"/>
              <a:t>Protection of information during processing, transmission and storage (e.g. through the use of</a:t>
            </a:r>
            <a:r>
              <a:rPr lang="id-ID" sz="1875" dirty="0"/>
              <a:t>  </a:t>
            </a:r>
            <a:r>
              <a:rPr lang="en-US" sz="1875" dirty="0"/>
              <a:t>cryptography)</a:t>
            </a:r>
          </a:p>
          <a:p>
            <a:r>
              <a:rPr lang="en-US" sz="1875" dirty="0"/>
              <a:t>- Hardware and software development</a:t>
            </a:r>
          </a:p>
          <a:p>
            <a:r>
              <a:rPr lang="en-US" sz="1875" dirty="0"/>
              <a:t>- Conduct during IT security incidents (incident handling)</a:t>
            </a:r>
          </a:p>
          <a:p>
            <a:r>
              <a:rPr lang="en-US" sz="1875" dirty="0"/>
              <a:t>- Contingency planning and maintenance of business activities in an emergency (business continuity)</a:t>
            </a:r>
            <a:endParaRPr lang="en-US" sz="1875" b="1" dirty="0"/>
          </a:p>
        </p:txBody>
      </p:sp>
    </p:spTree>
    <p:extLst>
      <p:ext uri="{BB962C8B-B14F-4D97-AF65-F5344CB8AC3E}">
        <p14:creationId xmlns:p14="http://schemas.microsoft.com/office/powerpoint/2010/main" val="276571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200900" cy="652713"/>
          </a:xfrm>
        </p:spPr>
        <p:txBody>
          <a:bodyPr>
            <a:normAutofit fontScale="90000"/>
          </a:bodyPr>
          <a:lstStyle/>
          <a:p>
            <a:r>
              <a:rPr lang="en-US" altLang="en-US" b="1" dirty="0"/>
              <a:t>Development of an implementation plan for security  concept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marL="0" indent="0">
              <a:buNone/>
            </a:pPr>
            <a:r>
              <a:rPr lang="en-US" sz="1875" dirty="0"/>
              <a:t>An implementation plan must include the following issues:</a:t>
            </a:r>
          </a:p>
          <a:p>
            <a:r>
              <a:rPr lang="en-US" sz="1875" dirty="0"/>
              <a:t>Specification of priorities (implementation sequence)</a:t>
            </a:r>
          </a:p>
          <a:p>
            <a:r>
              <a:rPr lang="en-US" sz="1875" dirty="0"/>
              <a:t>Specification of responsibilities for initiation</a:t>
            </a:r>
          </a:p>
          <a:p>
            <a:r>
              <a:rPr lang="en-US" sz="1875" dirty="0"/>
              <a:t>Provision of resources by the management</a:t>
            </a:r>
          </a:p>
          <a:p>
            <a:r>
              <a:rPr lang="en-US" sz="1875" dirty="0"/>
              <a:t>Implementation planning for individual measures (specifying deadlines and costs and the specification of the persons responsible for the implementation and specification of deadlines as well as the persons responsible for checking the implementation and the effectiveness of measures).</a:t>
            </a:r>
          </a:p>
        </p:txBody>
      </p:sp>
    </p:spTree>
    <p:extLst>
      <p:ext uri="{BB962C8B-B14F-4D97-AF65-F5344CB8AC3E}">
        <p14:creationId xmlns:p14="http://schemas.microsoft.com/office/powerpoint/2010/main" val="135416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normAutofit fontScale="90000"/>
          </a:bodyPr>
          <a:lstStyle/>
          <a:p>
            <a:r>
              <a:rPr lang="en-US" b="1" dirty="0"/>
              <a:t>Implementation of information security safeguards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The planned information security safeguards must be implemented in accordance with the implementation plan. </a:t>
            </a:r>
          </a:p>
          <a:p>
            <a:r>
              <a:rPr lang="en-US" sz="2250" dirty="0"/>
              <a:t>In the process, information security must be integrated in the </a:t>
            </a:r>
            <a:r>
              <a:rPr lang="en-US" sz="2250" dirty="0" err="1"/>
              <a:t>organisation</a:t>
            </a:r>
            <a:r>
              <a:rPr lang="en-US" sz="2250" dirty="0"/>
              <a:t>-wide procedures and processes. </a:t>
            </a:r>
          </a:p>
          <a:p>
            <a:r>
              <a:rPr lang="en-US" sz="2250" dirty="0"/>
              <a:t>If difficulties arise during implementation, they should be communicated immediately so that solutions can be devised to overcome them.</a:t>
            </a:r>
          </a:p>
        </p:txBody>
      </p:sp>
    </p:spTree>
    <p:extLst>
      <p:ext uri="{BB962C8B-B14F-4D97-AF65-F5344CB8AC3E}">
        <p14:creationId xmlns:p14="http://schemas.microsoft.com/office/powerpoint/2010/main" val="3164652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normAutofit fontScale="90000"/>
          </a:bodyPr>
          <a:lstStyle/>
          <a:p>
            <a:r>
              <a:rPr lang="en-US" b="1" dirty="0"/>
              <a:t>Supervising and checking the implementation</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Regular checks must be performed to ensure that the set objectives are complied with. </a:t>
            </a:r>
          </a:p>
          <a:p>
            <a:r>
              <a:rPr lang="en-US" sz="2250" dirty="0"/>
              <a:t>If objectives cannot be complied with, the member of the management level responsible for information security must be informed so that problems can be responded to in time.</a:t>
            </a:r>
          </a:p>
        </p:txBody>
      </p:sp>
    </p:spTree>
    <p:extLst>
      <p:ext uri="{BB962C8B-B14F-4D97-AF65-F5344CB8AC3E}">
        <p14:creationId xmlns:p14="http://schemas.microsoft.com/office/powerpoint/2010/main" val="4038546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b="1" dirty="0"/>
              <a:t>Reaction to changes during routine operation</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In the case of changes to routine operation (e.g. the introduction of new business processes, modifications to the </a:t>
            </a:r>
            <a:r>
              <a:rPr lang="en-US" sz="2250" dirty="0" err="1"/>
              <a:t>organisation</a:t>
            </a:r>
            <a:r>
              <a:rPr lang="en-US" sz="2250" dirty="0"/>
              <a:t> or introduction of new IT systems) </a:t>
            </a:r>
          </a:p>
          <a:p>
            <a:r>
              <a:rPr lang="en-US" sz="2250" dirty="0"/>
              <a:t>the security concept and the associated documents (as well as a list of the spheres of responsibility or a list of the IT systems) must be updated.</a:t>
            </a:r>
          </a:p>
          <a:p>
            <a:endParaRPr lang="en-US" sz="2250" dirty="0"/>
          </a:p>
        </p:txBody>
      </p:sp>
    </p:spTree>
    <p:extLst>
      <p:ext uri="{BB962C8B-B14F-4D97-AF65-F5344CB8AC3E}">
        <p14:creationId xmlns:p14="http://schemas.microsoft.com/office/powerpoint/2010/main" val="387338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normAutofit fontScale="90000"/>
          </a:bodyPr>
          <a:lstStyle/>
          <a:p>
            <a:r>
              <a:rPr lang="en-US" b="1" dirty="0"/>
              <a:t>Detection of information security incidents during routine operation</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Mistakes that are critical to security and information security incidents to be avoided as far as possible, to be limited in their impact or at least noticed early on. </a:t>
            </a:r>
          </a:p>
          <a:p>
            <a:pPr lvl="1"/>
            <a:r>
              <a:rPr lang="en-US" sz="2250" dirty="0"/>
              <a:t>tools for monitoring systems, </a:t>
            </a:r>
          </a:p>
          <a:p>
            <a:pPr lvl="1"/>
            <a:r>
              <a:rPr lang="en-US" sz="2250" dirty="0"/>
              <a:t>integrity checks, </a:t>
            </a:r>
          </a:p>
          <a:p>
            <a:pPr lvl="1"/>
            <a:r>
              <a:rPr lang="en-US" sz="2250" dirty="0"/>
              <a:t>keeping a log of access, </a:t>
            </a:r>
          </a:p>
          <a:p>
            <a:pPr lvl="1"/>
            <a:r>
              <a:rPr lang="en-US" sz="2250" dirty="0"/>
              <a:t>actions or errors, </a:t>
            </a:r>
          </a:p>
          <a:p>
            <a:pPr lvl="1"/>
            <a:r>
              <a:rPr lang="en-US" sz="2250" dirty="0"/>
              <a:t>controlling the access to buildings</a:t>
            </a:r>
          </a:p>
        </p:txBody>
      </p:sp>
    </p:spTree>
    <p:extLst>
      <p:ext uri="{BB962C8B-B14F-4D97-AF65-F5344CB8AC3E}">
        <p14:creationId xmlns:p14="http://schemas.microsoft.com/office/powerpoint/2010/main" val="147644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normAutofit fontScale="90000"/>
          </a:bodyPr>
          <a:lstStyle/>
          <a:p>
            <a:r>
              <a:rPr lang="en-US" b="1" dirty="0"/>
              <a:t>Checking that the requirements are being complied</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Regular checks must be performed to see whether all the IT security measures are being applied and implemented as planned in the security concept. </a:t>
            </a:r>
          </a:p>
          <a:p>
            <a:r>
              <a:rPr lang="en-US" sz="2250" dirty="0"/>
              <a:t>This must involve checking that the technical security measures (e.g. as regards the configuration) and the </a:t>
            </a:r>
            <a:r>
              <a:rPr lang="en-US" sz="2250" dirty="0" err="1"/>
              <a:t>organisational</a:t>
            </a:r>
            <a:r>
              <a:rPr lang="en-US" sz="2250" dirty="0"/>
              <a:t> regulations (e.g. processes, procedures and operations) are complied</a:t>
            </a:r>
          </a:p>
        </p:txBody>
      </p:sp>
    </p:spTree>
    <p:extLst>
      <p:ext uri="{BB962C8B-B14F-4D97-AF65-F5344CB8AC3E}">
        <p14:creationId xmlns:p14="http://schemas.microsoft.com/office/powerpoint/2010/main" val="1197549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905750" cy="652713"/>
          </a:xfrm>
        </p:spPr>
        <p:txBody>
          <a:bodyPr>
            <a:normAutofit fontScale="90000"/>
          </a:bodyPr>
          <a:lstStyle/>
          <a:p>
            <a:r>
              <a:rPr lang="en-US" b="1" dirty="0"/>
              <a:t>Checking the suitability and effectiveness of information security safeguards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Regular checks must be performed to determine whether the information security safeguards are appropriate for achieving the information security objectives that have been set. </a:t>
            </a:r>
          </a:p>
          <a:p>
            <a:r>
              <a:rPr lang="en-US" sz="2250" dirty="0"/>
              <a:t>Their suitability can be assessed, for instance, by:</a:t>
            </a:r>
          </a:p>
          <a:p>
            <a:pPr lvl="1"/>
            <a:r>
              <a:rPr lang="en-US" sz="2250" dirty="0"/>
              <a:t>evaluating past information security incidents,</a:t>
            </a:r>
          </a:p>
          <a:p>
            <a:pPr lvl="1"/>
            <a:r>
              <a:rPr lang="en-US" sz="2250" dirty="0"/>
              <a:t> interviewing staff members </a:t>
            </a:r>
          </a:p>
          <a:p>
            <a:pPr lvl="1"/>
            <a:r>
              <a:rPr lang="en-US" sz="2250" dirty="0"/>
              <a:t>performing penetration tests.</a:t>
            </a:r>
          </a:p>
        </p:txBody>
      </p:sp>
    </p:spTree>
    <p:extLst>
      <p:ext uri="{BB962C8B-B14F-4D97-AF65-F5344CB8AC3E}">
        <p14:creationId xmlns:p14="http://schemas.microsoft.com/office/powerpoint/2010/main" val="396528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normAutofit fontScale="90000"/>
          </a:bodyPr>
          <a:lstStyle/>
          <a:p>
            <a:r>
              <a:rPr lang="en-US" b="1" dirty="0"/>
              <a:t>Management appraisals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The management level must be kept informed about the results of the checks at regular intervals and in an adequate manner by the information security management. </a:t>
            </a:r>
          </a:p>
          <a:p>
            <a:r>
              <a:rPr lang="en-US" sz="2250" dirty="0"/>
              <a:t>The problems, successes and opportunities for improvements should be pointed out.</a:t>
            </a:r>
          </a:p>
        </p:txBody>
      </p:sp>
    </p:spTree>
    <p:extLst>
      <p:ext uri="{BB962C8B-B14F-4D97-AF65-F5344CB8AC3E}">
        <p14:creationId xmlns:p14="http://schemas.microsoft.com/office/powerpoint/2010/main" val="253624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b="1" dirty="0"/>
              <a:t>Summary</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Adoption of an ISMS should be a strategic decision for an organization.</a:t>
            </a:r>
          </a:p>
          <a:p>
            <a:r>
              <a:rPr lang="en-US" sz="2250" dirty="0"/>
              <a:t>ISMS is a holistic approach to managing information security – confidentiality, integrity, and availability of information and data.</a:t>
            </a:r>
          </a:p>
          <a:p>
            <a:r>
              <a:rPr lang="en-US" sz="2250" dirty="0"/>
              <a:t>Laws and regulations are continuing to evolve to address information security risk and privacy. ISO/IEC 27001:2013 is the best framework for complying with information security legislation.</a:t>
            </a:r>
          </a:p>
        </p:txBody>
      </p:sp>
    </p:spTree>
    <p:extLst>
      <p:ext uri="{BB962C8B-B14F-4D97-AF65-F5344CB8AC3E}">
        <p14:creationId xmlns:p14="http://schemas.microsoft.com/office/powerpoint/2010/main" val="225764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b="1" dirty="0"/>
              <a:t>What is ISO/IEC 27001:2013</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a:bodyPr>
          <a:lstStyle/>
          <a:p>
            <a:r>
              <a:rPr lang="en-US" altLang="en-US" sz="2100" dirty="0"/>
              <a:t>Leading International Standard for ISMS. Specifies the requirements for establishing, implementing, maintaining, monitoring, reviewing and continually improving the ISMS within the context of the organization. </a:t>
            </a:r>
          </a:p>
          <a:p>
            <a:r>
              <a:rPr lang="en-US" altLang="en-US" sz="2100" dirty="0"/>
              <a:t>Best Standard for complying with information security legislation.</a:t>
            </a:r>
          </a:p>
          <a:p>
            <a:r>
              <a:rPr lang="en-US" altLang="en-US" sz="2100" dirty="0"/>
              <a:t>Not a technical standard that describes the ISMS in technical detail.</a:t>
            </a:r>
          </a:p>
          <a:p>
            <a:r>
              <a:rPr lang="en-US" altLang="en-US" sz="2100" dirty="0"/>
              <a:t>Does not focus on information technology alone, but also other important business assets, resources, and processes in the organization.</a:t>
            </a:r>
          </a:p>
        </p:txBody>
      </p:sp>
    </p:spTree>
    <p:extLst>
      <p:ext uri="{BB962C8B-B14F-4D97-AF65-F5344CB8AC3E}">
        <p14:creationId xmlns:p14="http://schemas.microsoft.com/office/powerpoint/2010/main" val="270899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b="1" dirty="0"/>
              <a:t>Summary</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sz="2250" dirty="0"/>
              <a:t>ISO/IEC 27001:2013 is not a technical standard for IT only.</a:t>
            </a:r>
          </a:p>
          <a:p>
            <a:r>
              <a:rPr lang="en-US" sz="2250" dirty="0"/>
              <a:t>Increasing trend in adopting a holistic approach (using ISO/IEC 27001:2013) in managing information security risks.</a:t>
            </a:r>
          </a:p>
          <a:p>
            <a:r>
              <a:rPr lang="en-US" sz="2250" dirty="0"/>
              <a:t>Organizations need to conduct an information security awareness.</a:t>
            </a:r>
          </a:p>
        </p:txBody>
      </p:sp>
    </p:spTree>
    <p:extLst>
      <p:ext uri="{BB962C8B-B14F-4D97-AF65-F5344CB8AC3E}">
        <p14:creationId xmlns:p14="http://schemas.microsoft.com/office/powerpoint/2010/main" val="2714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5" y="2760345"/>
            <a:ext cx="7200900" cy="1114425"/>
          </a:xfrm>
        </p:spPr>
        <p:txBody>
          <a:bodyPr/>
          <a:lstStyle/>
          <a:p>
            <a:r>
              <a:rPr lang="en-US"/>
              <a:t>Any Question?</a:t>
            </a:r>
            <a:endParaRPr lang="en-US" dirty="0"/>
          </a:p>
        </p:txBody>
      </p:sp>
    </p:spTree>
    <p:extLst>
      <p:ext uri="{BB962C8B-B14F-4D97-AF65-F5344CB8AC3E}">
        <p14:creationId xmlns:p14="http://schemas.microsoft.com/office/powerpoint/2010/main" val="241362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t>ISO/IEC 27001 Evolution</a:t>
            </a:r>
          </a:p>
        </p:txBody>
      </p:sp>
      <p:pic>
        <p:nvPicPr>
          <p:cNvPr id="5" name="Content Placeholder 4"/>
          <p:cNvPicPr>
            <a:picLocks noGrp="1" noChangeAspect="1"/>
          </p:cNvPicPr>
          <p:nvPr>
            <p:ph idx="1"/>
          </p:nvPr>
        </p:nvPicPr>
        <p:blipFill>
          <a:blip r:embed="rId2"/>
          <a:stretch>
            <a:fillRect/>
          </a:stretch>
        </p:blipFill>
        <p:spPr>
          <a:xfrm>
            <a:off x="804096" y="2978131"/>
            <a:ext cx="8339905" cy="2079644"/>
          </a:xfrm>
        </p:spPr>
      </p:pic>
    </p:spTree>
    <p:extLst>
      <p:ext uri="{BB962C8B-B14F-4D97-AF65-F5344CB8AC3E}">
        <p14:creationId xmlns:p14="http://schemas.microsoft.com/office/powerpoint/2010/main" val="226766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b="1" dirty="0"/>
              <a:t>What is ISO/IEC 27001:2013</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ISO does not perform certification. </a:t>
            </a:r>
          </a:p>
          <a:p>
            <a:r>
              <a:rPr lang="en-US" altLang="en-US" sz="2100" dirty="0"/>
              <a:t>Organizations looking to get certified to an ISO standard must contact an independent certification body.</a:t>
            </a:r>
          </a:p>
          <a:p>
            <a:r>
              <a:rPr lang="en-US" altLang="en-US" sz="2100" dirty="0"/>
              <a:t>Certification bodies must use the ISO’s Committee on Conformity Assessment (CASCO) standards related to the certification process.</a:t>
            </a:r>
          </a:p>
        </p:txBody>
      </p:sp>
    </p:spTree>
    <p:extLst>
      <p:ext uri="{BB962C8B-B14F-4D97-AF65-F5344CB8AC3E}">
        <p14:creationId xmlns:p14="http://schemas.microsoft.com/office/powerpoint/2010/main" val="357252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410" y="914400"/>
            <a:ext cx="7200900" cy="652713"/>
          </a:xfrm>
        </p:spPr>
        <p:txBody>
          <a:bodyPr/>
          <a:lstStyle/>
          <a:p>
            <a:r>
              <a:rPr lang="en-US" b="1" dirty="0"/>
              <a:t>Why Implement ISO 27001</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lnSpcReduction="20000"/>
          </a:bodyPr>
          <a:lstStyle/>
          <a:p>
            <a:r>
              <a:rPr lang="en-US" altLang="en-US" sz="2100" dirty="0"/>
              <a:t>Best framework for complying with information security legal, regulatory and</a:t>
            </a:r>
            <a:r>
              <a:rPr lang="id-ID" altLang="en-US" sz="2100" dirty="0"/>
              <a:t> </a:t>
            </a:r>
            <a:r>
              <a:rPr lang="en-US" altLang="en-US" sz="2100" dirty="0"/>
              <a:t>contractual requirements</a:t>
            </a:r>
          </a:p>
          <a:p>
            <a:r>
              <a:rPr lang="en-US" altLang="en-US" sz="2100" dirty="0"/>
              <a:t>Better organizational image because of the certificate issued by a certification</a:t>
            </a:r>
            <a:r>
              <a:rPr lang="id-ID" altLang="en-US" sz="2100" dirty="0"/>
              <a:t> </a:t>
            </a:r>
            <a:r>
              <a:rPr lang="en-US" altLang="en-US" sz="2100" dirty="0"/>
              <a:t>body</a:t>
            </a:r>
          </a:p>
          <a:p>
            <a:r>
              <a:rPr lang="en-US" altLang="en-US" sz="2100" dirty="0"/>
              <a:t>Proves that senior management are committed to the security of the organization</a:t>
            </a:r>
          </a:p>
          <a:p>
            <a:r>
              <a:rPr lang="en-US" altLang="en-US" sz="2100" dirty="0"/>
              <a:t>Focused on reducing the risks for information that is valuable for the organization</a:t>
            </a:r>
            <a:r>
              <a:rPr lang="id-ID" altLang="en-US" sz="2100" dirty="0"/>
              <a:t> </a:t>
            </a:r>
            <a:r>
              <a:rPr lang="en-US" altLang="en-US" sz="2100" dirty="0"/>
              <a:t>Provides a common goal</a:t>
            </a:r>
          </a:p>
          <a:p>
            <a:r>
              <a:rPr lang="en-US" altLang="en-US" sz="2100" dirty="0"/>
              <a:t>Optimized operations within the organization because of clearly defined responsibilities and business processes</a:t>
            </a:r>
          </a:p>
          <a:p>
            <a:r>
              <a:rPr lang="en-US" altLang="en-US" sz="2100" dirty="0"/>
              <a:t>Builds a culture of security</a:t>
            </a:r>
          </a:p>
        </p:txBody>
      </p:sp>
    </p:spTree>
    <p:extLst>
      <p:ext uri="{BB962C8B-B14F-4D97-AF65-F5344CB8AC3E}">
        <p14:creationId xmlns:p14="http://schemas.microsoft.com/office/powerpoint/2010/main" val="1451033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lstStyle/>
          <a:p>
            <a:r>
              <a:rPr lang="en-US" b="1" dirty="0"/>
              <a:t>ISO 27001 Clause</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lnSpcReduction="20000"/>
          </a:bodyPr>
          <a:lstStyle/>
          <a:p>
            <a:r>
              <a:rPr lang="en-US" altLang="en-US" sz="2100" dirty="0"/>
              <a:t>Clause 4 Context of the organization</a:t>
            </a:r>
          </a:p>
          <a:p>
            <a:pPr lvl="1"/>
            <a:r>
              <a:rPr lang="en-US" altLang="en-US" sz="2100" dirty="0"/>
              <a:t>4.1 Understanding the organization and its context</a:t>
            </a:r>
          </a:p>
          <a:p>
            <a:pPr lvl="1"/>
            <a:r>
              <a:rPr lang="en-US" altLang="en-US" sz="2100" dirty="0"/>
              <a:t>4.2 Understanding the needs and expectations of interested parties</a:t>
            </a:r>
          </a:p>
          <a:p>
            <a:pPr lvl="1"/>
            <a:r>
              <a:rPr lang="en-US" altLang="en-US" sz="2100" dirty="0"/>
              <a:t>4.3 Determining the scope of the information security management system</a:t>
            </a:r>
          </a:p>
          <a:p>
            <a:pPr lvl="1"/>
            <a:r>
              <a:rPr lang="en-US" altLang="en-US" sz="2100" dirty="0"/>
              <a:t>4.4 Information security management system</a:t>
            </a:r>
          </a:p>
          <a:p>
            <a:r>
              <a:rPr lang="en-US" altLang="en-US" sz="2100" dirty="0"/>
              <a:t>Clause 5 Leadership</a:t>
            </a:r>
          </a:p>
          <a:p>
            <a:pPr lvl="1"/>
            <a:r>
              <a:rPr lang="en-US" altLang="en-US" sz="2100" dirty="0"/>
              <a:t>5.1 Leadership and commitment</a:t>
            </a:r>
          </a:p>
          <a:p>
            <a:pPr lvl="1"/>
            <a:r>
              <a:rPr lang="en-US" altLang="en-US" sz="2100" dirty="0"/>
              <a:t>5.2 Policy</a:t>
            </a:r>
          </a:p>
          <a:p>
            <a:pPr lvl="1"/>
            <a:r>
              <a:rPr lang="en-US" altLang="en-US" sz="2100" dirty="0"/>
              <a:t>5.3 Organizational roles, responsibilities and authorities</a:t>
            </a:r>
          </a:p>
        </p:txBody>
      </p:sp>
    </p:spTree>
    <p:extLst>
      <p:ext uri="{BB962C8B-B14F-4D97-AF65-F5344CB8AC3E}">
        <p14:creationId xmlns:p14="http://schemas.microsoft.com/office/powerpoint/2010/main" val="339687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lstStyle/>
          <a:p>
            <a:r>
              <a:rPr lang="en-US" b="1" dirty="0"/>
              <a:t>ISO 27001 Clause</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lnSpcReduction="20000"/>
          </a:bodyPr>
          <a:lstStyle/>
          <a:p>
            <a:r>
              <a:rPr lang="en-US" altLang="en-US" sz="2100" dirty="0"/>
              <a:t>Clause 6 Planning</a:t>
            </a:r>
          </a:p>
          <a:p>
            <a:pPr lvl="1"/>
            <a:r>
              <a:rPr lang="en-US" altLang="en-US" sz="2100" dirty="0"/>
              <a:t>6.1 Actions to address risks and opportunities</a:t>
            </a:r>
          </a:p>
          <a:p>
            <a:pPr lvl="1"/>
            <a:r>
              <a:rPr lang="en-US" altLang="en-US" sz="2100" dirty="0"/>
              <a:t>6.2 Information security objectives and planning to achieve them</a:t>
            </a:r>
          </a:p>
          <a:p>
            <a:r>
              <a:rPr lang="en-US" altLang="en-US" sz="2100" dirty="0"/>
              <a:t>Clause 7 Support</a:t>
            </a:r>
          </a:p>
          <a:p>
            <a:pPr lvl="1"/>
            <a:r>
              <a:rPr lang="en-US" altLang="en-US" sz="2100" dirty="0"/>
              <a:t>7.1 Resources</a:t>
            </a:r>
          </a:p>
          <a:p>
            <a:pPr lvl="1"/>
            <a:r>
              <a:rPr lang="en-US" altLang="en-US" sz="2100" dirty="0"/>
              <a:t>7.2 Competence</a:t>
            </a:r>
          </a:p>
          <a:p>
            <a:pPr lvl="1"/>
            <a:r>
              <a:rPr lang="en-US" altLang="en-US" sz="2100" dirty="0"/>
              <a:t>7.3 Awareness</a:t>
            </a:r>
          </a:p>
          <a:p>
            <a:pPr lvl="1"/>
            <a:r>
              <a:rPr lang="en-US" altLang="en-US" sz="2100" dirty="0"/>
              <a:t>7.4 Communication</a:t>
            </a:r>
          </a:p>
          <a:p>
            <a:pPr lvl="1"/>
            <a:r>
              <a:rPr lang="en-US" altLang="en-US" sz="2100" dirty="0"/>
              <a:t>7.5 Documented information</a:t>
            </a:r>
          </a:p>
        </p:txBody>
      </p:sp>
    </p:spTree>
    <p:extLst>
      <p:ext uri="{BB962C8B-B14F-4D97-AF65-F5344CB8AC3E}">
        <p14:creationId xmlns:p14="http://schemas.microsoft.com/office/powerpoint/2010/main" val="343083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b="1" dirty="0"/>
              <a:t>ISO 27001 Clause</a:t>
            </a:r>
            <a:endParaRPr lang="id-ID" b="1" dirty="0"/>
          </a:p>
        </p:txBody>
      </p:sp>
      <p:sp>
        <p:nvSpPr>
          <p:cNvPr id="3" name="Content Placeholder 2"/>
          <p:cNvSpPr>
            <a:spLocks noGrp="1"/>
          </p:cNvSpPr>
          <p:nvPr>
            <p:ph idx="1"/>
          </p:nvPr>
        </p:nvSpPr>
        <p:spPr>
          <a:xfrm>
            <a:off x="1028700" y="2108535"/>
            <a:ext cx="7200900" cy="3149266"/>
          </a:xfrm>
        </p:spPr>
        <p:txBody>
          <a:bodyPr>
            <a:normAutofit fontScale="85000" lnSpcReduction="20000"/>
          </a:bodyPr>
          <a:lstStyle/>
          <a:p>
            <a:r>
              <a:rPr lang="en-US" altLang="en-US" sz="2100" dirty="0"/>
              <a:t>Clause 8 Operation</a:t>
            </a:r>
          </a:p>
          <a:p>
            <a:pPr lvl="1"/>
            <a:r>
              <a:rPr lang="en-US" altLang="en-US" sz="2100" dirty="0"/>
              <a:t>8.1 Operational planning and control</a:t>
            </a:r>
          </a:p>
          <a:p>
            <a:pPr lvl="1"/>
            <a:r>
              <a:rPr lang="en-US" altLang="en-US" sz="2100" dirty="0"/>
              <a:t>8.2 Information security risk assessment</a:t>
            </a:r>
          </a:p>
          <a:p>
            <a:pPr lvl="1"/>
            <a:r>
              <a:rPr lang="en-US" altLang="en-US" sz="2100" dirty="0"/>
              <a:t>8.3 Information security risk treatment</a:t>
            </a:r>
          </a:p>
          <a:p>
            <a:r>
              <a:rPr lang="en-US" altLang="en-US" sz="2100" dirty="0"/>
              <a:t>Clause 9 Performance Evaluation</a:t>
            </a:r>
          </a:p>
          <a:p>
            <a:pPr lvl="1"/>
            <a:r>
              <a:rPr lang="en-US" altLang="en-US" sz="2100" dirty="0"/>
              <a:t>9.1 Monitoring, measurement, analysis and evaluation</a:t>
            </a:r>
          </a:p>
          <a:p>
            <a:pPr lvl="1"/>
            <a:r>
              <a:rPr lang="en-US" altLang="en-US" sz="2100" dirty="0"/>
              <a:t>9.2 Internal audit</a:t>
            </a:r>
          </a:p>
          <a:p>
            <a:pPr lvl="1"/>
            <a:r>
              <a:rPr lang="en-US" altLang="en-US" sz="2100" dirty="0"/>
              <a:t>9.3 Management review</a:t>
            </a:r>
          </a:p>
          <a:p>
            <a:r>
              <a:rPr lang="en-US" altLang="en-US" sz="2100" dirty="0"/>
              <a:t>Clause 10 Improvement</a:t>
            </a:r>
          </a:p>
          <a:p>
            <a:pPr lvl="1"/>
            <a:r>
              <a:rPr lang="en-US" altLang="en-US" sz="2100" dirty="0"/>
              <a:t>10.1 Nonconformity and corrective action</a:t>
            </a:r>
          </a:p>
          <a:p>
            <a:pPr lvl="1"/>
            <a:r>
              <a:rPr lang="en-US" altLang="en-US" sz="2100" dirty="0"/>
              <a:t>10.2 Continual improvement</a:t>
            </a:r>
          </a:p>
        </p:txBody>
      </p:sp>
    </p:spTree>
    <p:extLst>
      <p:ext uri="{BB962C8B-B14F-4D97-AF65-F5344CB8AC3E}">
        <p14:creationId xmlns:p14="http://schemas.microsoft.com/office/powerpoint/2010/main" val="2607187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1498</Words>
  <Application>Microsoft Office PowerPoint</Application>
  <PresentationFormat>On-screen Show (4:3)</PresentationFormat>
  <Paragraphs>143</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Information Security Management System (ISMS)</vt:lpstr>
      <vt:lpstr>ISO 27001 - Overview</vt:lpstr>
      <vt:lpstr>What is ISO/IEC 27001:2013</vt:lpstr>
      <vt:lpstr>ISO/IEC 27001 Evolution</vt:lpstr>
      <vt:lpstr>What is ISO/IEC 27001:2013</vt:lpstr>
      <vt:lpstr>Why Implement ISO 27001</vt:lpstr>
      <vt:lpstr>ISO 27001 Clause</vt:lpstr>
      <vt:lpstr>ISO 27001 Clause</vt:lpstr>
      <vt:lpstr>ISO 27001 Clause</vt:lpstr>
      <vt:lpstr>ISO 27001 Clause</vt:lpstr>
      <vt:lpstr>Lifecycle of the Information Security</vt:lpstr>
      <vt:lpstr>Lifecycle of the Information Security</vt:lpstr>
      <vt:lpstr>Lifecycle of the Information Security</vt:lpstr>
      <vt:lpstr>Lifecycle of the Information Security</vt:lpstr>
      <vt:lpstr>Selecting a method for Risk Assessment</vt:lpstr>
      <vt:lpstr>Selecting a method for Risk Assessment</vt:lpstr>
      <vt:lpstr>Classifying risks and damages</vt:lpstr>
      <vt:lpstr>Determine response to the risks</vt:lpstr>
      <vt:lpstr>Selecting Information Security Safeguard</vt:lpstr>
      <vt:lpstr>Selecting Information Security Safeguard</vt:lpstr>
      <vt:lpstr>Development of an implementation plan for security  concept</vt:lpstr>
      <vt:lpstr>Implementation of information security safeguards</vt:lpstr>
      <vt:lpstr>Supervising and checking the implementation</vt:lpstr>
      <vt:lpstr>Reaction to changes during routine operation</vt:lpstr>
      <vt:lpstr>Detection of information security incidents during routine operation</vt:lpstr>
      <vt:lpstr>Checking that the requirements are being complied</vt:lpstr>
      <vt:lpstr>Checking the suitability and effectiveness of information security safeguards</vt:lpstr>
      <vt:lpstr>Management appraisals</vt:lpstr>
      <vt:lpstr>Summary</vt:lpstr>
      <vt:lpstr>Summary</vt:lpstr>
      <vt:lpstr>Any Question?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Salim Sakata</cp:lastModifiedBy>
  <cp:revision>235</cp:revision>
  <dcterms:created xsi:type="dcterms:W3CDTF">2010-08-24T06:47:44Z</dcterms:created>
  <dcterms:modified xsi:type="dcterms:W3CDTF">2017-10-08T07:32:21Z</dcterms:modified>
</cp:coreProperties>
</file>