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30" r:id="rId48"/>
    <p:sldId id="431" r:id="rId49"/>
    <p:sldId id="432" r:id="rId50"/>
    <p:sldId id="433" r:id="rId51"/>
    <p:sldId id="434" r:id="rId52"/>
    <p:sldId id="435" r:id="rId53"/>
    <p:sldId id="436" r:id="rId54"/>
    <p:sldId id="437" r:id="rId55"/>
    <p:sldId id="438" r:id="rId56"/>
    <p:sldId id="439" r:id="rId57"/>
    <p:sldId id="440" r:id="rId58"/>
    <p:sldId id="441" r:id="rId59"/>
    <p:sldId id="442" r:id="rId60"/>
    <p:sldId id="443" r:id="rId61"/>
    <p:sldId id="444" r:id="rId62"/>
    <p:sldId id="445" r:id="rId63"/>
    <p:sldId id="446" r:id="rId64"/>
    <p:sldId id="447" r:id="rId65"/>
    <p:sldId id="448" r:id="rId66"/>
    <p:sldId id="449" r:id="rId67"/>
    <p:sldId id="450" r:id="rId68"/>
    <p:sldId id="451" r:id="rId69"/>
    <p:sldId id="452"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67" d="100"/>
          <a:sy n="67" d="100"/>
        </p:scale>
        <p:origin x="62" y="32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08/10/2017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08/10/2017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cert.org/octave/omig.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t>Risk Management</a:t>
            </a:r>
            <a:endParaRPr lang="id-ID" dirty="0"/>
          </a:p>
        </p:txBody>
      </p:sp>
      <p:sp>
        <p:nvSpPr>
          <p:cNvPr id="3" name="Subtitle 2"/>
          <p:cNvSpPr>
            <a:spLocks noGrp="1"/>
          </p:cNvSpPr>
          <p:nvPr>
            <p:ph type="subTitle" idx="1"/>
          </p:nvPr>
        </p:nvSpPr>
        <p:spPr/>
        <p:txBody>
          <a:bodyPr/>
          <a:lstStyle/>
          <a:p>
            <a:r>
              <a:rPr lang="en-US" dirty="0" err="1" smtClean="0"/>
              <a:t>Pertemuan</a:t>
            </a:r>
            <a:r>
              <a:rPr lang="en-US" dirty="0" smtClean="0"/>
              <a:t> </a:t>
            </a:r>
            <a:r>
              <a:rPr lang="id-ID" dirty="0"/>
              <a:t>4</a:t>
            </a:r>
            <a:r>
              <a:rPr lang="en-US" dirty="0" smtClean="0"/>
              <a:t/>
            </a:r>
            <a:br>
              <a:rPr lang="en-US" dirty="0" smtClean="0"/>
            </a:br>
            <a:endParaRPr lang="en-US" dirty="0" smtClean="0"/>
          </a:p>
          <a:p>
            <a:r>
              <a:rPr lang="en-US" dirty="0" smtClean="0"/>
              <a:t>Prodi </a:t>
            </a:r>
            <a:r>
              <a:rPr lang="en-US" dirty="0" err="1" smtClean="0"/>
              <a:t>Sistem</a:t>
            </a:r>
            <a:r>
              <a:rPr lang="en-US" dirty="0" smtClean="0"/>
              <a:t> </a:t>
            </a:r>
            <a:r>
              <a:rPr lang="en-US" dirty="0" err="1" smtClean="0"/>
              <a:t>Informasi</a:t>
            </a:r>
            <a:r>
              <a:rPr lang="en-US" dirty="0" smtClean="0"/>
              <a:t> - </a:t>
            </a:r>
            <a:r>
              <a:rPr lang="en-US" dirty="0" err="1" smtClean="0"/>
              <a:t>Fakultas</a:t>
            </a:r>
            <a:r>
              <a:rPr lang="en-US" dirty="0" smtClean="0"/>
              <a:t> </a:t>
            </a:r>
            <a:r>
              <a:rPr lang="en-US" dirty="0" err="1" smtClean="0"/>
              <a:t>Ilmu</a:t>
            </a:r>
            <a:r>
              <a:rPr lang="en-US" dirty="0" smtClean="0"/>
              <a:t> </a:t>
            </a:r>
            <a:r>
              <a:rPr lang="en-US" dirty="0" err="1" smtClean="0"/>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080" y="914400"/>
            <a:ext cx="7200900" cy="652713"/>
          </a:xfrm>
        </p:spPr>
        <p:txBody>
          <a:bodyPr/>
          <a:lstStyle/>
          <a:p>
            <a:r>
              <a:rPr lang="en-US" b="1" dirty="0"/>
              <a:t>List of Assets</a:t>
            </a:r>
            <a:endParaRPr lang="id-ID" b="1" dirty="0"/>
          </a:p>
        </p:txBody>
      </p:sp>
      <p:sp>
        <p:nvSpPr>
          <p:cNvPr id="3" name="Content Placeholder 2"/>
          <p:cNvSpPr>
            <a:spLocks noGrp="1"/>
          </p:cNvSpPr>
          <p:nvPr>
            <p:ph idx="1"/>
          </p:nvPr>
        </p:nvSpPr>
        <p:spPr>
          <a:xfrm>
            <a:off x="1028700" y="2108535"/>
            <a:ext cx="7200900" cy="3149266"/>
          </a:xfrm>
        </p:spPr>
        <p:txBody>
          <a:bodyPr>
            <a:normAutofit fontScale="92500" lnSpcReduction="20000"/>
          </a:bodyPr>
          <a:lstStyle/>
          <a:p>
            <a:r>
              <a:rPr lang="en-US" altLang="en-US" sz="2100" dirty="0"/>
              <a:t>Information</a:t>
            </a:r>
          </a:p>
          <a:p>
            <a:r>
              <a:rPr lang="en-US" altLang="en-US" sz="2100" dirty="0"/>
              <a:t>Reputation/ Brand</a:t>
            </a:r>
          </a:p>
          <a:p>
            <a:r>
              <a:rPr lang="en-US" altLang="en-US" sz="2100" dirty="0" err="1"/>
              <a:t>Intelectual</a:t>
            </a:r>
            <a:r>
              <a:rPr lang="en-US" altLang="en-US" sz="2100" dirty="0"/>
              <a:t> Property</a:t>
            </a:r>
          </a:p>
          <a:p>
            <a:r>
              <a:rPr lang="en-US" altLang="en-US" sz="2100" dirty="0"/>
              <a:t>Facilities</a:t>
            </a:r>
          </a:p>
          <a:p>
            <a:r>
              <a:rPr lang="en-US" altLang="en-US" sz="2100" dirty="0"/>
              <a:t>Equipment</a:t>
            </a:r>
          </a:p>
          <a:p>
            <a:r>
              <a:rPr lang="en-US" altLang="en-US" sz="2100" dirty="0"/>
              <a:t>Cash and investment</a:t>
            </a:r>
          </a:p>
          <a:p>
            <a:r>
              <a:rPr lang="en-US" altLang="en-US" sz="2100" dirty="0"/>
              <a:t>Costumer list</a:t>
            </a:r>
          </a:p>
          <a:p>
            <a:r>
              <a:rPr lang="en-US" altLang="en-US" sz="2100" dirty="0"/>
              <a:t>Research</a:t>
            </a:r>
          </a:p>
          <a:p>
            <a:r>
              <a:rPr lang="en-US" altLang="en-US" sz="2100" dirty="0"/>
              <a:t>People</a:t>
            </a:r>
          </a:p>
          <a:p>
            <a:r>
              <a:rPr lang="en-US" altLang="en-US" sz="2100" dirty="0"/>
              <a:t>Service &amp; Business Process</a:t>
            </a:r>
          </a:p>
        </p:txBody>
      </p:sp>
    </p:spTree>
    <p:extLst>
      <p:ext uri="{BB962C8B-B14F-4D97-AF65-F5344CB8AC3E}">
        <p14:creationId xmlns:p14="http://schemas.microsoft.com/office/powerpoint/2010/main" val="137608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altLang="en-US" b="1" dirty="0"/>
              <a:t>Attributes for Assets</a:t>
            </a:r>
            <a:endParaRPr lang="id-ID" b="1" dirty="0"/>
          </a:p>
        </p:txBody>
      </p:sp>
      <p:sp>
        <p:nvSpPr>
          <p:cNvPr id="3" name="Content Placeholder 2"/>
          <p:cNvSpPr>
            <a:spLocks noGrp="1"/>
          </p:cNvSpPr>
          <p:nvPr>
            <p:ph idx="1"/>
          </p:nvPr>
        </p:nvSpPr>
        <p:spPr>
          <a:xfrm>
            <a:off x="1028700" y="2108535"/>
            <a:ext cx="7200900" cy="3149266"/>
          </a:xfrm>
        </p:spPr>
        <p:txBody>
          <a:bodyPr>
            <a:normAutofit fontScale="92500" lnSpcReduction="10000"/>
          </a:bodyPr>
          <a:lstStyle/>
          <a:p>
            <a:pPr>
              <a:lnSpc>
                <a:spcPct val="80000"/>
              </a:lnSpc>
            </a:pPr>
            <a:r>
              <a:rPr lang="en-US" altLang="en-US" sz="1950" dirty="0"/>
              <a:t>When deciding which attributes to track for each information asset, consider the following list of potential attributes:</a:t>
            </a:r>
          </a:p>
          <a:p>
            <a:pPr lvl="1">
              <a:lnSpc>
                <a:spcPct val="80000"/>
              </a:lnSpc>
            </a:pPr>
            <a:r>
              <a:rPr lang="en-US" altLang="en-US" sz="1800" dirty="0"/>
              <a:t>Name</a:t>
            </a:r>
          </a:p>
          <a:p>
            <a:pPr lvl="1">
              <a:lnSpc>
                <a:spcPct val="80000"/>
              </a:lnSpc>
            </a:pPr>
            <a:r>
              <a:rPr lang="en-US" altLang="en-US" sz="1800" dirty="0"/>
              <a:t>IP address</a:t>
            </a:r>
          </a:p>
          <a:p>
            <a:pPr lvl="1">
              <a:lnSpc>
                <a:spcPct val="80000"/>
              </a:lnSpc>
            </a:pPr>
            <a:r>
              <a:rPr lang="en-US" altLang="en-US" sz="1800" dirty="0"/>
              <a:t>MAC address</a:t>
            </a:r>
          </a:p>
          <a:p>
            <a:pPr lvl="1">
              <a:lnSpc>
                <a:spcPct val="80000"/>
              </a:lnSpc>
            </a:pPr>
            <a:r>
              <a:rPr lang="en-US" altLang="en-US" sz="1800" dirty="0"/>
              <a:t>Asset type</a:t>
            </a:r>
          </a:p>
          <a:p>
            <a:pPr lvl="1">
              <a:lnSpc>
                <a:spcPct val="80000"/>
              </a:lnSpc>
            </a:pPr>
            <a:r>
              <a:rPr lang="en-US" altLang="en-US" sz="1800" dirty="0"/>
              <a:t>Serial number</a:t>
            </a:r>
          </a:p>
          <a:p>
            <a:pPr lvl="1">
              <a:lnSpc>
                <a:spcPct val="80000"/>
              </a:lnSpc>
            </a:pPr>
            <a:r>
              <a:rPr lang="en-US" altLang="en-US" sz="1800" dirty="0"/>
              <a:t>Manufacturer name</a:t>
            </a:r>
          </a:p>
          <a:p>
            <a:pPr lvl="1">
              <a:lnSpc>
                <a:spcPct val="80000"/>
              </a:lnSpc>
            </a:pPr>
            <a:r>
              <a:rPr lang="en-US" altLang="en-US" sz="1800" dirty="0"/>
              <a:t>Manufacturer’s model or part number</a:t>
            </a:r>
          </a:p>
          <a:p>
            <a:pPr lvl="1">
              <a:lnSpc>
                <a:spcPct val="80000"/>
              </a:lnSpc>
            </a:pPr>
            <a:r>
              <a:rPr lang="en-US" altLang="en-US" sz="1800" dirty="0"/>
              <a:t>Software version, update revision, or FCO number</a:t>
            </a:r>
          </a:p>
          <a:p>
            <a:pPr lvl="1">
              <a:lnSpc>
                <a:spcPct val="80000"/>
              </a:lnSpc>
            </a:pPr>
            <a:r>
              <a:rPr lang="en-US" altLang="en-US" sz="1800" dirty="0"/>
              <a:t>Physical location</a:t>
            </a:r>
          </a:p>
          <a:p>
            <a:pPr lvl="1">
              <a:lnSpc>
                <a:spcPct val="80000"/>
              </a:lnSpc>
            </a:pPr>
            <a:r>
              <a:rPr lang="en-US" altLang="en-US" sz="1800" dirty="0"/>
              <a:t>Logical location</a:t>
            </a:r>
          </a:p>
          <a:p>
            <a:pPr lvl="1">
              <a:lnSpc>
                <a:spcPct val="80000"/>
              </a:lnSpc>
            </a:pPr>
            <a:r>
              <a:rPr lang="en-US" altLang="en-US" sz="1800" dirty="0"/>
              <a:t>Controlling entity</a:t>
            </a:r>
          </a:p>
        </p:txBody>
      </p:sp>
    </p:spTree>
    <p:extLst>
      <p:ext uri="{BB962C8B-B14F-4D97-AF65-F5344CB8AC3E}">
        <p14:creationId xmlns:p14="http://schemas.microsoft.com/office/powerpoint/2010/main" val="4087459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Identifying Hardware, Software, and Network Assets</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100" dirty="0"/>
              <a:t>Whether automated or manual, the inventory process requires a certain amount of planning </a:t>
            </a:r>
          </a:p>
          <a:p>
            <a:r>
              <a:rPr lang="en-US" altLang="en-US" sz="2100" dirty="0"/>
              <a:t>Determine which attributes of each of these information assets should be tracked</a:t>
            </a:r>
          </a:p>
          <a:p>
            <a:r>
              <a:rPr lang="en-US" altLang="en-US" sz="2100" dirty="0"/>
              <a:t>That will depend on the needs of the organization and its risk management efforts</a:t>
            </a:r>
          </a:p>
        </p:txBody>
      </p:sp>
    </p:spTree>
    <p:extLst>
      <p:ext uri="{BB962C8B-B14F-4D97-AF65-F5344CB8AC3E}">
        <p14:creationId xmlns:p14="http://schemas.microsoft.com/office/powerpoint/2010/main" val="1486117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838200"/>
            <a:ext cx="7200900" cy="652713"/>
          </a:xfrm>
        </p:spPr>
        <p:txBody>
          <a:bodyPr/>
          <a:lstStyle/>
          <a:p>
            <a:r>
              <a:rPr lang="en-US" altLang="en-US" b="1" dirty="0"/>
              <a:t>Organizational Assets Used in Systems</a:t>
            </a:r>
            <a:endParaRPr lang="id-ID" b="1" dirty="0"/>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914526"/>
            <a:ext cx="6286500" cy="38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281685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Identifying People, Procedures, and </a:t>
            </a:r>
            <a:br>
              <a:rPr lang="en-US" altLang="en-US" b="1" dirty="0"/>
            </a:br>
            <a:r>
              <a:rPr lang="en-US" altLang="en-US" b="1" dirty="0"/>
              <a:t>Data Assets</a:t>
            </a:r>
            <a:r>
              <a:rPr lang="en-US" altLang="en-US" sz="3000" b="1" dirty="0"/>
              <a:t> </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100" dirty="0"/>
              <a:t>Responsibility for identifying, describing, and evaluating these information assets should be assigned to managers who possess the necessary knowledge, experience, and judgment</a:t>
            </a:r>
          </a:p>
          <a:p>
            <a:r>
              <a:rPr lang="en-US" altLang="en-US" sz="2100" dirty="0"/>
              <a:t>As these assets are identified, they should be recorded via a reliable data-handling process like the one used for hardware and software</a:t>
            </a:r>
          </a:p>
        </p:txBody>
      </p:sp>
    </p:spTree>
    <p:extLst>
      <p:ext uri="{BB962C8B-B14F-4D97-AF65-F5344CB8AC3E}">
        <p14:creationId xmlns:p14="http://schemas.microsoft.com/office/powerpoint/2010/main" val="2184797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Classifying and Categorizing Assets </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lnSpc>
                <a:spcPct val="90000"/>
              </a:lnSpc>
            </a:pPr>
            <a:r>
              <a:rPr lang="en-US" altLang="en-US" sz="2100" dirty="0"/>
              <a:t>Once the initial inventory is assembled, determine whether its asset categories are meaningful</a:t>
            </a:r>
          </a:p>
          <a:p>
            <a:pPr>
              <a:lnSpc>
                <a:spcPct val="90000"/>
              </a:lnSpc>
            </a:pPr>
            <a:r>
              <a:rPr lang="en-US" altLang="en-US" sz="2100" dirty="0"/>
              <a:t>Inventory should also reflect sensitivity and security priority assigned to each information asset</a:t>
            </a:r>
          </a:p>
          <a:p>
            <a:pPr>
              <a:lnSpc>
                <a:spcPct val="90000"/>
              </a:lnSpc>
            </a:pPr>
            <a:r>
              <a:rPr lang="en-US" altLang="en-US" sz="2100" dirty="0"/>
              <a:t>A classification scheme categorizes these information assets based on their sensitivity and security needs</a:t>
            </a:r>
          </a:p>
        </p:txBody>
      </p:sp>
    </p:spTree>
    <p:extLst>
      <p:ext uri="{BB962C8B-B14F-4D97-AF65-F5344CB8AC3E}">
        <p14:creationId xmlns:p14="http://schemas.microsoft.com/office/powerpoint/2010/main" val="3874962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Classifying and Categorizing Assets </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lnSpc>
                <a:spcPct val="90000"/>
              </a:lnSpc>
            </a:pPr>
            <a:r>
              <a:rPr lang="en-US" altLang="en-US" sz="2100" dirty="0"/>
              <a:t>Each of these categories designates the level of protection needed for a particular information asset</a:t>
            </a:r>
          </a:p>
          <a:p>
            <a:pPr>
              <a:lnSpc>
                <a:spcPct val="90000"/>
              </a:lnSpc>
            </a:pPr>
            <a:r>
              <a:rPr lang="en-US" altLang="en-US" sz="2100" dirty="0"/>
              <a:t>Some asset types, such as personnel, may require an alternative classification scheme that would identify the clearance needed to use the asset type</a:t>
            </a:r>
          </a:p>
          <a:p>
            <a:pPr>
              <a:lnSpc>
                <a:spcPct val="90000"/>
              </a:lnSpc>
            </a:pPr>
            <a:r>
              <a:rPr lang="en-US" altLang="en-US" sz="2100" dirty="0"/>
              <a:t>Classification categories must be comprehensive and mutually exclusive</a:t>
            </a:r>
          </a:p>
          <a:p>
            <a:endParaRPr lang="en-US" altLang="en-US" sz="2100" dirty="0"/>
          </a:p>
        </p:txBody>
      </p:sp>
    </p:spTree>
    <p:extLst>
      <p:ext uri="{BB962C8B-B14F-4D97-AF65-F5344CB8AC3E}">
        <p14:creationId xmlns:p14="http://schemas.microsoft.com/office/powerpoint/2010/main" val="2598856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Security Clearances</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lnSpc>
                <a:spcPct val="90000"/>
              </a:lnSpc>
            </a:pPr>
            <a:r>
              <a:rPr lang="en-US" altLang="en-US" sz="2100" dirty="0"/>
              <a:t>In a security clearance structure, each user of an information asset is assigned an authorization level that indicates the level of information classification they may access</a:t>
            </a:r>
          </a:p>
          <a:p>
            <a:pPr>
              <a:lnSpc>
                <a:spcPct val="90000"/>
              </a:lnSpc>
            </a:pPr>
            <a:r>
              <a:rPr lang="en-US" altLang="en-US" sz="2100" dirty="0"/>
              <a:t>Most organizations have developed roles and corresponding security clearances, so individuals are assigned into groups that correlate with the classifications of the information assets they need for their work</a:t>
            </a:r>
          </a:p>
          <a:p>
            <a:pPr>
              <a:lnSpc>
                <a:spcPct val="90000"/>
              </a:lnSpc>
            </a:pPr>
            <a:r>
              <a:rPr lang="en-US" altLang="en-US" sz="2100" dirty="0"/>
              <a:t>In the need-to-know principle, regardless of one’s security clearance, an individual is not allowed to view data simply because it falls within that individual’s level of clearance</a:t>
            </a:r>
          </a:p>
        </p:txBody>
      </p:sp>
    </p:spTree>
    <p:extLst>
      <p:ext uri="{BB962C8B-B14F-4D97-AF65-F5344CB8AC3E}">
        <p14:creationId xmlns:p14="http://schemas.microsoft.com/office/powerpoint/2010/main" val="3196188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890" y="914400"/>
            <a:ext cx="7200900" cy="652713"/>
          </a:xfrm>
        </p:spPr>
        <p:txBody>
          <a:bodyPr>
            <a:normAutofit fontScale="90000"/>
          </a:bodyPr>
          <a:lstStyle/>
          <a:p>
            <a:r>
              <a:rPr lang="en-US" altLang="en-US" b="1" dirty="0"/>
              <a:t>Threat Identification</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100" dirty="0"/>
              <a:t>Any organization typically faces a wide variety of threats</a:t>
            </a:r>
          </a:p>
          <a:p>
            <a:r>
              <a:rPr lang="en-US" altLang="en-US" sz="2100" dirty="0"/>
              <a:t>If you assume that every threat can and will attack every information asset, then the project scope becomes too complex</a:t>
            </a:r>
          </a:p>
          <a:p>
            <a:r>
              <a:rPr lang="en-US" altLang="en-US" sz="2100" dirty="0"/>
              <a:t>To make the process less unwieldy, each step in the threat identification and vulnerability identification process is managed separately and then coordinated at the end</a:t>
            </a:r>
          </a:p>
        </p:txBody>
      </p:sp>
    </p:spTree>
    <p:extLst>
      <p:ext uri="{BB962C8B-B14F-4D97-AF65-F5344CB8AC3E}">
        <p14:creationId xmlns:p14="http://schemas.microsoft.com/office/powerpoint/2010/main" val="4099511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70" y="914400"/>
            <a:ext cx="7200900" cy="652713"/>
          </a:xfrm>
        </p:spPr>
        <p:txBody>
          <a:bodyPr>
            <a:normAutofit fontScale="90000"/>
          </a:bodyPr>
          <a:lstStyle/>
          <a:p>
            <a:r>
              <a:rPr lang="en-US" altLang="en-US" b="1" dirty="0"/>
              <a:t>Threat Identification</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lnSpc>
                <a:spcPct val="90000"/>
              </a:lnSpc>
            </a:pPr>
            <a:r>
              <a:rPr lang="en-US" altLang="en-US" sz="2100" dirty="0"/>
              <a:t>Each threat presents a unique challenge to information security and must be handled with specific controls that directly address the particular threat and the threat agent’s attack strategy</a:t>
            </a:r>
          </a:p>
          <a:p>
            <a:pPr>
              <a:lnSpc>
                <a:spcPct val="90000"/>
              </a:lnSpc>
            </a:pPr>
            <a:r>
              <a:rPr lang="en-US" altLang="en-US" sz="2100" dirty="0"/>
              <a:t>Before threats can be assessed in the risk identification process, however, each threat must be further examined to determine its potential to affect the targeted information asset </a:t>
            </a:r>
          </a:p>
          <a:p>
            <a:pPr>
              <a:lnSpc>
                <a:spcPct val="90000"/>
              </a:lnSpc>
            </a:pPr>
            <a:r>
              <a:rPr lang="en-US" altLang="en-US" sz="2100" dirty="0"/>
              <a:t>In general, this process is referred to as a threat assessment</a:t>
            </a:r>
          </a:p>
        </p:txBody>
      </p:sp>
    </p:spTree>
    <p:extLst>
      <p:ext uri="{BB962C8B-B14F-4D97-AF65-F5344CB8AC3E}">
        <p14:creationId xmlns:p14="http://schemas.microsoft.com/office/powerpoint/2010/main" val="2780283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1" y="914400"/>
            <a:ext cx="7200900" cy="652713"/>
          </a:xfrm>
        </p:spPr>
        <p:txBody>
          <a:bodyPr/>
          <a:lstStyle/>
          <a:p>
            <a:r>
              <a:rPr lang="en-US" b="1" dirty="0"/>
              <a:t>Risk Management</a:t>
            </a:r>
            <a:endParaRPr lang="id-ID" b="1" dirty="0"/>
          </a:p>
        </p:txBody>
      </p:sp>
      <p:pic>
        <p:nvPicPr>
          <p:cNvPr id="4" name="Picture 3"/>
          <p:cNvPicPr>
            <a:picLocks noChangeAspect="1"/>
          </p:cNvPicPr>
          <p:nvPr/>
        </p:nvPicPr>
        <p:blipFill>
          <a:blip r:embed="rId2"/>
          <a:stretch>
            <a:fillRect/>
          </a:stretch>
        </p:blipFill>
        <p:spPr>
          <a:xfrm>
            <a:off x="1028701" y="2161473"/>
            <a:ext cx="3854192" cy="3301620"/>
          </a:xfrm>
          <a:prstGeom prst="rect">
            <a:avLst/>
          </a:prstGeom>
        </p:spPr>
      </p:pic>
      <p:sp>
        <p:nvSpPr>
          <p:cNvPr id="7" name="Content Placeholder 2"/>
          <p:cNvSpPr>
            <a:spLocks noGrp="1"/>
          </p:cNvSpPr>
          <p:nvPr>
            <p:ph idx="1"/>
          </p:nvPr>
        </p:nvSpPr>
        <p:spPr>
          <a:xfrm>
            <a:off x="4882891" y="2108535"/>
            <a:ext cx="3621029" cy="3354559"/>
          </a:xfrm>
        </p:spPr>
        <p:txBody>
          <a:bodyPr>
            <a:normAutofit/>
          </a:bodyPr>
          <a:lstStyle/>
          <a:p>
            <a:pPr>
              <a:spcBef>
                <a:spcPct val="100000"/>
              </a:spcBef>
            </a:pPr>
            <a:r>
              <a:rPr lang="en-US" altLang="en-US" sz="2100" dirty="0"/>
              <a:t>Cyclic Process</a:t>
            </a:r>
          </a:p>
          <a:p>
            <a:pPr>
              <a:spcBef>
                <a:spcPct val="100000"/>
              </a:spcBef>
            </a:pPr>
            <a:r>
              <a:rPr lang="en-US" altLang="en-US" sz="2100" dirty="0"/>
              <a:t>Process based on the complete cycle of all elements</a:t>
            </a:r>
          </a:p>
        </p:txBody>
      </p:sp>
    </p:spTree>
    <p:extLst>
      <p:ext uri="{BB962C8B-B14F-4D97-AF65-F5344CB8AC3E}">
        <p14:creationId xmlns:p14="http://schemas.microsoft.com/office/powerpoint/2010/main" val="1623625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b="1" dirty="0"/>
              <a:t>List of Threat</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100" dirty="0"/>
              <a:t>Natural event</a:t>
            </a:r>
          </a:p>
          <a:p>
            <a:r>
              <a:rPr lang="en-US" altLang="en-US" sz="2100" dirty="0"/>
              <a:t>Theft</a:t>
            </a:r>
          </a:p>
          <a:p>
            <a:r>
              <a:rPr lang="en-US" altLang="en-US" sz="2100" dirty="0"/>
              <a:t>Sabotage/ Terrorism</a:t>
            </a:r>
          </a:p>
          <a:p>
            <a:r>
              <a:rPr lang="en-US" altLang="en-US" sz="2100" dirty="0"/>
              <a:t>Criminal Act</a:t>
            </a:r>
          </a:p>
          <a:p>
            <a:r>
              <a:rPr lang="en-US" altLang="en-US" sz="2100" dirty="0"/>
              <a:t>Software error</a:t>
            </a:r>
          </a:p>
          <a:p>
            <a:r>
              <a:rPr lang="en-US" altLang="en-US" sz="2100" dirty="0"/>
              <a:t>Mechanical failure</a:t>
            </a:r>
          </a:p>
          <a:p>
            <a:r>
              <a:rPr lang="en-US" altLang="en-US" sz="2100" dirty="0"/>
              <a:t>Accidents</a:t>
            </a:r>
          </a:p>
          <a:p>
            <a:endParaRPr lang="en-US" altLang="en-US" sz="2100" dirty="0"/>
          </a:p>
        </p:txBody>
      </p:sp>
    </p:spTree>
    <p:extLst>
      <p:ext uri="{BB962C8B-B14F-4D97-AF65-F5344CB8AC3E}">
        <p14:creationId xmlns:p14="http://schemas.microsoft.com/office/powerpoint/2010/main" val="1021552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200900" cy="652713"/>
          </a:xfrm>
        </p:spPr>
        <p:txBody>
          <a:bodyPr/>
          <a:lstStyle/>
          <a:p>
            <a:r>
              <a:rPr lang="en-US" altLang="en-US" b="1" dirty="0"/>
              <a:t>Threats to Information Security</a:t>
            </a:r>
            <a:endParaRPr lang="id-ID" b="1" dirty="0"/>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221707"/>
            <a:ext cx="5600700" cy="37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535702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Vulnerability Assessment</a:t>
            </a:r>
            <a:endParaRPr lang="id-ID" b="1" dirty="0"/>
          </a:p>
        </p:txBody>
      </p:sp>
      <p:sp>
        <p:nvSpPr>
          <p:cNvPr id="3" name="Content Placeholder 2"/>
          <p:cNvSpPr>
            <a:spLocks noGrp="1"/>
          </p:cNvSpPr>
          <p:nvPr>
            <p:ph idx="1"/>
          </p:nvPr>
        </p:nvSpPr>
        <p:spPr>
          <a:xfrm>
            <a:off x="1028700" y="2108535"/>
            <a:ext cx="7200900" cy="3149266"/>
          </a:xfrm>
        </p:spPr>
        <p:txBody>
          <a:bodyPr>
            <a:normAutofit fontScale="92500" lnSpcReduction="10000"/>
          </a:bodyPr>
          <a:lstStyle/>
          <a:p>
            <a:pPr>
              <a:lnSpc>
                <a:spcPct val="90000"/>
              </a:lnSpc>
            </a:pPr>
            <a:r>
              <a:rPr lang="en-US" altLang="en-US" sz="2100" dirty="0"/>
              <a:t>Once you have identified the information assets of the organization and documented some threat assessment criteria, you can begin to review every information asset for each threat</a:t>
            </a:r>
          </a:p>
          <a:p>
            <a:pPr>
              <a:lnSpc>
                <a:spcPct val="90000"/>
              </a:lnSpc>
            </a:pPr>
            <a:r>
              <a:rPr lang="en-US" altLang="en-US" sz="2100" dirty="0"/>
              <a:t>This review leads to the creation of a list of vulnerabilities that remain potential risks to the organization</a:t>
            </a:r>
          </a:p>
          <a:p>
            <a:pPr>
              <a:lnSpc>
                <a:spcPct val="90000"/>
              </a:lnSpc>
            </a:pPr>
            <a:r>
              <a:rPr lang="en-US" altLang="en-US" sz="2100" dirty="0"/>
              <a:t>Vulnerabilities are specific avenues that threat agents can exploit to attack an information asset</a:t>
            </a:r>
          </a:p>
          <a:p>
            <a:pPr>
              <a:lnSpc>
                <a:spcPct val="90000"/>
              </a:lnSpc>
            </a:pPr>
            <a:r>
              <a:rPr lang="en-US" altLang="en-US" sz="2100" dirty="0"/>
              <a:t>At the end of the risk identification process, a list of assets and their vulnerabilities has been developed</a:t>
            </a:r>
          </a:p>
          <a:p>
            <a:pPr>
              <a:lnSpc>
                <a:spcPct val="90000"/>
              </a:lnSpc>
            </a:pPr>
            <a:r>
              <a:rPr lang="en-US" altLang="en-US" sz="2100" dirty="0"/>
              <a:t>This list serves as the starting point for the next step in the risk management process: risk assessment</a:t>
            </a:r>
          </a:p>
        </p:txBody>
      </p:sp>
    </p:spTree>
    <p:extLst>
      <p:ext uri="{BB962C8B-B14F-4D97-AF65-F5344CB8AC3E}">
        <p14:creationId xmlns:p14="http://schemas.microsoft.com/office/powerpoint/2010/main" val="112667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Vulnerability Assessment</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lnSpc>
                <a:spcPct val="90000"/>
              </a:lnSpc>
            </a:pPr>
            <a:r>
              <a:rPr lang="en-US" altLang="en-US" sz="2100" dirty="0"/>
              <a:t>Network vulnerability</a:t>
            </a:r>
          </a:p>
          <a:p>
            <a:pPr>
              <a:lnSpc>
                <a:spcPct val="90000"/>
              </a:lnSpc>
            </a:pPr>
            <a:r>
              <a:rPr lang="en-US" altLang="en-US" sz="2100" dirty="0" err="1"/>
              <a:t>Ph</a:t>
            </a:r>
            <a:r>
              <a:rPr lang="id-ID" altLang="en-US" sz="2100" dirty="0"/>
              <a:t>y</a:t>
            </a:r>
            <a:r>
              <a:rPr lang="en-US" altLang="en-US" sz="2100" dirty="0" err="1"/>
              <a:t>sical</a:t>
            </a:r>
            <a:r>
              <a:rPr lang="en-US" altLang="en-US" sz="2100" dirty="0"/>
              <a:t> </a:t>
            </a:r>
            <a:r>
              <a:rPr lang="en-US" altLang="en-US" sz="2100" dirty="0"/>
              <a:t>access</a:t>
            </a:r>
          </a:p>
          <a:p>
            <a:pPr>
              <a:lnSpc>
                <a:spcPct val="90000"/>
              </a:lnSpc>
            </a:pPr>
            <a:r>
              <a:rPr lang="en-US" altLang="en-US" sz="2100" dirty="0"/>
              <a:t>Application and web facing services</a:t>
            </a:r>
          </a:p>
          <a:p>
            <a:pPr>
              <a:lnSpc>
                <a:spcPct val="90000"/>
              </a:lnSpc>
            </a:pPr>
            <a:r>
              <a:rPr lang="en-US" altLang="en-US" sz="2100" dirty="0"/>
              <a:t>Utilities</a:t>
            </a:r>
          </a:p>
          <a:p>
            <a:pPr>
              <a:lnSpc>
                <a:spcPct val="90000"/>
              </a:lnSpc>
            </a:pPr>
            <a:r>
              <a:rPr lang="en-US" altLang="en-US" sz="2100" dirty="0"/>
              <a:t>Processes</a:t>
            </a:r>
          </a:p>
          <a:p>
            <a:pPr>
              <a:lnSpc>
                <a:spcPct val="90000"/>
              </a:lnSpc>
            </a:pPr>
            <a:r>
              <a:rPr lang="en-US" altLang="en-US" sz="2100" dirty="0" err="1"/>
              <a:t>etc</a:t>
            </a:r>
            <a:endParaRPr lang="en-US" altLang="en-US" sz="2100" dirty="0"/>
          </a:p>
        </p:txBody>
      </p:sp>
    </p:spTree>
    <p:extLst>
      <p:ext uri="{BB962C8B-B14F-4D97-AF65-F5344CB8AC3E}">
        <p14:creationId xmlns:p14="http://schemas.microsoft.com/office/powerpoint/2010/main" val="2226593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30" y="838200"/>
            <a:ext cx="7200900" cy="652713"/>
          </a:xfrm>
        </p:spPr>
        <p:txBody>
          <a:bodyPr>
            <a:normAutofit fontScale="90000"/>
          </a:bodyPr>
          <a:lstStyle/>
          <a:p>
            <a:r>
              <a:rPr lang="en-US" altLang="en-US" b="1" dirty="0"/>
              <a:t>The TVA (Threat-Vulnerability-Assets) Worksheet</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2100" dirty="0"/>
              <a:t>At the end of the risk identification process, a list of assets and their vulnerabilities has been developed</a:t>
            </a:r>
          </a:p>
          <a:p>
            <a:r>
              <a:rPr lang="en-US" altLang="en-US" sz="2100" dirty="0"/>
              <a:t>Another list prioritizes threats facing the organization based on the weighted table discussed earlier</a:t>
            </a:r>
          </a:p>
          <a:p>
            <a:r>
              <a:rPr lang="en-US" altLang="en-US" sz="2100" dirty="0"/>
              <a:t>These lists can be combined into a single worksheet</a:t>
            </a:r>
          </a:p>
        </p:txBody>
      </p:sp>
    </p:spTree>
    <p:extLst>
      <p:ext uri="{BB962C8B-B14F-4D97-AF65-F5344CB8AC3E}">
        <p14:creationId xmlns:p14="http://schemas.microsoft.com/office/powerpoint/2010/main" val="854187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200900" cy="652713"/>
          </a:xfrm>
        </p:spPr>
        <p:txBody>
          <a:bodyPr>
            <a:normAutofit fontScale="90000"/>
          </a:bodyPr>
          <a:lstStyle/>
          <a:p>
            <a:r>
              <a:rPr lang="en-US" altLang="en-US" b="1" dirty="0"/>
              <a:t>Sample TVA Spreadsheet</a:t>
            </a:r>
            <a:endParaRPr lang="id-ID" b="1" dirty="0"/>
          </a:p>
        </p:txBody>
      </p:sp>
      <p:pic>
        <p:nvPicPr>
          <p:cNvPr id="4" name="Picture 4" descr="table_7_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438" y="1844406"/>
            <a:ext cx="5457825" cy="415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09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420938"/>
            <a:ext cx="3733800" cy="1084261"/>
          </a:xfrm>
        </p:spPr>
        <p:txBody>
          <a:bodyPr>
            <a:normAutofit fontScale="90000"/>
          </a:bodyPr>
          <a:lstStyle/>
          <a:p>
            <a:r>
              <a:rPr lang="id-ID" sz="3750" dirty="0"/>
              <a:t>Risk </a:t>
            </a:r>
            <a:r>
              <a:rPr lang="id-ID" sz="3750" dirty="0"/>
              <a:t>Assessment</a:t>
            </a:r>
            <a:endParaRPr lang="id-ID" sz="3750" dirty="0"/>
          </a:p>
        </p:txBody>
      </p:sp>
    </p:spTree>
    <p:extLst>
      <p:ext uri="{BB962C8B-B14F-4D97-AF65-F5344CB8AC3E}">
        <p14:creationId xmlns:p14="http://schemas.microsoft.com/office/powerpoint/2010/main" val="3133250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Risk Assessment</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2100" dirty="0"/>
              <a:t>The goal at this point is to create a method to evaluate the relative risk of each listed vulnerability</a:t>
            </a:r>
          </a:p>
        </p:txBody>
      </p:sp>
    </p:spTree>
    <p:extLst>
      <p:ext uri="{BB962C8B-B14F-4D97-AF65-F5344CB8AC3E}">
        <p14:creationId xmlns:p14="http://schemas.microsoft.com/office/powerpoint/2010/main" val="2271283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Risk Assessment</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gn="ctr">
              <a:buNone/>
            </a:pPr>
            <a:r>
              <a:rPr lang="en-US" altLang="en-US" sz="2100" b="1" dirty="0"/>
              <a:t>Risk</a:t>
            </a:r>
            <a:r>
              <a:rPr lang="en-US" altLang="en-US" sz="2100" dirty="0"/>
              <a:t> is</a:t>
            </a:r>
          </a:p>
          <a:p>
            <a:pPr algn="ctr">
              <a:buNone/>
            </a:pPr>
            <a:r>
              <a:rPr lang="en-US" altLang="en-US" sz="2100" dirty="0"/>
              <a:t>The likelihood of the occurrence of a vulnerability</a:t>
            </a:r>
          </a:p>
          <a:p>
            <a:pPr algn="ctr">
              <a:buNone/>
            </a:pPr>
            <a:r>
              <a:rPr lang="en-US" altLang="en-US" sz="2100" i="1" dirty="0"/>
              <a:t>Multiplied by</a:t>
            </a:r>
          </a:p>
          <a:p>
            <a:pPr algn="ctr">
              <a:buNone/>
            </a:pPr>
            <a:r>
              <a:rPr lang="en-US" altLang="en-US" sz="2100" dirty="0"/>
              <a:t>The value of the information asset</a:t>
            </a:r>
          </a:p>
          <a:p>
            <a:pPr algn="ctr">
              <a:buNone/>
            </a:pPr>
            <a:r>
              <a:rPr lang="en-US" altLang="en-US" sz="2100" i="1" dirty="0"/>
              <a:t>Minus</a:t>
            </a:r>
          </a:p>
          <a:p>
            <a:pPr algn="ctr">
              <a:buNone/>
            </a:pPr>
            <a:r>
              <a:rPr lang="en-US" altLang="en-US" sz="2100" dirty="0"/>
              <a:t>The percentage of risk mitigated by current controls</a:t>
            </a:r>
          </a:p>
          <a:p>
            <a:pPr algn="ctr">
              <a:buNone/>
            </a:pPr>
            <a:r>
              <a:rPr lang="en-US" altLang="en-US" sz="2100" i="1" dirty="0"/>
              <a:t>Plus</a:t>
            </a:r>
          </a:p>
          <a:p>
            <a:pPr algn="ctr">
              <a:buNone/>
            </a:pPr>
            <a:r>
              <a:rPr lang="en-US" altLang="en-US" sz="2100" dirty="0"/>
              <a:t>The uncertainty of current knowledge of the vulnerability</a:t>
            </a:r>
          </a:p>
        </p:txBody>
      </p:sp>
    </p:spTree>
    <p:extLst>
      <p:ext uri="{BB962C8B-B14F-4D97-AF65-F5344CB8AC3E}">
        <p14:creationId xmlns:p14="http://schemas.microsoft.com/office/powerpoint/2010/main" val="36685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Likelihood</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2100" dirty="0"/>
              <a:t>Likelihood is the overall rating—often a numerical value on a defined scale (such as 0.1 – 1.0)—of the probability that a specific vulnerability will be exploited</a:t>
            </a:r>
          </a:p>
          <a:p>
            <a:r>
              <a:rPr lang="en-US" altLang="en-US" sz="2100" dirty="0"/>
              <a:t>Using the information documented during the risk identification process, you can assign weighted scores based on the value of each information asset, i.e. 1-100, low-med-high, etc.</a:t>
            </a:r>
          </a:p>
        </p:txBody>
      </p:sp>
    </p:spTree>
    <p:extLst>
      <p:ext uri="{BB962C8B-B14F-4D97-AF65-F5344CB8AC3E}">
        <p14:creationId xmlns:p14="http://schemas.microsoft.com/office/powerpoint/2010/main" val="219202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200900" cy="652713"/>
          </a:xfrm>
        </p:spPr>
        <p:txBody>
          <a:bodyPr/>
          <a:lstStyle/>
          <a:p>
            <a:r>
              <a:rPr lang="en-US" b="1" dirty="0"/>
              <a:t>Introduction</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spcBef>
                <a:spcPct val="80000"/>
              </a:spcBef>
            </a:pPr>
            <a:r>
              <a:rPr lang="en-US" altLang="en-US" sz="1875" dirty="0"/>
              <a:t>Information security departments are created primarily to manage IT risk</a:t>
            </a:r>
          </a:p>
          <a:p>
            <a:pPr>
              <a:spcBef>
                <a:spcPct val="80000"/>
              </a:spcBef>
            </a:pPr>
            <a:r>
              <a:rPr lang="en-US" altLang="en-US" sz="1875" dirty="0"/>
              <a:t>Managing risk is one of the key responsibilities of every manager within the organization</a:t>
            </a:r>
          </a:p>
          <a:p>
            <a:pPr>
              <a:spcBef>
                <a:spcPct val="80000"/>
              </a:spcBef>
            </a:pPr>
            <a:r>
              <a:rPr lang="en-US" altLang="en-US" sz="1875" dirty="0"/>
              <a:t>In any well-developed risk management program, two formal processes are at work: </a:t>
            </a:r>
          </a:p>
          <a:p>
            <a:pPr lvl="1">
              <a:spcBef>
                <a:spcPct val="80000"/>
              </a:spcBef>
            </a:pPr>
            <a:r>
              <a:rPr lang="en-US" altLang="en-US" sz="1875" dirty="0"/>
              <a:t>Risk identification and assessment </a:t>
            </a:r>
          </a:p>
          <a:p>
            <a:pPr lvl="1">
              <a:spcBef>
                <a:spcPct val="80000"/>
              </a:spcBef>
            </a:pPr>
            <a:r>
              <a:rPr lang="en-US" altLang="en-US" sz="1875" dirty="0"/>
              <a:t>Risk control</a:t>
            </a:r>
          </a:p>
        </p:txBody>
      </p:sp>
    </p:spTree>
    <p:extLst>
      <p:ext uri="{BB962C8B-B14F-4D97-AF65-F5344CB8AC3E}">
        <p14:creationId xmlns:p14="http://schemas.microsoft.com/office/powerpoint/2010/main" val="967769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Assessing Potential Lost</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pPr>
            <a:r>
              <a:rPr lang="en-US" altLang="en-US" sz="1950" dirty="0"/>
              <a:t>To be effective, the likelihood values must be assigned by asking:</a:t>
            </a:r>
          </a:p>
          <a:p>
            <a:pPr lvl="1">
              <a:lnSpc>
                <a:spcPct val="90000"/>
              </a:lnSpc>
            </a:pPr>
            <a:r>
              <a:rPr lang="en-US" altLang="en-US" sz="1800" dirty="0"/>
              <a:t>Which threats present a danger to this organization’s assets in the given environment?</a:t>
            </a:r>
          </a:p>
          <a:p>
            <a:pPr lvl="1">
              <a:lnSpc>
                <a:spcPct val="90000"/>
              </a:lnSpc>
            </a:pPr>
            <a:r>
              <a:rPr lang="en-US" altLang="en-US" sz="1800" dirty="0"/>
              <a:t>Which threats represent the most danger to the organization’s information?</a:t>
            </a:r>
          </a:p>
          <a:p>
            <a:pPr lvl="1">
              <a:lnSpc>
                <a:spcPct val="90000"/>
              </a:lnSpc>
            </a:pPr>
            <a:r>
              <a:rPr lang="en-US" altLang="en-US" sz="1800" dirty="0"/>
              <a:t>How much would it cost to recover from a successful attack?</a:t>
            </a:r>
          </a:p>
          <a:p>
            <a:pPr lvl="1">
              <a:lnSpc>
                <a:spcPct val="90000"/>
              </a:lnSpc>
            </a:pPr>
            <a:r>
              <a:rPr lang="en-US" altLang="en-US" sz="1800" dirty="0"/>
              <a:t>Which threats would require the greatest expenditure to prevent?</a:t>
            </a:r>
          </a:p>
          <a:p>
            <a:pPr lvl="1">
              <a:lnSpc>
                <a:spcPct val="90000"/>
              </a:lnSpc>
            </a:pPr>
            <a:r>
              <a:rPr lang="en-US" altLang="en-US" sz="1800" dirty="0"/>
              <a:t>Which of the aforementioned questions is the most important to the protection of information from threats within this organization?</a:t>
            </a:r>
          </a:p>
        </p:txBody>
      </p:sp>
    </p:spTree>
    <p:extLst>
      <p:ext uri="{BB962C8B-B14F-4D97-AF65-F5344CB8AC3E}">
        <p14:creationId xmlns:p14="http://schemas.microsoft.com/office/powerpoint/2010/main" val="2281328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30" y="914400"/>
            <a:ext cx="7200900" cy="652713"/>
          </a:xfrm>
        </p:spPr>
        <p:txBody>
          <a:bodyPr>
            <a:normAutofit fontScale="90000"/>
          </a:bodyPr>
          <a:lstStyle/>
          <a:p>
            <a:r>
              <a:rPr lang="en-US" altLang="en-US" b="1" dirty="0"/>
              <a:t>Percentage of Risk </a:t>
            </a:r>
            <a:br>
              <a:rPr lang="en-US" altLang="en-US" b="1" dirty="0"/>
            </a:br>
            <a:r>
              <a:rPr lang="en-US" altLang="en-US" b="1" dirty="0"/>
              <a:t>Mitigated by Current Controls</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2100" dirty="0"/>
              <a:t>If a vulnerability is fully managed by an existing control, it can be set aside</a:t>
            </a:r>
          </a:p>
          <a:p>
            <a:r>
              <a:rPr lang="en-US" altLang="en-US" sz="2100" dirty="0"/>
              <a:t>If it is partially controlled, estimate what percentage of the vulnerability has been controlled</a:t>
            </a:r>
          </a:p>
        </p:txBody>
      </p:sp>
    </p:spTree>
    <p:extLst>
      <p:ext uri="{BB962C8B-B14F-4D97-AF65-F5344CB8AC3E}">
        <p14:creationId xmlns:p14="http://schemas.microsoft.com/office/powerpoint/2010/main" val="6054055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460" y="914400"/>
            <a:ext cx="7200900" cy="652713"/>
          </a:xfrm>
        </p:spPr>
        <p:txBody>
          <a:bodyPr>
            <a:normAutofit fontScale="90000"/>
          </a:bodyPr>
          <a:lstStyle/>
          <a:p>
            <a:r>
              <a:rPr lang="en-US" altLang="en-US" b="1" dirty="0"/>
              <a:t>Uncertainty</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2100" dirty="0"/>
              <a:t>It is not possible to know everything about every vulnerability</a:t>
            </a:r>
          </a:p>
          <a:p>
            <a:r>
              <a:rPr lang="en-US" altLang="en-US" sz="2100" dirty="0"/>
              <a:t>The degree to which a current control can reduce risk is also subject to estimation error</a:t>
            </a:r>
          </a:p>
          <a:p>
            <a:r>
              <a:rPr lang="en-US" altLang="en-US" sz="2100" dirty="0"/>
              <a:t>Uncertainty is an estimate made by the manager using judgment and experience</a:t>
            </a:r>
          </a:p>
        </p:txBody>
      </p:sp>
    </p:spTree>
    <p:extLst>
      <p:ext uri="{BB962C8B-B14F-4D97-AF65-F5344CB8AC3E}">
        <p14:creationId xmlns:p14="http://schemas.microsoft.com/office/powerpoint/2010/main" val="126531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914400"/>
            <a:ext cx="7200900" cy="652713"/>
          </a:xfrm>
        </p:spPr>
        <p:txBody>
          <a:bodyPr>
            <a:normAutofit fontScale="90000"/>
          </a:bodyPr>
          <a:lstStyle/>
          <a:p>
            <a:r>
              <a:rPr lang="en-US" altLang="en-US" b="1" dirty="0"/>
              <a:t>Risk Determination Example</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pPr>
            <a:r>
              <a:rPr lang="en-US" altLang="en-US" sz="2100" dirty="0"/>
              <a:t>Asset A has a value of 50 and one vulnerability, which has a likelihood of 1.0 with no current controls. Your assumptions and data are 90% accurate</a:t>
            </a:r>
            <a:r>
              <a:rPr lang="en-US" altLang="en-US" sz="2100" dirty="0"/>
              <a:t>.</a:t>
            </a:r>
            <a:endParaRPr lang="en-US" altLang="en-US" sz="2100" dirty="0"/>
          </a:p>
        </p:txBody>
      </p:sp>
    </p:spTree>
    <p:extLst>
      <p:ext uri="{BB962C8B-B14F-4D97-AF65-F5344CB8AC3E}">
        <p14:creationId xmlns:p14="http://schemas.microsoft.com/office/powerpoint/2010/main" val="2529243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Risk Determination Example</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pPr>
            <a:r>
              <a:rPr lang="en-US" altLang="en-US" sz="2250" dirty="0"/>
              <a:t>The resulting ranked list of risk ratings for the three vulnerabilities is as follows:</a:t>
            </a:r>
          </a:p>
          <a:p>
            <a:pPr lvl="1">
              <a:lnSpc>
                <a:spcPct val="90000"/>
              </a:lnSpc>
            </a:pPr>
            <a:r>
              <a:rPr lang="en-US" altLang="en-US" sz="2250" dirty="0"/>
              <a:t>Asset A: Vulnerability 1 rated as 55 = (50 × 1.0) – 0% + 10%</a:t>
            </a:r>
          </a:p>
          <a:p>
            <a:endParaRPr lang="en-US" altLang="en-US" sz="2250" dirty="0"/>
          </a:p>
        </p:txBody>
      </p:sp>
    </p:spTree>
    <p:extLst>
      <p:ext uri="{BB962C8B-B14F-4D97-AF65-F5344CB8AC3E}">
        <p14:creationId xmlns:p14="http://schemas.microsoft.com/office/powerpoint/2010/main" val="1392196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Risk </a:t>
            </a:r>
            <a:r>
              <a:rPr lang="en-US" altLang="en-US" b="1" dirty="0" smtClean="0"/>
              <a:t>Determination</a:t>
            </a:r>
            <a:r>
              <a:rPr lang="id-ID" altLang="en-US" b="1" dirty="0" smtClean="0"/>
              <a:t> Case</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pPr>
            <a:r>
              <a:rPr lang="en-US" altLang="en-US" sz="2100" dirty="0"/>
              <a:t>Asset </a:t>
            </a:r>
            <a:r>
              <a:rPr lang="en-US" altLang="en-US" sz="2100" dirty="0"/>
              <a:t>B has a value of 100 and has two vulnerabilities: vulnerability #2 has a likelihood of 0.5 with a current control that addresses 50% of its risk; vulnerability # 3 has a likelihood of 0.1 with no current controls. Your assumptions and data are 80% accurate.</a:t>
            </a:r>
          </a:p>
        </p:txBody>
      </p:sp>
    </p:spTree>
    <p:extLst>
      <p:ext uri="{BB962C8B-B14F-4D97-AF65-F5344CB8AC3E}">
        <p14:creationId xmlns:p14="http://schemas.microsoft.com/office/powerpoint/2010/main" val="3224393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200900" cy="652713"/>
          </a:xfrm>
        </p:spPr>
        <p:txBody>
          <a:bodyPr>
            <a:normAutofit fontScale="90000"/>
          </a:bodyPr>
          <a:lstStyle/>
          <a:p>
            <a:r>
              <a:rPr lang="en-US" altLang="en-US" b="1" dirty="0"/>
              <a:t>Risk Determination </a:t>
            </a:r>
            <a:r>
              <a:rPr lang="id-ID" altLang="en-US" b="1" dirty="0" smtClean="0"/>
              <a:t>Case</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lvl="1">
              <a:lnSpc>
                <a:spcPct val="90000"/>
              </a:lnSpc>
            </a:pPr>
            <a:r>
              <a:rPr lang="en-US" altLang="en-US" sz="2250" dirty="0"/>
              <a:t>Asset </a:t>
            </a:r>
            <a:r>
              <a:rPr lang="en-US" altLang="en-US" sz="2250" dirty="0"/>
              <a:t>B: Vulnerability 2 rated as 35 = (100 × 0.5) – 50% + 20%</a:t>
            </a:r>
          </a:p>
          <a:p>
            <a:pPr lvl="1">
              <a:lnSpc>
                <a:spcPct val="90000"/>
              </a:lnSpc>
            </a:pPr>
            <a:r>
              <a:rPr lang="en-US" altLang="en-US" sz="2250" dirty="0"/>
              <a:t>Asset B: Vulnerability 3 rated as 12 = (100 × 0.1) – 0 % + 20%</a:t>
            </a:r>
          </a:p>
          <a:p>
            <a:endParaRPr lang="en-US" altLang="en-US" sz="2250" dirty="0"/>
          </a:p>
        </p:txBody>
      </p:sp>
    </p:spTree>
    <p:extLst>
      <p:ext uri="{BB962C8B-B14F-4D97-AF65-F5344CB8AC3E}">
        <p14:creationId xmlns:p14="http://schemas.microsoft.com/office/powerpoint/2010/main" val="4244361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Identify Possible Controls</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2250" dirty="0"/>
              <a:t>For each threat and its associated vulnerabilities that have residual risk, create a preliminary list of control ideas</a:t>
            </a:r>
          </a:p>
          <a:p>
            <a:r>
              <a:rPr lang="en-US" altLang="en-US" sz="2250" dirty="0"/>
              <a:t>Three general categories of controls exist:</a:t>
            </a:r>
          </a:p>
          <a:p>
            <a:pPr lvl="1"/>
            <a:r>
              <a:rPr lang="en-US" altLang="en-US" sz="2250" dirty="0"/>
              <a:t>Policies</a:t>
            </a:r>
          </a:p>
          <a:p>
            <a:pPr lvl="1"/>
            <a:r>
              <a:rPr lang="en-US" altLang="en-US" sz="2250" dirty="0"/>
              <a:t>Programs</a:t>
            </a:r>
          </a:p>
          <a:p>
            <a:pPr lvl="1"/>
            <a:r>
              <a:rPr lang="en-US" altLang="en-US" sz="2250" dirty="0"/>
              <a:t>Technical controls</a:t>
            </a:r>
          </a:p>
          <a:p>
            <a:endParaRPr lang="en-US" altLang="en-US" sz="2250" dirty="0"/>
          </a:p>
        </p:txBody>
      </p:sp>
    </p:spTree>
    <p:extLst>
      <p:ext uri="{BB962C8B-B14F-4D97-AF65-F5344CB8AC3E}">
        <p14:creationId xmlns:p14="http://schemas.microsoft.com/office/powerpoint/2010/main" val="1209279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Identify Possible Controls</a:t>
            </a:r>
            <a:endParaRPr lang="id-ID" b="1" dirty="0"/>
          </a:p>
        </p:txBody>
      </p:sp>
      <p:sp>
        <p:nvSpPr>
          <p:cNvPr id="3" name="Content Placeholder 2"/>
          <p:cNvSpPr>
            <a:spLocks noGrp="1"/>
          </p:cNvSpPr>
          <p:nvPr>
            <p:ph idx="1"/>
          </p:nvPr>
        </p:nvSpPr>
        <p:spPr>
          <a:xfrm>
            <a:off x="1414462" y="2358702"/>
            <a:ext cx="3214688" cy="3149266"/>
          </a:xfrm>
        </p:spPr>
        <p:txBody>
          <a:bodyPr>
            <a:noAutofit/>
          </a:bodyPr>
          <a:lstStyle/>
          <a:p>
            <a:r>
              <a:rPr lang="en-US" altLang="en-US" sz="2250" dirty="0"/>
              <a:t>Ownership &amp; Accountability must be assigned to the risk</a:t>
            </a:r>
          </a:p>
          <a:p>
            <a:r>
              <a:rPr lang="en-US" altLang="en-US" sz="2250" dirty="0"/>
              <a:t>Risk owner determines necessary controls</a:t>
            </a:r>
          </a:p>
          <a:p>
            <a:r>
              <a:rPr lang="en-US" altLang="en-US" sz="2250" dirty="0"/>
              <a:t>Also responsible for control monitoring</a:t>
            </a:r>
          </a:p>
        </p:txBody>
      </p:sp>
      <p:pic>
        <p:nvPicPr>
          <p:cNvPr id="13" name="Picture 12"/>
          <p:cNvPicPr>
            <a:picLocks noChangeAspect="1"/>
          </p:cNvPicPr>
          <p:nvPr/>
        </p:nvPicPr>
        <p:blipFill>
          <a:blip r:embed="rId2"/>
          <a:stretch>
            <a:fillRect/>
          </a:stretch>
        </p:blipFill>
        <p:spPr>
          <a:xfrm>
            <a:off x="4615120" y="2245906"/>
            <a:ext cx="4528880" cy="3262061"/>
          </a:xfrm>
          <a:prstGeom prst="rect">
            <a:avLst/>
          </a:prstGeom>
        </p:spPr>
      </p:pic>
    </p:spTree>
    <p:extLst>
      <p:ext uri="{BB962C8B-B14F-4D97-AF65-F5344CB8AC3E}">
        <p14:creationId xmlns:p14="http://schemas.microsoft.com/office/powerpoint/2010/main" val="3367770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914400"/>
            <a:ext cx="7200900" cy="652713"/>
          </a:xfrm>
        </p:spPr>
        <p:txBody>
          <a:bodyPr>
            <a:normAutofit fontScale="90000"/>
          </a:bodyPr>
          <a:lstStyle/>
          <a:p>
            <a:r>
              <a:rPr lang="en-US" altLang="en-US" b="1" dirty="0"/>
              <a:t>IT Risk Register/ Profile</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pPr>
            <a:r>
              <a:rPr lang="en-US" altLang="en-US" sz="2100" dirty="0"/>
              <a:t>Purpose:  to consolidate all information about risk into a central repository</a:t>
            </a:r>
          </a:p>
          <a:p>
            <a:pPr>
              <a:lnSpc>
                <a:spcPct val="90000"/>
              </a:lnSpc>
            </a:pPr>
            <a:r>
              <a:rPr lang="en-US" altLang="en-US" sz="2100" dirty="0"/>
              <a:t>List of all known risk, with:</a:t>
            </a:r>
          </a:p>
          <a:p>
            <a:pPr lvl="1">
              <a:lnSpc>
                <a:spcPct val="90000"/>
              </a:lnSpc>
            </a:pPr>
            <a:r>
              <a:rPr lang="en-US" altLang="en-US" sz="2100" dirty="0"/>
              <a:t>Severity, source &amp; potential impact</a:t>
            </a:r>
          </a:p>
          <a:p>
            <a:pPr lvl="1">
              <a:lnSpc>
                <a:spcPct val="90000"/>
              </a:lnSpc>
            </a:pPr>
            <a:r>
              <a:rPr lang="en-US" altLang="en-US" sz="2100" dirty="0"/>
              <a:t>Risk owner</a:t>
            </a:r>
          </a:p>
          <a:p>
            <a:pPr lvl="1">
              <a:lnSpc>
                <a:spcPct val="90000"/>
              </a:lnSpc>
            </a:pPr>
            <a:r>
              <a:rPr lang="en-US" altLang="en-US" sz="2100" dirty="0"/>
              <a:t>Current status</a:t>
            </a:r>
          </a:p>
          <a:p>
            <a:pPr lvl="1">
              <a:lnSpc>
                <a:spcPct val="90000"/>
              </a:lnSpc>
            </a:pPr>
            <a:r>
              <a:rPr lang="en-US" altLang="en-US" sz="2100" dirty="0"/>
              <a:t>Information gathered, by audit, vulnerability assessment, penetration testing, etc.</a:t>
            </a:r>
          </a:p>
        </p:txBody>
      </p:sp>
    </p:spTree>
    <p:extLst>
      <p:ext uri="{BB962C8B-B14F-4D97-AF65-F5344CB8AC3E}">
        <p14:creationId xmlns:p14="http://schemas.microsoft.com/office/powerpoint/2010/main" val="3320002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460" y="914400"/>
            <a:ext cx="7200900" cy="652713"/>
          </a:xfrm>
        </p:spPr>
        <p:txBody>
          <a:bodyPr/>
          <a:lstStyle/>
          <a:p>
            <a:r>
              <a:rPr lang="en-US" b="1" dirty="0"/>
              <a:t>Introduction</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marL="0" indent="0" algn="ctr">
              <a:lnSpc>
                <a:spcPct val="90000"/>
              </a:lnSpc>
              <a:buNone/>
            </a:pPr>
            <a:endParaRPr lang="en-US" altLang="en-US" sz="2400" dirty="0"/>
          </a:p>
          <a:p>
            <a:pPr marL="0" indent="0" algn="ctr">
              <a:lnSpc>
                <a:spcPct val="90000"/>
              </a:lnSpc>
              <a:buNone/>
            </a:pPr>
            <a:r>
              <a:rPr lang="en-US" altLang="en-US" sz="2400" dirty="0"/>
              <a:t>What is </a:t>
            </a:r>
            <a:r>
              <a:rPr lang="en-US" altLang="en-US" sz="2400" b="1" dirty="0"/>
              <a:t>Risk</a:t>
            </a:r>
            <a:r>
              <a:rPr lang="en-US" altLang="en-US" sz="2400" dirty="0"/>
              <a:t>?</a:t>
            </a:r>
          </a:p>
          <a:p>
            <a:pPr marL="0" indent="0" algn="ctr">
              <a:lnSpc>
                <a:spcPct val="90000"/>
              </a:lnSpc>
              <a:buNone/>
            </a:pPr>
            <a:endParaRPr lang="en-US" altLang="en-US" sz="2400" dirty="0"/>
          </a:p>
          <a:p>
            <a:pPr marL="0" indent="0" algn="ctr">
              <a:lnSpc>
                <a:spcPct val="90000"/>
              </a:lnSpc>
              <a:buNone/>
            </a:pPr>
            <a:endParaRPr lang="en-US" altLang="en-US" sz="2400" dirty="0"/>
          </a:p>
          <a:p>
            <a:pPr marL="0" indent="0" algn="ctr">
              <a:lnSpc>
                <a:spcPct val="90000"/>
              </a:lnSpc>
              <a:buNone/>
            </a:pPr>
            <a:r>
              <a:rPr lang="en-US" altLang="en-US" sz="2400" dirty="0"/>
              <a:t>“the combination of the probability of an event and its consequence”</a:t>
            </a:r>
          </a:p>
        </p:txBody>
      </p:sp>
    </p:spTree>
    <p:extLst>
      <p:ext uri="{BB962C8B-B14F-4D97-AF65-F5344CB8AC3E}">
        <p14:creationId xmlns:p14="http://schemas.microsoft.com/office/powerpoint/2010/main" val="422398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1)">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Documenting the Results </a:t>
            </a:r>
            <a:br>
              <a:rPr lang="en-US" altLang="en-US" b="1" dirty="0"/>
            </a:br>
            <a:r>
              <a:rPr lang="en-US" altLang="en-US" b="1" dirty="0"/>
              <a:t>of Risk Assessment</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0000"/>
              </a:lnSpc>
            </a:pPr>
            <a:r>
              <a:rPr lang="en-US" altLang="en-US" sz="2100" dirty="0"/>
              <a:t>The goal of the risk management process so far has been to identify information assets and their vulnerabilities and to rank them according to the need for protection</a:t>
            </a:r>
          </a:p>
          <a:p>
            <a:pPr>
              <a:lnSpc>
                <a:spcPct val="90000"/>
              </a:lnSpc>
            </a:pPr>
            <a:r>
              <a:rPr lang="en-US" altLang="en-US" sz="2100" dirty="0"/>
              <a:t>In preparing this list, a wealth of factual information about the assets and the threats they face is collected</a:t>
            </a:r>
          </a:p>
          <a:p>
            <a:pPr>
              <a:lnSpc>
                <a:spcPct val="90000"/>
              </a:lnSpc>
            </a:pPr>
            <a:r>
              <a:rPr lang="en-US" altLang="en-US" sz="2100" dirty="0"/>
              <a:t>Also, information about the controls that are already in place is collected</a:t>
            </a:r>
          </a:p>
          <a:p>
            <a:pPr>
              <a:lnSpc>
                <a:spcPct val="90000"/>
              </a:lnSpc>
            </a:pPr>
            <a:r>
              <a:rPr lang="en-US" altLang="en-US" sz="2100" dirty="0"/>
              <a:t>The final summarized document is the ranked vulnerability risk worksheet</a:t>
            </a:r>
          </a:p>
        </p:txBody>
      </p:sp>
    </p:spTree>
    <p:extLst>
      <p:ext uri="{BB962C8B-B14F-4D97-AF65-F5344CB8AC3E}">
        <p14:creationId xmlns:p14="http://schemas.microsoft.com/office/powerpoint/2010/main" val="3791824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Documenting the Results </a:t>
            </a:r>
            <a:br>
              <a:rPr lang="en-US" altLang="en-US" b="1" dirty="0"/>
            </a:br>
            <a:r>
              <a:rPr lang="en-US" altLang="en-US" b="1" dirty="0"/>
              <a:t>of Risk Assessment</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2100" dirty="0"/>
              <a:t>What should the documentation package look like? </a:t>
            </a:r>
          </a:p>
          <a:p>
            <a:r>
              <a:rPr lang="en-US" altLang="en-US" sz="2100" dirty="0"/>
              <a:t>What </a:t>
            </a:r>
            <a:r>
              <a:rPr lang="en-US" altLang="en-US" sz="2100" dirty="0"/>
              <a:t>are the deliverables from this stage of the risk management project? </a:t>
            </a:r>
          </a:p>
          <a:p>
            <a:r>
              <a:rPr lang="en-US" altLang="en-US" sz="2100" dirty="0"/>
              <a:t>The risk identification process should designate what function the reports serve, who is responsible for preparing them, and who reviews them</a:t>
            </a:r>
          </a:p>
        </p:txBody>
      </p:sp>
    </p:spTree>
    <p:extLst>
      <p:ext uri="{BB962C8B-B14F-4D97-AF65-F5344CB8AC3E}">
        <p14:creationId xmlns:p14="http://schemas.microsoft.com/office/powerpoint/2010/main" val="2003329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750" dirty="0"/>
              <a:t>Risk </a:t>
            </a:r>
            <a:r>
              <a:rPr lang="id-ID" sz="3750" dirty="0"/>
              <a:t>RESPONSE</a:t>
            </a:r>
            <a:endParaRPr lang="id-ID" sz="3750" dirty="0"/>
          </a:p>
        </p:txBody>
      </p:sp>
    </p:spTree>
    <p:extLst>
      <p:ext uri="{BB962C8B-B14F-4D97-AF65-F5344CB8AC3E}">
        <p14:creationId xmlns:p14="http://schemas.microsoft.com/office/powerpoint/2010/main" val="2473198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Risk Appetite</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2250" dirty="0"/>
              <a:t>Risk appetite defines the quantity and nature of risk that organizations are willing to accept, as they evaluate the trade-offs between perfect security and unlimited accessibility</a:t>
            </a:r>
          </a:p>
          <a:p>
            <a:r>
              <a:rPr lang="en-US" altLang="en-US" sz="2250" dirty="0"/>
              <a:t>Reasoned approach to risk is one that balances expense against possible losses if exploited</a:t>
            </a:r>
          </a:p>
        </p:txBody>
      </p:sp>
    </p:spTree>
    <p:extLst>
      <p:ext uri="{BB962C8B-B14F-4D97-AF65-F5344CB8AC3E}">
        <p14:creationId xmlns:p14="http://schemas.microsoft.com/office/powerpoint/2010/main" val="18068004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914400"/>
            <a:ext cx="7200900" cy="652713"/>
          </a:xfrm>
        </p:spPr>
        <p:txBody>
          <a:bodyPr>
            <a:normAutofit fontScale="90000"/>
          </a:bodyPr>
          <a:lstStyle/>
          <a:p>
            <a:r>
              <a:rPr lang="en-US" altLang="en-US" b="1" dirty="0"/>
              <a:t>Residual Risk</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spcBef>
                <a:spcPct val="50000"/>
              </a:spcBef>
            </a:pPr>
            <a:r>
              <a:rPr lang="en-US" altLang="en-US" sz="1950" dirty="0"/>
              <a:t>When vulnerabilities have been controlled as much as possible, there is often remaining risk that has not been completely accounted for </a:t>
            </a:r>
            <a:r>
              <a:rPr lang="en-US" altLang="en-US" sz="1950" dirty="0">
                <a:sym typeface="Wingdings" panose="05000000000000000000" pitchFamily="2" charset="2"/>
              </a:rPr>
              <a:t> </a:t>
            </a:r>
            <a:r>
              <a:rPr lang="en-US" altLang="en-US" sz="1950" dirty="0"/>
              <a:t>residual risk</a:t>
            </a:r>
          </a:p>
          <a:p>
            <a:pPr>
              <a:spcBef>
                <a:spcPct val="50000"/>
              </a:spcBef>
            </a:pPr>
            <a:r>
              <a:rPr lang="en-US" altLang="en-US" sz="1950" dirty="0"/>
              <a:t>Residual Risk:</a:t>
            </a:r>
          </a:p>
          <a:p>
            <a:pPr lvl="1">
              <a:spcBef>
                <a:spcPct val="50000"/>
              </a:spcBef>
            </a:pPr>
            <a:r>
              <a:rPr lang="en-US" altLang="en-US" sz="1800" dirty="0"/>
              <a:t>Risk from a threat less the effect of threat-reducing safeguards plus</a:t>
            </a:r>
          </a:p>
          <a:p>
            <a:pPr lvl="1">
              <a:spcBef>
                <a:spcPct val="50000"/>
              </a:spcBef>
            </a:pPr>
            <a:r>
              <a:rPr lang="en-US" altLang="en-US" sz="1800" dirty="0"/>
              <a:t>Risk from a vulnerability less the effect of vulnerability-reducing safeguards plus</a:t>
            </a:r>
          </a:p>
          <a:p>
            <a:pPr lvl="1">
              <a:spcBef>
                <a:spcPct val="50000"/>
              </a:spcBef>
            </a:pPr>
            <a:r>
              <a:rPr lang="en-US" altLang="en-US" sz="1800" dirty="0"/>
              <a:t>Risk to an asset less the effect of asset value-reducing safeguards</a:t>
            </a:r>
          </a:p>
        </p:txBody>
      </p:sp>
    </p:spTree>
    <p:extLst>
      <p:ext uri="{BB962C8B-B14F-4D97-AF65-F5344CB8AC3E}">
        <p14:creationId xmlns:p14="http://schemas.microsoft.com/office/powerpoint/2010/main" val="138553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0" y="914400"/>
            <a:ext cx="7200900" cy="652713"/>
          </a:xfrm>
        </p:spPr>
        <p:txBody>
          <a:bodyPr>
            <a:normAutofit fontScale="90000"/>
          </a:bodyPr>
          <a:lstStyle/>
          <a:p>
            <a:r>
              <a:rPr lang="en-US" altLang="en-US" b="1" dirty="0"/>
              <a:t>Residual Risk</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spcBef>
                <a:spcPct val="50000"/>
              </a:spcBef>
            </a:pPr>
            <a:r>
              <a:rPr lang="en-US" altLang="en-US" sz="2250" dirty="0"/>
              <a:t>The significance of residual risk must be judged within the context of an organization’s risk appetite</a:t>
            </a:r>
          </a:p>
          <a:p>
            <a:pPr>
              <a:spcBef>
                <a:spcPct val="50000"/>
              </a:spcBef>
            </a:pPr>
            <a:r>
              <a:rPr lang="en-US" altLang="en-US" sz="2250" dirty="0"/>
              <a:t>The goal of information security is not to bring residual risk to zero, but to bring it in line with an organization’s risk appetite</a:t>
            </a:r>
          </a:p>
        </p:txBody>
      </p:sp>
    </p:spTree>
    <p:extLst>
      <p:ext uri="{BB962C8B-B14F-4D97-AF65-F5344CB8AC3E}">
        <p14:creationId xmlns:p14="http://schemas.microsoft.com/office/powerpoint/2010/main" val="17499598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altLang="en-US" b="1" dirty="0"/>
              <a:t>Risk Control Strategies</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marL="0" indent="0">
              <a:buNone/>
            </a:pPr>
            <a:r>
              <a:rPr lang="en-US" altLang="en-US" sz="1875" dirty="0"/>
              <a:t>An organization must choose one of four basic strategies to control risks </a:t>
            </a:r>
          </a:p>
          <a:p>
            <a:pPr marL="397764" lvl="1" indent="0">
              <a:buNone/>
            </a:pPr>
            <a:r>
              <a:rPr lang="en-US" altLang="en-US" sz="1875" b="1" u="sng" dirty="0">
                <a:solidFill>
                  <a:srgbClr val="0000FF"/>
                </a:solidFill>
              </a:rPr>
              <a:t>Avoidance</a:t>
            </a:r>
            <a:r>
              <a:rPr lang="en-US" altLang="en-US" sz="1875" dirty="0"/>
              <a:t>: applying safeguards that eliminate or reduce the remaining uncontrolled risks for the vulnerability </a:t>
            </a:r>
          </a:p>
          <a:p>
            <a:pPr marL="397764" lvl="1" indent="0">
              <a:buNone/>
            </a:pPr>
            <a:r>
              <a:rPr lang="en-US" altLang="en-US" sz="1875" b="1" u="sng" dirty="0">
                <a:solidFill>
                  <a:srgbClr val="0000FF"/>
                </a:solidFill>
              </a:rPr>
              <a:t>Transference</a:t>
            </a:r>
            <a:r>
              <a:rPr lang="en-US" altLang="en-US" sz="1875" dirty="0"/>
              <a:t>: shifting the risk to other areas or to outside entities </a:t>
            </a:r>
          </a:p>
          <a:p>
            <a:pPr marL="397764" lvl="1" indent="0">
              <a:buNone/>
            </a:pPr>
            <a:r>
              <a:rPr lang="en-US" altLang="en-US" sz="1875" b="1" u="sng" dirty="0">
                <a:solidFill>
                  <a:srgbClr val="0000FF"/>
                </a:solidFill>
              </a:rPr>
              <a:t>Mitigation</a:t>
            </a:r>
            <a:r>
              <a:rPr lang="en-US" altLang="en-US" sz="1875" dirty="0"/>
              <a:t>: reducing the impact should the vulnerability be exploited</a:t>
            </a:r>
          </a:p>
          <a:p>
            <a:pPr marL="397764" lvl="1" indent="0">
              <a:buNone/>
            </a:pPr>
            <a:r>
              <a:rPr lang="en-US" altLang="en-US" sz="1875" b="1" u="sng" dirty="0">
                <a:solidFill>
                  <a:srgbClr val="0000FF"/>
                </a:solidFill>
              </a:rPr>
              <a:t>Acceptance</a:t>
            </a:r>
            <a:r>
              <a:rPr lang="en-US" altLang="en-US" sz="1875" dirty="0"/>
              <a:t>: understanding the consequences and accepting the risk without control or mitigation</a:t>
            </a:r>
          </a:p>
        </p:txBody>
      </p:sp>
    </p:spTree>
    <p:extLst>
      <p:ext uri="{BB962C8B-B14F-4D97-AF65-F5344CB8AC3E}">
        <p14:creationId xmlns:p14="http://schemas.microsoft.com/office/powerpoint/2010/main" val="36195468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altLang="en-US" b="1" dirty="0"/>
              <a:t>Avoidance</a:t>
            </a:r>
            <a:endParaRPr lang="id-ID" b="1" dirty="0"/>
          </a:p>
        </p:txBody>
      </p:sp>
      <p:sp>
        <p:nvSpPr>
          <p:cNvPr id="3" name="Content Placeholder 2"/>
          <p:cNvSpPr>
            <a:spLocks noGrp="1"/>
          </p:cNvSpPr>
          <p:nvPr>
            <p:ph idx="1"/>
          </p:nvPr>
        </p:nvSpPr>
        <p:spPr>
          <a:xfrm>
            <a:off x="1028700" y="2108535"/>
            <a:ext cx="7200900" cy="3149266"/>
          </a:xfrm>
        </p:spPr>
        <p:txBody>
          <a:bodyPr>
            <a:normAutofit lnSpcReduction="10000"/>
          </a:bodyPr>
          <a:lstStyle/>
          <a:p>
            <a:r>
              <a:rPr lang="en-US" altLang="en-US" sz="2250" dirty="0"/>
              <a:t>Avoidance is the risk control strategy that attempts to prevent the exploitation of the vulnerability</a:t>
            </a:r>
          </a:p>
          <a:p>
            <a:r>
              <a:rPr lang="en-US" altLang="en-US" sz="2250" dirty="0"/>
              <a:t>Avoidance is accomplished through:</a:t>
            </a:r>
          </a:p>
          <a:p>
            <a:pPr lvl="1"/>
            <a:r>
              <a:rPr lang="en-US" altLang="en-US" sz="2250" dirty="0"/>
              <a:t>Application of policy</a:t>
            </a:r>
          </a:p>
          <a:p>
            <a:pPr lvl="1"/>
            <a:r>
              <a:rPr lang="en-US" altLang="en-US" sz="2250" dirty="0"/>
              <a:t>Application of training and education</a:t>
            </a:r>
          </a:p>
          <a:p>
            <a:pPr lvl="1"/>
            <a:r>
              <a:rPr lang="en-US" altLang="en-US" sz="2250" dirty="0"/>
              <a:t>Countering threats</a:t>
            </a:r>
          </a:p>
          <a:p>
            <a:pPr lvl="1"/>
            <a:r>
              <a:rPr lang="en-US" altLang="en-US" sz="2250" dirty="0"/>
              <a:t>Implementation of technical security controls and safeguards</a:t>
            </a:r>
          </a:p>
        </p:txBody>
      </p:sp>
    </p:spTree>
    <p:extLst>
      <p:ext uri="{BB962C8B-B14F-4D97-AF65-F5344CB8AC3E}">
        <p14:creationId xmlns:p14="http://schemas.microsoft.com/office/powerpoint/2010/main" val="1058655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510" y="914400"/>
            <a:ext cx="7200900" cy="652713"/>
          </a:xfrm>
        </p:spPr>
        <p:txBody>
          <a:bodyPr/>
          <a:lstStyle/>
          <a:p>
            <a:r>
              <a:rPr lang="en-US" altLang="en-US" b="1" dirty="0"/>
              <a:t>Transference</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spcBef>
                <a:spcPct val="40000"/>
              </a:spcBef>
            </a:pPr>
            <a:r>
              <a:rPr lang="en-US" altLang="en-US" sz="1875" dirty="0"/>
              <a:t>Transference is the control approach that attempts to shift the risk to other assets, other processes, or other organizations</a:t>
            </a:r>
          </a:p>
          <a:p>
            <a:pPr>
              <a:spcBef>
                <a:spcPct val="40000"/>
              </a:spcBef>
            </a:pPr>
            <a:r>
              <a:rPr lang="en-US" altLang="en-US" sz="1875" dirty="0"/>
              <a:t>May be accomplished by </a:t>
            </a:r>
          </a:p>
          <a:p>
            <a:pPr lvl="1">
              <a:spcBef>
                <a:spcPct val="40000"/>
              </a:spcBef>
            </a:pPr>
            <a:r>
              <a:rPr lang="en-US" altLang="en-US" sz="1875" dirty="0"/>
              <a:t>Rethinking how services are offered</a:t>
            </a:r>
          </a:p>
          <a:p>
            <a:pPr lvl="1">
              <a:spcBef>
                <a:spcPct val="40000"/>
              </a:spcBef>
            </a:pPr>
            <a:r>
              <a:rPr lang="en-US" altLang="en-US" sz="1875" dirty="0"/>
              <a:t>Revising deployment models</a:t>
            </a:r>
          </a:p>
          <a:p>
            <a:pPr lvl="1">
              <a:spcBef>
                <a:spcPct val="40000"/>
              </a:spcBef>
            </a:pPr>
            <a:r>
              <a:rPr lang="en-US" altLang="en-US" sz="1875" dirty="0"/>
              <a:t>Outsourcing to other organizations</a:t>
            </a:r>
          </a:p>
          <a:p>
            <a:pPr lvl="1">
              <a:spcBef>
                <a:spcPct val="40000"/>
              </a:spcBef>
            </a:pPr>
            <a:r>
              <a:rPr lang="en-US" altLang="en-US" sz="1875" dirty="0"/>
              <a:t>Purchasing insurance</a:t>
            </a:r>
          </a:p>
          <a:p>
            <a:pPr lvl="1">
              <a:spcBef>
                <a:spcPct val="40000"/>
              </a:spcBef>
            </a:pPr>
            <a:r>
              <a:rPr lang="en-US" altLang="en-US" sz="1875" dirty="0"/>
              <a:t>Implementing service contracts with providers</a:t>
            </a:r>
          </a:p>
        </p:txBody>
      </p:sp>
    </p:spTree>
    <p:extLst>
      <p:ext uri="{BB962C8B-B14F-4D97-AF65-F5344CB8AC3E}">
        <p14:creationId xmlns:p14="http://schemas.microsoft.com/office/powerpoint/2010/main" val="18548023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90600"/>
            <a:ext cx="7200900" cy="652713"/>
          </a:xfrm>
        </p:spPr>
        <p:txBody>
          <a:bodyPr/>
          <a:lstStyle/>
          <a:p>
            <a:r>
              <a:rPr lang="en-US" altLang="en-US" b="1" dirty="0"/>
              <a:t>Mitigation</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1875" dirty="0"/>
              <a:t>Mitigation is the control approach that attempts to reduce, by means of planning and preparation, the damage caused by the exploitation of vulnerability</a:t>
            </a:r>
          </a:p>
          <a:p>
            <a:r>
              <a:rPr lang="en-US" altLang="en-US" sz="1875" dirty="0"/>
              <a:t>This approach includes three types of plans: </a:t>
            </a:r>
          </a:p>
          <a:p>
            <a:pPr lvl="1"/>
            <a:r>
              <a:rPr lang="en-US" altLang="en-US" sz="1875" dirty="0"/>
              <a:t>Disaster recovery plan (DRP)</a:t>
            </a:r>
          </a:p>
          <a:p>
            <a:pPr lvl="1"/>
            <a:r>
              <a:rPr lang="en-US" altLang="en-US" sz="1875" dirty="0"/>
              <a:t>Incident response plan (IRP)</a:t>
            </a:r>
          </a:p>
          <a:p>
            <a:pPr lvl="1"/>
            <a:r>
              <a:rPr lang="en-US" altLang="en-US" sz="1875" dirty="0"/>
              <a:t>Business continuity plan (BCP)</a:t>
            </a:r>
          </a:p>
          <a:p>
            <a:r>
              <a:rPr lang="en-US" altLang="en-US" sz="1875" dirty="0"/>
              <a:t>Mitigation depends upon the ability to detect and respond to an attack as quickly as possible </a:t>
            </a:r>
          </a:p>
        </p:txBody>
      </p:sp>
    </p:spTree>
    <p:extLst>
      <p:ext uri="{BB962C8B-B14F-4D97-AF65-F5344CB8AC3E}">
        <p14:creationId xmlns:p14="http://schemas.microsoft.com/office/powerpoint/2010/main" val="3324721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914400"/>
            <a:ext cx="7200900" cy="652713"/>
          </a:xfrm>
        </p:spPr>
        <p:txBody>
          <a:bodyPr/>
          <a:lstStyle/>
          <a:p>
            <a:r>
              <a:rPr lang="en-US" altLang="en-US" b="1" dirty="0"/>
              <a:t>Risk Management</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spcBef>
                <a:spcPct val="100000"/>
              </a:spcBef>
            </a:pPr>
            <a:r>
              <a:rPr lang="en-US" altLang="en-US" sz="2100" dirty="0"/>
              <a:t>Risk management is a process, which means the safeguards and controls that are devised and implemented</a:t>
            </a:r>
          </a:p>
          <a:p>
            <a:pPr>
              <a:spcBef>
                <a:spcPct val="40000"/>
              </a:spcBef>
            </a:pPr>
            <a:r>
              <a:rPr lang="en-US" altLang="en-US" sz="2100" dirty="0"/>
              <a:t>Risk management is the process of assessing the risks to an organization’s information and determining how those risks can be controlled or mitigated</a:t>
            </a:r>
          </a:p>
        </p:txBody>
      </p:sp>
    </p:spTree>
    <p:extLst>
      <p:ext uri="{BB962C8B-B14F-4D97-AF65-F5344CB8AC3E}">
        <p14:creationId xmlns:p14="http://schemas.microsoft.com/office/powerpoint/2010/main" val="372630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371600"/>
            <a:ext cx="7200900" cy="652713"/>
          </a:xfrm>
        </p:spPr>
        <p:txBody>
          <a:bodyPr/>
          <a:lstStyle/>
          <a:p>
            <a:r>
              <a:rPr lang="en-US" altLang="en-US" b="1" dirty="0"/>
              <a:t>Mitigation</a:t>
            </a:r>
            <a:endParaRPr lang="id-ID" b="1" dirty="0"/>
          </a:p>
        </p:txBody>
      </p:sp>
      <p:pic>
        <p:nvPicPr>
          <p:cNvPr id="4" name="Picture 5" descr="Tbl08-0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977674" y="1457325"/>
            <a:ext cx="6166327" cy="4543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57555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altLang="en-US" b="1" dirty="0"/>
              <a:t>Acceptance</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spcBef>
                <a:spcPct val="40000"/>
              </a:spcBef>
            </a:pPr>
            <a:r>
              <a:rPr lang="en-US" altLang="en-US" sz="2250" dirty="0"/>
              <a:t>Acceptance is the choice to do nothing to protect an information asset and to accept the loss when it occurs</a:t>
            </a:r>
          </a:p>
          <a:p>
            <a:pPr>
              <a:spcBef>
                <a:spcPct val="40000"/>
              </a:spcBef>
            </a:pPr>
            <a:r>
              <a:rPr lang="en-US" altLang="en-US" sz="2250" dirty="0"/>
              <a:t>This control, or lack of control, assumes that it may be a prudent business decision to </a:t>
            </a:r>
          </a:p>
          <a:p>
            <a:pPr lvl="1">
              <a:spcBef>
                <a:spcPct val="40000"/>
              </a:spcBef>
            </a:pPr>
            <a:r>
              <a:rPr lang="en-US" altLang="en-US" sz="2250" dirty="0"/>
              <a:t>Examine alternatives </a:t>
            </a:r>
          </a:p>
          <a:p>
            <a:pPr lvl="1">
              <a:spcBef>
                <a:spcPct val="40000"/>
              </a:spcBef>
            </a:pPr>
            <a:r>
              <a:rPr lang="en-US" altLang="en-US" sz="2250" dirty="0"/>
              <a:t>Conclude the cost of protecting an asset does not justify the security expenditure</a:t>
            </a:r>
          </a:p>
        </p:txBody>
      </p:sp>
    </p:spTree>
    <p:extLst>
      <p:ext uri="{BB962C8B-B14F-4D97-AF65-F5344CB8AC3E}">
        <p14:creationId xmlns:p14="http://schemas.microsoft.com/office/powerpoint/2010/main" val="42029848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altLang="en-US" b="1" dirty="0"/>
              <a:t>Acceptance</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lnSpc>
                <a:spcPct val="95000"/>
              </a:lnSpc>
            </a:pPr>
            <a:r>
              <a:rPr lang="en-US" altLang="en-US" sz="1950" dirty="0"/>
              <a:t>Only valid use of acceptance strategy occurs when organization has:</a:t>
            </a:r>
          </a:p>
          <a:p>
            <a:pPr lvl="1">
              <a:lnSpc>
                <a:spcPct val="95000"/>
              </a:lnSpc>
            </a:pPr>
            <a:r>
              <a:rPr lang="en-US" altLang="en-US" sz="1800" dirty="0"/>
              <a:t>Determined level of risk to information asset</a:t>
            </a:r>
          </a:p>
          <a:p>
            <a:pPr lvl="1">
              <a:lnSpc>
                <a:spcPct val="95000"/>
              </a:lnSpc>
            </a:pPr>
            <a:r>
              <a:rPr lang="en-US" altLang="en-US" sz="1800" dirty="0"/>
              <a:t>Assessed probability of attack and likelihood of a successful exploitation of vulnerability</a:t>
            </a:r>
          </a:p>
          <a:p>
            <a:pPr lvl="1">
              <a:lnSpc>
                <a:spcPct val="95000"/>
              </a:lnSpc>
            </a:pPr>
            <a:r>
              <a:rPr lang="en-US" altLang="en-US" sz="1800" dirty="0"/>
              <a:t>Estimated potential loss from attacks</a:t>
            </a:r>
          </a:p>
          <a:p>
            <a:pPr lvl="1">
              <a:lnSpc>
                <a:spcPct val="95000"/>
              </a:lnSpc>
            </a:pPr>
            <a:r>
              <a:rPr lang="en-US" altLang="en-US" sz="1800" dirty="0"/>
              <a:t>Performed a thorough cost benefit analysis</a:t>
            </a:r>
          </a:p>
          <a:p>
            <a:pPr lvl="1">
              <a:lnSpc>
                <a:spcPct val="95000"/>
              </a:lnSpc>
            </a:pPr>
            <a:r>
              <a:rPr lang="en-US" altLang="en-US" sz="1800" dirty="0"/>
              <a:t>Evaluated controls using each appropriate type of feasibility</a:t>
            </a:r>
          </a:p>
          <a:p>
            <a:pPr lvl="1">
              <a:lnSpc>
                <a:spcPct val="95000"/>
              </a:lnSpc>
            </a:pPr>
            <a:r>
              <a:rPr lang="en-US" altLang="en-US" sz="1800" dirty="0"/>
              <a:t>Decided that the particular asset did not justify the cost of protection</a:t>
            </a:r>
          </a:p>
        </p:txBody>
      </p:sp>
    </p:spTree>
    <p:extLst>
      <p:ext uri="{BB962C8B-B14F-4D97-AF65-F5344CB8AC3E}">
        <p14:creationId xmlns:p14="http://schemas.microsoft.com/office/powerpoint/2010/main" val="40371279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200900" cy="652713"/>
          </a:xfrm>
        </p:spPr>
        <p:txBody>
          <a:bodyPr/>
          <a:lstStyle/>
          <a:p>
            <a:r>
              <a:rPr lang="en-US" altLang="en-US" b="1" dirty="0"/>
              <a:t>Risk Response Strategy Selection </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marL="0" indent="0" algn="ctr">
              <a:buNone/>
            </a:pPr>
            <a:endParaRPr lang="en-US" altLang="en-US" sz="3000" dirty="0"/>
          </a:p>
          <a:p>
            <a:pPr marL="0" indent="0" algn="ctr">
              <a:buNone/>
            </a:pPr>
            <a:endParaRPr lang="en-US" altLang="en-US" sz="3000" dirty="0"/>
          </a:p>
          <a:p>
            <a:pPr marL="0" indent="0" algn="ctr">
              <a:buNone/>
            </a:pPr>
            <a:r>
              <a:rPr lang="en-US" altLang="en-US" sz="3000" dirty="0"/>
              <a:t>Which Response is precise choice?</a:t>
            </a:r>
          </a:p>
        </p:txBody>
      </p:sp>
    </p:spTree>
    <p:extLst>
      <p:ext uri="{BB962C8B-B14F-4D97-AF65-F5344CB8AC3E}">
        <p14:creationId xmlns:p14="http://schemas.microsoft.com/office/powerpoint/2010/main" val="2375838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altLang="en-US" b="1" dirty="0"/>
              <a:t>Risk Response Strategy Selection </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250" dirty="0"/>
              <a:t>involves selecting one of the four risk control strategies for the vulnerabilities present within the organization</a:t>
            </a:r>
          </a:p>
          <a:p>
            <a:r>
              <a:rPr lang="en-US" altLang="en-US" sz="2250" dirty="0"/>
              <a:t>If the loss is within the range of losses the organization can absorb, or if the attacker’s gain is less than expected costs of the attack, the organization may choose to accept the risk</a:t>
            </a:r>
          </a:p>
          <a:p>
            <a:r>
              <a:rPr lang="en-US" altLang="en-US" sz="2250" dirty="0"/>
              <a:t>Otherwise, one of the other control strategies will have to be selected</a:t>
            </a:r>
          </a:p>
          <a:p>
            <a:endParaRPr lang="en-US" altLang="en-US" sz="2250" dirty="0"/>
          </a:p>
          <a:p>
            <a:endParaRPr lang="en-US" altLang="en-US" sz="2250" dirty="0"/>
          </a:p>
        </p:txBody>
      </p:sp>
    </p:spTree>
    <p:extLst>
      <p:ext uri="{BB962C8B-B14F-4D97-AF65-F5344CB8AC3E}">
        <p14:creationId xmlns:p14="http://schemas.microsoft.com/office/powerpoint/2010/main" val="1355900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200900" cy="652713"/>
          </a:xfrm>
        </p:spPr>
        <p:txBody>
          <a:bodyPr/>
          <a:lstStyle/>
          <a:p>
            <a:r>
              <a:rPr lang="en-US" altLang="en-US" b="1" dirty="0"/>
              <a:t>Risk Handling Action Points</a:t>
            </a:r>
            <a:endParaRPr lang="id-ID" b="1" dirty="0"/>
          </a:p>
        </p:txBody>
      </p:sp>
      <p:pic>
        <p:nvPicPr>
          <p:cNvPr id="4" name="Picture 40" descr="Fig08-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40105" y="1885950"/>
            <a:ext cx="645892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972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200900" cy="652713"/>
          </a:xfrm>
        </p:spPr>
        <p:txBody>
          <a:bodyPr/>
          <a:lstStyle/>
          <a:p>
            <a:r>
              <a:rPr lang="en-US" altLang="en-US" b="1" dirty="0"/>
              <a:t>Risk Response Strategy Selection </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1875" dirty="0"/>
              <a:t>Some rules:</a:t>
            </a:r>
          </a:p>
          <a:p>
            <a:pPr lvl="1"/>
            <a:r>
              <a:rPr lang="en-US" altLang="en-US" sz="1875" u="sng" dirty="0"/>
              <a:t>When a vulnerability exists</a:t>
            </a:r>
            <a:r>
              <a:rPr lang="en-US" altLang="en-US" sz="1875" dirty="0"/>
              <a:t>: Implement security controls to reduce the likelihood of a vulnerability being exercised</a:t>
            </a:r>
          </a:p>
          <a:p>
            <a:pPr lvl="1"/>
            <a:r>
              <a:rPr lang="en-US" altLang="en-US" sz="1875" u="sng" dirty="0"/>
              <a:t>When a vulnerability can be exploited</a:t>
            </a:r>
            <a:r>
              <a:rPr lang="en-US" altLang="en-US" sz="1875" dirty="0"/>
              <a:t>: Apply layered controls to minimize the risk or prevent occurrence</a:t>
            </a:r>
          </a:p>
          <a:p>
            <a:pPr lvl="1"/>
            <a:r>
              <a:rPr lang="en-US" altLang="en-US" sz="1875" u="sng" dirty="0"/>
              <a:t>When the attacker’s potential gain is greater than the costs of attack</a:t>
            </a:r>
            <a:r>
              <a:rPr lang="en-US" altLang="en-US" sz="1875" dirty="0"/>
              <a:t>: Apply protections to increase the attacker’s cost, or reduce the attacker’s gain, using technical or managerial controls</a:t>
            </a:r>
          </a:p>
          <a:p>
            <a:pPr lvl="1"/>
            <a:r>
              <a:rPr lang="en-US" altLang="en-US" sz="1875" u="sng" dirty="0"/>
              <a:t>When potential loss is substantial</a:t>
            </a:r>
            <a:r>
              <a:rPr lang="en-US" altLang="en-US" sz="1875" dirty="0"/>
              <a:t>: Apply design controls to limit the extent of the attack, thereby reducing the potential for loss</a:t>
            </a:r>
          </a:p>
        </p:txBody>
      </p:sp>
    </p:spTree>
    <p:extLst>
      <p:ext uri="{BB962C8B-B14F-4D97-AF65-F5344CB8AC3E}">
        <p14:creationId xmlns:p14="http://schemas.microsoft.com/office/powerpoint/2010/main" val="33837181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en-US" altLang="en-US" b="1" dirty="0"/>
              <a:t>Managing Risk Control</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2250" dirty="0"/>
              <a:t>Once a control strategy has been selected and implemented</a:t>
            </a:r>
          </a:p>
          <a:p>
            <a:pPr lvl="1"/>
            <a:r>
              <a:rPr lang="en-US" altLang="en-US" sz="2250" dirty="0"/>
              <a:t>Effectiveness of controls should be monitored and measured on an ongoing basis to determine its effectiveness </a:t>
            </a:r>
          </a:p>
          <a:p>
            <a:pPr lvl="1"/>
            <a:r>
              <a:rPr lang="en-US" altLang="en-US" sz="2250" dirty="0"/>
              <a:t>Accuracy of estimated risk that will remain after all planned controls are in place</a:t>
            </a:r>
          </a:p>
        </p:txBody>
      </p:sp>
    </p:spTree>
    <p:extLst>
      <p:ext uri="{BB962C8B-B14F-4D97-AF65-F5344CB8AC3E}">
        <p14:creationId xmlns:p14="http://schemas.microsoft.com/office/powerpoint/2010/main" val="28394542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The Risk Control Cycle</a:t>
            </a:r>
            <a:endParaRPr lang="id-ID" b="1" dirty="0"/>
          </a:p>
        </p:txBody>
      </p:sp>
      <p:pic>
        <p:nvPicPr>
          <p:cNvPr id="4" name="Picture 30" descr="Fig08-0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028700" y="1900118"/>
            <a:ext cx="6132195" cy="40397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67840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370" y="914400"/>
            <a:ext cx="7200900" cy="652713"/>
          </a:xfrm>
        </p:spPr>
        <p:txBody>
          <a:bodyPr>
            <a:normAutofit fontScale="90000"/>
          </a:bodyPr>
          <a:lstStyle/>
          <a:p>
            <a:r>
              <a:rPr lang="en-US" altLang="en-US" b="1" dirty="0"/>
              <a:t>Categories of Control</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2250" dirty="0"/>
              <a:t>Controlling risk by means of avoidance, mitigation, or transference may be accomplished by implementing controls or safeguards</a:t>
            </a:r>
          </a:p>
          <a:p>
            <a:r>
              <a:rPr lang="en-US" altLang="en-US" sz="2250" dirty="0"/>
              <a:t>Controls can be grouped for discussion by one of four categories:</a:t>
            </a:r>
          </a:p>
          <a:p>
            <a:pPr lvl="1"/>
            <a:r>
              <a:rPr lang="en-US" altLang="en-US" sz="2250" b="1" dirty="0"/>
              <a:t>Control function</a:t>
            </a:r>
          </a:p>
          <a:p>
            <a:pPr lvl="1"/>
            <a:r>
              <a:rPr lang="en-US" altLang="en-US" sz="2250" b="1" dirty="0"/>
              <a:t>Architectural layer</a:t>
            </a:r>
          </a:p>
          <a:p>
            <a:pPr lvl="1"/>
            <a:r>
              <a:rPr lang="en-US" altLang="en-US" sz="2250" b="1" dirty="0"/>
              <a:t>Strategy layer</a:t>
            </a:r>
          </a:p>
          <a:p>
            <a:pPr lvl="1"/>
            <a:r>
              <a:rPr lang="en-US" altLang="en-US" sz="2250" b="1" dirty="0"/>
              <a:t>Information security principle</a:t>
            </a:r>
          </a:p>
        </p:txBody>
      </p:sp>
    </p:spTree>
    <p:extLst>
      <p:ext uri="{BB962C8B-B14F-4D97-AF65-F5344CB8AC3E}">
        <p14:creationId xmlns:p14="http://schemas.microsoft.com/office/powerpoint/2010/main" val="2890701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420938"/>
            <a:ext cx="4191000" cy="1846261"/>
          </a:xfrm>
        </p:spPr>
        <p:txBody>
          <a:bodyPr>
            <a:normAutofit/>
          </a:bodyPr>
          <a:lstStyle/>
          <a:p>
            <a:r>
              <a:rPr lang="id-ID" sz="3750" dirty="0"/>
              <a:t>Risk Identification</a:t>
            </a:r>
          </a:p>
        </p:txBody>
      </p:sp>
    </p:spTree>
    <p:extLst>
      <p:ext uri="{BB962C8B-B14F-4D97-AF65-F5344CB8AC3E}">
        <p14:creationId xmlns:p14="http://schemas.microsoft.com/office/powerpoint/2010/main" val="1558076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Control Function</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lnSpc>
                <a:spcPct val="90000"/>
              </a:lnSpc>
            </a:pPr>
            <a:r>
              <a:rPr lang="en-US" altLang="en-US" sz="1875" b="1" dirty="0"/>
              <a:t>Preventive controls</a:t>
            </a:r>
          </a:p>
          <a:p>
            <a:pPr lvl="1">
              <a:lnSpc>
                <a:spcPct val="90000"/>
              </a:lnSpc>
            </a:pPr>
            <a:r>
              <a:rPr lang="en-US" altLang="en-US" sz="1875" dirty="0"/>
              <a:t>Stop attempts to exploit a vulnerability by implementing enforcement of an organizational policy or a security principle </a:t>
            </a:r>
          </a:p>
          <a:p>
            <a:pPr lvl="1">
              <a:lnSpc>
                <a:spcPct val="90000"/>
              </a:lnSpc>
            </a:pPr>
            <a:r>
              <a:rPr lang="en-US" altLang="en-US" sz="1875" dirty="0"/>
              <a:t>Use a technical procedure, or some combination of technical means and enforcement methods</a:t>
            </a:r>
          </a:p>
          <a:p>
            <a:pPr>
              <a:lnSpc>
                <a:spcPct val="90000"/>
              </a:lnSpc>
            </a:pPr>
            <a:r>
              <a:rPr lang="en-US" altLang="en-US" sz="1875" b="1" dirty="0"/>
              <a:t>Detective controls</a:t>
            </a:r>
            <a:r>
              <a:rPr lang="en-US" altLang="en-US" sz="1875" dirty="0"/>
              <a:t> </a:t>
            </a:r>
          </a:p>
          <a:p>
            <a:pPr lvl="1">
              <a:lnSpc>
                <a:spcPct val="90000"/>
              </a:lnSpc>
            </a:pPr>
            <a:r>
              <a:rPr lang="en-US" altLang="en-US" sz="1875" dirty="0"/>
              <a:t>Warn organizations of violations of security principles, organizational policies, or attempts to exploit vulnerabilities </a:t>
            </a:r>
          </a:p>
          <a:p>
            <a:pPr lvl="1">
              <a:lnSpc>
                <a:spcPct val="90000"/>
              </a:lnSpc>
            </a:pPr>
            <a:r>
              <a:rPr lang="en-US" altLang="en-US" sz="1875" dirty="0"/>
              <a:t>Use techniques such as audit trails, intrusion detection, and configuration monitoring</a:t>
            </a:r>
          </a:p>
        </p:txBody>
      </p:sp>
    </p:spTree>
    <p:extLst>
      <p:ext uri="{BB962C8B-B14F-4D97-AF65-F5344CB8AC3E}">
        <p14:creationId xmlns:p14="http://schemas.microsoft.com/office/powerpoint/2010/main" val="42588299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180" y="914400"/>
            <a:ext cx="7200900" cy="652713"/>
          </a:xfrm>
        </p:spPr>
        <p:txBody>
          <a:bodyPr>
            <a:normAutofit fontScale="90000"/>
          </a:bodyPr>
          <a:lstStyle/>
          <a:p>
            <a:r>
              <a:rPr lang="en-US" altLang="en-US" b="1" dirty="0"/>
              <a:t>Architectural Layer</a:t>
            </a:r>
            <a:endParaRPr lang="id-ID" b="1" dirty="0"/>
          </a:p>
        </p:txBody>
      </p:sp>
      <p:sp>
        <p:nvSpPr>
          <p:cNvPr id="3" name="Content Placeholder 2"/>
          <p:cNvSpPr>
            <a:spLocks noGrp="1"/>
          </p:cNvSpPr>
          <p:nvPr>
            <p:ph idx="1"/>
          </p:nvPr>
        </p:nvSpPr>
        <p:spPr>
          <a:xfrm>
            <a:off x="1028700" y="2108535"/>
            <a:ext cx="7200900" cy="3149266"/>
          </a:xfrm>
        </p:spPr>
        <p:txBody>
          <a:bodyPr>
            <a:normAutofit fontScale="92500" lnSpcReduction="20000"/>
          </a:bodyPr>
          <a:lstStyle/>
          <a:p>
            <a:r>
              <a:rPr lang="en-US" altLang="en-US" sz="1950" dirty="0"/>
              <a:t>Some controls apply to one or more layers of an organization’s technical architecture</a:t>
            </a:r>
          </a:p>
          <a:p>
            <a:r>
              <a:rPr lang="en-US" altLang="en-US" sz="1950" dirty="0"/>
              <a:t>Possible architectural layers include the following:</a:t>
            </a:r>
          </a:p>
          <a:p>
            <a:pPr lvl="1"/>
            <a:r>
              <a:rPr lang="en-US" altLang="en-US" sz="1800" dirty="0"/>
              <a:t>Organizational policy</a:t>
            </a:r>
          </a:p>
          <a:p>
            <a:pPr lvl="1"/>
            <a:r>
              <a:rPr lang="en-US" altLang="en-US" sz="1800" dirty="0"/>
              <a:t>External networks</a:t>
            </a:r>
          </a:p>
          <a:p>
            <a:pPr lvl="1"/>
            <a:r>
              <a:rPr lang="en-US" altLang="en-US" sz="1800" dirty="0"/>
              <a:t>Extranets </a:t>
            </a:r>
          </a:p>
          <a:p>
            <a:pPr lvl="1"/>
            <a:r>
              <a:rPr lang="en-US" altLang="en-US" sz="1800" dirty="0"/>
              <a:t>Demilitarized zones</a:t>
            </a:r>
          </a:p>
          <a:p>
            <a:pPr lvl="1"/>
            <a:r>
              <a:rPr lang="en-US" altLang="en-US" sz="1800" dirty="0"/>
              <a:t>Intranets</a:t>
            </a:r>
          </a:p>
          <a:p>
            <a:pPr lvl="1"/>
            <a:r>
              <a:rPr lang="en-US" altLang="en-US" sz="1800" dirty="0"/>
              <a:t>Network devices that interface network zones </a:t>
            </a:r>
          </a:p>
          <a:p>
            <a:pPr lvl="1"/>
            <a:r>
              <a:rPr lang="en-US" altLang="en-US" sz="1800" dirty="0"/>
              <a:t>Systems</a:t>
            </a:r>
          </a:p>
          <a:p>
            <a:pPr lvl="1"/>
            <a:r>
              <a:rPr lang="en-US" altLang="en-US" sz="1800" dirty="0"/>
              <a:t>Applications</a:t>
            </a:r>
          </a:p>
        </p:txBody>
      </p:sp>
    </p:spTree>
    <p:extLst>
      <p:ext uri="{BB962C8B-B14F-4D97-AF65-F5344CB8AC3E}">
        <p14:creationId xmlns:p14="http://schemas.microsoft.com/office/powerpoint/2010/main" val="33256190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940" y="914400"/>
            <a:ext cx="7200900" cy="652713"/>
          </a:xfrm>
        </p:spPr>
        <p:txBody>
          <a:bodyPr>
            <a:normAutofit fontScale="90000"/>
          </a:bodyPr>
          <a:lstStyle/>
          <a:p>
            <a:r>
              <a:rPr lang="en-US" altLang="en-US" b="1" dirty="0"/>
              <a:t>Strategy Layer</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pPr>
              <a:lnSpc>
                <a:spcPct val="90000"/>
              </a:lnSpc>
            </a:pPr>
            <a:r>
              <a:rPr lang="en-US" altLang="en-US" sz="2250" dirty="0"/>
              <a:t>Controls are sometimes classified by the risk control strategy they operate within:</a:t>
            </a:r>
          </a:p>
          <a:p>
            <a:pPr lvl="1">
              <a:lnSpc>
                <a:spcPct val="90000"/>
              </a:lnSpc>
            </a:pPr>
            <a:r>
              <a:rPr lang="en-US" altLang="en-US" sz="2250" dirty="0"/>
              <a:t>Avoidance</a:t>
            </a:r>
          </a:p>
          <a:p>
            <a:pPr lvl="1">
              <a:lnSpc>
                <a:spcPct val="90000"/>
              </a:lnSpc>
            </a:pPr>
            <a:r>
              <a:rPr lang="en-US" altLang="en-US" sz="2250" dirty="0"/>
              <a:t>Mitigation</a:t>
            </a:r>
          </a:p>
          <a:p>
            <a:pPr lvl="1">
              <a:lnSpc>
                <a:spcPct val="90000"/>
              </a:lnSpc>
            </a:pPr>
            <a:r>
              <a:rPr lang="en-US" altLang="en-US" sz="2250" dirty="0"/>
              <a:t>Transference</a:t>
            </a:r>
          </a:p>
          <a:p>
            <a:pPr>
              <a:lnSpc>
                <a:spcPct val="90000"/>
              </a:lnSpc>
            </a:pPr>
            <a:r>
              <a:rPr lang="en-US" altLang="en-US" sz="2250" dirty="0"/>
              <a:t>Note that the acceptance strategy is not an option since it involves the absence of controls</a:t>
            </a:r>
          </a:p>
        </p:txBody>
      </p:sp>
    </p:spTree>
    <p:extLst>
      <p:ext uri="{BB962C8B-B14F-4D97-AF65-F5344CB8AC3E}">
        <p14:creationId xmlns:p14="http://schemas.microsoft.com/office/powerpoint/2010/main" val="17361906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Information Security Principle</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1875" dirty="0"/>
              <a:t>Risk controls operate within one or more of the commonly accepted information security principles:</a:t>
            </a:r>
          </a:p>
          <a:p>
            <a:pPr lvl="1"/>
            <a:r>
              <a:rPr lang="en-US" altLang="en-US" sz="1875" dirty="0"/>
              <a:t>Confidentiality</a:t>
            </a:r>
          </a:p>
          <a:p>
            <a:pPr lvl="1"/>
            <a:r>
              <a:rPr lang="en-US" altLang="en-US" sz="1875" dirty="0"/>
              <a:t>Integrity</a:t>
            </a:r>
          </a:p>
          <a:p>
            <a:pPr lvl="1"/>
            <a:r>
              <a:rPr lang="en-US" altLang="en-US" sz="1875" dirty="0"/>
              <a:t>Availability</a:t>
            </a:r>
          </a:p>
          <a:p>
            <a:pPr lvl="1"/>
            <a:r>
              <a:rPr lang="en-US" altLang="en-US" sz="1875" dirty="0"/>
              <a:t>Authentication</a:t>
            </a:r>
          </a:p>
          <a:p>
            <a:pPr lvl="1"/>
            <a:r>
              <a:rPr lang="en-US" altLang="en-US" sz="1875" dirty="0"/>
              <a:t>Authorization</a:t>
            </a:r>
          </a:p>
          <a:p>
            <a:pPr lvl="1"/>
            <a:r>
              <a:rPr lang="en-US" altLang="en-US" sz="1875" dirty="0"/>
              <a:t>Accountability</a:t>
            </a:r>
          </a:p>
          <a:p>
            <a:pPr lvl="1"/>
            <a:r>
              <a:rPr lang="en-US" altLang="en-US" sz="1875" dirty="0"/>
              <a:t>Privacy</a:t>
            </a:r>
          </a:p>
        </p:txBody>
      </p:sp>
    </p:spTree>
    <p:extLst>
      <p:ext uri="{BB962C8B-B14F-4D97-AF65-F5344CB8AC3E}">
        <p14:creationId xmlns:p14="http://schemas.microsoft.com/office/powerpoint/2010/main" val="39223192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180" y="914400"/>
            <a:ext cx="7200900" cy="652713"/>
          </a:xfrm>
        </p:spPr>
        <p:txBody>
          <a:bodyPr>
            <a:normAutofit fontScale="90000"/>
          </a:bodyPr>
          <a:lstStyle/>
          <a:p>
            <a:r>
              <a:rPr lang="en-US" altLang="en-US" b="1" dirty="0"/>
              <a:t>Documenting Result</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spcBef>
                <a:spcPct val="60000"/>
              </a:spcBef>
            </a:pPr>
            <a:r>
              <a:rPr lang="en-US" altLang="en-US" sz="2250" dirty="0"/>
              <a:t>When risk management program has been completed, series of proposed controls are prepared</a:t>
            </a:r>
          </a:p>
          <a:p>
            <a:pPr lvl="1">
              <a:spcBef>
                <a:spcPct val="60000"/>
              </a:spcBef>
            </a:pPr>
            <a:r>
              <a:rPr lang="en-US" altLang="en-US" sz="2250" dirty="0"/>
              <a:t>Each justified by one or more feasibility or rationalization approaches</a:t>
            </a:r>
          </a:p>
          <a:p>
            <a:pPr>
              <a:spcBef>
                <a:spcPct val="60000"/>
              </a:spcBef>
            </a:pPr>
            <a:r>
              <a:rPr lang="en-US" altLang="en-US" sz="2250" dirty="0"/>
              <a:t>At minimum, each information asset-threat pair should have a documented control strategy that </a:t>
            </a:r>
          </a:p>
          <a:p>
            <a:pPr lvl="1">
              <a:spcBef>
                <a:spcPct val="60000"/>
              </a:spcBef>
            </a:pPr>
            <a:r>
              <a:rPr lang="en-US" altLang="en-US" sz="2250" dirty="0"/>
              <a:t>Clearly identifies any residual risk remaining after the proposed strategy has been executed</a:t>
            </a:r>
          </a:p>
        </p:txBody>
      </p:sp>
    </p:spTree>
    <p:extLst>
      <p:ext uri="{BB962C8B-B14F-4D97-AF65-F5344CB8AC3E}">
        <p14:creationId xmlns:p14="http://schemas.microsoft.com/office/powerpoint/2010/main" val="5661478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420938"/>
            <a:ext cx="4343400" cy="1693861"/>
          </a:xfrm>
        </p:spPr>
        <p:txBody>
          <a:bodyPr>
            <a:normAutofit/>
          </a:bodyPr>
          <a:lstStyle/>
          <a:p>
            <a:r>
              <a:rPr lang="id-ID" sz="3750" dirty="0"/>
              <a:t>Risk </a:t>
            </a:r>
            <a:r>
              <a:rPr lang="id-ID" sz="3750" dirty="0"/>
              <a:t>MONITORING and REVIEW</a:t>
            </a:r>
            <a:endParaRPr lang="id-ID" sz="3750" dirty="0"/>
          </a:p>
        </p:txBody>
      </p:sp>
    </p:spTree>
    <p:extLst>
      <p:ext uri="{BB962C8B-B14F-4D97-AF65-F5344CB8AC3E}">
        <p14:creationId xmlns:p14="http://schemas.microsoft.com/office/powerpoint/2010/main" val="3823198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58188"/>
            <a:ext cx="7200900" cy="652713"/>
          </a:xfrm>
        </p:spPr>
        <p:txBody>
          <a:bodyPr>
            <a:normAutofit fontScale="90000"/>
          </a:bodyPr>
          <a:lstStyle/>
          <a:p>
            <a:r>
              <a:rPr lang="id-ID" altLang="en-US" b="1" dirty="0" smtClean="0"/>
              <a:t>Monitoring and Review</a:t>
            </a:r>
            <a:endParaRPr lang="id-ID" b="1" dirty="0"/>
          </a:p>
        </p:txBody>
      </p:sp>
      <p:sp>
        <p:nvSpPr>
          <p:cNvPr id="8" name="Text Box 3"/>
          <p:cNvSpPr txBox="1">
            <a:spLocks noChangeArrowheads="1"/>
          </p:cNvSpPr>
          <p:nvPr/>
        </p:nvSpPr>
        <p:spPr bwMode="auto">
          <a:xfrm>
            <a:off x="728662" y="2132410"/>
            <a:ext cx="459700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GB" sz="2100" b="1">
                <a:solidFill>
                  <a:srgbClr val="990000"/>
                </a:solidFill>
                <a:effectLst>
                  <a:outerShdw blurRad="38100" dist="38100" dir="2700000" algn="tl">
                    <a:srgbClr val="C0C0C0"/>
                  </a:outerShdw>
                </a:effectLst>
                <a:latin typeface="Verdana" panose="020B0604030504040204" pitchFamily="34" charset="0"/>
              </a:rPr>
              <a:t>Monitoring</a:t>
            </a:r>
          </a:p>
        </p:txBody>
      </p:sp>
      <p:sp>
        <p:nvSpPr>
          <p:cNvPr id="9" name="Text Box 4"/>
          <p:cNvSpPr txBox="1">
            <a:spLocks noChangeArrowheads="1"/>
          </p:cNvSpPr>
          <p:nvPr/>
        </p:nvSpPr>
        <p:spPr bwMode="auto">
          <a:xfrm>
            <a:off x="1107282" y="2672953"/>
            <a:ext cx="469939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panose="02020603050405020304" pitchFamily="18" charset="0"/>
                <a:ea typeface="ＭＳ Ｐゴシック" panose="020B0600070205080204" pitchFamily="34" charset="-128"/>
              </a:defRPr>
            </a:lvl1pPr>
            <a:lvl2pPr marL="571500">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eaLnBrk="1" hangingPunct="1">
              <a:spcBef>
                <a:spcPct val="50000"/>
              </a:spcBef>
              <a:buFontTx/>
              <a:buChar char="•"/>
            </a:pPr>
            <a:r>
              <a:rPr lang="en-GB" sz="1800">
                <a:latin typeface="Verdana" panose="020B0604030504040204" pitchFamily="34" charset="0"/>
              </a:rPr>
              <a:t>‘Live’ nature of assessments</a:t>
            </a:r>
          </a:p>
          <a:p>
            <a:pPr algn="l" eaLnBrk="1" hangingPunct="1">
              <a:spcBef>
                <a:spcPct val="50000"/>
              </a:spcBef>
              <a:buFontTx/>
              <a:buChar char="•"/>
            </a:pPr>
            <a:r>
              <a:rPr lang="en-GB" sz="1800">
                <a:latin typeface="Verdana" panose="020B0604030504040204" pitchFamily="34" charset="0"/>
              </a:rPr>
              <a:t>Possible modification to procedures</a:t>
            </a:r>
          </a:p>
        </p:txBody>
      </p:sp>
      <p:sp>
        <p:nvSpPr>
          <p:cNvPr id="10" name="Text Box 5"/>
          <p:cNvSpPr txBox="1">
            <a:spLocks noChangeArrowheads="1"/>
          </p:cNvSpPr>
          <p:nvPr/>
        </p:nvSpPr>
        <p:spPr bwMode="auto">
          <a:xfrm>
            <a:off x="728663" y="3590925"/>
            <a:ext cx="20193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GB" sz="2100" b="1">
                <a:solidFill>
                  <a:srgbClr val="990000"/>
                </a:solidFill>
                <a:effectLst>
                  <a:outerShdw blurRad="38100" dist="38100" dir="2700000" algn="tl">
                    <a:srgbClr val="C0C0C0"/>
                  </a:outerShdw>
                </a:effectLst>
                <a:latin typeface="Verdana" panose="020B0604030504040204" pitchFamily="34" charset="0"/>
              </a:rPr>
              <a:t>Review</a:t>
            </a:r>
          </a:p>
        </p:txBody>
      </p:sp>
      <p:sp>
        <p:nvSpPr>
          <p:cNvPr id="11" name="Text Box 6"/>
          <p:cNvSpPr txBox="1">
            <a:spLocks noChangeArrowheads="1"/>
          </p:cNvSpPr>
          <p:nvPr/>
        </p:nvSpPr>
        <p:spPr bwMode="auto">
          <a:xfrm>
            <a:off x="1160860" y="4131469"/>
            <a:ext cx="469820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defRPr sz="2400">
                <a:solidFill>
                  <a:schemeClr val="tx1"/>
                </a:solidFill>
                <a:latin typeface="Times" panose="02020603050405020304" pitchFamily="18" charset="0"/>
                <a:ea typeface="ＭＳ Ｐゴシック" panose="020B0600070205080204" pitchFamily="34" charset="-128"/>
              </a:defRPr>
            </a:lvl1pPr>
            <a:lvl2pPr marL="571500">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algn="ctr"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eaLnBrk="1" hangingPunct="1">
              <a:spcBef>
                <a:spcPct val="50000"/>
              </a:spcBef>
              <a:buFontTx/>
              <a:buChar char="•"/>
            </a:pPr>
            <a:r>
              <a:rPr lang="en-GB" sz="1800" dirty="0">
                <a:latin typeface="Verdana" panose="020B0604030504040204" pitchFamily="34" charset="0"/>
              </a:rPr>
              <a:t>Identifies changes to procedures</a:t>
            </a:r>
          </a:p>
          <a:p>
            <a:pPr algn="l" eaLnBrk="1" hangingPunct="1">
              <a:spcBef>
                <a:spcPct val="50000"/>
              </a:spcBef>
              <a:buFontTx/>
              <a:buChar char="•"/>
            </a:pPr>
            <a:r>
              <a:rPr lang="en-GB" sz="1800" dirty="0">
                <a:latin typeface="Verdana" panose="020B0604030504040204" pitchFamily="34" charset="0"/>
              </a:rPr>
              <a:t>Possible modification to assessment</a:t>
            </a:r>
          </a:p>
        </p:txBody>
      </p:sp>
    </p:spTree>
    <p:extLst>
      <p:ext uri="{BB962C8B-B14F-4D97-AF65-F5344CB8AC3E}">
        <p14:creationId xmlns:p14="http://schemas.microsoft.com/office/powerpoint/2010/main" val="15975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blinds(horizontal)">
                                      <p:cBhvr>
                                        <p:cTn id="3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build="p" autoUpdateAnimBg="0"/>
      <p:bldP spid="10" grpId="0" autoUpdateAnimBg="0"/>
      <p:bldP spid="1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30" y="914400"/>
            <a:ext cx="7200900" cy="652713"/>
          </a:xfrm>
        </p:spPr>
        <p:txBody>
          <a:bodyPr>
            <a:normAutofit fontScale="90000"/>
          </a:bodyPr>
          <a:lstStyle/>
          <a:p>
            <a:r>
              <a:rPr lang="en-US" altLang="en-US" b="1" dirty="0"/>
              <a:t>The Octave Method</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pPr>
              <a:spcBef>
                <a:spcPct val="40000"/>
              </a:spcBef>
            </a:pPr>
            <a:r>
              <a:rPr lang="en-US" altLang="en-US" sz="1875" dirty="0"/>
              <a:t>Operationally Critical Threat, Asset, and Vulnerability </a:t>
            </a:r>
            <a:r>
              <a:rPr lang="en-US" altLang="en-US" sz="1875" dirty="0" err="1"/>
              <a:t>Evaluation</a:t>
            </a:r>
            <a:r>
              <a:rPr lang="en-US" altLang="en-US" sz="1875" baseline="30000" dirty="0" err="1"/>
              <a:t>SM</a:t>
            </a:r>
            <a:r>
              <a:rPr lang="en-US" altLang="en-US" sz="1875" dirty="0"/>
              <a:t> (OCTAVE</a:t>
            </a:r>
            <a:r>
              <a:rPr lang="en-US" altLang="en-US" sz="1875" baseline="30000" dirty="0"/>
              <a:t>SM</a:t>
            </a:r>
            <a:r>
              <a:rPr lang="en-US" altLang="en-US" sz="1875" dirty="0"/>
              <a:t>) Method:</a:t>
            </a:r>
          </a:p>
          <a:p>
            <a:pPr lvl="1">
              <a:spcBef>
                <a:spcPct val="40000"/>
              </a:spcBef>
            </a:pPr>
            <a:r>
              <a:rPr lang="en-US" altLang="en-US" sz="1875" dirty="0"/>
              <a:t>Defines essential components of a comprehensive, systematic, context-driven, self-directed information security risk evaluation</a:t>
            </a:r>
          </a:p>
          <a:p>
            <a:pPr>
              <a:spcBef>
                <a:spcPct val="40000"/>
              </a:spcBef>
            </a:pPr>
            <a:r>
              <a:rPr lang="en-US" altLang="en-US" sz="1875" dirty="0"/>
              <a:t>By following OCTAVE Method, organization can make information-protection decisions based on risks to confidentiality, integrity, and availability of critical information technology assets</a:t>
            </a:r>
          </a:p>
        </p:txBody>
      </p:sp>
    </p:spTree>
    <p:extLst>
      <p:ext uri="{BB962C8B-B14F-4D97-AF65-F5344CB8AC3E}">
        <p14:creationId xmlns:p14="http://schemas.microsoft.com/office/powerpoint/2010/main" val="3155617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510" y="838200"/>
            <a:ext cx="7200900" cy="736934"/>
          </a:xfrm>
        </p:spPr>
        <p:txBody>
          <a:bodyPr>
            <a:normAutofit/>
          </a:bodyPr>
          <a:lstStyle/>
          <a:p>
            <a:r>
              <a:rPr lang="en-US" altLang="en-US" b="1" dirty="0"/>
              <a:t>The OCTAVE Method</a:t>
            </a:r>
            <a:endParaRPr lang="id-ID" b="1" dirty="0"/>
          </a:p>
        </p:txBody>
      </p:sp>
      <p:sp>
        <p:nvSpPr>
          <p:cNvPr id="3" name="Content Placeholder 2"/>
          <p:cNvSpPr>
            <a:spLocks noGrp="1"/>
          </p:cNvSpPr>
          <p:nvPr>
            <p:ph idx="1"/>
          </p:nvPr>
        </p:nvSpPr>
        <p:spPr>
          <a:xfrm>
            <a:off x="1028700" y="2108535"/>
            <a:ext cx="7200900" cy="3149266"/>
          </a:xfrm>
        </p:spPr>
        <p:txBody>
          <a:bodyPr>
            <a:noAutofit/>
          </a:bodyPr>
          <a:lstStyle/>
          <a:p>
            <a:r>
              <a:rPr lang="en-US" altLang="en-US" sz="2100" dirty="0"/>
              <a:t>For more information, you can download the </a:t>
            </a:r>
            <a:r>
              <a:rPr lang="en-US" altLang="en-US" sz="2100" dirty="0" err="1"/>
              <a:t>Octave</a:t>
            </a:r>
            <a:r>
              <a:rPr lang="en-US" altLang="en-US" sz="2100" baseline="30000" dirty="0" err="1"/>
              <a:t>SM</a:t>
            </a:r>
            <a:r>
              <a:rPr lang="en-US" altLang="en-US" sz="2100" dirty="0"/>
              <a:t> method implementation guide from </a:t>
            </a:r>
            <a:r>
              <a:rPr lang="en-US" altLang="en-US" sz="2100" dirty="0">
                <a:hlinkClick r:id="rId2"/>
              </a:rPr>
              <a:t>www.cert.org/octave/omig.html</a:t>
            </a:r>
            <a:endParaRPr lang="en-US" altLang="en-US" sz="2100" dirty="0"/>
          </a:p>
        </p:txBody>
      </p:sp>
    </p:spTree>
    <p:extLst>
      <p:ext uri="{BB962C8B-B14F-4D97-AF65-F5344CB8AC3E}">
        <p14:creationId xmlns:p14="http://schemas.microsoft.com/office/powerpoint/2010/main" val="23492401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35" y="2760345"/>
            <a:ext cx="7200900" cy="1114425"/>
          </a:xfrm>
        </p:spPr>
        <p:txBody>
          <a:bodyPr/>
          <a:lstStyle/>
          <a:p>
            <a:r>
              <a:rPr lang="en-US"/>
              <a:t>Any Question?</a:t>
            </a:r>
            <a:endParaRPr lang="en-US" dirty="0"/>
          </a:p>
        </p:txBody>
      </p:sp>
    </p:spTree>
    <p:extLst>
      <p:ext uri="{BB962C8B-B14F-4D97-AF65-F5344CB8AC3E}">
        <p14:creationId xmlns:p14="http://schemas.microsoft.com/office/powerpoint/2010/main" val="1830886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200900" cy="652713"/>
          </a:xfrm>
        </p:spPr>
        <p:txBody>
          <a:bodyPr/>
          <a:lstStyle/>
          <a:p>
            <a:r>
              <a:rPr lang="en-US" b="1" dirty="0"/>
              <a:t>Risk Identification Process</a:t>
            </a:r>
            <a:endParaRPr lang="id-ID" b="1" dirty="0"/>
          </a:p>
        </p:txBody>
      </p:sp>
      <p:pic>
        <p:nvPicPr>
          <p:cNvPr id="8" name="Picture 18" descr="Fig07-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028700" y="2024313"/>
            <a:ext cx="5886450" cy="3838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5996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200900" cy="652713"/>
          </a:xfrm>
        </p:spPr>
        <p:txBody>
          <a:bodyPr/>
          <a:lstStyle/>
          <a:p>
            <a:r>
              <a:rPr lang="en-US" altLang="en-US" b="1" dirty="0"/>
              <a:t>Risk Identification</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100" dirty="0"/>
              <a:t>Risk identification begins with the process of self-examination</a:t>
            </a:r>
          </a:p>
          <a:p>
            <a:r>
              <a:rPr lang="en-US" altLang="en-US" sz="2100" dirty="0"/>
              <a:t>Managers identify the organization’s information assets, classify them into useful groups, and prioritize them by their overall importance</a:t>
            </a:r>
          </a:p>
        </p:txBody>
      </p:sp>
    </p:spTree>
    <p:extLst>
      <p:ext uri="{BB962C8B-B14F-4D97-AF65-F5344CB8AC3E}">
        <p14:creationId xmlns:p14="http://schemas.microsoft.com/office/powerpoint/2010/main" val="2257109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normAutofit fontScale="90000"/>
          </a:bodyPr>
          <a:lstStyle/>
          <a:p>
            <a:r>
              <a:rPr lang="en-US" altLang="en-US" b="1" dirty="0"/>
              <a:t>Creating an Inventory of Information Assets</a:t>
            </a:r>
            <a:endParaRPr lang="id-ID" b="1" dirty="0"/>
          </a:p>
        </p:txBody>
      </p:sp>
      <p:sp>
        <p:nvSpPr>
          <p:cNvPr id="3" name="Content Placeholder 2"/>
          <p:cNvSpPr>
            <a:spLocks noGrp="1"/>
          </p:cNvSpPr>
          <p:nvPr>
            <p:ph idx="1"/>
          </p:nvPr>
        </p:nvSpPr>
        <p:spPr>
          <a:xfrm>
            <a:off x="1028700" y="2108535"/>
            <a:ext cx="7200900" cy="3149266"/>
          </a:xfrm>
        </p:spPr>
        <p:txBody>
          <a:bodyPr>
            <a:normAutofit/>
          </a:bodyPr>
          <a:lstStyle/>
          <a:p>
            <a:r>
              <a:rPr lang="en-US" altLang="en-US" sz="2100" dirty="0"/>
              <a:t>Identify information assets, including people, procedures, data and information, software, hardware, and networking elements</a:t>
            </a:r>
          </a:p>
          <a:p>
            <a:r>
              <a:rPr lang="en-US" altLang="en-US" sz="2100" dirty="0"/>
              <a:t>This step should be done without pre-judging the value of each asset; values will be assigned later in the process</a:t>
            </a:r>
          </a:p>
          <a:p>
            <a:endParaRPr lang="en-US" altLang="en-US" sz="2100" dirty="0"/>
          </a:p>
        </p:txBody>
      </p:sp>
    </p:spTree>
    <p:extLst>
      <p:ext uri="{BB962C8B-B14F-4D97-AF65-F5344CB8AC3E}">
        <p14:creationId xmlns:p14="http://schemas.microsoft.com/office/powerpoint/2010/main" val="457021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2637</Words>
  <Application>Microsoft Office PowerPoint</Application>
  <PresentationFormat>On-screen Show (4:3)</PresentationFormat>
  <Paragraphs>308</Paragraphs>
  <Slides>69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ＭＳ Ｐゴシック</vt:lpstr>
      <vt:lpstr>Arial</vt:lpstr>
      <vt:lpstr>Calibri</vt:lpstr>
      <vt:lpstr>Verdana</vt:lpstr>
      <vt:lpstr>Wingdings</vt:lpstr>
      <vt:lpstr>Office Theme</vt:lpstr>
      <vt:lpstr>Risk Management</vt:lpstr>
      <vt:lpstr>Risk Management</vt:lpstr>
      <vt:lpstr>Introduction</vt:lpstr>
      <vt:lpstr>Introduction</vt:lpstr>
      <vt:lpstr>Risk Management</vt:lpstr>
      <vt:lpstr>Risk Identification</vt:lpstr>
      <vt:lpstr>Risk Identification Process</vt:lpstr>
      <vt:lpstr>Risk Identification</vt:lpstr>
      <vt:lpstr>Creating an Inventory of Information Assets</vt:lpstr>
      <vt:lpstr>List of Assets</vt:lpstr>
      <vt:lpstr>Attributes for Assets</vt:lpstr>
      <vt:lpstr>Identifying Hardware, Software, and Network Assets</vt:lpstr>
      <vt:lpstr>Organizational Assets Used in Systems</vt:lpstr>
      <vt:lpstr>Identifying People, Procedures, and  Data Assets </vt:lpstr>
      <vt:lpstr>Classifying and Categorizing Assets </vt:lpstr>
      <vt:lpstr>Classifying and Categorizing Assets </vt:lpstr>
      <vt:lpstr>Security Clearances</vt:lpstr>
      <vt:lpstr>Threat Identification</vt:lpstr>
      <vt:lpstr>Threat Identification</vt:lpstr>
      <vt:lpstr>List of Threat</vt:lpstr>
      <vt:lpstr>Threats to Information Security</vt:lpstr>
      <vt:lpstr>Vulnerability Assessment</vt:lpstr>
      <vt:lpstr>Vulnerability Assessment</vt:lpstr>
      <vt:lpstr>The TVA (Threat-Vulnerability-Assets) Worksheet</vt:lpstr>
      <vt:lpstr>Sample TVA Spreadsheet</vt:lpstr>
      <vt:lpstr>Risk Assessment</vt:lpstr>
      <vt:lpstr>Risk Assessment</vt:lpstr>
      <vt:lpstr>Risk Assessment</vt:lpstr>
      <vt:lpstr>Likelihood</vt:lpstr>
      <vt:lpstr>Assessing Potential Lost</vt:lpstr>
      <vt:lpstr>Percentage of Risk  Mitigated by Current Controls</vt:lpstr>
      <vt:lpstr>Uncertainty</vt:lpstr>
      <vt:lpstr>Risk Determination Example</vt:lpstr>
      <vt:lpstr>Risk Determination Example</vt:lpstr>
      <vt:lpstr>Risk Determination Case</vt:lpstr>
      <vt:lpstr>Risk Determination Case</vt:lpstr>
      <vt:lpstr>Identify Possible Controls</vt:lpstr>
      <vt:lpstr>Identify Possible Controls</vt:lpstr>
      <vt:lpstr>IT Risk Register/ Profile</vt:lpstr>
      <vt:lpstr>Documenting the Results  of Risk Assessment</vt:lpstr>
      <vt:lpstr>Documenting the Results  of Risk Assessment</vt:lpstr>
      <vt:lpstr>Risk RESPONSE</vt:lpstr>
      <vt:lpstr>Risk Appetite</vt:lpstr>
      <vt:lpstr>Residual Risk</vt:lpstr>
      <vt:lpstr>Residual Risk</vt:lpstr>
      <vt:lpstr>Risk Control Strategies</vt:lpstr>
      <vt:lpstr>Avoidance</vt:lpstr>
      <vt:lpstr>Transference</vt:lpstr>
      <vt:lpstr>Mitigation</vt:lpstr>
      <vt:lpstr>Mitigation</vt:lpstr>
      <vt:lpstr>Acceptance</vt:lpstr>
      <vt:lpstr>Acceptance</vt:lpstr>
      <vt:lpstr>Risk Response Strategy Selection </vt:lpstr>
      <vt:lpstr>Risk Response Strategy Selection </vt:lpstr>
      <vt:lpstr>Risk Handling Action Points</vt:lpstr>
      <vt:lpstr>Risk Response Strategy Selection </vt:lpstr>
      <vt:lpstr>Managing Risk Control</vt:lpstr>
      <vt:lpstr>The Risk Control Cycle</vt:lpstr>
      <vt:lpstr>Categories of Control</vt:lpstr>
      <vt:lpstr>Control Function</vt:lpstr>
      <vt:lpstr>Architectural Layer</vt:lpstr>
      <vt:lpstr>Strategy Layer</vt:lpstr>
      <vt:lpstr>Information Security Principle</vt:lpstr>
      <vt:lpstr>Documenting Result</vt:lpstr>
      <vt:lpstr>Risk MONITORING and REVIEW</vt:lpstr>
      <vt:lpstr>Monitoring and Review</vt:lpstr>
      <vt:lpstr>The Octave Method</vt:lpstr>
      <vt:lpstr>The OCTAVE Method</vt:lpstr>
      <vt:lpstr>Any Question?</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Salim Sakata</cp:lastModifiedBy>
  <cp:revision>251</cp:revision>
  <dcterms:created xsi:type="dcterms:W3CDTF">2010-08-24T06:47:44Z</dcterms:created>
  <dcterms:modified xsi:type="dcterms:W3CDTF">2017-10-08T08:20:16Z</dcterms:modified>
</cp:coreProperties>
</file>