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62" y="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08/10/2017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smtClean="0"/>
              <a:t>Information Security Polcy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id-ID" dirty="0"/>
              <a:t>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4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Policy, </a:t>
            </a:r>
            <a:r>
              <a:rPr lang="en-US" altLang="en-US" b="1" dirty="0" err="1"/>
              <a:t>Procedur</a:t>
            </a:r>
            <a:r>
              <a:rPr lang="en-US" altLang="en-US" b="1" dirty="0"/>
              <a:t> &amp; Standard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GB" altLang="en-US" sz="2100" dirty="0"/>
              <a:t>Policy: plan or course of action that influences &amp; determines decisions</a:t>
            </a:r>
          </a:p>
          <a:p>
            <a:r>
              <a:rPr lang="en-GB" altLang="en-US" sz="2100" dirty="0"/>
              <a:t>Standards: more detailed statement of what must be done to comply with policy</a:t>
            </a:r>
          </a:p>
          <a:p>
            <a:r>
              <a:rPr lang="en-GB" altLang="en-US" sz="2100" dirty="0"/>
              <a:t>Practices, procedures &amp; guidelines: explain how employees will comply with policy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22118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" y="857250"/>
            <a:ext cx="60128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4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250" dirty="0"/>
              <a:t>For policies to be effective, they must be:</a:t>
            </a:r>
          </a:p>
          <a:p>
            <a:pPr lvl="1"/>
            <a:r>
              <a:rPr lang="en-GB" altLang="en-US" sz="2250" dirty="0"/>
              <a:t>Properly disseminated</a:t>
            </a:r>
          </a:p>
          <a:p>
            <a:pPr lvl="1"/>
            <a:r>
              <a:rPr lang="en-GB" altLang="en-US" sz="2250" dirty="0"/>
              <a:t>Read</a:t>
            </a:r>
          </a:p>
          <a:p>
            <a:pPr lvl="1"/>
            <a:r>
              <a:rPr lang="en-GB" altLang="en-US" sz="2250" dirty="0"/>
              <a:t>Understood</a:t>
            </a:r>
          </a:p>
          <a:p>
            <a:pPr lvl="1"/>
            <a:r>
              <a:rPr lang="en-GB" altLang="en-US" sz="2250" dirty="0"/>
              <a:t>Agreed-to</a:t>
            </a:r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38202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GB" altLang="en-US" sz="2250" dirty="0"/>
              <a:t>Policies require constant modification &amp; maintenance</a:t>
            </a:r>
          </a:p>
          <a:p>
            <a:r>
              <a:rPr lang="en-GB" altLang="en-US" sz="2250" dirty="0"/>
              <a:t>In order to produce a complete </a:t>
            </a:r>
            <a:r>
              <a:rPr lang="en-GB" altLang="en-US" sz="2250" dirty="0" err="1"/>
              <a:t>infosec</a:t>
            </a:r>
            <a:r>
              <a:rPr lang="en-GB" altLang="en-US" sz="2250" dirty="0"/>
              <a:t> policy, management must define 3 types of </a:t>
            </a:r>
            <a:r>
              <a:rPr lang="en-GB" altLang="en-US" sz="2250" dirty="0" err="1"/>
              <a:t>infosec</a:t>
            </a:r>
            <a:r>
              <a:rPr lang="en-GB" altLang="en-US" sz="2250" dirty="0"/>
              <a:t> policy:</a:t>
            </a:r>
          </a:p>
          <a:p>
            <a:pPr lvl="1"/>
            <a:r>
              <a:rPr lang="en-GB" altLang="en-US" sz="2250" dirty="0"/>
              <a:t>Enterprise </a:t>
            </a:r>
            <a:r>
              <a:rPr lang="en-GB" altLang="en-US" sz="2250" dirty="0" err="1"/>
              <a:t>infosec</a:t>
            </a:r>
            <a:r>
              <a:rPr lang="en-GB" altLang="en-US" sz="2250" dirty="0"/>
              <a:t> program policy</a:t>
            </a:r>
          </a:p>
          <a:p>
            <a:pPr lvl="1"/>
            <a:r>
              <a:rPr lang="en-GB" altLang="en-US" sz="2250" dirty="0"/>
              <a:t>Issue-specific </a:t>
            </a:r>
            <a:r>
              <a:rPr lang="en-GB" altLang="en-US" sz="2250" dirty="0" err="1"/>
              <a:t>infosec</a:t>
            </a:r>
            <a:r>
              <a:rPr lang="en-GB" altLang="en-US" sz="2250" dirty="0"/>
              <a:t> policies</a:t>
            </a:r>
          </a:p>
          <a:p>
            <a:pPr lvl="1"/>
            <a:r>
              <a:rPr lang="en-GB" altLang="en-US" sz="2250" dirty="0"/>
              <a:t>Systems-specific </a:t>
            </a:r>
            <a:r>
              <a:rPr lang="en-GB" altLang="en-US" sz="2250" dirty="0" err="1"/>
              <a:t>infosec</a:t>
            </a:r>
            <a:r>
              <a:rPr lang="en-GB" altLang="en-US" sz="2250" dirty="0"/>
              <a:t> policies (Standard)</a:t>
            </a:r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52705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Enterprise InfoSec Policy (EISP)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100" dirty="0"/>
              <a:t>Sets strategic direction, scope, &amp; tone for organization’s security efforts</a:t>
            </a:r>
          </a:p>
          <a:p>
            <a:pPr>
              <a:lnSpc>
                <a:spcPct val="90000"/>
              </a:lnSpc>
            </a:pPr>
            <a:r>
              <a:rPr lang="en-GB" altLang="en-US" sz="2100" dirty="0"/>
              <a:t>Assigns responsibilities for various areas of </a:t>
            </a:r>
            <a:r>
              <a:rPr lang="en-GB" altLang="en-US" sz="2100" dirty="0" err="1"/>
              <a:t>infosec</a:t>
            </a:r>
            <a:endParaRPr lang="en-GB" altLang="en-US" sz="2100" dirty="0"/>
          </a:p>
          <a:p>
            <a:pPr>
              <a:lnSpc>
                <a:spcPct val="90000"/>
              </a:lnSpc>
            </a:pPr>
            <a:r>
              <a:rPr lang="en-GB" altLang="en-US" sz="2100" dirty="0"/>
              <a:t>Guides development, implementation,&amp; management requirements of </a:t>
            </a:r>
            <a:r>
              <a:rPr lang="en-GB" altLang="en-US" sz="2100" dirty="0" err="1"/>
              <a:t>infosec</a:t>
            </a:r>
            <a:r>
              <a:rPr lang="en-GB" altLang="en-US" sz="2100" dirty="0"/>
              <a:t> program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8565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Components of the EISP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100" dirty="0"/>
              <a:t>Statement of Purpose: What the policy is for</a:t>
            </a:r>
          </a:p>
          <a:p>
            <a:r>
              <a:rPr lang="en-US" altLang="en-US" sz="2100" dirty="0"/>
              <a:t>Authorized Uses: Who can use the technology governed by the policy and for what purpose</a:t>
            </a:r>
          </a:p>
          <a:p>
            <a:r>
              <a:rPr lang="en-US" altLang="en-US" sz="2100" dirty="0"/>
              <a:t>Need for Information Technology Security: justifies importance of </a:t>
            </a:r>
            <a:r>
              <a:rPr lang="en-US" altLang="en-US" sz="2100" dirty="0" err="1"/>
              <a:t>infosec</a:t>
            </a:r>
            <a:r>
              <a:rPr lang="en-US" altLang="en-US" sz="2100" dirty="0"/>
              <a:t> in the organization</a:t>
            </a:r>
          </a:p>
          <a:p>
            <a:r>
              <a:rPr lang="en-US" altLang="en-US" sz="2100" dirty="0"/>
              <a:t>Information Technology Security Responsibilities &amp; Roles: Defines organizational structure </a:t>
            </a:r>
          </a:p>
          <a:p>
            <a:r>
              <a:rPr lang="en-US" altLang="en-US" sz="2100" dirty="0"/>
              <a:t>Violations of Policy</a:t>
            </a:r>
          </a:p>
          <a:p>
            <a:r>
              <a:rPr lang="en-US" altLang="en-US" sz="2100" dirty="0"/>
              <a:t>References Information Technology standards &amp; guidelines</a:t>
            </a:r>
          </a:p>
        </p:txBody>
      </p:sp>
    </p:spTree>
    <p:extLst>
      <p:ext uri="{BB962C8B-B14F-4D97-AF65-F5344CB8AC3E}">
        <p14:creationId xmlns:p14="http://schemas.microsoft.com/office/powerpoint/2010/main" val="51219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1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Sample of the EISP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100" dirty="0"/>
              <a:t>Protection Of Information: Information must be protected in a manner commensurate with its sensitivity, value, &amp; criticality (</a:t>
            </a:r>
            <a:r>
              <a:rPr lang="en-US" altLang="en-US" sz="2100" b="1" dirty="0"/>
              <a:t>Data Security Policy</a:t>
            </a:r>
            <a:r>
              <a:rPr lang="en-US" altLang="en-US" sz="2100" dirty="0"/>
              <a:t>)</a:t>
            </a:r>
          </a:p>
          <a:p>
            <a:r>
              <a:rPr lang="en-US" altLang="en-US" sz="2100" dirty="0"/>
              <a:t>Information Handling, Access, &amp; Usage: Information is a vital asset &amp; all accesses to, uses of, &amp; processing of Company X information must be consistent with policies &amp; standards (</a:t>
            </a:r>
            <a:r>
              <a:rPr lang="en-US" altLang="en-US" sz="2100" b="1" dirty="0"/>
              <a:t>Control Access &amp; User Access Policy</a:t>
            </a:r>
            <a:r>
              <a:rPr lang="en-US" altLang="en-US" sz="2100" dirty="0"/>
              <a:t>)</a:t>
            </a:r>
          </a:p>
          <a:p>
            <a:r>
              <a:rPr lang="en-US" altLang="en-US" sz="2100" dirty="0" err="1"/>
              <a:t>etc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44741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906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Issue-Specific Security Policy (ISSP)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100" dirty="0"/>
              <a:t>Provides detailed, targeted guidance to instruct organization in secure use of tech systems </a:t>
            </a:r>
          </a:p>
          <a:p>
            <a:pPr>
              <a:lnSpc>
                <a:spcPct val="80000"/>
              </a:lnSpc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100" dirty="0"/>
              <a:t>Begins with intro to fundamental technological philosophy of organization</a:t>
            </a:r>
          </a:p>
          <a:p>
            <a:pPr>
              <a:lnSpc>
                <a:spcPct val="80000"/>
              </a:lnSpc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100" dirty="0"/>
              <a:t>Serves to protect employee &amp; organization from inefficiency/ambiguity</a:t>
            </a:r>
          </a:p>
          <a:p>
            <a:pPr>
              <a:lnSpc>
                <a:spcPct val="80000"/>
              </a:lnSpc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100" dirty="0"/>
              <a:t>Documents how technology-based system is controlled Identifies Processes &amp; authorities that provide this control</a:t>
            </a:r>
          </a:p>
          <a:p>
            <a:pPr>
              <a:lnSpc>
                <a:spcPct val="80000"/>
              </a:lnSpc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100" dirty="0"/>
              <a:t>Serves to indemnify organization against liability for inappropriate or illegal system use</a:t>
            </a:r>
          </a:p>
        </p:txBody>
      </p:sp>
    </p:spTree>
    <p:extLst>
      <p:ext uri="{BB962C8B-B14F-4D97-AF65-F5344CB8AC3E}">
        <p14:creationId xmlns:p14="http://schemas.microsoft.com/office/powerpoint/2010/main" val="2124580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Issue-Specific Security Policy (ISSP) Should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100" dirty="0"/>
              <a:t>Address specific technology-based systems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endParaRPr lang="en-GB" altLang="en-US" sz="2100" dirty="0"/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100" dirty="0"/>
              <a:t>Require frequent updates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endParaRPr lang="en-GB" altLang="en-US" sz="2100" dirty="0"/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100" dirty="0"/>
              <a:t>Contain an issue statement on the organization’s position on an issue</a:t>
            </a:r>
          </a:p>
        </p:txBody>
      </p:sp>
    </p:spTree>
    <p:extLst>
      <p:ext uri="{BB962C8B-B14F-4D97-AF65-F5344CB8AC3E}">
        <p14:creationId xmlns:p14="http://schemas.microsoft.com/office/powerpoint/2010/main" val="413419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Issue-Specific Security Policy (ISSP) Sample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 lvl="1"/>
            <a:r>
              <a:rPr lang="en-US" altLang="en-US" sz="2250" dirty="0"/>
              <a:t>Guidelines on anti-virus process</a:t>
            </a:r>
          </a:p>
          <a:p>
            <a:pPr lvl="1"/>
            <a:r>
              <a:rPr lang="en-US" altLang="en-US" sz="2250" dirty="0"/>
              <a:t>Email-policy</a:t>
            </a:r>
          </a:p>
          <a:p>
            <a:pPr lvl="1"/>
            <a:r>
              <a:rPr lang="en-US" altLang="en-US" sz="2250" dirty="0"/>
              <a:t>Password </a:t>
            </a:r>
          </a:p>
          <a:p>
            <a:pPr lvl="1"/>
            <a:r>
              <a:rPr lang="en-US" altLang="en-US" sz="2250" dirty="0"/>
              <a:t>Third party connection agreement</a:t>
            </a:r>
          </a:p>
          <a:p>
            <a:pPr lvl="1"/>
            <a:r>
              <a:rPr lang="en-US" altLang="en-US" sz="2250" dirty="0"/>
              <a:t>Acceptable use policy</a:t>
            </a:r>
          </a:p>
        </p:txBody>
      </p:sp>
    </p:spTree>
    <p:extLst>
      <p:ext uri="{BB962C8B-B14F-4D97-AF65-F5344CB8AC3E}">
        <p14:creationId xmlns:p14="http://schemas.microsoft.com/office/powerpoint/2010/main" val="359236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This chapter focuses on information security policy: </a:t>
            </a:r>
          </a:p>
          <a:p>
            <a:pPr lvl="1"/>
            <a:r>
              <a:rPr lang="en-US" altLang="en-US" sz="2100" dirty="0"/>
              <a:t>What it is</a:t>
            </a:r>
          </a:p>
          <a:p>
            <a:pPr lvl="1"/>
            <a:r>
              <a:rPr lang="en-US" altLang="en-US" sz="2100" dirty="0"/>
              <a:t>How to write it</a:t>
            </a:r>
          </a:p>
          <a:p>
            <a:pPr lvl="1"/>
            <a:r>
              <a:rPr lang="en-US" altLang="en-US" sz="2100" dirty="0"/>
              <a:t>How to implement it</a:t>
            </a:r>
          </a:p>
          <a:p>
            <a:pPr lvl="1"/>
            <a:r>
              <a:rPr lang="en-US" altLang="en-US" sz="2100" dirty="0"/>
              <a:t>How to maintain it</a:t>
            </a:r>
          </a:p>
        </p:txBody>
      </p:sp>
    </p:spTree>
    <p:extLst>
      <p:ext uri="{BB962C8B-B14F-4D97-AF65-F5344CB8AC3E}">
        <p14:creationId xmlns:p14="http://schemas.microsoft.com/office/powerpoint/2010/main" val="337009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Management Guidance </a:t>
            </a:r>
            <a:r>
              <a:rPr lang="en-GB" altLang="en-US" b="1" dirty="0" err="1"/>
              <a:t>SysSPs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2250" dirty="0"/>
              <a:t>They may often be created to function as </a:t>
            </a:r>
            <a:r>
              <a:rPr lang="en-GB" altLang="en-US" sz="2250" b="1" dirty="0"/>
              <a:t>standards</a:t>
            </a:r>
            <a:r>
              <a:rPr lang="en-GB" altLang="en-US" sz="2250" dirty="0"/>
              <a:t> to be used when configuring or maintaining systems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2250" dirty="0" err="1"/>
              <a:t>SysSPs</a:t>
            </a:r>
            <a:r>
              <a:rPr lang="en-GB" altLang="en-US" sz="2250" dirty="0"/>
              <a:t> can be separated into: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2250" dirty="0"/>
              <a:t>Management guidance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2250" dirty="0"/>
              <a:t>Technical specifications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2250" dirty="0"/>
              <a:t>Combined in a single policy document</a:t>
            </a:r>
          </a:p>
        </p:txBody>
      </p:sp>
    </p:spTree>
    <p:extLst>
      <p:ext uri="{BB962C8B-B14F-4D97-AF65-F5344CB8AC3E}">
        <p14:creationId xmlns:p14="http://schemas.microsoft.com/office/powerpoint/2010/main" val="235661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Management Guidance </a:t>
            </a:r>
            <a:r>
              <a:rPr lang="en-GB" altLang="en-US" b="1" dirty="0" err="1"/>
              <a:t>SysSPs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System administrators’ directions on implementing managerial policy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Each type of equipment has its own type of policies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Two general methods of implementing such technical controls:</a:t>
            </a:r>
          </a:p>
          <a:p>
            <a:pPr lvl="1">
              <a:buNone/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1. Access control lists</a:t>
            </a:r>
          </a:p>
          <a:p>
            <a:pPr lvl="1">
              <a:buNone/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2. Configuration rules</a:t>
            </a:r>
          </a:p>
        </p:txBody>
      </p:sp>
    </p:spTree>
    <p:extLst>
      <p:ext uri="{BB962C8B-B14F-4D97-AF65-F5344CB8AC3E}">
        <p14:creationId xmlns:p14="http://schemas.microsoft.com/office/powerpoint/2010/main" val="382883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8382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Access Control Lists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2400" dirty="0"/>
              <a:t>ACLs enable administrations to restrict access according to user, computer, time, duration, or even a particular file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2400" dirty="0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1625489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Access Control Lists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400" dirty="0"/>
              <a:t>Who can use the system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400" dirty="0"/>
              <a:t>What authorized users can access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400" dirty="0"/>
              <a:t>When authorized users can access the system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400" dirty="0"/>
              <a:t>Where authorized users can access the system from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400" dirty="0"/>
              <a:t>How authorized users can access the system</a:t>
            </a:r>
          </a:p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400" dirty="0"/>
              <a:t>Restricting what users can access, e.g. printers, files, communications, &amp;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63013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Access Control Lists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ACL Administrators set user privileges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Read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Write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Create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Modify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Delete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Compare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</a:tabLst>
            </a:pPr>
            <a:r>
              <a:rPr lang="en-GB" altLang="en-US" sz="2250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95125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37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Guidelines for Effective Policy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Developed using industry-accepted practices</a:t>
            </a:r>
          </a:p>
          <a:p>
            <a:r>
              <a:rPr lang="en-US" altLang="en-US" sz="2400" dirty="0"/>
              <a:t>Distributed using all appropriate methods</a:t>
            </a:r>
          </a:p>
          <a:p>
            <a:r>
              <a:rPr lang="en-US" altLang="en-US" sz="2400" dirty="0"/>
              <a:t>Reviewed or read by all employees</a:t>
            </a:r>
          </a:p>
          <a:p>
            <a:r>
              <a:rPr lang="en-US" altLang="en-US" sz="2400" dirty="0"/>
              <a:t>Understood by all employees</a:t>
            </a:r>
          </a:p>
          <a:p>
            <a:r>
              <a:rPr lang="en-US" altLang="en-US" sz="2400" dirty="0"/>
              <a:t>Formally agreed to by act or assertion</a:t>
            </a:r>
          </a:p>
          <a:p>
            <a:r>
              <a:rPr lang="en-US" altLang="en-US" sz="2400" dirty="0"/>
              <a:t>Uniformly applied and enforced</a:t>
            </a:r>
          </a:p>
        </p:txBody>
      </p:sp>
    </p:spTree>
    <p:extLst>
      <p:ext uri="{BB962C8B-B14F-4D97-AF65-F5344CB8AC3E}">
        <p14:creationId xmlns:p14="http://schemas.microsoft.com/office/powerpoint/2010/main" val="304717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Developing Information Security Policy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Investigation Phase</a:t>
            </a:r>
          </a:p>
          <a:p>
            <a:r>
              <a:rPr lang="en-US" altLang="en-US" sz="2400" dirty="0"/>
              <a:t>Analysis Phase</a:t>
            </a:r>
          </a:p>
          <a:p>
            <a:r>
              <a:rPr lang="en-US" altLang="en-US" sz="2400" dirty="0"/>
              <a:t>Design Phase</a:t>
            </a:r>
          </a:p>
          <a:p>
            <a:r>
              <a:rPr lang="en-US" altLang="en-US" sz="2400" dirty="0"/>
              <a:t>Implementation Phase</a:t>
            </a:r>
          </a:p>
          <a:p>
            <a:r>
              <a:rPr lang="en-US" altLang="en-US" sz="2400" dirty="0"/>
              <a:t>Maintenance Phase</a:t>
            </a:r>
          </a:p>
        </p:txBody>
      </p:sp>
    </p:spTree>
    <p:extLst>
      <p:ext uri="{BB962C8B-B14F-4D97-AF65-F5344CB8AC3E}">
        <p14:creationId xmlns:p14="http://schemas.microsoft.com/office/powerpoint/2010/main" val="3875910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Investigation Phase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Support from senior management (CIO)</a:t>
            </a:r>
          </a:p>
          <a:p>
            <a:r>
              <a:rPr lang="en-US" altLang="en-US" sz="2400" dirty="0"/>
              <a:t>Support and active involvement of IT management</a:t>
            </a:r>
          </a:p>
          <a:p>
            <a:r>
              <a:rPr lang="en-US" altLang="en-US" sz="2400" dirty="0"/>
              <a:t>Clear articulation of goals</a:t>
            </a:r>
          </a:p>
          <a:p>
            <a:r>
              <a:rPr lang="en-US" altLang="en-US" sz="2400" dirty="0"/>
              <a:t>Participation by the affected communities of interest</a:t>
            </a:r>
          </a:p>
          <a:p>
            <a:r>
              <a:rPr lang="en-US" altLang="en-US" sz="2400" dirty="0"/>
              <a:t>Detailed outline of the scope of the policy development project </a:t>
            </a:r>
          </a:p>
        </p:txBody>
      </p:sp>
    </p:spTree>
    <p:extLst>
      <p:ext uri="{BB962C8B-B14F-4D97-AF65-F5344CB8AC3E}">
        <p14:creationId xmlns:p14="http://schemas.microsoft.com/office/powerpoint/2010/main" val="212962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Analysis Phase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The analysis phase should produce the following:</a:t>
            </a:r>
          </a:p>
          <a:p>
            <a:pPr lvl="1"/>
            <a:r>
              <a:rPr lang="en-US" altLang="en-US" sz="2250" dirty="0"/>
              <a:t>A new or recent risk assessment or IT audit documenting the information security needs of the organization.</a:t>
            </a:r>
          </a:p>
          <a:p>
            <a:pPr lvl="1"/>
            <a:r>
              <a:rPr lang="en-US" altLang="en-US" sz="2250" dirty="0"/>
              <a:t>Gathering of key reference materials – including any existing policies</a:t>
            </a:r>
          </a:p>
        </p:txBody>
      </p:sp>
    </p:spTree>
    <p:extLst>
      <p:ext uri="{BB962C8B-B14F-4D97-AF65-F5344CB8AC3E}">
        <p14:creationId xmlns:p14="http://schemas.microsoft.com/office/powerpoint/2010/main" val="3695522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Design Phase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Users or organization members acknowledge they have received and read the policy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</a:tabLst>
            </a:pPr>
            <a:r>
              <a:rPr lang="en-GB" altLang="en-US" sz="2400" dirty="0"/>
              <a:t>How policies will be distributed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</a:tabLst>
            </a:pPr>
            <a:r>
              <a:rPr lang="en-GB" altLang="en-US" sz="2400" dirty="0"/>
              <a:t>How verification of distribution will be accomplished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</a:tabLst>
            </a:pPr>
            <a:r>
              <a:rPr lang="en-GB" altLang="en-US" sz="2400" dirty="0"/>
              <a:t>Specifications for any automated tools </a:t>
            </a:r>
          </a:p>
          <a:p>
            <a:pPr lvl="1"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</a:tabLst>
            </a:pPr>
            <a:r>
              <a:rPr lang="en-GB" altLang="en-US" sz="2400" dirty="0"/>
              <a:t>Revisions to feasibility analysis reports based on improved costs &amp; benefits as design is clarified</a:t>
            </a:r>
          </a:p>
          <a:p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92754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id-ID" altLang="en-US" sz="2400" dirty="0" smtClean="0"/>
              <a:t>one </a:t>
            </a:r>
            <a:r>
              <a:rPr lang="en-US" altLang="en-US" sz="2400" dirty="0" smtClean="0"/>
              <a:t>success </a:t>
            </a:r>
            <a:r>
              <a:rPr lang="en-US" altLang="en-US" sz="2400" dirty="0"/>
              <a:t>of any information security program lies in policy development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Policy is the essential foundation of an effective information security program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 effective information security training and awareness effort cannot be initiated without writing information security policies</a:t>
            </a:r>
          </a:p>
        </p:txBody>
      </p:sp>
    </p:spTree>
    <p:extLst>
      <p:ext uri="{BB962C8B-B14F-4D97-AF65-F5344CB8AC3E}">
        <p14:creationId xmlns:p14="http://schemas.microsoft.com/office/powerpoint/2010/main" val="441920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8382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Implementation Phase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</a:tabLst>
            </a:pPr>
            <a:r>
              <a:rPr lang="en-GB" altLang="en-US" sz="2400" dirty="0"/>
              <a:t>Write the policies!</a:t>
            </a:r>
          </a:p>
          <a:p>
            <a:pPr>
              <a:lnSpc>
                <a:spcPct val="90000"/>
              </a:lnSpc>
              <a:tabLst>
                <a:tab pos="0" algn="l"/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  <a:tab pos="1200150" algn="l"/>
                <a:tab pos="1371600" algn="l"/>
                <a:tab pos="1543050" algn="l"/>
                <a:tab pos="1714500" algn="l"/>
                <a:tab pos="1885950" algn="l"/>
                <a:tab pos="2057400" algn="l"/>
                <a:tab pos="2228850" algn="l"/>
                <a:tab pos="2400300" algn="l"/>
                <a:tab pos="2571750" algn="l"/>
                <a:tab pos="2743200" algn="l"/>
                <a:tab pos="2914650" algn="l"/>
                <a:tab pos="3086100" algn="l"/>
                <a:tab pos="3257550" algn="l"/>
                <a:tab pos="3429000" algn="l"/>
                <a:tab pos="3800475" algn="l"/>
                <a:tab pos="4343400" algn="l"/>
                <a:tab pos="4886325" algn="l"/>
                <a:tab pos="5429250" algn="l"/>
                <a:tab pos="5972175" algn="l"/>
              </a:tabLst>
            </a:pPr>
            <a:r>
              <a:rPr lang="en-GB" altLang="en-US" sz="2400" dirty="0"/>
              <a:t>Make certain policies are enforceable as written </a:t>
            </a:r>
            <a:r>
              <a:rPr lang="en-US" altLang="en-US" sz="2250" dirty="0"/>
              <a:t>Resources:</a:t>
            </a:r>
          </a:p>
          <a:p>
            <a:pPr lvl="1"/>
            <a:r>
              <a:rPr lang="en-US" altLang="en-US" sz="2250" dirty="0"/>
              <a:t>The Web</a:t>
            </a:r>
          </a:p>
          <a:p>
            <a:pPr lvl="1"/>
            <a:r>
              <a:rPr lang="en-US" altLang="en-US" sz="2250" dirty="0"/>
              <a:t>Government sites such as NIST</a:t>
            </a:r>
          </a:p>
          <a:p>
            <a:pPr lvl="1"/>
            <a:r>
              <a:rPr lang="en-US" altLang="en-US" sz="2250" dirty="0"/>
              <a:t>Professional literature</a:t>
            </a:r>
          </a:p>
          <a:p>
            <a:pPr lvl="1"/>
            <a:r>
              <a:rPr lang="en-US" altLang="en-US" sz="2250" dirty="0"/>
              <a:t>Peer networks</a:t>
            </a:r>
          </a:p>
          <a:p>
            <a:pPr lvl="1"/>
            <a:r>
              <a:rPr lang="en-US" altLang="en-US" sz="2250" dirty="0"/>
              <a:t>Professional consultants</a:t>
            </a:r>
          </a:p>
        </p:txBody>
      </p:sp>
    </p:spTree>
    <p:extLst>
      <p:ext uri="{BB962C8B-B14F-4D97-AF65-F5344CB8AC3E}">
        <p14:creationId xmlns:p14="http://schemas.microsoft.com/office/powerpoint/2010/main" val="1121204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Maintenance Phase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Policy development team responsible for monitoring, maintaining, and modifying the policy</a:t>
            </a:r>
          </a:p>
          <a:p>
            <a:pPr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1742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1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 Distribution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Hand policy to employees</a:t>
            </a:r>
          </a:p>
          <a:p>
            <a:r>
              <a:rPr lang="en-US" altLang="en-US" sz="2400" dirty="0"/>
              <a:t>Post policy on a public bulletin board</a:t>
            </a:r>
          </a:p>
          <a:p>
            <a:r>
              <a:rPr lang="en-US" altLang="en-US" sz="2400" dirty="0"/>
              <a:t>E-mail</a:t>
            </a:r>
          </a:p>
          <a:p>
            <a:r>
              <a:rPr lang="en-US" altLang="en-US" sz="2400" dirty="0"/>
              <a:t>Intranet</a:t>
            </a:r>
          </a:p>
          <a:p>
            <a:r>
              <a:rPr lang="en-US" altLang="en-US" sz="2400" dirty="0"/>
              <a:t>Document management system</a:t>
            </a:r>
          </a:p>
          <a:p>
            <a:pPr>
              <a:buFontTx/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7835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 Reading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Examine that all affected parties read the policy</a:t>
            </a:r>
          </a:p>
        </p:txBody>
      </p:sp>
    </p:spTree>
    <p:extLst>
      <p:ext uri="{BB962C8B-B14F-4D97-AF65-F5344CB8AC3E}">
        <p14:creationId xmlns:p14="http://schemas.microsoft.com/office/powerpoint/2010/main" val="554140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37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 Comprehension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Language</a:t>
            </a:r>
          </a:p>
          <a:p>
            <a:pPr lvl="1"/>
            <a:r>
              <a:rPr lang="en-US" altLang="en-US" sz="2250" dirty="0"/>
              <a:t>At a reasonable reading level</a:t>
            </a:r>
          </a:p>
          <a:p>
            <a:pPr lvl="1"/>
            <a:r>
              <a:rPr lang="en-US" altLang="en-US" sz="2250" dirty="0"/>
              <a:t>With minimal technical jargon and management terminology</a:t>
            </a:r>
          </a:p>
        </p:txBody>
      </p:sp>
    </p:spTree>
    <p:extLst>
      <p:ext uri="{BB962C8B-B14F-4D97-AF65-F5344CB8AC3E}">
        <p14:creationId xmlns:p14="http://schemas.microsoft.com/office/powerpoint/2010/main" val="3483058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906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 Compliance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Policies must be agreed to by act or affirmation</a:t>
            </a:r>
          </a:p>
          <a:p>
            <a:r>
              <a:rPr lang="en-US" altLang="en-US" sz="2400" dirty="0"/>
              <a:t>Corporations incorporate policy confirmation statements into employment contracts, annual evaluations</a:t>
            </a:r>
          </a:p>
        </p:txBody>
      </p:sp>
    </p:spTree>
    <p:extLst>
      <p:ext uri="{BB962C8B-B14F-4D97-AF65-F5344CB8AC3E}">
        <p14:creationId xmlns:p14="http://schemas.microsoft.com/office/powerpoint/2010/main" val="3182280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 Enforcement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Uniform and impartial enforcement</a:t>
            </a:r>
          </a:p>
          <a:p>
            <a:r>
              <a:rPr lang="en-US" altLang="en-US" sz="2400" dirty="0"/>
              <a:t>High standards of due care with regard to policy management – to defend against claims made by terminated employees</a:t>
            </a:r>
          </a:p>
        </p:txBody>
      </p:sp>
    </p:spTree>
    <p:extLst>
      <p:ext uri="{BB962C8B-B14F-4D97-AF65-F5344CB8AC3E}">
        <p14:creationId xmlns:p14="http://schemas.microsoft.com/office/powerpoint/2010/main" val="1242059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906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 Management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Policy administrator</a:t>
            </a:r>
          </a:p>
          <a:p>
            <a:r>
              <a:rPr lang="en-US" altLang="en-US" sz="2400" dirty="0"/>
              <a:t>Review schedule</a:t>
            </a:r>
          </a:p>
          <a:p>
            <a:r>
              <a:rPr lang="en-US" altLang="en-US" sz="2400" dirty="0"/>
              <a:t>Review procedures and practices</a:t>
            </a:r>
          </a:p>
          <a:p>
            <a:r>
              <a:rPr lang="en-US" altLang="en-US" sz="2400" dirty="0"/>
              <a:t>Policy and revision dates</a:t>
            </a:r>
          </a:p>
        </p:txBody>
      </p:sp>
    </p:spTree>
    <p:extLst>
      <p:ext uri="{BB962C8B-B14F-4D97-AF65-F5344CB8AC3E}">
        <p14:creationId xmlns:p14="http://schemas.microsoft.com/office/powerpoint/2010/main" val="2153017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 Administrator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Policy administrator </a:t>
            </a:r>
          </a:p>
          <a:p>
            <a:pPr lvl="1"/>
            <a:r>
              <a:rPr lang="en-US" altLang="en-US" sz="2250" dirty="0"/>
              <a:t>Champion</a:t>
            </a:r>
          </a:p>
          <a:p>
            <a:pPr lvl="1"/>
            <a:r>
              <a:rPr lang="en-US" altLang="en-US" sz="2250" dirty="0"/>
              <a:t>Mid-level staff member</a:t>
            </a:r>
          </a:p>
          <a:p>
            <a:pPr lvl="1"/>
            <a:r>
              <a:rPr lang="en-US" altLang="en-US" sz="2250" dirty="0"/>
              <a:t>Solicits input from business and information security communities</a:t>
            </a:r>
          </a:p>
          <a:p>
            <a:pPr lvl="1"/>
            <a:r>
              <a:rPr lang="en-US" altLang="en-US" sz="2250" dirty="0"/>
              <a:t>Makes sure policy document and subsequent revisions are distributed</a:t>
            </a:r>
          </a:p>
          <a:p>
            <a:pPr lvl="1"/>
            <a:endParaRPr lang="en-US" altLang="en-US" sz="2250" dirty="0"/>
          </a:p>
          <a:p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2040986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Review Schedule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Periodically reviewed for currency and accuracy, and modified to keep current</a:t>
            </a:r>
          </a:p>
          <a:p>
            <a:pPr lvl="1"/>
            <a:r>
              <a:rPr lang="en-US" altLang="en-US" sz="2250" dirty="0"/>
              <a:t>Organized schedule of review</a:t>
            </a:r>
          </a:p>
          <a:p>
            <a:pPr lvl="1"/>
            <a:r>
              <a:rPr lang="en-US" altLang="en-US" sz="2250" dirty="0"/>
              <a:t>Reviewed at least annually</a:t>
            </a:r>
          </a:p>
          <a:p>
            <a:pPr lvl="1"/>
            <a:r>
              <a:rPr lang="en-US" altLang="en-US" sz="2250" dirty="0"/>
              <a:t>Solicit input from representatives of all affected parties, management, and staff</a:t>
            </a:r>
          </a:p>
          <a:p>
            <a:pPr>
              <a:buFontTx/>
              <a:buNone/>
            </a:pPr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288140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/>
          <a:lstStyle/>
          <a:p>
            <a:r>
              <a:rPr lang="en-US" altLang="en-US" b="1" dirty="0"/>
              <a:t>Basic Rules in Build a Policy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r>
              <a:rPr lang="en-US" altLang="en-US" sz="2100" dirty="0"/>
              <a:t>Policy should never conflict with law</a:t>
            </a:r>
          </a:p>
          <a:p>
            <a:r>
              <a:rPr lang="en-US" altLang="en-US" sz="2100" dirty="0"/>
              <a:t>Policy must be able to stand up in court, if challenged</a:t>
            </a:r>
          </a:p>
          <a:p>
            <a:r>
              <a:rPr lang="en-US" altLang="en-US" sz="2100" dirty="0"/>
              <a:t>Policy must be properly supported and administered</a:t>
            </a:r>
          </a:p>
          <a:p>
            <a:pPr marL="0" indent="0">
              <a:buNone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011446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Review Procedures and Practices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Easy submission of recommendations</a:t>
            </a:r>
          </a:p>
          <a:p>
            <a:r>
              <a:rPr lang="en-US" altLang="en-US" sz="2400" dirty="0"/>
              <a:t>All comments examined</a:t>
            </a:r>
          </a:p>
          <a:p>
            <a:r>
              <a:rPr lang="en-US" altLang="en-US" sz="2400" dirty="0"/>
              <a:t>Management approved changes implemented</a:t>
            </a:r>
          </a:p>
        </p:txBody>
      </p:sp>
    </p:spTree>
    <p:extLst>
      <p:ext uri="{BB962C8B-B14F-4D97-AF65-F5344CB8AC3E}">
        <p14:creationId xmlns:p14="http://schemas.microsoft.com/office/powerpoint/2010/main" val="1100360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Policy and Revision Date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Often published without a date </a:t>
            </a:r>
          </a:p>
          <a:p>
            <a:pPr lvl="1"/>
            <a:r>
              <a:rPr lang="en-US" altLang="en-US" sz="2250" dirty="0"/>
              <a:t>Legal issue – are employees “complying with an out-of-date policy</a:t>
            </a:r>
          </a:p>
          <a:p>
            <a:r>
              <a:rPr lang="en-US" altLang="en-US" sz="2250" dirty="0"/>
              <a:t>Should include date of origin, revision dates </a:t>
            </a:r>
          </a:p>
          <a:p>
            <a:pPr lvl="1"/>
            <a:r>
              <a:rPr lang="en-US" altLang="en-US" sz="2250" dirty="0"/>
              <a:t>don’t use “today’s date” in the document</a:t>
            </a:r>
          </a:p>
          <a:p>
            <a:r>
              <a:rPr lang="en-US" altLang="en-US" sz="2250" dirty="0"/>
              <a:t>expiration date</a:t>
            </a:r>
          </a:p>
        </p:txBody>
      </p:sp>
    </p:spTree>
    <p:extLst>
      <p:ext uri="{BB962C8B-B14F-4D97-AF65-F5344CB8AC3E}">
        <p14:creationId xmlns:p14="http://schemas.microsoft.com/office/powerpoint/2010/main" val="3720363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Final Note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Policies are a countermeasure to protect assets from threats</a:t>
            </a:r>
          </a:p>
          <a:p>
            <a:pPr lvl="1"/>
            <a:r>
              <a:rPr lang="en-US" altLang="en-US" sz="2250" dirty="0"/>
              <a:t>Policies exist to inform employees of acceptable (unacceptable) behavior</a:t>
            </a:r>
          </a:p>
          <a:p>
            <a:pPr lvl="1"/>
            <a:r>
              <a:rPr lang="en-US" altLang="en-US" sz="2250" dirty="0"/>
              <a:t>Are meant to improve employee productivity and prevent potentially embarrassing situations</a:t>
            </a:r>
          </a:p>
          <a:p>
            <a:pPr lvl="1"/>
            <a:r>
              <a:rPr lang="en-US" altLang="en-US" sz="2250" dirty="0"/>
              <a:t>Communicate penalties for noncompliance</a:t>
            </a:r>
          </a:p>
        </p:txBody>
      </p:sp>
    </p:spTree>
    <p:extLst>
      <p:ext uri="{BB962C8B-B14F-4D97-AF65-F5344CB8AC3E}">
        <p14:creationId xmlns:p14="http://schemas.microsoft.com/office/powerpoint/2010/main" val="1238957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2760345"/>
            <a:ext cx="7200900" cy="1114425"/>
          </a:xfrm>
        </p:spPr>
        <p:txBody>
          <a:bodyPr/>
          <a:lstStyle/>
          <a:p>
            <a:r>
              <a:rPr lang="en-US"/>
              <a:t>Any 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9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altLang="en-US" b="1" dirty="0"/>
              <a:t>Basic Rules in Build a Policy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r>
              <a:rPr lang="en-US" altLang="en-US" sz="2100" dirty="0"/>
              <a:t>All policies must contribute to the success of the organization</a:t>
            </a:r>
          </a:p>
          <a:p>
            <a:r>
              <a:rPr lang="en-US" altLang="en-US" sz="2100" dirty="0"/>
              <a:t>Management must ensure the adequate sharing of responsibility for proper use of information systems</a:t>
            </a:r>
          </a:p>
          <a:p>
            <a:r>
              <a:rPr lang="en-US" altLang="en-US" sz="2100" dirty="0"/>
              <a:t>End users of information systems should be involved in the steps of policy formulation</a:t>
            </a:r>
          </a:p>
        </p:txBody>
      </p:sp>
    </p:spTree>
    <p:extLst>
      <p:ext uri="{BB962C8B-B14F-4D97-AF65-F5344CB8AC3E}">
        <p14:creationId xmlns:p14="http://schemas.microsoft.com/office/powerpoint/2010/main" val="24170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altLang="en-US" b="1" dirty="0"/>
              <a:t>Why Policy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/>
          </a:bodyPr>
          <a:lstStyle/>
          <a:p>
            <a:r>
              <a:rPr lang="en-US" altLang="en-US" sz="2100" dirty="0"/>
              <a:t>A quality information security program begins and ends with policy</a:t>
            </a:r>
          </a:p>
          <a:p>
            <a:r>
              <a:rPr lang="en-US" altLang="en-US" sz="2100" dirty="0"/>
              <a:t>Although information security policies are the least expensive means of control to execute, they are often the most difficult to implement </a:t>
            </a:r>
          </a:p>
          <a:p>
            <a:r>
              <a:rPr lang="en-US" altLang="en-US" sz="2100" dirty="0"/>
              <a:t>Policy controls cost only the time and effort that the management team spends to create, approve and communicate them, and that employees spend integrating the policies into their daily activities</a:t>
            </a:r>
          </a:p>
          <a:p>
            <a:r>
              <a:rPr lang="en-US" altLang="en-US" sz="2100" dirty="0"/>
              <a:t>Cost of hiring a consultant is minimal compared to technical controls</a:t>
            </a:r>
          </a:p>
        </p:txBody>
      </p:sp>
    </p:spTree>
    <p:extLst>
      <p:ext uri="{BB962C8B-B14F-4D97-AF65-F5344CB8AC3E}">
        <p14:creationId xmlns:p14="http://schemas.microsoft.com/office/powerpoint/2010/main" val="345465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914400"/>
            <a:ext cx="7200900" cy="652713"/>
          </a:xfrm>
        </p:spPr>
        <p:txBody>
          <a:bodyPr/>
          <a:lstStyle/>
          <a:p>
            <a:r>
              <a:rPr lang="en-US" b="1" dirty="0"/>
              <a:t>Bull’s Eye Model</a:t>
            </a:r>
            <a:endParaRPr lang="id-ID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24313"/>
            <a:ext cx="5829300" cy="365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6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b="1" dirty="0"/>
              <a:t>Bull’s Eye Model Layer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100" b="1" dirty="0"/>
              <a:t>Policies</a:t>
            </a:r>
            <a:r>
              <a:rPr lang="en-US" altLang="en-US" sz="2100" dirty="0"/>
              <a:t> – the outer layer in the bull’s eye diagram, first layer of defense</a:t>
            </a:r>
          </a:p>
          <a:p>
            <a:r>
              <a:rPr lang="en-US" altLang="en-US" sz="2100" b="1" dirty="0"/>
              <a:t>Networks</a:t>
            </a:r>
            <a:r>
              <a:rPr lang="en-US" altLang="en-US" sz="2100" dirty="0"/>
              <a:t> – the place where threats from public networks meet the organization’s networking infrastructure; in the past, most information security efforts have focused on networks, and until recently information security was often thought to be synonymous with network security</a:t>
            </a:r>
          </a:p>
          <a:p>
            <a:r>
              <a:rPr lang="en-US" altLang="en-US" sz="2100" b="1" dirty="0"/>
              <a:t>Systems</a:t>
            </a:r>
            <a:r>
              <a:rPr lang="en-US" altLang="en-US" sz="2100" dirty="0"/>
              <a:t> – computers used as servers, desktop computers, and systems used for process control and manufacturing systems</a:t>
            </a:r>
          </a:p>
          <a:p>
            <a:r>
              <a:rPr lang="en-US" altLang="en-US" sz="2100" b="1" dirty="0"/>
              <a:t>Application</a:t>
            </a:r>
            <a:r>
              <a:rPr lang="en-US" altLang="en-US" sz="2100" dirty="0"/>
              <a:t> – all applications systems, ranging from packed applications such as office automation and e-mail programs, to high-end ERP packages and custom application software developed by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27555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GB" altLang="en-US" sz="2100" dirty="0"/>
              <a:t>Policies are important reference documents for internal audits &amp; for resolution of legal disputes about management’s due diligence </a:t>
            </a:r>
          </a:p>
          <a:p>
            <a:r>
              <a:rPr lang="en-GB" altLang="en-US" sz="2100" dirty="0"/>
              <a:t>Policy documents can act as a clear statement of management’s intent</a:t>
            </a:r>
          </a:p>
          <a:p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190000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1372</Words>
  <Application>Microsoft Office PowerPoint</Application>
  <PresentationFormat>On-screen Show (4:3)</PresentationFormat>
  <Paragraphs>201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Information Security Polcy</vt:lpstr>
      <vt:lpstr>Introduction</vt:lpstr>
      <vt:lpstr>Introduction</vt:lpstr>
      <vt:lpstr>Basic Rules in Build a Policy</vt:lpstr>
      <vt:lpstr>Basic Rules in Build a Policy</vt:lpstr>
      <vt:lpstr>Why Policy</vt:lpstr>
      <vt:lpstr>Bull’s Eye Model</vt:lpstr>
      <vt:lpstr>Bull’s Eye Model Layer</vt:lpstr>
      <vt:lpstr>PowerPoint Presentation</vt:lpstr>
      <vt:lpstr>Policy, Procedur &amp; Standard</vt:lpstr>
      <vt:lpstr>PowerPoint Presentation</vt:lpstr>
      <vt:lpstr>PowerPoint Presentation</vt:lpstr>
      <vt:lpstr>PowerPoint Presentation</vt:lpstr>
      <vt:lpstr>Enterprise InfoSec Policy (EISP)</vt:lpstr>
      <vt:lpstr>Components of the EISP</vt:lpstr>
      <vt:lpstr>Sample of the EISP</vt:lpstr>
      <vt:lpstr>Issue-Specific Security Policy (ISSP)</vt:lpstr>
      <vt:lpstr>Issue-Specific Security Policy (ISSP) Should</vt:lpstr>
      <vt:lpstr>Issue-Specific Security Policy (ISSP) Sample</vt:lpstr>
      <vt:lpstr>Management Guidance SysSPs</vt:lpstr>
      <vt:lpstr>Management Guidance SysSPs</vt:lpstr>
      <vt:lpstr>Access Control Lists</vt:lpstr>
      <vt:lpstr>Access Control Lists</vt:lpstr>
      <vt:lpstr>Access Control Lists</vt:lpstr>
      <vt:lpstr>Guidelines for Effective Policy</vt:lpstr>
      <vt:lpstr>Developing Information Security Policy</vt:lpstr>
      <vt:lpstr>Investigation Phase</vt:lpstr>
      <vt:lpstr>Analysis Phase</vt:lpstr>
      <vt:lpstr>Design Phase</vt:lpstr>
      <vt:lpstr>Implementation Phase</vt:lpstr>
      <vt:lpstr>Maintenance Phase</vt:lpstr>
      <vt:lpstr>Policy Distribution</vt:lpstr>
      <vt:lpstr>Policy Reading</vt:lpstr>
      <vt:lpstr>Policy Comprehension</vt:lpstr>
      <vt:lpstr>Policy Compliance</vt:lpstr>
      <vt:lpstr>Policy Enforcement</vt:lpstr>
      <vt:lpstr>Policy Management</vt:lpstr>
      <vt:lpstr>Policy Administrator</vt:lpstr>
      <vt:lpstr>Review Schedule</vt:lpstr>
      <vt:lpstr>Review Procedures and Practices</vt:lpstr>
      <vt:lpstr>Policy and Revision Date</vt:lpstr>
      <vt:lpstr>Final Note</vt:lpstr>
      <vt:lpstr>Any Question?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Salim Sakata</cp:lastModifiedBy>
  <cp:revision>254</cp:revision>
  <dcterms:created xsi:type="dcterms:W3CDTF">2010-08-24T06:47:44Z</dcterms:created>
  <dcterms:modified xsi:type="dcterms:W3CDTF">2017-10-08T08:49:49Z</dcterms:modified>
</cp:coreProperties>
</file>