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08/10/2017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A2865-757A-4266-9714-89A797EEC745}" type="slidenum">
              <a:rPr lang="en-US" altLang="id-ID"/>
              <a:pPr/>
              <a:t>7</a:t>
            </a:fld>
            <a:endParaRPr lang="en-US" altLang="id-ID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40799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Vulnerability Assessment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914400"/>
            <a:ext cx="7200900" cy="652713"/>
          </a:xfrm>
        </p:spPr>
        <p:txBody>
          <a:bodyPr/>
          <a:lstStyle/>
          <a:p>
            <a:r>
              <a:rPr lang="id-ID" altLang="en-US" b="1" dirty="0"/>
              <a:t>Benefit of Vulnerability Scanner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Very good at checking for hundreds (or thousands) of potential problems quickly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Automated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Regularly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May catch mistakes/oversights by the system or network administrator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Defense in depth</a:t>
            </a:r>
          </a:p>
        </p:txBody>
      </p:sp>
    </p:spTree>
    <p:extLst>
      <p:ext uri="{BB962C8B-B14F-4D97-AF65-F5344CB8AC3E}">
        <p14:creationId xmlns:p14="http://schemas.microsoft.com/office/powerpoint/2010/main" val="415981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altLang="en-US" b="1" dirty="0"/>
              <a:t>Drawbacks of Vulnerability Scanner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Report “potential” vulnerabilities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Only as good as the vulnerability database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Can cause complacency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Cannot match the skill of a talented attacker</a:t>
            </a:r>
          </a:p>
        </p:txBody>
      </p:sp>
    </p:spTree>
    <p:extLst>
      <p:ext uri="{BB962C8B-B14F-4D97-AF65-F5344CB8AC3E}">
        <p14:creationId xmlns:p14="http://schemas.microsoft.com/office/powerpoint/2010/main" val="136705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8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id-ID" b="1" dirty="0"/>
              <a:t>Attackers use Vulnerability Scanners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en-US" altLang="id-ID" sz="1800" dirty="0"/>
              <a:t>From network scanning an attacker has learned: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/>
              <a:t>List of addresses of live hosts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/>
              <a:t>Network topology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/>
              <a:t>OS on live hosts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/>
              <a:t>Open ports on live hosts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/>
              <a:t>Service name and program version on open ports</a:t>
            </a:r>
          </a:p>
        </p:txBody>
      </p:sp>
    </p:spTree>
    <p:extLst>
      <p:ext uri="{BB962C8B-B14F-4D97-AF65-F5344CB8AC3E}">
        <p14:creationId xmlns:p14="http://schemas.microsoft.com/office/powerpoint/2010/main" val="94513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Nessus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Free, open-source vulnerability scanner</a:t>
            </a:r>
          </a:p>
          <a:p>
            <a:pPr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Two major components: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Server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Vulnerability database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Scanning engine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(Web) Client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Configure a scan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View results of a scan</a:t>
            </a:r>
            <a:endParaRPr lang="en-US" altLang="id-ID" sz="1800" dirty="0"/>
          </a:p>
        </p:txBody>
      </p:sp>
    </p:spTree>
    <p:extLst>
      <p:ext uri="{BB962C8B-B14F-4D97-AF65-F5344CB8AC3E}">
        <p14:creationId xmlns:p14="http://schemas.microsoft.com/office/powerpoint/2010/main" val="402438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Nessus Plug-ins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400" dirty="0"/>
              <a:t>Vulnerability checks are modularized:</a:t>
            </a:r>
          </a:p>
          <a:p>
            <a:pPr lvl="1">
              <a:spcBef>
                <a:spcPts val="525"/>
              </a:spcBef>
              <a:buFont typeface="Times New Roman" panose="02020603050405020304" pitchFamily="18" charset="0"/>
              <a:buChar char="–"/>
            </a:pPr>
            <a:r>
              <a:rPr lang="en-US" altLang="id-ID" sz="2100" dirty="0">
                <a:latin typeface="Times New Roman" panose="02020603050405020304" pitchFamily="18" charset="0"/>
              </a:rPr>
              <a:t>Each vulnerability is checked by a small program called a plug-in</a:t>
            </a:r>
          </a:p>
          <a:p>
            <a:pPr lvl="1">
              <a:spcBef>
                <a:spcPts val="525"/>
              </a:spcBef>
              <a:buFont typeface="Times New Roman" panose="02020603050405020304" pitchFamily="18" charset="0"/>
              <a:buChar char="–"/>
            </a:pPr>
            <a:r>
              <a:rPr lang="en-US" altLang="id-ID" sz="2100" dirty="0">
                <a:latin typeface="Times New Roman" panose="02020603050405020304" pitchFamily="18" charset="0"/>
              </a:rPr>
              <a:t>More than 20,000 plug-ins form the Nessus vulnerability database (updated regularly)</a:t>
            </a:r>
          </a:p>
          <a:p>
            <a:pPr lvl="1">
              <a:spcBef>
                <a:spcPts val="525"/>
              </a:spcBef>
              <a:buFont typeface="Times New Roman" panose="02020603050405020304" pitchFamily="18" charset="0"/>
              <a:buChar char="–"/>
            </a:pPr>
            <a:r>
              <a:rPr lang="en-US" altLang="id-ID" sz="2100" dirty="0">
                <a:latin typeface="Times New Roman" panose="02020603050405020304" pitchFamily="18" charset="0"/>
              </a:rPr>
              <a:t>Customizable – user can write new plug-ins</a:t>
            </a:r>
          </a:p>
          <a:p>
            <a:pPr lvl="2"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en-US" altLang="id-ID" sz="1800" dirty="0">
                <a:latin typeface="Times New Roman" panose="02020603050405020304" pitchFamily="18" charset="0"/>
              </a:rPr>
              <a:t>In C</a:t>
            </a:r>
          </a:p>
          <a:p>
            <a:pPr lvl="2"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en-US" altLang="id-ID" sz="1800" dirty="0">
                <a:latin typeface="Times New Roman" panose="02020603050405020304" pitchFamily="18" charset="0"/>
              </a:rPr>
              <a:t>In Nessus Attack-Scripting Language (NASL)</a:t>
            </a:r>
          </a:p>
        </p:txBody>
      </p:sp>
    </p:spTree>
    <p:extLst>
      <p:ext uri="{BB962C8B-B14F-4D97-AF65-F5344CB8AC3E}">
        <p14:creationId xmlns:p14="http://schemas.microsoft.com/office/powerpoint/2010/main" val="276104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Vulnerabilities Checked by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Some major plug-in groups: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Windows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Backdoors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CGI abuses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Firewalls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FTP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Remote file access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RPC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SMTP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DOS</a:t>
            </a:r>
          </a:p>
        </p:txBody>
      </p:sp>
    </p:spTree>
    <p:extLst>
      <p:ext uri="{BB962C8B-B14F-4D97-AF65-F5344CB8AC3E}">
        <p14:creationId xmlns:p14="http://schemas.microsoft.com/office/powerpoint/2010/main" val="91941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Running a Nessus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Make sure the server is running and has the latest vulnerability database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Start the client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Connect to the server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Select which plug-ins to use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Select target systems to scan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Execute the scan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View the results</a:t>
            </a:r>
          </a:p>
        </p:txBody>
      </p:sp>
    </p:spTree>
    <p:extLst>
      <p:ext uri="{BB962C8B-B14F-4D97-AF65-F5344CB8AC3E}">
        <p14:creationId xmlns:p14="http://schemas.microsoft.com/office/powerpoint/2010/main" val="366199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Nessus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Vulnerabilities ranked as high, medium, or low risk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Need to be checked (and interpreted)</a:t>
            </a:r>
          </a:p>
          <a:p>
            <a:pPr>
              <a:lnSpc>
                <a:spcPct val="90000"/>
              </a:lnSpc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Can be used to search for/create exploits along with previous information collected: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OS type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open ports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services and versions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List of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5430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44" y="914400"/>
            <a:ext cx="7200900" cy="652713"/>
          </a:xfrm>
        </p:spPr>
        <p:txBody>
          <a:bodyPr/>
          <a:lstStyle/>
          <a:p>
            <a:r>
              <a:rPr lang="id-ID" b="1" dirty="0"/>
              <a:t>Nessus Scanning Template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768" y="1863669"/>
            <a:ext cx="7367136" cy="4137081"/>
          </a:xfrm>
        </p:spPr>
      </p:pic>
    </p:spTree>
    <p:extLst>
      <p:ext uri="{BB962C8B-B14F-4D97-AF65-F5344CB8AC3E}">
        <p14:creationId xmlns:p14="http://schemas.microsoft.com/office/powerpoint/2010/main" val="182214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89" y="1893685"/>
            <a:ext cx="8472111" cy="3976437"/>
          </a:xfrm>
        </p:spPr>
      </p:pic>
    </p:spTree>
    <p:extLst>
      <p:ext uri="{BB962C8B-B14F-4D97-AF65-F5344CB8AC3E}">
        <p14:creationId xmlns:p14="http://schemas.microsoft.com/office/powerpoint/2010/main" val="7292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en-US" b="1" dirty="0"/>
              <a:t>W</a:t>
            </a:r>
            <a:r>
              <a:rPr lang="id-ID" b="1" dirty="0"/>
              <a:t>hy Need Vulnerability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2108535"/>
            <a:ext cx="6963508" cy="3149266"/>
          </a:xfrm>
        </p:spPr>
        <p:txBody>
          <a:bodyPr>
            <a:normAutofit/>
          </a:bodyPr>
          <a:lstStyle/>
          <a:p>
            <a:pPr marL="397764" lvl="1" indent="0">
              <a:buNone/>
            </a:pPr>
            <a:r>
              <a:rPr lang="en-US" altLang="zh-CN" sz="2250" dirty="0"/>
              <a:t>Vulnerabilities on a network are GOLD to cyber criminals:</a:t>
            </a:r>
            <a:endParaRPr lang="id-ID" altLang="zh-CN" sz="2250" dirty="0"/>
          </a:p>
          <a:p>
            <a:pPr lvl="2"/>
            <a:r>
              <a:rPr lang="en-US" altLang="zh-CN" sz="2250" dirty="0"/>
              <a:t>Provide unauthorized entry to networks</a:t>
            </a:r>
          </a:p>
          <a:p>
            <a:pPr lvl="2"/>
            <a:r>
              <a:rPr lang="en-US" altLang="zh-CN" sz="2250" dirty="0"/>
              <a:t>Can expose confidential information, fuel stolen identities, violate privacy laws, or </a:t>
            </a:r>
            <a:r>
              <a:rPr lang="en-US" altLang="zh-CN" sz="2250" dirty="0" err="1"/>
              <a:t>paralyse</a:t>
            </a:r>
            <a:r>
              <a:rPr lang="en-US" altLang="zh-CN" sz="2250" dirty="0"/>
              <a:t> operations</a:t>
            </a:r>
          </a:p>
          <a:p>
            <a:pPr lvl="2"/>
            <a:r>
              <a:rPr lang="en-US" altLang="zh-CN" sz="2250" dirty="0"/>
              <a:t>Exposure is extreme for networks with vulnerable devices connected by IP</a:t>
            </a:r>
          </a:p>
          <a:p>
            <a:pPr marL="397764" lvl="1" indent="0">
              <a:buNone/>
            </a:pPr>
            <a:endParaRPr lang="en-US" altLang="zh-CN" sz="2250" dirty="0"/>
          </a:p>
        </p:txBody>
      </p:sp>
    </p:spTree>
    <p:extLst>
      <p:ext uri="{BB962C8B-B14F-4D97-AF65-F5344CB8AC3E}">
        <p14:creationId xmlns:p14="http://schemas.microsoft.com/office/powerpoint/2010/main" val="28563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54" y="1934935"/>
            <a:ext cx="8448446" cy="4065815"/>
          </a:xfrm>
        </p:spPr>
      </p:pic>
    </p:spTree>
    <p:extLst>
      <p:ext uri="{BB962C8B-B14F-4D97-AF65-F5344CB8AC3E}">
        <p14:creationId xmlns:p14="http://schemas.microsoft.com/office/powerpoint/2010/main" val="128099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Example Scanning through Nessus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02" y="1951265"/>
            <a:ext cx="8414956" cy="3957339"/>
          </a:xfrm>
        </p:spPr>
      </p:pic>
    </p:spTree>
    <p:extLst>
      <p:ext uri="{BB962C8B-B14F-4D97-AF65-F5344CB8AC3E}">
        <p14:creationId xmlns:p14="http://schemas.microsoft.com/office/powerpoint/2010/main" val="228847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Port Scanning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altLang="id-ID" sz="1875" dirty="0"/>
              <a:t>Port </a:t>
            </a:r>
          </a:p>
          <a:p>
            <a:pPr lvl="1">
              <a:spcBef>
                <a:spcPct val="100000"/>
              </a:spcBef>
            </a:pPr>
            <a:r>
              <a:rPr lang="en-US" altLang="id-ID" sz="1875" dirty="0"/>
              <a:t>Network channel or connection point in a data communications system </a:t>
            </a:r>
          </a:p>
          <a:p>
            <a:pPr>
              <a:spcBef>
                <a:spcPct val="100000"/>
              </a:spcBef>
            </a:pPr>
            <a:r>
              <a:rPr lang="en-US" altLang="id-ID" sz="1875" dirty="0"/>
              <a:t>Port scanning utilities (or port scanners)</a:t>
            </a:r>
          </a:p>
          <a:p>
            <a:pPr lvl="1">
              <a:spcBef>
                <a:spcPct val="100000"/>
              </a:spcBef>
            </a:pPr>
            <a:r>
              <a:rPr lang="en-US" altLang="id-ID" sz="1875" dirty="0"/>
              <a:t>Can identify (or fingerprint) active computers on a network and active ports and services on those computers, the functions and roles fulfilled by the machines, and other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3157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Port Scanning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/>
              <a:t>Well-known ports are those from 0 through 1023</a:t>
            </a:r>
          </a:p>
          <a:p>
            <a:r>
              <a:rPr lang="en-US" altLang="id-ID" sz="2250" dirty="0"/>
              <a:t>Registered ports are those from 1024 through 49151</a:t>
            </a:r>
          </a:p>
          <a:p>
            <a:r>
              <a:rPr lang="en-US" altLang="id-ID" sz="2250" dirty="0"/>
              <a:t>Dynamic and private ports are those from 49152 through 65535</a:t>
            </a:r>
          </a:p>
          <a:p>
            <a:r>
              <a:rPr lang="en-US" altLang="id-ID" sz="2250" dirty="0"/>
              <a:t>Open ports</a:t>
            </a:r>
          </a:p>
          <a:p>
            <a:pPr lvl="1"/>
            <a:r>
              <a:rPr lang="en-US" altLang="id-ID" sz="2250" dirty="0"/>
              <a:t>Can be used to send commands to a computer</a:t>
            </a:r>
          </a:p>
          <a:p>
            <a:pPr lvl="1"/>
            <a:r>
              <a:rPr lang="en-US" altLang="id-ID" sz="2250" dirty="0"/>
              <a:t>Gain access to a server</a:t>
            </a:r>
          </a:p>
          <a:p>
            <a:pPr lvl="1"/>
            <a:r>
              <a:rPr lang="en-US" altLang="id-ID" sz="2250" dirty="0"/>
              <a:t>Exert control over a networking device</a:t>
            </a:r>
          </a:p>
          <a:p>
            <a:pPr lvl="1"/>
            <a:r>
              <a:rPr lang="en-US" altLang="id-ID" sz="2250" dirty="0"/>
              <a:t>Thus must be secured</a:t>
            </a:r>
          </a:p>
        </p:txBody>
      </p:sp>
    </p:spTree>
    <p:extLst>
      <p:ext uri="{BB962C8B-B14F-4D97-AF65-F5344CB8AC3E}">
        <p14:creationId xmlns:p14="http://schemas.microsoft.com/office/powerpoint/2010/main" val="374670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id-ID" b="1" dirty="0"/>
              <a:t>Commonly Used Port Numbers	</a:t>
            </a:r>
            <a:endParaRPr lang="id-ID" b="1" dirty="0"/>
          </a:p>
        </p:txBody>
      </p:sp>
      <p:pic>
        <p:nvPicPr>
          <p:cNvPr id="6" name="Picture 8" descr="Tbl0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024313"/>
            <a:ext cx="611505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4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Port Scanning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Method to gather information regarding the devices running on the network</a:t>
            </a:r>
          </a:p>
          <a:p>
            <a:r>
              <a:rPr lang="en-US" altLang="en-US" sz="2400" dirty="0"/>
              <a:t>Typically to discover services or servers on a network</a:t>
            </a:r>
          </a:p>
          <a:p>
            <a:pPr lvl="1"/>
            <a:r>
              <a:rPr lang="en-US" altLang="en-US" sz="2400" dirty="0"/>
              <a:t>Which hosts are up?</a:t>
            </a:r>
          </a:p>
          <a:p>
            <a:pPr lvl="1"/>
            <a:r>
              <a:rPr lang="en-US" altLang="en-US" sz="2400" dirty="0"/>
              <a:t>Which services are offering?</a:t>
            </a:r>
          </a:p>
        </p:txBody>
      </p:sp>
    </p:spTree>
    <p:extLst>
      <p:ext uri="{BB962C8B-B14F-4D97-AF65-F5344CB8AC3E}">
        <p14:creationId xmlns:p14="http://schemas.microsoft.com/office/powerpoint/2010/main" val="173335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Port Scanning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Example Tool</a:t>
            </a:r>
          </a:p>
          <a:p>
            <a:pPr lvl="1"/>
            <a:r>
              <a:rPr lang="en-US" altLang="en-US" sz="2400" b="1" dirty="0" err="1"/>
              <a:t>nmap</a:t>
            </a:r>
            <a:endParaRPr lang="en-US" altLang="en-US" sz="2400" b="1" dirty="0"/>
          </a:p>
          <a:p>
            <a:r>
              <a:rPr lang="en-US" altLang="en-US" sz="2400" dirty="0"/>
              <a:t>Scanning types</a:t>
            </a:r>
          </a:p>
          <a:p>
            <a:pPr lvl="1"/>
            <a:r>
              <a:rPr lang="en-US" altLang="en-US" sz="2400" dirty="0"/>
              <a:t>Host discovery</a:t>
            </a:r>
          </a:p>
          <a:p>
            <a:pPr lvl="1"/>
            <a:r>
              <a:rPr lang="en-US" altLang="en-US" sz="2400" dirty="0"/>
              <a:t>port scanning </a:t>
            </a:r>
          </a:p>
          <a:p>
            <a:pPr lvl="1"/>
            <a:r>
              <a:rPr lang="en-US" altLang="en-US" sz="2400" dirty="0"/>
              <a:t>Version detection</a:t>
            </a:r>
          </a:p>
          <a:p>
            <a:pPr lvl="1"/>
            <a:r>
              <a:rPr lang="en-US" altLang="en-US" sz="2400" dirty="0"/>
              <a:t>OS detection</a:t>
            </a:r>
          </a:p>
        </p:txBody>
      </p:sp>
    </p:spTree>
    <p:extLst>
      <p:ext uri="{BB962C8B-B14F-4D97-AF65-F5344CB8AC3E}">
        <p14:creationId xmlns:p14="http://schemas.microsoft.com/office/powerpoint/2010/main" val="276786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Nmap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A well known and free security scanner written by Fyodor (http://insecure.org/nmap/)</a:t>
            </a:r>
          </a:p>
          <a:p>
            <a:pPr lvl="1"/>
            <a:r>
              <a:rPr lang="en-US" altLang="en-US" sz="2250" dirty="0"/>
              <a:t>First released Sept 1, 1997 in </a:t>
            </a:r>
            <a:r>
              <a:rPr lang="en-US" altLang="en-US" sz="2250" dirty="0" err="1"/>
              <a:t>Phrack</a:t>
            </a:r>
            <a:r>
              <a:rPr lang="en-US" altLang="en-US" sz="2250" dirty="0"/>
              <a:t> 51 “The Art of Port Scanning”</a:t>
            </a:r>
          </a:p>
          <a:p>
            <a:pPr lvl="1"/>
            <a:r>
              <a:rPr lang="en-US" altLang="en-US" sz="2250" dirty="0"/>
              <a:t>Version 7.40 as of this doc</a:t>
            </a:r>
            <a:endParaRPr lang="id-ID" altLang="en-US" sz="2250" dirty="0"/>
          </a:p>
          <a:p>
            <a:r>
              <a:rPr lang="en-US" altLang="en-US" sz="2250" dirty="0"/>
              <a:t>An excellent tool</a:t>
            </a:r>
          </a:p>
          <a:p>
            <a:pPr lvl="1"/>
            <a:r>
              <a:rPr lang="en-US" altLang="en-US" sz="2250" dirty="0"/>
              <a:t>Long history of development and support</a:t>
            </a:r>
          </a:p>
          <a:p>
            <a:pPr lvl="1"/>
            <a:r>
              <a:rPr lang="en-US" altLang="en-US" sz="2250" dirty="0"/>
              <a:t>Continuous development and improvements</a:t>
            </a:r>
          </a:p>
          <a:p>
            <a:pPr lvl="1"/>
            <a:r>
              <a:rPr lang="en-US" altLang="en-US" sz="2250" dirty="0"/>
              <a:t>“Industry Standard” port scanner</a:t>
            </a:r>
          </a:p>
          <a:p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89518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Nmap Features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Host Discovery: Which host is alive?</a:t>
            </a:r>
          </a:p>
          <a:p>
            <a:pPr lvl="1"/>
            <a:r>
              <a:rPr lang="en-US" altLang="en-US" sz="2250" dirty="0"/>
              <a:t>Identifying computers on a network, for example listing the computers which respond to pings (Ping Sweeps)</a:t>
            </a:r>
          </a:p>
          <a:p>
            <a:r>
              <a:rPr lang="en-US" altLang="en-US" sz="2250" dirty="0"/>
              <a:t>Port Scanning : What services are available?</a:t>
            </a:r>
          </a:p>
          <a:p>
            <a:pPr lvl="1"/>
            <a:r>
              <a:rPr lang="en-US" altLang="en-US" sz="2250" dirty="0"/>
              <a:t>Enumerating the open ports on one or more target computers</a:t>
            </a:r>
          </a:p>
          <a:p>
            <a:endParaRPr lang="en-US" altLang="en-US" sz="2250" dirty="0"/>
          </a:p>
          <a:p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184248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Nmap Features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2250" dirty="0"/>
              <a:t>Service and Version Detection : Which version is running?</a:t>
            </a:r>
          </a:p>
          <a:p>
            <a:pPr lvl="1"/>
            <a:r>
              <a:rPr lang="en-US" altLang="en-US" sz="2250" dirty="0"/>
              <a:t>Determine the application name and version number </a:t>
            </a:r>
          </a:p>
          <a:p>
            <a:r>
              <a:rPr lang="en-US" altLang="en-US" sz="2250" dirty="0"/>
              <a:t>OS Detection:  What platforms are served?</a:t>
            </a:r>
          </a:p>
          <a:p>
            <a:pPr lvl="1"/>
            <a:r>
              <a:rPr lang="en-US" altLang="en-US" sz="2250" dirty="0"/>
              <a:t>Remotely determining the OS and some hardware characteristics of network devices</a:t>
            </a:r>
          </a:p>
          <a:p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53964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914400"/>
            <a:ext cx="7200900" cy="652713"/>
          </a:xfrm>
        </p:spPr>
        <p:txBody>
          <a:bodyPr/>
          <a:lstStyle/>
          <a:p>
            <a:r>
              <a:rPr lang="en-US" b="1" dirty="0"/>
              <a:t>W</a:t>
            </a:r>
            <a:r>
              <a:rPr lang="id-ID" b="1" dirty="0"/>
              <a:t>hy Need Vulnerability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1875" dirty="0">
                <a:latin typeface="Calibri" panose="020F0502020204030204" pitchFamily="34" charset="0"/>
              </a:rPr>
              <a:t>Network Security assessment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Evaluation and Auditing the security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Firewall Penetration Test (Policy auditing)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IDS proof/evaluation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Identifying unexpected new servers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1875" dirty="0">
                <a:latin typeface="Calibri" panose="020F0502020204030204" pitchFamily="34" charset="0"/>
              </a:rPr>
              <a:t>Identifying open ports for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proactively protect the network (Network and security admin)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1875" dirty="0">
                <a:latin typeface="Calibri" panose="020F0502020204030204" pitchFamily="34" charset="0"/>
              </a:rPr>
              <a:t>attacking it (Hackers)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id-ID" sz="1875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84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906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TCP Scanning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81126"/>
            <a:ext cx="7200900" cy="3149266"/>
          </a:xfrm>
        </p:spPr>
        <p:txBody>
          <a:bodyPr>
            <a:noAutofit/>
          </a:bodyPr>
          <a:lstStyle/>
          <a:p>
            <a:r>
              <a:rPr lang="en-US" altLang="en-US" sz="1875" dirty="0"/>
              <a:t>Use basic TCP connection establishment mechanism; complete 3-ways handshake</a:t>
            </a:r>
          </a:p>
          <a:p>
            <a:r>
              <a:rPr lang="en-US" altLang="en-US" sz="1875" dirty="0"/>
              <a:t>Easily to detect by inspecting the system log </a:t>
            </a:r>
          </a:p>
          <a:p>
            <a:endParaRPr lang="en-US" altLang="en-US" sz="1875" dirty="0"/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1663305" y="4161235"/>
            <a:ext cx="5612606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endParaRPr lang="id-ID" altLang="id-ID" sz="2100"/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675211" y="2838450"/>
            <a:ext cx="5612606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endParaRPr lang="id-ID" altLang="id-ID" sz="210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912645" y="2899172"/>
            <a:ext cx="450056" cy="565547"/>
            <a:chOff x="2470" y="1894"/>
            <a:chExt cx="466" cy="74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470" y="1896"/>
              <a:ext cx="466" cy="747"/>
              <a:chOff x="2470" y="1896"/>
              <a:chExt cx="466" cy="747"/>
            </a:xfrm>
          </p:grpSpPr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2487" y="2501"/>
                <a:ext cx="423" cy="142"/>
              </a:xfrm>
              <a:custGeom>
                <a:avLst/>
                <a:gdLst>
                  <a:gd name="T0" fmla="*/ 39 w 423"/>
                  <a:gd name="T1" fmla="*/ 85 h 142"/>
                  <a:gd name="T2" fmla="*/ 417 w 423"/>
                  <a:gd name="T3" fmla="*/ 0 h 142"/>
                  <a:gd name="T4" fmla="*/ 423 w 423"/>
                  <a:gd name="T5" fmla="*/ 28 h 142"/>
                  <a:gd name="T6" fmla="*/ 332 w 423"/>
                  <a:gd name="T7" fmla="*/ 142 h 142"/>
                  <a:gd name="T8" fmla="*/ 0 w 423"/>
                  <a:gd name="T9" fmla="*/ 127 h 142"/>
                  <a:gd name="T10" fmla="*/ 39 w 423"/>
                  <a:gd name="T11" fmla="*/ 8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142"/>
                  <a:gd name="T20" fmla="*/ 423 w 423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142">
                    <a:moveTo>
                      <a:pt x="39" y="85"/>
                    </a:moveTo>
                    <a:lnTo>
                      <a:pt x="417" y="0"/>
                    </a:lnTo>
                    <a:lnTo>
                      <a:pt x="423" y="28"/>
                    </a:lnTo>
                    <a:lnTo>
                      <a:pt x="332" y="142"/>
                    </a:lnTo>
                    <a:lnTo>
                      <a:pt x="0" y="127"/>
                    </a:lnTo>
                    <a:lnTo>
                      <a:pt x="39" y="85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6" name="Freeform 7"/>
              <p:cNvSpPr>
                <a:spLocks/>
              </p:cNvSpPr>
              <p:nvPr/>
            </p:nvSpPr>
            <p:spPr bwMode="auto">
              <a:xfrm>
                <a:off x="2480" y="2500"/>
                <a:ext cx="423" cy="143"/>
              </a:xfrm>
              <a:custGeom>
                <a:avLst/>
                <a:gdLst>
                  <a:gd name="T0" fmla="*/ 39 w 423"/>
                  <a:gd name="T1" fmla="*/ 86 h 143"/>
                  <a:gd name="T2" fmla="*/ 417 w 423"/>
                  <a:gd name="T3" fmla="*/ 0 h 143"/>
                  <a:gd name="T4" fmla="*/ 423 w 423"/>
                  <a:gd name="T5" fmla="*/ 29 h 143"/>
                  <a:gd name="T6" fmla="*/ 332 w 423"/>
                  <a:gd name="T7" fmla="*/ 143 h 143"/>
                  <a:gd name="T8" fmla="*/ 0 w 423"/>
                  <a:gd name="T9" fmla="*/ 127 h 143"/>
                  <a:gd name="T10" fmla="*/ 39 w 423"/>
                  <a:gd name="T11" fmla="*/ 86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143"/>
                  <a:gd name="T20" fmla="*/ 423 w 423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143">
                    <a:moveTo>
                      <a:pt x="39" y="86"/>
                    </a:moveTo>
                    <a:lnTo>
                      <a:pt x="417" y="0"/>
                    </a:lnTo>
                    <a:lnTo>
                      <a:pt x="423" y="29"/>
                    </a:lnTo>
                    <a:lnTo>
                      <a:pt x="332" y="143"/>
                    </a:lnTo>
                    <a:lnTo>
                      <a:pt x="0" y="127"/>
                    </a:lnTo>
                    <a:lnTo>
                      <a:pt x="39" y="8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2510" y="2513"/>
                <a:ext cx="426" cy="121"/>
              </a:xfrm>
              <a:custGeom>
                <a:avLst/>
                <a:gdLst>
                  <a:gd name="T0" fmla="*/ 0 w 426"/>
                  <a:gd name="T1" fmla="*/ 40 h 121"/>
                  <a:gd name="T2" fmla="*/ 398 w 426"/>
                  <a:gd name="T3" fmla="*/ 0 h 121"/>
                  <a:gd name="T4" fmla="*/ 426 w 426"/>
                  <a:gd name="T5" fmla="*/ 3 h 121"/>
                  <a:gd name="T6" fmla="*/ 332 w 426"/>
                  <a:gd name="T7" fmla="*/ 121 h 121"/>
                  <a:gd name="T8" fmla="*/ 0 w 426"/>
                  <a:gd name="T9" fmla="*/ 106 h 121"/>
                  <a:gd name="T10" fmla="*/ 0 w 426"/>
                  <a:gd name="T11" fmla="*/ 4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121"/>
                  <a:gd name="T20" fmla="*/ 426 w 426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121">
                    <a:moveTo>
                      <a:pt x="0" y="40"/>
                    </a:moveTo>
                    <a:lnTo>
                      <a:pt x="398" y="0"/>
                    </a:lnTo>
                    <a:lnTo>
                      <a:pt x="426" y="3"/>
                    </a:lnTo>
                    <a:lnTo>
                      <a:pt x="332" y="121"/>
                    </a:lnTo>
                    <a:lnTo>
                      <a:pt x="0" y="1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2472" y="1910"/>
                <a:ext cx="363" cy="719"/>
              </a:xfrm>
              <a:custGeom>
                <a:avLst/>
                <a:gdLst>
                  <a:gd name="T0" fmla="*/ 0 w 363"/>
                  <a:gd name="T1" fmla="*/ 701 h 719"/>
                  <a:gd name="T2" fmla="*/ 0 w 363"/>
                  <a:gd name="T3" fmla="*/ 0 h 719"/>
                  <a:gd name="T4" fmla="*/ 363 w 363"/>
                  <a:gd name="T5" fmla="*/ 0 h 719"/>
                  <a:gd name="T6" fmla="*/ 363 w 363"/>
                  <a:gd name="T7" fmla="*/ 719 h 719"/>
                  <a:gd name="T8" fmla="*/ 0 w 363"/>
                  <a:gd name="T9" fmla="*/ 701 h 7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719"/>
                  <a:gd name="T17" fmla="*/ 363 w 363"/>
                  <a:gd name="T18" fmla="*/ 719 h 7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719">
                    <a:moveTo>
                      <a:pt x="0" y="701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719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94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9" name="Freeform 10"/>
              <p:cNvSpPr>
                <a:spLocks/>
              </p:cNvSpPr>
              <p:nvPr/>
            </p:nvSpPr>
            <p:spPr bwMode="auto">
              <a:xfrm>
                <a:off x="2471" y="26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2835" y="190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1" name="Freeform 12"/>
              <p:cNvSpPr>
                <a:spLocks/>
              </p:cNvSpPr>
              <p:nvPr/>
            </p:nvSpPr>
            <p:spPr bwMode="auto">
              <a:xfrm>
                <a:off x="2478" y="1896"/>
                <a:ext cx="336" cy="741"/>
              </a:xfrm>
              <a:custGeom>
                <a:avLst/>
                <a:gdLst>
                  <a:gd name="T0" fmla="*/ 336 w 336"/>
                  <a:gd name="T1" fmla="*/ 741 h 741"/>
                  <a:gd name="T2" fmla="*/ 336 w 336"/>
                  <a:gd name="T3" fmla="*/ 0 h 741"/>
                  <a:gd name="T4" fmla="*/ 0 w 336"/>
                  <a:gd name="T5" fmla="*/ 5 h 741"/>
                  <a:gd name="T6" fmla="*/ 0 w 336"/>
                  <a:gd name="T7" fmla="*/ 184 h 741"/>
                  <a:gd name="T8" fmla="*/ 6 w 336"/>
                  <a:gd name="T9" fmla="*/ 185 h 741"/>
                  <a:gd name="T10" fmla="*/ 6 w 336"/>
                  <a:gd name="T11" fmla="*/ 190 h 741"/>
                  <a:gd name="T12" fmla="*/ 0 w 336"/>
                  <a:gd name="T13" fmla="*/ 192 h 741"/>
                  <a:gd name="T14" fmla="*/ 0 w 336"/>
                  <a:gd name="T15" fmla="*/ 348 h 741"/>
                  <a:gd name="T16" fmla="*/ 7 w 336"/>
                  <a:gd name="T17" fmla="*/ 348 h 741"/>
                  <a:gd name="T18" fmla="*/ 7 w 336"/>
                  <a:gd name="T19" fmla="*/ 353 h 741"/>
                  <a:gd name="T20" fmla="*/ 0 w 336"/>
                  <a:gd name="T21" fmla="*/ 354 h 741"/>
                  <a:gd name="T22" fmla="*/ 0 w 336"/>
                  <a:gd name="T23" fmla="*/ 511 h 741"/>
                  <a:gd name="T24" fmla="*/ 7 w 336"/>
                  <a:gd name="T25" fmla="*/ 511 h 741"/>
                  <a:gd name="T26" fmla="*/ 7 w 336"/>
                  <a:gd name="T27" fmla="*/ 516 h 741"/>
                  <a:gd name="T28" fmla="*/ 0 w 336"/>
                  <a:gd name="T29" fmla="*/ 518 h 741"/>
                  <a:gd name="T30" fmla="*/ 0 w 336"/>
                  <a:gd name="T31" fmla="*/ 677 h 741"/>
                  <a:gd name="T32" fmla="*/ 7 w 336"/>
                  <a:gd name="T33" fmla="*/ 677 h 741"/>
                  <a:gd name="T34" fmla="*/ 7 w 336"/>
                  <a:gd name="T35" fmla="*/ 683 h 741"/>
                  <a:gd name="T36" fmla="*/ 0 w 336"/>
                  <a:gd name="T37" fmla="*/ 684 h 741"/>
                  <a:gd name="T38" fmla="*/ 0 w 336"/>
                  <a:gd name="T39" fmla="*/ 725 h 741"/>
                  <a:gd name="T40" fmla="*/ 336 w 336"/>
                  <a:gd name="T41" fmla="*/ 741 h 7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6"/>
                  <a:gd name="T64" fmla="*/ 0 h 741"/>
                  <a:gd name="T65" fmla="*/ 336 w 336"/>
                  <a:gd name="T66" fmla="*/ 741 h 7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6" h="741">
                    <a:moveTo>
                      <a:pt x="336" y="741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0" y="184"/>
                    </a:lnTo>
                    <a:lnTo>
                      <a:pt x="6" y="185"/>
                    </a:lnTo>
                    <a:lnTo>
                      <a:pt x="6" y="190"/>
                    </a:lnTo>
                    <a:lnTo>
                      <a:pt x="0" y="192"/>
                    </a:lnTo>
                    <a:lnTo>
                      <a:pt x="0" y="348"/>
                    </a:lnTo>
                    <a:lnTo>
                      <a:pt x="7" y="348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511"/>
                    </a:lnTo>
                    <a:lnTo>
                      <a:pt x="7" y="511"/>
                    </a:lnTo>
                    <a:lnTo>
                      <a:pt x="7" y="516"/>
                    </a:lnTo>
                    <a:lnTo>
                      <a:pt x="0" y="518"/>
                    </a:lnTo>
                    <a:lnTo>
                      <a:pt x="0" y="677"/>
                    </a:lnTo>
                    <a:lnTo>
                      <a:pt x="7" y="677"/>
                    </a:lnTo>
                    <a:lnTo>
                      <a:pt x="7" y="683"/>
                    </a:lnTo>
                    <a:lnTo>
                      <a:pt x="0" y="684"/>
                    </a:lnTo>
                    <a:lnTo>
                      <a:pt x="0" y="725"/>
                    </a:lnTo>
                    <a:lnTo>
                      <a:pt x="336" y="741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2" name="Freeform 13"/>
              <p:cNvSpPr>
                <a:spLocks/>
              </p:cNvSpPr>
              <p:nvPr/>
            </p:nvSpPr>
            <p:spPr bwMode="auto">
              <a:xfrm>
                <a:off x="2814" y="1896"/>
                <a:ext cx="8" cy="741"/>
              </a:xfrm>
              <a:custGeom>
                <a:avLst/>
                <a:gdLst>
                  <a:gd name="T0" fmla="*/ 0 w 8"/>
                  <a:gd name="T1" fmla="*/ 741 h 741"/>
                  <a:gd name="T2" fmla="*/ 0 w 8"/>
                  <a:gd name="T3" fmla="*/ 0 h 741"/>
                  <a:gd name="T4" fmla="*/ 8 w 8"/>
                  <a:gd name="T5" fmla="*/ 5 h 741"/>
                  <a:gd name="T6" fmla="*/ 8 w 8"/>
                  <a:gd name="T7" fmla="*/ 733 h 741"/>
                  <a:gd name="T8" fmla="*/ 0 w 8"/>
                  <a:gd name="T9" fmla="*/ 74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41"/>
                  <a:gd name="T17" fmla="*/ 8 w 8"/>
                  <a:gd name="T18" fmla="*/ 741 h 7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41">
                    <a:moveTo>
                      <a:pt x="0" y="741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8" y="733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3" name="Freeform 14"/>
              <p:cNvSpPr>
                <a:spLocks/>
              </p:cNvSpPr>
              <p:nvPr/>
            </p:nvSpPr>
            <p:spPr bwMode="auto">
              <a:xfrm>
                <a:off x="2835" y="1910"/>
                <a:ext cx="92" cy="719"/>
              </a:xfrm>
              <a:custGeom>
                <a:avLst/>
                <a:gdLst>
                  <a:gd name="T0" fmla="*/ 0 w 92"/>
                  <a:gd name="T1" fmla="*/ 719 h 719"/>
                  <a:gd name="T2" fmla="*/ 0 w 92"/>
                  <a:gd name="T3" fmla="*/ 0 h 719"/>
                  <a:gd name="T4" fmla="*/ 92 w 92"/>
                  <a:gd name="T5" fmla="*/ 25 h 719"/>
                  <a:gd name="T6" fmla="*/ 92 w 92"/>
                  <a:gd name="T7" fmla="*/ 607 h 719"/>
                  <a:gd name="T8" fmla="*/ 0 w 92"/>
                  <a:gd name="T9" fmla="*/ 719 h 7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19"/>
                  <a:gd name="T17" fmla="*/ 92 w 92"/>
                  <a:gd name="T18" fmla="*/ 719 h 7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19">
                    <a:moveTo>
                      <a:pt x="0" y="719"/>
                    </a:moveTo>
                    <a:lnTo>
                      <a:pt x="0" y="0"/>
                    </a:lnTo>
                    <a:lnTo>
                      <a:pt x="92" y="25"/>
                    </a:lnTo>
                    <a:lnTo>
                      <a:pt x="92" y="607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4" name="Freeform 15"/>
              <p:cNvSpPr>
                <a:spLocks/>
              </p:cNvSpPr>
              <p:nvPr/>
            </p:nvSpPr>
            <p:spPr bwMode="auto">
              <a:xfrm>
                <a:off x="2478" y="2573"/>
                <a:ext cx="336" cy="65"/>
              </a:xfrm>
              <a:custGeom>
                <a:avLst/>
                <a:gdLst>
                  <a:gd name="T0" fmla="*/ 0 w 336"/>
                  <a:gd name="T1" fmla="*/ 48 h 65"/>
                  <a:gd name="T2" fmla="*/ 0 w 336"/>
                  <a:gd name="T3" fmla="*/ 7 h 65"/>
                  <a:gd name="T4" fmla="*/ 7 w 336"/>
                  <a:gd name="T5" fmla="*/ 6 h 65"/>
                  <a:gd name="T6" fmla="*/ 7 w 336"/>
                  <a:gd name="T7" fmla="*/ 0 h 65"/>
                  <a:gd name="T8" fmla="*/ 0 w 336"/>
                  <a:gd name="T9" fmla="*/ 0 h 65"/>
                  <a:gd name="T10" fmla="*/ 336 w 336"/>
                  <a:gd name="T11" fmla="*/ 16 h 65"/>
                  <a:gd name="T12" fmla="*/ 336 w 336"/>
                  <a:gd name="T13" fmla="*/ 65 h 65"/>
                  <a:gd name="T14" fmla="*/ 0 w 336"/>
                  <a:gd name="T15" fmla="*/ 48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6"/>
                  <a:gd name="T25" fmla="*/ 0 h 65"/>
                  <a:gd name="T26" fmla="*/ 336 w 336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6" h="65">
                    <a:moveTo>
                      <a:pt x="0" y="48"/>
                    </a:moveTo>
                    <a:lnTo>
                      <a:pt x="0" y="7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336" y="16"/>
                    </a:lnTo>
                    <a:lnTo>
                      <a:pt x="336" y="6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5" name="Freeform 16"/>
              <p:cNvSpPr>
                <a:spLocks/>
              </p:cNvSpPr>
              <p:nvPr/>
            </p:nvSpPr>
            <p:spPr bwMode="auto">
              <a:xfrm>
                <a:off x="2470" y="1907"/>
                <a:ext cx="363" cy="702"/>
              </a:xfrm>
              <a:custGeom>
                <a:avLst/>
                <a:gdLst>
                  <a:gd name="T0" fmla="*/ 0 w 363"/>
                  <a:gd name="T1" fmla="*/ 702 h 702"/>
                  <a:gd name="T2" fmla="*/ 0 w 363"/>
                  <a:gd name="T3" fmla="*/ 0 h 702"/>
                  <a:gd name="T4" fmla="*/ 363 w 363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363"/>
                  <a:gd name="T10" fmla="*/ 0 h 702"/>
                  <a:gd name="T11" fmla="*/ 363 w 363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3" h="702">
                    <a:moveTo>
                      <a:pt x="0" y="702"/>
                    </a:move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E2E5E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6" name="Freeform 17"/>
              <p:cNvSpPr>
                <a:spLocks/>
              </p:cNvSpPr>
              <p:nvPr/>
            </p:nvSpPr>
            <p:spPr bwMode="auto">
              <a:xfrm>
                <a:off x="2476" y="2577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1 h 42"/>
                  <a:gd name="T4" fmla="*/ 6 w 6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2"/>
                  <a:gd name="T11" fmla="*/ 6 w 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2">
                    <a:moveTo>
                      <a:pt x="0" y="42"/>
                    </a:moveTo>
                    <a:lnTo>
                      <a:pt x="0" y="1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D1D4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" name="Freeform 18"/>
              <p:cNvSpPr>
                <a:spLocks/>
              </p:cNvSpPr>
              <p:nvPr/>
            </p:nvSpPr>
            <p:spPr bwMode="auto">
              <a:xfrm>
                <a:off x="2477" y="262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8" name="Freeform 19"/>
              <p:cNvSpPr>
                <a:spLocks/>
              </p:cNvSpPr>
              <p:nvPr/>
            </p:nvSpPr>
            <p:spPr bwMode="auto">
              <a:xfrm>
                <a:off x="2485" y="257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9" name="Freeform 20"/>
              <p:cNvSpPr>
                <a:spLocks/>
              </p:cNvSpPr>
              <p:nvPr/>
            </p:nvSpPr>
            <p:spPr bwMode="auto">
              <a:xfrm>
                <a:off x="2814" y="2581"/>
                <a:ext cx="8" cy="56"/>
              </a:xfrm>
              <a:custGeom>
                <a:avLst/>
                <a:gdLst>
                  <a:gd name="T0" fmla="*/ 0 w 8"/>
                  <a:gd name="T1" fmla="*/ 56 h 56"/>
                  <a:gd name="T2" fmla="*/ 0 w 8"/>
                  <a:gd name="T3" fmla="*/ 8 h 56"/>
                  <a:gd name="T4" fmla="*/ 8 w 8"/>
                  <a:gd name="T5" fmla="*/ 0 h 56"/>
                  <a:gd name="T6" fmla="*/ 8 w 8"/>
                  <a:gd name="T7" fmla="*/ 47 h 56"/>
                  <a:gd name="T8" fmla="*/ 0 w 8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6"/>
                  <a:gd name="T17" fmla="*/ 8 w 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6">
                    <a:moveTo>
                      <a:pt x="0" y="5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D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0" name="Freeform 21"/>
              <p:cNvSpPr>
                <a:spLocks/>
              </p:cNvSpPr>
              <p:nvPr/>
            </p:nvSpPr>
            <p:spPr bwMode="auto">
              <a:xfrm>
                <a:off x="2520" y="2083"/>
                <a:ext cx="243" cy="21"/>
              </a:xfrm>
              <a:custGeom>
                <a:avLst/>
                <a:gdLst>
                  <a:gd name="T0" fmla="*/ 243 w 243"/>
                  <a:gd name="T1" fmla="*/ 0 h 21"/>
                  <a:gd name="T2" fmla="*/ 0 w 243"/>
                  <a:gd name="T3" fmla="*/ 0 h 21"/>
                  <a:gd name="T4" fmla="*/ 0 w 243"/>
                  <a:gd name="T5" fmla="*/ 20 h 21"/>
                  <a:gd name="T6" fmla="*/ 243 w 243"/>
                  <a:gd name="T7" fmla="*/ 21 h 21"/>
                  <a:gd name="T8" fmla="*/ 243 w 2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1"/>
                  <a:gd name="T17" fmla="*/ 243 w 2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1">
                    <a:moveTo>
                      <a:pt x="243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1" name="Freeform 22"/>
              <p:cNvSpPr>
                <a:spLocks/>
              </p:cNvSpPr>
              <p:nvPr/>
            </p:nvSpPr>
            <p:spPr bwMode="auto">
              <a:xfrm>
                <a:off x="2520" y="2124"/>
                <a:ext cx="243" cy="22"/>
              </a:xfrm>
              <a:custGeom>
                <a:avLst/>
                <a:gdLst>
                  <a:gd name="T0" fmla="*/ 243 w 243"/>
                  <a:gd name="T1" fmla="*/ 1 h 22"/>
                  <a:gd name="T2" fmla="*/ 0 w 243"/>
                  <a:gd name="T3" fmla="*/ 0 h 22"/>
                  <a:gd name="T4" fmla="*/ 0 w 243"/>
                  <a:gd name="T5" fmla="*/ 20 h 22"/>
                  <a:gd name="T6" fmla="*/ 243 w 243"/>
                  <a:gd name="T7" fmla="*/ 22 h 22"/>
                  <a:gd name="T8" fmla="*/ 243 w 243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2"/>
                  <a:gd name="T17" fmla="*/ 243 w 24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2">
                    <a:moveTo>
                      <a:pt x="243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2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2" name="Freeform 23"/>
              <p:cNvSpPr>
                <a:spLocks/>
              </p:cNvSpPr>
              <p:nvPr/>
            </p:nvSpPr>
            <p:spPr bwMode="auto">
              <a:xfrm>
                <a:off x="2520" y="2165"/>
                <a:ext cx="243" cy="23"/>
              </a:xfrm>
              <a:custGeom>
                <a:avLst/>
                <a:gdLst>
                  <a:gd name="T0" fmla="*/ 243 w 243"/>
                  <a:gd name="T1" fmla="*/ 2 h 23"/>
                  <a:gd name="T2" fmla="*/ 0 w 243"/>
                  <a:gd name="T3" fmla="*/ 0 h 23"/>
                  <a:gd name="T4" fmla="*/ 0 w 243"/>
                  <a:gd name="T5" fmla="*/ 20 h 23"/>
                  <a:gd name="T6" fmla="*/ 243 w 243"/>
                  <a:gd name="T7" fmla="*/ 23 h 23"/>
                  <a:gd name="T8" fmla="*/ 243 w 243"/>
                  <a:gd name="T9" fmla="*/ 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3"/>
                  <a:gd name="T17" fmla="*/ 243 w 24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3">
                    <a:moveTo>
                      <a:pt x="243" y="2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3"/>
                    </a:lnTo>
                    <a:lnTo>
                      <a:pt x="243" y="2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3" name="Freeform 24"/>
              <p:cNvSpPr>
                <a:spLocks/>
              </p:cNvSpPr>
              <p:nvPr/>
            </p:nvSpPr>
            <p:spPr bwMode="auto">
              <a:xfrm>
                <a:off x="2520" y="2206"/>
                <a:ext cx="243" cy="24"/>
              </a:xfrm>
              <a:custGeom>
                <a:avLst/>
                <a:gdLst>
                  <a:gd name="T0" fmla="*/ 243 w 243"/>
                  <a:gd name="T1" fmla="*/ 3 h 24"/>
                  <a:gd name="T2" fmla="*/ 0 w 243"/>
                  <a:gd name="T3" fmla="*/ 0 h 24"/>
                  <a:gd name="T4" fmla="*/ 0 w 243"/>
                  <a:gd name="T5" fmla="*/ 20 h 24"/>
                  <a:gd name="T6" fmla="*/ 243 w 243"/>
                  <a:gd name="T7" fmla="*/ 24 h 24"/>
                  <a:gd name="T8" fmla="*/ 243 w 243"/>
                  <a:gd name="T9" fmla="*/ 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4"/>
                  <a:gd name="T17" fmla="*/ 243 w 2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4">
                    <a:moveTo>
                      <a:pt x="243" y="3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4"/>
                    </a:lnTo>
                    <a:lnTo>
                      <a:pt x="243" y="3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4" name="Freeform 25"/>
              <p:cNvSpPr>
                <a:spLocks/>
              </p:cNvSpPr>
              <p:nvPr/>
            </p:nvSpPr>
            <p:spPr bwMode="auto">
              <a:xfrm>
                <a:off x="2520" y="2247"/>
                <a:ext cx="243" cy="24"/>
              </a:xfrm>
              <a:custGeom>
                <a:avLst/>
                <a:gdLst>
                  <a:gd name="T0" fmla="*/ 243 w 243"/>
                  <a:gd name="T1" fmla="*/ 4 h 24"/>
                  <a:gd name="T2" fmla="*/ 0 w 243"/>
                  <a:gd name="T3" fmla="*/ 0 h 24"/>
                  <a:gd name="T4" fmla="*/ 0 w 243"/>
                  <a:gd name="T5" fmla="*/ 20 h 24"/>
                  <a:gd name="T6" fmla="*/ 243 w 243"/>
                  <a:gd name="T7" fmla="*/ 24 h 24"/>
                  <a:gd name="T8" fmla="*/ 243 w 243"/>
                  <a:gd name="T9" fmla="*/ 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4"/>
                  <a:gd name="T17" fmla="*/ 243 w 2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4">
                    <a:moveTo>
                      <a:pt x="243" y="4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4"/>
                    </a:lnTo>
                    <a:lnTo>
                      <a:pt x="243" y="4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5" name="Freeform 26"/>
              <p:cNvSpPr>
                <a:spLocks/>
              </p:cNvSpPr>
              <p:nvPr/>
            </p:nvSpPr>
            <p:spPr bwMode="auto">
              <a:xfrm>
                <a:off x="2520" y="2287"/>
                <a:ext cx="243" cy="26"/>
              </a:xfrm>
              <a:custGeom>
                <a:avLst/>
                <a:gdLst>
                  <a:gd name="T0" fmla="*/ 243 w 243"/>
                  <a:gd name="T1" fmla="*/ 5 h 26"/>
                  <a:gd name="T2" fmla="*/ 0 w 243"/>
                  <a:gd name="T3" fmla="*/ 0 h 26"/>
                  <a:gd name="T4" fmla="*/ 0 w 243"/>
                  <a:gd name="T5" fmla="*/ 21 h 26"/>
                  <a:gd name="T6" fmla="*/ 243 w 243"/>
                  <a:gd name="T7" fmla="*/ 26 h 26"/>
                  <a:gd name="T8" fmla="*/ 243 w 243"/>
                  <a:gd name="T9" fmla="*/ 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6"/>
                  <a:gd name="T17" fmla="*/ 243 w 24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6">
                    <a:moveTo>
                      <a:pt x="243" y="5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6"/>
                    </a:lnTo>
                    <a:lnTo>
                      <a:pt x="243" y="5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6" name="Freeform 27"/>
              <p:cNvSpPr>
                <a:spLocks/>
              </p:cNvSpPr>
              <p:nvPr/>
            </p:nvSpPr>
            <p:spPr bwMode="auto">
              <a:xfrm>
                <a:off x="2520" y="2328"/>
                <a:ext cx="243" cy="27"/>
              </a:xfrm>
              <a:custGeom>
                <a:avLst/>
                <a:gdLst>
                  <a:gd name="T0" fmla="*/ 243 w 243"/>
                  <a:gd name="T1" fmla="*/ 6 h 27"/>
                  <a:gd name="T2" fmla="*/ 0 w 243"/>
                  <a:gd name="T3" fmla="*/ 0 h 27"/>
                  <a:gd name="T4" fmla="*/ 0 w 243"/>
                  <a:gd name="T5" fmla="*/ 21 h 27"/>
                  <a:gd name="T6" fmla="*/ 243 w 243"/>
                  <a:gd name="T7" fmla="*/ 27 h 27"/>
                  <a:gd name="T8" fmla="*/ 243 w 243"/>
                  <a:gd name="T9" fmla="*/ 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7"/>
                  <a:gd name="T17" fmla="*/ 243 w 24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7">
                    <a:moveTo>
                      <a:pt x="243" y="6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7"/>
                    </a:lnTo>
                    <a:lnTo>
                      <a:pt x="243" y="6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7" name="Freeform 28"/>
              <p:cNvSpPr>
                <a:spLocks/>
              </p:cNvSpPr>
              <p:nvPr/>
            </p:nvSpPr>
            <p:spPr bwMode="auto">
              <a:xfrm>
                <a:off x="2520" y="2369"/>
                <a:ext cx="243" cy="28"/>
              </a:xfrm>
              <a:custGeom>
                <a:avLst/>
                <a:gdLst>
                  <a:gd name="T0" fmla="*/ 243 w 243"/>
                  <a:gd name="T1" fmla="*/ 7 h 28"/>
                  <a:gd name="T2" fmla="*/ 0 w 243"/>
                  <a:gd name="T3" fmla="*/ 0 h 28"/>
                  <a:gd name="T4" fmla="*/ 0 w 243"/>
                  <a:gd name="T5" fmla="*/ 21 h 28"/>
                  <a:gd name="T6" fmla="*/ 243 w 243"/>
                  <a:gd name="T7" fmla="*/ 28 h 28"/>
                  <a:gd name="T8" fmla="*/ 243 w 24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8"/>
                  <a:gd name="T17" fmla="*/ 243 w 24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8">
                    <a:moveTo>
                      <a:pt x="243" y="7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8"/>
                    </a:lnTo>
                    <a:lnTo>
                      <a:pt x="243" y="7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8" name="Freeform 29"/>
              <p:cNvSpPr>
                <a:spLocks/>
              </p:cNvSpPr>
              <p:nvPr/>
            </p:nvSpPr>
            <p:spPr bwMode="auto">
              <a:xfrm>
                <a:off x="2520" y="2411"/>
                <a:ext cx="243" cy="28"/>
              </a:xfrm>
              <a:custGeom>
                <a:avLst/>
                <a:gdLst>
                  <a:gd name="T0" fmla="*/ 243 w 243"/>
                  <a:gd name="T1" fmla="*/ 7 h 28"/>
                  <a:gd name="T2" fmla="*/ 0 w 243"/>
                  <a:gd name="T3" fmla="*/ 0 h 28"/>
                  <a:gd name="T4" fmla="*/ 0 w 243"/>
                  <a:gd name="T5" fmla="*/ 20 h 28"/>
                  <a:gd name="T6" fmla="*/ 243 w 243"/>
                  <a:gd name="T7" fmla="*/ 28 h 28"/>
                  <a:gd name="T8" fmla="*/ 243 w 24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8"/>
                  <a:gd name="T17" fmla="*/ 243 w 24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8">
                    <a:moveTo>
                      <a:pt x="243" y="7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8"/>
                    </a:lnTo>
                    <a:lnTo>
                      <a:pt x="243" y="7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9" name="Freeform 30"/>
              <p:cNvSpPr>
                <a:spLocks/>
              </p:cNvSpPr>
              <p:nvPr/>
            </p:nvSpPr>
            <p:spPr bwMode="auto">
              <a:xfrm>
                <a:off x="2520" y="2451"/>
                <a:ext cx="243" cy="30"/>
              </a:xfrm>
              <a:custGeom>
                <a:avLst/>
                <a:gdLst>
                  <a:gd name="T0" fmla="*/ 243 w 243"/>
                  <a:gd name="T1" fmla="*/ 9 h 30"/>
                  <a:gd name="T2" fmla="*/ 0 w 243"/>
                  <a:gd name="T3" fmla="*/ 0 h 30"/>
                  <a:gd name="T4" fmla="*/ 0 w 243"/>
                  <a:gd name="T5" fmla="*/ 21 h 30"/>
                  <a:gd name="T6" fmla="*/ 243 w 243"/>
                  <a:gd name="T7" fmla="*/ 30 h 30"/>
                  <a:gd name="T8" fmla="*/ 243 w 243"/>
                  <a:gd name="T9" fmla="*/ 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0"/>
                  <a:gd name="T17" fmla="*/ 243 w 24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0">
                    <a:moveTo>
                      <a:pt x="243" y="9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30"/>
                    </a:lnTo>
                    <a:lnTo>
                      <a:pt x="243" y="9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0" name="Freeform 31"/>
              <p:cNvSpPr>
                <a:spLocks/>
              </p:cNvSpPr>
              <p:nvPr/>
            </p:nvSpPr>
            <p:spPr bwMode="auto">
              <a:xfrm>
                <a:off x="2520" y="2493"/>
                <a:ext cx="243" cy="30"/>
              </a:xfrm>
              <a:custGeom>
                <a:avLst/>
                <a:gdLst>
                  <a:gd name="T0" fmla="*/ 243 w 243"/>
                  <a:gd name="T1" fmla="*/ 9 h 30"/>
                  <a:gd name="T2" fmla="*/ 0 w 243"/>
                  <a:gd name="T3" fmla="*/ 0 h 30"/>
                  <a:gd name="T4" fmla="*/ 0 w 243"/>
                  <a:gd name="T5" fmla="*/ 20 h 30"/>
                  <a:gd name="T6" fmla="*/ 243 w 243"/>
                  <a:gd name="T7" fmla="*/ 30 h 30"/>
                  <a:gd name="T8" fmla="*/ 243 w 243"/>
                  <a:gd name="T9" fmla="*/ 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0"/>
                  <a:gd name="T17" fmla="*/ 243 w 24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0">
                    <a:moveTo>
                      <a:pt x="243" y="9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30"/>
                    </a:lnTo>
                    <a:lnTo>
                      <a:pt x="243" y="9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1" name="Freeform 32"/>
              <p:cNvSpPr>
                <a:spLocks/>
              </p:cNvSpPr>
              <p:nvPr/>
            </p:nvSpPr>
            <p:spPr bwMode="auto">
              <a:xfrm>
                <a:off x="2520" y="2534"/>
                <a:ext cx="243" cy="31"/>
              </a:xfrm>
              <a:custGeom>
                <a:avLst/>
                <a:gdLst>
                  <a:gd name="T0" fmla="*/ 243 w 243"/>
                  <a:gd name="T1" fmla="*/ 10 h 31"/>
                  <a:gd name="T2" fmla="*/ 0 w 243"/>
                  <a:gd name="T3" fmla="*/ 0 h 31"/>
                  <a:gd name="T4" fmla="*/ 0 w 243"/>
                  <a:gd name="T5" fmla="*/ 20 h 31"/>
                  <a:gd name="T6" fmla="*/ 243 w 243"/>
                  <a:gd name="T7" fmla="*/ 31 h 31"/>
                  <a:gd name="T8" fmla="*/ 243 w 243"/>
                  <a:gd name="T9" fmla="*/ 1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1"/>
                  <a:gd name="T17" fmla="*/ 243 w 2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1">
                    <a:moveTo>
                      <a:pt x="243" y="1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31"/>
                    </a:lnTo>
                    <a:lnTo>
                      <a:pt x="243" y="10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2" name="Freeform 33"/>
              <p:cNvSpPr>
                <a:spLocks/>
              </p:cNvSpPr>
              <p:nvPr/>
            </p:nvSpPr>
            <p:spPr bwMode="auto">
              <a:xfrm>
                <a:off x="2815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3" name="Freeform 34"/>
              <p:cNvSpPr>
                <a:spLocks/>
              </p:cNvSpPr>
              <p:nvPr/>
            </p:nvSpPr>
            <p:spPr bwMode="auto">
              <a:xfrm>
                <a:off x="2822" y="22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" name="Line 35"/>
              <p:cNvSpPr>
                <a:spLocks noChangeShapeType="1"/>
              </p:cNvSpPr>
              <p:nvPr/>
            </p:nvSpPr>
            <p:spPr bwMode="auto">
              <a:xfrm flipV="1">
                <a:off x="2813" y="2247"/>
                <a:ext cx="6" cy="2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5" name="Line 36"/>
              <p:cNvSpPr>
                <a:spLocks noChangeShapeType="1"/>
              </p:cNvSpPr>
              <p:nvPr/>
            </p:nvSpPr>
            <p:spPr bwMode="auto">
              <a:xfrm flipV="1">
                <a:off x="2811" y="2250"/>
                <a:ext cx="8" cy="3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6" name="Freeform 37"/>
              <p:cNvSpPr>
                <a:spLocks/>
              </p:cNvSpPr>
              <p:nvPr/>
            </p:nvSpPr>
            <p:spPr bwMode="auto">
              <a:xfrm>
                <a:off x="2813" y="22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7" name="Freeform 38"/>
              <p:cNvSpPr>
                <a:spLocks/>
              </p:cNvSpPr>
              <p:nvPr/>
            </p:nvSpPr>
            <p:spPr bwMode="auto">
              <a:xfrm>
                <a:off x="2822" y="22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8" name="Freeform 39"/>
              <p:cNvSpPr>
                <a:spLocks/>
              </p:cNvSpPr>
              <p:nvPr/>
            </p:nvSpPr>
            <p:spPr bwMode="auto">
              <a:xfrm>
                <a:off x="2816" y="24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9" name="Freeform 40"/>
              <p:cNvSpPr>
                <a:spLocks/>
              </p:cNvSpPr>
              <p:nvPr/>
            </p:nvSpPr>
            <p:spPr bwMode="auto">
              <a:xfrm>
                <a:off x="2822" y="241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0" name="Line 41"/>
              <p:cNvSpPr>
                <a:spLocks noChangeShapeType="1"/>
              </p:cNvSpPr>
              <p:nvPr/>
            </p:nvSpPr>
            <p:spPr bwMode="auto">
              <a:xfrm flipV="1">
                <a:off x="2813" y="2413"/>
                <a:ext cx="7" cy="4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1" name="Line 42"/>
              <p:cNvSpPr>
                <a:spLocks noChangeShapeType="1"/>
              </p:cNvSpPr>
              <p:nvPr/>
            </p:nvSpPr>
            <p:spPr bwMode="auto">
              <a:xfrm flipV="1">
                <a:off x="2812" y="2416"/>
                <a:ext cx="8" cy="5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2" name="Freeform 43"/>
              <p:cNvSpPr>
                <a:spLocks/>
              </p:cNvSpPr>
              <p:nvPr/>
            </p:nvSpPr>
            <p:spPr bwMode="auto">
              <a:xfrm>
                <a:off x="2814" y="24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3" name="Freeform 44"/>
              <p:cNvSpPr>
                <a:spLocks/>
              </p:cNvSpPr>
              <p:nvPr/>
            </p:nvSpPr>
            <p:spPr bwMode="auto">
              <a:xfrm>
                <a:off x="2822" y="241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4" name="Freeform 45"/>
              <p:cNvSpPr>
                <a:spLocks/>
              </p:cNvSpPr>
              <p:nvPr/>
            </p:nvSpPr>
            <p:spPr bwMode="auto">
              <a:xfrm>
                <a:off x="2478" y="257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5" name="Freeform 46"/>
              <p:cNvSpPr>
                <a:spLocks/>
              </p:cNvSpPr>
              <p:nvPr/>
            </p:nvSpPr>
            <p:spPr bwMode="auto">
              <a:xfrm>
                <a:off x="2809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B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6" name="Line 47"/>
              <p:cNvSpPr>
                <a:spLocks noChangeShapeType="1"/>
              </p:cNvSpPr>
              <p:nvPr/>
            </p:nvSpPr>
            <p:spPr bwMode="auto">
              <a:xfrm>
                <a:off x="2476" y="2570"/>
                <a:ext cx="331" cy="17"/>
              </a:xfrm>
              <a:prstGeom prst="line">
                <a:avLst/>
              </a:prstGeom>
              <a:noFill/>
              <a:ln w="7938">
                <a:solidFill>
                  <a:srgbClr val="5B4C6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7" name="Line 48"/>
              <p:cNvSpPr>
                <a:spLocks noChangeShapeType="1"/>
              </p:cNvSpPr>
              <p:nvPr/>
            </p:nvSpPr>
            <p:spPr bwMode="auto">
              <a:xfrm flipV="1">
                <a:off x="2807" y="2574"/>
                <a:ext cx="12" cy="13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8" name="Freeform 49"/>
              <p:cNvSpPr>
                <a:spLocks/>
              </p:cNvSpPr>
              <p:nvPr/>
            </p:nvSpPr>
            <p:spPr bwMode="auto">
              <a:xfrm>
                <a:off x="2809" y="258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9" name="Freeform 50"/>
              <p:cNvSpPr>
                <a:spLocks/>
              </p:cNvSpPr>
              <p:nvPr/>
            </p:nvSpPr>
            <p:spPr bwMode="auto">
              <a:xfrm>
                <a:off x="2821" y="257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0" name="Freeform 51"/>
              <p:cNvSpPr>
                <a:spLocks/>
              </p:cNvSpPr>
              <p:nvPr/>
            </p:nvSpPr>
            <p:spPr bwMode="auto">
              <a:xfrm>
                <a:off x="2485" y="257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1" name="Freeform 52"/>
              <p:cNvSpPr>
                <a:spLocks/>
              </p:cNvSpPr>
              <p:nvPr/>
            </p:nvSpPr>
            <p:spPr bwMode="auto">
              <a:xfrm>
                <a:off x="2809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2" name="Line 53"/>
              <p:cNvSpPr>
                <a:spLocks noChangeShapeType="1"/>
              </p:cNvSpPr>
              <p:nvPr/>
            </p:nvSpPr>
            <p:spPr bwMode="auto">
              <a:xfrm>
                <a:off x="2482" y="2577"/>
                <a:ext cx="325" cy="15"/>
              </a:xfrm>
              <a:prstGeom prst="line">
                <a:avLst/>
              </a:prstGeom>
              <a:noFill/>
              <a:ln w="7938">
                <a:solidFill>
                  <a:srgbClr val="D1D4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3" name="Line 54"/>
              <p:cNvSpPr>
                <a:spLocks noChangeShapeType="1"/>
              </p:cNvSpPr>
              <p:nvPr/>
            </p:nvSpPr>
            <p:spPr bwMode="auto">
              <a:xfrm flipV="1">
                <a:off x="2807" y="2578"/>
                <a:ext cx="12" cy="14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4" name="Freeform 55"/>
              <p:cNvSpPr>
                <a:spLocks/>
              </p:cNvSpPr>
              <p:nvPr/>
            </p:nvSpPr>
            <p:spPr bwMode="auto">
              <a:xfrm>
                <a:off x="2809" y="259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5" name="Freeform 56"/>
              <p:cNvSpPr>
                <a:spLocks/>
              </p:cNvSpPr>
              <p:nvPr/>
            </p:nvSpPr>
            <p:spPr bwMode="auto">
              <a:xfrm>
                <a:off x="2821" y="258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6" name="Freeform 57"/>
              <p:cNvSpPr>
                <a:spLocks/>
              </p:cNvSpPr>
              <p:nvPr/>
            </p:nvSpPr>
            <p:spPr bwMode="auto">
              <a:xfrm>
                <a:off x="2520" y="2034"/>
                <a:ext cx="243" cy="49"/>
              </a:xfrm>
              <a:custGeom>
                <a:avLst/>
                <a:gdLst>
                  <a:gd name="T0" fmla="*/ 243 w 243"/>
                  <a:gd name="T1" fmla="*/ 0 h 49"/>
                  <a:gd name="T2" fmla="*/ 0 w 243"/>
                  <a:gd name="T3" fmla="*/ 1 h 49"/>
                  <a:gd name="T4" fmla="*/ 0 w 243"/>
                  <a:gd name="T5" fmla="*/ 49 h 49"/>
                  <a:gd name="T6" fmla="*/ 243 w 243"/>
                  <a:gd name="T7" fmla="*/ 49 h 49"/>
                  <a:gd name="T8" fmla="*/ 243 w 24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9"/>
                  <a:gd name="T17" fmla="*/ 243 w 24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9">
                    <a:moveTo>
                      <a:pt x="243" y="0"/>
                    </a:moveTo>
                    <a:lnTo>
                      <a:pt x="0" y="1"/>
                    </a:lnTo>
                    <a:lnTo>
                      <a:pt x="0" y="49"/>
                    </a:lnTo>
                    <a:lnTo>
                      <a:pt x="243" y="49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47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7" name="Freeform 58"/>
              <p:cNvSpPr>
                <a:spLocks/>
              </p:cNvSpPr>
              <p:nvPr/>
            </p:nvSpPr>
            <p:spPr bwMode="auto">
              <a:xfrm>
                <a:off x="2812" y="208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8" name="Freeform 59"/>
              <p:cNvSpPr>
                <a:spLocks/>
              </p:cNvSpPr>
              <p:nvPr/>
            </p:nvSpPr>
            <p:spPr bwMode="auto">
              <a:xfrm>
                <a:off x="2822" y="208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9" name="Line 60"/>
              <p:cNvSpPr>
                <a:spLocks noChangeShapeType="1"/>
              </p:cNvSpPr>
              <p:nvPr/>
            </p:nvSpPr>
            <p:spPr bwMode="auto">
              <a:xfrm>
                <a:off x="2810" y="2080"/>
                <a:ext cx="9" cy="1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0" name="Line 61"/>
              <p:cNvSpPr>
                <a:spLocks noChangeShapeType="1"/>
              </p:cNvSpPr>
              <p:nvPr/>
            </p:nvSpPr>
            <p:spPr bwMode="auto">
              <a:xfrm flipV="1">
                <a:off x="2808" y="2084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1" name="Freeform 62"/>
              <p:cNvSpPr>
                <a:spLocks/>
              </p:cNvSpPr>
              <p:nvPr/>
            </p:nvSpPr>
            <p:spPr bwMode="auto">
              <a:xfrm>
                <a:off x="2811" y="20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2" name="Freeform 63"/>
              <p:cNvSpPr>
                <a:spLocks/>
              </p:cNvSpPr>
              <p:nvPr/>
            </p:nvSpPr>
            <p:spPr bwMode="auto">
              <a:xfrm>
                <a:off x="2822" y="208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3" name="Freeform 64"/>
              <p:cNvSpPr>
                <a:spLocks/>
              </p:cNvSpPr>
              <p:nvPr/>
            </p:nvSpPr>
            <p:spPr bwMode="auto">
              <a:xfrm>
                <a:off x="2497" y="194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4" name="Freeform 65"/>
              <p:cNvSpPr>
                <a:spLocks/>
              </p:cNvSpPr>
              <p:nvPr/>
            </p:nvSpPr>
            <p:spPr bwMode="auto">
              <a:xfrm>
                <a:off x="2498" y="20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5" name="Line 66"/>
              <p:cNvSpPr>
                <a:spLocks noChangeShapeType="1"/>
              </p:cNvSpPr>
              <p:nvPr/>
            </p:nvSpPr>
            <p:spPr bwMode="auto">
              <a:xfrm>
                <a:off x="2496" y="1939"/>
                <a:ext cx="1" cy="93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6" name="Line 67"/>
              <p:cNvSpPr>
                <a:spLocks noChangeShapeType="1"/>
              </p:cNvSpPr>
              <p:nvPr/>
            </p:nvSpPr>
            <p:spPr bwMode="auto">
              <a:xfrm flipH="1">
                <a:off x="2496" y="1935"/>
                <a:ext cx="295" cy="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7" name="Freeform 68"/>
              <p:cNvSpPr>
                <a:spLocks/>
              </p:cNvSpPr>
              <p:nvPr/>
            </p:nvSpPr>
            <p:spPr bwMode="auto">
              <a:xfrm>
                <a:off x="2793" y="193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8" name="Freeform 69"/>
              <p:cNvSpPr>
                <a:spLocks/>
              </p:cNvSpPr>
              <p:nvPr/>
            </p:nvSpPr>
            <p:spPr bwMode="auto">
              <a:xfrm>
                <a:off x="2498" y="194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9" name="Freeform 70"/>
              <p:cNvSpPr>
                <a:spLocks/>
              </p:cNvSpPr>
              <p:nvPr/>
            </p:nvSpPr>
            <p:spPr bwMode="auto">
              <a:xfrm>
                <a:off x="2555" y="19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0" name="Freeform 71"/>
              <p:cNvSpPr>
                <a:spLocks/>
              </p:cNvSpPr>
              <p:nvPr/>
            </p:nvSpPr>
            <p:spPr bwMode="auto">
              <a:xfrm>
                <a:off x="2555" y="20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1" name="Line 72"/>
              <p:cNvSpPr>
                <a:spLocks noChangeShapeType="1"/>
              </p:cNvSpPr>
              <p:nvPr/>
            </p:nvSpPr>
            <p:spPr bwMode="auto">
              <a:xfrm>
                <a:off x="2554" y="1939"/>
                <a:ext cx="1" cy="95"/>
              </a:xfrm>
              <a:prstGeom prst="line">
                <a:avLst/>
              </a:prstGeom>
              <a:noFill/>
              <a:ln w="4763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2" name="Line 73"/>
              <p:cNvSpPr>
                <a:spLocks noChangeShapeType="1"/>
              </p:cNvSpPr>
              <p:nvPr/>
            </p:nvSpPr>
            <p:spPr bwMode="auto">
              <a:xfrm>
                <a:off x="2555" y="1939"/>
                <a:ext cx="1" cy="9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3" name="Freeform 74"/>
              <p:cNvSpPr>
                <a:spLocks/>
              </p:cNvSpPr>
              <p:nvPr/>
            </p:nvSpPr>
            <p:spPr bwMode="auto">
              <a:xfrm>
                <a:off x="2556" y="19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4" name="Freeform 75"/>
              <p:cNvSpPr>
                <a:spLocks/>
              </p:cNvSpPr>
              <p:nvPr/>
            </p:nvSpPr>
            <p:spPr bwMode="auto">
              <a:xfrm>
                <a:off x="2556" y="20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5" name="Freeform 76"/>
              <p:cNvSpPr>
                <a:spLocks/>
              </p:cNvSpPr>
              <p:nvPr/>
            </p:nvSpPr>
            <p:spPr bwMode="auto">
              <a:xfrm>
                <a:off x="2919" y="194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6" name="Freeform 77"/>
              <p:cNvSpPr>
                <a:spLocks/>
              </p:cNvSpPr>
              <p:nvPr/>
            </p:nvSpPr>
            <p:spPr bwMode="auto">
              <a:xfrm>
                <a:off x="2919" y="25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7" name="Line 78"/>
              <p:cNvSpPr>
                <a:spLocks noChangeShapeType="1"/>
              </p:cNvSpPr>
              <p:nvPr/>
            </p:nvSpPr>
            <p:spPr bwMode="auto">
              <a:xfrm>
                <a:off x="2918" y="1944"/>
                <a:ext cx="1" cy="559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8" name="Line 79"/>
              <p:cNvSpPr>
                <a:spLocks noChangeShapeType="1"/>
              </p:cNvSpPr>
              <p:nvPr/>
            </p:nvSpPr>
            <p:spPr bwMode="auto">
              <a:xfrm>
                <a:off x="2912" y="1942"/>
                <a:ext cx="1" cy="56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9" name="Freeform 80"/>
              <p:cNvSpPr>
                <a:spLocks/>
              </p:cNvSpPr>
              <p:nvPr/>
            </p:nvSpPr>
            <p:spPr bwMode="auto">
              <a:xfrm>
                <a:off x="2913" y="19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0" name="Freeform 81"/>
              <p:cNvSpPr>
                <a:spLocks/>
              </p:cNvSpPr>
              <p:nvPr/>
            </p:nvSpPr>
            <p:spPr bwMode="auto">
              <a:xfrm>
                <a:off x="2913" y="25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1" name="Freeform 82"/>
              <p:cNvSpPr>
                <a:spLocks/>
              </p:cNvSpPr>
              <p:nvPr/>
            </p:nvSpPr>
            <p:spPr bwMode="auto">
              <a:xfrm>
                <a:off x="2906" y="19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2" name="Freeform 83"/>
              <p:cNvSpPr>
                <a:spLocks/>
              </p:cNvSpPr>
              <p:nvPr/>
            </p:nvSpPr>
            <p:spPr bwMode="auto">
              <a:xfrm>
                <a:off x="2906" y="25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3" name="Line 84"/>
              <p:cNvSpPr>
                <a:spLocks noChangeShapeType="1"/>
              </p:cNvSpPr>
              <p:nvPr/>
            </p:nvSpPr>
            <p:spPr bwMode="auto">
              <a:xfrm>
                <a:off x="2905" y="1941"/>
                <a:ext cx="1" cy="57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4" name="Line 85"/>
              <p:cNvSpPr>
                <a:spLocks noChangeShapeType="1"/>
              </p:cNvSpPr>
              <p:nvPr/>
            </p:nvSpPr>
            <p:spPr bwMode="auto">
              <a:xfrm>
                <a:off x="2898" y="1939"/>
                <a:ext cx="1" cy="58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5" name="Freeform 86"/>
              <p:cNvSpPr>
                <a:spLocks/>
              </p:cNvSpPr>
              <p:nvPr/>
            </p:nvSpPr>
            <p:spPr bwMode="auto">
              <a:xfrm>
                <a:off x="2899" y="194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" name="Freeform 87"/>
              <p:cNvSpPr>
                <a:spLocks/>
              </p:cNvSpPr>
              <p:nvPr/>
            </p:nvSpPr>
            <p:spPr bwMode="auto">
              <a:xfrm>
                <a:off x="2899" y="25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" name="Freeform 88"/>
              <p:cNvSpPr>
                <a:spLocks/>
              </p:cNvSpPr>
              <p:nvPr/>
            </p:nvSpPr>
            <p:spPr bwMode="auto">
              <a:xfrm>
                <a:off x="2892" y="193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" name="Freeform 89"/>
              <p:cNvSpPr>
                <a:spLocks/>
              </p:cNvSpPr>
              <p:nvPr/>
            </p:nvSpPr>
            <p:spPr bwMode="auto">
              <a:xfrm>
                <a:off x="2892" y="25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" name="Line 90"/>
              <p:cNvSpPr>
                <a:spLocks noChangeShapeType="1"/>
              </p:cNvSpPr>
              <p:nvPr/>
            </p:nvSpPr>
            <p:spPr bwMode="auto">
              <a:xfrm>
                <a:off x="2891" y="1938"/>
                <a:ext cx="1" cy="597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" name="Line 91"/>
              <p:cNvSpPr>
                <a:spLocks noChangeShapeType="1"/>
              </p:cNvSpPr>
              <p:nvPr/>
            </p:nvSpPr>
            <p:spPr bwMode="auto">
              <a:xfrm>
                <a:off x="2883" y="1936"/>
                <a:ext cx="1" cy="610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" name="Freeform 92"/>
              <p:cNvSpPr>
                <a:spLocks/>
              </p:cNvSpPr>
              <p:nvPr/>
            </p:nvSpPr>
            <p:spPr bwMode="auto">
              <a:xfrm>
                <a:off x="2884" y="193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" name="Freeform 93"/>
              <p:cNvSpPr>
                <a:spLocks/>
              </p:cNvSpPr>
              <p:nvPr/>
            </p:nvSpPr>
            <p:spPr bwMode="auto">
              <a:xfrm>
                <a:off x="2884" y="25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" name="Freeform 94"/>
              <p:cNvSpPr>
                <a:spLocks/>
              </p:cNvSpPr>
              <p:nvPr/>
            </p:nvSpPr>
            <p:spPr bwMode="auto">
              <a:xfrm>
                <a:off x="2876" y="19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" name="Freeform 95"/>
              <p:cNvSpPr>
                <a:spLocks/>
              </p:cNvSpPr>
              <p:nvPr/>
            </p:nvSpPr>
            <p:spPr bwMode="auto">
              <a:xfrm>
                <a:off x="2876" y="25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" name="Line 96"/>
              <p:cNvSpPr>
                <a:spLocks noChangeShapeType="1"/>
              </p:cNvSpPr>
              <p:nvPr/>
            </p:nvSpPr>
            <p:spPr bwMode="auto">
              <a:xfrm>
                <a:off x="2874" y="1934"/>
                <a:ext cx="1" cy="622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" name="Line 97"/>
              <p:cNvSpPr>
                <a:spLocks noChangeShapeType="1"/>
              </p:cNvSpPr>
              <p:nvPr/>
            </p:nvSpPr>
            <p:spPr bwMode="auto">
              <a:xfrm>
                <a:off x="2866" y="1932"/>
                <a:ext cx="1" cy="634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" name="Freeform 98"/>
              <p:cNvSpPr>
                <a:spLocks/>
              </p:cNvSpPr>
              <p:nvPr/>
            </p:nvSpPr>
            <p:spPr bwMode="auto">
              <a:xfrm>
                <a:off x="2867" y="193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" name="Freeform 99"/>
              <p:cNvSpPr>
                <a:spLocks/>
              </p:cNvSpPr>
              <p:nvPr/>
            </p:nvSpPr>
            <p:spPr bwMode="auto">
              <a:xfrm>
                <a:off x="2867" y="256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" name="Freeform 100"/>
              <p:cNvSpPr>
                <a:spLocks/>
              </p:cNvSpPr>
              <p:nvPr/>
            </p:nvSpPr>
            <p:spPr bwMode="auto">
              <a:xfrm>
                <a:off x="2859" y="19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" name="Freeform 101"/>
              <p:cNvSpPr>
                <a:spLocks/>
              </p:cNvSpPr>
              <p:nvPr/>
            </p:nvSpPr>
            <p:spPr bwMode="auto">
              <a:xfrm>
                <a:off x="2859" y="25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" name="Line 102"/>
              <p:cNvSpPr>
                <a:spLocks noChangeShapeType="1"/>
              </p:cNvSpPr>
              <p:nvPr/>
            </p:nvSpPr>
            <p:spPr bwMode="auto">
              <a:xfrm>
                <a:off x="2858" y="1930"/>
                <a:ext cx="1" cy="645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" name="Line 103"/>
              <p:cNvSpPr>
                <a:spLocks noChangeShapeType="1"/>
              </p:cNvSpPr>
              <p:nvPr/>
            </p:nvSpPr>
            <p:spPr bwMode="auto">
              <a:xfrm>
                <a:off x="2849" y="1928"/>
                <a:ext cx="1" cy="65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" name="Freeform 104"/>
              <p:cNvSpPr>
                <a:spLocks/>
              </p:cNvSpPr>
              <p:nvPr/>
            </p:nvSpPr>
            <p:spPr bwMode="auto">
              <a:xfrm>
                <a:off x="2850" y="192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" name="Freeform 105"/>
              <p:cNvSpPr>
                <a:spLocks/>
              </p:cNvSpPr>
              <p:nvPr/>
            </p:nvSpPr>
            <p:spPr bwMode="auto">
              <a:xfrm>
                <a:off x="2850" y="25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" name="Freeform 106"/>
              <p:cNvSpPr>
                <a:spLocks/>
              </p:cNvSpPr>
              <p:nvPr/>
            </p:nvSpPr>
            <p:spPr bwMode="auto">
              <a:xfrm>
                <a:off x="2536" y="2535"/>
                <a:ext cx="227" cy="15"/>
              </a:xfrm>
              <a:custGeom>
                <a:avLst/>
                <a:gdLst>
                  <a:gd name="T0" fmla="*/ 0 w 227"/>
                  <a:gd name="T1" fmla="*/ 0 h 15"/>
                  <a:gd name="T2" fmla="*/ 0 w 227"/>
                  <a:gd name="T3" fmla="*/ 6 h 15"/>
                  <a:gd name="T4" fmla="*/ 227 w 227"/>
                  <a:gd name="T5" fmla="*/ 15 h 15"/>
                  <a:gd name="T6" fmla="*/ 227 w 227"/>
                  <a:gd name="T7" fmla="*/ 9 h 15"/>
                  <a:gd name="T8" fmla="*/ 0 w 22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5"/>
                  <a:gd name="T17" fmla="*/ 227 w 22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5">
                    <a:moveTo>
                      <a:pt x="0" y="0"/>
                    </a:moveTo>
                    <a:lnTo>
                      <a:pt x="0" y="6"/>
                    </a:lnTo>
                    <a:lnTo>
                      <a:pt x="227" y="15"/>
                    </a:lnTo>
                    <a:lnTo>
                      <a:pt x="22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" name="Freeform 107"/>
              <p:cNvSpPr>
                <a:spLocks/>
              </p:cNvSpPr>
              <p:nvPr/>
            </p:nvSpPr>
            <p:spPr bwMode="auto">
              <a:xfrm>
                <a:off x="2520" y="2534"/>
                <a:ext cx="16" cy="20"/>
              </a:xfrm>
              <a:custGeom>
                <a:avLst/>
                <a:gdLst>
                  <a:gd name="T0" fmla="*/ 16 w 16"/>
                  <a:gd name="T1" fmla="*/ 1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" name="Freeform 108"/>
              <p:cNvSpPr>
                <a:spLocks/>
              </p:cNvSpPr>
              <p:nvPr/>
            </p:nvSpPr>
            <p:spPr bwMode="auto">
              <a:xfrm>
                <a:off x="2536" y="2494"/>
                <a:ext cx="227" cy="16"/>
              </a:xfrm>
              <a:custGeom>
                <a:avLst/>
                <a:gdLst>
                  <a:gd name="T0" fmla="*/ 0 w 227"/>
                  <a:gd name="T1" fmla="*/ 0 h 16"/>
                  <a:gd name="T2" fmla="*/ 0 w 227"/>
                  <a:gd name="T3" fmla="*/ 6 h 16"/>
                  <a:gd name="T4" fmla="*/ 227 w 227"/>
                  <a:gd name="T5" fmla="*/ 16 h 16"/>
                  <a:gd name="T6" fmla="*/ 227 w 227"/>
                  <a:gd name="T7" fmla="*/ 8 h 16"/>
                  <a:gd name="T8" fmla="*/ 0 w 22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6"/>
                  <a:gd name="T17" fmla="*/ 227 w 22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6">
                    <a:moveTo>
                      <a:pt x="0" y="0"/>
                    </a:moveTo>
                    <a:lnTo>
                      <a:pt x="0" y="6"/>
                    </a:lnTo>
                    <a:lnTo>
                      <a:pt x="227" y="16"/>
                    </a:lnTo>
                    <a:lnTo>
                      <a:pt x="22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8" name="Freeform 109"/>
              <p:cNvSpPr>
                <a:spLocks/>
              </p:cNvSpPr>
              <p:nvPr/>
            </p:nvSpPr>
            <p:spPr bwMode="auto">
              <a:xfrm>
                <a:off x="2536" y="2452"/>
                <a:ext cx="227" cy="15"/>
              </a:xfrm>
              <a:custGeom>
                <a:avLst/>
                <a:gdLst>
                  <a:gd name="T0" fmla="*/ 0 w 227"/>
                  <a:gd name="T1" fmla="*/ 0 h 15"/>
                  <a:gd name="T2" fmla="*/ 0 w 227"/>
                  <a:gd name="T3" fmla="*/ 7 h 15"/>
                  <a:gd name="T4" fmla="*/ 227 w 227"/>
                  <a:gd name="T5" fmla="*/ 15 h 15"/>
                  <a:gd name="T6" fmla="*/ 227 w 227"/>
                  <a:gd name="T7" fmla="*/ 8 h 15"/>
                  <a:gd name="T8" fmla="*/ 0 w 22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5"/>
                  <a:gd name="T17" fmla="*/ 227 w 22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5">
                    <a:moveTo>
                      <a:pt x="0" y="0"/>
                    </a:moveTo>
                    <a:lnTo>
                      <a:pt x="0" y="7"/>
                    </a:lnTo>
                    <a:lnTo>
                      <a:pt x="227" y="15"/>
                    </a:lnTo>
                    <a:lnTo>
                      <a:pt x="22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" name="Freeform 110"/>
              <p:cNvSpPr>
                <a:spLocks/>
              </p:cNvSpPr>
              <p:nvPr/>
            </p:nvSpPr>
            <p:spPr bwMode="auto">
              <a:xfrm>
                <a:off x="2536" y="2370"/>
                <a:ext cx="227" cy="13"/>
              </a:xfrm>
              <a:custGeom>
                <a:avLst/>
                <a:gdLst>
                  <a:gd name="T0" fmla="*/ 0 w 227"/>
                  <a:gd name="T1" fmla="*/ 0 h 13"/>
                  <a:gd name="T2" fmla="*/ 0 w 227"/>
                  <a:gd name="T3" fmla="*/ 7 h 13"/>
                  <a:gd name="T4" fmla="*/ 227 w 227"/>
                  <a:gd name="T5" fmla="*/ 13 h 13"/>
                  <a:gd name="T6" fmla="*/ 227 w 227"/>
                  <a:gd name="T7" fmla="*/ 6 h 13"/>
                  <a:gd name="T8" fmla="*/ 0 w 2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3"/>
                  <a:gd name="T17" fmla="*/ 227 w 2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3">
                    <a:moveTo>
                      <a:pt x="0" y="0"/>
                    </a:moveTo>
                    <a:lnTo>
                      <a:pt x="0" y="7"/>
                    </a:lnTo>
                    <a:lnTo>
                      <a:pt x="227" y="13"/>
                    </a:lnTo>
                    <a:lnTo>
                      <a:pt x="22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" name="Freeform 111"/>
              <p:cNvSpPr>
                <a:spLocks/>
              </p:cNvSpPr>
              <p:nvPr/>
            </p:nvSpPr>
            <p:spPr bwMode="auto">
              <a:xfrm>
                <a:off x="2536" y="2329"/>
                <a:ext cx="227" cy="12"/>
              </a:xfrm>
              <a:custGeom>
                <a:avLst/>
                <a:gdLst>
                  <a:gd name="T0" fmla="*/ 0 w 227"/>
                  <a:gd name="T1" fmla="*/ 0 h 12"/>
                  <a:gd name="T2" fmla="*/ 0 w 227"/>
                  <a:gd name="T3" fmla="*/ 6 h 12"/>
                  <a:gd name="T4" fmla="*/ 227 w 227"/>
                  <a:gd name="T5" fmla="*/ 12 h 12"/>
                  <a:gd name="T6" fmla="*/ 227 w 227"/>
                  <a:gd name="T7" fmla="*/ 5 h 12"/>
                  <a:gd name="T8" fmla="*/ 0 w 22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2"/>
                  <a:gd name="T17" fmla="*/ 227 w 2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2">
                    <a:moveTo>
                      <a:pt x="0" y="0"/>
                    </a:moveTo>
                    <a:lnTo>
                      <a:pt x="0" y="6"/>
                    </a:lnTo>
                    <a:lnTo>
                      <a:pt x="227" y="12"/>
                    </a:lnTo>
                    <a:lnTo>
                      <a:pt x="22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" name="Freeform 112"/>
              <p:cNvSpPr>
                <a:spLocks/>
              </p:cNvSpPr>
              <p:nvPr/>
            </p:nvSpPr>
            <p:spPr bwMode="auto">
              <a:xfrm>
                <a:off x="2536" y="2411"/>
                <a:ext cx="227" cy="14"/>
              </a:xfrm>
              <a:custGeom>
                <a:avLst/>
                <a:gdLst>
                  <a:gd name="T0" fmla="*/ 0 w 227"/>
                  <a:gd name="T1" fmla="*/ 0 h 14"/>
                  <a:gd name="T2" fmla="*/ 0 w 227"/>
                  <a:gd name="T3" fmla="*/ 6 h 14"/>
                  <a:gd name="T4" fmla="*/ 227 w 227"/>
                  <a:gd name="T5" fmla="*/ 14 h 14"/>
                  <a:gd name="T6" fmla="*/ 227 w 227"/>
                  <a:gd name="T7" fmla="*/ 7 h 14"/>
                  <a:gd name="T8" fmla="*/ 0 w 22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4"/>
                  <a:gd name="T17" fmla="*/ 227 w 22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4">
                    <a:moveTo>
                      <a:pt x="0" y="0"/>
                    </a:moveTo>
                    <a:lnTo>
                      <a:pt x="0" y="6"/>
                    </a:lnTo>
                    <a:lnTo>
                      <a:pt x="227" y="14"/>
                    </a:lnTo>
                    <a:lnTo>
                      <a:pt x="22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" name="Freeform 113"/>
              <p:cNvSpPr>
                <a:spLocks/>
              </p:cNvSpPr>
              <p:nvPr/>
            </p:nvSpPr>
            <p:spPr bwMode="auto">
              <a:xfrm>
                <a:off x="2520" y="2493"/>
                <a:ext cx="16" cy="20"/>
              </a:xfrm>
              <a:custGeom>
                <a:avLst/>
                <a:gdLst>
                  <a:gd name="T0" fmla="*/ 16 w 16"/>
                  <a:gd name="T1" fmla="*/ 1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" name="Freeform 114"/>
              <p:cNvSpPr>
                <a:spLocks/>
              </p:cNvSpPr>
              <p:nvPr/>
            </p:nvSpPr>
            <p:spPr bwMode="auto">
              <a:xfrm>
                <a:off x="2520" y="2452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" name="Freeform 115"/>
              <p:cNvSpPr>
                <a:spLocks/>
              </p:cNvSpPr>
              <p:nvPr/>
            </p:nvSpPr>
            <p:spPr bwMode="auto">
              <a:xfrm>
                <a:off x="2520" y="2370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" name="Freeform 116"/>
              <p:cNvSpPr>
                <a:spLocks/>
              </p:cNvSpPr>
              <p:nvPr/>
            </p:nvSpPr>
            <p:spPr bwMode="auto">
              <a:xfrm>
                <a:off x="2520" y="2329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" name="Freeform 117"/>
              <p:cNvSpPr>
                <a:spLocks/>
              </p:cNvSpPr>
              <p:nvPr/>
            </p:nvSpPr>
            <p:spPr bwMode="auto">
              <a:xfrm>
                <a:off x="2536" y="2288"/>
                <a:ext cx="227" cy="11"/>
              </a:xfrm>
              <a:custGeom>
                <a:avLst/>
                <a:gdLst>
                  <a:gd name="T0" fmla="*/ 0 w 227"/>
                  <a:gd name="T1" fmla="*/ 0 h 11"/>
                  <a:gd name="T2" fmla="*/ 0 w 227"/>
                  <a:gd name="T3" fmla="*/ 6 h 11"/>
                  <a:gd name="T4" fmla="*/ 227 w 227"/>
                  <a:gd name="T5" fmla="*/ 11 h 11"/>
                  <a:gd name="T6" fmla="*/ 227 w 227"/>
                  <a:gd name="T7" fmla="*/ 4 h 11"/>
                  <a:gd name="T8" fmla="*/ 0 w 22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1"/>
                  <a:gd name="T17" fmla="*/ 227 w 2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1">
                    <a:moveTo>
                      <a:pt x="0" y="0"/>
                    </a:moveTo>
                    <a:lnTo>
                      <a:pt x="0" y="6"/>
                    </a:lnTo>
                    <a:lnTo>
                      <a:pt x="227" y="11"/>
                    </a:lnTo>
                    <a:lnTo>
                      <a:pt x="22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" name="Freeform 118"/>
              <p:cNvSpPr>
                <a:spLocks/>
              </p:cNvSpPr>
              <p:nvPr/>
            </p:nvSpPr>
            <p:spPr bwMode="auto">
              <a:xfrm>
                <a:off x="2520" y="2287"/>
                <a:ext cx="16" cy="21"/>
              </a:xfrm>
              <a:custGeom>
                <a:avLst/>
                <a:gdLst>
                  <a:gd name="T0" fmla="*/ 16 w 16"/>
                  <a:gd name="T1" fmla="*/ 1 h 21"/>
                  <a:gd name="T2" fmla="*/ 0 w 16"/>
                  <a:gd name="T3" fmla="*/ 0 h 21"/>
                  <a:gd name="T4" fmla="*/ 0 w 16"/>
                  <a:gd name="T5" fmla="*/ 21 h 21"/>
                  <a:gd name="T6" fmla="*/ 16 w 16"/>
                  <a:gd name="T7" fmla="*/ 8 h 21"/>
                  <a:gd name="T8" fmla="*/ 16 w 1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16" y="1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6" y="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" name="Freeform 119"/>
              <p:cNvSpPr>
                <a:spLocks/>
              </p:cNvSpPr>
              <p:nvPr/>
            </p:nvSpPr>
            <p:spPr bwMode="auto">
              <a:xfrm>
                <a:off x="2536" y="2206"/>
                <a:ext cx="227" cy="9"/>
              </a:xfrm>
              <a:custGeom>
                <a:avLst/>
                <a:gdLst>
                  <a:gd name="T0" fmla="*/ 0 w 227"/>
                  <a:gd name="T1" fmla="*/ 0 h 9"/>
                  <a:gd name="T2" fmla="*/ 0 w 227"/>
                  <a:gd name="T3" fmla="*/ 7 h 9"/>
                  <a:gd name="T4" fmla="*/ 227 w 227"/>
                  <a:gd name="T5" fmla="*/ 9 h 9"/>
                  <a:gd name="T6" fmla="*/ 227 w 227"/>
                  <a:gd name="T7" fmla="*/ 3 h 9"/>
                  <a:gd name="T8" fmla="*/ 0 w 22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9"/>
                  <a:gd name="T17" fmla="*/ 227 w 22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9">
                    <a:moveTo>
                      <a:pt x="0" y="0"/>
                    </a:moveTo>
                    <a:lnTo>
                      <a:pt x="0" y="7"/>
                    </a:lnTo>
                    <a:lnTo>
                      <a:pt x="227" y="9"/>
                    </a:lnTo>
                    <a:lnTo>
                      <a:pt x="22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" name="Freeform 120"/>
              <p:cNvSpPr>
                <a:spLocks/>
              </p:cNvSpPr>
              <p:nvPr/>
            </p:nvSpPr>
            <p:spPr bwMode="auto">
              <a:xfrm>
                <a:off x="2520" y="2206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0" name="Freeform 121"/>
              <p:cNvSpPr>
                <a:spLocks/>
              </p:cNvSpPr>
              <p:nvPr/>
            </p:nvSpPr>
            <p:spPr bwMode="auto">
              <a:xfrm>
                <a:off x="2536" y="2165"/>
                <a:ext cx="227" cy="9"/>
              </a:xfrm>
              <a:custGeom>
                <a:avLst/>
                <a:gdLst>
                  <a:gd name="T0" fmla="*/ 0 w 227"/>
                  <a:gd name="T1" fmla="*/ 0 h 9"/>
                  <a:gd name="T2" fmla="*/ 0 w 227"/>
                  <a:gd name="T3" fmla="*/ 6 h 9"/>
                  <a:gd name="T4" fmla="*/ 227 w 227"/>
                  <a:gd name="T5" fmla="*/ 9 h 9"/>
                  <a:gd name="T6" fmla="*/ 227 w 227"/>
                  <a:gd name="T7" fmla="*/ 2 h 9"/>
                  <a:gd name="T8" fmla="*/ 0 w 22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9"/>
                  <a:gd name="T17" fmla="*/ 227 w 22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9">
                    <a:moveTo>
                      <a:pt x="0" y="0"/>
                    </a:moveTo>
                    <a:lnTo>
                      <a:pt x="0" y="6"/>
                    </a:lnTo>
                    <a:lnTo>
                      <a:pt x="227" y="9"/>
                    </a:lnTo>
                    <a:lnTo>
                      <a:pt x="22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" name="Freeform 122"/>
              <p:cNvSpPr>
                <a:spLocks/>
              </p:cNvSpPr>
              <p:nvPr/>
            </p:nvSpPr>
            <p:spPr bwMode="auto">
              <a:xfrm>
                <a:off x="2520" y="2165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" name="Freeform 123"/>
              <p:cNvSpPr>
                <a:spLocks/>
              </p:cNvSpPr>
              <p:nvPr/>
            </p:nvSpPr>
            <p:spPr bwMode="auto">
              <a:xfrm>
                <a:off x="2536" y="2124"/>
                <a:ext cx="227" cy="7"/>
              </a:xfrm>
              <a:custGeom>
                <a:avLst/>
                <a:gdLst>
                  <a:gd name="T0" fmla="*/ 0 w 227"/>
                  <a:gd name="T1" fmla="*/ 0 h 7"/>
                  <a:gd name="T2" fmla="*/ 0 w 227"/>
                  <a:gd name="T3" fmla="*/ 6 h 7"/>
                  <a:gd name="T4" fmla="*/ 227 w 227"/>
                  <a:gd name="T5" fmla="*/ 7 h 7"/>
                  <a:gd name="T6" fmla="*/ 227 w 227"/>
                  <a:gd name="T7" fmla="*/ 1 h 7"/>
                  <a:gd name="T8" fmla="*/ 0 w 22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7"/>
                  <a:gd name="T17" fmla="*/ 227 w 22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7">
                    <a:moveTo>
                      <a:pt x="0" y="0"/>
                    </a:moveTo>
                    <a:lnTo>
                      <a:pt x="0" y="6"/>
                    </a:lnTo>
                    <a:lnTo>
                      <a:pt x="227" y="7"/>
                    </a:lnTo>
                    <a:lnTo>
                      <a:pt x="22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" name="Freeform 124"/>
              <p:cNvSpPr>
                <a:spLocks/>
              </p:cNvSpPr>
              <p:nvPr/>
            </p:nvSpPr>
            <p:spPr bwMode="auto">
              <a:xfrm>
                <a:off x="2520" y="2123"/>
                <a:ext cx="16" cy="21"/>
              </a:xfrm>
              <a:custGeom>
                <a:avLst/>
                <a:gdLst>
                  <a:gd name="T0" fmla="*/ 16 w 16"/>
                  <a:gd name="T1" fmla="*/ 1 h 21"/>
                  <a:gd name="T2" fmla="*/ 0 w 16"/>
                  <a:gd name="T3" fmla="*/ 0 h 21"/>
                  <a:gd name="T4" fmla="*/ 0 w 16"/>
                  <a:gd name="T5" fmla="*/ 21 h 21"/>
                  <a:gd name="T6" fmla="*/ 16 w 16"/>
                  <a:gd name="T7" fmla="*/ 8 h 21"/>
                  <a:gd name="T8" fmla="*/ 16 w 1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16" y="1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6" y="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" name="Freeform 125"/>
              <p:cNvSpPr>
                <a:spLocks/>
              </p:cNvSpPr>
              <p:nvPr/>
            </p:nvSpPr>
            <p:spPr bwMode="auto">
              <a:xfrm>
                <a:off x="2536" y="2082"/>
                <a:ext cx="226" cy="8"/>
              </a:xfrm>
              <a:custGeom>
                <a:avLst/>
                <a:gdLst>
                  <a:gd name="T0" fmla="*/ 1 w 226"/>
                  <a:gd name="T1" fmla="*/ 0 h 8"/>
                  <a:gd name="T2" fmla="*/ 0 w 226"/>
                  <a:gd name="T3" fmla="*/ 8 h 8"/>
                  <a:gd name="T4" fmla="*/ 226 w 226"/>
                  <a:gd name="T5" fmla="*/ 7 h 8"/>
                  <a:gd name="T6" fmla="*/ 226 w 226"/>
                  <a:gd name="T7" fmla="*/ 2 h 8"/>
                  <a:gd name="T8" fmla="*/ 1 w 22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8"/>
                  <a:gd name="T17" fmla="*/ 226 w 22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8">
                    <a:moveTo>
                      <a:pt x="1" y="0"/>
                    </a:moveTo>
                    <a:lnTo>
                      <a:pt x="0" y="8"/>
                    </a:lnTo>
                    <a:lnTo>
                      <a:pt x="226" y="7"/>
                    </a:lnTo>
                    <a:lnTo>
                      <a:pt x="22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" name="Freeform 126"/>
              <p:cNvSpPr>
                <a:spLocks/>
              </p:cNvSpPr>
              <p:nvPr/>
            </p:nvSpPr>
            <p:spPr bwMode="auto">
              <a:xfrm>
                <a:off x="2520" y="2083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" name="Freeform 127"/>
              <p:cNvSpPr>
                <a:spLocks/>
              </p:cNvSpPr>
              <p:nvPr/>
            </p:nvSpPr>
            <p:spPr bwMode="auto">
              <a:xfrm>
                <a:off x="2536" y="2247"/>
                <a:ext cx="227" cy="11"/>
              </a:xfrm>
              <a:custGeom>
                <a:avLst/>
                <a:gdLst>
                  <a:gd name="T0" fmla="*/ 0 w 227"/>
                  <a:gd name="T1" fmla="*/ 0 h 11"/>
                  <a:gd name="T2" fmla="*/ 1 w 227"/>
                  <a:gd name="T3" fmla="*/ 7 h 11"/>
                  <a:gd name="T4" fmla="*/ 227 w 227"/>
                  <a:gd name="T5" fmla="*/ 11 h 11"/>
                  <a:gd name="T6" fmla="*/ 226 w 227"/>
                  <a:gd name="T7" fmla="*/ 5 h 11"/>
                  <a:gd name="T8" fmla="*/ 0 w 22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1"/>
                  <a:gd name="T17" fmla="*/ 227 w 2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1">
                    <a:moveTo>
                      <a:pt x="0" y="0"/>
                    </a:moveTo>
                    <a:lnTo>
                      <a:pt x="1" y="7"/>
                    </a:lnTo>
                    <a:lnTo>
                      <a:pt x="227" y="11"/>
                    </a:lnTo>
                    <a:lnTo>
                      <a:pt x="22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7" name="Freeform 128"/>
              <p:cNvSpPr>
                <a:spLocks/>
              </p:cNvSpPr>
              <p:nvPr/>
            </p:nvSpPr>
            <p:spPr bwMode="auto">
              <a:xfrm>
                <a:off x="2520" y="2247"/>
                <a:ext cx="17" cy="20"/>
              </a:xfrm>
              <a:custGeom>
                <a:avLst/>
                <a:gdLst>
                  <a:gd name="T0" fmla="*/ 16 w 17"/>
                  <a:gd name="T1" fmla="*/ 0 h 20"/>
                  <a:gd name="T2" fmla="*/ 0 w 17"/>
                  <a:gd name="T3" fmla="*/ 0 h 20"/>
                  <a:gd name="T4" fmla="*/ 0 w 17"/>
                  <a:gd name="T5" fmla="*/ 20 h 20"/>
                  <a:gd name="T6" fmla="*/ 17 w 17"/>
                  <a:gd name="T7" fmla="*/ 6 h 20"/>
                  <a:gd name="T8" fmla="*/ 16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7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8" name="Freeform 129"/>
              <p:cNvSpPr>
                <a:spLocks/>
              </p:cNvSpPr>
              <p:nvPr/>
            </p:nvSpPr>
            <p:spPr bwMode="auto">
              <a:xfrm>
                <a:off x="2520" y="2411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6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9" name="Freeform 130"/>
              <p:cNvSpPr>
                <a:spLocks/>
              </p:cNvSpPr>
              <p:nvPr/>
            </p:nvSpPr>
            <p:spPr bwMode="auto">
              <a:xfrm>
                <a:off x="2568" y="2055"/>
                <a:ext cx="25" cy="19"/>
              </a:xfrm>
              <a:custGeom>
                <a:avLst/>
                <a:gdLst>
                  <a:gd name="T0" fmla="*/ 25 w 25"/>
                  <a:gd name="T1" fmla="*/ 0 h 19"/>
                  <a:gd name="T2" fmla="*/ 0 w 25"/>
                  <a:gd name="T3" fmla="*/ 19 h 19"/>
                  <a:gd name="T4" fmla="*/ 7 w 25"/>
                  <a:gd name="T5" fmla="*/ 19 h 19"/>
                  <a:gd name="T6" fmla="*/ 24 w 25"/>
                  <a:gd name="T7" fmla="*/ 5 h 19"/>
                  <a:gd name="T8" fmla="*/ 25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9"/>
                  <a:gd name="T17" fmla="*/ 25 w 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9">
                    <a:moveTo>
                      <a:pt x="25" y="0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0" name="Freeform 131"/>
              <p:cNvSpPr>
                <a:spLocks/>
              </p:cNvSpPr>
              <p:nvPr/>
            </p:nvSpPr>
            <p:spPr bwMode="auto">
              <a:xfrm>
                <a:off x="2627" y="2055"/>
                <a:ext cx="25" cy="19"/>
              </a:xfrm>
              <a:custGeom>
                <a:avLst/>
                <a:gdLst>
                  <a:gd name="T0" fmla="*/ 25 w 25"/>
                  <a:gd name="T1" fmla="*/ 0 h 19"/>
                  <a:gd name="T2" fmla="*/ 0 w 25"/>
                  <a:gd name="T3" fmla="*/ 19 h 19"/>
                  <a:gd name="T4" fmla="*/ 8 w 25"/>
                  <a:gd name="T5" fmla="*/ 18 h 19"/>
                  <a:gd name="T6" fmla="*/ 24 w 25"/>
                  <a:gd name="T7" fmla="*/ 5 h 19"/>
                  <a:gd name="T8" fmla="*/ 25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9"/>
                  <a:gd name="T17" fmla="*/ 25 w 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9">
                    <a:moveTo>
                      <a:pt x="25" y="0"/>
                    </a:moveTo>
                    <a:lnTo>
                      <a:pt x="0" y="19"/>
                    </a:lnTo>
                    <a:lnTo>
                      <a:pt x="8" y="18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1" name="Freeform 132"/>
              <p:cNvSpPr>
                <a:spLocks/>
              </p:cNvSpPr>
              <p:nvPr/>
            </p:nvSpPr>
            <p:spPr bwMode="auto">
              <a:xfrm>
                <a:off x="2690" y="2055"/>
                <a:ext cx="21" cy="19"/>
              </a:xfrm>
              <a:custGeom>
                <a:avLst/>
                <a:gdLst>
                  <a:gd name="T0" fmla="*/ 21 w 21"/>
                  <a:gd name="T1" fmla="*/ 0 h 19"/>
                  <a:gd name="T2" fmla="*/ 0 w 21"/>
                  <a:gd name="T3" fmla="*/ 19 h 19"/>
                  <a:gd name="T4" fmla="*/ 7 w 21"/>
                  <a:gd name="T5" fmla="*/ 19 h 19"/>
                  <a:gd name="T6" fmla="*/ 21 w 21"/>
                  <a:gd name="T7" fmla="*/ 5 h 19"/>
                  <a:gd name="T8" fmla="*/ 21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21" y="0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2" name="Freeform 133"/>
              <p:cNvSpPr>
                <a:spLocks/>
              </p:cNvSpPr>
              <p:nvPr/>
            </p:nvSpPr>
            <p:spPr bwMode="auto">
              <a:xfrm>
                <a:off x="2592" y="2055"/>
                <a:ext cx="15" cy="18"/>
              </a:xfrm>
              <a:custGeom>
                <a:avLst/>
                <a:gdLst>
                  <a:gd name="T0" fmla="*/ 1 w 15"/>
                  <a:gd name="T1" fmla="*/ 0 h 18"/>
                  <a:gd name="T2" fmla="*/ 0 w 15"/>
                  <a:gd name="T3" fmla="*/ 5 h 18"/>
                  <a:gd name="T4" fmla="*/ 9 w 15"/>
                  <a:gd name="T5" fmla="*/ 18 h 18"/>
                  <a:gd name="T6" fmla="*/ 15 w 15"/>
                  <a:gd name="T7" fmla="*/ 18 h 18"/>
                  <a:gd name="T8" fmla="*/ 1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" y="0"/>
                    </a:moveTo>
                    <a:lnTo>
                      <a:pt x="0" y="5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3" name="Freeform 134"/>
              <p:cNvSpPr>
                <a:spLocks/>
              </p:cNvSpPr>
              <p:nvPr/>
            </p:nvSpPr>
            <p:spPr bwMode="auto">
              <a:xfrm>
                <a:off x="2651" y="2055"/>
                <a:ext cx="19" cy="18"/>
              </a:xfrm>
              <a:custGeom>
                <a:avLst/>
                <a:gdLst>
                  <a:gd name="T0" fmla="*/ 1 w 19"/>
                  <a:gd name="T1" fmla="*/ 0 h 18"/>
                  <a:gd name="T2" fmla="*/ 0 w 19"/>
                  <a:gd name="T3" fmla="*/ 5 h 18"/>
                  <a:gd name="T4" fmla="*/ 12 w 19"/>
                  <a:gd name="T5" fmla="*/ 18 h 18"/>
                  <a:gd name="T6" fmla="*/ 19 w 19"/>
                  <a:gd name="T7" fmla="*/ 18 h 18"/>
                  <a:gd name="T8" fmla="*/ 1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8"/>
                  <a:gd name="T17" fmla="*/ 19 w 1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8">
                    <a:moveTo>
                      <a:pt x="1" y="0"/>
                    </a:moveTo>
                    <a:lnTo>
                      <a:pt x="0" y="5"/>
                    </a:lnTo>
                    <a:lnTo>
                      <a:pt x="12" y="18"/>
                    </a:lnTo>
                    <a:lnTo>
                      <a:pt x="19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4" name="Freeform 135"/>
              <p:cNvSpPr>
                <a:spLocks/>
              </p:cNvSpPr>
              <p:nvPr/>
            </p:nvSpPr>
            <p:spPr bwMode="auto">
              <a:xfrm>
                <a:off x="2537" y="2035"/>
                <a:ext cx="226" cy="22"/>
              </a:xfrm>
              <a:custGeom>
                <a:avLst/>
                <a:gdLst>
                  <a:gd name="T0" fmla="*/ 9 w 226"/>
                  <a:gd name="T1" fmla="*/ 0 h 22"/>
                  <a:gd name="T2" fmla="*/ 0 w 226"/>
                  <a:gd name="T3" fmla="*/ 21 h 22"/>
                  <a:gd name="T4" fmla="*/ 225 w 226"/>
                  <a:gd name="T5" fmla="*/ 22 h 22"/>
                  <a:gd name="T6" fmla="*/ 226 w 226"/>
                  <a:gd name="T7" fmla="*/ 0 h 22"/>
                  <a:gd name="T8" fmla="*/ 9 w 22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22"/>
                  <a:gd name="T17" fmla="*/ 226 w 2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22">
                    <a:moveTo>
                      <a:pt x="9" y="0"/>
                    </a:moveTo>
                    <a:lnTo>
                      <a:pt x="0" y="21"/>
                    </a:lnTo>
                    <a:lnTo>
                      <a:pt x="225" y="22"/>
                    </a:lnTo>
                    <a:lnTo>
                      <a:pt x="22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04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5" name="Freeform 136"/>
              <p:cNvSpPr>
                <a:spLocks/>
              </p:cNvSpPr>
              <p:nvPr/>
            </p:nvSpPr>
            <p:spPr bwMode="auto">
              <a:xfrm>
                <a:off x="2546" y="2035"/>
                <a:ext cx="217" cy="14"/>
              </a:xfrm>
              <a:custGeom>
                <a:avLst/>
                <a:gdLst>
                  <a:gd name="T0" fmla="*/ 0 w 217"/>
                  <a:gd name="T1" fmla="*/ 0 h 14"/>
                  <a:gd name="T2" fmla="*/ 0 w 217"/>
                  <a:gd name="T3" fmla="*/ 13 h 14"/>
                  <a:gd name="T4" fmla="*/ 216 w 217"/>
                  <a:gd name="T5" fmla="*/ 14 h 14"/>
                  <a:gd name="T6" fmla="*/ 217 w 217"/>
                  <a:gd name="T7" fmla="*/ 0 h 14"/>
                  <a:gd name="T8" fmla="*/ 0 w 2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14"/>
                  <a:gd name="T17" fmla="*/ 217 w 2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14">
                    <a:moveTo>
                      <a:pt x="0" y="0"/>
                    </a:moveTo>
                    <a:lnTo>
                      <a:pt x="0" y="13"/>
                    </a:lnTo>
                    <a:lnTo>
                      <a:pt x="216" y="14"/>
                    </a:lnTo>
                    <a:lnTo>
                      <a:pt x="2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6" name="Freeform 137"/>
              <p:cNvSpPr>
                <a:spLocks/>
              </p:cNvSpPr>
              <p:nvPr/>
            </p:nvSpPr>
            <p:spPr bwMode="auto">
              <a:xfrm>
                <a:off x="2575" y="2060"/>
                <a:ext cx="26" cy="14"/>
              </a:xfrm>
              <a:custGeom>
                <a:avLst/>
                <a:gdLst>
                  <a:gd name="T0" fmla="*/ 17 w 26"/>
                  <a:gd name="T1" fmla="*/ 0 h 14"/>
                  <a:gd name="T2" fmla="*/ 0 w 26"/>
                  <a:gd name="T3" fmla="*/ 14 h 14"/>
                  <a:gd name="T4" fmla="*/ 26 w 26"/>
                  <a:gd name="T5" fmla="*/ 13 h 14"/>
                  <a:gd name="T6" fmla="*/ 17 w 26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4"/>
                  <a:gd name="T14" fmla="*/ 26 w 2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4">
                    <a:moveTo>
                      <a:pt x="17" y="0"/>
                    </a:moveTo>
                    <a:lnTo>
                      <a:pt x="0" y="14"/>
                    </a:lnTo>
                    <a:lnTo>
                      <a:pt x="26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7" name="Freeform 138"/>
              <p:cNvSpPr>
                <a:spLocks/>
              </p:cNvSpPr>
              <p:nvPr/>
            </p:nvSpPr>
            <p:spPr bwMode="auto">
              <a:xfrm>
                <a:off x="2635" y="2060"/>
                <a:ext cx="28" cy="13"/>
              </a:xfrm>
              <a:custGeom>
                <a:avLst/>
                <a:gdLst>
                  <a:gd name="T0" fmla="*/ 16 w 28"/>
                  <a:gd name="T1" fmla="*/ 0 h 13"/>
                  <a:gd name="T2" fmla="*/ 0 w 28"/>
                  <a:gd name="T3" fmla="*/ 13 h 13"/>
                  <a:gd name="T4" fmla="*/ 28 w 28"/>
                  <a:gd name="T5" fmla="*/ 13 h 13"/>
                  <a:gd name="T6" fmla="*/ 16 w 2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3"/>
                  <a:gd name="T14" fmla="*/ 28 w 2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3">
                    <a:moveTo>
                      <a:pt x="16" y="0"/>
                    </a:moveTo>
                    <a:lnTo>
                      <a:pt x="0" y="13"/>
                    </a:lnTo>
                    <a:lnTo>
                      <a:pt x="28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8" name="Freeform 139"/>
              <p:cNvSpPr>
                <a:spLocks/>
              </p:cNvSpPr>
              <p:nvPr/>
            </p:nvSpPr>
            <p:spPr bwMode="auto">
              <a:xfrm>
                <a:off x="2697" y="2060"/>
                <a:ext cx="27" cy="14"/>
              </a:xfrm>
              <a:custGeom>
                <a:avLst/>
                <a:gdLst>
                  <a:gd name="T0" fmla="*/ 14 w 27"/>
                  <a:gd name="T1" fmla="*/ 0 h 14"/>
                  <a:gd name="T2" fmla="*/ 0 w 27"/>
                  <a:gd name="T3" fmla="*/ 14 h 14"/>
                  <a:gd name="T4" fmla="*/ 27 w 27"/>
                  <a:gd name="T5" fmla="*/ 14 h 14"/>
                  <a:gd name="T6" fmla="*/ 14 w 27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4"/>
                  <a:gd name="T14" fmla="*/ 27 w 2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4">
                    <a:moveTo>
                      <a:pt x="14" y="0"/>
                    </a:moveTo>
                    <a:lnTo>
                      <a:pt x="0" y="14"/>
                    </a:lnTo>
                    <a:lnTo>
                      <a:pt x="27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9" name="Freeform 140"/>
              <p:cNvSpPr>
                <a:spLocks/>
              </p:cNvSpPr>
              <p:nvPr/>
            </p:nvSpPr>
            <p:spPr bwMode="auto">
              <a:xfrm>
                <a:off x="2711" y="2055"/>
                <a:ext cx="18" cy="19"/>
              </a:xfrm>
              <a:custGeom>
                <a:avLst/>
                <a:gdLst>
                  <a:gd name="T0" fmla="*/ 0 w 18"/>
                  <a:gd name="T1" fmla="*/ 5 h 19"/>
                  <a:gd name="T2" fmla="*/ 0 w 18"/>
                  <a:gd name="T3" fmla="*/ 0 h 19"/>
                  <a:gd name="T4" fmla="*/ 18 w 18"/>
                  <a:gd name="T5" fmla="*/ 19 h 19"/>
                  <a:gd name="T6" fmla="*/ 13 w 18"/>
                  <a:gd name="T7" fmla="*/ 19 h 19"/>
                  <a:gd name="T8" fmla="*/ 0 w 18"/>
                  <a:gd name="T9" fmla="*/ 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9"/>
                  <a:gd name="T17" fmla="*/ 18 w 1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9">
                    <a:moveTo>
                      <a:pt x="0" y="5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0" name="Freeform 141"/>
              <p:cNvSpPr>
                <a:spLocks/>
              </p:cNvSpPr>
              <p:nvPr/>
            </p:nvSpPr>
            <p:spPr bwMode="auto">
              <a:xfrm>
                <a:off x="2548" y="2048"/>
                <a:ext cx="41" cy="18"/>
              </a:xfrm>
              <a:custGeom>
                <a:avLst/>
                <a:gdLst>
                  <a:gd name="T0" fmla="*/ 14 w 41"/>
                  <a:gd name="T1" fmla="*/ 18 h 18"/>
                  <a:gd name="T2" fmla="*/ 0 w 41"/>
                  <a:gd name="T3" fmla="*/ 0 h 18"/>
                  <a:gd name="T4" fmla="*/ 41 w 41"/>
                  <a:gd name="T5" fmla="*/ 0 h 18"/>
                  <a:gd name="T6" fmla="*/ 14 w 4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8"/>
                  <a:gd name="T14" fmla="*/ 41 w 4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8">
                    <a:moveTo>
                      <a:pt x="14" y="18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1" name="Freeform 142"/>
              <p:cNvSpPr>
                <a:spLocks/>
              </p:cNvSpPr>
              <p:nvPr/>
            </p:nvSpPr>
            <p:spPr bwMode="auto">
              <a:xfrm>
                <a:off x="2601" y="2048"/>
                <a:ext cx="42" cy="19"/>
              </a:xfrm>
              <a:custGeom>
                <a:avLst/>
                <a:gdLst>
                  <a:gd name="T0" fmla="*/ 17 w 42"/>
                  <a:gd name="T1" fmla="*/ 19 h 19"/>
                  <a:gd name="T2" fmla="*/ 0 w 42"/>
                  <a:gd name="T3" fmla="*/ 0 h 19"/>
                  <a:gd name="T4" fmla="*/ 42 w 42"/>
                  <a:gd name="T5" fmla="*/ 0 h 19"/>
                  <a:gd name="T6" fmla="*/ 17 w 4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9"/>
                  <a:gd name="T14" fmla="*/ 42 w 4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9">
                    <a:moveTo>
                      <a:pt x="17" y="19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2" name="Freeform 143"/>
              <p:cNvSpPr>
                <a:spLocks/>
              </p:cNvSpPr>
              <p:nvPr/>
            </p:nvSpPr>
            <p:spPr bwMode="auto">
              <a:xfrm>
                <a:off x="2663" y="2049"/>
                <a:ext cx="41" cy="19"/>
              </a:xfrm>
              <a:custGeom>
                <a:avLst/>
                <a:gdLst>
                  <a:gd name="T0" fmla="*/ 17 w 41"/>
                  <a:gd name="T1" fmla="*/ 19 h 19"/>
                  <a:gd name="T2" fmla="*/ 0 w 41"/>
                  <a:gd name="T3" fmla="*/ 0 h 19"/>
                  <a:gd name="T4" fmla="*/ 41 w 41"/>
                  <a:gd name="T5" fmla="*/ 0 h 19"/>
                  <a:gd name="T6" fmla="*/ 17 w 41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9"/>
                  <a:gd name="T14" fmla="*/ 41 w 4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9">
                    <a:moveTo>
                      <a:pt x="17" y="19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3" name="Freeform 144"/>
              <p:cNvSpPr>
                <a:spLocks/>
              </p:cNvSpPr>
              <p:nvPr/>
            </p:nvSpPr>
            <p:spPr bwMode="auto">
              <a:xfrm>
                <a:off x="2718" y="2048"/>
                <a:ext cx="42" cy="20"/>
              </a:xfrm>
              <a:custGeom>
                <a:avLst/>
                <a:gdLst>
                  <a:gd name="T0" fmla="*/ 20 w 42"/>
                  <a:gd name="T1" fmla="*/ 20 h 20"/>
                  <a:gd name="T2" fmla="*/ 0 w 42"/>
                  <a:gd name="T3" fmla="*/ 0 h 20"/>
                  <a:gd name="T4" fmla="*/ 42 w 42"/>
                  <a:gd name="T5" fmla="*/ 0 h 20"/>
                  <a:gd name="T6" fmla="*/ 20 w 42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20"/>
                  <a:gd name="T14" fmla="*/ 42 w 4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20">
                    <a:moveTo>
                      <a:pt x="20" y="20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4" name="Freeform 145"/>
              <p:cNvSpPr>
                <a:spLocks/>
              </p:cNvSpPr>
              <p:nvPr/>
            </p:nvSpPr>
            <p:spPr bwMode="auto">
              <a:xfrm>
                <a:off x="2554" y="2056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0 h 10"/>
                  <a:gd name="T4" fmla="*/ 8 w 23"/>
                  <a:gd name="T5" fmla="*/ 10 h 10"/>
                  <a:gd name="T6" fmla="*/ 0 w 2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0"/>
                  <a:gd name="T14" fmla="*/ 23 w 2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0">
                    <a:moveTo>
                      <a:pt x="0" y="0"/>
                    </a:moveTo>
                    <a:lnTo>
                      <a:pt x="23" y="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5" name="Freeform 146"/>
              <p:cNvSpPr>
                <a:spLocks/>
              </p:cNvSpPr>
              <p:nvPr/>
            </p:nvSpPr>
            <p:spPr bwMode="auto">
              <a:xfrm>
                <a:off x="2609" y="2056"/>
                <a:ext cx="23" cy="11"/>
              </a:xfrm>
              <a:custGeom>
                <a:avLst/>
                <a:gdLst>
                  <a:gd name="T0" fmla="*/ 0 w 23"/>
                  <a:gd name="T1" fmla="*/ 1 h 11"/>
                  <a:gd name="T2" fmla="*/ 23 w 23"/>
                  <a:gd name="T3" fmla="*/ 0 h 11"/>
                  <a:gd name="T4" fmla="*/ 9 w 23"/>
                  <a:gd name="T5" fmla="*/ 11 h 11"/>
                  <a:gd name="T6" fmla="*/ 0 w 23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1"/>
                    </a:moveTo>
                    <a:lnTo>
                      <a:pt x="23" y="0"/>
                    </a:lnTo>
                    <a:lnTo>
                      <a:pt x="9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" name="Freeform 147"/>
              <p:cNvSpPr>
                <a:spLocks/>
              </p:cNvSpPr>
              <p:nvPr/>
            </p:nvSpPr>
            <p:spPr bwMode="auto">
              <a:xfrm>
                <a:off x="2554" y="2052"/>
                <a:ext cx="30" cy="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0 h 7"/>
                  <a:gd name="T4" fmla="*/ 0 w 30"/>
                  <a:gd name="T5" fmla="*/ 4 h 7"/>
                  <a:gd name="T6" fmla="*/ 2 w 30"/>
                  <a:gd name="T7" fmla="*/ 7 h 7"/>
                  <a:gd name="T8" fmla="*/ 20 w 30"/>
                  <a:gd name="T9" fmla="*/ 6 h 7"/>
                  <a:gd name="T10" fmla="*/ 30 w 30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7"/>
                  <a:gd name="T20" fmla="*/ 30 w 30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7">
                    <a:moveTo>
                      <a:pt x="3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" name="Freeform 148"/>
              <p:cNvSpPr>
                <a:spLocks/>
              </p:cNvSpPr>
              <p:nvPr/>
            </p:nvSpPr>
            <p:spPr bwMode="auto">
              <a:xfrm>
                <a:off x="2609" y="2052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0 w 29"/>
                  <a:gd name="T3" fmla="*/ 0 h 8"/>
                  <a:gd name="T4" fmla="*/ 0 w 29"/>
                  <a:gd name="T5" fmla="*/ 4 h 8"/>
                  <a:gd name="T6" fmla="*/ 3 w 29"/>
                  <a:gd name="T7" fmla="*/ 8 h 8"/>
                  <a:gd name="T8" fmla="*/ 18 w 29"/>
                  <a:gd name="T9" fmla="*/ 8 h 8"/>
                  <a:gd name="T10" fmla="*/ 29 w 2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18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8" name="Freeform 149"/>
              <p:cNvSpPr>
                <a:spLocks/>
              </p:cNvSpPr>
              <p:nvPr/>
            </p:nvSpPr>
            <p:spPr bwMode="auto">
              <a:xfrm>
                <a:off x="2521" y="2036"/>
                <a:ext cx="25" cy="44"/>
              </a:xfrm>
              <a:custGeom>
                <a:avLst/>
                <a:gdLst>
                  <a:gd name="T0" fmla="*/ 25 w 25"/>
                  <a:gd name="T1" fmla="*/ 0 h 44"/>
                  <a:gd name="T2" fmla="*/ 0 w 25"/>
                  <a:gd name="T3" fmla="*/ 0 h 44"/>
                  <a:gd name="T4" fmla="*/ 0 w 25"/>
                  <a:gd name="T5" fmla="*/ 44 h 44"/>
                  <a:gd name="T6" fmla="*/ 25 w 25"/>
                  <a:gd name="T7" fmla="*/ 12 h 44"/>
                  <a:gd name="T8" fmla="*/ 25 w 2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5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9" name="Freeform 150"/>
              <p:cNvSpPr>
                <a:spLocks/>
              </p:cNvSpPr>
              <p:nvPr/>
            </p:nvSpPr>
            <p:spPr bwMode="auto">
              <a:xfrm>
                <a:off x="2521" y="2077"/>
                <a:ext cx="242" cy="4"/>
              </a:xfrm>
              <a:custGeom>
                <a:avLst/>
                <a:gdLst>
                  <a:gd name="T0" fmla="*/ 242 w 242"/>
                  <a:gd name="T1" fmla="*/ 4 h 4"/>
                  <a:gd name="T2" fmla="*/ 242 w 242"/>
                  <a:gd name="T3" fmla="*/ 0 h 4"/>
                  <a:gd name="T4" fmla="*/ 0 w 242"/>
                  <a:gd name="T5" fmla="*/ 0 h 4"/>
                  <a:gd name="T6" fmla="*/ 0 w 242"/>
                  <a:gd name="T7" fmla="*/ 3 h 4"/>
                  <a:gd name="T8" fmla="*/ 242 w 24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4"/>
                  <a:gd name="T17" fmla="*/ 242 w 24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4">
                    <a:moveTo>
                      <a:pt x="242" y="4"/>
                    </a:moveTo>
                    <a:lnTo>
                      <a:pt x="24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42" y="4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0" name="Freeform 151"/>
              <p:cNvSpPr>
                <a:spLocks/>
              </p:cNvSpPr>
              <p:nvPr/>
            </p:nvSpPr>
            <p:spPr bwMode="auto">
              <a:xfrm>
                <a:off x="2670" y="2057"/>
                <a:ext cx="24" cy="12"/>
              </a:xfrm>
              <a:custGeom>
                <a:avLst/>
                <a:gdLst>
                  <a:gd name="T0" fmla="*/ 10 w 24"/>
                  <a:gd name="T1" fmla="*/ 12 h 12"/>
                  <a:gd name="T2" fmla="*/ 24 w 24"/>
                  <a:gd name="T3" fmla="*/ 0 h 12"/>
                  <a:gd name="T4" fmla="*/ 0 w 24"/>
                  <a:gd name="T5" fmla="*/ 0 h 12"/>
                  <a:gd name="T6" fmla="*/ 10 w 2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2"/>
                  <a:gd name="T14" fmla="*/ 24 w 2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2">
                    <a:moveTo>
                      <a:pt x="10" y="12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1" name="Freeform 152"/>
              <p:cNvSpPr>
                <a:spLocks/>
              </p:cNvSpPr>
              <p:nvPr/>
            </p:nvSpPr>
            <p:spPr bwMode="auto">
              <a:xfrm>
                <a:off x="2727" y="2057"/>
                <a:ext cx="23" cy="11"/>
              </a:xfrm>
              <a:custGeom>
                <a:avLst/>
                <a:gdLst>
                  <a:gd name="T0" fmla="*/ 0 w 23"/>
                  <a:gd name="T1" fmla="*/ 1 h 11"/>
                  <a:gd name="T2" fmla="*/ 23 w 23"/>
                  <a:gd name="T3" fmla="*/ 0 h 11"/>
                  <a:gd name="T4" fmla="*/ 11 w 23"/>
                  <a:gd name="T5" fmla="*/ 11 h 11"/>
                  <a:gd name="T6" fmla="*/ 0 w 23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1"/>
                    </a:moveTo>
                    <a:lnTo>
                      <a:pt x="23" y="0"/>
                    </a:lnTo>
                    <a:lnTo>
                      <a:pt x="1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2" name="Freeform 153"/>
              <p:cNvSpPr>
                <a:spLocks/>
              </p:cNvSpPr>
              <p:nvPr/>
            </p:nvSpPr>
            <p:spPr bwMode="auto">
              <a:xfrm>
                <a:off x="2670" y="2052"/>
                <a:ext cx="30" cy="8"/>
              </a:xfrm>
              <a:custGeom>
                <a:avLst/>
                <a:gdLst>
                  <a:gd name="T0" fmla="*/ 30 w 30"/>
                  <a:gd name="T1" fmla="*/ 0 h 8"/>
                  <a:gd name="T2" fmla="*/ 0 w 30"/>
                  <a:gd name="T3" fmla="*/ 0 h 8"/>
                  <a:gd name="T4" fmla="*/ 0 w 30"/>
                  <a:gd name="T5" fmla="*/ 5 h 8"/>
                  <a:gd name="T6" fmla="*/ 3 w 30"/>
                  <a:gd name="T7" fmla="*/ 8 h 8"/>
                  <a:gd name="T8" fmla="*/ 21 w 30"/>
                  <a:gd name="T9" fmla="*/ 8 h 8"/>
                  <a:gd name="T10" fmla="*/ 30 w 3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8"/>
                  <a:gd name="T20" fmla="*/ 30 w 3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8">
                    <a:moveTo>
                      <a:pt x="3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21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3" name="Freeform 154"/>
              <p:cNvSpPr>
                <a:spLocks/>
              </p:cNvSpPr>
              <p:nvPr/>
            </p:nvSpPr>
            <p:spPr bwMode="auto">
              <a:xfrm>
                <a:off x="2727" y="2052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0 w 29"/>
                  <a:gd name="T3" fmla="*/ 0 h 8"/>
                  <a:gd name="T4" fmla="*/ 0 w 29"/>
                  <a:gd name="T5" fmla="*/ 6 h 8"/>
                  <a:gd name="T6" fmla="*/ 3 w 29"/>
                  <a:gd name="T7" fmla="*/ 8 h 8"/>
                  <a:gd name="T8" fmla="*/ 20 w 29"/>
                  <a:gd name="T9" fmla="*/ 8 h 8"/>
                  <a:gd name="T10" fmla="*/ 29 w 2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9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20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4" name="Freeform 155"/>
              <p:cNvSpPr>
                <a:spLocks/>
              </p:cNvSpPr>
              <p:nvPr/>
            </p:nvSpPr>
            <p:spPr bwMode="auto">
              <a:xfrm>
                <a:off x="2738" y="20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5" name="Freeform 156"/>
              <p:cNvSpPr>
                <a:spLocks/>
              </p:cNvSpPr>
              <p:nvPr/>
            </p:nvSpPr>
            <p:spPr bwMode="auto">
              <a:xfrm>
                <a:off x="2750" y="205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6" name="Line 157"/>
              <p:cNvSpPr>
                <a:spLocks noChangeShapeType="1"/>
              </p:cNvSpPr>
              <p:nvPr/>
            </p:nvSpPr>
            <p:spPr bwMode="auto">
              <a:xfrm flipV="1">
                <a:off x="2736" y="2056"/>
                <a:ext cx="13" cy="10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7" name="Freeform 158"/>
              <p:cNvSpPr>
                <a:spLocks/>
              </p:cNvSpPr>
              <p:nvPr/>
            </p:nvSpPr>
            <p:spPr bwMode="auto">
              <a:xfrm>
                <a:off x="2688" y="2056"/>
                <a:ext cx="39" cy="16"/>
              </a:xfrm>
              <a:custGeom>
                <a:avLst/>
                <a:gdLst>
                  <a:gd name="T0" fmla="*/ 24 w 39"/>
                  <a:gd name="T1" fmla="*/ 0 h 16"/>
                  <a:gd name="T2" fmla="*/ 39 w 39"/>
                  <a:gd name="T3" fmla="*/ 16 h 16"/>
                  <a:gd name="T4" fmla="*/ 0 w 39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6"/>
                  <a:gd name="T11" fmla="*/ 39 w 39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6">
                    <a:moveTo>
                      <a:pt x="24" y="0"/>
                    </a:moveTo>
                    <a:lnTo>
                      <a:pt x="39" y="16"/>
                    </a:lnTo>
                    <a:lnTo>
                      <a:pt x="0" y="16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8" name="Freeform 159"/>
              <p:cNvSpPr>
                <a:spLocks/>
              </p:cNvSpPr>
              <p:nvPr/>
            </p:nvSpPr>
            <p:spPr bwMode="auto">
              <a:xfrm>
                <a:off x="2714" y="20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9" name="Freeform 160"/>
              <p:cNvSpPr>
                <a:spLocks/>
              </p:cNvSpPr>
              <p:nvPr/>
            </p:nvSpPr>
            <p:spPr bwMode="auto">
              <a:xfrm>
                <a:off x="2690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0" name="Freeform 161"/>
              <p:cNvSpPr>
                <a:spLocks/>
              </p:cNvSpPr>
              <p:nvPr/>
            </p:nvSpPr>
            <p:spPr bwMode="auto">
              <a:xfrm>
                <a:off x="2694" y="20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1" name="Freeform 162"/>
              <p:cNvSpPr>
                <a:spLocks/>
              </p:cNvSpPr>
              <p:nvPr/>
            </p:nvSpPr>
            <p:spPr bwMode="auto">
              <a:xfrm>
                <a:off x="2680" y="20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2" name="Line 163"/>
              <p:cNvSpPr>
                <a:spLocks noChangeShapeType="1"/>
              </p:cNvSpPr>
              <p:nvPr/>
            </p:nvSpPr>
            <p:spPr bwMode="auto">
              <a:xfrm flipH="1">
                <a:off x="2679" y="2055"/>
                <a:ext cx="14" cy="12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3" name="Line 164"/>
              <p:cNvSpPr>
                <a:spLocks noChangeShapeType="1"/>
              </p:cNvSpPr>
              <p:nvPr/>
            </p:nvSpPr>
            <p:spPr bwMode="auto">
              <a:xfrm flipH="1">
                <a:off x="2617" y="2055"/>
                <a:ext cx="13" cy="11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4" name="Freeform 165"/>
              <p:cNvSpPr>
                <a:spLocks/>
              </p:cNvSpPr>
              <p:nvPr/>
            </p:nvSpPr>
            <p:spPr bwMode="auto">
              <a:xfrm>
                <a:off x="2632" y="205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5" name="Freeform 166"/>
              <p:cNvSpPr>
                <a:spLocks/>
              </p:cNvSpPr>
              <p:nvPr/>
            </p:nvSpPr>
            <p:spPr bwMode="auto">
              <a:xfrm>
                <a:off x="2618" y="20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6" name="Freeform 167"/>
              <p:cNvSpPr>
                <a:spLocks/>
              </p:cNvSpPr>
              <p:nvPr/>
            </p:nvSpPr>
            <p:spPr bwMode="auto">
              <a:xfrm>
                <a:off x="2577" y="205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7" name="Freeform 168"/>
              <p:cNvSpPr>
                <a:spLocks/>
              </p:cNvSpPr>
              <p:nvPr/>
            </p:nvSpPr>
            <p:spPr bwMode="auto">
              <a:xfrm>
                <a:off x="2562" y="2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8" name="Line 169"/>
              <p:cNvSpPr>
                <a:spLocks noChangeShapeType="1"/>
              </p:cNvSpPr>
              <p:nvPr/>
            </p:nvSpPr>
            <p:spPr bwMode="auto">
              <a:xfrm flipH="1">
                <a:off x="2560" y="2055"/>
                <a:ext cx="16" cy="10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99" name="Freeform 170"/>
              <p:cNvSpPr>
                <a:spLocks/>
              </p:cNvSpPr>
              <p:nvPr/>
            </p:nvSpPr>
            <p:spPr bwMode="auto">
              <a:xfrm>
                <a:off x="2566" y="2055"/>
                <a:ext cx="39" cy="17"/>
              </a:xfrm>
              <a:custGeom>
                <a:avLst/>
                <a:gdLst>
                  <a:gd name="T0" fmla="*/ 26 w 39"/>
                  <a:gd name="T1" fmla="*/ 0 h 17"/>
                  <a:gd name="T2" fmla="*/ 39 w 39"/>
                  <a:gd name="T3" fmla="*/ 17 h 17"/>
                  <a:gd name="T4" fmla="*/ 0 w 39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7"/>
                  <a:gd name="T11" fmla="*/ 39 w 3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7">
                    <a:moveTo>
                      <a:pt x="26" y="0"/>
                    </a:moveTo>
                    <a:lnTo>
                      <a:pt x="39" y="17"/>
                    </a:lnTo>
                    <a:lnTo>
                      <a:pt x="0" y="17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0" name="Freeform 171"/>
              <p:cNvSpPr>
                <a:spLocks/>
              </p:cNvSpPr>
              <p:nvPr/>
            </p:nvSpPr>
            <p:spPr bwMode="auto">
              <a:xfrm>
                <a:off x="2594" y="205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1" name="Freeform 172"/>
              <p:cNvSpPr>
                <a:spLocks/>
              </p:cNvSpPr>
              <p:nvPr/>
            </p:nvSpPr>
            <p:spPr bwMode="auto">
              <a:xfrm>
                <a:off x="2568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2" name="Freeform 173"/>
              <p:cNvSpPr>
                <a:spLocks/>
              </p:cNvSpPr>
              <p:nvPr/>
            </p:nvSpPr>
            <p:spPr bwMode="auto">
              <a:xfrm>
                <a:off x="2653" y="20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3" name="Freeform 174"/>
              <p:cNvSpPr>
                <a:spLocks/>
              </p:cNvSpPr>
              <p:nvPr/>
            </p:nvSpPr>
            <p:spPr bwMode="auto">
              <a:xfrm>
                <a:off x="2629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4" name="Freeform 175"/>
              <p:cNvSpPr>
                <a:spLocks/>
              </p:cNvSpPr>
              <p:nvPr/>
            </p:nvSpPr>
            <p:spPr bwMode="auto">
              <a:xfrm>
                <a:off x="2520" y="1921"/>
                <a:ext cx="24" cy="12"/>
              </a:xfrm>
              <a:custGeom>
                <a:avLst/>
                <a:gdLst>
                  <a:gd name="T0" fmla="*/ 5 w 24"/>
                  <a:gd name="T1" fmla="*/ 8 h 12"/>
                  <a:gd name="T2" fmla="*/ 3 w 24"/>
                  <a:gd name="T3" fmla="*/ 12 h 12"/>
                  <a:gd name="T4" fmla="*/ 1 w 24"/>
                  <a:gd name="T5" fmla="*/ 10 h 12"/>
                  <a:gd name="T6" fmla="*/ 0 w 24"/>
                  <a:gd name="T7" fmla="*/ 8 h 12"/>
                  <a:gd name="T8" fmla="*/ 0 w 24"/>
                  <a:gd name="T9" fmla="*/ 10 h 12"/>
                  <a:gd name="T10" fmla="*/ 0 w 24"/>
                  <a:gd name="T11" fmla="*/ 11 h 12"/>
                  <a:gd name="T12" fmla="*/ 0 w 24"/>
                  <a:gd name="T13" fmla="*/ 12 h 12"/>
                  <a:gd name="T14" fmla="*/ 2 w 24"/>
                  <a:gd name="T15" fmla="*/ 12 h 12"/>
                  <a:gd name="T16" fmla="*/ 6 w 24"/>
                  <a:gd name="T17" fmla="*/ 9 h 12"/>
                  <a:gd name="T18" fmla="*/ 5 w 24"/>
                  <a:gd name="T19" fmla="*/ 5 h 12"/>
                  <a:gd name="T20" fmla="*/ 3 w 24"/>
                  <a:gd name="T21" fmla="*/ 3 h 12"/>
                  <a:gd name="T22" fmla="*/ 5 w 24"/>
                  <a:gd name="T23" fmla="*/ 1 h 12"/>
                  <a:gd name="T24" fmla="*/ 7 w 24"/>
                  <a:gd name="T25" fmla="*/ 3 h 12"/>
                  <a:gd name="T26" fmla="*/ 8 w 24"/>
                  <a:gd name="T27" fmla="*/ 2 h 12"/>
                  <a:gd name="T28" fmla="*/ 8 w 24"/>
                  <a:gd name="T29" fmla="*/ 1 h 12"/>
                  <a:gd name="T30" fmla="*/ 6 w 24"/>
                  <a:gd name="T31" fmla="*/ 0 h 12"/>
                  <a:gd name="T32" fmla="*/ 2 w 24"/>
                  <a:gd name="T33" fmla="*/ 2 h 12"/>
                  <a:gd name="T34" fmla="*/ 7 w 24"/>
                  <a:gd name="T35" fmla="*/ 6 h 12"/>
                  <a:gd name="T36" fmla="*/ 8 w 24"/>
                  <a:gd name="T37" fmla="*/ 5 h 12"/>
                  <a:gd name="T38" fmla="*/ 9 w 24"/>
                  <a:gd name="T39" fmla="*/ 4 h 12"/>
                  <a:gd name="T40" fmla="*/ 7 w 24"/>
                  <a:gd name="T41" fmla="*/ 10 h 12"/>
                  <a:gd name="T42" fmla="*/ 8 w 24"/>
                  <a:gd name="T43" fmla="*/ 12 h 12"/>
                  <a:gd name="T44" fmla="*/ 12 w 24"/>
                  <a:gd name="T45" fmla="*/ 9 h 12"/>
                  <a:gd name="T46" fmla="*/ 12 w 24"/>
                  <a:gd name="T47" fmla="*/ 11 h 12"/>
                  <a:gd name="T48" fmla="*/ 12 w 24"/>
                  <a:gd name="T49" fmla="*/ 12 h 12"/>
                  <a:gd name="T50" fmla="*/ 15 w 24"/>
                  <a:gd name="T51" fmla="*/ 9 h 12"/>
                  <a:gd name="T52" fmla="*/ 15 w 24"/>
                  <a:gd name="T53" fmla="*/ 9 h 12"/>
                  <a:gd name="T54" fmla="*/ 14 w 24"/>
                  <a:gd name="T55" fmla="*/ 11 h 12"/>
                  <a:gd name="T56" fmla="*/ 14 w 24"/>
                  <a:gd name="T57" fmla="*/ 7 h 12"/>
                  <a:gd name="T58" fmla="*/ 15 w 24"/>
                  <a:gd name="T59" fmla="*/ 3 h 12"/>
                  <a:gd name="T60" fmla="*/ 14 w 24"/>
                  <a:gd name="T61" fmla="*/ 3 h 12"/>
                  <a:gd name="T62" fmla="*/ 13 w 24"/>
                  <a:gd name="T63" fmla="*/ 6 h 12"/>
                  <a:gd name="T64" fmla="*/ 10 w 24"/>
                  <a:gd name="T65" fmla="*/ 11 h 12"/>
                  <a:gd name="T66" fmla="*/ 9 w 24"/>
                  <a:gd name="T67" fmla="*/ 10 h 12"/>
                  <a:gd name="T68" fmla="*/ 11 w 24"/>
                  <a:gd name="T69" fmla="*/ 4 h 12"/>
                  <a:gd name="T70" fmla="*/ 9 w 24"/>
                  <a:gd name="T71" fmla="*/ 4 h 12"/>
                  <a:gd name="T72" fmla="*/ 22 w 24"/>
                  <a:gd name="T73" fmla="*/ 3 h 12"/>
                  <a:gd name="T74" fmla="*/ 19 w 24"/>
                  <a:gd name="T75" fmla="*/ 7 h 12"/>
                  <a:gd name="T76" fmla="*/ 19 w 24"/>
                  <a:gd name="T77" fmla="*/ 4 h 12"/>
                  <a:gd name="T78" fmla="*/ 19 w 24"/>
                  <a:gd name="T79" fmla="*/ 3 h 12"/>
                  <a:gd name="T80" fmla="*/ 16 w 24"/>
                  <a:gd name="T81" fmla="*/ 6 h 12"/>
                  <a:gd name="T82" fmla="*/ 16 w 24"/>
                  <a:gd name="T83" fmla="*/ 6 h 12"/>
                  <a:gd name="T84" fmla="*/ 17 w 24"/>
                  <a:gd name="T85" fmla="*/ 4 h 12"/>
                  <a:gd name="T86" fmla="*/ 17 w 24"/>
                  <a:gd name="T87" fmla="*/ 7 h 12"/>
                  <a:gd name="T88" fmla="*/ 16 w 24"/>
                  <a:gd name="T89" fmla="*/ 12 h 12"/>
                  <a:gd name="T90" fmla="*/ 17 w 24"/>
                  <a:gd name="T91" fmla="*/ 11 h 12"/>
                  <a:gd name="T92" fmla="*/ 18 w 24"/>
                  <a:gd name="T93" fmla="*/ 8 h 12"/>
                  <a:gd name="T94" fmla="*/ 21 w 24"/>
                  <a:gd name="T95" fmla="*/ 4 h 12"/>
                  <a:gd name="T96" fmla="*/ 22 w 24"/>
                  <a:gd name="T97" fmla="*/ 4 h 12"/>
                  <a:gd name="T98" fmla="*/ 20 w 24"/>
                  <a:gd name="T99" fmla="*/ 11 h 12"/>
                  <a:gd name="T100" fmla="*/ 21 w 24"/>
                  <a:gd name="T101" fmla="*/ 12 h 12"/>
                  <a:gd name="T102" fmla="*/ 24 w 24"/>
                  <a:gd name="T103" fmla="*/ 9 h 12"/>
                  <a:gd name="T104" fmla="*/ 24 w 24"/>
                  <a:gd name="T105" fmla="*/ 8 h 12"/>
                  <a:gd name="T106" fmla="*/ 22 w 24"/>
                  <a:gd name="T107" fmla="*/ 11 h 12"/>
                  <a:gd name="T108" fmla="*/ 23 w 24"/>
                  <a:gd name="T109" fmla="*/ 6 h 12"/>
                  <a:gd name="T110" fmla="*/ 23 w 24"/>
                  <a:gd name="T111" fmla="*/ 3 h 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12"/>
                  <a:gd name="T170" fmla="*/ 24 w 24"/>
                  <a:gd name="T171" fmla="*/ 12 h 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12">
                    <a:moveTo>
                      <a:pt x="2" y="3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2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5" name="Freeform 176"/>
              <p:cNvSpPr>
                <a:spLocks/>
              </p:cNvSpPr>
              <p:nvPr/>
            </p:nvSpPr>
            <p:spPr bwMode="auto">
              <a:xfrm>
                <a:off x="2503" y="1924"/>
                <a:ext cx="5" cy="5"/>
              </a:xfrm>
              <a:custGeom>
                <a:avLst/>
                <a:gdLst>
                  <a:gd name="T0" fmla="*/ 2 w 5"/>
                  <a:gd name="T1" fmla="*/ 4 h 5"/>
                  <a:gd name="T2" fmla="*/ 2 w 5"/>
                  <a:gd name="T3" fmla="*/ 4 h 5"/>
                  <a:gd name="T4" fmla="*/ 2 w 5"/>
                  <a:gd name="T5" fmla="*/ 5 h 5"/>
                  <a:gd name="T6" fmla="*/ 2 w 5"/>
                  <a:gd name="T7" fmla="*/ 5 h 5"/>
                  <a:gd name="T8" fmla="*/ 1 w 5"/>
                  <a:gd name="T9" fmla="*/ 5 h 5"/>
                  <a:gd name="T10" fmla="*/ 1 w 5"/>
                  <a:gd name="T11" fmla="*/ 5 h 5"/>
                  <a:gd name="T12" fmla="*/ 1 w 5"/>
                  <a:gd name="T13" fmla="*/ 5 h 5"/>
                  <a:gd name="T14" fmla="*/ 1 w 5"/>
                  <a:gd name="T15" fmla="*/ 4 h 5"/>
                  <a:gd name="T16" fmla="*/ 1 w 5"/>
                  <a:gd name="T17" fmla="*/ 4 h 5"/>
                  <a:gd name="T18" fmla="*/ 0 w 5"/>
                  <a:gd name="T19" fmla="*/ 4 h 5"/>
                  <a:gd name="T20" fmla="*/ 0 w 5"/>
                  <a:gd name="T21" fmla="*/ 4 h 5"/>
                  <a:gd name="T22" fmla="*/ 0 w 5"/>
                  <a:gd name="T23" fmla="*/ 4 h 5"/>
                  <a:gd name="T24" fmla="*/ 0 w 5"/>
                  <a:gd name="T25" fmla="*/ 3 h 5"/>
                  <a:gd name="T26" fmla="*/ 0 w 5"/>
                  <a:gd name="T27" fmla="*/ 3 h 5"/>
                  <a:gd name="T28" fmla="*/ 0 w 5"/>
                  <a:gd name="T29" fmla="*/ 3 h 5"/>
                  <a:gd name="T30" fmla="*/ 0 w 5"/>
                  <a:gd name="T31" fmla="*/ 3 h 5"/>
                  <a:gd name="T32" fmla="*/ 0 w 5"/>
                  <a:gd name="T33" fmla="*/ 3 h 5"/>
                  <a:gd name="T34" fmla="*/ 3 w 5"/>
                  <a:gd name="T35" fmla="*/ 0 h 5"/>
                  <a:gd name="T36" fmla="*/ 4 w 5"/>
                  <a:gd name="T37" fmla="*/ 0 h 5"/>
                  <a:gd name="T38" fmla="*/ 1 w 5"/>
                  <a:gd name="T39" fmla="*/ 3 h 5"/>
                  <a:gd name="T40" fmla="*/ 1 w 5"/>
                  <a:gd name="T41" fmla="*/ 4 h 5"/>
                  <a:gd name="T42" fmla="*/ 4 w 5"/>
                  <a:gd name="T43" fmla="*/ 0 h 5"/>
                  <a:gd name="T44" fmla="*/ 5 w 5"/>
                  <a:gd name="T45" fmla="*/ 1 h 5"/>
                  <a:gd name="T46" fmla="*/ 2 w 5"/>
                  <a:gd name="T47" fmla="*/ 4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2" y="4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6" name="Freeform 177"/>
              <p:cNvSpPr>
                <a:spLocks/>
              </p:cNvSpPr>
              <p:nvPr/>
            </p:nvSpPr>
            <p:spPr bwMode="auto">
              <a:xfrm>
                <a:off x="2505" y="19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0 h 5"/>
                  <a:gd name="T10" fmla="*/ 4 w 5"/>
                  <a:gd name="T11" fmla="*/ 0 h 5"/>
                  <a:gd name="T12" fmla="*/ 4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4 w 5"/>
                  <a:gd name="T19" fmla="*/ 1 h 5"/>
                  <a:gd name="T20" fmla="*/ 5 w 5"/>
                  <a:gd name="T21" fmla="*/ 1 h 5"/>
                  <a:gd name="T22" fmla="*/ 5 w 5"/>
                  <a:gd name="T23" fmla="*/ 1 h 5"/>
                  <a:gd name="T24" fmla="*/ 5 w 5"/>
                  <a:gd name="T25" fmla="*/ 1 h 5"/>
                  <a:gd name="T26" fmla="*/ 5 w 5"/>
                  <a:gd name="T27" fmla="*/ 2 h 5"/>
                  <a:gd name="T28" fmla="*/ 5 w 5"/>
                  <a:gd name="T29" fmla="*/ 2 h 5"/>
                  <a:gd name="T30" fmla="*/ 5 w 5"/>
                  <a:gd name="T31" fmla="*/ 2 h 5"/>
                  <a:gd name="T32" fmla="*/ 4 w 5"/>
                  <a:gd name="T33" fmla="*/ 2 h 5"/>
                  <a:gd name="T34" fmla="*/ 2 w 5"/>
                  <a:gd name="T35" fmla="*/ 5 h 5"/>
                  <a:gd name="T36" fmla="*/ 1 w 5"/>
                  <a:gd name="T37" fmla="*/ 4 h 5"/>
                  <a:gd name="T38" fmla="*/ 4 w 5"/>
                  <a:gd name="T39" fmla="*/ 1 h 5"/>
                  <a:gd name="T40" fmla="*/ 3 w 5"/>
                  <a:gd name="T41" fmla="*/ 1 h 5"/>
                  <a:gd name="T42" fmla="*/ 1 w 5"/>
                  <a:gd name="T43" fmla="*/ 4 h 5"/>
                  <a:gd name="T44" fmla="*/ 0 w 5"/>
                  <a:gd name="T45" fmla="*/ 3 h 5"/>
                  <a:gd name="T46" fmla="*/ 3 w 5"/>
                  <a:gd name="T47" fmla="*/ 0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7" name="Freeform 178"/>
              <p:cNvSpPr>
                <a:spLocks/>
              </p:cNvSpPr>
              <p:nvPr/>
            </p:nvSpPr>
            <p:spPr bwMode="auto">
              <a:xfrm>
                <a:off x="2507" y="193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3 h 5"/>
                  <a:gd name="T4" fmla="*/ 5 w 5"/>
                  <a:gd name="T5" fmla="*/ 3 h 5"/>
                  <a:gd name="T6" fmla="*/ 5 w 5"/>
                  <a:gd name="T7" fmla="*/ 3 h 5"/>
                  <a:gd name="T8" fmla="*/ 5 w 5"/>
                  <a:gd name="T9" fmla="*/ 3 h 5"/>
                  <a:gd name="T10" fmla="*/ 5 w 5"/>
                  <a:gd name="T11" fmla="*/ 4 h 5"/>
                  <a:gd name="T12" fmla="*/ 5 w 5"/>
                  <a:gd name="T13" fmla="*/ 4 h 5"/>
                  <a:gd name="T14" fmla="*/ 5 w 5"/>
                  <a:gd name="T15" fmla="*/ 4 h 5"/>
                  <a:gd name="T16" fmla="*/ 5 w 5"/>
                  <a:gd name="T17" fmla="*/ 4 h 5"/>
                  <a:gd name="T18" fmla="*/ 4 w 5"/>
                  <a:gd name="T19" fmla="*/ 4 h 5"/>
                  <a:gd name="T20" fmla="*/ 4 w 5"/>
                  <a:gd name="T21" fmla="*/ 5 h 5"/>
                  <a:gd name="T22" fmla="*/ 4 w 5"/>
                  <a:gd name="T23" fmla="*/ 5 h 5"/>
                  <a:gd name="T24" fmla="*/ 4 w 5"/>
                  <a:gd name="T25" fmla="*/ 5 h 5"/>
                  <a:gd name="T26" fmla="*/ 3 w 5"/>
                  <a:gd name="T27" fmla="*/ 5 h 5"/>
                  <a:gd name="T28" fmla="*/ 3 w 5"/>
                  <a:gd name="T29" fmla="*/ 5 h 5"/>
                  <a:gd name="T30" fmla="*/ 3 w 5"/>
                  <a:gd name="T31" fmla="*/ 5 h 5"/>
                  <a:gd name="T32" fmla="*/ 3 w 5"/>
                  <a:gd name="T33" fmla="*/ 4 h 5"/>
                  <a:gd name="T34" fmla="*/ 0 w 5"/>
                  <a:gd name="T35" fmla="*/ 2 h 5"/>
                  <a:gd name="T36" fmla="*/ 0 w 5"/>
                  <a:gd name="T37" fmla="*/ 1 h 5"/>
                  <a:gd name="T38" fmla="*/ 4 w 5"/>
                  <a:gd name="T39" fmla="*/ 3 h 5"/>
                  <a:gd name="T40" fmla="*/ 4 w 5"/>
                  <a:gd name="T41" fmla="*/ 3 h 5"/>
                  <a:gd name="T42" fmla="*/ 1 w 5"/>
                  <a:gd name="T43" fmla="*/ 0 h 5"/>
                  <a:gd name="T44" fmla="*/ 2 w 5"/>
                  <a:gd name="T45" fmla="*/ 0 h 5"/>
                  <a:gd name="T46" fmla="*/ 5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5" y="2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8" name="Freeform 179"/>
              <p:cNvSpPr>
                <a:spLocks/>
              </p:cNvSpPr>
              <p:nvPr/>
            </p:nvSpPr>
            <p:spPr bwMode="auto">
              <a:xfrm>
                <a:off x="2509" y="1928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0 w 5"/>
                  <a:gd name="T3" fmla="*/ 2 h 5"/>
                  <a:gd name="T4" fmla="*/ 0 w 5"/>
                  <a:gd name="T5" fmla="*/ 2 h 5"/>
                  <a:gd name="T6" fmla="*/ 0 w 5"/>
                  <a:gd name="T7" fmla="*/ 2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1 h 5"/>
                  <a:gd name="T14" fmla="*/ 0 w 5"/>
                  <a:gd name="T15" fmla="*/ 1 h 5"/>
                  <a:gd name="T16" fmla="*/ 1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1 w 5"/>
                  <a:gd name="T23" fmla="*/ 0 h 5"/>
                  <a:gd name="T24" fmla="*/ 1 w 5"/>
                  <a:gd name="T25" fmla="*/ 0 h 5"/>
                  <a:gd name="T26" fmla="*/ 2 w 5"/>
                  <a:gd name="T27" fmla="*/ 0 h 5"/>
                  <a:gd name="T28" fmla="*/ 2 w 5"/>
                  <a:gd name="T29" fmla="*/ 0 h 5"/>
                  <a:gd name="T30" fmla="*/ 2 w 5"/>
                  <a:gd name="T31" fmla="*/ 0 h 5"/>
                  <a:gd name="T32" fmla="*/ 3 w 5"/>
                  <a:gd name="T33" fmla="*/ 0 h 5"/>
                  <a:gd name="T34" fmla="*/ 5 w 5"/>
                  <a:gd name="T35" fmla="*/ 3 h 5"/>
                  <a:gd name="T36" fmla="*/ 5 w 5"/>
                  <a:gd name="T37" fmla="*/ 4 h 5"/>
                  <a:gd name="T38" fmla="*/ 2 w 5"/>
                  <a:gd name="T39" fmla="*/ 1 h 5"/>
                  <a:gd name="T40" fmla="*/ 1 w 5"/>
                  <a:gd name="T41" fmla="*/ 1 h 5"/>
                  <a:gd name="T42" fmla="*/ 4 w 5"/>
                  <a:gd name="T43" fmla="*/ 4 h 5"/>
                  <a:gd name="T44" fmla="*/ 4 w 5"/>
                  <a:gd name="T45" fmla="*/ 5 h 5"/>
                  <a:gd name="T46" fmla="*/ 1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9" name="Freeform 180"/>
              <p:cNvSpPr>
                <a:spLocks/>
              </p:cNvSpPr>
              <p:nvPr/>
            </p:nvSpPr>
            <p:spPr bwMode="auto">
              <a:xfrm>
                <a:off x="2511" y="192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2 w 5"/>
                  <a:gd name="T5" fmla="*/ 5 h 5"/>
                  <a:gd name="T6" fmla="*/ 2 w 5"/>
                  <a:gd name="T7" fmla="*/ 5 h 5"/>
                  <a:gd name="T8" fmla="*/ 1 w 5"/>
                  <a:gd name="T9" fmla="*/ 5 h 5"/>
                  <a:gd name="T10" fmla="*/ 1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1 w 5"/>
                  <a:gd name="T17" fmla="*/ 5 h 5"/>
                  <a:gd name="T18" fmla="*/ 1 w 5"/>
                  <a:gd name="T19" fmla="*/ 5 h 5"/>
                  <a:gd name="T20" fmla="*/ 0 w 5"/>
                  <a:gd name="T21" fmla="*/ 5 h 5"/>
                  <a:gd name="T22" fmla="*/ 0 w 5"/>
                  <a:gd name="T23" fmla="*/ 5 h 5"/>
                  <a:gd name="T24" fmla="*/ 0 w 5"/>
                  <a:gd name="T25" fmla="*/ 4 h 5"/>
                  <a:gd name="T26" fmla="*/ 0 w 5"/>
                  <a:gd name="T27" fmla="*/ 4 h 5"/>
                  <a:gd name="T28" fmla="*/ 0 w 5"/>
                  <a:gd name="T29" fmla="*/ 4 h 5"/>
                  <a:gd name="T30" fmla="*/ 1 w 5"/>
                  <a:gd name="T31" fmla="*/ 4 h 5"/>
                  <a:gd name="T32" fmla="*/ 1 w 5"/>
                  <a:gd name="T33" fmla="*/ 3 h 5"/>
                  <a:gd name="T34" fmla="*/ 3 w 5"/>
                  <a:gd name="T35" fmla="*/ 0 h 5"/>
                  <a:gd name="T36" fmla="*/ 4 w 5"/>
                  <a:gd name="T37" fmla="*/ 1 h 5"/>
                  <a:gd name="T38" fmla="*/ 1 w 5"/>
                  <a:gd name="T39" fmla="*/ 4 h 5"/>
                  <a:gd name="T40" fmla="*/ 2 w 5"/>
                  <a:gd name="T41" fmla="*/ 4 h 5"/>
                  <a:gd name="T42" fmla="*/ 4 w 5"/>
                  <a:gd name="T43" fmla="*/ 1 h 5"/>
                  <a:gd name="T44" fmla="*/ 5 w 5"/>
                  <a:gd name="T45" fmla="*/ 2 h 5"/>
                  <a:gd name="T46" fmla="*/ 2 w 5"/>
                  <a:gd name="T47" fmla="*/ 5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0" name="Freeform 181"/>
              <p:cNvSpPr>
                <a:spLocks/>
              </p:cNvSpPr>
              <p:nvPr/>
            </p:nvSpPr>
            <p:spPr bwMode="auto">
              <a:xfrm>
                <a:off x="2513" y="19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0 h 5"/>
                  <a:gd name="T10" fmla="*/ 4 w 5"/>
                  <a:gd name="T11" fmla="*/ 0 h 5"/>
                  <a:gd name="T12" fmla="*/ 4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4 w 5"/>
                  <a:gd name="T19" fmla="*/ 0 h 5"/>
                  <a:gd name="T20" fmla="*/ 5 w 5"/>
                  <a:gd name="T21" fmla="*/ 1 h 5"/>
                  <a:gd name="T22" fmla="*/ 5 w 5"/>
                  <a:gd name="T23" fmla="*/ 1 h 5"/>
                  <a:gd name="T24" fmla="*/ 5 w 5"/>
                  <a:gd name="T25" fmla="*/ 1 h 5"/>
                  <a:gd name="T26" fmla="*/ 5 w 5"/>
                  <a:gd name="T27" fmla="*/ 1 h 5"/>
                  <a:gd name="T28" fmla="*/ 5 w 5"/>
                  <a:gd name="T29" fmla="*/ 2 h 5"/>
                  <a:gd name="T30" fmla="*/ 4 w 5"/>
                  <a:gd name="T31" fmla="*/ 2 h 5"/>
                  <a:gd name="T32" fmla="*/ 4 w 5"/>
                  <a:gd name="T33" fmla="*/ 2 h 5"/>
                  <a:gd name="T34" fmla="*/ 2 w 5"/>
                  <a:gd name="T35" fmla="*/ 5 h 5"/>
                  <a:gd name="T36" fmla="*/ 1 w 5"/>
                  <a:gd name="T37" fmla="*/ 4 h 5"/>
                  <a:gd name="T38" fmla="*/ 4 w 5"/>
                  <a:gd name="T39" fmla="*/ 1 h 5"/>
                  <a:gd name="T40" fmla="*/ 3 w 5"/>
                  <a:gd name="T41" fmla="*/ 1 h 5"/>
                  <a:gd name="T42" fmla="*/ 1 w 5"/>
                  <a:gd name="T43" fmla="*/ 4 h 5"/>
                  <a:gd name="T44" fmla="*/ 0 w 5"/>
                  <a:gd name="T45" fmla="*/ 3 h 5"/>
                  <a:gd name="T46" fmla="*/ 3 w 5"/>
                  <a:gd name="T47" fmla="*/ 0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1" name="Freeform 182"/>
              <p:cNvSpPr>
                <a:spLocks/>
              </p:cNvSpPr>
              <p:nvPr/>
            </p:nvSpPr>
            <p:spPr bwMode="auto">
              <a:xfrm>
                <a:off x="2507" y="1921"/>
                <a:ext cx="5" cy="6"/>
              </a:xfrm>
              <a:custGeom>
                <a:avLst/>
                <a:gdLst>
                  <a:gd name="T0" fmla="*/ 4 w 5"/>
                  <a:gd name="T1" fmla="*/ 3 h 6"/>
                  <a:gd name="T2" fmla="*/ 5 w 5"/>
                  <a:gd name="T3" fmla="*/ 4 h 6"/>
                  <a:gd name="T4" fmla="*/ 5 w 5"/>
                  <a:gd name="T5" fmla="*/ 4 h 6"/>
                  <a:gd name="T6" fmla="*/ 5 w 5"/>
                  <a:gd name="T7" fmla="*/ 4 h 6"/>
                  <a:gd name="T8" fmla="*/ 5 w 5"/>
                  <a:gd name="T9" fmla="*/ 4 h 6"/>
                  <a:gd name="T10" fmla="*/ 5 w 5"/>
                  <a:gd name="T11" fmla="*/ 4 h 6"/>
                  <a:gd name="T12" fmla="*/ 5 w 5"/>
                  <a:gd name="T13" fmla="*/ 5 h 6"/>
                  <a:gd name="T14" fmla="*/ 5 w 5"/>
                  <a:gd name="T15" fmla="*/ 5 h 6"/>
                  <a:gd name="T16" fmla="*/ 5 w 5"/>
                  <a:gd name="T17" fmla="*/ 5 h 6"/>
                  <a:gd name="T18" fmla="*/ 4 w 5"/>
                  <a:gd name="T19" fmla="*/ 5 h 6"/>
                  <a:gd name="T20" fmla="*/ 4 w 5"/>
                  <a:gd name="T21" fmla="*/ 5 h 6"/>
                  <a:gd name="T22" fmla="*/ 4 w 5"/>
                  <a:gd name="T23" fmla="*/ 6 h 6"/>
                  <a:gd name="T24" fmla="*/ 3 w 5"/>
                  <a:gd name="T25" fmla="*/ 6 h 6"/>
                  <a:gd name="T26" fmla="*/ 3 w 5"/>
                  <a:gd name="T27" fmla="*/ 6 h 6"/>
                  <a:gd name="T28" fmla="*/ 3 w 5"/>
                  <a:gd name="T29" fmla="*/ 6 h 6"/>
                  <a:gd name="T30" fmla="*/ 3 w 5"/>
                  <a:gd name="T31" fmla="*/ 5 h 6"/>
                  <a:gd name="T32" fmla="*/ 3 w 5"/>
                  <a:gd name="T33" fmla="*/ 5 h 6"/>
                  <a:gd name="T34" fmla="*/ 0 w 5"/>
                  <a:gd name="T35" fmla="*/ 2 h 6"/>
                  <a:gd name="T36" fmla="*/ 0 w 5"/>
                  <a:gd name="T37" fmla="*/ 1 h 6"/>
                  <a:gd name="T38" fmla="*/ 3 w 5"/>
                  <a:gd name="T39" fmla="*/ 4 h 6"/>
                  <a:gd name="T40" fmla="*/ 4 w 5"/>
                  <a:gd name="T41" fmla="*/ 4 h 6"/>
                  <a:gd name="T42" fmla="*/ 1 w 5"/>
                  <a:gd name="T43" fmla="*/ 1 h 6"/>
                  <a:gd name="T44" fmla="*/ 1 w 5"/>
                  <a:gd name="T45" fmla="*/ 0 h 6"/>
                  <a:gd name="T46" fmla="*/ 4 w 5"/>
                  <a:gd name="T47" fmla="*/ 3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6"/>
                  <a:gd name="T74" fmla="*/ 5 w 5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6">
                    <a:moveTo>
                      <a:pt x="4" y="3"/>
                    </a:move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2" name="Freeform 183"/>
              <p:cNvSpPr>
                <a:spLocks/>
              </p:cNvSpPr>
              <p:nvPr/>
            </p:nvSpPr>
            <p:spPr bwMode="auto">
              <a:xfrm>
                <a:off x="2509" y="1920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2 h 5"/>
                  <a:gd name="T4" fmla="*/ 0 w 5"/>
                  <a:gd name="T5" fmla="*/ 2 h 5"/>
                  <a:gd name="T6" fmla="*/ 0 w 5"/>
                  <a:gd name="T7" fmla="*/ 1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1 h 5"/>
                  <a:gd name="T14" fmla="*/ 0 w 5"/>
                  <a:gd name="T15" fmla="*/ 1 h 5"/>
                  <a:gd name="T16" fmla="*/ 0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1 w 5"/>
                  <a:gd name="T23" fmla="*/ 0 h 5"/>
                  <a:gd name="T24" fmla="*/ 1 w 5"/>
                  <a:gd name="T25" fmla="*/ 0 h 5"/>
                  <a:gd name="T26" fmla="*/ 1 w 5"/>
                  <a:gd name="T27" fmla="*/ 0 h 5"/>
                  <a:gd name="T28" fmla="*/ 2 w 5"/>
                  <a:gd name="T29" fmla="*/ 0 h 5"/>
                  <a:gd name="T30" fmla="*/ 2 w 5"/>
                  <a:gd name="T31" fmla="*/ 0 h 5"/>
                  <a:gd name="T32" fmla="*/ 2 w 5"/>
                  <a:gd name="T33" fmla="*/ 0 h 5"/>
                  <a:gd name="T34" fmla="*/ 5 w 5"/>
                  <a:gd name="T35" fmla="*/ 3 h 5"/>
                  <a:gd name="T36" fmla="*/ 4 w 5"/>
                  <a:gd name="T37" fmla="*/ 4 h 5"/>
                  <a:gd name="T38" fmla="*/ 1 w 5"/>
                  <a:gd name="T39" fmla="*/ 1 h 5"/>
                  <a:gd name="T40" fmla="*/ 1 w 5"/>
                  <a:gd name="T41" fmla="*/ 1 h 5"/>
                  <a:gd name="T42" fmla="*/ 4 w 5"/>
                  <a:gd name="T43" fmla="*/ 4 h 5"/>
                  <a:gd name="T44" fmla="*/ 3 w 5"/>
                  <a:gd name="T45" fmla="*/ 5 h 5"/>
                  <a:gd name="T46" fmla="*/ 0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3" name="Freeform 184"/>
              <p:cNvSpPr>
                <a:spLocks/>
              </p:cNvSpPr>
              <p:nvPr/>
            </p:nvSpPr>
            <p:spPr bwMode="auto">
              <a:xfrm>
                <a:off x="2627" y="2055"/>
                <a:ext cx="41" cy="17"/>
              </a:xfrm>
              <a:custGeom>
                <a:avLst/>
                <a:gdLst>
                  <a:gd name="T0" fmla="*/ 25 w 41"/>
                  <a:gd name="T1" fmla="*/ 0 h 17"/>
                  <a:gd name="T2" fmla="*/ 41 w 41"/>
                  <a:gd name="T3" fmla="*/ 17 h 17"/>
                  <a:gd name="T4" fmla="*/ 0 w 4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7"/>
                  <a:gd name="T11" fmla="*/ 41 w 4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7">
                    <a:moveTo>
                      <a:pt x="25" y="0"/>
                    </a:moveTo>
                    <a:lnTo>
                      <a:pt x="41" y="17"/>
                    </a:lnTo>
                    <a:lnTo>
                      <a:pt x="0" y="17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4" name="Line 185"/>
              <p:cNvSpPr>
                <a:spLocks noChangeShapeType="1"/>
              </p:cNvSpPr>
              <p:nvPr/>
            </p:nvSpPr>
            <p:spPr bwMode="auto">
              <a:xfrm flipV="1">
                <a:off x="2819" y="2573"/>
                <a:ext cx="1" cy="53"/>
              </a:xfrm>
              <a:prstGeom prst="line">
                <a:avLst/>
              </a:prstGeom>
              <a:noFill/>
              <a:ln w="7938">
                <a:solidFill>
                  <a:srgbClr val="231C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5" name="Freeform 186"/>
              <p:cNvSpPr>
                <a:spLocks/>
              </p:cNvSpPr>
              <p:nvPr/>
            </p:nvSpPr>
            <p:spPr bwMode="auto">
              <a:xfrm>
                <a:off x="2821" y="26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6" name="Freeform 187"/>
              <p:cNvSpPr>
                <a:spLocks/>
              </p:cNvSpPr>
              <p:nvPr/>
            </p:nvSpPr>
            <p:spPr bwMode="auto">
              <a:xfrm>
                <a:off x="2821" y="257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3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7" name="Freeform 188"/>
              <p:cNvSpPr>
                <a:spLocks/>
              </p:cNvSpPr>
              <p:nvPr/>
            </p:nvSpPr>
            <p:spPr bwMode="auto">
              <a:xfrm>
                <a:off x="2500" y="203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8" name="Freeform 189"/>
              <p:cNvSpPr>
                <a:spLocks/>
              </p:cNvSpPr>
              <p:nvPr/>
            </p:nvSpPr>
            <p:spPr bwMode="auto">
              <a:xfrm>
                <a:off x="2794" y="193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" name="Freeform 190"/>
              <p:cNvSpPr>
                <a:spLocks/>
              </p:cNvSpPr>
              <p:nvPr/>
            </p:nvSpPr>
            <p:spPr bwMode="auto">
              <a:xfrm>
                <a:off x="2542" y="1987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9 h 9"/>
                  <a:gd name="T4" fmla="*/ 6 w 9"/>
                  <a:gd name="T5" fmla="*/ 9 h 9"/>
                  <a:gd name="T6" fmla="*/ 7 w 9"/>
                  <a:gd name="T7" fmla="*/ 8 h 9"/>
                  <a:gd name="T8" fmla="*/ 7 w 9"/>
                  <a:gd name="T9" fmla="*/ 8 h 9"/>
                  <a:gd name="T10" fmla="*/ 8 w 9"/>
                  <a:gd name="T11" fmla="*/ 7 h 9"/>
                  <a:gd name="T12" fmla="*/ 8 w 9"/>
                  <a:gd name="T13" fmla="*/ 6 h 9"/>
                  <a:gd name="T14" fmla="*/ 9 w 9"/>
                  <a:gd name="T15" fmla="*/ 5 h 9"/>
                  <a:gd name="T16" fmla="*/ 9 w 9"/>
                  <a:gd name="T17" fmla="*/ 5 h 9"/>
                  <a:gd name="T18" fmla="*/ 9 w 9"/>
                  <a:gd name="T19" fmla="*/ 4 h 9"/>
                  <a:gd name="T20" fmla="*/ 8 w 9"/>
                  <a:gd name="T21" fmla="*/ 3 h 9"/>
                  <a:gd name="T22" fmla="*/ 8 w 9"/>
                  <a:gd name="T23" fmla="*/ 2 h 9"/>
                  <a:gd name="T24" fmla="*/ 7 w 9"/>
                  <a:gd name="T25" fmla="*/ 2 h 9"/>
                  <a:gd name="T26" fmla="*/ 7 w 9"/>
                  <a:gd name="T27" fmla="*/ 1 h 9"/>
                  <a:gd name="T28" fmla="*/ 6 w 9"/>
                  <a:gd name="T29" fmla="*/ 1 h 9"/>
                  <a:gd name="T30" fmla="*/ 5 w 9"/>
                  <a:gd name="T31" fmla="*/ 0 h 9"/>
                  <a:gd name="T32" fmla="*/ 5 w 9"/>
                  <a:gd name="T33" fmla="*/ 0 h 9"/>
                  <a:gd name="T34" fmla="*/ 3 w 9"/>
                  <a:gd name="T35" fmla="*/ 0 h 9"/>
                  <a:gd name="T36" fmla="*/ 3 w 9"/>
                  <a:gd name="T37" fmla="*/ 1 h 9"/>
                  <a:gd name="T38" fmla="*/ 2 w 9"/>
                  <a:gd name="T39" fmla="*/ 1 h 9"/>
                  <a:gd name="T40" fmla="*/ 1 w 9"/>
                  <a:gd name="T41" fmla="*/ 2 h 9"/>
                  <a:gd name="T42" fmla="*/ 1 w 9"/>
                  <a:gd name="T43" fmla="*/ 2 h 9"/>
                  <a:gd name="T44" fmla="*/ 0 w 9"/>
                  <a:gd name="T45" fmla="*/ 3 h 9"/>
                  <a:gd name="T46" fmla="*/ 0 w 9"/>
                  <a:gd name="T47" fmla="*/ 4 h 9"/>
                  <a:gd name="T48" fmla="*/ 0 w 9"/>
                  <a:gd name="T49" fmla="*/ 5 h 9"/>
                  <a:gd name="T50" fmla="*/ 0 w 9"/>
                  <a:gd name="T51" fmla="*/ 5 h 9"/>
                  <a:gd name="T52" fmla="*/ 0 w 9"/>
                  <a:gd name="T53" fmla="*/ 6 h 9"/>
                  <a:gd name="T54" fmla="*/ 1 w 9"/>
                  <a:gd name="T55" fmla="*/ 7 h 9"/>
                  <a:gd name="T56" fmla="*/ 1 w 9"/>
                  <a:gd name="T57" fmla="*/ 8 h 9"/>
                  <a:gd name="T58" fmla="*/ 2 w 9"/>
                  <a:gd name="T59" fmla="*/ 8 h 9"/>
                  <a:gd name="T60" fmla="*/ 3 w 9"/>
                  <a:gd name="T61" fmla="*/ 9 h 9"/>
                  <a:gd name="T62" fmla="*/ 3 w 9"/>
                  <a:gd name="T63" fmla="*/ 9 h 9"/>
                  <a:gd name="T64" fmla="*/ 5 w 9"/>
                  <a:gd name="T65" fmla="*/ 9 h 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9"/>
                  <a:gd name="T101" fmla="*/ 9 w 9"/>
                  <a:gd name="T102" fmla="*/ 9 h 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9">
                    <a:moveTo>
                      <a:pt x="5" y="9"/>
                    </a:move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" name="Freeform 191"/>
              <p:cNvSpPr>
                <a:spLocks/>
              </p:cNvSpPr>
              <p:nvPr/>
            </p:nvSpPr>
            <p:spPr bwMode="auto">
              <a:xfrm>
                <a:off x="2505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4 w 4"/>
                  <a:gd name="T23" fmla="*/ 2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2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1 w 4"/>
                  <a:gd name="T41" fmla="*/ 1 h 5"/>
                  <a:gd name="T42" fmla="*/ 1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1 w 4"/>
                  <a:gd name="T55" fmla="*/ 4 h 5"/>
                  <a:gd name="T56" fmla="*/ 1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2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" name="Freeform 192"/>
              <p:cNvSpPr>
                <a:spLocks/>
              </p:cNvSpPr>
              <p:nvPr/>
            </p:nvSpPr>
            <p:spPr bwMode="auto">
              <a:xfrm>
                <a:off x="2514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4 w 4"/>
                  <a:gd name="T23" fmla="*/ 2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2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1 w 4"/>
                  <a:gd name="T41" fmla="*/ 1 h 5"/>
                  <a:gd name="T42" fmla="*/ 0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0 w 4"/>
                  <a:gd name="T55" fmla="*/ 4 h 5"/>
                  <a:gd name="T56" fmla="*/ 1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2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" name="Freeform 193"/>
              <p:cNvSpPr>
                <a:spLocks/>
              </p:cNvSpPr>
              <p:nvPr/>
            </p:nvSpPr>
            <p:spPr bwMode="auto">
              <a:xfrm>
                <a:off x="2523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3 w 4"/>
                  <a:gd name="T23" fmla="*/ 2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1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0 w 4"/>
                  <a:gd name="T41" fmla="*/ 1 h 5"/>
                  <a:gd name="T42" fmla="*/ 0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0 w 4"/>
                  <a:gd name="T55" fmla="*/ 4 h 5"/>
                  <a:gd name="T56" fmla="*/ 0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1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" name="Freeform 194"/>
              <p:cNvSpPr>
                <a:spLocks/>
              </p:cNvSpPr>
              <p:nvPr/>
            </p:nvSpPr>
            <p:spPr bwMode="auto">
              <a:xfrm>
                <a:off x="2733" y="1928"/>
                <a:ext cx="72" cy="11"/>
              </a:xfrm>
              <a:custGeom>
                <a:avLst/>
                <a:gdLst>
                  <a:gd name="T0" fmla="*/ 72 w 72"/>
                  <a:gd name="T1" fmla="*/ 10 h 11"/>
                  <a:gd name="T2" fmla="*/ 72 w 72"/>
                  <a:gd name="T3" fmla="*/ 10 h 11"/>
                  <a:gd name="T4" fmla="*/ 72 w 72"/>
                  <a:gd name="T5" fmla="*/ 10 h 11"/>
                  <a:gd name="T6" fmla="*/ 72 w 72"/>
                  <a:gd name="T7" fmla="*/ 9 h 11"/>
                  <a:gd name="T8" fmla="*/ 72 w 72"/>
                  <a:gd name="T9" fmla="*/ 9 h 11"/>
                  <a:gd name="T10" fmla="*/ 72 w 72"/>
                  <a:gd name="T11" fmla="*/ 9 h 11"/>
                  <a:gd name="T12" fmla="*/ 72 w 72"/>
                  <a:gd name="T13" fmla="*/ 1 h 11"/>
                  <a:gd name="T14" fmla="*/ 72 w 72"/>
                  <a:gd name="T15" fmla="*/ 1 h 11"/>
                  <a:gd name="T16" fmla="*/ 72 w 72"/>
                  <a:gd name="T17" fmla="*/ 1 h 11"/>
                  <a:gd name="T18" fmla="*/ 72 w 72"/>
                  <a:gd name="T19" fmla="*/ 1 h 11"/>
                  <a:gd name="T20" fmla="*/ 72 w 72"/>
                  <a:gd name="T21" fmla="*/ 0 h 11"/>
                  <a:gd name="T22" fmla="*/ 72 w 72"/>
                  <a:gd name="T23" fmla="*/ 0 h 11"/>
                  <a:gd name="T24" fmla="*/ 71 w 72"/>
                  <a:gd name="T25" fmla="*/ 0 h 11"/>
                  <a:gd name="T26" fmla="*/ 0 w 72"/>
                  <a:gd name="T27" fmla="*/ 2 h 11"/>
                  <a:gd name="T28" fmla="*/ 0 w 72"/>
                  <a:gd name="T29" fmla="*/ 2 h 11"/>
                  <a:gd name="T30" fmla="*/ 0 w 72"/>
                  <a:gd name="T31" fmla="*/ 2 h 11"/>
                  <a:gd name="T32" fmla="*/ 0 w 72"/>
                  <a:gd name="T33" fmla="*/ 2 h 11"/>
                  <a:gd name="T34" fmla="*/ 0 w 72"/>
                  <a:gd name="T35" fmla="*/ 2 h 11"/>
                  <a:gd name="T36" fmla="*/ 0 w 72"/>
                  <a:gd name="T37" fmla="*/ 2 h 11"/>
                  <a:gd name="T38" fmla="*/ 0 w 72"/>
                  <a:gd name="T39" fmla="*/ 2 h 11"/>
                  <a:gd name="T40" fmla="*/ 0 w 72"/>
                  <a:gd name="T41" fmla="*/ 10 h 11"/>
                  <a:gd name="T42" fmla="*/ 0 w 72"/>
                  <a:gd name="T43" fmla="*/ 11 h 11"/>
                  <a:gd name="T44" fmla="*/ 0 w 72"/>
                  <a:gd name="T45" fmla="*/ 11 h 11"/>
                  <a:gd name="T46" fmla="*/ 0 w 72"/>
                  <a:gd name="T47" fmla="*/ 11 h 11"/>
                  <a:gd name="T48" fmla="*/ 0 w 72"/>
                  <a:gd name="T49" fmla="*/ 11 h 11"/>
                  <a:gd name="T50" fmla="*/ 72 w 72"/>
                  <a:gd name="T51" fmla="*/ 10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1"/>
                  <a:gd name="T80" fmla="*/ 72 w 72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1">
                    <a:moveTo>
                      <a:pt x="72" y="10"/>
                    </a:moveTo>
                    <a:lnTo>
                      <a:pt x="72" y="10"/>
                    </a:lnTo>
                    <a:lnTo>
                      <a:pt x="72" y="9"/>
                    </a:lnTo>
                    <a:lnTo>
                      <a:pt x="72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525252"/>
              </a:solidFill>
              <a:ln w="1588">
                <a:solidFill>
                  <a:srgbClr val="5252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" name="Freeform 195"/>
              <p:cNvSpPr>
                <a:spLocks/>
              </p:cNvSpPr>
              <p:nvPr/>
            </p:nvSpPr>
            <p:spPr bwMode="auto">
              <a:xfrm>
                <a:off x="2497" y="1935"/>
                <a:ext cx="295" cy="98"/>
              </a:xfrm>
              <a:custGeom>
                <a:avLst/>
                <a:gdLst>
                  <a:gd name="T0" fmla="*/ 0 w 295"/>
                  <a:gd name="T1" fmla="*/ 98 h 98"/>
                  <a:gd name="T2" fmla="*/ 295 w 295"/>
                  <a:gd name="T3" fmla="*/ 97 h 98"/>
                  <a:gd name="T4" fmla="*/ 295 w 295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295"/>
                  <a:gd name="T10" fmla="*/ 0 h 98"/>
                  <a:gd name="T11" fmla="*/ 295 w 295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" h="98">
                    <a:moveTo>
                      <a:pt x="0" y="98"/>
                    </a:moveTo>
                    <a:lnTo>
                      <a:pt x="295" y="97"/>
                    </a:lnTo>
                    <a:lnTo>
                      <a:pt x="295" y="0"/>
                    </a:lnTo>
                  </a:path>
                </a:pathLst>
              </a:custGeom>
              <a:noFill/>
              <a:ln w="793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" name="Freeform 196"/>
              <p:cNvSpPr>
                <a:spLocks/>
              </p:cNvSpPr>
              <p:nvPr/>
            </p:nvSpPr>
            <p:spPr bwMode="auto">
              <a:xfrm>
                <a:off x="2762" y="1925"/>
                <a:ext cx="31" cy="5"/>
              </a:xfrm>
              <a:custGeom>
                <a:avLst/>
                <a:gdLst>
                  <a:gd name="T0" fmla="*/ 31 w 31"/>
                  <a:gd name="T1" fmla="*/ 5 h 5"/>
                  <a:gd name="T2" fmla="*/ 31 w 31"/>
                  <a:gd name="T3" fmla="*/ 0 h 5"/>
                  <a:gd name="T4" fmla="*/ 0 w 31"/>
                  <a:gd name="T5" fmla="*/ 1 h 5"/>
                  <a:gd name="T6" fmla="*/ 0 w 31"/>
                  <a:gd name="T7" fmla="*/ 5 h 5"/>
                  <a:gd name="T8" fmla="*/ 31 w 3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"/>
                  <a:gd name="T17" fmla="*/ 31 w 3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">
                    <a:moveTo>
                      <a:pt x="31" y="5"/>
                    </a:moveTo>
                    <a:lnTo>
                      <a:pt x="3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A6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" name="Freeform 197"/>
              <p:cNvSpPr>
                <a:spLocks/>
              </p:cNvSpPr>
              <p:nvPr/>
            </p:nvSpPr>
            <p:spPr bwMode="auto">
              <a:xfrm>
                <a:off x="2733" y="19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1 h 1"/>
                  <a:gd name="T34" fmla="*/ 1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"/>
                  <a:gd name="T64" fmla="*/ 0 h 1"/>
                  <a:gd name="T65" fmla="*/ 1 w 1"/>
                  <a:gd name="T66" fmla="*/ 1 h 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5252"/>
              </a:solidFill>
              <a:ln w="1588">
                <a:solidFill>
                  <a:srgbClr val="5252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" name="Freeform 198"/>
              <p:cNvSpPr>
                <a:spLocks/>
              </p:cNvSpPr>
              <p:nvPr/>
            </p:nvSpPr>
            <p:spPr bwMode="auto">
              <a:xfrm>
                <a:off x="2773" y="1927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2 w 3"/>
                  <a:gd name="T23" fmla="*/ 0 h 2"/>
                  <a:gd name="T24" fmla="*/ 2 w 3"/>
                  <a:gd name="T25" fmla="*/ 0 h 2"/>
                  <a:gd name="T26" fmla="*/ 3 w 3"/>
                  <a:gd name="T27" fmla="*/ 0 h 2"/>
                  <a:gd name="T28" fmla="*/ 3 w 3"/>
                  <a:gd name="T29" fmla="*/ 0 h 2"/>
                  <a:gd name="T30" fmla="*/ 3 w 3"/>
                  <a:gd name="T31" fmla="*/ 0 h 2"/>
                  <a:gd name="T32" fmla="*/ 3 w 3"/>
                  <a:gd name="T33" fmla="*/ 0 h 2"/>
                  <a:gd name="T34" fmla="*/ 3 w 3"/>
                  <a:gd name="T35" fmla="*/ 1 h 2"/>
                  <a:gd name="T36" fmla="*/ 3 w 3"/>
                  <a:gd name="T37" fmla="*/ 2 h 2"/>
                  <a:gd name="T38" fmla="*/ 3 w 3"/>
                  <a:gd name="T39" fmla="*/ 2 h 2"/>
                  <a:gd name="T40" fmla="*/ 3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2 h 2"/>
                  <a:gd name="T48" fmla="*/ 2 w 3"/>
                  <a:gd name="T49" fmla="*/ 2 h 2"/>
                  <a:gd name="T50" fmla="*/ 2 w 3"/>
                  <a:gd name="T51" fmla="*/ 2 h 2"/>
                  <a:gd name="T52" fmla="*/ 1 w 3"/>
                  <a:gd name="T53" fmla="*/ 2 h 2"/>
                  <a:gd name="T54" fmla="*/ 1 w 3"/>
                  <a:gd name="T55" fmla="*/ 2 h 2"/>
                  <a:gd name="T56" fmla="*/ 1 w 3"/>
                  <a:gd name="T57" fmla="*/ 2 h 2"/>
                  <a:gd name="T58" fmla="*/ 1 w 3"/>
                  <a:gd name="T59" fmla="*/ 2 h 2"/>
                  <a:gd name="T60" fmla="*/ 1 w 3"/>
                  <a:gd name="T61" fmla="*/ 2 h 2"/>
                  <a:gd name="T62" fmla="*/ 0 w 3"/>
                  <a:gd name="T63" fmla="*/ 2 h 2"/>
                  <a:gd name="T64" fmla="*/ 0 w 3"/>
                  <a:gd name="T65" fmla="*/ 2 h 2"/>
                  <a:gd name="T66" fmla="*/ 0 w 3"/>
                  <a:gd name="T67" fmla="*/ 1 h 2"/>
                  <a:gd name="T68" fmla="*/ 0 w 3"/>
                  <a:gd name="T69" fmla="*/ 1 h 2"/>
                  <a:gd name="T70" fmla="*/ 1 w 3"/>
                  <a:gd name="T71" fmla="*/ 1 h 2"/>
                  <a:gd name="T72" fmla="*/ 1 w 3"/>
                  <a:gd name="T73" fmla="*/ 2 h 2"/>
                  <a:gd name="T74" fmla="*/ 1 w 3"/>
                  <a:gd name="T75" fmla="*/ 2 h 2"/>
                  <a:gd name="T76" fmla="*/ 1 w 3"/>
                  <a:gd name="T77" fmla="*/ 2 h 2"/>
                  <a:gd name="T78" fmla="*/ 1 w 3"/>
                  <a:gd name="T79" fmla="*/ 2 h 2"/>
                  <a:gd name="T80" fmla="*/ 2 w 3"/>
                  <a:gd name="T81" fmla="*/ 2 h 2"/>
                  <a:gd name="T82" fmla="*/ 2 w 3"/>
                  <a:gd name="T83" fmla="*/ 2 h 2"/>
                  <a:gd name="T84" fmla="*/ 2 w 3"/>
                  <a:gd name="T85" fmla="*/ 2 h 2"/>
                  <a:gd name="T86" fmla="*/ 2 w 3"/>
                  <a:gd name="T87" fmla="*/ 2 h 2"/>
                  <a:gd name="T88" fmla="*/ 2 w 3"/>
                  <a:gd name="T89" fmla="*/ 2 h 2"/>
                  <a:gd name="T90" fmla="*/ 2 w 3"/>
                  <a:gd name="T91" fmla="*/ 2 h 2"/>
                  <a:gd name="T92" fmla="*/ 2 w 3"/>
                  <a:gd name="T93" fmla="*/ 2 h 2"/>
                  <a:gd name="T94" fmla="*/ 2 w 3"/>
                  <a:gd name="T95" fmla="*/ 1 h 2"/>
                  <a:gd name="T96" fmla="*/ 2 w 3"/>
                  <a:gd name="T97" fmla="*/ 1 h 2"/>
                  <a:gd name="T98" fmla="*/ 2 w 3"/>
                  <a:gd name="T99" fmla="*/ 0 h 2"/>
                  <a:gd name="T100" fmla="*/ 2 w 3"/>
                  <a:gd name="T101" fmla="*/ 0 h 2"/>
                  <a:gd name="T102" fmla="*/ 2 w 3"/>
                  <a:gd name="T103" fmla="*/ 0 h 2"/>
                  <a:gd name="T104" fmla="*/ 2 w 3"/>
                  <a:gd name="T105" fmla="*/ 0 h 2"/>
                  <a:gd name="T106" fmla="*/ 2 w 3"/>
                  <a:gd name="T107" fmla="*/ 0 h 2"/>
                  <a:gd name="T108" fmla="*/ 2 w 3"/>
                  <a:gd name="T109" fmla="*/ 0 h 2"/>
                  <a:gd name="T110" fmla="*/ 2 w 3"/>
                  <a:gd name="T111" fmla="*/ 0 h 2"/>
                  <a:gd name="T112" fmla="*/ 1 w 3"/>
                  <a:gd name="T113" fmla="*/ 0 h 2"/>
                  <a:gd name="T114" fmla="*/ 1 w 3"/>
                  <a:gd name="T115" fmla="*/ 0 h 2"/>
                  <a:gd name="T116" fmla="*/ 1 w 3"/>
                  <a:gd name="T117" fmla="*/ 0 h 2"/>
                  <a:gd name="T118" fmla="*/ 1 w 3"/>
                  <a:gd name="T119" fmla="*/ 0 h 2"/>
                  <a:gd name="T120" fmla="*/ 1 w 3"/>
                  <a:gd name="T121" fmla="*/ 0 h 2"/>
                  <a:gd name="T122" fmla="*/ 1 w 3"/>
                  <a:gd name="T123" fmla="*/ 1 h 2"/>
                  <a:gd name="T124" fmla="*/ 0 w 3"/>
                  <a:gd name="T125" fmla="*/ 1 h 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"/>
                  <a:gd name="T190" fmla="*/ 0 h 2"/>
                  <a:gd name="T191" fmla="*/ 3 w 3"/>
                  <a:gd name="T192" fmla="*/ 2 h 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" name="Freeform 199"/>
              <p:cNvSpPr>
                <a:spLocks/>
              </p:cNvSpPr>
              <p:nvPr/>
            </p:nvSpPr>
            <p:spPr bwMode="auto">
              <a:xfrm>
                <a:off x="2779" y="192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1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1 h 2"/>
                  <a:gd name="T34" fmla="*/ 1 w 2"/>
                  <a:gd name="T35" fmla="*/ 1 h 2"/>
                  <a:gd name="T36" fmla="*/ 1 w 2"/>
                  <a:gd name="T37" fmla="*/ 2 h 2"/>
                  <a:gd name="T38" fmla="*/ 1 w 2"/>
                  <a:gd name="T39" fmla="*/ 2 h 2"/>
                  <a:gd name="T40" fmla="*/ 1 w 2"/>
                  <a:gd name="T41" fmla="*/ 2 h 2"/>
                  <a:gd name="T42" fmla="*/ 1 w 2"/>
                  <a:gd name="T43" fmla="*/ 2 h 2"/>
                  <a:gd name="T44" fmla="*/ 2 w 2"/>
                  <a:gd name="T45" fmla="*/ 2 h 2"/>
                  <a:gd name="T46" fmla="*/ 2 w 2"/>
                  <a:gd name="T47" fmla="*/ 1 h 2"/>
                  <a:gd name="T48" fmla="*/ 2 w 2"/>
                  <a:gd name="T49" fmla="*/ 0 h 2"/>
                  <a:gd name="T50" fmla="*/ 2 w 2"/>
                  <a:gd name="T51" fmla="*/ 0 h 2"/>
                  <a:gd name="T52" fmla="*/ 1 w 2"/>
                  <a:gd name="T53" fmla="*/ 0 h 2"/>
                  <a:gd name="T54" fmla="*/ 1 w 2"/>
                  <a:gd name="T55" fmla="*/ 0 h 2"/>
                  <a:gd name="T56" fmla="*/ 1 w 2"/>
                  <a:gd name="T57" fmla="*/ 0 h 2"/>
                  <a:gd name="T58" fmla="*/ 1 w 2"/>
                  <a:gd name="T59" fmla="*/ 0 h 2"/>
                  <a:gd name="T60" fmla="*/ 1 w 2"/>
                  <a:gd name="T61" fmla="*/ 0 h 2"/>
                  <a:gd name="T62" fmla="*/ 0 w 2"/>
                  <a:gd name="T63" fmla="*/ 0 h 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"/>
                  <a:gd name="T97" fmla="*/ 0 h 2"/>
                  <a:gd name="T98" fmla="*/ 2 w 2"/>
                  <a:gd name="T99" fmla="*/ 2 h 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" name="Freeform 200"/>
              <p:cNvSpPr>
                <a:spLocks/>
              </p:cNvSpPr>
              <p:nvPr/>
            </p:nvSpPr>
            <p:spPr bwMode="auto">
              <a:xfrm>
                <a:off x="2784" y="19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2 w 3"/>
                  <a:gd name="T9" fmla="*/ 1 h 3"/>
                  <a:gd name="T10" fmla="*/ 2 w 3"/>
                  <a:gd name="T11" fmla="*/ 1 h 3"/>
                  <a:gd name="T12" fmla="*/ 3 w 3"/>
                  <a:gd name="T13" fmla="*/ 1 h 3"/>
                  <a:gd name="T14" fmla="*/ 3 w 3"/>
                  <a:gd name="T15" fmla="*/ 1 h 3"/>
                  <a:gd name="T16" fmla="*/ 3 w 3"/>
                  <a:gd name="T17" fmla="*/ 2 h 3"/>
                  <a:gd name="T18" fmla="*/ 3 w 3"/>
                  <a:gd name="T19" fmla="*/ 3 h 3"/>
                  <a:gd name="T20" fmla="*/ 3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1 w 3"/>
                  <a:gd name="T27" fmla="*/ 3 h 3"/>
                  <a:gd name="T28" fmla="*/ 1 w 3"/>
                  <a:gd name="T29" fmla="*/ 3 h 3"/>
                  <a:gd name="T30" fmla="*/ 0 w 3"/>
                  <a:gd name="T31" fmla="*/ 3 h 3"/>
                  <a:gd name="T32" fmla="*/ 0 w 3"/>
                  <a:gd name="T33" fmla="*/ 2 h 3"/>
                  <a:gd name="T34" fmla="*/ 1 w 3"/>
                  <a:gd name="T35" fmla="*/ 2 h 3"/>
                  <a:gd name="T36" fmla="*/ 1 w 3"/>
                  <a:gd name="T37" fmla="*/ 2 h 3"/>
                  <a:gd name="T38" fmla="*/ 1 w 3"/>
                  <a:gd name="T39" fmla="*/ 3 h 3"/>
                  <a:gd name="T40" fmla="*/ 1 w 3"/>
                  <a:gd name="T41" fmla="*/ 3 h 3"/>
                  <a:gd name="T42" fmla="*/ 2 w 3"/>
                  <a:gd name="T43" fmla="*/ 3 h 3"/>
                  <a:gd name="T44" fmla="*/ 2 w 3"/>
                  <a:gd name="T45" fmla="*/ 2 h 3"/>
                  <a:gd name="T46" fmla="*/ 2 w 3"/>
                  <a:gd name="T47" fmla="*/ 2 h 3"/>
                  <a:gd name="T48" fmla="*/ 2 w 3"/>
                  <a:gd name="T49" fmla="*/ 1 h 3"/>
                  <a:gd name="T50" fmla="*/ 2 w 3"/>
                  <a:gd name="T51" fmla="*/ 1 h 3"/>
                  <a:gd name="T52" fmla="*/ 2 w 3"/>
                  <a:gd name="T53" fmla="*/ 1 h 3"/>
                  <a:gd name="T54" fmla="*/ 1 w 3"/>
                  <a:gd name="T55" fmla="*/ 1 h 3"/>
                  <a:gd name="T56" fmla="*/ 1 w 3"/>
                  <a:gd name="T57" fmla="*/ 1 h 3"/>
                  <a:gd name="T58" fmla="*/ 1 w 3"/>
                  <a:gd name="T59" fmla="*/ 1 h 3"/>
                  <a:gd name="T60" fmla="*/ 1 w 3"/>
                  <a:gd name="T61" fmla="*/ 1 h 3"/>
                  <a:gd name="T62" fmla="*/ 0 w 3"/>
                  <a:gd name="T63" fmla="*/ 1 h 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3"/>
                  <a:gd name="T98" fmla="*/ 3 w 3"/>
                  <a:gd name="T99" fmla="*/ 3 h 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" name="Freeform 201"/>
              <p:cNvSpPr>
                <a:spLocks/>
              </p:cNvSpPr>
              <p:nvPr/>
            </p:nvSpPr>
            <p:spPr bwMode="auto">
              <a:xfrm>
                <a:off x="2768" y="1927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1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3 w 3"/>
                  <a:gd name="T19" fmla="*/ 2 h 2"/>
                  <a:gd name="T20" fmla="*/ 3 w 3"/>
                  <a:gd name="T21" fmla="*/ 2 h 2"/>
                  <a:gd name="T22" fmla="*/ 2 w 3"/>
                  <a:gd name="T23" fmla="*/ 2 h 2"/>
                  <a:gd name="T24" fmla="*/ 1 w 3"/>
                  <a:gd name="T25" fmla="*/ 2 h 2"/>
                  <a:gd name="T26" fmla="*/ 1 w 3"/>
                  <a:gd name="T27" fmla="*/ 2 h 2"/>
                  <a:gd name="T28" fmla="*/ 0 w 3"/>
                  <a:gd name="T29" fmla="*/ 2 h 2"/>
                  <a:gd name="T30" fmla="*/ 0 w 3"/>
                  <a:gd name="T31" fmla="*/ 2 h 2"/>
                  <a:gd name="T32" fmla="*/ 0 w 3"/>
                  <a:gd name="T33" fmla="*/ 2 h 2"/>
                  <a:gd name="T34" fmla="*/ 1 w 3"/>
                  <a:gd name="T35" fmla="*/ 2 h 2"/>
                  <a:gd name="T36" fmla="*/ 1 w 3"/>
                  <a:gd name="T37" fmla="*/ 2 h 2"/>
                  <a:gd name="T38" fmla="*/ 1 w 3"/>
                  <a:gd name="T39" fmla="*/ 2 h 2"/>
                  <a:gd name="T40" fmla="*/ 1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1 w 3"/>
                  <a:gd name="T53" fmla="*/ 1 h 2"/>
                  <a:gd name="T54" fmla="*/ 1 w 3"/>
                  <a:gd name="T55" fmla="*/ 1 h 2"/>
                  <a:gd name="T56" fmla="*/ 1 w 3"/>
                  <a:gd name="T57" fmla="*/ 1 h 2"/>
                  <a:gd name="T58" fmla="*/ 1 w 3"/>
                  <a:gd name="T59" fmla="*/ 1 h 2"/>
                  <a:gd name="T60" fmla="*/ 1 w 3"/>
                  <a:gd name="T61" fmla="*/ 1 h 2"/>
                  <a:gd name="T62" fmla="*/ 0 w 3"/>
                  <a:gd name="T63" fmla="*/ 0 h 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2"/>
                  <a:gd name="T98" fmla="*/ 3 w 3"/>
                  <a:gd name="T99" fmla="*/ 2 h 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" name="Freeform 202"/>
              <p:cNvSpPr>
                <a:spLocks/>
              </p:cNvSpPr>
              <p:nvPr/>
            </p:nvSpPr>
            <p:spPr bwMode="auto">
              <a:xfrm>
                <a:off x="2725" y="1922"/>
                <a:ext cx="4" cy="4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2 h 4"/>
                  <a:gd name="T12" fmla="*/ 1 w 4"/>
                  <a:gd name="T13" fmla="*/ 2 h 4"/>
                  <a:gd name="T14" fmla="*/ 1 w 4"/>
                  <a:gd name="T15" fmla="*/ 3 h 4"/>
                  <a:gd name="T16" fmla="*/ 1 w 4"/>
                  <a:gd name="T17" fmla="*/ 3 h 4"/>
                  <a:gd name="T18" fmla="*/ 2 w 4"/>
                  <a:gd name="T19" fmla="*/ 2 h 4"/>
                  <a:gd name="T20" fmla="*/ 2 w 4"/>
                  <a:gd name="T21" fmla="*/ 2 h 4"/>
                  <a:gd name="T22" fmla="*/ 3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4 w 4"/>
                  <a:gd name="T29" fmla="*/ 1 h 4"/>
                  <a:gd name="T30" fmla="*/ 4 w 4"/>
                  <a:gd name="T31" fmla="*/ 1 h 4"/>
                  <a:gd name="T32" fmla="*/ 3 w 4"/>
                  <a:gd name="T33" fmla="*/ 2 h 4"/>
                  <a:gd name="T34" fmla="*/ 3 w 4"/>
                  <a:gd name="T35" fmla="*/ 3 h 4"/>
                  <a:gd name="T36" fmla="*/ 3 w 4"/>
                  <a:gd name="T37" fmla="*/ 3 h 4"/>
                  <a:gd name="T38" fmla="*/ 3 w 4"/>
                  <a:gd name="T39" fmla="*/ 3 h 4"/>
                  <a:gd name="T40" fmla="*/ 3 w 4"/>
                  <a:gd name="T41" fmla="*/ 4 h 4"/>
                  <a:gd name="T42" fmla="*/ 3 w 4"/>
                  <a:gd name="T43" fmla="*/ 4 h 4"/>
                  <a:gd name="T44" fmla="*/ 3 w 4"/>
                  <a:gd name="T45" fmla="*/ 4 h 4"/>
                  <a:gd name="T46" fmla="*/ 2 w 4"/>
                  <a:gd name="T47" fmla="*/ 4 h 4"/>
                  <a:gd name="T48" fmla="*/ 2 w 4"/>
                  <a:gd name="T49" fmla="*/ 4 h 4"/>
                  <a:gd name="T50" fmla="*/ 2 w 4"/>
                  <a:gd name="T51" fmla="*/ 4 h 4"/>
                  <a:gd name="T52" fmla="*/ 2 w 4"/>
                  <a:gd name="T53" fmla="*/ 3 h 4"/>
                  <a:gd name="T54" fmla="*/ 2 w 4"/>
                  <a:gd name="T55" fmla="*/ 3 h 4"/>
                  <a:gd name="T56" fmla="*/ 2 w 4"/>
                  <a:gd name="T57" fmla="*/ 4 h 4"/>
                  <a:gd name="T58" fmla="*/ 1 w 4"/>
                  <a:gd name="T59" fmla="*/ 4 h 4"/>
                  <a:gd name="T60" fmla="*/ 1 w 4"/>
                  <a:gd name="T61" fmla="*/ 4 h 4"/>
                  <a:gd name="T62" fmla="*/ 1 w 4"/>
                  <a:gd name="T63" fmla="*/ 4 h 4"/>
                  <a:gd name="T64" fmla="*/ 1 w 4"/>
                  <a:gd name="T65" fmla="*/ 3 h 4"/>
                  <a:gd name="T66" fmla="*/ 0 w 4"/>
                  <a:gd name="T67" fmla="*/ 3 h 4"/>
                  <a:gd name="T68" fmla="*/ 0 w 4"/>
                  <a:gd name="T69" fmla="*/ 2 h 4"/>
                  <a:gd name="T70" fmla="*/ 0 w 4"/>
                  <a:gd name="T71" fmla="*/ 2 h 4"/>
                  <a:gd name="T72" fmla="*/ 1 w 4"/>
                  <a:gd name="T73" fmla="*/ 1 h 4"/>
                  <a:gd name="T74" fmla="*/ 1 w 4"/>
                  <a:gd name="T75" fmla="*/ 1 h 4"/>
                  <a:gd name="T76" fmla="*/ 1 w 4"/>
                  <a:gd name="T77" fmla="*/ 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"/>
                  <a:gd name="T118" fmla="*/ 0 h 4"/>
                  <a:gd name="T119" fmla="*/ 4 w 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" h="4">
                    <a:moveTo>
                      <a:pt x="1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" name="Freeform 203"/>
              <p:cNvSpPr>
                <a:spLocks/>
              </p:cNvSpPr>
              <p:nvPr/>
            </p:nvSpPr>
            <p:spPr bwMode="auto">
              <a:xfrm>
                <a:off x="2728" y="1922"/>
                <a:ext cx="3" cy="4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2 w 3"/>
                  <a:gd name="T13" fmla="*/ 1 h 4"/>
                  <a:gd name="T14" fmla="*/ 2 w 3"/>
                  <a:gd name="T15" fmla="*/ 0 h 4"/>
                  <a:gd name="T16" fmla="*/ 2 w 3"/>
                  <a:gd name="T17" fmla="*/ 0 h 4"/>
                  <a:gd name="T18" fmla="*/ 2 w 3"/>
                  <a:gd name="T19" fmla="*/ 0 h 4"/>
                  <a:gd name="T20" fmla="*/ 2 w 3"/>
                  <a:gd name="T21" fmla="*/ 0 h 4"/>
                  <a:gd name="T22" fmla="*/ 2 w 3"/>
                  <a:gd name="T23" fmla="*/ 0 h 4"/>
                  <a:gd name="T24" fmla="*/ 2 w 3"/>
                  <a:gd name="T25" fmla="*/ 1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2 h 4"/>
                  <a:gd name="T32" fmla="*/ 2 w 3"/>
                  <a:gd name="T33" fmla="*/ 2 h 4"/>
                  <a:gd name="T34" fmla="*/ 1 w 3"/>
                  <a:gd name="T35" fmla="*/ 2 h 4"/>
                  <a:gd name="T36" fmla="*/ 1 w 3"/>
                  <a:gd name="T37" fmla="*/ 2 h 4"/>
                  <a:gd name="T38" fmla="*/ 1 w 3"/>
                  <a:gd name="T39" fmla="*/ 3 h 4"/>
                  <a:gd name="T40" fmla="*/ 1 w 3"/>
                  <a:gd name="T41" fmla="*/ 3 h 4"/>
                  <a:gd name="T42" fmla="*/ 1 w 3"/>
                  <a:gd name="T43" fmla="*/ 3 h 4"/>
                  <a:gd name="T44" fmla="*/ 2 w 3"/>
                  <a:gd name="T45" fmla="*/ 3 h 4"/>
                  <a:gd name="T46" fmla="*/ 2 w 3"/>
                  <a:gd name="T47" fmla="*/ 2 h 4"/>
                  <a:gd name="T48" fmla="*/ 2 w 3"/>
                  <a:gd name="T49" fmla="*/ 2 h 4"/>
                  <a:gd name="T50" fmla="*/ 2 w 3"/>
                  <a:gd name="T51" fmla="*/ 2 h 4"/>
                  <a:gd name="T52" fmla="*/ 2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3 h 4"/>
                  <a:gd name="T60" fmla="*/ 3 w 3"/>
                  <a:gd name="T61" fmla="*/ 3 h 4"/>
                  <a:gd name="T62" fmla="*/ 3 w 3"/>
                  <a:gd name="T63" fmla="*/ 3 h 4"/>
                  <a:gd name="T64" fmla="*/ 2 w 3"/>
                  <a:gd name="T65" fmla="*/ 3 h 4"/>
                  <a:gd name="T66" fmla="*/ 2 w 3"/>
                  <a:gd name="T67" fmla="*/ 3 h 4"/>
                  <a:gd name="T68" fmla="*/ 2 w 3"/>
                  <a:gd name="T69" fmla="*/ 3 h 4"/>
                  <a:gd name="T70" fmla="*/ 1 w 3"/>
                  <a:gd name="T71" fmla="*/ 3 h 4"/>
                  <a:gd name="T72" fmla="*/ 1 w 3"/>
                  <a:gd name="T73" fmla="*/ 4 h 4"/>
                  <a:gd name="T74" fmla="*/ 1 w 3"/>
                  <a:gd name="T75" fmla="*/ 4 h 4"/>
                  <a:gd name="T76" fmla="*/ 0 w 3"/>
                  <a:gd name="T77" fmla="*/ 4 h 4"/>
                  <a:gd name="T78" fmla="*/ 0 w 3"/>
                  <a:gd name="T79" fmla="*/ 4 h 4"/>
                  <a:gd name="T80" fmla="*/ 0 w 3"/>
                  <a:gd name="T81" fmla="*/ 4 h 4"/>
                  <a:gd name="T82" fmla="*/ 0 w 3"/>
                  <a:gd name="T83" fmla="*/ 4 h 4"/>
                  <a:gd name="T84" fmla="*/ 0 w 3"/>
                  <a:gd name="T85" fmla="*/ 4 h 4"/>
                  <a:gd name="T86" fmla="*/ 0 w 3"/>
                  <a:gd name="T87" fmla="*/ 4 h 4"/>
                  <a:gd name="T88" fmla="*/ 0 w 3"/>
                  <a:gd name="T89" fmla="*/ 4 h 4"/>
                  <a:gd name="T90" fmla="*/ 0 w 3"/>
                  <a:gd name="T91" fmla="*/ 3 h 4"/>
                  <a:gd name="T92" fmla="*/ 0 w 3"/>
                  <a:gd name="T93" fmla="*/ 3 h 4"/>
                  <a:gd name="T94" fmla="*/ 0 w 3"/>
                  <a:gd name="T95" fmla="*/ 3 h 4"/>
                  <a:gd name="T96" fmla="*/ 1 w 3"/>
                  <a:gd name="T97" fmla="*/ 2 h 4"/>
                  <a:gd name="T98" fmla="*/ 1 w 3"/>
                  <a:gd name="T99" fmla="*/ 2 h 4"/>
                  <a:gd name="T100" fmla="*/ 1 w 3"/>
                  <a:gd name="T101" fmla="*/ 1 h 4"/>
                  <a:gd name="T102" fmla="*/ 1 w 3"/>
                  <a:gd name="T103" fmla="*/ 1 h 4"/>
                  <a:gd name="T104" fmla="*/ 1 w 3"/>
                  <a:gd name="T105" fmla="*/ 1 h 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"/>
                  <a:gd name="T160" fmla="*/ 0 h 4"/>
                  <a:gd name="T161" fmla="*/ 3 w 3"/>
                  <a:gd name="T162" fmla="*/ 4 h 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" h="4">
                    <a:moveTo>
                      <a:pt x="1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" name="Freeform 204"/>
              <p:cNvSpPr>
                <a:spLocks/>
              </p:cNvSpPr>
              <p:nvPr/>
            </p:nvSpPr>
            <p:spPr bwMode="auto">
              <a:xfrm>
                <a:off x="2730" y="1922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0 h 4"/>
                  <a:gd name="T4" fmla="*/ 3 w 3"/>
                  <a:gd name="T5" fmla="*/ 0 h 4"/>
                  <a:gd name="T6" fmla="*/ 3 w 3"/>
                  <a:gd name="T7" fmla="*/ 0 h 4"/>
                  <a:gd name="T8" fmla="*/ 3 w 3"/>
                  <a:gd name="T9" fmla="*/ 0 h 4"/>
                  <a:gd name="T10" fmla="*/ 3 w 3"/>
                  <a:gd name="T11" fmla="*/ 0 h 4"/>
                  <a:gd name="T12" fmla="*/ 2 w 3"/>
                  <a:gd name="T13" fmla="*/ 0 h 4"/>
                  <a:gd name="T14" fmla="*/ 2 w 3"/>
                  <a:gd name="T15" fmla="*/ 0 h 4"/>
                  <a:gd name="T16" fmla="*/ 2 w 3"/>
                  <a:gd name="T17" fmla="*/ 0 h 4"/>
                  <a:gd name="T18" fmla="*/ 1 w 3"/>
                  <a:gd name="T19" fmla="*/ 0 h 4"/>
                  <a:gd name="T20" fmla="*/ 1 w 3"/>
                  <a:gd name="T21" fmla="*/ 0 h 4"/>
                  <a:gd name="T22" fmla="*/ 1 w 3"/>
                  <a:gd name="T23" fmla="*/ 1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1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1 h 4"/>
                  <a:gd name="T36" fmla="*/ 0 w 3"/>
                  <a:gd name="T37" fmla="*/ 2 h 4"/>
                  <a:gd name="T38" fmla="*/ 0 w 3"/>
                  <a:gd name="T39" fmla="*/ 2 h 4"/>
                  <a:gd name="T40" fmla="*/ 0 w 3"/>
                  <a:gd name="T41" fmla="*/ 2 h 4"/>
                  <a:gd name="T42" fmla="*/ 0 w 3"/>
                  <a:gd name="T43" fmla="*/ 2 h 4"/>
                  <a:gd name="T44" fmla="*/ 1 w 3"/>
                  <a:gd name="T45" fmla="*/ 2 h 4"/>
                  <a:gd name="T46" fmla="*/ 1 w 3"/>
                  <a:gd name="T47" fmla="*/ 2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1 h 4"/>
                  <a:gd name="T54" fmla="*/ 1 w 3"/>
                  <a:gd name="T55" fmla="*/ 2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1 w 3"/>
                  <a:gd name="T63" fmla="*/ 3 h 4"/>
                  <a:gd name="T64" fmla="*/ 1 w 3"/>
                  <a:gd name="T65" fmla="*/ 3 h 4"/>
                  <a:gd name="T66" fmla="*/ 1 w 3"/>
                  <a:gd name="T67" fmla="*/ 3 h 4"/>
                  <a:gd name="T68" fmla="*/ 1 w 3"/>
                  <a:gd name="T69" fmla="*/ 4 h 4"/>
                  <a:gd name="T70" fmla="*/ 1 w 3"/>
                  <a:gd name="T71" fmla="*/ 4 h 4"/>
                  <a:gd name="T72" fmla="*/ 1 w 3"/>
                  <a:gd name="T73" fmla="*/ 4 h 4"/>
                  <a:gd name="T74" fmla="*/ 1 w 3"/>
                  <a:gd name="T75" fmla="*/ 4 h 4"/>
                  <a:gd name="T76" fmla="*/ 1 w 3"/>
                  <a:gd name="T77" fmla="*/ 4 h 4"/>
                  <a:gd name="T78" fmla="*/ 1 w 3"/>
                  <a:gd name="T79" fmla="*/ 3 h 4"/>
                  <a:gd name="T80" fmla="*/ 1 w 3"/>
                  <a:gd name="T81" fmla="*/ 3 h 4"/>
                  <a:gd name="T82" fmla="*/ 1 w 3"/>
                  <a:gd name="T83" fmla="*/ 3 h 4"/>
                  <a:gd name="T84" fmla="*/ 1 w 3"/>
                  <a:gd name="T85" fmla="*/ 3 h 4"/>
                  <a:gd name="T86" fmla="*/ 2 w 3"/>
                  <a:gd name="T87" fmla="*/ 3 h 4"/>
                  <a:gd name="T88" fmla="*/ 2 w 3"/>
                  <a:gd name="T89" fmla="*/ 2 h 4"/>
                  <a:gd name="T90" fmla="*/ 2 w 3"/>
                  <a:gd name="T91" fmla="*/ 2 h 4"/>
                  <a:gd name="T92" fmla="*/ 2 w 3"/>
                  <a:gd name="T93" fmla="*/ 2 h 4"/>
                  <a:gd name="T94" fmla="*/ 2 w 3"/>
                  <a:gd name="T95" fmla="*/ 1 h 4"/>
                  <a:gd name="T96" fmla="*/ 2 w 3"/>
                  <a:gd name="T97" fmla="*/ 1 h 4"/>
                  <a:gd name="T98" fmla="*/ 3 w 3"/>
                  <a:gd name="T99" fmla="*/ 1 h 4"/>
                  <a:gd name="T100" fmla="*/ 3 w 3"/>
                  <a:gd name="T101" fmla="*/ 1 h 4"/>
                  <a:gd name="T102" fmla="*/ 3 w 3"/>
                  <a:gd name="T103" fmla="*/ 1 h 4"/>
                  <a:gd name="T104" fmla="*/ 3 w 3"/>
                  <a:gd name="T105" fmla="*/ 1 h 4"/>
                  <a:gd name="T106" fmla="*/ 3 w 3"/>
                  <a:gd name="T107" fmla="*/ 1 h 4"/>
                  <a:gd name="T108" fmla="*/ 3 w 3"/>
                  <a:gd name="T109" fmla="*/ 1 h 4"/>
                  <a:gd name="T110" fmla="*/ 3 w 3"/>
                  <a:gd name="T111" fmla="*/ 0 h 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"/>
                  <a:gd name="T169" fmla="*/ 0 h 4"/>
                  <a:gd name="T170" fmla="*/ 3 w 3"/>
                  <a:gd name="T171" fmla="*/ 4 h 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" name="Freeform 205"/>
              <p:cNvSpPr>
                <a:spLocks/>
              </p:cNvSpPr>
              <p:nvPr/>
            </p:nvSpPr>
            <p:spPr bwMode="auto">
              <a:xfrm>
                <a:off x="2734" y="192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4 w 4"/>
                  <a:gd name="T5" fmla="*/ 2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2 h 3"/>
                  <a:gd name="T12" fmla="*/ 3 w 4"/>
                  <a:gd name="T13" fmla="*/ 2 h 3"/>
                  <a:gd name="T14" fmla="*/ 3 w 4"/>
                  <a:gd name="T15" fmla="*/ 1 h 3"/>
                  <a:gd name="T16" fmla="*/ 3 w 4"/>
                  <a:gd name="T17" fmla="*/ 1 h 3"/>
                  <a:gd name="T18" fmla="*/ 3 w 4"/>
                  <a:gd name="T19" fmla="*/ 0 h 3"/>
                  <a:gd name="T20" fmla="*/ 2 w 4"/>
                  <a:gd name="T21" fmla="*/ 0 h 3"/>
                  <a:gd name="T22" fmla="*/ 2 w 4"/>
                  <a:gd name="T23" fmla="*/ 1 h 3"/>
                  <a:gd name="T24" fmla="*/ 1 w 4"/>
                  <a:gd name="T25" fmla="*/ 2 h 3"/>
                  <a:gd name="T26" fmla="*/ 0 w 4"/>
                  <a:gd name="T27" fmla="*/ 3 h 3"/>
                  <a:gd name="T28" fmla="*/ 0 w 4"/>
                  <a:gd name="T29" fmla="*/ 3 h 3"/>
                  <a:gd name="T30" fmla="*/ 1 w 4"/>
                  <a:gd name="T31" fmla="*/ 3 h 3"/>
                  <a:gd name="T32" fmla="*/ 1 w 4"/>
                  <a:gd name="T33" fmla="*/ 3 h 3"/>
                  <a:gd name="T34" fmla="*/ 1 w 4"/>
                  <a:gd name="T35" fmla="*/ 3 h 3"/>
                  <a:gd name="T36" fmla="*/ 1 w 4"/>
                  <a:gd name="T37" fmla="*/ 3 h 3"/>
                  <a:gd name="T38" fmla="*/ 1 w 4"/>
                  <a:gd name="T39" fmla="*/ 3 h 3"/>
                  <a:gd name="T40" fmla="*/ 1 w 4"/>
                  <a:gd name="T41" fmla="*/ 3 h 3"/>
                  <a:gd name="T42" fmla="*/ 2 w 4"/>
                  <a:gd name="T43" fmla="*/ 3 h 3"/>
                  <a:gd name="T44" fmla="*/ 2 w 4"/>
                  <a:gd name="T45" fmla="*/ 2 h 3"/>
                  <a:gd name="T46" fmla="*/ 3 w 4"/>
                  <a:gd name="T47" fmla="*/ 2 h 3"/>
                  <a:gd name="T48" fmla="*/ 3 w 4"/>
                  <a:gd name="T49" fmla="*/ 2 h 3"/>
                  <a:gd name="T50" fmla="*/ 4 w 4"/>
                  <a:gd name="T51" fmla="*/ 3 h 3"/>
                  <a:gd name="T52" fmla="*/ 4 w 4"/>
                  <a:gd name="T53" fmla="*/ 3 h 3"/>
                  <a:gd name="T54" fmla="*/ 4 w 4"/>
                  <a:gd name="T55" fmla="*/ 3 h 3"/>
                  <a:gd name="T56" fmla="*/ 4 w 4"/>
                  <a:gd name="T57" fmla="*/ 3 h 3"/>
                  <a:gd name="T58" fmla="*/ 4 w 4"/>
                  <a:gd name="T59" fmla="*/ 3 h 3"/>
                  <a:gd name="T60" fmla="*/ 4 w 4"/>
                  <a:gd name="T61" fmla="*/ 3 h 3"/>
                  <a:gd name="T62" fmla="*/ 4 w 4"/>
                  <a:gd name="T63" fmla="*/ 3 h 3"/>
                  <a:gd name="T64" fmla="*/ 4 w 4"/>
                  <a:gd name="T65" fmla="*/ 2 h 3"/>
                  <a:gd name="T66" fmla="*/ 4 w 4"/>
                  <a:gd name="T67" fmla="*/ 2 h 3"/>
                  <a:gd name="T68" fmla="*/ 4 w 4"/>
                  <a:gd name="T69" fmla="*/ 2 h 3"/>
                  <a:gd name="T70" fmla="*/ 4 w 4"/>
                  <a:gd name="T71" fmla="*/ 2 h 3"/>
                  <a:gd name="T72" fmla="*/ 4 w 4"/>
                  <a:gd name="T73" fmla="*/ 2 h 3"/>
                  <a:gd name="T74" fmla="*/ 2 w 4"/>
                  <a:gd name="T75" fmla="*/ 2 h 3"/>
                  <a:gd name="T76" fmla="*/ 2 w 4"/>
                  <a:gd name="T77" fmla="*/ 2 h 3"/>
                  <a:gd name="T78" fmla="*/ 2 w 4"/>
                  <a:gd name="T79" fmla="*/ 1 h 3"/>
                  <a:gd name="T80" fmla="*/ 2 w 4"/>
                  <a:gd name="T81" fmla="*/ 1 h 3"/>
                  <a:gd name="T82" fmla="*/ 2 w 4"/>
                  <a:gd name="T83" fmla="*/ 1 h 3"/>
                  <a:gd name="T84" fmla="*/ 3 w 4"/>
                  <a:gd name="T85" fmla="*/ 2 h 3"/>
                  <a:gd name="T86" fmla="*/ 3 w 4"/>
                  <a:gd name="T87" fmla="*/ 2 h 3"/>
                  <a:gd name="T88" fmla="*/ 3 w 4"/>
                  <a:gd name="T89" fmla="*/ 2 h 3"/>
                  <a:gd name="T90" fmla="*/ 2 w 4"/>
                  <a:gd name="T91" fmla="*/ 2 h 3"/>
                  <a:gd name="T92" fmla="*/ 2 w 4"/>
                  <a:gd name="T93" fmla="*/ 2 h 3"/>
                  <a:gd name="T94" fmla="*/ 2 w 4"/>
                  <a:gd name="T95" fmla="*/ 2 h 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"/>
                  <a:gd name="T145" fmla="*/ 0 h 3"/>
                  <a:gd name="T146" fmla="*/ 4 w 4"/>
                  <a:gd name="T147" fmla="*/ 3 h 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2734" y="1922"/>
              <a:ext cx="4" cy="3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1 h 3"/>
                <a:gd name="T16" fmla="*/ 3 w 4"/>
                <a:gd name="T17" fmla="*/ 1 h 3"/>
                <a:gd name="T18" fmla="*/ 3 w 4"/>
                <a:gd name="T19" fmla="*/ 0 h 3"/>
                <a:gd name="T20" fmla="*/ 2 w 4"/>
                <a:gd name="T21" fmla="*/ 0 h 3"/>
                <a:gd name="T22" fmla="*/ 2 w 4"/>
                <a:gd name="T23" fmla="*/ 1 h 3"/>
                <a:gd name="T24" fmla="*/ 1 w 4"/>
                <a:gd name="T25" fmla="*/ 2 h 3"/>
                <a:gd name="T26" fmla="*/ 0 w 4"/>
                <a:gd name="T27" fmla="*/ 3 h 3"/>
                <a:gd name="T28" fmla="*/ 0 w 4"/>
                <a:gd name="T29" fmla="*/ 3 h 3"/>
                <a:gd name="T30" fmla="*/ 1 w 4"/>
                <a:gd name="T31" fmla="*/ 3 h 3"/>
                <a:gd name="T32" fmla="*/ 1 w 4"/>
                <a:gd name="T33" fmla="*/ 3 h 3"/>
                <a:gd name="T34" fmla="*/ 1 w 4"/>
                <a:gd name="T35" fmla="*/ 3 h 3"/>
                <a:gd name="T36" fmla="*/ 1 w 4"/>
                <a:gd name="T37" fmla="*/ 3 h 3"/>
                <a:gd name="T38" fmla="*/ 1 w 4"/>
                <a:gd name="T39" fmla="*/ 3 h 3"/>
                <a:gd name="T40" fmla="*/ 1 w 4"/>
                <a:gd name="T41" fmla="*/ 3 h 3"/>
                <a:gd name="T42" fmla="*/ 2 w 4"/>
                <a:gd name="T43" fmla="*/ 3 h 3"/>
                <a:gd name="T44" fmla="*/ 2 w 4"/>
                <a:gd name="T45" fmla="*/ 2 h 3"/>
                <a:gd name="T46" fmla="*/ 3 w 4"/>
                <a:gd name="T47" fmla="*/ 2 h 3"/>
                <a:gd name="T48" fmla="*/ 3 w 4"/>
                <a:gd name="T49" fmla="*/ 2 h 3"/>
                <a:gd name="T50" fmla="*/ 4 w 4"/>
                <a:gd name="T51" fmla="*/ 3 h 3"/>
                <a:gd name="T52" fmla="*/ 4 w 4"/>
                <a:gd name="T53" fmla="*/ 3 h 3"/>
                <a:gd name="T54" fmla="*/ 4 w 4"/>
                <a:gd name="T55" fmla="*/ 3 h 3"/>
                <a:gd name="T56" fmla="*/ 4 w 4"/>
                <a:gd name="T57" fmla="*/ 3 h 3"/>
                <a:gd name="T58" fmla="*/ 4 w 4"/>
                <a:gd name="T59" fmla="*/ 3 h 3"/>
                <a:gd name="T60" fmla="*/ 4 w 4"/>
                <a:gd name="T61" fmla="*/ 3 h 3"/>
                <a:gd name="T62" fmla="*/ 4 w 4"/>
                <a:gd name="T63" fmla="*/ 3 h 3"/>
                <a:gd name="T64" fmla="*/ 4 w 4"/>
                <a:gd name="T65" fmla="*/ 2 h 3"/>
                <a:gd name="T66" fmla="*/ 4 w 4"/>
                <a:gd name="T67" fmla="*/ 2 h 3"/>
                <a:gd name="T68" fmla="*/ 4 w 4"/>
                <a:gd name="T69" fmla="*/ 2 h 3"/>
                <a:gd name="T70" fmla="*/ 4 w 4"/>
                <a:gd name="T71" fmla="*/ 2 h 3"/>
                <a:gd name="T72" fmla="*/ 4 w 4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"/>
                <a:gd name="T112" fmla="*/ 0 h 3"/>
                <a:gd name="T113" fmla="*/ 4 w 4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noFill/>
            <a:ln w="1588">
              <a:solidFill>
                <a:srgbClr val="DEDE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2736" y="19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w 1"/>
                <a:gd name="T41" fmla="*/ 1 h 1"/>
                <a:gd name="T42" fmla="*/ 0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588">
              <a:solidFill>
                <a:srgbClr val="DEDE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2732" y="1923"/>
              <a:ext cx="3" cy="3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0 h 3"/>
                <a:gd name="T12" fmla="*/ 3 w 3"/>
                <a:gd name="T13" fmla="*/ 0 h 3"/>
                <a:gd name="T14" fmla="*/ 2 w 3"/>
                <a:gd name="T15" fmla="*/ 1 h 3"/>
                <a:gd name="T16" fmla="*/ 2 w 3"/>
                <a:gd name="T17" fmla="*/ 1 h 3"/>
                <a:gd name="T18" fmla="*/ 2 w 3"/>
                <a:gd name="T19" fmla="*/ 1 h 3"/>
                <a:gd name="T20" fmla="*/ 2 w 3"/>
                <a:gd name="T21" fmla="*/ 2 h 3"/>
                <a:gd name="T22" fmla="*/ 3 w 3"/>
                <a:gd name="T23" fmla="*/ 2 h 3"/>
                <a:gd name="T24" fmla="*/ 3 w 3"/>
                <a:gd name="T25" fmla="*/ 2 h 3"/>
                <a:gd name="T26" fmla="*/ 3 w 3"/>
                <a:gd name="T27" fmla="*/ 2 h 3"/>
                <a:gd name="T28" fmla="*/ 3 w 3"/>
                <a:gd name="T29" fmla="*/ 2 h 3"/>
                <a:gd name="T30" fmla="*/ 3 w 3"/>
                <a:gd name="T31" fmla="*/ 3 h 3"/>
                <a:gd name="T32" fmla="*/ 3 w 3"/>
                <a:gd name="T33" fmla="*/ 2 h 3"/>
                <a:gd name="T34" fmla="*/ 2 w 3"/>
                <a:gd name="T35" fmla="*/ 2 h 3"/>
                <a:gd name="T36" fmla="*/ 2 w 3"/>
                <a:gd name="T37" fmla="*/ 2 h 3"/>
                <a:gd name="T38" fmla="*/ 1 w 3"/>
                <a:gd name="T39" fmla="*/ 1 h 3"/>
                <a:gd name="T40" fmla="*/ 1 w 3"/>
                <a:gd name="T41" fmla="*/ 1 h 3"/>
                <a:gd name="T42" fmla="*/ 1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0 w 3"/>
                <a:gd name="T51" fmla="*/ 2 h 3"/>
                <a:gd name="T52" fmla="*/ 0 w 3"/>
                <a:gd name="T53" fmla="*/ 2 h 3"/>
                <a:gd name="T54" fmla="*/ 0 w 3"/>
                <a:gd name="T55" fmla="*/ 2 h 3"/>
                <a:gd name="T56" fmla="*/ 0 w 3"/>
                <a:gd name="T57" fmla="*/ 2 h 3"/>
                <a:gd name="T58" fmla="*/ 0 w 3"/>
                <a:gd name="T59" fmla="*/ 1 h 3"/>
                <a:gd name="T60" fmla="*/ 0 w 3"/>
                <a:gd name="T61" fmla="*/ 1 h 3"/>
                <a:gd name="T62" fmla="*/ 1 w 3"/>
                <a:gd name="T63" fmla="*/ 0 h 3"/>
                <a:gd name="T64" fmla="*/ 1 w 3"/>
                <a:gd name="T65" fmla="*/ 0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3"/>
                <a:gd name="T101" fmla="*/ 3 w 3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DEDE"/>
            </a:solidFill>
            <a:ln w="1588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2733" y="19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2740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4 w 5"/>
                <a:gd name="T3" fmla="*/ 0 h 3"/>
                <a:gd name="T4" fmla="*/ 5 w 5"/>
                <a:gd name="T5" fmla="*/ 1 h 3"/>
                <a:gd name="T6" fmla="*/ 1 w 5"/>
                <a:gd name="T7" fmla="*/ 1 h 3"/>
                <a:gd name="T8" fmla="*/ 1 w 5"/>
                <a:gd name="T9" fmla="*/ 2 h 3"/>
                <a:gd name="T10" fmla="*/ 4 w 5"/>
                <a:gd name="T11" fmla="*/ 2 h 3"/>
                <a:gd name="T12" fmla="*/ 4 w 5"/>
                <a:gd name="T13" fmla="*/ 2 h 3"/>
                <a:gd name="T14" fmla="*/ 1 w 5"/>
                <a:gd name="T15" fmla="*/ 2 h 3"/>
                <a:gd name="T16" fmla="*/ 1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0 w 5"/>
                <a:gd name="T23" fmla="*/ 3 h 3"/>
                <a:gd name="T24" fmla="*/ 0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2746" y="1922"/>
              <a:ext cx="4" cy="3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3 w 4"/>
                <a:gd name="T9" fmla="*/ 2 h 3"/>
                <a:gd name="T10" fmla="*/ 3 w 4"/>
                <a:gd name="T11" fmla="*/ 0 h 3"/>
                <a:gd name="T12" fmla="*/ 4 w 4"/>
                <a:gd name="T13" fmla="*/ 0 h 3"/>
                <a:gd name="T14" fmla="*/ 4 w 4"/>
                <a:gd name="T15" fmla="*/ 3 h 3"/>
                <a:gd name="T16" fmla="*/ 1 w 4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1" y="1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2751" y="1922"/>
              <a:ext cx="5" cy="3"/>
            </a:xfrm>
            <a:custGeom>
              <a:avLst/>
              <a:gdLst>
                <a:gd name="T0" fmla="*/ 2 w 5"/>
                <a:gd name="T1" fmla="*/ 1 h 3"/>
                <a:gd name="T2" fmla="*/ 0 w 5"/>
                <a:gd name="T3" fmla="*/ 1 h 3"/>
                <a:gd name="T4" fmla="*/ 0 w 5"/>
                <a:gd name="T5" fmla="*/ 0 h 3"/>
                <a:gd name="T6" fmla="*/ 5 w 5"/>
                <a:gd name="T7" fmla="*/ 0 h 3"/>
                <a:gd name="T8" fmla="*/ 5 w 5"/>
                <a:gd name="T9" fmla="*/ 1 h 3"/>
                <a:gd name="T10" fmla="*/ 3 w 5"/>
                <a:gd name="T11" fmla="*/ 1 h 3"/>
                <a:gd name="T12" fmla="*/ 3 w 5"/>
                <a:gd name="T13" fmla="*/ 3 h 3"/>
                <a:gd name="T14" fmla="*/ 2 w 5"/>
                <a:gd name="T15" fmla="*/ 3 h 3"/>
                <a:gd name="T16" fmla="*/ 2 w 5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2757" y="1922"/>
              <a:ext cx="4" cy="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0 h 3"/>
                <a:gd name="T6" fmla="*/ 1 w 4"/>
                <a:gd name="T7" fmla="*/ 0 h 3"/>
                <a:gd name="T8" fmla="*/ 1 w 4"/>
                <a:gd name="T9" fmla="*/ 1 h 3"/>
                <a:gd name="T10" fmla="*/ 3 w 4"/>
                <a:gd name="T11" fmla="*/ 1 h 3"/>
                <a:gd name="T12" fmla="*/ 3 w 4"/>
                <a:gd name="T13" fmla="*/ 2 h 3"/>
                <a:gd name="T14" fmla="*/ 1 w 4"/>
                <a:gd name="T15" fmla="*/ 2 h 3"/>
                <a:gd name="T16" fmla="*/ 1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0 w 4"/>
                <a:gd name="T23" fmla="*/ 3 h 3"/>
                <a:gd name="T24" fmla="*/ 0 w 4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3"/>
                <a:gd name="T41" fmla="*/ 4 w 4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2762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5 w 5"/>
                <a:gd name="T13" fmla="*/ 0 h 3"/>
                <a:gd name="T14" fmla="*/ 5 w 5"/>
                <a:gd name="T15" fmla="*/ 0 h 3"/>
                <a:gd name="T16" fmla="*/ 5 w 5"/>
                <a:gd name="T17" fmla="*/ 1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5 w 5"/>
                <a:gd name="T25" fmla="*/ 1 h 3"/>
                <a:gd name="T26" fmla="*/ 5 w 5"/>
                <a:gd name="T27" fmla="*/ 2 h 3"/>
                <a:gd name="T28" fmla="*/ 4 w 5"/>
                <a:gd name="T29" fmla="*/ 2 h 3"/>
                <a:gd name="T30" fmla="*/ 4 w 5"/>
                <a:gd name="T31" fmla="*/ 2 h 3"/>
                <a:gd name="T32" fmla="*/ 4 w 5"/>
                <a:gd name="T33" fmla="*/ 2 h 3"/>
                <a:gd name="T34" fmla="*/ 4 w 5"/>
                <a:gd name="T35" fmla="*/ 2 h 3"/>
                <a:gd name="T36" fmla="*/ 5 w 5"/>
                <a:gd name="T37" fmla="*/ 3 h 3"/>
                <a:gd name="T38" fmla="*/ 4 w 5"/>
                <a:gd name="T39" fmla="*/ 3 h 3"/>
                <a:gd name="T40" fmla="*/ 3 w 5"/>
                <a:gd name="T41" fmla="*/ 2 h 3"/>
                <a:gd name="T42" fmla="*/ 1 w 5"/>
                <a:gd name="T43" fmla="*/ 2 h 3"/>
                <a:gd name="T44" fmla="*/ 1 w 5"/>
                <a:gd name="T45" fmla="*/ 3 h 3"/>
                <a:gd name="T46" fmla="*/ 0 w 5"/>
                <a:gd name="T47" fmla="*/ 3 h 3"/>
                <a:gd name="T48" fmla="*/ 0 w 5"/>
                <a:gd name="T49" fmla="*/ 0 h 3"/>
                <a:gd name="T50" fmla="*/ 1 w 5"/>
                <a:gd name="T51" fmla="*/ 2 h 3"/>
                <a:gd name="T52" fmla="*/ 3 w 5"/>
                <a:gd name="T53" fmla="*/ 2 h 3"/>
                <a:gd name="T54" fmla="*/ 3 w 5"/>
                <a:gd name="T55" fmla="*/ 2 h 3"/>
                <a:gd name="T56" fmla="*/ 3 w 5"/>
                <a:gd name="T57" fmla="*/ 2 h 3"/>
                <a:gd name="T58" fmla="*/ 4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1 h 3"/>
                <a:gd name="T72" fmla="*/ 4 w 5"/>
                <a:gd name="T73" fmla="*/ 1 h 3"/>
                <a:gd name="T74" fmla="*/ 4 w 5"/>
                <a:gd name="T75" fmla="*/ 1 h 3"/>
                <a:gd name="T76" fmla="*/ 4 w 5"/>
                <a:gd name="T77" fmla="*/ 0 h 3"/>
                <a:gd name="T78" fmla="*/ 3 w 5"/>
                <a:gd name="T79" fmla="*/ 0 h 3"/>
                <a:gd name="T80" fmla="*/ 3 w 5"/>
                <a:gd name="T81" fmla="*/ 0 h 3"/>
                <a:gd name="T82" fmla="*/ 3 w 5"/>
                <a:gd name="T83" fmla="*/ 0 h 3"/>
                <a:gd name="T84" fmla="*/ 1 w 5"/>
                <a:gd name="T85" fmla="*/ 0 h 3"/>
                <a:gd name="T86" fmla="*/ 1 w 5"/>
                <a:gd name="T87" fmla="*/ 2 h 3"/>
                <a:gd name="T88" fmla="*/ 0 w 5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"/>
                <a:gd name="T136" fmla="*/ 0 h 3"/>
                <a:gd name="T137" fmla="*/ 5 w 5"/>
                <a:gd name="T138" fmla="*/ 3 h 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2768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5 w 5"/>
                <a:gd name="T13" fmla="*/ 0 h 3"/>
                <a:gd name="T14" fmla="*/ 5 w 5"/>
                <a:gd name="T15" fmla="*/ 0 h 3"/>
                <a:gd name="T16" fmla="*/ 5 w 5"/>
                <a:gd name="T17" fmla="*/ 1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5 w 5"/>
                <a:gd name="T25" fmla="*/ 2 h 3"/>
                <a:gd name="T26" fmla="*/ 4 w 5"/>
                <a:gd name="T27" fmla="*/ 2 h 3"/>
                <a:gd name="T28" fmla="*/ 4 w 5"/>
                <a:gd name="T29" fmla="*/ 2 h 3"/>
                <a:gd name="T30" fmla="*/ 4 w 5"/>
                <a:gd name="T31" fmla="*/ 2 h 3"/>
                <a:gd name="T32" fmla="*/ 3 w 5"/>
                <a:gd name="T33" fmla="*/ 2 h 3"/>
                <a:gd name="T34" fmla="*/ 3 w 5"/>
                <a:gd name="T35" fmla="*/ 2 h 3"/>
                <a:gd name="T36" fmla="*/ 1 w 5"/>
                <a:gd name="T37" fmla="*/ 2 h 3"/>
                <a:gd name="T38" fmla="*/ 1 w 5"/>
                <a:gd name="T39" fmla="*/ 3 h 3"/>
                <a:gd name="T40" fmla="*/ 0 w 5"/>
                <a:gd name="T41" fmla="*/ 3 h 3"/>
                <a:gd name="T42" fmla="*/ 0 w 5"/>
                <a:gd name="T43" fmla="*/ 0 h 3"/>
                <a:gd name="T44" fmla="*/ 1 w 5"/>
                <a:gd name="T45" fmla="*/ 1 h 3"/>
                <a:gd name="T46" fmla="*/ 3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4 w 5"/>
                <a:gd name="T53" fmla="*/ 1 h 3"/>
                <a:gd name="T54" fmla="*/ 4 w 5"/>
                <a:gd name="T55" fmla="*/ 1 h 3"/>
                <a:gd name="T56" fmla="*/ 4 w 5"/>
                <a:gd name="T57" fmla="*/ 1 h 3"/>
                <a:gd name="T58" fmla="*/ 4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0 h 3"/>
                <a:gd name="T72" fmla="*/ 4 w 5"/>
                <a:gd name="T73" fmla="*/ 0 h 3"/>
                <a:gd name="T74" fmla="*/ 3 w 5"/>
                <a:gd name="T75" fmla="*/ 0 h 3"/>
                <a:gd name="T76" fmla="*/ 3 w 5"/>
                <a:gd name="T77" fmla="*/ 0 h 3"/>
                <a:gd name="T78" fmla="*/ 3 w 5"/>
                <a:gd name="T79" fmla="*/ 0 h 3"/>
                <a:gd name="T80" fmla="*/ 1 w 5"/>
                <a:gd name="T81" fmla="*/ 0 h 3"/>
                <a:gd name="T82" fmla="*/ 1 w 5"/>
                <a:gd name="T83" fmla="*/ 1 h 3"/>
                <a:gd name="T84" fmla="*/ 0 w 5"/>
                <a:gd name="T85" fmla="*/ 0 h 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"/>
                <a:gd name="T130" fmla="*/ 0 h 3"/>
                <a:gd name="T131" fmla="*/ 5 w 5"/>
                <a:gd name="T132" fmla="*/ 3 h 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2774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4 w 5"/>
                <a:gd name="T13" fmla="*/ 0 h 3"/>
                <a:gd name="T14" fmla="*/ 5 w 5"/>
                <a:gd name="T15" fmla="*/ 0 h 3"/>
                <a:gd name="T16" fmla="*/ 5 w 5"/>
                <a:gd name="T17" fmla="*/ 0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4 w 5"/>
                <a:gd name="T29" fmla="*/ 2 h 3"/>
                <a:gd name="T30" fmla="*/ 4 w 5"/>
                <a:gd name="T31" fmla="*/ 2 h 3"/>
                <a:gd name="T32" fmla="*/ 4 w 5"/>
                <a:gd name="T33" fmla="*/ 2 h 3"/>
                <a:gd name="T34" fmla="*/ 4 w 5"/>
                <a:gd name="T35" fmla="*/ 2 h 3"/>
                <a:gd name="T36" fmla="*/ 5 w 5"/>
                <a:gd name="T37" fmla="*/ 3 h 3"/>
                <a:gd name="T38" fmla="*/ 4 w 5"/>
                <a:gd name="T39" fmla="*/ 3 h 3"/>
                <a:gd name="T40" fmla="*/ 2 w 5"/>
                <a:gd name="T41" fmla="*/ 2 h 3"/>
                <a:gd name="T42" fmla="*/ 1 w 5"/>
                <a:gd name="T43" fmla="*/ 2 h 3"/>
                <a:gd name="T44" fmla="*/ 1 w 5"/>
                <a:gd name="T45" fmla="*/ 3 h 3"/>
                <a:gd name="T46" fmla="*/ 0 w 5"/>
                <a:gd name="T47" fmla="*/ 3 h 3"/>
                <a:gd name="T48" fmla="*/ 0 w 5"/>
                <a:gd name="T49" fmla="*/ 0 h 3"/>
                <a:gd name="T50" fmla="*/ 1 w 5"/>
                <a:gd name="T51" fmla="*/ 1 h 3"/>
                <a:gd name="T52" fmla="*/ 2 w 5"/>
                <a:gd name="T53" fmla="*/ 1 h 3"/>
                <a:gd name="T54" fmla="*/ 3 w 5"/>
                <a:gd name="T55" fmla="*/ 1 h 3"/>
                <a:gd name="T56" fmla="*/ 3 w 5"/>
                <a:gd name="T57" fmla="*/ 1 h 3"/>
                <a:gd name="T58" fmla="*/ 3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1 h 3"/>
                <a:gd name="T72" fmla="*/ 4 w 5"/>
                <a:gd name="T73" fmla="*/ 1 h 3"/>
                <a:gd name="T74" fmla="*/ 4 w 5"/>
                <a:gd name="T75" fmla="*/ 0 h 3"/>
                <a:gd name="T76" fmla="*/ 4 w 5"/>
                <a:gd name="T77" fmla="*/ 0 h 3"/>
                <a:gd name="T78" fmla="*/ 3 w 5"/>
                <a:gd name="T79" fmla="*/ 0 h 3"/>
                <a:gd name="T80" fmla="*/ 3 w 5"/>
                <a:gd name="T81" fmla="*/ 0 h 3"/>
                <a:gd name="T82" fmla="*/ 3 w 5"/>
                <a:gd name="T83" fmla="*/ 0 h 3"/>
                <a:gd name="T84" fmla="*/ 2 w 5"/>
                <a:gd name="T85" fmla="*/ 0 h 3"/>
                <a:gd name="T86" fmla="*/ 1 w 5"/>
                <a:gd name="T87" fmla="*/ 0 h 3"/>
                <a:gd name="T88" fmla="*/ 1 w 5"/>
                <a:gd name="T89" fmla="*/ 1 h 3"/>
                <a:gd name="T90" fmla="*/ 0 w 5"/>
                <a:gd name="T91" fmla="*/ 0 h 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"/>
                <a:gd name="T139" fmla="*/ 0 h 3"/>
                <a:gd name="T140" fmla="*/ 5 w 5"/>
                <a:gd name="T141" fmla="*/ 3 h 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2782" y="1921"/>
              <a:ext cx="5" cy="4"/>
            </a:xfrm>
            <a:custGeom>
              <a:avLst/>
              <a:gdLst>
                <a:gd name="T0" fmla="*/ 1 w 5"/>
                <a:gd name="T1" fmla="*/ 3 h 4"/>
                <a:gd name="T2" fmla="*/ 1 w 5"/>
                <a:gd name="T3" fmla="*/ 3 h 4"/>
                <a:gd name="T4" fmla="*/ 2 w 5"/>
                <a:gd name="T5" fmla="*/ 3 h 4"/>
                <a:gd name="T6" fmla="*/ 2 w 5"/>
                <a:gd name="T7" fmla="*/ 3 h 4"/>
                <a:gd name="T8" fmla="*/ 3 w 5"/>
                <a:gd name="T9" fmla="*/ 3 h 4"/>
                <a:gd name="T10" fmla="*/ 3 w 5"/>
                <a:gd name="T11" fmla="*/ 3 h 4"/>
                <a:gd name="T12" fmla="*/ 3 w 5"/>
                <a:gd name="T13" fmla="*/ 3 h 4"/>
                <a:gd name="T14" fmla="*/ 4 w 5"/>
                <a:gd name="T15" fmla="*/ 3 h 4"/>
                <a:gd name="T16" fmla="*/ 4 w 5"/>
                <a:gd name="T17" fmla="*/ 3 h 4"/>
                <a:gd name="T18" fmla="*/ 3 w 5"/>
                <a:gd name="T19" fmla="*/ 2 h 4"/>
                <a:gd name="T20" fmla="*/ 1 w 5"/>
                <a:gd name="T21" fmla="*/ 2 h 4"/>
                <a:gd name="T22" fmla="*/ 0 w 5"/>
                <a:gd name="T23" fmla="*/ 2 h 4"/>
                <a:gd name="T24" fmla="*/ 0 w 5"/>
                <a:gd name="T25" fmla="*/ 1 h 4"/>
                <a:gd name="T26" fmla="*/ 0 w 5"/>
                <a:gd name="T27" fmla="*/ 1 h 4"/>
                <a:gd name="T28" fmla="*/ 1 w 5"/>
                <a:gd name="T29" fmla="*/ 1 h 4"/>
                <a:gd name="T30" fmla="*/ 2 w 5"/>
                <a:gd name="T31" fmla="*/ 0 h 4"/>
                <a:gd name="T32" fmla="*/ 3 w 5"/>
                <a:gd name="T33" fmla="*/ 0 h 4"/>
                <a:gd name="T34" fmla="*/ 3 w 5"/>
                <a:gd name="T35" fmla="*/ 1 h 4"/>
                <a:gd name="T36" fmla="*/ 4 w 5"/>
                <a:gd name="T37" fmla="*/ 1 h 4"/>
                <a:gd name="T38" fmla="*/ 4 w 5"/>
                <a:gd name="T39" fmla="*/ 1 h 4"/>
                <a:gd name="T40" fmla="*/ 4 w 5"/>
                <a:gd name="T41" fmla="*/ 1 h 4"/>
                <a:gd name="T42" fmla="*/ 3 w 5"/>
                <a:gd name="T43" fmla="*/ 1 h 4"/>
                <a:gd name="T44" fmla="*/ 3 w 5"/>
                <a:gd name="T45" fmla="*/ 1 h 4"/>
                <a:gd name="T46" fmla="*/ 3 w 5"/>
                <a:gd name="T47" fmla="*/ 1 h 4"/>
                <a:gd name="T48" fmla="*/ 2 w 5"/>
                <a:gd name="T49" fmla="*/ 1 h 4"/>
                <a:gd name="T50" fmla="*/ 2 w 5"/>
                <a:gd name="T51" fmla="*/ 1 h 4"/>
                <a:gd name="T52" fmla="*/ 1 w 5"/>
                <a:gd name="T53" fmla="*/ 1 h 4"/>
                <a:gd name="T54" fmla="*/ 1 w 5"/>
                <a:gd name="T55" fmla="*/ 1 h 4"/>
                <a:gd name="T56" fmla="*/ 1 w 5"/>
                <a:gd name="T57" fmla="*/ 2 h 4"/>
                <a:gd name="T58" fmla="*/ 2 w 5"/>
                <a:gd name="T59" fmla="*/ 2 h 4"/>
                <a:gd name="T60" fmla="*/ 4 w 5"/>
                <a:gd name="T61" fmla="*/ 2 h 4"/>
                <a:gd name="T62" fmla="*/ 5 w 5"/>
                <a:gd name="T63" fmla="*/ 2 h 4"/>
                <a:gd name="T64" fmla="*/ 5 w 5"/>
                <a:gd name="T65" fmla="*/ 3 h 4"/>
                <a:gd name="T66" fmla="*/ 4 w 5"/>
                <a:gd name="T67" fmla="*/ 3 h 4"/>
                <a:gd name="T68" fmla="*/ 4 w 5"/>
                <a:gd name="T69" fmla="*/ 4 h 4"/>
                <a:gd name="T70" fmla="*/ 3 w 5"/>
                <a:gd name="T71" fmla="*/ 4 h 4"/>
                <a:gd name="T72" fmla="*/ 2 w 5"/>
                <a:gd name="T73" fmla="*/ 4 h 4"/>
                <a:gd name="T74" fmla="*/ 1 w 5"/>
                <a:gd name="T75" fmla="*/ 4 h 4"/>
                <a:gd name="T76" fmla="*/ 0 w 5"/>
                <a:gd name="T77" fmla="*/ 4 h 4"/>
                <a:gd name="T78" fmla="*/ 0 w 5"/>
                <a:gd name="T79" fmla="*/ 3 h 4"/>
                <a:gd name="T80" fmla="*/ 0 w 5"/>
                <a:gd name="T81" fmla="*/ 3 h 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"/>
                <a:gd name="T124" fmla="*/ 0 h 4"/>
                <a:gd name="T125" fmla="*/ 5 w 5"/>
                <a:gd name="T126" fmla="*/ 4 h 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" h="4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2788" y="1921"/>
              <a:ext cx="5" cy="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1 h 4"/>
                <a:gd name="T6" fmla="*/ 1 w 5"/>
                <a:gd name="T7" fmla="*/ 1 h 4"/>
                <a:gd name="T8" fmla="*/ 1 w 5"/>
                <a:gd name="T9" fmla="*/ 2 h 4"/>
                <a:gd name="T10" fmla="*/ 3 w 5"/>
                <a:gd name="T11" fmla="*/ 2 h 4"/>
                <a:gd name="T12" fmla="*/ 3 w 5"/>
                <a:gd name="T13" fmla="*/ 2 h 4"/>
                <a:gd name="T14" fmla="*/ 1 w 5"/>
                <a:gd name="T15" fmla="*/ 2 h 4"/>
                <a:gd name="T16" fmla="*/ 1 w 5"/>
                <a:gd name="T17" fmla="*/ 3 h 4"/>
                <a:gd name="T18" fmla="*/ 5 w 5"/>
                <a:gd name="T19" fmla="*/ 3 h 4"/>
                <a:gd name="T20" fmla="*/ 5 w 5"/>
                <a:gd name="T21" fmla="*/ 4 h 4"/>
                <a:gd name="T22" fmla="*/ 0 w 5"/>
                <a:gd name="T23" fmla="*/ 4 h 4"/>
                <a:gd name="T24" fmla="*/ 0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2478" y="2244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2815" y="2251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2476" y="2242"/>
              <a:ext cx="337" cy="7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Line 222"/>
            <p:cNvSpPr>
              <a:spLocks noChangeShapeType="1"/>
            </p:cNvSpPr>
            <p:nvPr/>
          </p:nvSpPr>
          <p:spPr bwMode="auto">
            <a:xfrm>
              <a:off x="2476" y="2405"/>
              <a:ext cx="337" cy="12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2478" y="240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2816" y="2419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2478" y="208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2812" y="2082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Line 227"/>
            <p:cNvSpPr>
              <a:spLocks noChangeShapeType="1"/>
            </p:cNvSpPr>
            <p:nvPr/>
          </p:nvSpPr>
          <p:spPr bwMode="auto">
            <a:xfrm>
              <a:off x="2476" y="2079"/>
              <a:ext cx="334" cy="1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2518" y="2080"/>
              <a:ext cx="243" cy="21"/>
            </a:xfrm>
            <a:custGeom>
              <a:avLst/>
              <a:gdLst>
                <a:gd name="T0" fmla="*/ 243 w 243"/>
                <a:gd name="T1" fmla="*/ 0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2763" y="2082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2520" y="210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2763" y="2124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2520" y="214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2518" y="2121"/>
              <a:ext cx="243" cy="21"/>
            </a:xfrm>
            <a:custGeom>
              <a:avLst/>
              <a:gdLst>
                <a:gd name="T0" fmla="*/ 243 w 243"/>
                <a:gd name="T1" fmla="*/ 1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>
              <a:off x="2518" y="2162"/>
              <a:ext cx="1" cy="21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2520" y="216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2520" y="21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2763" y="2208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2520" y="222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2518" y="2204"/>
              <a:ext cx="243" cy="20"/>
            </a:xfrm>
            <a:custGeom>
              <a:avLst/>
              <a:gdLst>
                <a:gd name="T0" fmla="*/ 243 w 243"/>
                <a:gd name="T1" fmla="*/ 2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2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2518" y="2244"/>
              <a:ext cx="243" cy="20"/>
            </a:xfrm>
            <a:custGeom>
              <a:avLst/>
              <a:gdLst>
                <a:gd name="T0" fmla="*/ 243 w 243"/>
                <a:gd name="T1" fmla="*/ 4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4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2763" y="2250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2520" y="22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2763" y="229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2520" y="2308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2518" y="2285"/>
              <a:ext cx="243" cy="20"/>
            </a:xfrm>
            <a:custGeom>
              <a:avLst/>
              <a:gdLst>
                <a:gd name="T0" fmla="*/ 243 w 243"/>
                <a:gd name="T1" fmla="*/ 5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5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2518" y="2326"/>
              <a:ext cx="243" cy="20"/>
            </a:xfrm>
            <a:custGeom>
              <a:avLst/>
              <a:gdLst>
                <a:gd name="T0" fmla="*/ 243 w 243"/>
                <a:gd name="T1" fmla="*/ 6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6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2763" y="233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2520" y="234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2763" y="237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2520" y="23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2518" y="2367"/>
              <a:ext cx="243" cy="21"/>
            </a:xfrm>
            <a:custGeom>
              <a:avLst/>
              <a:gdLst>
                <a:gd name="T0" fmla="*/ 243 w 243"/>
                <a:gd name="T1" fmla="*/ 7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7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2518" y="2408"/>
              <a:ext cx="243" cy="21"/>
            </a:xfrm>
            <a:custGeom>
              <a:avLst/>
              <a:gdLst>
                <a:gd name="T0" fmla="*/ 243 w 243"/>
                <a:gd name="T1" fmla="*/ 8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8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2763" y="2417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2520" y="243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2763" y="245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2520" y="247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2518" y="2449"/>
              <a:ext cx="243" cy="21"/>
            </a:xfrm>
            <a:custGeom>
              <a:avLst/>
              <a:gdLst>
                <a:gd name="T0" fmla="*/ 243 w 243"/>
                <a:gd name="T1" fmla="*/ 8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8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2518" y="2490"/>
              <a:ext cx="243" cy="21"/>
            </a:xfrm>
            <a:custGeom>
              <a:avLst/>
              <a:gdLst>
                <a:gd name="T0" fmla="*/ 243 w 243"/>
                <a:gd name="T1" fmla="*/ 10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2763" y="250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2520" y="2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2763" y="254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2520" y="25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2518" y="2531"/>
              <a:ext cx="243" cy="21"/>
            </a:xfrm>
            <a:custGeom>
              <a:avLst/>
              <a:gdLst>
                <a:gd name="T0" fmla="*/ 243 w 243"/>
                <a:gd name="T1" fmla="*/ 11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1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6" name="Line 264"/>
            <p:cNvSpPr>
              <a:spLocks noChangeShapeType="1"/>
            </p:cNvSpPr>
            <p:nvPr/>
          </p:nvSpPr>
          <p:spPr bwMode="auto">
            <a:xfrm flipH="1" flipV="1">
              <a:off x="2476" y="2619"/>
              <a:ext cx="335" cy="16"/>
            </a:xfrm>
            <a:prstGeom prst="line">
              <a:avLst/>
            </a:prstGeom>
            <a:noFill/>
            <a:ln w="7938">
              <a:solidFill>
                <a:srgbClr val="3D4C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2814" y="2637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2478" y="262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2520" y="210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2762" y="2083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2518" y="2080"/>
              <a:ext cx="243" cy="22"/>
            </a:xfrm>
            <a:custGeom>
              <a:avLst/>
              <a:gdLst>
                <a:gd name="T0" fmla="*/ 0 w 243"/>
                <a:gd name="T1" fmla="*/ 21 h 22"/>
                <a:gd name="T2" fmla="*/ 243 w 243"/>
                <a:gd name="T3" fmla="*/ 22 h 22"/>
                <a:gd name="T4" fmla="*/ 243 w 243"/>
                <a:gd name="T5" fmla="*/ 0 h 22"/>
                <a:gd name="T6" fmla="*/ 0 60000 65536"/>
                <a:gd name="T7" fmla="*/ 0 60000 65536"/>
                <a:gd name="T8" fmla="*/ 0 60000 65536"/>
                <a:gd name="T9" fmla="*/ 0 w 243"/>
                <a:gd name="T10" fmla="*/ 0 h 22"/>
                <a:gd name="T11" fmla="*/ 243 w 24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2">
                  <a:moveTo>
                    <a:pt x="0" y="21"/>
                  </a:moveTo>
                  <a:lnTo>
                    <a:pt x="243" y="22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2518" y="2122"/>
              <a:ext cx="243" cy="21"/>
            </a:xfrm>
            <a:custGeom>
              <a:avLst/>
              <a:gdLst>
                <a:gd name="T0" fmla="*/ 0 w 243"/>
                <a:gd name="T1" fmla="*/ 20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20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2520" y="214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2762" y="2125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2520" y="21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2762" y="2167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2518" y="2164"/>
              <a:ext cx="243" cy="21"/>
            </a:xfrm>
            <a:custGeom>
              <a:avLst/>
              <a:gdLst>
                <a:gd name="T0" fmla="*/ 0 w 243"/>
                <a:gd name="T1" fmla="*/ 19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9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2518" y="2206"/>
              <a:ext cx="243" cy="21"/>
            </a:xfrm>
            <a:custGeom>
              <a:avLst/>
              <a:gdLst>
                <a:gd name="T0" fmla="*/ 0 w 243"/>
                <a:gd name="T1" fmla="*/ 18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8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2520" y="2225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2762" y="220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2520" y="226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2762" y="225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2518" y="2248"/>
              <a:ext cx="243" cy="21"/>
            </a:xfrm>
            <a:custGeom>
              <a:avLst/>
              <a:gdLst>
                <a:gd name="T0" fmla="*/ 0 w 243"/>
                <a:gd name="T1" fmla="*/ 16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6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2518" y="2290"/>
              <a:ext cx="243" cy="20"/>
            </a:xfrm>
            <a:custGeom>
              <a:avLst/>
              <a:gdLst>
                <a:gd name="T0" fmla="*/ 0 w 243"/>
                <a:gd name="T1" fmla="*/ 15 h 20"/>
                <a:gd name="T2" fmla="*/ 243 w 243"/>
                <a:gd name="T3" fmla="*/ 20 h 20"/>
                <a:gd name="T4" fmla="*/ 243 w 243"/>
                <a:gd name="T5" fmla="*/ 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0" y="15"/>
                  </a:moveTo>
                  <a:lnTo>
                    <a:pt x="243" y="20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2520" y="230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2762" y="2292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2520" y="234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2762" y="233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2518" y="2332"/>
              <a:ext cx="243" cy="21"/>
            </a:xfrm>
            <a:custGeom>
              <a:avLst/>
              <a:gdLst>
                <a:gd name="T0" fmla="*/ 0 w 243"/>
                <a:gd name="T1" fmla="*/ 14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4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2518" y="2374"/>
              <a:ext cx="243" cy="21"/>
            </a:xfrm>
            <a:custGeom>
              <a:avLst/>
              <a:gdLst>
                <a:gd name="T0" fmla="*/ 0 w 243"/>
                <a:gd name="T1" fmla="*/ 14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4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2520" y="23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2762" y="237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2520" y="243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2762" y="2418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2518" y="2416"/>
              <a:ext cx="243" cy="21"/>
            </a:xfrm>
            <a:custGeom>
              <a:avLst/>
              <a:gdLst>
                <a:gd name="T0" fmla="*/ 0 w 243"/>
                <a:gd name="T1" fmla="*/ 13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3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2518" y="2457"/>
              <a:ext cx="243" cy="22"/>
            </a:xfrm>
            <a:custGeom>
              <a:avLst/>
              <a:gdLst>
                <a:gd name="T0" fmla="*/ 0 w 243"/>
                <a:gd name="T1" fmla="*/ 13 h 22"/>
                <a:gd name="T2" fmla="*/ 243 w 243"/>
                <a:gd name="T3" fmla="*/ 22 h 22"/>
                <a:gd name="T4" fmla="*/ 243 w 243"/>
                <a:gd name="T5" fmla="*/ 0 h 22"/>
                <a:gd name="T6" fmla="*/ 0 60000 65536"/>
                <a:gd name="T7" fmla="*/ 0 60000 65536"/>
                <a:gd name="T8" fmla="*/ 0 60000 65536"/>
                <a:gd name="T9" fmla="*/ 0 w 243"/>
                <a:gd name="T10" fmla="*/ 0 h 22"/>
                <a:gd name="T11" fmla="*/ 243 w 24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2">
                  <a:moveTo>
                    <a:pt x="0" y="13"/>
                  </a:moveTo>
                  <a:lnTo>
                    <a:pt x="243" y="22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2520" y="247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2762" y="246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2520" y="251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2762" y="2502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2518" y="2500"/>
              <a:ext cx="243" cy="21"/>
            </a:xfrm>
            <a:custGeom>
              <a:avLst/>
              <a:gdLst>
                <a:gd name="T0" fmla="*/ 0 w 243"/>
                <a:gd name="T1" fmla="*/ 11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1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2518" y="2542"/>
              <a:ext cx="243" cy="21"/>
            </a:xfrm>
            <a:custGeom>
              <a:avLst/>
              <a:gdLst>
                <a:gd name="T0" fmla="*/ 0 w 243"/>
                <a:gd name="T1" fmla="*/ 10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0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2520" y="255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2762" y="254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" name="Freeform 303"/>
            <p:cNvSpPr>
              <a:spLocks/>
            </p:cNvSpPr>
            <p:nvPr/>
          </p:nvSpPr>
          <p:spPr bwMode="auto">
            <a:xfrm>
              <a:off x="2484" y="224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" name="Freeform 304"/>
            <p:cNvSpPr>
              <a:spLocks/>
            </p:cNvSpPr>
            <p:nvPr/>
          </p:nvSpPr>
          <p:spPr bwMode="auto">
            <a:xfrm>
              <a:off x="2518" y="224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" name="Line 305"/>
            <p:cNvSpPr>
              <a:spLocks noChangeShapeType="1"/>
            </p:cNvSpPr>
            <p:nvPr/>
          </p:nvSpPr>
          <p:spPr bwMode="auto">
            <a:xfrm>
              <a:off x="2481" y="2246"/>
              <a:ext cx="35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8" name="Line 306"/>
            <p:cNvSpPr>
              <a:spLocks noChangeShapeType="1"/>
            </p:cNvSpPr>
            <p:nvPr/>
          </p:nvSpPr>
          <p:spPr bwMode="auto">
            <a:xfrm>
              <a:off x="2762" y="2252"/>
              <a:ext cx="49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2765" y="22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2813" y="225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2485" y="241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2519" y="241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3" name="Line 311"/>
            <p:cNvSpPr>
              <a:spLocks noChangeShapeType="1"/>
            </p:cNvSpPr>
            <p:nvPr/>
          </p:nvSpPr>
          <p:spPr bwMode="auto">
            <a:xfrm>
              <a:off x="2483" y="2409"/>
              <a:ext cx="33" cy="2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4" name="Line 312"/>
            <p:cNvSpPr>
              <a:spLocks noChangeShapeType="1"/>
            </p:cNvSpPr>
            <p:nvPr/>
          </p:nvSpPr>
          <p:spPr bwMode="auto">
            <a:xfrm>
              <a:off x="2762" y="2420"/>
              <a:ext cx="50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2764" y="242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2814" y="242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2484" y="2085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8" name="Freeform 316"/>
            <p:cNvSpPr>
              <a:spLocks/>
            </p:cNvSpPr>
            <p:nvPr/>
          </p:nvSpPr>
          <p:spPr bwMode="auto">
            <a:xfrm>
              <a:off x="2519" y="208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9" name="Line 317"/>
            <p:cNvSpPr>
              <a:spLocks noChangeShapeType="1"/>
            </p:cNvSpPr>
            <p:nvPr/>
          </p:nvSpPr>
          <p:spPr bwMode="auto">
            <a:xfrm>
              <a:off x="2481" y="2083"/>
              <a:ext cx="35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0" name="Line 318"/>
            <p:cNvSpPr>
              <a:spLocks noChangeShapeType="1"/>
            </p:cNvSpPr>
            <p:nvPr/>
          </p:nvSpPr>
          <p:spPr bwMode="auto">
            <a:xfrm>
              <a:off x="2762" y="2085"/>
              <a:ext cx="46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1" name="Freeform 319"/>
            <p:cNvSpPr>
              <a:spLocks/>
            </p:cNvSpPr>
            <p:nvPr/>
          </p:nvSpPr>
          <p:spPr bwMode="auto">
            <a:xfrm>
              <a:off x="2764" y="208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2" name="Freeform 320"/>
            <p:cNvSpPr>
              <a:spLocks/>
            </p:cNvSpPr>
            <p:nvPr/>
          </p:nvSpPr>
          <p:spPr bwMode="auto">
            <a:xfrm>
              <a:off x="2811" y="2086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3" name="Freeform 321"/>
            <p:cNvSpPr>
              <a:spLocks/>
            </p:cNvSpPr>
            <p:nvPr/>
          </p:nvSpPr>
          <p:spPr bwMode="auto">
            <a:xfrm>
              <a:off x="2485" y="241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4" name="Freeform 322"/>
            <p:cNvSpPr>
              <a:spLocks/>
            </p:cNvSpPr>
            <p:nvPr/>
          </p:nvSpPr>
          <p:spPr bwMode="auto">
            <a:xfrm>
              <a:off x="2477" y="2573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5" name="Freeform 323"/>
            <p:cNvSpPr>
              <a:spLocks/>
            </p:cNvSpPr>
            <p:nvPr/>
          </p:nvSpPr>
          <p:spPr bwMode="auto">
            <a:xfrm>
              <a:off x="2476" y="2409"/>
              <a:ext cx="6" cy="161"/>
            </a:xfrm>
            <a:custGeom>
              <a:avLst/>
              <a:gdLst>
                <a:gd name="T0" fmla="*/ 6 w 6"/>
                <a:gd name="T1" fmla="*/ 0 h 161"/>
                <a:gd name="T2" fmla="*/ 0 w 6"/>
                <a:gd name="T3" fmla="*/ 2 h 161"/>
                <a:gd name="T4" fmla="*/ 0 w 6"/>
                <a:gd name="T5" fmla="*/ 161 h 161"/>
                <a:gd name="T6" fmla="*/ 0 60000 65536"/>
                <a:gd name="T7" fmla="*/ 0 60000 65536"/>
                <a:gd name="T8" fmla="*/ 0 60000 65536"/>
                <a:gd name="T9" fmla="*/ 0 w 6"/>
                <a:gd name="T10" fmla="*/ 0 h 161"/>
                <a:gd name="T11" fmla="*/ 6 w 6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61">
                  <a:moveTo>
                    <a:pt x="6" y="0"/>
                  </a:moveTo>
                  <a:lnTo>
                    <a:pt x="0" y="2"/>
                  </a:lnTo>
                  <a:lnTo>
                    <a:pt x="0" y="161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6" name="Freeform 324"/>
            <p:cNvSpPr>
              <a:spLocks/>
            </p:cNvSpPr>
            <p:nvPr/>
          </p:nvSpPr>
          <p:spPr bwMode="auto">
            <a:xfrm>
              <a:off x="2476" y="2246"/>
              <a:ext cx="6" cy="159"/>
            </a:xfrm>
            <a:custGeom>
              <a:avLst/>
              <a:gdLst>
                <a:gd name="T0" fmla="*/ 6 w 6"/>
                <a:gd name="T1" fmla="*/ 0 h 159"/>
                <a:gd name="T2" fmla="*/ 0 w 6"/>
                <a:gd name="T3" fmla="*/ 2 h 159"/>
                <a:gd name="T4" fmla="*/ 0 w 6"/>
                <a:gd name="T5" fmla="*/ 159 h 159"/>
                <a:gd name="T6" fmla="*/ 0 60000 65536"/>
                <a:gd name="T7" fmla="*/ 0 60000 65536"/>
                <a:gd name="T8" fmla="*/ 0 60000 65536"/>
                <a:gd name="T9" fmla="*/ 0 w 6"/>
                <a:gd name="T10" fmla="*/ 0 h 159"/>
                <a:gd name="T11" fmla="*/ 6 w 6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59">
                  <a:moveTo>
                    <a:pt x="6" y="0"/>
                  </a:moveTo>
                  <a:lnTo>
                    <a:pt x="0" y="2"/>
                  </a:lnTo>
                  <a:lnTo>
                    <a:pt x="0" y="159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7" name="Freeform 325"/>
            <p:cNvSpPr>
              <a:spLocks/>
            </p:cNvSpPr>
            <p:nvPr/>
          </p:nvSpPr>
          <p:spPr bwMode="auto">
            <a:xfrm>
              <a:off x="2485" y="2248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8" name="Freeform 326"/>
            <p:cNvSpPr>
              <a:spLocks/>
            </p:cNvSpPr>
            <p:nvPr/>
          </p:nvSpPr>
          <p:spPr bwMode="auto">
            <a:xfrm>
              <a:off x="2477" y="240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9" name="Freeform 327"/>
            <p:cNvSpPr>
              <a:spLocks/>
            </p:cNvSpPr>
            <p:nvPr/>
          </p:nvSpPr>
          <p:spPr bwMode="auto">
            <a:xfrm>
              <a:off x="2484" y="208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0" name="Freeform 328"/>
            <p:cNvSpPr>
              <a:spLocks/>
            </p:cNvSpPr>
            <p:nvPr/>
          </p:nvSpPr>
          <p:spPr bwMode="auto">
            <a:xfrm>
              <a:off x="2477" y="2244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2476" y="2083"/>
              <a:ext cx="5" cy="159"/>
            </a:xfrm>
            <a:custGeom>
              <a:avLst/>
              <a:gdLst>
                <a:gd name="T0" fmla="*/ 5 w 5"/>
                <a:gd name="T1" fmla="*/ 0 h 159"/>
                <a:gd name="T2" fmla="*/ 0 w 5"/>
                <a:gd name="T3" fmla="*/ 2 h 159"/>
                <a:gd name="T4" fmla="*/ 0 w 5"/>
                <a:gd name="T5" fmla="*/ 159 h 159"/>
                <a:gd name="T6" fmla="*/ 0 60000 65536"/>
                <a:gd name="T7" fmla="*/ 0 60000 65536"/>
                <a:gd name="T8" fmla="*/ 0 60000 65536"/>
                <a:gd name="T9" fmla="*/ 0 w 5"/>
                <a:gd name="T10" fmla="*/ 0 h 159"/>
                <a:gd name="T11" fmla="*/ 5 w 5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59">
                  <a:moveTo>
                    <a:pt x="5" y="0"/>
                  </a:moveTo>
                  <a:lnTo>
                    <a:pt x="0" y="2"/>
                  </a:lnTo>
                  <a:lnTo>
                    <a:pt x="0" y="159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2476" y="1894"/>
              <a:ext cx="335" cy="184"/>
            </a:xfrm>
            <a:custGeom>
              <a:avLst/>
              <a:gdLst>
                <a:gd name="T0" fmla="*/ 335 w 335"/>
                <a:gd name="T1" fmla="*/ 0 h 184"/>
                <a:gd name="T2" fmla="*/ 0 w 335"/>
                <a:gd name="T3" fmla="*/ 5 h 184"/>
                <a:gd name="T4" fmla="*/ 0 w 335"/>
                <a:gd name="T5" fmla="*/ 184 h 184"/>
                <a:gd name="T6" fmla="*/ 0 60000 65536"/>
                <a:gd name="T7" fmla="*/ 0 60000 65536"/>
                <a:gd name="T8" fmla="*/ 0 60000 65536"/>
                <a:gd name="T9" fmla="*/ 0 w 335"/>
                <a:gd name="T10" fmla="*/ 0 h 184"/>
                <a:gd name="T11" fmla="*/ 335 w 335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" h="184">
                  <a:moveTo>
                    <a:pt x="335" y="0"/>
                  </a:moveTo>
                  <a:lnTo>
                    <a:pt x="0" y="5"/>
                  </a:lnTo>
                  <a:lnTo>
                    <a:pt x="0" y="184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2814" y="1896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2477" y="208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35" name="Group 333"/>
          <p:cNvGrpSpPr>
            <a:grpSpLocks/>
          </p:cNvGrpSpPr>
          <p:nvPr/>
        </p:nvGrpSpPr>
        <p:grpSpPr bwMode="auto">
          <a:xfrm>
            <a:off x="2087166" y="2944416"/>
            <a:ext cx="867966" cy="828674"/>
            <a:chOff x="927" y="3238"/>
            <a:chExt cx="729" cy="696"/>
          </a:xfrm>
        </p:grpSpPr>
        <p:pic>
          <p:nvPicPr>
            <p:cNvPr id="336" name="Picture 33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3238"/>
              <a:ext cx="43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" name="Text Box 335"/>
            <p:cNvSpPr txBox="1">
              <a:spLocks noChangeArrowheads="1"/>
            </p:cNvSpPr>
            <p:nvPr/>
          </p:nvSpPr>
          <p:spPr bwMode="auto">
            <a:xfrm>
              <a:off x="927" y="3682"/>
              <a:ext cx="7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eaLnBrk="1" hangingPunct="1"/>
              <a:r>
                <a:rPr lang="en-US" altLang="id-ID" sz="1350"/>
                <a:t>Scanner</a:t>
              </a:r>
              <a:endParaRPr lang="th-TH" altLang="id-ID" sz="1350"/>
            </a:p>
          </p:txBody>
        </p:sp>
      </p:grpSp>
      <p:sp>
        <p:nvSpPr>
          <p:cNvPr id="338" name="Text Box 336"/>
          <p:cNvSpPr txBox="1">
            <a:spLocks noChangeArrowheads="1"/>
          </p:cNvSpPr>
          <p:nvPr/>
        </p:nvSpPr>
        <p:spPr bwMode="auto">
          <a:xfrm>
            <a:off x="5810250" y="3496866"/>
            <a:ext cx="7008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r>
              <a:rPr lang="en-US" altLang="id-ID" sz="1350"/>
              <a:t>Target</a:t>
            </a:r>
            <a:endParaRPr lang="th-TH" altLang="id-ID" sz="1350"/>
          </a:p>
        </p:txBody>
      </p:sp>
      <p:sp>
        <p:nvSpPr>
          <p:cNvPr id="339" name="Line 340"/>
          <p:cNvSpPr>
            <a:spLocks noChangeShapeType="1"/>
          </p:cNvSpPr>
          <p:nvPr/>
        </p:nvSpPr>
        <p:spPr bwMode="auto">
          <a:xfrm>
            <a:off x="2828925" y="3044429"/>
            <a:ext cx="2886075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0" name="Line 341"/>
          <p:cNvSpPr>
            <a:spLocks noChangeShapeType="1"/>
          </p:cNvSpPr>
          <p:nvPr/>
        </p:nvSpPr>
        <p:spPr bwMode="auto">
          <a:xfrm flipH="1">
            <a:off x="2782491" y="3265885"/>
            <a:ext cx="2909888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1" name="Line 343"/>
          <p:cNvSpPr>
            <a:spLocks noChangeShapeType="1"/>
          </p:cNvSpPr>
          <p:nvPr/>
        </p:nvSpPr>
        <p:spPr bwMode="auto">
          <a:xfrm>
            <a:off x="2840831" y="3506391"/>
            <a:ext cx="2886075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2" name="Rectangle 344"/>
          <p:cNvSpPr>
            <a:spLocks noChangeArrowheads="1"/>
          </p:cNvSpPr>
          <p:nvPr/>
        </p:nvSpPr>
        <p:spPr bwMode="auto">
          <a:xfrm>
            <a:off x="3835005" y="2940844"/>
            <a:ext cx="469106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ctr" hangingPunct="1"/>
            <a:r>
              <a:rPr lang="en-US" altLang="id-ID" sz="1200"/>
              <a:t>SYN</a:t>
            </a:r>
            <a:endParaRPr lang="th-TH" altLang="id-ID" sz="1200"/>
          </a:p>
        </p:txBody>
      </p:sp>
      <p:sp>
        <p:nvSpPr>
          <p:cNvPr id="343" name="Rectangle 345"/>
          <p:cNvSpPr>
            <a:spLocks noChangeArrowheads="1"/>
          </p:cNvSpPr>
          <p:nvPr/>
        </p:nvSpPr>
        <p:spPr bwMode="auto">
          <a:xfrm>
            <a:off x="3823097" y="3181350"/>
            <a:ext cx="709613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ctr" hangingPunct="1"/>
            <a:r>
              <a:rPr lang="en-US" altLang="id-ID" sz="1200"/>
              <a:t>SYN/ACK</a:t>
            </a:r>
            <a:endParaRPr lang="th-TH" altLang="id-ID" sz="1200"/>
          </a:p>
        </p:txBody>
      </p:sp>
      <p:sp>
        <p:nvSpPr>
          <p:cNvPr id="344" name="Rectangle 346"/>
          <p:cNvSpPr>
            <a:spLocks noChangeArrowheads="1"/>
          </p:cNvSpPr>
          <p:nvPr/>
        </p:nvSpPr>
        <p:spPr bwMode="auto">
          <a:xfrm>
            <a:off x="3831432" y="3434953"/>
            <a:ext cx="550069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ctr" hangingPunct="1"/>
            <a:r>
              <a:rPr lang="en-US" altLang="id-ID" sz="1200"/>
              <a:t>ACK</a:t>
            </a:r>
            <a:endParaRPr lang="th-TH" altLang="id-ID" sz="1200"/>
          </a:p>
        </p:txBody>
      </p:sp>
      <p:grpSp>
        <p:nvGrpSpPr>
          <p:cNvPr id="345" name="Group 687"/>
          <p:cNvGrpSpPr>
            <a:grpSpLocks/>
          </p:cNvGrpSpPr>
          <p:nvPr/>
        </p:nvGrpSpPr>
        <p:grpSpPr bwMode="auto">
          <a:xfrm>
            <a:off x="5813824" y="4356497"/>
            <a:ext cx="450056" cy="565547"/>
            <a:chOff x="2470" y="1894"/>
            <a:chExt cx="466" cy="749"/>
          </a:xfrm>
        </p:grpSpPr>
        <p:grpSp>
          <p:nvGrpSpPr>
            <p:cNvPr id="346" name="Group 688"/>
            <p:cNvGrpSpPr>
              <a:grpSpLocks/>
            </p:cNvGrpSpPr>
            <p:nvPr/>
          </p:nvGrpSpPr>
          <p:grpSpPr bwMode="auto">
            <a:xfrm>
              <a:off x="2470" y="1896"/>
              <a:ext cx="466" cy="747"/>
              <a:chOff x="2470" y="1896"/>
              <a:chExt cx="466" cy="747"/>
            </a:xfrm>
          </p:grpSpPr>
          <p:sp>
            <p:nvSpPr>
              <p:cNvPr id="474" name="Freeform 689"/>
              <p:cNvSpPr>
                <a:spLocks/>
              </p:cNvSpPr>
              <p:nvPr/>
            </p:nvSpPr>
            <p:spPr bwMode="auto">
              <a:xfrm>
                <a:off x="2487" y="2501"/>
                <a:ext cx="423" cy="142"/>
              </a:xfrm>
              <a:custGeom>
                <a:avLst/>
                <a:gdLst>
                  <a:gd name="T0" fmla="*/ 39 w 423"/>
                  <a:gd name="T1" fmla="*/ 85 h 142"/>
                  <a:gd name="T2" fmla="*/ 417 w 423"/>
                  <a:gd name="T3" fmla="*/ 0 h 142"/>
                  <a:gd name="T4" fmla="*/ 423 w 423"/>
                  <a:gd name="T5" fmla="*/ 28 h 142"/>
                  <a:gd name="T6" fmla="*/ 332 w 423"/>
                  <a:gd name="T7" fmla="*/ 142 h 142"/>
                  <a:gd name="T8" fmla="*/ 0 w 423"/>
                  <a:gd name="T9" fmla="*/ 127 h 142"/>
                  <a:gd name="T10" fmla="*/ 39 w 423"/>
                  <a:gd name="T11" fmla="*/ 8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142"/>
                  <a:gd name="T20" fmla="*/ 423 w 423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142">
                    <a:moveTo>
                      <a:pt x="39" y="85"/>
                    </a:moveTo>
                    <a:lnTo>
                      <a:pt x="417" y="0"/>
                    </a:lnTo>
                    <a:lnTo>
                      <a:pt x="423" y="28"/>
                    </a:lnTo>
                    <a:lnTo>
                      <a:pt x="332" y="142"/>
                    </a:lnTo>
                    <a:lnTo>
                      <a:pt x="0" y="127"/>
                    </a:lnTo>
                    <a:lnTo>
                      <a:pt x="39" y="85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5" name="Freeform 690"/>
              <p:cNvSpPr>
                <a:spLocks/>
              </p:cNvSpPr>
              <p:nvPr/>
            </p:nvSpPr>
            <p:spPr bwMode="auto">
              <a:xfrm>
                <a:off x="2480" y="2500"/>
                <a:ext cx="423" cy="143"/>
              </a:xfrm>
              <a:custGeom>
                <a:avLst/>
                <a:gdLst>
                  <a:gd name="T0" fmla="*/ 39 w 423"/>
                  <a:gd name="T1" fmla="*/ 86 h 143"/>
                  <a:gd name="T2" fmla="*/ 417 w 423"/>
                  <a:gd name="T3" fmla="*/ 0 h 143"/>
                  <a:gd name="T4" fmla="*/ 423 w 423"/>
                  <a:gd name="T5" fmla="*/ 29 h 143"/>
                  <a:gd name="T6" fmla="*/ 332 w 423"/>
                  <a:gd name="T7" fmla="*/ 143 h 143"/>
                  <a:gd name="T8" fmla="*/ 0 w 423"/>
                  <a:gd name="T9" fmla="*/ 127 h 143"/>
                  <a:gd name="T10" fmla="*/ 39 w 423"/>
                  <a:gd name="T11" fmla="*/ 86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143"/>
                  <a:gd name="T20" fmla="*/ 423 w 423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143">
                    <a:moveTo>
                      <a:pt x="39" y="86"/>
                    </a:moveTo>
                    <a:lnTo>
                      <a:pt x="417" y="0"/>
                    </a:lnTo>
                    <a:lnTo>
                      <a:pt x="423" y="29"/>
                    </a:lnTo>
                    <a:lnTo>
                      <a:pt x="332" y="143"/>
                    </a:lnTo>
                    <a:lnTo>
                      <a:pt x="0" y="127"/>
                    </a:lnTo>
                    <a:lnTo>
                      <a:pt x="39" y="8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6" name="Freeform 691"/>
              <p:cNvSpPr>
                <a:spLocks/>
              </p:cNvSpPr>
              <p:nvPr/>
            </p:nvSpPr>
            <p:spPr bwMode="auto">
              <a:xfrm>
                <a:off x="2510" y="2513"/>
                <a:ext cx="426" cy="121"/>
              </a:xfrm>
              <a:custGeom>
                <a:avLst/>
                <a:gdLst>
                  <a:gd name="T0" fmla="*/ 0 w 426"/>
                  <a:gd name="T1" fmla="*/ 40 h 121"/>
                  <a:gd name="T2" fmla="*/ 398 w 426"/>
                  <a:gd name="T3" fmla="*/ 0 h 121"/>
                  <a:gd name="T4" fmla="*/ 426 w 426"/>
                  <a:gd name="T5" fmla="*/ 3 h 121"/>
                  <a:gd name="T6" fmla="*/ 332 w 426"/>
                  <a:gd name="T7" fmla="*/ 121 h 121"/>
                  <a:gd name="T8" fmla="*/ 0 w 426"/>
                  <a:gd name="T9" fmla="*/ 106 h 121"/>
                  <a:gd name="T10" fmla="*/ 0 w 426"/>
                  <a:gd name="T11" fmla="*/ 4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121"/>
                  <a:gd name="T20" fmla="*/ 426 w 426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121">
                    <a:moveTo>
                      <a:pt x="0" y="40"/>
                    </a:moveTo>
                    <a:lnTo>
                      <a:pt x="398" y="0"/>
                    </a:lnTo>
                    <a:lnTo>
                      <a:pt x="426" y="3"/>
                    </a:lnTo>
                    <a:lnTo>
                      <a:pt x="332" y="121"/>
                    </a:lnTo>
                    <a:lnTo>
                      <a:pt x="0" y="1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7" name="Freeform 692"/>
              <p:cNvSpPr>
                <a:spLocks/>
              </p:cNvSpPr>
              <p:nvPr/>
            </p:nvSpPr>
            <p:spPr bwMode="auto">
              <a:xfrm>
                <a:off x="2472" y="1910"/>
                <a:ext cx="363" cy="719"/>
              </a:xfrm>
              <a:custGeom>
                <a:avLst/>
                <a:gdLst>
                  <a:gd name="T0" fmla="*/ 0 w 363"/>
                  <a:gd name="T1" fmla="*/ 701 h 719"/>
                  <a:gd name="T2" fmla="*/ 0 w 363"/>
                  <a:gd name="T3" fmla="*/ 0 h 719"/>
                  <a:gd name="T4" fmla="*/ 363 w 363"/>
                  <a:gd name="T5" fmla="*/ 0 h 719"/>
                  <a:gd name="T6" fmla="*/ 363 w 363"/>
                  <a:gd name="T7" fmla="*/ 719 h 719"/>
                  <a:gd name="T8" fmla="*/ 0 w 363"/>
                  <a:gd name="T9" fmla="*/ 701 h 7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719"/>
                  <a:gd name="T17" fmla="*/ 363 w 363"/>
                  <a:gd name="T18" fmla="*/ 719 h 7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719">
                    <a:moveTo>
                      <a:pt x="0" y="701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719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94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8" name="Freeform 693"/>
              <p:cNvSpPr>
                <a:spLocks/>
              </p:cNvSpPr>
              <p:nvPr/>
            </p:nvSpPr>
            <p:spPr bwMode="auto">
              <a:xfrm>
                <a:off x="2471" y="26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9" name="Freeform 694"/>
              <p:cNvSpPr>
                <a:spLocks/>
              </p:cNvSpPr>
              <p:nvPr/>
            </p:nvSpPr>
            <p:spPr bwMode="auto">
              <a:xfrm>
                <a:off x="2835" y="190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0" name="Freeform 695"/>
              <p:cNvSpPr>
                <a:spLocks/>
              </p:cNvSpPr>
              <p:nvPr/>
            </p:nvSpPr>
            <p:spPr bwMode="auto">
              <a:xfrm>
                <a:off x="2478" y="1896"/>
                <a:ext cx="336" cy="741"/>
              </a:xfrm>
              <a:custGeom>
                <a:avLst/>
                <a:gdLst>
                  <a:gd name="T0" fmla="*/ 336 w 336"/>
                  <a:gd name="T1" fmla="*/ 741 h 741"/>
                  <a:gd name="T2" fmla="*/ 336 w 336"/>
                  <a:gd name="T3" fmla="*/ 0 h 741"/>
                  <a:gd name="T4" fmla="*/ 0 w 336"/>
                  <a:gd name="T5" fmla="*/ 5 h 741"/>
                  <a:gd name="T6" fmla="*/ 0 w 336"/>
                  <a:gd name="T7" fmla="*/ 184 h 741"/>
                  <a:gd name="T8" fmla="*/ 6 w 336"/>
                  <a:gd name="T9" fmla="*/ 185 h 741"/>
                  <a:gd name="T10" fmla="*/ 6 w 336"/>
                  <a:gd name="T11" fmla="*/ 190 h 741"/>
                  <a:gd name="T12" fmla="*/ 0 w 336"/>
                  <a:gd name="T13" fmla="*/ 192 h 741"/>
                  <a:gd name="T14" fmla="*/ 0 w 336"/>
                  <a:gd name="T15" fmla="*/ 348 h 741"/>
                  <a:gd name="T16" fmla="*/ 7 w 336"/>
                  <a:gd name="T17" fmla="*/ 348 h 741"/>
                  <a:gd name="T18" fmla="*/ 7 w 336"/>
                  <a:gd name="T19" fmla="*/ 353 h 741"/>
                  <a:gd name="T20" fmla="*/ 0 w 336"/>
                  <a:gd name="T21" fmla="*/ 354 h 741"/>
                  <a:gd name="T22" fmla="*/ 0 w 336"/>
                  <a:gd name="T23" fmla="*/ 511 h 741"/>
                  <a:gd name="T24" fmla="*/ 7 w 336"/>
                  <a:gd name="T25" fmla="*/ 511 h 741"/>
                  <a:gd name="T26" fmla="*/ 7 w 336"/>
                  <a:gd name="T27" fmla="*/ 516 h 741"/>
                  <a:gd name="T28" fmla="*/ 0 w 336"/>
                  <a:gd name="T29" fmla="*/ 518 h 741"/>
                  <a:gd name="T30" fmla="*/ 0 w 336"/>
                  <a:gd name="T31" fmla="*/ 677 h 741"/>
                  <a:gd name="T32" fmla="*/ 7 w 336"/>
                  <a:gd name="T33" fmla="*/ 677 h 741"/>
                  <a:gd name="T34" fmla="*/ 7 w 336"/>
                  <a:gd name="T35" fmla="*/ 683 h 741"/>
                  <a:gd name="T36" fmla="*/ 0 w 336"/>
                  <a:gd name="T37" fmla="*/ 684 h 741"/>
                  <a:gd name="T38" fmla="*/ 0 w 336"/>
                  <a:gd name="T39" fmla="*/ 725 h 741"/>
                  <a:gd name="T40" fmla="*/ 336 w 336"/>
                  <a:gd name="T41" fmla="*/ 741 h 7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6"/>
                  <a:gd name="T64" fmla="*/ 0 h 741"/>
                  <a:gd name="T65" fmla="*/ 336 w 336"/>
                  <a:gd name="T66" fmla="*/ 741 h 7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6" h="741">
                    <a:moveTo>
                      <a:pt x="336" y="741"/>
                    </a:moveTo>
                    <a:lnTo>
                      <a:pt x="336" y="0"/>
                    </a:lnTo>
                    <a:lnTo>
                      <a:pt x="0" y="5"/>
                    </a:lnTo>
                    <a:lnTo>
                      <a:pt x="0" y="184"/>
                    </a:lnTo>
                    <a:lnTo>
                      <a:pt x="6" y="185"/>
                    </a:lnTo>
                    <a:lnTo>
                      <a:pt x="6" y="190"/>
                    </a:lnTo>
                    <a:lnTo>
                      <a:pt x="0" y="192"/>
                    </a:lnTo>
                    <a:lnTo>
                      <a:pt x="0" y="348"/>
                    </a:lnTo>
                    <a:lnTo>
                      <a:pt x="7" y="348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511"/>
                    </a:lnTo>
                    <a:lnTo>
                      <a:pt x="7" y="511"/>
                    </a:lnTo>
                    <a:lnTo>
                      <a:pt x="7" y="516"/>
                    </a:lnTo>
                    <a:lnTo>
                      <a:pt x="0" y="518"/>
                    </a:lnTo>
                    <a:lnTo>
                      <a:pt x="0" y="677"/>
                    </a:lnTo>
                    <a:lnTo>
                      <a:pt x="7" y="677"/>
                    </a:lnTo>
                    <a:lnTo>
                      <a:pt x="7" y="683"/>
                    </a:lnTo>
                    <a:lnTo>
                      <a:pt x="0" y="684"/>
                    </a:lnTo>
                    <a:lnTo>
                      <a:pt x="0" y="725"/>
                    </a:lnTo>
                    <a:lnTo>
                      <a:pt x="336" y="741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1" name="Freeform 696"/>
              <p:cNvSpPr>
                <a:spLocks/>
              </p:cNvSpPr>
              <p:nvPr/>
            </p:nvSpPr>
            <p:spPr bwMode="auto">
              <a:xfrm>
                <a:off x="2814" y="1896"/>
                <a:ext cx="8" cy="741"/>
              </a:xfrm>
              <a:custGeom>
                <a:avLst/>
                <a:gdLst>
                  <a:gd name="T0" fmla="*/ 0 w 8"/>
                  <a:gd name="T1" fmla="*/ 741 h 741"/>
                  <a:gd name="T2" fmla="*/ 0 w 8"/>
                  <a:gd name="T3" fmla="*/ 0 h 741"/>
                  <a:gd name="T4" fmla="*/ 8 w 8"/>
                  <a:gd name="T5" fmla="*/ 5 h 741"/>
                  <a:gd name="T6" fmla="*/ 8 w 8"/>
                  <a:gd name="T7" fmla="*/ 733 h 741"/>
                  <a:gd name="T8" fmla="*/ 0 w 8"/>
                  <a:gd name="T9" fmla="*/ 74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41"/>
                  <a:gd name="T17" fmla="*/ 8 w 8"/>
                  <a:gd name="T18" fmla="*/ 741 h 7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41">
                    <a:moveTo>
                      <a:pt x="0" y="741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8" y="733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2" name="Freeform 697"/>
              <p:cNvSpPr>
                <a:spLocks/>
              </p:cNvSpPr>
              <p:nvPr/>
            </p:nvSpPr>
            <p:spPr bwMode="auto">
              <a:xfrm>
                <a:off x="2835" y="1910"/>
                <a:ext cx="92" cy="719"/>
              </a:xfrm>
              <a:custGeom>
                <a:avLst/>
                <a:gdLst>
                  <a:gd name="T0" fmla="*/ 0 w 92"/>
                  <a:gd name="T1" fmla="*/ 719 h 719"/>
                  <a:gd name="T2" fmla="*/ 0 w 92"/>
                  <a:gd name="T3" fmla="*/ 0 h 719"/>
                  <a:gd name="T4" fmla="*/ 92 w 92"/>
                  <a:gd name="T5" fmla="*/ 25 h 719"/>
                  <a:gd name="T6" fmla="*/ 92 w 92"/>
                  <a:gd name="T7" fmla="*/ 607 h 719"/>
                  <a:gd name="T8" fmla="*/ 0 w 92"/>
                  <a:gd name="T9" fmla="*/ 719 h 7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19"/>
                  <a:gd name="T17" fmla="*/ 92 w 92"/>
                  <a:gd name="T18" fmla="*/ 719 h 7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19">
                    <a:moveTo>
                      <a:pt x="0" y="719"/>
                    </a:moveTo>
                    <a:lnTo>
                      <a:pt x="0" y="0"/>
                    </a:lnTo>
                    <a:lnTo>
                      <a:pt x="92" y="25"/>
                    </a:lnTo>
                    <a:lnTo>
                      <a:pt x="92" y="607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3" name="Freeform 698"/>
              <p:cNvSpPr>
                <a:spLocks/>
              </p:cNvSpPr>
              <p:nvPr/>
            </p:nvSpPr>
            <p:spPr bwMode="auto">
              <a:xfrm>
                <a:off x="2478" y="2573"/>
                <a:ext cx="336" cy="65"/>
              </a:xfrm>
              <a:custGeom>
                <a:avLst/>
                <a:gdLst>
                  <a:gd name="T0" fmla="*/ 0 w 336"/>
                  <a:gd name="T1" fmla="*/ 48 h 65"/>
                  <a:gd name="T2" fmla="*/ 0 w 336"/>
                  <a:gd name="T3" fmla="*/ 7 h 65"/>
                  <a:gd name="T4" fmla="*/ 7 w 336"/>
                  <a:gd name="T5" fmla="*/ 6 h 65"/>
                  <a:gd name="T6" fmla="*/ 7 w 336"/>
                  <a:gd name="T7" fmla="*/ 0 h 65"/>
                  <a:gd name="T8" fmla="*/ 0 w 336"/>
                  <a:gd name="T9" fmla="*/ 0 h 65"/>
                  <a:gd name="T10" fmla="*/ 336 w 336"/>
                  <a:gd name="T11" fmla="*/ 16 h 65"/>
                  <a:gd name="T12" fmla="*/ 336 w 336"/>
                  <a:gd name="T13" fmla="*/ 65 h 65"/>
                  <a:gd name="T14" fmla="*/ 0 w 336"/>
                  <a:gd name="T15" fmla="*/ 48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6"/>
                  <a:gd name="T25" fmla="*/ 0 h 65"/>
                  <a:gd name="T26" fmla="*/ 336 w 336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6" h="65">
                    <a:moveTo>
                      <a:pt x="0" y="48"/>
                    </a:moveTo>
                    <a:lnTo>
                      <a:pt x="0" y="7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336" y="16"/>
                    </a:lnTo>
                    <a:lnTo>
                      <a:pt x="336" y="6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4" name="Freeform 699"/>
              <p:cNvSpPr>
                <a:spLocks/>
              </p:cNvSpPr>
              <p:nvPr/>
            </p:nvSpPr>
            <p:spPr bwMode="auto">
              <a:xfrm>
                <a:off x="2470" y="1907"/>
                <a:ext cx="363" cy="702"/>
              </a:xfrm>
              <a:custGeom>
                <a:avLst/>
                <a:gdLst>
                  <a:gd name="T0" fmla="*/ 0 w 363"/>
                  <a:gd name="T1" fmla="*/ 702 h 702"/>
                  <a:gd name="T2" fmla="*/ 0 w 363"/>
                  <a:gd name="T3" fmla="*/ 0 h 702"/>
                  <a:gd name="T4" fmla="*/ 363 w 363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363"/>
                  <a:gd name="T10" fmla="*/ 0 h 702"/>
                  <a:gd name="T11" fmla="*/ 363 w 363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3" h="702">
                    <a:moveTo>
                      <a:pt x="0" y="702"/>
                    </a:move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E2E5E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5" name="Freeform 700"/>
              <p:cNvSpPr>
                <a:spLocks/>
              </p:cNvSpPr>
              <p:nvPr/>
            </p:nvSpPr>
            <p:spPr bwMode="auto">
              <a:xfrm>
                <a:off x="2476" y="2577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1 h 42"/>
                  <a:gd name="T4" fmla="*/ 6 w 6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2"/>
                  <a:gd name="T11" fmla="*/ 6 w 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2">
                    <a:moveTo>
                      <a:pt x="0" y="42"/>
                    </a:moveTo>
                    <a:lnTo>
                      <a:pt x="0" y="1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D1D4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6" name="Freeform 701"/>
              <p:cNvSpPr>
                <a:spLocks/>
              </p:cNvSpPr>
              <p:nvPr/>
            </p:nvSpPr>
            <p:spPr bwMode="auto">
              <a:xfrm>
                <a:off x="2477" y="262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7" name="Freeform 702"/>
              <p:cNvSpPr>
                <a:spLocks/>
              </p:cNvSpPr>
              <p:nvPr/>
            </p:nvSpPr>
            <p:spPr bwMode="auto">
              <a:xfrm>
                <a:off x="2485" y="257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8" name="Freeform 703"/>
              <p:cNvSpPr>
                <a:spLocks/>
              </p:cNvSpPr>
              <p:nvPr/>
            </p:nvSpPr>
            <p:spPr bwMode="auto">
              <a:xfrm>
                <a:off x="2814" y="2581"/>
                <a:ext cx="8" cy="56"/>
              </a:xfrm>
              <a:custGeom>
                <a:avLst/>
                <a:gdLst>
                  <a:gd name="T0" fmla="*/ 0 w 8"/>
                  <a:gd name="T1" fmla="*/ 56 h 56"/>
                  <a:gd name="T2" fmla="*/ 0 w 8"/>
                  <a:gd name="T3" fmla="*/ 8 h 56"/>
                  <a:gd name="T4" fmla="*/ 8 w 8"/>
                  <a:gd name="T5" fmla="*/ 0 h 56"/>
                  <a:gd name="T6" fmla="*/ 8 w 8"/>
                  <a:gd name="T7" fmla="*/ 47 h 56"/>
                  <a:gd name="T8" fmla="*/ 0 w 8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6"/>
                  <a:gd name="T17" fmla="*/ 8 w 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6">
                    <a:moveTo>
                      <a:pt x="0" y="5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D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9" name="Freeform 704"/>
              <p:cNvSpPr>
                <a:spLocks/>
              </p:cNvSpPr>
              <p:nvPr/>
            </p:nvSpPr>
            <p:spPr bwMode="auto">
              <a:xfrm>
                <a:off x="2520" y="2083"/>
                <a:ext cx="243" cy="21"/>
              </a:xfrm>
              <a:custGeom>
                <a:avLst/>
                <a:gdLst>
                  <a:gd name="T0" fmla="*/ 243 w 243"/>
                  <a:gd name="T1" fmla="*/ 0 h 21"/>
                  <a:gd name="T2" fmla="*/ 0 w 243"/>
                  <a:gd name="T3" fmla="*/ 0 h 21"/>
                  <a:gd name="T4" fmla="*/ 0 w 243"/>
                  <a:gd name="T5" fmla="*/ 20 h 21"/>
                  <a:gd name="T6" fmla="*/ 243 w 243"/>
                  <a:gd name="T7" fmla="*/ 21 h 21"/>
                  <a:gd name="T8" fmla="*/ 243 w 24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1"/>
                  <a:gd name="T17" fmla="*/ 243 w 24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1">
                    <a:moveTo>
                      <a:pt x="243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0" name="Freeform 705"/>
              <p:cNvSpPr>
                <a:spLocks/>
              </p:cNvSpPr>
              <p:nvPr/>
            </p:nvSpPr>
            <p:spPr bwMode="auto">
              <a:xfrm>
                <a:off x="2520" y="2124"/>
                <a:ext cx="243" cy="22"/>
              </a:xfrm>
              <a:custGeom>
                <a:avLst/>
                <a:gdLst>
                  <a:gd name="T0" fmla="*/ 243 w 243"/>
                  <a:gd name="T1" fmla="*/ 1 h 22"/>
                  <a:gd name="T2" fmla="*/ 0 w 243"/>
                  <a:gd name="T3" fmla="*/ 0 h 22"/>
                  <a:gd name="T4" fmla="*/ 0 w 243"/>
                  <a:gd name="T5" fmla="*/ 20 h 22"/>
                  <a:gd name="T6" fmla="*/ 243 w 243"/>
                  <a:gd name="T7" fmla="*/ 22 h 22"/>
                  <a:gd name="T8" fmla="*/ 243 w 243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2"/>
                  <a:gd name="T17" fmla="*/ 243 w 24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2">
                    <a:moveTo>
                      <a:pt x="243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2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1" name="Freeform 706"/>
              <p:cNvSpPr>
                <a:spLocks/>
              </p:cNvSpPr>
              <p:nvPr/>
            </p:nvSpPr>
            <p:spPr bwMode="auto">
              <a:xfrm>
                <a:off x="2520" y="2165"/>
                <a:ext cx="243" cy="23"/>
              </a:xfrm>
              <a:custGeom>
                <a:avLst/>
                <a:gdLst>
                  <a:gd name="T0" fmla="*/ 243 w 243"/>
                  <a:gd name="T1" fmla="*/ 2 h 23"/>
                  <a:gd name="T2" fmla="*/ 0 w 243"/>
                  <a:gd name="T3" fmla="*/ 0 h 23"/>
                  <a:gd name="T4" fmla="*/ 0 w 243"/>
                  <a:gd name="T5" fmla="*/ 20 h 23"/>
                  <a:gd name="T6" fmla="*/ 243 w 243"/>
                  <a:gd name="T7" fmla="*/ 23 h 23"/>
                  <a:gd name="T8" fmla="*/ 243 w 243"/>
                  <a:gd name="T9" fmla="*/ 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3"/>
                  <a:gd name="T17" fmla="*/ 243 w 24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3">
                    <a:moveTo>
                      <a:pt x="243" y="2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3"/>
                    </a:lnTo>
                    <a:lnTo>
                      <a:pt x="243" y="2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2" name="Freeform 707"/>
              <p:cNvSpPr>
                <a:spLocks/>
              </p:cNvSpPr>
              <p:nvPr/>
            </p:nvSpPr>
            <p:spPr bwMode="auto">
              <a:xfrm>
                <a:off x="2520" y="2206"/>
                <a:ext cx="243" cy="24"/>
              </a:xfrm>
              <a:custGeom>
                <a:avLst/>
                <a:gdLst>
                  <a:gd name="T0" fmla="*/ 243 w 243"/>
                  <a:gd name="T1" fmla="*/ 3 h 24"/>
                  <a:gd name="T2" fmla="*/ 0 w 243"/>
                  <a:gd name="T3" fmla="*/ 0 h 24"/>
                  <a:gd name="T4" fmla="*/ 0 w 243"/>
                  <a:gd name="T5" fmla="*/ 20 h 24"/>
                  <a:gd name="T6" fmla="*/ 243 w 243"/>
                  <a:gd name="T7" fmla="*/ 24 h 24"/>
                  <a:gd name="T8" fmla="*/ 243 w 243"/>
                  <a:gd name="T9" fmla="*/ 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4"/>
                  <a:gd name="T17" fmla="*/ 243 w 2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4">
                    <a:moveTo>
                      <a:pt x="243" y="3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4"/>
                    </a:lnTo>
                    <a:lnTo>
                      <a:pt x="243" y="3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3" name="Freeform 708"/>
              <p:cNvSpPr>
                <a:spLocks/>
              </p:cNvSpPr>
              <p:nvPr/>
            </p:nvSpPr>
            <p:spPr bwMode="auto">
              <a:xfrm>
                <a:off x="2520" y="2247"/>
                <a:ext cx="243" cy="24"/>
              </a:xfrm>
              <a:custGeom>
                <a:avLst/>
                <a:gdLst>
                  <a:gd name="T0" fmla="*/ 243 w 243"/>
                  <a:gd name="T1" fmla="*/ 4 h 24"/>
                  <a:gd name="T2" fmla="*/ 0 w 243"/>
                  <a:gd name="T3" fmla="*/ 0 h 24"/>
                  <a:gd name="T4" fmla="*/ 0 w 243"/>
                  <a:gd name="T5" fmla="*/ 20 h 24"/>
                  <a:gd name="T6" fmla="*/ 243 w 243"/>
                  <a:gd name="T7" fmla="*/ 24 h 24"/>
                  <a:gd name="T8" fmla="*/ 243 w 243"/>
                  <a:gd name="T9" fmla="*/ 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4"/>
                  <a:gd name="T17" fmla="*/ 243 w 24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4">
                    <a:moveTo>
                      <a:pt x="243" y="4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4"/>
                    </a:lnTo>
                    <a:lnTo>
                      <a:pt x="243" y="4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4" name="Freeform 709"/>
              <p:cNvSpPr>
                <a:spLocks/>
              </p:cNvSpPr>
              <p:nvPr/>
            </p:nvSpPr>
            <p:spPr bwMode="auto">
              <a:xfrm>
                <a:off x="2520" y="2287"/>
                <a:ext cx="243" cy="26"/>
              </a:xfrm>
              <a:custGeom>
                <a:avLst/>
                <a:gdLst>
                  <a:gd name="T0" fmla="*/ 243 w 243"/>
                  <a:gd name="T1" fmla="*/ 5 h 26"/>
                  <a:gd name="T2" fmla="*/ 0 w 243"/>
                  <a:gd name="T3" fmla="*/ 0 h 26"/>
                  <a:gd name="T4" fmla="*/ 0 w 243"/>
                  <a:gd name="T5" fmla="*/ 21 h 26"/>
                  <a:gd name="T6" fmla="*/ 243 w 243"/>
                  <a:gd name="T7" fmla="*/ 26 h 26"/>
                  <a:gd name="T8" fmla="*/ 243 w 243"/>
                  <a:gd name="T9" fmla="*/ 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6"/>
                  <a:gd name="T17" fmla="*/ 243 w 24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6">
                    <a:moveTo>
                      <a:pt x="243" y="5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6"/>
                    </a:lnTo>
                    <a:lnTo>
                      <a:pt x="243" y="5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5" name="Freeform 710"/>
              <p:cNvSpPr>
                <a:spLocks/>
              </p:cNvSpPr>
              <p:nvPr/>
            </p:nvSpPr>
            <p:spPr bwMode="auto">
              <a:xfrm>
                <a:off x="2520" y="2328"/>
                <a:ext cx="243" cy="27"/>
              </a:xfrm>
              <a:custGeom>
                <a:avLst/>
                <a:gdLst>
                  <a:gd name="T0" fmla="*/ 243 w 243"/>
                  <a:gd name="T1" fmla="*/ 6 h 27"/>
                  <a:gd name="T2" fmla="*/ 0 w 243"/>
                  <a:gd name="T3" fmla="*/ 0 h 27"/>
                  <a:gd name="T4" fmla="*/ 0 w 243"/>
                  <a:gd name="T5" fmla="*/ 21 h 27"/>
                  <a:gd name="T6" fmla="*/ 243 w 243"/>
                  <a:gd name="T7" fmla="*/ 27 h 27"/>
                  <a:gd name="T8" fmla="*/ 243 w 243"/>
                  <a:gd name="T9" fmla="*/ 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7"/>
                  <a:gd name="T17" fmla="*/ 243 w 24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7">
                    <a:moveTo>
                      <a:pt x="243" y="6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7"/>
                    </a:lnTo>
                    <a:lnTo>
                      <a:pt x="243" y="6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6" name="Freeform 711"/>
              <p:cNvSpPr>
                <a:spLocks/>
              </p:cNvSpPr>
              <p:nvPr/>
            </p:nvSpPr>
            <p:spPr bwMode="auto">
              <a:xfrm>
                <a:off x="2520" y="2369"/>
                <a:ext cx="243" cy="28"/>
              </a:xfrm>
              <a:custGeom>
                <a:avLst/>
                <a:gdLst>
                  <a:gd name="T0" fmla="*/ 243 w 243"/>
                  <a:gd name="T1" fmla="*/ 7 h 28"/>
                  <a:gd name="T2" fmla="*/ 0 w 243"/>
                  <a:gd name="T3" fmla="*/ 0 h 28"/>
                  <a:gd name="T4" fmla="*/ 0 w 243"/>
                  <a:gd name="T5" fmla="*/ 21 h 28"/>
                  <a:gd name="T6" fmla="*/ 243 w 243"/>
                  <a:gd name="T7" fmla="*/ 28 h 28"/>
                  <a:gd name="T8" fmla="*/ 243 w 24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8"/>
                  <a:gd name="T17" fmla="*/ 243 w 24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8">
                    <a:moveTo>
                      <a:pt x="243" y="7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28"/>
                    </a:lnTo>
                    <a:lnTo>
                      <a:pt x="243" y="7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7" name="Freeform 712"/>
              <p:cNvSpPr>
                <a:spLocks/>
              </p:cNvSpPr>
              <p:nvPr/>
            </p:nvSpPr>
            <p:spPr bwMode="auto">
              <a:xfrm>
                <a:off x="2520" y="2411"/>
                <a:ext cx="243" cy="28"/>
              </a:xfrm>
              <a:custGeom>
                <a:avLst/>
                <a:gdLst>
                  <a:gd name="T0" fmla="*/ 243 w 243"/>
                  <a:gd name="T1" fmla="*/ 7 h 28"/>
                  <a:gd name="T2" fmla="*/ 0 w 243"/>
                  <a:gd name="T3" fmla="*/ 0 h 28"/>
                  <a:gd name="T4" fmla="*/ 0 w 243"/>
                  <a:gd name="T5" fmla="*/ 20 h 28"/>
                  <a:gd name="T6" fmla="*/ 243 w 243"/>
                  <a:gd name="T7" fmla="*/ 28 h 28"/>
                  <a:gd name="T8" fmla="*/ 243 w 24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28"/>
                  <a:gd name="T17" fmla="*/ 243 w 24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28">
                    <a:moveTo>
                      <a:pt x="243" y="7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28"/>
                    </a:lnTo>
                    <a:lnTo>
                      <a:pt x="243" y="7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8" name="Freeform 713"/>
              <p:cNvSpPr>
                <a:spLocks/>
              </p:cNvSpPr>
              <p:nvPr/>
            </p:nvSpPr>
            <p:spPr bwMode="auto">
              <a:xfrm>
                <a:off x="2520" y="2451"/>
                <a:ext cx="243" cy="30"/>
              </a:xfrm>
              <a:custGeom>
                <a:avLst/>
                <a:gdLst>
                  <a:gd name="T0" fmla="*/ 243 w 243"/>
                  <a:gd name="T1" fmla="*/ 9 h 30"/>
                  <a:gd name="T2" fmla="*/ 0 w 243"/>
                  <a:gd name="T3" fmla="*/ 0 h 30"/>
                  <a:gd name="T4" fmla="*/ 0 w 243"/>
                  <a:gd name="T5" fmla="*/ 21 h 30"/>
                  <a:gd name="T6" fmla="*/ 243 w 243"/>
                  <a:gd name="T7" fmla="*/ 30 h 30"/>
                  <a:gd name="T8" fmla="*/ 243 w 243"/>
                  <a:gd name="T9" fmla="*/ 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0"/>
                  <a:gd name="T17" fmla="*/ 243 w 24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0">
                    <a:moveTo>
                      <a:pt x="243" y="9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43" y="30"/>
                    </a:lnTo>
                    <a:lnTo>
                      <a:pt x="243" y="9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9" name="Freeform 714"/>
              <p:cNvSpPr>
                <a:spLocks/>
              </p:cNvSpPr>
              <p:nvPr/>
            </p:nvSpPr>
            <p:spPr bwMode="auto">
              <a:xfrm>
                <a:off x="2520" y="2493"/>
                <a:ext cx="243" cy="30"/>
              </a:xfrm>
              <a:custGeom>
                <a:avLst/>
                <a:gdLst>
                  <a:gd name="T0" fmla="*/ 243 w 243"/>
                  <a:gd name="T1" fmla="*/ 9 h 30"/>
                  <a:gd name="T2" fmla="*/ 0 w 243"/>
                  <a:gd name="T3" fmla="*/ 0 h 30"/>
                  <a:gd name="T4" fmla="*/ 0 w 243"/>
                  <a:gd name="T5" fmla="*/ 20 h 30"/>
                  <a:gd name="T6" fmla="*/ 243 w 243"/>
                  <a:gd name="T7" fmla="*/ 30 h 30"/>
                  <a:gd name="T8" fmla="*/ 243 w 243"/>
                  <a:gd name="T9" fmla="*/ 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0"/>
                  <a:gd name="T17" fmla="*/ 243 w 24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0">
                    <a:moveTo>
                      <a:pt x="243" y="9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30"/>
                    </a:lnTo>
                    <a:lnTo>
                      <a:pt x="243" y="9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0" name="Freeform 715"/>
              <p:cNvSpPr>
                <a:spLocks/>
              </p:cNvSpPr>
              <p:nvPr/>
            </p:nvSpPr>
            <p:spPr bwMode="auto">
              <a:xfrm>
                <a:off x="2520" y="2534"/>
                <a:ext cx="243" cy="31"/>
              </a:xfrm>
              <a:custGeom>
                <a:avLst/>
                <a:gdLst>
                  <a:gd name="T0" fmla="*/ 243 w 243"/>
                  <a:gd name="T1" fmla="*/ 10 h 31"/>
                  <a:gd name="T2" fmla="*/ 0 w 243"/>
                  <a:gd name="T3" fmla="*/ 0 h 31"/>
                  <a:gd name="T4" fmla="*/ 0 w 243"/>
                  <a:gd name="T5" fmla="*/ 20 h 31"/>
                  <a:gd name="T6" fmla="*/ 243 w 243"/>
                  <a:gd name="T7" fmla="*/ 31 h 31"/>
                  <a:gd name="T8" fmla="*/ 243 w 243"/>
                  <a:gd name="T9" fmla="*/ 1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31"/>
                  <a:gd name="T17" fmla="*/ 243 w 2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31">
                    <a:moveTo>
                      <a:pt x="243" y="1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43" y="31"/>
                    </a:lnTo>
                    <a:lnTo>
                      <a:pt x="243" y="10"/>
                    </a:lnTo>
                    <a:close/>
                  </a:path>
                </a:pathLst>
              </a:custGeom>
              <a:solidFill>
                <a:srgbClr val="61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1" name="Freeform 716"/>
              <p:cNvSpPr>
                <a:spLocks/>
              </p:cNvSpPr>
              <p:nvPr/>
            </p:nvSpPr>
            <p:spPr bwMode="auto">
              <a:xfrm>
                <a:off x="2815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" name="Freeform 717"/>
              <p:cNvSpPr>
                <a:spLocks/>
              </p:cNvSpPr>
              <p:nvPr/>
            </p:nvSpPr>
            <p:spPr bwMode="auto">
              <a:xfrm>
                <a:off x="2822" y="22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3" name="Line 718"/>
              <p:cNvSpPr>
                <a:spLocks noChangeShapeType="1"/>
              </p:cNvSpPr>
              <p:nvPr/>
            </p:nvSpPr>
            <p:spPr bwMode="auto">
              <a:xfrm flipV="1">
                <a:off x="2813" y="2247"/>
                <a:ext cx="6" cy="2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4" name="Line 719"/>
              <p:cNvSpPr>
                <a:spLocks noChangeShapeType="1"/>
              </p:cNvSpPr>
              <p:nvPr/>
            </p:nvSpPr>
            <p:spPr bwMode="auto">
              <a:xfrm flipV="1">
                <a:off x="2811" y="2250"/>
                <a:ext cx="8" cy="3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5" name="Freeform 720"/>
              <p:cNvSpPr>
                <a:spLocks/>
              </p:cNvSpPr>
              <p:nvPr/>
            </p:nvSpPr>
            <p:spPr bwMode="auto">
              <a:xfrm>
                <a:off x="2813" y="22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6" name="Freeform 721"/>
              <p:cNvSpPr>
                <a:spLocks/>
              </p:cNvSpPr>
              <p:nvPr/>
            </p:nvSpPr>
            <p:spPr bwMode="auto">
              <a:xfrm>
                <a:off x="2822" y="22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7" name="Freeform 722"/>
              <p:cNvSpPr>
                <a:spLocks/>
              </p:cNvSpPr>
              <p:nvPr/>
            </p:nvSpPr>
            <p:spPr bwMode="auto">
              <a:xfrm>
                <a:off x="2816" y="24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8" name="Freeform 723"/>
              <p:cNvSpPr>
                <a:spLocks/>
              </p:cNvSpPr>
              <p:nvPr/>
            </p:nvSpPr>
            <p:spPr bwMode="auto">
              <a:xfrm>
                <a:off x="2822" y="241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9" name="Line 724"/>
              <p:cNvSpPr>
                <a:spLocks noChangeShapeType="1"/>
              </p:cNvSpPr>
              <p:nvPr/>
            </p:nvSpPr>
            <p:spPr bwMode="auto">
              <a:xfrm flipV="1">
                <a:off x="2813" y="2413"/>
                <a:ext cx="7" cy="4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0" name="Line 725"/>
              <p:cNvSpPr>
                <a:spLocks noChangeShapeType="1"/>
              </p:cNvSpPr>
              <p:nvPr/>
            </p:nvSpPr>
            <p:spPr bwMode="auto">
              <a:xfrm flipV="1">
                <a:off x="2812" y="2416"/>
                <a:ext cx="8" cy="5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1" name="Freeform 726"/>
              <p:cNvSpPr>
                <a:spLocks/>
              </p:cNvSpPr>
              <p:nvPr/>
            </p:nvSpPr>
            <p:spPr bwMode="auto">
              <a:xfrm>
                <a:off x="2814" y="24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2" name="Freeform 727"/>
              <p:cNvSpPr>
                <a:spLocks/>
              </p:cNvSpPr>
              <p:nvPr/>
            </p:nvSpPr>
            <p:spPr bwMode="auto">
              <a:xfrm>
                <a:off x="2822" y="241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3" name="Freeform 728"/>
              <p:cNvSpPr>
                <a:spLocks/>
              </p:cNvSpPr>
              <p:nvPr/>
            </p:nvSpPr>
            <p:spPr bwMode="auto">
              <a:xfrm>
                <a:off x="2478" y="257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4" name="Freeform 729"/>
              <p:cNvSpPr>
                <a:spLocks/>
              </p:cNvSpPr>
              <p:nvPr/>
            </p:nvSpPr>
            <p:spPr bwMode="auto">
              <a:xfrm>
                <a:off x="2809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B4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5" name="Line 730"/>
              <p:cNvSpPr>
                <a:spLocks noChangeShapeType="1"/>
              </p:cNvSpPr>
              <p:nvPr/>
            </p:nvSpPr>
            <p:spPr bwMode="auto">
              <a:xfrm>
                <a:off x="2476" y="2570"/>
                <a:ext cx="331" cy="17"/>
              </a:xfrm>
              <a:prstGeom prst="line">
                <a:avLst/>
              </a:prstGeom>
              <a:noFill/>
              <a:ln w="7938">
                <a:solidFill>
                  <a:srgbClr val="5B4C6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6" name="Line 731"/>
              <p:cNvSpPr>
                <a:spLocks noChangeShapeType="1"/>
              </p:cNvSpPr>
              <p:nvPr/>
            </p:nvSpPr>
            <p:spPr bwMode="auto">
              <a:xfrm flipV="1">
                <a:off x="2807" y="2574"/>
                <a:ext cx="12" cy="13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7" name="Freeform 732"/>
              <p:cNvSpPr>
                <a:spLocks/>
              </p:cNvSpPr>
              <p:nvPr/>
            </p:nvSpPr>
            <p:spPr bwMode="auto">
              <a:xfrm>
                <a:off x="2809" y="258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8" name="Freeform 733"/>
              <p:cNvSpPr>
                <a:spLocks/>
              </p:cNvSpPr>
              <p:nvPr/>
            </p:nvSpPr>
            <p:spPr bwMode="auto">
              <a:xfrm>
                <a:off x="2821" y="257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9" name="Freeform 734"/>
              <p:cNvSpPr>
                <a:spLocks/>
              </p:cNvSpPr>
              <p:nvPr/>
            </p:nvSpPr>
            <p:spPr bwMode="auto">
              <a:xfrm>
                <a:off x="2485" y="257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0" name="Freeform 735"/>
              <p:cNvSpPr>
                <a:spLocks/>
              </p:cNvSpPr>
              <p:nvPr/>
            </p:nvSpPr>
            <p:spPr bwMode="auto">
              <a:xfrm>
                <a:off x="2809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1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1" name="Line 736"/>
              <p:cNvSpPr>
                <a:spLocks noChangeShapeType="1"/>
              </p:cNvSpPr>
              <p:nvPr/>
            </p:nvSpPr>
            <p:spPr bwMode="auto">
              <a:xfrm>
                <a:off x="2482" y="2577"/>
                <a:ext cx="325" cy="15"/>
              </a:xfrm>
              <a:prstGeom prst="line">
                <a:avLst/>
              </a:prstGeom>
              <a:noFill/>
              <a:ln w="7938">
                <a:solidFill>
                  <a:srgbClr val="D1D4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2" name="Line 737"/>
              <p:cNvSpPr>
                <a:spLocks noChangeShapeType="1"/>
              </p:cNvSpPr>
              <p:nvPr/>
            </p:nvSpPr>
            <p:spPr bwMode="auto">
              <a:xfrm flipV="1">
                <a:off x="2807" y="2578"/>
                <a:ext cx="12" cy="14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3" name="Freeform 738"/>
              <p:cNvSpPr>
                <a:spLocks/>
              </p:cNvSpPr>
              <p:nvPr/>
            </p:nvSpPr>
            <p:spPr bwMode="auto">
              <a:xfrm>
                <a:off x="2809" y="259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4" name="Freeform 739"/>
              <p:cNvSpPr>
                <a:spLocks/>
              </p:cNvSpPr>
              <p:nvPr/>
            </p:nvSpPr>
            <p:spPr bwMode="auto">
              <a:xfrm>
                <a:off x="2821" y="258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5" name="Freeform 740"/>
              <p:cNvSpPr>
                <a:spLocks/>
              </p:cNvSpPr>
              <p:nvPr/>
            </p:nvSpPr>
            <p:spPr bwMode="auto">
              <a:xfrm>
                <a:off x="2520" y="2034"/>
                <a:ext cx="243" cy="49"/>
              </a:xfrm>
              <a:custGeom>
                <a:avLst/>
                <a:gdLst>
                  <a:gd name="T0" fmla="*/ 243 w 243"/>
                  <a:gd name="T1" fmla="*/ 0 h 49"/>
                  <a:gd name="T2" fmla="*/ 0 w 243"/>
                  <a:gd name="T3" fmla="*/ 1 h 49"/>
                  <a:gd name="T4" fmla="*/ 0 w 243"/>
                  <a:gd name="T5" fmla="*/ 49 h 49"/>
                  <a:gd name="T6" fmla="*/ 243 w 243"/>
                  <a:gd name="T7" fmla="*/ 49 h 49"/>
                  <a:gd name="T8" fmla="*/ 243 w 24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9"/>
                  <a:gd name="T17" fmla="*/ 243 w 24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9">
                    <a:moveTo>
                      <a:pt x="243" y="0"/>
                    </a:moveTo>
                    <a:lnTo>
                      <a:pt x="0" y="1"/>
                    </a:lnTo>
                    <a:lnTo>
                      <a:pt x="0" y="49"/>
                    </a:lnTo>
                    <a:lnTo>
                      <a:pt x="243" y="49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475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6" name="Freeform 741"/>
              <p:cNvSpPr>
                <a:spLocks/>
              </p:cNvSpPr>
              <p:nvPr/>
            </p:nvSpPr>
            <p:spPr bwMode="auto">
              <a:xfrm>
                <a:off x="2812" y="208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7" name="Freeform 742"/>
              <p:cNvSpPr>
                <a:spLocks/>
              </p:cNvSpPr>
              <p:nvPr/>
            </p:nvSpPr>
            <p:spPr bwMode="auto">
              <a:xfrm>
                <a:off x="2822" y="208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8" name="Line 743"/>
              <p:cNvSpPr>
                <a:spLocks noChangeShapeType="1"/>
              </p:cNvSpPr>
              <p:nvPr/>
            </p:nvSpPr>
            <p:spPr bwMode="auto">
              <a:xfrm>
                <a:off x="2810" y="2080"/>
                <a:ext cx="9" cy="1"/>
              </a:xfrm>
              <a:prstGeom prst="line">
                <a:avLst/>
              </a:prstGeom>
              <a:noFill/>
              <a:ln w="7938">
                <a:solidFill>
                  <a:srgbClr val="3D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9" name="Line 744"/>
              <p:cNvSpPr>
                <a:spLocks noChangeShapeType="1"/>
              </p:cNvSpPr>
              <p:nvPr/>
            </p:nvSpPr>
            <p:spPr bwMode="auto">
              <a:xfrm flipV="1">
                <a:off x="2808" y="2084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787D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0" name="Freeform 745"/>
              <p:cNvSpPr>
                <a:spLocks/>
              </p:cNvSpPr>
              <p:nvPr/>
            </p:nvSpPr>
            <p:spPr bwMode="auto">
              <a:xfrm>
                <a:off x="2811" y="20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1" name="Freeform 746"/>
              <p:cNvSpPr>
                <a:spLocks/>
              </p:cNvSpPr>
              <p:nvPr/>
            </p:nvSpPr>
            <p:spPr bwMode="auto">
              <a:xfrm>
                <a:off x="2822" y="208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2" name="Freeform 747"/>
              <p:cNvSpPr>
                <a:spLocks/>
              </p:cNvSpPr>
              <p:nvPr/>
            </p:nvSpPr>
            <p:spPr bwMode="auto">
              <a:xfrm>
                <a:off x="2497" y="194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3" name="Freeform 748"/>
              <p:cNvSpPr>
                <a:spLocks/>
              </p:cNvSpPr>
              <p:nvPr/>
            </p:nvSpPr>
            <p:spPr bwMode="auto">
              <a:xfrm>
                <a:off x="2498" y="20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4" name="Line 749"/>
              <p:cNvSpPr>
                <a:spLocks noChangeShapeType="1"/>
              </p:cNvSpPr>
              <p:nvPr/>
            </p:nvSpPr>
            <p:spPr bwMode="auto">
              <a:xfrm>
                <a:off x="2496" y="1939"/>
                <a:ext cx="1" cy="93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5" name="Line 750"/>
              <p:cNvSpPr>
                <a:spLocks noChangeShapeType="1"/>
              </p:cNvSpPr>
              <p:nvPr/>
            </p:nvSpPr>
            <p:spPr bwMode="auto">
              <a:xfrm flipH="1">
                <a:off x="2496" y="1935"/>
                <a:ext cx="295" cy="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6" name="Freeform 751"/>
              <p:cNvSpPr>
                <a:spLocks/>
              </p:cNvSpPr>
              <p:nvPr/>
            </p:nvSpPr>
            <p:spPr bwMode="auto">
              <a:xfrm>
                <a:off x="2793" y="193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7" name="Freeform 752"/>
              <p:cNvSpPr>
                <a:spLocks/>
              </p:cNvSpPr>
              <p:nvPr/>
            </p:nvSpPr>
            <p:spPr bwMode="auto">
              <a:xfrm>
                <a:off x="2498" y="194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8" name="Freeform 753"/>
              <p:cNvSpPr>
                <a:spLocks/>
              </p:cNvSpPr>
              <p:nvPr/>
            </p:nvSpPr>
            <p:spPr bwMode="auto">
              <a:xfrm>
                <a:off x="2555" y="19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9" name="Freeform 754"/>
              <p:cNvSpPr>
                <a:spLocks/>
              </p:cNvSpPr>
              <p:nvPr/>
            </p:nvSpPr>
            <p:spPr bwMode="auto">
              <a:xfrm>
                <a:off x="2555" y="20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0" name="Line 755"/>
              <p:cNvSpPr>
                <a:spLocks noChangeShapeType="1"/>
              </p:cNvSpPr>
              <p:nvPr/>
            </p:nvSpPr>
            <p:spPr bwMode="auto">
              <a:xfrm>
                <a:off x="2554" y="1939"/>
                <a:ext cx="1" cy="95"/>
              </a:xfrm>
              <a:prstGeom prst="line">
                <a:avLst/>
              </a:prstGeom>
              <a:noFill/>
              <a:ln w="4763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1" name="Line 756"/>
              <p:cNvSpPr>
                <a:spLocks noChangeShapeType="1"/>
              </p:cNvSpPr>
              <p:nvPr/>
            </p:nvSpPr>
            <p:spPr bwMode="auto">
              <a:xfrm>
                <a:off x="2555" y="1939"/>
                <a:ext cx="1" cy="9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2" name="Freeform 757"/>
              <p:cNvSpPr>
                <a:spLocks/>
              </p:cNvSpPr>
              <p:nvPr/>
            </p:nvSpPr>
            <p:spPr bwMode="auto">
              <a:xfrm>
                <a:off x="2556" y="19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3" name="Freeform 758"/>
              <p:cNvSpPr>
                <a:spLocks/>
              </p:cNvSpPr>
              <p:nvPr/>
            </p:nvSpPr>
            <p:spPr bwMode="auto">
              <a:xfrm>
                <a:off x="2556" y="20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4" name="Freeform 759"/>
              <p:cNvSpPr>
                <a:spLocks/>
              </p:cNvSpPr>
              <p:nvPr/>
            </p:nvSpPr>
            <p:spPr bwMode="auto">
              <a:xfrm>
                <a:off x="2919" y="194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5" name="Freeform 760"/>
              <p:cNvSpPr>
                <a:spLocks/>
              </p:cNvSpPr>
              <p:nvPr/>
            </p:nvSpPr>
            <p:spPr bwMode="auto">
              <a:xfrm>
                <a:off x="2919" y="25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6" name="Line 761"/>
              <p:cNvSpPr>
                <a:spLocks noChangeShapeType="1"/>
              </p:cNvSpPr>
              <p:nvPr/>
            </p:nvSpPr>
            <p:spPr bwMode="auto">
              <a:xfrm>
                <a:off x="2918" y="1944"/>
                <a:ext cx="1" cy="559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7" name="Line 762"/>
              <p:cNvSpPr>
                <a:spLocks noChangeShapeType="1"/>
              </p:cNvSpPr>
              <p:nvPr/>
            </p:nvSpPr>
            <p:spPr bwMode="auto">
              <a:xfrm>
                <a:off x="2912" y="1942"/>
                <a:ext cx="1" cy="56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8" name="Freeform 763"/>
              <p:cNvSpPr>
                <a:spLocks/>
              </p:cNvSpPr>
              <p:nvPr/>
            </p:nvSpPr>
            <p:spPr bwMode="auto">
              <a:xfrm>
                <a:off x="2913" y="19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49" name="Freeform 764"/>
              <p:cNvSpPr>
                <a:spLocks/>
              </p:cNvSpPr>
              <p:nvPr/>
            </p:nvSpPr>
            <p:spPr bwMode="auto">
              <a:xfrm>
                <a:off x="2913" y="25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0" name="Freeform 765"/>
              <p:cNvSpPr>
                <a:spLocks/>
              </p:cNvSpPr>
              <p:nvPr/>
            </p:nvSpPr>
            <p:spPr bwMode="auto">
              <a:xfrm>
                <a:off x="2906" y="19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1" name="Freeform 766"/>
              <p:cNvSpPr>
                <a:spLocks/>
              </p:cNvSpPr>
              <p:nvPr/>
            </p:nvSpPr>
            <p:spPr bwMode="auto">
              <a:xfrm>
                <a:off x="2906" y="25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2" name="Line 767"/>
              <p:cNvSpPr>
                <a:spLocks noChangeShapeType="1"/>
              </p:cNvSpPr>
              <p:nvPr/>
            </p:nvSpPr>
            <p:spPr bwMode="auto">
              <a:xfrm>
                <a:off x="2905" y="1941"/>
                <a:ext cx="1" cy="57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3" name="Line 768"/>
              <p:cNvSpPr>
                <a:spLocks noChangeShapeType="1"/>
              </p:cNvSpPr>
              <p:nvPr/>
            </p:nvSpPr>
            <p:spPr bwMode="auto">
              <a:xfrm>
                <a:off x="2898" y="1939"/>
                <a:ext cx="1" cy="58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4" name="Freeform 769"/>
              <p:cNvSpPr>
                <a:spLocks/>
              </p:cNvSpPr>
              <p:nvPr/>
            </p:nvSpPr>
            <p:spPr bwMode="auto">
              <a:xfrm>
                <a:off x="2899" y="194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5" name="Freeform 770"/>
              <p:cNvSpPr>
                <a:spLocks/>
              </p:cNvSpPr>
              <p:nvPr/>
            </p:nvSpPr>
            <p:spPr bwMode="auto">
              <a:xfrm>
                <a:off x="2899" y="25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6" name="Freeform 771"/>
              <p:cNvSpPr>
                <a:spLocks/>
              </p:cNvSpPr>
              <p:nvPr/>
            </p:nvSpPr>
            <p:spPr bwMode="auto">
              <a:xfrm>
                <a:off x="2892" y="193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7" name="Freeform 772"/>
              <p:cNvSpPr>
                <a:spLocks/>
              </p:cNvSpPr>
              <p:nvPr/>
            </p:nvSpPr>
            <p:spPr bwMode="auto">
              <a:xfrm>
                <a:off x="2892" y="25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8" name="Line 773"/>
              <p:cNvSpPr>
                <a:spLocks noChangeShapeType="1"/>
              </p:cNvSpPr>
              <p:nvPr/>
            </p:nvSpPr>
            <p:spPr bwMode="auto">
              <a:xfrm>
                <a:off x="2891" y="1938"/>
                <a:ext cx="1" cy="597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9" name="Line 774"/>
              <p:cNvSpPr>
                <a:spLocks noChangeShapeType="1"/>
              </p:cNvSpPr>
              <p:nvPr/>
            </p:nvSpPr>
            <p:spPr bwMode="auto">
              <a:xfrm>
                <a:off x="2883" y="1936"/>
                <a:ext cx="1" cy="610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0" name="Freeform 775"/>
              <p:cNvSpPr>
                <a:spLocks/>
              </p:cNvSpPr>
              <p:nvPr/>
            </p:nvSpPr>
            <p:spPr bwMode="auto">
              <a:xfrm>
                <a:off x="2884" y="193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1" name="Freeform 776"/>
              <p:cNvSpPr>
                <a:spLocks/>
              </p:cNvSpPr>
              <p:nvPr/>
            </p:nvSpPr>
            <p:spPr bwMode="auto">
              <a:xfrm>
                <a:off x="2884" y="25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2" name="Freeform 777"/>
              <p:cNvSpPr>
                <a:spLocks/>
              </p:cNvSpPr>
              <p:nvPr/>
            </p:nvSpPr>
            <p:spPr bwMode="auto">
              <a:xfrm>
                <a:off x="2876" y="19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3" name="Freeform 778"/>
              <p:cNvSpPr>
                <a:spLocks/>
              </p:cNvSpPr>
              <p:nvPr/>
            </p:nvSpPr>
            <p:spPr bwMode="auto">
              <a:xfrm>
                <a:off x="2876" y="25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4" name="Line 779"/>
              <p:cNvSpPr>
                <a:spLocks noChangeShapeType="1"/>
              </p:cNvSpPr>
              <p:nvPr/>
            </p:nvSpPr>
            <p:spPr bwMode="auto">
              <a:xfrm>
                <a:off x="2874" y="1934"/>
                <a:ext cx="1" cy="622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5" name="Line 780"/>
              <p:cNvSpPr>
                <a:spLocks noChangeShapeType="1"/>
              </p:cNvSpPr>
              <p:nvPr/>
            </p:nvSpPr>
            <p:spPr bwMode="auto">
              <a:xfrm>
                <a:off x="2866" y="1932"/>
                <a:ext cx="1" cy="634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6" name="Freeform 781"/>
              <p:cNvSpPr>
                <a:spLocks/>
              </p:cNvSpPr>
              <p:nvPr/>
            </p:nvSpPr>
            <p:spPr bwMode="auto">
              <a:xfrm>
                <a:off x="2867" y="193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7" name="Freeform 782"/>
              <p:cNvSpPr>
                <a:spLocks/>
              </p:cNvSpPr>
              <p:nvPr/>
            </p:nvSpPr>
            <p:spPr bwMode="auto">
              <a:xfrm>
                <a:off x="2867" y="256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8" name="Freeform 783"/>
              <p:cNvSpPr>
                <a:spLocks/>
              </p:cNvSpPr>
              <p:nvPr/>
            </p:nvSpPr>
            <p:spPr bwMode="auto">
              <a:xfrm>
                <a:off x="2859" y="19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9" name="Freeform 784"/>
              <p:cNvSpPr>
                <a:spLocks/>
              </p:cNvSpPr>
              <p:nvPr/>
            </p:nvSpPr>
            <p:spPr bwMode="auto">
              <a:xfrm>
                <a:off x="2859" y="25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0" name="Line 785"/>
              <p:cNvSpPr>
                <a:spLocks noChangeShapeType="1"/>
              </p:cNvSpPr>
              <p:nvPr/>
            </p:nvSpPr>
            <p:spPr bwMode="auto">
              <a:xfrm>
                <a:off x="2858" y="1930"/>
                <a:ext cx="1" cy="645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1" name="Line 786"/>
              <p:cNvSpPr>
                <a:spLocks noChangeShapeType="1"/>
              </p:cNvSpPr>
              <p:nvPr/>
            </p:nvSpPr>
            <p:spPr bwMode="auto">
              <a:xfrm>
                <a:off x="2849" y="1928"/>
                <a:ext cx="1" cy="658"/>
              </a:xfrm>
              <a:prstGeom prst="line">
                <a:avLst/>
              </a:prstGeom>
              <a:noFill/>
              <a:ln w="4763">
                <a:solidFill>
                  <a:srgbClr val="ADB0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2" name="Freeform 787"/>
              <p:cNvSpPr>
                <a:spLocks/>
              </p:cNvSpPr>
              <p:nvPr/>
            </p:nvSpPr>
            <p:spPr bwMode="auto">
              <a:xfrm>
                <a:off x="2850" y="192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3" name="Freeform 788"/>
              <p:cNvSpPr>
                <a:spLocks/>
              </p:cNvSpPr>
              <p:nvPr/>
            </p:nvSpPr>
            <p:spPr bwMode="auto">
              <a:xfrm>
                <a:off x="2850" y="25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4" name="Freeform 789"/>
              <p:cNvSpPr>
                <a:spLocks/>
              </p:cNvSpPr>
              <p:nvPr/>
            </p:nvSpPr>
            <p:spPr bwMode="auto">
              <a:xfrm>
                <a:off x="2536" y="2535"/>
                <a:ext cx="227" cy="15"/>
              </a:xfrm>
              <a:custGeom>
                <a:avLst/>
                <a:gdLst>
                  <a:gd name="T0" fmla="*/ 0 w 227"/>
                  <a:gd name="T1" fmla="*/ 0 h 15"/>
                  <a:gd name="T2" fmla="*/ 0 w 227"/>
                  <a:gd name="T3" fmla="*/ 6 h 15"/>
                  <a:gd name="T4" fmla="*/ 227 w 227"/>
                  <a:gd name="T5" fmla="*/ 15 h 15"/>
                  <a:gd name="T6" fmla="*/ 227 w 227"/>
                  <a:gd name="T7" fmla="*/ 9 h 15"/>
                  <a:gd name="T8" fmla="*/ 0 w 22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5"/>
                  <a:gd name="T17" fmla="*/ 227 w 22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5">
                    <a:moveTo>
                      <a:pt x="0" y="0"/>
                    </a:moveTo>
                    <a:lnTo>
                      <a:pt x="0" y="6"/>
                    </a:lnTo>
                    <a:lnTo>
                      <a:pt x="227" y="15"/>
                    </a:lnTo>
                    <a:lnTo>
                      <a:pt x="22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5" name="Freeform 790"/>
              <p:cNvSpPr>
                <a:spLocks/>
              </p:cNvSpPr>
              <p:nvPr/>
            </p:nvSpPr>
            <p:spPr bwMode="auto">
              <a:xfrm>
                <a:off x="2520" y="2534"/>
                <a:ext cx="16" cy="20"/>
              </a:xfrm>
              <a:custGeom>
                <a:avLst/>
                <a:gdLst>
                  <a:gd name="T0" fmla="*/ 16 w 16"/>
                  <a:gd name="T1" fmla="*/ 1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6" name="Freeform 791"/>
              <p:cNvSpPr>
                <a:spLocks/>
              </p:cNvSpPr>
              <p:nvPr/>
            </p:nvSpPr>
            <p:spPr bwMode="auto">
              <a:xfrm>
                <a:off x="2536" y="2494"/>
                <a:ext cx="227" cy="16"/>
              </a:xfrm>
              <a:custGeom>
                <a:avLst/>
                <a:gdLst>
                  <a:gd name="T0" fmla="*/ 0 w 227"/>
                  <a:gd name="T1" fmla="*/ 0 h 16"/>
                  <a:gd name="T2" fmla="*/ 0 w 227"/>
                  <a:gd name="T3" fmla="*/ 6 h 16"/>
                  <a:gd name="T4" fmla="*/ 227 w 227"/>
                  <a:gd name="T5" fmla="*/ 16 h 16"/>
                  <a:gd name="T6" fmla="*/ 227 w 227"/>
                  <a:gd name="T7" fmla="*/ 8 h 16"/>
                  <a:gd name="T8" fmla="*/ 0 w 22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6"/>
                  <a:gd name="T17" fmla="*/ 227 w 22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6">
                    <a:moveTo>
                      <a:pt x="0" y="0"/>
                    </a:moveTo>
                    <a:lnTo>
                      <a:pt x="0" y="6"/>
                    </a:lnTo>
                    <a:lnTo>
                      <a:pt x="227" y="16"/>
                    </a:lnTo>
                    <a:lnTo>
                      <a:pt x="22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7" name="Freeform 792"/>
              <p:cNvSpPr>
                <a:spLocks/>
              </p:cNvSpPr>
              <p:nvPr/>
            </p:nvSpPr>
            <p:spPr bwMode="auto">
              <a:xfrm>
                <a:off x="2536" y="2452"/>
                <a:ext cx="227" cy="15"/>
              </a:xfrm>
              <a:custGeom>
                <a:avLst/>
                <a:gdLst>
                  <a:gd name="T0" fmla="*/ 0 w 227"/>
                  <a:gd name="T1" fmla="*/ 0 h 15"/>
                  <a:gd name="T2" fmla="*/ 0 w 227"/>
                  <a:gd name="T3" fmla="*/ 7 h 15"/>
                  <a:gd name="T4" fmla="*/ 227 w 227"/>
                  <a:gd name="T5" fmla="*/ 15 h 15"/>
                  <a:gd name="T6" fmla="*/ 227 w 227"/>
                  <a:gd name="T7" fmla="*/ 8 h 15"/>
                  <a:gd name="T8" fmla="*/ 0 w 22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5"/>
                  <a:gd name="T17" fmla="*/ 227 w 22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5">
                    <a:moveTo>
                      <a:pt x="0" y="0"/>
                    </a:moveTo>
                    <a:lnTo>
                      <a:pt x="0" y="7"/>
                    </a:lnTo>
                    <a:lnTo>
                      <a:pt x="227" y="15"/>
                    </a:lnTo>
                    <a:lnTo>
                      <a:pt x="22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8" name="Freeform 793"/>
              <p:cNvSpPr>
                <a:spLocks/>
              </p:cNvSpPr>
              <p:nvPr/>
            </p:nvSpPr>
            <p:spPr bwMode="auto">
              <a:xfrm>
                <a:off x="2536" y="2370"/>
                <a:ext cx="227" cy="13"/>
              </a:xfrm>
              <a:custGeom>
                <a:avLst/>
                <a:gdLst>
                  <a:gd name="T0" fmla="*/ 0 w 227"/>
                  <a:gd name="T1" fmla="*/ 0 h 13"/>
                  <a:gd name="T2" fmla="*/ 0 w 227"/>
                  <a:gd name="T3" fmla="*/ 7 h 13"/>
                  <a:gd name="T4" fmla="*/ 227 w 227"/>
                  <a:gd name="T5" fmla="*/ 13 h 13"/>
                  <a:gd name="T6" fmla="*/ 227 w 227"/>
                  <a:gd name="T7" fmla="*/ 6 h 13"/>
                  <a:gd name="T8" fmla="*/ 0 w 2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3"/>
                  <a:gd name="T17" fmla="*/ 227 w 2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3">
                    <a:moveTo>
                      <a:pt x="0" y="0"/>
                    </a:moveTo>
                    <a:lnTo>
                      <a:pt x="0" y="7"/>
                    </a:lnTo>
                    <a:lnTo>
                      <a:pt x="227" y="13"/>
                    </a:lnTo>
                    <a:lnTo>
                      <a:pt x="22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9" name="Freeform 794"/>
              <p:cNvSpPr>
                <a:spLocks/>
              </p:cNvSpPr>
              <p:nvPr/>
            </p:nvSpPr>
            <p:spPr bwMode="auto">
              <a:xfrm>
                <a:off x="2536" y="2329"/>
                <a:ext cx="227" cy="12"/>
              </a:xfrm>
              <a:custGeom>
                <a:avLst/>
                <a:gdLst>
                  <a:gd name="T0" fmla="*/ 0 w 227"/>
                  <a:gd name="T1" fmla="*/ 0 h 12"/>
                  <a:gd name="T2" fmla="*/ 0 w 227"/>
                  <a:gd name="T3" fmla="*/ 6 h 12"/>
                  <a:gd name="T4" fmla="*/ 227 w 227"/>
                  <a:gd name="T5" fmla="*/ 12 h 12"/>
                  <a:gd name="T6" fmla="*/ 227 w 227"/>
                  <a:gd name="T7" fmla="*/ 5 h 12"/>
                  <a:gd name="T8" fmla="*/ 0 w 22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2"/>
                  <a:gd name="T17" fmla="*/ 227 w 2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2">
                    <a:moveTo>
                      <a:pt x="0" y="0"/>
                    </a:moveTo>
                    <a:lnTo>
                      <a:pt x="0" y="6"/>
                    </a:lnTo>
                    <a:lnTo>
                      <a:pt x="227" y="12"/>
                    </a:lnTo>
                    <a:lnTo>
                      <a:pt x="22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0" name="Freeform 795"/>
              <p:cNvSpPr>
                <a:spLocks/>
              </p:cNvSpPr>
              <p:nvPr/>
            </p:nvSpPr>
            <p:spPr bwMode="auto">
              <a:xfrm>
                <a:off x="2536" y="2411"/>
                <a:ext cx="227" cy="14"/>
              </a:xfrm>
              <a:custGeom>
                <a:avLst/>
                <a:gdLst>
                  <a:gd name="T0" fmla="*/ 0 w 227"/>
                  <a:gd name="T1" fmla="*/ 0 h 14"/>
                  <a:gd name="T2" fmla="*/ 0 w 227"/>
                  <a:gd name="T3" fmla="*/ 6 h 14"/>
                  <a:gd name="T4" fmla="*/ 227 w 227"/>
                  <a:gd name="T5" fmla="*/ 14 h 14"/>
                  <a:gd name="T6" fmla="*/ 227 w 227"/>
                  <a:gd name="T7" fmla="*/ 7 h 14"/>
                  <a:gd name="T8" fmla="*/ 0 w 22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4"/>
                  <a:gd name="T17" fmla="*/ 227 w 22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4">
                    <a:moveTo>
                      <a:pt x="0" y="0"/>
                    </a:moveTo>
                    <a:lnTo>
                      <a:pt x="0" y="6"/>
                    </a:lnTo>
                    <a:lnTo>
                      <a:pt x="227" y="14"/>
                    </a:lnTo>
                    <a:lnTo>
                      <a:pt x="22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1" name="Freeform 796"/>
              <p:cNvSpPr>
                <a:spLocks/>
              </p:cNvSpPr>
              <p:nvPr/>
            </p:nvSpPr>
            <p:spPr bwMode="auto">
              <a:xfrm>
                <a:off x="2520" y="2493"/>
                <a:ext cx="16" cy="20"/>
              </a:xfrm>
              <a:custGeom>
                <a:avLst/>
                <a:gdLst>
                  <a:gd name="T0" fmla="*/ 16 w 16"/>
                  <a:gd name="T1" fmla="*/ 1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1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2" name="Freeform 797"/>
              <p:cNvSpPr>
                <a:spLocks/>
              </p:cNvSpPr>
              <p:nvPr/>
            </p:nvSpPr>
            <p:spPr bwMode="auto">
              <a:xfrm>
                <a:off x="2520" y="2452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3" name="Freeform 798"/>
              <p:cNvSpPr>
                <a:spLocks/>
              </p:cNvSpPr>
              <p:nvPr/>
            </p:nvSpPr>
            <p:spPr bwMode="auto">
              <a:xfrm>
                <a:off x="2520" y="2370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4" name="Freeform 799"/>
              <p:cNvSpPr>
                <a:spLocks/>
              </p:cNvSpPr>
              <p:nvPr/>
            </p:nvSpPr>
            <p:spPr bwMode="auto">
              <a:xfrm>
                <a:off x="2520" y="2329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5" name="Freeform 800"/>
              <p:cNvSpPr>
                <a:spLocks/>
              </p:cNvSpPr>
              <p:nvPr/>
            </p:nvSpPr>
            <p:spPr bwMode="auto">
              <a:xfrm>
                <a:off x="2536" y="2288"/>
                <a:ext cx="227" cy="11"/>
              </a:xfrm>
              <a:custGeom>
                <a:avLst/>
                <a:gdLst>
                  <a:gd name="T0" fmla="*/ 0 w 227"/>
                  <a:gd name="T1" fmla="*/ 0 h 11"/>
                  <a:gd name="T2" fmla="*/ 0 w 227"/>
                  <a:gd name="T3" fmla="*/ 6 h 11"/>
                  <a:gd name="T4" fmla="*/ 227 w 227"/>
                  <a:gd name="T5" fmla="*/ 11 h 11"/>
                  <a:gd name="T6" fmla="*/ 227 w 227"/>
                  <a:gd name="T7" fmla="*/ 4 h 11"/>
                  <a:gd name="T8" fmla="*/ 0 w 22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1"/>
                  <a:gd name="T17" fmla="*/ 227 w 2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1">
                    <a:moveTo>
                      <a:pt x="0" y="0"/>
                    </a:moveTo>
                    <a:lnTo>
                      <a:pt x="0" y="6"/>
                    </a:lnTo>
                    <a:lnTo>
                      <a:pt x="227" y="11"/>
                    </a:lnTo>
                    <a:lnTo>
                      <a:pt x="22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6" name="Freeform 801"/>
              <p:cNvSpPr>
                <a:spLocks/>
              </p:cNvSpPr>
              <p:nvPr/>
            </p:nvSpPr>
            <p:spPr bwMode="auto">
              <a:xfrm>
                <a:off x="2520" y="2287"/>
                <a:ext cx="16" cy="21"/>
              </a:xfrm>
              <a:custGeom>
                <a:avLst/>
                <a:gdLst>
                  <a:gd name="T0" fmla="*/ 16 w 16"/>
                  <a:gd name="T1" fmla="*/ 1 h 21"/>
                  <a:gd name="T2" fmla="*/ 0 w 16"/>
                  <a:gd name="T3" fmla="*/ 0 h 21"/>
                  <a:gd name="T4" fmla="*/ 0 w 16"/>
                  <a:gd name="T5" fmla="*/ 21 h 21"/>
                  <a:gd name="T6" fmla="*/ 16 w 16"/>
                  <a:gd name="T7" fmla="*/ 8 h 21"/>
                  <a:gd name="T8" fmla="*/ 16 w 1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16" y="1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6" y="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7" name="Freeform 802"/>
              <p:cNvSpPr>
                <a:spLocks/>
              </p:cNvSpPr>
              <p:nvPr/>
            </p:nvSpPr>
            <p:spPr bwMode="auto">
              <a:xfrm>
                <a:off x="2536" y="2206"/>
                <a:ext cx="227" cy="9"/>
              </a:xfrm>
              <a:custGeom>
                <a:avLst/>
                <a:gdLst>
                  <a:gd name="T0" fmla="*/ 0 w 227"/>
                  <a:gd name="T1" fmla="*/ 0 h 9"/>
                  <a:gd name="T2" fmla="*/ 0 w 227"/>
                  <a:gd name="T3" fmla="*/ 7 h 9"/>
                  <a:gd name="T4" fmla="*/ 227 w 227"/>
                  <a:gd name="T5" fmla="*/ 9 h 9"/>
                  <a:gd name="T6" fmla="*/ 227 w 227"/>
                  <a:gd name="T7" fmla="*/ 3 h 9"/>
                  <a:gd name="T8" fmla="*/ 0 w 22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9"/>
                  <a:gd name="T17" fmla="*/ 227 w 22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9">
                    <a:moveTo>
                      <a:pt x="0" y="0"/>
                    </a:moveTo>
                    <a:lnTo>
                      <a:pt x="0" y="7"/>
                    </a:lnTo>
                    <a:lnTo>
                      <a:pt x="227" y="9"/>
                    </a:lnTo>
                    <a:lnTo>
                      <a:pt x="22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8" name="Freeform 803"/>
              <p:cNvSpPr>
                <a:spLocks/>
              </p:cNvSpPr>
              <p:nvPr/>
            </p:nvSpPr>
            <p:spPr bwMode="auto">
              <a:xfrm>
                <a:off x="2520" y="2206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9" name="Freeform 804"/>
              <p:cNvSpPr>
                <a:spLocks/>
              </p:cNvSpPr>
              <p:nvPr/>
            </p:nvSpPr>
            <p:spPr bwMode="auto">
              <a:xfrm>
                <a:off x="2536" y="2165"/>
                <a:ext cx="227" cy="9"/>
              </a:xfrm>
              <a:custGeom>
                <a:avLst/>
                <a:gdLst>
                  <a:gd name="T0" fmla="*/ 0 w 227"/>
                  <a:gd name="T1" fmla="*/ 0 h 9"/>
                  <a:gd name="T2" fmla="*/ 0 w 227"/>
                  <a:gd name="T3" fmla="*/ 6 h 9"/>
                  <a:gd name="T4" fmla="*/ 227 w 227"/>
                  <a:gd name="T5" fmla="*/ 9 h 9"/>
                  <a:gd name="T6" fmla="*/ 227 w 227"/>
                  <a:gd name="T7" fmla="*/ 2 h 9"/>
                  <a:gd name="T8" fmla="*/ 0 w 22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9"/>
                  <a:gd name="T17" fmla="*/ 227 w 22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9">
                    <a:moveTo>
                      <a:pt x="0" y="0"/>
                    </a:moveTo>
                    <a:lnTo>
                      <a:pt x="0" y="6"/>
                    </a:lnTo>
                    <a:lnTo>
                      <a:pt x="227" y="9"/>
                    </a:lnTo>
                    <a:lnTo>
                      <a:pt x="22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0" name="Freeform 805"/>
              <p:cNvSpPr>
                <a:spLocks/>
              </p:cNvSpPr>
              <p:nvPr/>
            </p:nvSpPr>
            <p:spPr bwMode="auto">
              <a:xfrm>
                <a:off x="2520" y="2165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1" name="Freeform 806"/>
              <p:cNvSpPr>
                <a:spLocks/>
              </p:cNvSpPr>
              <p:nvPr/>
            </p:nvSpPr>
            <p:spPr bwMode="auto">
              <a:xfrm>
                <a:off x="2536" y="2124"/>
                <a:ext cx="227" cy="7"/>
              </a:xfrm>
              <a:custGeom>
                <a:avLst/>
                <a:gdLst>
                  <a:gd name="T0" fmla="*/ 0 w 227"/>
                  <a:gd name="T1" fmla="*/ 0 h 7"/>
                  <a:gd name="T2" fmla="*/ 0 w 227"/>
                  <a:gd name="T3" fmla="*/ 6 h 7"/>
                  <a:gd name="T4" fmla="*/ 227 w 227"/>
                  <a:gd name="T5" fmla="*/ 7 h 7"/>
                  <a:gd name="T6" fmla="*/ 227 w 227"/>
                  <a:gd name="T7" fmla="*/ 1 h 7"/>
                  <a:gd name="T8" fmla="*/ 0 w 22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7"/>
                  <a:gd name="T17" fmla="*/ 227 w 22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7">
                    <a:moveTo>
                      <a:pt x="0" y="0"/>
                    </a:moveTo>
                    <a:lnTo>
                      <a:pt x="0" y="6"/>
                    </a:lnTo>
                    <a:lnTo>
                      <a:pt x="227" y="7"/>
                    </a:lnTo>
                    <a:lnTo>
                      <a:pt x="22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2" name="Freeform 807"/>
              <p:cNvSpPr>
                <a:spLocks/>
              </p:cNvSpPr>
              <p:nvPr/>
            </p:nvSpPr>
            <p:spPr bwMode="auto">
              <a:xfrm>
                <a:off x="2520" y="2123"/>
                <a:ext cx="16" cy="21"/>
              </a:xfrm>
              <a:custGeom>
                <a:avLst/>
                <a:gdLst>
                  <a:gd name="T0" fmla="*/ 16 w 16"/>
                  <a:gd name="T1" fmla="*/ 1 h 21"/>
                  <a:gd name="T2" fmla="*/ 0 w 16"/>
                  <a:gd name="T3" fmla="*/ 0 h 21"/>
                  <a:gd name="T4" fmla="*/ 0 w 16"/>
                  <a:gd name="T5" fmla="*/ 21 h 21"/>
                  <a:gd name="T6" fmla="*/ 16 w 16"/>
                  <a:gd name="T7" fmla="*/ 8 h 21"/>
                  <a:gd name="T8" fmla="*/ 16 w 1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16" y="1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6" y="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3" name="Freeform 808"/>
              <p:cNvSpPr>
                <a:spLocks/>
              </p:cNvSpPr>
              <p:nvPr/>
            </p:nvSpPr>
            <p:spPr bwMode="auto">
              <a:xfrm>
                <a:off x="2536" y="2082"/>
                <a:ext cx="226" cy="8"/>
              </a:xfrm>
              <a:custGeom>
                <a:avLst/>
                <a:gdLst>
                  <a:gd name="T0" fmla="*/ 1 w 226"/>
                  <a:gd name="T1" fmla="*/ 0 h 8"/>
                  <a:gd name="T2" fmla="*/ 0 w 226"/>
                  <a:gd name="T3" fmla="*/ 8 h 8"/>
                  <a:gd name="T4" fmla="*/ 226 w 226"/>
                  <a:gd name="T5" fmla="*/ 7 h 8"/>
                  <a:gd name="T6" fmla="*/ 226 w 226"/>
                  <a:gd name="T7" fmla="*/ 2 h 8"/>
                  <a:gd name="T8" fmla="*/ 1 w 22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8"/>
                  <a:gd name="T17" fmla="*/ 226 w 22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8">
                    <a:moveTo>
                      <a:pt x="1" y="0"/>
                    </a:moveTo>
                    <a:lnTo>
                      <a:pt x="0" y="8"/>
                    </a:lnTo>
                    <a:lnTo>
                      <a:pt x="226" y="7"/>
                    </a:lnTo>
                    <a:lnTo>
                      <a:pt x="22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4" name="Freeform 809"/>
              <p:cNvSpPr>
                <a:spLocks/>
              </p:cNvSpPr>
              <p:nvPr/>
            </p:nvSpPr>
            <p:spPr bwMode="auto">
              <a:xfrm>
                <a:off x="2520" y="2083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7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5" name="Freeform 810"/>
              <p:cNvSpPr>
                <a:spLocks/>
              </p:cNvSpPr>
              <p:nvPr/>
            </p:nvSpPr>
            <p:spPr bwMode="auto">
              <a:xfrm>
                <a:off x="2536" y="2247"/>
                <a:ext cx="227" cy="11"/>
              </a:xfrm>
              <a:custGeom>
                <a:avLst/>
                <a:gdLst>
                  <a:gd name="T0" fmla="*/ 0 w 227"/>
                  <a:gd name="T1" fmla="*/ 0 h 11"/>
                  <a:gd name="T2" fmla="*/ 1 w 227"/>
                  <a:gd name="T3" fmla="*/ 7 h 11"/>
                  <a:gd name="T4" fmla="*/ 227 w 227"/>
                  <a:gd name="T5" fmla="*/ 11 h 11"/>
                  <a:gd name="T6" fmla="*/ 226 w 227"/>
                  <a:gd name="T7" fmla="*/ 5 h 11"/>
                  <a:gd name="T8" fmla="*/ 0 w 22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1"/>
                  <a:gd name="T17" fmla="*/ 227 w 2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1">
                    <a:moveTo>
                      <a:pt x="0" y="0"/>
                    </a:moveTo>
                    <a:lnTo>
                      <a:pt x="1" y="7"/>
                    </a:lnTo>
                    <a:lnTo>
                      <a:pt x="227" y="11"/>
                    </a:lnTo>
                    <a:lnTo>
                      <a:pt x="22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6" name="Freeform 811"/>
              <p:cNvSpPr>
                <a:spLocks/>
              </p:cNvSpPr>
              <p:nvPr/>
            </p:nvSpPr>
            <p:spPr bwMode="auto">
              <a:xfrm>
                <a:off x="2520" y="2247"/>
                <a:ext cx="17" cy="20"/>
              </a:xfrm>
              <a:custGeom>
                <a:avLst/>
                <a:gdLst>
                  <a:gd name="T0" fmla="*/ 16 w 17"/>
                  <a:gd name="T1" fmla="*/ 0 h 20"/>
                  <a:gd name="T2" fmla="*/ 0 w 17"/>
                  <a:gd name="T3" fmla="*/ 0 h 20"/>
                  <a:gd name="T4" fmla="*/ 0 w 17"/>
                  <a:gd name="T5" fmla="*/ 20 h 20"/>
                  <a:gd name="T6" fmla="*/ 17 w 17"/>
                  <a:gd name="T7" fmla="*/ 6 h 20"/>
                  <a:gd name="T8" fmla="*/ 16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7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7" name="Freeform 812"/>
              <p:cNvSpPr>
                <a:spLocks/>
              </p:cNvSpPr>
              <p:nvPr/>
            </p:nvSpPr>
            <p:spPr bwMode="auto">
              <a:xfrm>
                <a:off x="2520" y="2411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0 w 16"/>
                  <a:gd name="T3" fmla="*/ 0 h 20"/>
                  <a:gd name="T4" fmla="*/ 0 w 16"/>
                  <a:gd name="T5" fmla="*/ 20 h 20"/>
                  <a:gd name="T6" fmla="*/ 16 w 16"/>
                  <a:gd name="T7" fmla="*/ 6 h 20"/>
                  <a:gd name="T8" fmla="*/ 16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1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8" name="Freeform 813"/>
              <p:cNvSpPr>
                <a:spLocks/>
              </p:cNvSpPr>
              <p:nvPr/>
            </p:nvSpPr>
            <p:spPr bwMode="auto">
              <a:xfrm>
                <a:off x="2568" y="2055"/>
                <a:ext cx="25" cy="19"/>
              </a:xfrm>
              <a:custGeom>
                <a:avLst/>
                <a:gdLst>
                  <a:gd name="T0" fmla="*/ 25 w 25"/>
                  <a:gd name="T1" fmla="*/ 0 h 19"/>
                  <a:gd name="T2" fmla="*/ 0 w 25"/>
                  <a:gd name="T3" fmla="*/ 19 h 19"/>
                  <a:gd name="T4" fmla="*/ 7 w 25"/>
                  <a:gd name="T5" fmla="*/ 19 h 19"/>
                  <a:gd name="T6" fmla="*/ 24 w 25"/>
                  <a:gd name="T7" fmla="*/ 5 h 19"/>
                  <a:gd name="T8" fmla="*/ 25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9"/>
                  <a:gd name="T17" fmla="*/ 25 w 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9">
                    <a:moveTo>
                      <a:pt x="25" y="0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9" name="Freeform 814"/>
              <p:cNvSpPr>
                <a:spLocks/>
              </p:cNvSpPr>
              <p:nvPr/>
            </p:nvSpPr>
            <p:spPr bwMode="auto">
              <a:xfrm>
                <a:off x="2627" y="2055"/>
                <a:ext cx="25" cy="19"/>
              </a:xfrm>
              <a:custGeom>
                <a:avLst/>
                <a:gdLst>
                  <a:gd name="T0" fmla="*/ 25 w 25"/>
                  <a:gd name="T1" fmla="*/ 0 h 19"/>
                  <a:gd name="T2" fmla="*/ 0 w 25"/>
                  <a:gd name="T3" fmla="*/ 19 h 19"/>
                  <a:gd name="T4" fmla="*/ 8 w 25"/>
                  <a:gd name="T5" fmla="*/ 18 h 19"/>
                  <a:gd name="T6" fmla="*/ 24 w 25"/>
                  <a:gd name="T7" fmla="*/ 5 h 19"/>
                  <a:gd name="T8" fmla="*/ 25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9"/>
                  <a:gd name="T17" fmla="*/ 25 w 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9">
                    <a:moveTo>
                      <a:pt x="25" y="0"/>
                    </a:moveTo>
                    <a:lnTo>
                      <a:pt x="0" y="19"/>
                    </a:lnTo>
                    <a:lnTo>
                      <a:pt x="8" y="18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0" name="Freeform 815"/>
              <p:cNvSpPr>
                <a:spLocks/>
              </p:cNvSpPr>
              <p:nvPr/>
            </p:nvSpPr>
            <p:spPr bwMode="auto">
              <a:xfrm>
                <a:off x="2690" y="2055"/>
                <a:ext cx="21" cy="19"/>
              </a:xfrm>
              <a:custGeom>
                <a:avLst/>
                <a:gdLst>
                  <a:gd name="T0" fmla="*/ 21 w 21"/>
                  <a:gd name="T1" fmla="*/ 0 h 19"/>
                  <a:gd name="T2" fmla="*/ 0 w 21"/>
                  <a:gd name="T3" fmla="*/ 19 h 19"/>
                  <a:gd name="T4" fmla="*/ 7 w 21"/>
                  <a:gd name="T5" fmla="*/ 19 h 19"/>
                  <a:gd name="T6" fmla="*/ 21 w 21"/>
                  <a:gd name="T7" fmla="*/ 5 h 19"/>
                  <a:gd name="T8" fmla="*/ 21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21" y="0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1" name="Freeform 816"/>
              <p:cNvSpPr>
                <a:spLocks/>
              </p:cNvSpPr>
              <p:nvPr/>
            </p:nvSpPr>
            <p:spPr bwMode="auto">
              <a:xfrm>
                <a:off x="2592" y="2055"/>
                <a:ext cx="15" cy="18"/>
              </a:xfrm>
              <a:custGeom>
                <a:avLst/>
                <a:gdLst>
                  <a:gd name="T0" fmla="*/ 1 w 15"/>
                  <a:gd name="T1" fmla="*/ 0 h 18"/>
                  <a:gd name="T2" fmla="*/ 0 w 15"/>
                  <a:gd name="T3" fmla="*/ 5 h 18"/>
                  <a:gd name="T4" fmla="*/ 9 w 15"/>
                  <a:gd name="T5" fmla="*/ 18 h 18"/>
                  <a:gd name="T6" fmla="*/ 15 w 15"/>
                  <a:gd name="T7" fmla="*/ 18 h 18"/>
                  <a:gd name="T8" fmla="*/ 1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" y="0"/>
                    </a:moveTo>
                    <a:lnTo>
                      <a:pt x="0" y="5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2" name="Freeform 817"/>
              <p:cNvSpPr>
                <a:spLocks/>
              </p:cNvSpPr>
              <p:nvPr/>
            </p:nvSpPr>
            <p:spPr bwMode="auto">
              <a:xfrm>
                <a:off x="2651" y="2055"/>
                <a:ext cx="19" cy="18"/>
              </a:xfrm>
              <a:custGeom>
                <a:avLst/>
                <a:gdLst>
                  <a:gd name="T0" fmla="*/ 1 w 19"/>
                  <a:gd name="T1" fmla="*/ 0 h 18"/>
                  <a:gd name="T2" fmla="*/ 0 w 19"/>
                  <a:gd name="T3" fmla="*/ 5 h 18"/>
                  <a:gd name="T4" fmla="*/ 12 w 19"/>
                  <a:gd name="T5" fmla="*/ 18 h 18"/>
                  <a:gd name="T6" fmla="*/ 19 w 19"/>
                  <a:gd name="T7" fmla="*/ 18 h 18"/>
                  <a:gd name="T8" fmla="*/ 1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8"/>
                  <a:gd name="T17" fmla="*/ 19 w 1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8">
                    <a:moveTo>
                      <a:pt x="1" y="0"/>
                    </a:moveTo>
                    <a:lnTo>
                      <a:pt x="0" y="5"/>
                    </a:lnTo>
                    <a:lnTo>
                      <a:pt x="12" y="18"/>
                    </a:lnTo>
                    <a:lnTo>
                      <a:pt x="19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3" name="Freeform 818"/>
              <p:cNvSpPr>
                <a:spLocks/>
              </p:cNvSpPr>
              <p:nvPr/>
            </p:nvSpPr>
            <p:spPr bwMode="auto">
              <a:xfrm>
                <a:off x="2537" y="2035"/>
                <a:ext cx="226" cy="22"/>
              </a:xfrm>
              <a:custGeom>
                <a:avLst/>
                <a:gdLst>
                  <a:gd name="T0" fmla="*/ 9 w 226"/>
                  <a:gd name="T1" fmla="*/ 0 h 22"/>
                  <a:gd name="T2" fmla="*/ 0 w 226"/>
                  <a:gd name="T3" fmla="*/ 21 h 22"/>
                  <a:gd name="T4" fmla="*/ 225 w 226"/>
                  <a:gd name="T5" fmla="*/ 22 h 22"/>
                  <a:gd name="T6" fmla="*/ 226 w 226"/>
                  <a:gd name="T7" fmla="*/ 0 h 22"/>
                  <a:gd name="T8" fmla="*/ 9 w 22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22"/>
                  <a:gd name="T17" fmla="*/ 226 w 2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22">
                    <a:moveTo>
                      <a:pt x="9" y="0"/>
                    </a:moveTo>
                    <a:lnTo>
                      <a:pt x="0" y="21"/>
                    </a:lnTo>
                    <a:lnTo>
                      <a:pt x="225" y="22"/>
                    </a:lnTo>
                    <a:lnTo>
                      <a:pt x="22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04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4" name="Freeform 819"/>
              <p:cNvSpPr>
                <a:spLocks/>
              </p:cNvSpPr>
              <p:nvPr/>
            </p:nvSpPr>
            <p:spPr bwMode="auto">
              <a:xfrm>
                <a:off x="2546" y="2035"/>
                <a:ext cx="217" cy="14"/>
              </a:xfrm>
              <a:custGeom>
                <a:avLst/>
                <a:gdLst>
                  <a:gd name="T0" fmla="*/ 0 w 217"/>
                  <a:gd name="T1" fmla="*/ 0 h 14"/>
                  <a:gd name="T2" fmla="*/ 0 w 217"/>
                  <a:gd name="T3" fmla="*/ 13 h 14"/>
                  <a:gd name="T4" fmla="*/ 216 w 217"/>
                  <a:gd name="T5" fmla="*/ 14 h 14"/>
                  <a:gd name="T6" fmla="*/ 217 w 217"/>
                  <a:gd name="T7" fmla="*/ 0 h 14"/>
                  <a:gd name="T8" fmla="*/ 0 w 2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14"/>
                  <a:gd name="T17" fmla="*/ 217 w 2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14">
                    <a:moveTo>
                      <a:pt x="0" y="0"/>
                    </a:moveTo>
                    <a:lnTo>
                      <a:pt x="0" y="13"/>
                    </a:lnTo>
                    <a:lnTo>
                      <a:pt x="216" y="14"/>
                    </a:lnTo>
                    <a:lnTo>
                      <a:pt x="2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5" name="Freeform 820"/>
              <p:cNvSpPr>
                <a:spLocks/>
              </p:cNvSpPr>
              <p:nvPr/>
            </p:nvSpPr>
            <p:spPr bwMode="auto">
              <a:xfrm>
                <a:off x="2575" y="2060"/>
                <a:ext cx="26" cy="14"/>
              </a:xfrm>
              <a:custGeom>
                <a:avLst/>
                <a:gdLst>
                  <a:gd name="T0" fmla="*/ 17 w 26"/>
                  <a:gd name="T1" fmla="*/ 0 h 14"/>
                  <a:gd name="T2" fmla="*/ 0 w 26"/>
                  <a:gd name="T3" fmla="*/ 14 h 14"/>
                  <a:gd name="T4" fmla="*/ 26 w 26"/>
                  <a:gd name="T5" fmla="*/ 13 h 14"/>
                  <a:gd name="T6" fmla="*/ 17 w 26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4"/>
                  <a:gd name="T14" fmla="*/ 26 w 2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4">
                    <a:moveTo>
                      <a:pt x="17" y="0"/>
                    </a:moveTo>
                    <a:lnTo>
                      <a:pt x="0" y="14"/>
                    </a:lnTo>
                    <a:lnTo>
                      <a:pt x="26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6" name="Freeform 821"/>
              <p:cNvSpPr>
                <a:spLocks/>
              </p:cNvSpPr>
              <p:nvPr/>
            </p:nvSpPr>
            <p:spPr bwMode="auto">
              <a:xfrm>
                <a:off x="2635" y="2060"/>
                <a:ext cx="28" cy="13"/>
              </a:xfrm>
              <a:custGeom>
                <a:avLst/>
                <a:gdLst>
                  <a:gd name="T0" fmla="*/ 16 w 28"/>
                  <a:gd name="T1" fmla="*/ 0 h 13"/>
                  <a:gd name="T2" fmla="*/ 0 w 28"/>
                  <a:gd name="T3" fmla="*/ 13 h 13"/>
                  <a:gd name="T4" fmla="*/ 28 w 28"/>
                  <a:gd name="T5" fmla="*/ 13 h 13"/>
                  <a:gd name="T6" fmla="*/ 16 w 2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3"/>
                  <a:gd name="T14" fmla="*/ 28 w 2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3">
                    <a:moveTo>
                      <a:pt x="16" y="0"/>
                    </a:moveTo>
                    <a:lnTo>
                      <a:pt x="0" y="13"/>
                    </a:lnTo>
                    <a:lnTo>
                      <a:pt x="28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7" name="Freeform 822"/>
              <p:cNvSpPr>
                <a:spLocks/>
              </p:cNvSpPr>
              <p:nvPr/>
            </p:nvSpPr>
            <p:spPr bwMode="auto">
              <a:xfrm>
                <a:off x="2697" y="2060"/>
                <a:ext cx="27" cy="14"/>
              </a:xfrm>
              <a:custGeom>
                <a:avLst/>
                <a:gdLst>
                  <a:gd name="T0" fmla="*/ 14 w 27"/>
                  <a:gd name="T1" fmla="*/ 0 h 14"/>
                  <a:gd name="T2" fmla="*/ 0 w 27"/>
                  <a:gd name="T3" fmla="*/ 14 h 14"/>
                  <a:gd name="T4" fmla="*/ 27 w 27"/>
                  <a:gd name="T5" fmla="*/ 14 h 14"/>
                  <a:gd name="T6" fmla="*/ 14 w 27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4"/>
                  <a:gd name="T14" fmla="*/ 27 w 2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4">
                    <a:moveTo>
                      <a:pt x="14" y="0"/>
                    </a:moveTo>
                    <a:lnTo>
                      <a:pt x="0" y="14"/>
                    </a:lnTo>
                    <a:lnTo>
                      <a:pt x="27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8" name="Freeform 823"/>
              <p:cNvSpPr>
                <a:spLocks/>
              </p:cNvSpPr>
              <p:nvPr/>
            </p:nvSpPr>
            <p:spPr bwMode="auto">
              <a:xfrm>
                <a:off x="2711" y="2055"/>
                <a:ext cx="18" cy="19"/>
              </a:xfrm>
              <a:custGeom>
                <a:avLst/>
                <a:gdLst>
                  <a:gd name="T0" fmla="*/ 0 w 18"/>
                  <a:gd name="T1" fmla="*/ 5 h 19"/>
                  <a:gd name="T2" fmla="*/ 0 w 18"/>
                  <a:gd name="T3" fmla="*/ 0 h 19"/>
                  <a:gd name="T4" fmla="*/ 18 w 18"/>
                  <a:gd name="T5" fmla="*/ 19 h 19"/>
                  <a:gd name="T6" fmla="*/ 13 w 18"/>
                  <a:gd name="T7" fmla="*/ 19 h 19"/>
                  <a:gd name="T8" fmla="*/ 0 w 18"/>
                  <a:gd name="T9" fmla="*/ 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9"/>
                  <a:gd name="T17" fmla="*/ 18 w 1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9">
                    <a:moveTo>
                      <a:pt x="0" y="5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9" name="Freeform 824"/>
              <p:cNvSpPr>
                <a:spLocks/>
              </p:cNvSpPr>
              <p:nvPr/>
            </p:nvSpPr>
            <p:spPr bwMode="auto">
              <a:xfrm>
                <a:off x="2548" y="2048"/>
                <a:ext cx="41" cy="18"/>
              </a:xfrm>
              <a:custGeom>
                <a:avLst/>
                <a:gdLst>
                  <a:gd name="T0" fmla="*/ 14 w 41"/>
                  <a:gd name="T1" fmla="*/ 18 h 18"/>
                  <a:gd name="T2" fmla="*/ 0 w 41"/>
                  <a:gd name="T3" fmla="*/ 0 h 18"/>
                  <a:gd name="T4" fmla="*/ 41 w 41"/>
                  <a:gd name="T5" fmla="*/ 0 h 18"/>
                  <a:gd name="T6" fmla="*/ 14 w 4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8"/>
                  <a:gd name="T14" fmla="*/ 41 w 4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8">
                    <a:moveTo>
                      <a:pt x="14" y="18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0" name="Freeform 825"/>
              <p:cNvSpPr>
                <a:spLocks/>
              </p:cNvSpPr>
              <p:nvPr/>
            </p:nvSpPr>
            <p:spPr bwMode="auto">
              <a:xfrm>
                <a:off x="2601" y="2048"/>
                <a:ext cx="42" cy="19"/>
              </a:xfrm>
              <a:custGeom>
                <a:avLst/>
                <a:gdLst>
                  <a:gd name="T0" fmla="*/ 17 w 42"/>
                  <a:gd name="T1" fmla="*/ 19 h 19"/>
                  <a:gd name="T2" fmla="*/ 0 w 42"/>
                  <a:gd name="T3" fmla="*/ 0 h 19"/>
                  <a:gd name="T4" fmla="*/ 42 w 42"/>
                  <a:gd name="T5" fmla="*/ 0 h 19"/>
                  <a:gd name="T6" fmla="*/ 17 w 4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9"/>
                  <a:gd name="T14" fmla="*/ 42 w 4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9">
                    <a:moveTo>
                      <a:pt x="17" y="19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1" name="Freeform 826"/>
              <p:cNvSpPr>
                <a:spLocks/>
              </p:cNvSpPr>
              <p:nvPr/>
            </p:nvSpPr>
            <p:spPr bwMode="auto">
              <a:xfrm>
                <a:off x="2663" y="2049"/>
                <a:ext cx="41" cy="19"/>
              </a:xfrm>
              <a:custGeom>
                <a:avLst/>
                <a:gdLst>
                  <a:gd name="T0" fmla="*/ 17 w 41"/>
                  <a:gd name="T1" fmla="*/ 19 h 19"/>
                  <a:gd name="T2" fmla="*/ 0 w 41"/>
                  <a:gd name="T3" fmla="*/ 0 h 19"/>
                  <a:gd name="T4" fmla="*/ 41 w 41"/>
                  <a:gd name="T5" fmla="*/ 0 h 19"/>
                  <a:gd name="T6" fmla="*/ 17 w 41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9"/>
                  <a:gd name="T14" fmla="*/ 41 w 4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9">
                    <a:moveTo>
                      <a:pt x="17" y="19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2" name="Freeform 827"/>
              <p:cNvSpPr>
                <a:spLocks/>
              </p:cNvSpPr>
              <p:nvPr/>
            </p:nvSpPr>
            <p:spPr bwMode="auto">
              <a:xfrm>
                <a:off x="2718" y="2048"/>
                <a:ext cx="42" cy="20"/>
              </a:xfrm>
              <a:custGeom>
                <a:avLst/>
                <a:gdLst>
                  <a:gd name="T0" fmla="*/ 20 w 42"/>
                  <a:gd name="T1" fmla="*/ 20 h 20"/>
                  <a:gd name="T2" fmla="*/ 0 w 42"/>
                  <a:gd name="T3" fmla="*/ 0 h 20"/>
                  <a:gd name="T4" fmla="*/ 42 w 42"/>
                  <a:gd name="T5" fmla="*/ 0 h 20"/>
                  <a:gd name="T6" fmla="*/ 20 w 42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20"/>
                  <a:gd name="T14" fmla="*/ 42 w 4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20">
                    <a:moveTo>
                      <a:pt x="20" y="20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3" name="Freeform 828"/>
              <p:cNvSpPr>
                <a:spLocks/>
              </p:cNvSpPr>
              <p:nvPr/>
            </p:nvSpPr>
            <p:spPr bwMode="auto">
              <a:xfrm>
                <a:off x="2554" y="2056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0 h 10"/>
                  <a:gd name="T4" fmla="*/ 8 w 23"/>
                  <a:gd name="T5" fmla="*/ 10 h 10"/>
                  <a:gd name="T6" fmla="*/ 0 w 2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0"/>
                  <a:gd name="T14" fmla="*/ 23 w 2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0">
                    <a:moveTo>
                      <a:pt x="0" y="0"/>
                    </a:moveTo>
                    <a:lnTo>
                      <a:pt x="23" y="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4" name="Freeform 829"/>
              <p:cNvSpPr>
                <a:spLocks/>
              </p:cNvSpPr>
              <p:nvPr/>
            </p:nvSpPr>
            <p:spPr bwMode="auto">
              <a:xfrm>
                <a:off x="2609" y="2056"/>
                <a:ext cx="23" cy="11"/>
              </a:xfrm>
              <a:custGeom>
                <a:avLst/>
                <a:gdLst>
                  <a:gd name="T0" fmla="*/ 0 w 23"/>
                  <a:gd name="T1" fmla="*/ 1 h 11"/>
                  <a:gd name="T2" fmla="*/ 23 w 23"/>
                  <a:gd name="T3" fmla="*/ 0 h 11"/>
                  <a:gd name="T4" fmla="*/ 9 w 23"/>
                  <a:gd name="T5" fmla="*/ 11 h 11"/>
                  <a:gd name="T6" fmla="*/ 0 w 23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1"/>
                    </a:moveTo>
                    <a:lnTo>
                      <a:pt x="23" y="0"/>
                    </a:lnTo>
                    <a:lnTo>
                      <a:pt x="9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5" name="Freeform 830"/>
              <p:cNvSpPr>
                <a:spLocks/>
              </p:cNvSpPr>
              <p:nvPr/>
            </p:nvSpPr>
            <p:spPr bwMode="auto">
              <a:xfrm>
                <a:off x="2554" y="2052"/>
                <a:ext cx="30" cy="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0 h 7"/>
                  <a:gd name="T4" fmla="*/ 0 w 30"/>
                  <a:gd name="T5" fmla="*/ 4 h 7"/>
                  <a:gd name="T6" fmla="*/ 2 w 30"/>
                  <a:gd name="T7" fmla="*/ 7 h 7"/>
                  <a:gd name="T8" fmla="*/ 20 w 30"/>
                  <a:gd name="T9" fmla="*/ 6 h 7"/>
                  <a:gd name="T10" fmla="*/ 30 w 30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7"/>
                  <a:gd name="T20" fmla="*/ 30 w 30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7">
                    <a:moveTo>
                      <a:pt x="3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6" name="Freeform 831"/>
              <p:cNvSpPr>
                <a:spLocks/>
              </p:cNvSpPr>
              <p:nvPr/>
            </p:nvSpPr>
            <p:spPr bwMode="auto">
              <a:xfrm>
                <a:off x="2609" y="2052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0 w 29"/>
                  <a:gd name="T3" fmla="*/ 0 h 8"/>
                  <a:gd name="T4" fmla="*/ 0 w 29"/>
                  <a:gd name="T5" fmla="*/ 4 h 8"/>
                  <a:gd name="T6" fmla="*/ 3 w 29"/>
                  <a:gd name="T7" fmla="*/ 8 h 8"/>
                  <a:gd name="T8" fmla="*/ 18 w 29"/>
                  <a:gd name="T9" fmla="*/ 8 h 8"/>
                  <a:gd name="T10" fmla="*/ 29 w 2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18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" name="Freeform 832"/>
              <p:cNvSpPr>
                <a:spLocks/>
              </p:cNvSpPr>
              <p:nvPr/>
            </p:nvSpPr>
            <p:spPr bwMode="auto">
              <a:xfrm>
                <a:off x="2521" y="2036"/>
                <a:ext cx="25" cy="44"/>
              </a:xfrm>
              <a:custGeom>
                <a:avLst/>
                <a:gdLst>
                  <a:gd name="T0" fmla="*/ 25 w 25"/>
                  <a:gd name="T1" fmla="*/ 0 h 44"/>
                  <a:gd name="T2" fmla="*/ 0 w 25"/>
                  <a:gd name="T3" fmla="*/ 0 h 44"/>
                  <a:gd name="T4" fmla="*/ 0 w 25"/>
                  <a:gd name="T5" fmla="*/ 44 h 44"/>
                  <a:gd name="T6" fmla="*/ 25 w 25"/>
                  <a:gd name="T7" fmla="*/ 12 h 44"/>
                  <a:gd name="T8" fmla="*/ 25 w 2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5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" name="Freeform 833"/>
              <p:cNvSpPr>
                <a:spLocks/>
              </p:cNvSpPr>
              <p:nvPr/>
            </p:nvSpPr>
            <p:spPr bwMode="auto">
              <a:xfrm>
                <a:off x="2521" y="2077"/>
                <a:ext cx="242" cy="4"/>
              </a:xfrm>
              <a:custGeom>
                <a:avLst/>
                <a:gdLst>
                  <a:gd name="T0" fmla="*/ 242 w 242"/>
                  <a:gd name="T1" fmla="*/ 4 h 4"/>
                  <a:gd name="T2" fmla="*/ 242 w 242"/>
                  <a:gd name="T3" fmla="*/ 0 h 4"/>
                  <a:gd name="T4" fmla="*/ 0 w 242"/>
                  <a:gd name="T5" fmla="*/ 0 h 4"/>
                  <a:gd name="T6" fmla="*/ 0 w 242"/>
                  <a:gd name="T7" fmla="*/ 3 h 4"/>
                  <a:gd name="T8" fmla="*/ 242 w 24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4"/>
                  <a:gd name="T17" fmla="*/ 242 w 24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4">
                    <a:moveTo>
                      <a:pt x="242" y="4"/>
                    </a:moveTo>
                    <a:lnTo>
                      <a:pt x="24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42" y="4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9" name="Freeform 834"/>
              <p:cNvSpPr>
                <a:spLocks/>
              </p:cNvSpPr>
              <p:nvPr/>
            </p:nvSpPr>
            <p:spPr bwMode="auto">
              <a:xfrm>
                <a:off x="2670" y="2057"/>
                <a:ext cx="24" cy="12"/>
              </a:xfrm>
              <a:custGeom>
                <a:avLst/>
                <a:gdLst>
                  <a:gd name="T0" fmla="*/ 10 w 24"/>
                  <a:gd name="T1" fmla="*/ 12 h 12"/>
                  <a:gd name="T2" fmla="*/ 24 w 24"/>
                  <a:gd name="T3" fmla="*/ 0 h 12"/>
                  <a:gd name="T4" fmla="*/ 0 w 24"/>
                  <a:gd name="T5" fmla="*/ 0 h 12"/>
                  <a:gd name="T6" fmla="*/ 10 w 2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2"/>
                  <a:gd name="T14" fmla="*/ 24 w 2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2">
                    <a:moveTo>
                      <a:pt x="10" y="12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0" name="Freeform 835"/>
              <p:cNvSpPr>
                <a:spLocks/>
              </p:cNvSpPr>
              <p:nvPr/>
            </p:nvSpPr>
            <p:spPr bwMode="auto">
              <a:xfrm>
                <a:off x="2727" y="2057"/>
                <a:ext cx="23" cy="11"/>
              </a:xfrm>
              <a:custGeom>
                <a:avLst/>
                <a:gdLst>
                  <a:gd name="T0" fmla="*/ 0 w 23"/>
                  <a:gd name="T1" fmla="*/ 1 h 11"/>
                  <a:gd name="T2" fmla="*/ 23 w 23"/>
                  <a:gd name="T3" fmla="*/ 0 h 11"/>
                  <a:gd name="T4" fmla="*/ 11 w 23"/>
                  <a:gd name="T5" fmla="*/ 11 h 11"/>
                  <a:gd name="T6" fmla="*/ 0 w 23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1"/>
                  <a:gd name="T14" fmla="*/ 23 w 2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1">
                    <a:moveTo>
                      <a:pt x="0" y="1"/>
                    </a:moveTo>
                    <a:lnTo>
                      <a:pt x="23" y="0"/>
                    </a:lnTo>
                    <a:lnTo>
                      <a:pt x="1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1" name="Freeform 836"/>
              <p:cNvSpPr>
                <a:spLocks/>
              </p:cNvSpPr>
              <p:nvPr/>
            </p:nvSpPr>
            <p:spPr bwMode="auto">
              <a:xfrm>
                <a:off x="2670" y="2052"/>
                <a:ext cx="30" cy="8"/>
              </a:xfrm>
              <a:custGeom>
                <a:avLst/>
                <a:gdLst>
                  <a:gd name="T0" fmla="*/ 30 w 30"/>
                  <a:gd name="T1" fmla="*/ 0 h 8"/>
                  <a:gd name="T2" fmla="*/ 0 w 30"/>
                  <a:gd name="T3" fmla="*/ 0 h 8"/>
                  <a:gd name="T4" fmla="*/ 0 w 30"/>
                  <a:gd name="T5" fmla="*/ 5 h 8"/>
                  <a:gd name="T6" fmla="*/ 3 w 30"/>
                  <a:gd name="T7" fmla="*/ 8 h 8"/>
                  <a:gd name="T8" fmla="*/ 21 w 30"/>
                  <a:gd name="T9" fmla="*/ 8 h 8"/>
                  <a:gd name="T10" fmla="*/ 30 w 3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8"/>
                  <a:gd name="T20" fmla="*/ 30 w 3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8">
                    <a:moveTo>
                      <a:pt x="3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21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" name="Freeform 837"/>
              <p:cNvSpPr>
                <a:spLocks/>
              </p:cNvSpPr>
              <p:nvPr/>
            </p:nvSpPr>
            <p:spPr bwMode="auto">
              <a:xfrm>
                <a:off x="2727" y="2052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0 w 29"/>
                  <a:gd name="T3" fmla="*/ 0 h 8"/>
                  <a:gd name="T4" fmla="*/ 0 w 29"/>
                  <a:gd name="T5" fmla="*/ 6 h 8"/>
                  <a:gd name="T6" fmla="*/ 3 w 29"/>
                  <a:gd name="T7" fmla="*/ 8 h 8"/>
                  <a:gd name="T8" fmla="*/ 20 w 29"/>
                  <a:gd name="T9" fmla="*/ 8 h 8"/>
                  <a:gd name="T10" fmla="*/ 29 w 2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9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20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1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" name="Freeform 838"/>
              <p:cNvSpPr>
                <a:spLocks/>
              </p:cNvSpPr>
              <p:nvPr/>
            </p:nvSpPr>
            <p:spPr bwMode="auto">
              <a:xfrm>
                <a:off x="2738" y="20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" name="Freeform 839"/>
              <p:cNvSpPr>
                <a:spLocks/>
              </p:cNvSpPr>
              <p:nvPr/>
            </p:nvSpPr>
            <p:spPr bwMode="auto">
              <a:xfrm>
                <a:off x="2750" y="205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" name="Line 840"/>
              <p:cNvSpPr>
                <a:spLocks noChangeShapeType="1"/>
              </p:cNvSpPr>
              <p:nvPr/>
            </p:nvSpPr>
            <p:spPr bwMode="auto">
              <a:xfrm flipV="1">
                <a:off x="2736" y="2056"/>
                <a:ext cx="13" cy="10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6" name="Freeform 841"/>
              <p:cNvSpPr>
                <a:spLocks/>
              </p:cNvSpPr>
              <p:nvPr/>
            </p:nvSpPr>
            <p:spPr bwMode="auto">
              <a:xfrm>
                <a:off x="2688" y="2056"/>
                <a:ext cx="39" cy="16"/>
              </a:xfrm>
              <a:custGeom>
                <a:avLst/>
                <a:gdLst>
                  <a:gd name="T0" fmla="*/ 24 w 39"/>
                  <a:gd name="T1" fmla="*/ 0 h 16"/>
                  <a:gd name="T2" fmla="*/ 39 w 39"/>
                  <a:gd name="T3" fmla="*/ 16 h 16"/>
                  <a:gd name="T4" fmla="*/ 0 w 39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6"/>
                  <a:gd name="T11" fmla="*/ 39 w 39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6">
                    <a:moveTo>
                      <a:pt x="24" y="0"/>
                    </a:moveTo>
                    <a:lnTo>
                      <a:pt x="39" y="16"/>
                    </a:lnTo>
                    <a:lnTo>
                      <a:pt x="0" y="16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7" name="Freeform 842"/>
              <p:cNvSpPr>
                <a:spLocks/>
              </p:cNvSpPr>
              <p:nvPr/>
            </p:nvSpPr>
            <p:spPr bwMode="auto">
              <a:xfrm>
                <a:off x="2714" y="20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8" name="Freeform 843"/>
              <p:cNvSpPr>
                <a:spLocks/>
              </p:cNvSpPr>
              <p:nvPr/>
            </p:nvSpPr>
            <p:spPr bwMode="auto">
              <a:xfrm>
                <a:off x="2690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9" name="Freeform 844"/>
              <p:cNvSpPr>
                <a:spLocks/>
              </p:cNvSpPr>
              <p:nvPr/>
            </p:nvSpPr>
            <p:spPr bwMode="auto">
              <a:xfrm>
                <a:off x="2694" y="20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0" name="Freeform 845"/>
              <p:cNvSpPr>
                <a:spLocks/>
              </p:cNvSpPr>
              <p:nvPr/>
            </p:nvSpPr>
            <p:spPr bwMode="auto">
              <a:xfrm>
                <a:off x="2680" y="20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1" name="Line 846"/>
              <p:cNvSpPr>
                <a:spLocks noChangeShapeType="1"/>
              </p:cNvSpPr>
              <p:nvPr/>
            </p:nvSpPr>
            <p:spPr bwMode="auto">
              <a:xfrm flipH="1">
                <a:off x="2679" y="2055"/>
                <a:ext cx="14" cy="12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2" name="Line 847"/>
              <p:cNvSpPr>
                <a:spLocks noChangeShapeType="1"/>
              </p:cNvSpPr>
              <p:nvPr/>
            </p:nvSpPr>
            <p:spPr bwMode="auto">
              <a:xfrm flipH="1">
                <a:off x="2617" y="2055"/>
                <a:ext cx="13" cy="11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3" name="Freeform 848"/>
              <p:cNvSpPr>
                <a:spLocks/>
              </p:cNvSpPr>
              <p:nvPr/>
            </p:nvSpPr>
            <p:spPr bwMode="auto">
              <a:xfrm>
                <a:off x="2632" y="205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4" name="Freeform 849"/>
              <p:cNvSpPr>
                <a:spLocks/>
              </p:cNvSpPr>
              <p:nvPr/>
            </p:nvSpPr>
            <p:spPr bwMode="auto">
              <a:xfrm>
                <a:off x="2618" y="20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5" name="Freeform 850"/>
              <p:cNvSpPr>
                <a:spLocks/>
              </p:cNvSpPr>
              <p:nvPr/>
            </p:nvSpPr>
            <p:spPr bwMode="auto">
              <a:xfrm>
                <a:off x="2577" y="205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6" name="Freeform 851"/>
              <p:cNvSpPr>
                <a:spLocks/>
              </p:cNvSpPr>
              <p:nvPr/>
            </p:nvSpPr>
            <p:spPr bwMode="auto">
              <a:xfrm>
                <a:off x="2562" y="2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7" name="Line 852"/>
              <p:cNvSpPr>
                <a:spLocks noChangeShapeType="1"/>
              </p:cNvSpPr>
              <p:nvPr/>
            </p:nvSpPr>
            <p:spPr bwMode="auto">
              <a:xfrm flipH="1">
                <a:off x="2560" y="2055"/>
                <a:ext cx="16" cy="10"/>
              </a:xfrm>
              <a:prstGeom prst="line">
                <a:avLst/>
              </a:prstGeom>
              <a:noFill/>
              <a:ln w="4763">
                <a:solidFill>
                  <a:srgbClr val="D8C6E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8" name="Freeform 853"/>
              <p:cNvSpPr>
                <a:spLocks/>
              </p:cNvSpPr>
              <p:nvPr/>
            </p:nvSpPr>
            <p:spPr bwMode="auto">
              <a:xfrm>
                <a:off x="2566" y="2055"/>
                <a:ext cx="39" cy="17"/>
              </a:xfrm>
              <a:custGeom>
                <a:avLst/>
                <a:gdLst>
                  <a:gd name="T0" fmla="*/ 26 w 39"/>
                  <a:gd name="T1" fmla="*/ 0 h 17"/>
                  <a:gd name="T2" fmla="*/ 39 w 39"/>
                  <a:gd name="T3" fmla="*/ 17 h 17"/>
                  <a:gd name="T4" fmla="*/ 0 w 39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7"/>
                  <a:gd name="T11" fmla="*/ 39 w 3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7">
                    <a:moveTo>
                      <a:pt x="26" y="0"/>
                    </a:moveTo>
                    <a:lnTo>
                      <a:pt x="39" y="17"/>
                    </a:lnTo>
                    <a:lnTo>
                      <a:pt x="0" y="17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39" name="Freeform 854"/>
              <p:cNvSpPr>
                <a:spLocks/>
              </p:cNvSpPr>
              <p:nvPr/>
            </p:nvSpPr>
            <p:spPr bwMode="auto">
              <a:xfrm>
                <a:off x="2594" y="205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0" name="Freeform 855"/>
              <p:cNvSpPr>
                <a:spLocks/>
              </p:cNvSpPr>
              <p:nvPr/>
            </p:nvSpPr>
            <p:spPr bwMode="auto">
              <a:xfrm>
                <a:off x="2568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1" name="Freeform 856"/>
              <p:cNvSpPr>
                <a:spLocks/>
              </p:cNvSpPr>
              <p:nvPr/>
            </p:nvSpPr>
            <p:spPr bwMode="auto">
              <a:xfrm>
                <a:off x="2653" y="20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2" name="Freeform 857"/>
              <p:cNvSpPr>
                <a:spLocks/>
              </p:cNvSpPr>
              <p:nvPr/>
            </p:nvSpPr>
            <p:spPr bwMode="auto">
              <a:xfrm>
                <a:off x="2629" y="20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3" name="Freeform 858"/>
              <p:cNvSpPr>
                <a:spLocks/>
              </p:cNvSpPr>
              <p:nvPr/>
            </p:nvSpPr>
            <p:spPr bwMode="auto">
              <a:xfrm>
                <a:off x="2520" y="1921"/>
                <a:ext cx="24" cy="12"/>
              </a:xfrm>
              <a:custGeom>
                <a:avLst/>
                <a:gdLst>
                  <a:gd name="T0" fmla="*/ 5 w 24"/>
                  <a:gd name="T1" fmla="*/ 8 h 12"/>
                  <a:gd name="T2" fmla="*/ 3 w 24"/>
                  <a:gd name="T3" fmla="*/ 12 h 12"/>
                  <a:gd name="T4" fmla="*/ 1 w 24"/>
                  <a:gd name="T5" fmla="*/ 10 h 12"/>
                  <a:gd name="T6" fmla="*/ 0 w 24"/>
                  <a:gd name="T7" fmla="*/ 8 h 12"/>
                  <a:gd name="T8" fmla="*/ 0 w 24"/>
                  <a:gd name="T9" fmla="*/ 10 h 12"/>
                  <a:gd name="T10" fmla="*/ 0 w 24"/>
                  <a:gd name="T11" fmla="*/ 11 h 12"/>
                  <a:gd name="T12" fmla="*/ 0 w 24"/>
                  <a:gd name="T13" fmla="*/ 12 h 12"/>
                  <a:gd name="T14" fmla="*/ 2 w 24"/>
                  <a:gd name="T15" fmla="*/ 12 h 12"/>
                  <a:gd name="T16" fmla="*/ 6 w 24"/>
                  <a:gd name="T17" fmla="*/ 9 h 12"/>
                  <a:gd name="T18" fmla="*/ 5 w 24"/>
                  <a:gd name="T19" fmla="*/ 5 h 12"/>
                  <a:gd name="T20" fmla="*/ 3 w 24"/>
                  <a:gd name="T21" fmla="*/ 3 h 12"/>
                  <a:gd name="T22" fmla="*/ 5 w 24"/>
                  <a:gd name="T23" fmla="*/ 1 h 12"/>
                  <a:gd name="T24" fmla="*/ 7 w 24"/>
                  <a:gd name="T25" fmla="*/ 3 h 12"/>
                  <a:gd name="T26" fmla="*/ 8 w 24"/>
                  <a:gd name="T27" fmla="*/ 2 h 12"/>
                  <a:gd name="T28" fmla="*/ 8 w 24"/>
                  <a:gd name="T29" fmla="*/ 1 h 12"/>
                  <a:gd name="T30" fmla="*/ 6 w 24"/>
                  <a:gd name="T31" fmla="*/ 0 h 12"/>
                  <a:gd name="T32" fmla="*/ 2 w 24"/>
                  <a:gd name="T33" fmla="*/ 2 h 12"/>
                  <a:gd name="T34" fmla="*/ 7 w 24"/>
                  <a:gd name="T35" fmla="*/ 6 h 12"/>
                  <a:gd name="T36" fmla="*/ 8 w 24"/>
                  <a:gd name="T37" fmla="*/ 5 h 12"/>
                  <a:gd name="T38" fmla="*/ 9 w 24"/>
                  <a:gd name="T39" fmla="*/ 4 h 12"/>
                  <a:gd name="T40" fmla="*/ 7 w 24"/>
                  <a:gd name="T41" fmla="*/ 10 h 12"/>
                  <a:gd name="T42" fmla="*/ 8 w 24"/>
                  <a:gd name="T43" fmla="*/ 12 h 12"/>
                  <a:gd name="T44" fmla="*/ 12 w 24"/>
                  <a:gd name="T45" fmla="*/ 9 h 12"/>
                  <a:gd name="T46" fmla="*/ 12 w 24"/>
                  <a:gd name="T47" fmla="*/ 11 h 12"/>
                  <a:gd name="T48" fmla="*/ 12 w 24"/>
                  <a:gd name="T49" fmla="*/ 12 h 12"/>
                  <a:gd name="T50" fmla="*/ 15 w 24"/>
                  <a:gd name="T51" fmla="*/ 9 h 12"/>
                  <a:gd name="T52" fmla="*/ 15 w 24"/>
                  <a:gd name="T53" fmla="*/ 9 h 12"/>
                  <a:gd name="T54" fmla="*/ 14 w 24"/>
                  <a:gd name="T55" fmla="*/ 11 h 12"/>
                  <a:gd name="T56" fmla="*/ 14 w 24"/>
                  <a:gd name="T57" fmla="*/ 7 h 12"/>
                  <a:gd name="T58" fmla="*/ 15 w 24"/>
                  <a:gd name="T59" fmla="*/ 3 h 12"/>
                  <a:gd name="T60" fmla="*/ 14 w 24"/>
                  <a:gd name="T61" fmla="*/ 3 h 12"/>
                  <a:gd name="T62" fmla="*/ 13 w 24"/>
                  <a:gd name="T63" fmla="*/ 6 h 12"/>
                  <a:gd name="T64" fmla="*/ 10 w 24"/>
                  <a:gd name="T65" fmla="*/ 11 h 12"/>
                  <a:gd name="T66" fmla="*/ 9 w 24"/>
                  <a:gd name="T67" fmla="*/ 10 h 12"/>
                  <a:gd name="T68" fmla="*/ 11 w 24"/>
                  <a:gd name="T69" fmla="*/ 4 h 12"/>
                  <a:gd name="T70" fmla="*/ 9 w 24"/>
                  <a:gd name="T71" fmla="*/ 4 h 12"/>
                  <a:gd name="T72" fmla="*/ 22 w 24"/>
                  <a:gd name="T73" fmla="*/ 3 h 12"/>
                  <a:gd name="T74" fmla="*/ 19 w 24"/>
                  <a:gd name="T75" fmla="*/ 7 h 12"/>
                  <a:gd name="T76" fmla="*/ 19 w 24"/>
                  <a:gd name="T77" fmla="*/ 4 h 12"/>
                  <a:gd name="T78" fmla="*/ 19 w 24"/>
                  <a:gd name="T79" fmla="*/ 3 h 12"/>
                  <a:gd name="T80" fmla="*/ 16 w 24"/>
                  <a:gd name="T81" fmla="*/ 6 h 12"/>
                  <a:gd name="T82" fmla="*/ 16 w 24"/>
                  <a:gd name="T83" fmla="*/ 6 h 12"/>
                  <a:gd name="T84" fmla="*/ 17 w 24"/>
                  <a:gd name="T85" fmla="*/ 4 h 12"/>
                  <a:gd name="T86" fmla="*/ 17 w 24"/>
                  <a:gd name="T87" fmla="*/ 7 h 12"/>
                  <a:gd name="T88" fmla="*/ 16 w 24"/>
                  <a:gd name="T89" fmla="*/ 12 h 12"/>
                  <a:gd name="T90" fmla="*/ 17 w 24"/>
                  <a:gd name="T91" fmla="*/ 11 h 12"/>
                  <a:gd name="T92" fmla="*/ 18 w 24"/>
                  <a:gd name="T93" fmla="*/ 8 h 12"/>
                  <a:gd name="T94" fmla="*/ 21 w 24"/>
                  <a:gd name="T95" fmla="*/ 4 h 12"/>
                  <a:gd name="T96" fmla="*/ 22 w 24"/>
                  <a:gd name="T97" fmla="*/ 4 h 12"/>
                  <a:gd name="T98" fmla="*/ 20 w 24"/>
                  <a:gd name="T99" fmla="*/ 11 h 12"/>
                  <a:gd name="T100" fmla="*/ 21 w 24"/>
                  <a:gd name="T101" fmla="*/ 12 h 12"/>
                  <a:gd name="T102" fmla="*/ 24 w 24"/>
                  <a:gd name="T103" fmla="*/ 9 h 12"/>
                  <a:gd name="T104" fmla="*/ 24 w 24"/>
                  <a:gd name="T105" fmla="*/ 8 h 12"/>
                  <a:gd name="T106" fmla="*/ 22 w 24"/>
                  <a:gd name="T107" fmla="*/ 11 h 12"/>
                  <a:gd name="T108" fmla="*/ 23 w 24"/>
                  <a:gd name="T109" fmla="*/ 6 h 12"/>
                  <a:gd name="T110" fmla="*/ 23 w 24"/>
                  <a:gd name="T111" fmla="*/ 3 h 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12"/>
                  <a:gd name="T170" fmla="*/ 24 w 24"/>
                  <a:gd name="T171" fmla="*/ 12 h 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12">
                    <a:moveTo>
                      <a:pt x="2" y="3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2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4" name="Freeform 859"/>
              <p:cNvSpPr>
                <a:spLocks/>
              </p:cNvSpPr>
              <p:nvPr/>
            </p:nvSpPr>
            <p:spPr bwMode="auto">
              <a:xfrm>
                <a:off x="2503" y="1924"/>
                <a:ext cx="5" cy="5"/>
              </a:xfrm>
              <a:custGeom>
                <a:avLst/>
                <a:gdLst>
                  <a:gd name="T0" fmla="*/ 2 w 5"/>
                  <a:gd name="T1" fmla="*/ 4 h 5"/>
                  <a:gd name="T2" fmla="*/ 2 w 5"/>
                  <a:gd name="T3" fmla="*/ 4 h 5"/>
                  <a:gd name="T4" fmla="*/ 2 w 5"/>
                  <a:gd name="T5" fmla="*/ 5 h 5"/>
                  <a:gd name="T6" fmla="*/ 2 w 5"/>
                  <a:gd name="T7" fmla="*/ 5 h 5"/>
                  <a:gd name="T8" fmla="*/ 1 w 5"/>
                  <a:gd name="T9" fmla="*/ 5 h 5"/>
                  <a:gd name="T10" fmla="*/ 1 w 5"/>
                  <a:gd name="T11" fmla="*/ 5 h 5"/>
                  <a:gd name="T12" fmla="*/ 1 w 5"/>
                  <a:gd name="T13" fmla="*/ 5 h 5"/>
                  <a:gd name="T14" fmla="*/ 1 w 5"/>
                  <a:gd name="T15" fmla="*/ 4 h 5"/>
                  <a:gd name="T16" fmla="*/ 1 w 5"/>
                  <a:gd name="T17" fmla="*/ 4 h 5"/>
                  <a:gd name="T18" fmla="*/ 0 w 5"/>
                  <a:gd name="T19" fmla="*/ 4 h 5"/>
                  <a:gd name="T20" fmla="*/ 0 w 5"/>
                  <a:gd name="T21" fmla="*/ 4 h 5"/>
                  <a:gd name="T22" fmla="*/ 0 w 5"/>
                  <a:gd name="T23" fmla="*/ 4 h 5"/>
                  <a:gd name="T24" fmla="*/ 0 w 5"/>
                  <a:gd name="T25" fmla="*/ 3 h 5"/>
                  <a:gd name="T26" fmla="*/ 0 w 5"/>
                  <a:gd name="T27" fmla="*/ 3 h 5"/>
                  <a:gd name="T28" fmla="*/ 0 w 5"/>
                  <a:gd name="T29" fmla="*/ 3 h 5"/>
                  <a:gd name="T30" fmla="*/ 0 w 5"/>
                  <a:gd name="T31" fmla="*/ 3 h 5"/>
                  <a:gd name="T32" fmla="*/ 0 w 5"/>
                  <a:gd name="T33" fmla="*/ 3 h 5"/>
                  <a:gd name="T34" fmla="*/ 3 w 5"/>
                  <a:gd name="T35" fmla="*/ 0 h 5"/>
                  <a:gd name="T36" fmla="*/ 4 w 5"/>
                  <a:gd name="T37" fmla="*/ 0 h 5"/>
                  <a:gd name="T38" fmla="*/ 1 w 5"/>
                  <a:gd name="T39" fmla="*/ 3 h 5"/>
                  <a:gd name="T40" fmla="*/ 1 w 5"/>
                  <a:gd name="T41" fmla="*/ 4 h 5"/>
                  <a:gd name="T42" fmla="*/ 4 w 5"/>
                  <a:gd name="T43" fmla="*/ 0 h 5"/>
                  <a:gd name="T44" fmla="*/ 5 w 5"/>
                  <a:gd name="T45" fmla="*/ 1 h 5"/>
                  <a:gd name="T46" fmla="*/ 2 w 5"/>
                  <a:gd name="T47" fmla="*/ 4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2" y="4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5" name="Freeform 860"/>
              <p:cNvSpPr>
                <a:spLocks/>
              </p:cNvSpPr>
              <p:nvPr/>
            </p:nvSpPr>
            <p:spPr bwMode="auto">
              <a:xfrm>
                <a:off x="2505" y="19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0 h 5"/>
                  <a:gd name="T10" fmla="*/ 4 w 5"/>
                  <a:gd name="T11" fmla="*/ 0 h 5"/>
                  <a:gd name="T12" fmla="*/ 4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4 w 5"/>
                  <a:gd name="T19" fmla="*/ 1 h 5"/>
                  <a:gd name="T20" fmla="*/ 5 w 5"/>
                  <a:gd name="T21" fmla="*/ 1 h 5"/>
                  <a:gd name="T22" fmla="*/ 5 w 5"/>
                  <a:gd name="T23" fmla="*/ 1 h 5"/>
                  <a:gd name="T24" fmla="*/ 5 w 5"/>
                  <a:gd name="T25" fmla="*/ 1 h 5"/>
                  <a:gd name="T26" fmla="*/ 5 w 5"/>
                  <a:gd name="T27" fmla="*/ 2 h 5"/>
                  <a:gd name="T28" fmla="*/ 5 w 5"/>
                  <a:gd name="T29" fmla="*/ 2 h 5"/>
                  <a:gd name="T30" fmla="*/ 5 w 5"/>
                  <a:gd name="T31" fmla="*/ 2 h 5"/>
                  <a:gd name="T32" fmla="*/ 4 w 5"/>
                  <a:gd name="T33" fmla="*/ 2 h 5"/>
                  <a:gd name="T34" fmla="*/ 2 w 5"/>
                  <a:gd name="T35" fmla="*/ 5 h 5"/>
                  <a:gd name="T36" fmla="*/ 1 w 5"/>
                  <a:gd name="T37" fmla="*/ 4 h 5"/>
                  <a:gd name="T38" fmla="*/ 4 w 5"/>
                  <a:gd name="T39" fmla="*/ 1 h 5"/>
                  <a:gd name="T40" fmla="*/ 3 w 5"/>
                  <a:gd name="T41" fmla="*/ 1 h 5"/>
                  <a:gd name="T42" fmla="*/ 1 w 5"/>
                  <a:gd name="T43" fmla="*/ 4 h 5"/>
                  <a:gd name="T44" fmla="*/ 0 w 5"/>
                  <a:gd name="T45" fmla="*/ 3 h 5"/>
                  <a:gd name="T46" fmla="*/ 3 w 5"/>
                  <a:gd name="T47" fmla="*/ 0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6" name="Freeform 861"/>
              <p:cNvSpPr>
                <a:spLocks/>
              </p:cNvSpPr>
              <p:nvPr/>
            </p:nvSpPr>
            <p:spPr bwMode="auto">
              <a:xfrm>
                <a:off x="2507" y="193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3 h 5"/>
                  <a:gd name="T4" fmla="*/ 5 w 5"/>
                  <a:gd name="T5" fmla="*/ 3 h 5"/>
                  <a:gd name="T6" fmla="*/ 5 w 5"/>
                  <a:gd name="T7" fmla="*/ 3 h 5"/>
                  <a:gd name="T8" fmla="*/ 5 w 5"/>
                  <a:gd name="T9" fmla="*/ 3 h 5"/>
                  <a:gd name="T10" fmla="*/ 5 w 5"/>
                  <a:gd name="T11" fmla="*/ 4 h 5"/>
                  <a:gd name="T12" fmla="*/ 5 w 5"/>
                  <a:gd name="T13" fmla="*/ 4 h 5"/>
                  <a:gd name="T14" fmla="*/ 5 w 5"/>
                  <a:gd name="T15" fmla="*/ 4 h 5"/>
                  <a:gd name="T16" fmla="*/ 5 w 5"/>
                  <a:gd name="T17" fmla="*/ 4 h 5"/>
                  <a:gd name="T18" fmla="*/ 4 w 5"/>
                  <a:gd name="T19" fmla="*/ 4 h 5"/>
                  <a:gd name="T20" fmla="*/ 4 w 5"/>
                  <a:gd name="T21" fmla="*/ 5 h 5"/>
                  <a:gd name="T22" fmla="*/ 4 w 5"/>
                  <a:gd name="T23" fmla="*/ 5 h 5"/>
                  <a:gd name="T24" fmla="*/ 4 w 5"/>
                  <a:gd name="T25" fmla="*/ 5 h 5"/>
                  <a:gd name="T26" fmla="*/ 3 w 5"/>
                  <a:gd name="T27" fmla="*/ 5 h 5"/>
                  <a:gd name="T28" fmla="*/ 3 w 5"/>
                  <a:gd name="T29" fmla="*/ 5 h 5"/>
                  <a:gd name="T30" fmla="*/ 3 w 5"/>
                  <a:gd name="T31" fmla="*/ 5 h 5"/>
                  <a:gd name="T32" fmla="*/ 3 w 5"/>
                  <a:gd name="T33" fmla="*/ 4 h 5"/>
                  <a:gd name="T34" fmla="*/ 0 w 5"/>
                  <a:gd name="T35" fmla="*/ 2 h 5"/>
                  <a:gd name="T36" fmla="*/ 0 w 5"/>
                  <a:gd name="T37" fmla="*/ 1 h 5"/>
                  <a:gd name="T38" fmla="*/ 4 w 5"/>
                  <a:gd name="T39" fmla="*/ 3 h 5"/>
                  <a:gd name="T40" fmla="*/ 4 w 5"/>
                  <a:gd name="T41" fmla="*/ 3 h 5"/>
                  <a:gd name="T42" fmla="*/ 1 w 5"/>
                  <a:gd name="T43" fmla="*/ 0 h 5"/>
                  <a:gd name="T44" fmla="*/ 2 w 5"/>
                  <a:gd name="T45" fmla="*/ 0 h 5"/>
                  <a:gd name="T46" fmla="*/ 5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5" y="2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7" name="Freeform 862"/>
              <p:cNvSpPr>
                <a:spLocks/>
              </p:cNvSpPr>
              <p:nvPr/>
            </p:nvSpPr>
            <p:spPr bwMode="auto">
              <a:xfrm>
                <a:off x="2509" y="1928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0 w 5"/>
                  <a:gd name="T3" fmla="*/ 2 h 5"/>
                  <a:gd name="T4" fmla="*/ 0 w 5"/>
                  <a:gd name="T5" fmla="*/ 2 h 5"/>
                  <a:gd name="T6" fmla="*/ 0 w 5"/>
                  <a:gd name="T7" fmla="*/ 2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1 h 5"/>
                  <a:gd name="T14" fmla="*/ 0 w 5"/>
                  <a:gd name="T15" fmla="*/ 1 h 5"/>
                  <a:gd name="T16" fmla="*/ 1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1 w 5"/>
                  <a:gd name="T23" fmla="*/ 0 h 5"/>
                  <a:gd name="T24" fmla="*/ 1 w 5"/>
                  <a:gd name="T25" fmla="*/ 0 h 5"/>
                  <a:gd name="T26" fmla="*/ 2 w 5"/>
                  <a:gd name="T27" fmla="*/ 0 h 5"/>
                  <a:gd name="T28" fmla="*/ 2 w 5"/>
                  <a:gd name="T29" fmla="*/ 0 h 5"/>
                  <a:gd name="T30" fmla="*/ 2 w 5"/>
                  <a:gd name="T31" fmla="*/ 0 h 5"/>
                  <a:gd name="T32" fmla="*/ 3 w 5"/>
                  <a:gd name="T33" fmla="*/ 0 h 5"/>
                  <a:gd name="T34" fmla="*/ 5 w 5"/>
                  <a:gd name="T35" fmla="*/ 3 h 5"/>
                  <a:gd name="T36" fmla="*/ 5 w 5"/>
                  <a:gd name="T37" fmla="*/ 4 h 5"/>
                  <a:gd name="T38" fmla="*/ 2 w 5"/>
                  <a:gd name="T39" fmla="*/ 1 h 5"/>
                  <a:gd name="T40" fmla="*/ 1 w 5"/>
                  <a:gd name="T41" fmla="*/ 1 h 5"/>
                  <a:gd name="T42" fmla="*/ 4 w 5"/>
                  <a:gd name="T43" fmla="*/ 4 h 5"/>
                  <a:gd name="T44" fmla="*/ 4 w 5"/>
                  <a:gd name="T45" fmla="*/ 5 h 5"/>
                  <a:gd name="T46" fmla="*/ 1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8" name="Freeform 863"/>
              <p:cNvSpPr>
                <a:spLocks/>
              </p:cNvSpPr>
              <p:nvPr/>
            </p:nvSpPr>
            <p:spPr bwMode="auto">
              <a:xfrm>
                <a:off x="2511" y="192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2 w 5"/>
                  <a:gd name="T5" fmla="*/ 5 h 5"/>
                  <a:gd name="T6" fmla="*/ 2 w 5"/>
                  <a:gd name="T7" fmla="*/ 5 h 5"/>
                  <a:gd name="T8" fmla="*/ 1 w 5"/>
                  <a:gd name="T9" fmla="*/ 5 h 5"/>
                  <a:gd name="T10" fmla="*/ 1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1 w 5"/>
                  <a:gd name="T17" fmla="*/ 5 h 5"/>
                  <a:gd name="T18" fmla="*/ 1 w 5"/>
                  <a:gd name="T19" fmla="*/ 5 h 5"/>
                  <a:gd name="T20" fmla="*/ 0 w 5"/>
                  <a:gd name="T21" fmla="*/ 5 h 5"/>
                  <a:gd name="T22" fmla="*/ 0 w 5"/>
                  <a:gd name="T23" fmla="*/ 5 h 5"/>
                  <a:gd name="T24" fmla="*/ 0 w 5"/>
                  <a:gd name="T25" fmla="*/ 4 h 5"/>
                  <a:gd name="T26" fmla="*/ 0 w 5"/>
                  <a:gd name="T27" fmla="*/ 4 h 5"/>
                  <a:gd name="T28" fmla="*/ 0 w 5"/>
                  <a:gd name="T29" fmla="*/ 4 h 5"/>
                  <a:gd name="T30" fmla="*/ 1 w 5"/>
                  <a:gd name="T31" fmla="*/ 4 h 5"/>
                  <a:gd name="T32" fmla="*/ 1 w 5"/>
                  <a:gd name="T33" fmla="*/ 3 h 5"/>
                  <a:gd name="T34" fmla="*/ 3 w 5"/>
                  <a:gd name="T35" fmla="*/ 0 h 5"/>
                  <a:gd name="T36" fmla="*/ 4 w 5"/>
                  <a:gd name="T37" fmla="*/ 1 h 5"/>
                  <a:gd name="T38" fmla="*/ 1 w 5"/>
                  <a:gd name="T39" fmla="*/ 4 h 5"/>
                  <a:gd name="T40" fmla="*/ 2 w 5"/>
                  <a:gd name="T41" fmla="*/ 4 h 5"/>
                  <a:gd name="T42" fmla="*/ 4 w 5"/>
                  <a:gd name="T43" fmla="*/ 1 h 5"/>
                  <a:gd name="T44" fmla="*/ 5 w 5"/>
                  <a:gd name="T45" fmla="*/ 2 h 5"/>
                  <a:gd name="T46" fmla="*/ 2 w 5"/>
                  <a:gd name="T47" fmla="*/ 5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9" name="Freeform 864"/>
              <p:cNvSpPr>
                <a:spLocks/>
              </p:cNvSpPr>
              <p:nvPr/>
            </p:nvSpPr>
            <p:spPr bwMode="auto">
              <a:xfrm>
                <a:off x="2513" y="19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0 h 5"/>
                  <a:gd name="T10" fmla="*/ 4 w 5"/>
                  <a:gd name="T11" fmla="*/ 0 h 5"/>
                  <a:gd name="T12" fmla="*/ 4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4 w 5"/>
                  <a:gd name="T19" fmla="*/ 0 h 5"/>
                  <a:gd name="T20" fmla="*/ 5 w 5"/>
                  <a:gd name="T21" fmla="*/ 1 h 5"/>
                  <a:gd name="T22" fmla="*/ 5 w 5"/>
                  <a:gd name="T23" fmla="*/ 1 h 5"/>
                  <a:gd name="T24" fmla="*/ 5 w 5"/>
                  <a:gd name="T25" fmla="*/ 1 h 5"/>
                  <a:gd name="T26" fmla="*/ 5 w 5"/>
                  <a:gd name="T27" fmla="*/ 1 h 5"/>
                  <a:gd name="T28" fmla="*/ 5 w 5"/>
                  <a:gd name="T29" fmla="*/ 2 h 5"/>
                  <a:gd name="T30" fmla="*/ 4 w 5"/>
                  <a:gd name="T31" fmla="*/ 2 h 5"/>
                  <a:gd name="T32" fmla="*/ 4 w 5"/>
                  <a:gd name="T33" fmla="*/ 2 h 5"/>
                  <a:gd name="T34" fmla="*/ 2 w 5"/>
                  <a:gd name="T35" fmla="*/ 5 h 5"/>
                  <a:gd name="T36" fmla="*/ 1 w 5"/>
                  <a:gd name="T37" fmla="*/ 4 h 5"/>
                  <a:gd name="T38" fmla="*/ 4 w 5"/>
                  <a:gd name="T39" fmla="*/ 1 h 5"/>
                  <a:gd name="T40" fmla="*/ 3 w 5"/>
                  <a:gd name="T41" fmla="*/ 1 h 5"/>
                  <a:gd name="T42" fmla="*/ 1 w 5"/>
                  <a:gd name="T43" fmla="*/ 4 h 5"/>
                  <a:gd name="T44" fmla="*/ 0 w 5"/>
                  <a:gd name="T45" fmla="*/ 3 h 5"/>
                  <a:gd name="T46" fmla="*/ 3 w 5"/>
                  <a:gd name="T47" fmla="*/ 0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0" name="Freeform 865"/>
              <p:cNvSpPr>
                <a:spLocks/>
              </p:cNvSpPr>
              <p:nvPr/>
            </p:nvSpPr>
            <p:spPr bwMode="auto">
              <a:xfrm>
                <a:off x="2507" y="1921"/>
                <a:ext cx="5" cy="6"/>
              </a:xfrm>
              <a:custGeom>
                <a:avLst/>
                <a:gdLst>
                  <a:gd name="T0" fmla="*/ 4 w 5"/>
                  <a:gd name="T1" fmla="*/ 3 h 6"/>
                  <a:gd name="T2" fmla="*/ 5 w 5"/>
                  <a:gd name="T3" fmla="*/ 4 h 6"/>
                  <a:gd name="T4" fmla="*/ 5 w 5"/>
                  <a:gd name="T5" fmla="*/ 4 h 6"/>
                  <a:gd name="T6" fmla="*/ 5 w 5"/>
                  <a:gd name="T7" fmla="*/ 4 h 6"/>
                  <a:gd name="T8" fmla="*/ 5 w 5"/>
                  <a:gd name="T9" fmla="*/ 4 h 6"/>
                  <a:gd name="T10" fmla="*/ 5 w 5"/>
                  <a:gd name="T11" fmla="*/ 4 h 6"/>
                  <a:gd name="T12" fmla="*/ 5 w 5"/>
                  <a:gd name="T13" fmla="*/ 5 h 6"/>
                  <a:gd name="T14" fmla="*/ 5 w 5"/>
                  <a:gd name="T15" fmla="*/ 5 h 6"/>
                  <a:gd name="T16" fmla="*/ 5 w 5"/>
                  <a:gd name="T17" fmla="*/ 5 h 6"/>
                  <a:gd name="T18" fmla="*/ 4 w 5"/>
                  <a:gd name="T19" fmla="*/ 5 h 6"/>
                  <a:gd name="T20" fmla="*/ 4 w 5"/>
                  <a:gd name="T21" fmla="*/ 5 h 6"/>
                  <a:gd name="T22" fmla="*/ 4 w 5"/>
                  <a:gd name="T23" fmla="*/ 6 h 6"/>
                  <a:gd name="T24" fmla="*/ 3 w 5"/>
                  <a:gd name="T25" fmla="*/ 6 h 6"/>
                  <a:gd name="T26" fmla="*/ 3 w 5"/>
                  <a:gd name="T27" fmla="*/ 6 h 6"/>
                  <a:gd name="T28" fmla="*/ 3 w 5"/>
                  <a:gd name="T29" fmla="*/ 6 h 6"/>
                  <a:gd name="T30" fmla="*/ 3 w 5"/>
                  <a:gd name="T31" fmla="*/ 5 h 6"/>
                  <a:gd name="T32" fmla="*/ 3 w 5"/>
                  <a:gd name="T33" fmla="*/ 5 h 6"/>
                  <a:gd name="T34" fmla="*/ 0 w 5"/>
                  <a:gd name="T35" fmla="*/ 2 h 6"/>
                  <a:gd name="T36" fmla="*/ 0 w 5"/>
                  <a:gd name="T37" fmla="*/ 1 h 6"/>
                  <a:gd name="T38" fmla="*/ 3 w 5"/>
                  <a:gd name="T39" fmla="*/ 4 h 6"/>
                  <a:gd name="T40" fmla="*/ 4 w 5"/>
                  <a:gd name="T41" fmla="*/ 4 h 6"/>
                  <a:gd name="T42" fmla="*/ 1 w 5"/>
                  <a:gd name="T43" fmla="*/ 1 h 6"/>
                  <a:gd name="T44" fmla="*/ 1 w 5"/>
                  <a:gd name="T45" fmla="*/ 0 h 6"/>
                  <a:gd name="T46" fmla="*/ 4 w 5"/>
                  <a:gd name="T47" fmla="*/ 3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6"/>
                  <a:gd name="T74" fmla="*/ 5 w 5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6">
                    <a:moveTo>
                      <a:pt x="4" y="3"/>
                    </a:move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1" name="Freeform 866"/>
              <p:cNvSpPr>
                <a:spLocks/>
              </p:cNvSpPr>
              <p:nvPr/>
            </p:nvSpPr>
            <p:spPr bwMode="auto">
              <a:xfrm>
                <a:off x="2509" y="1920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2 h 5"/>
                  <a:gd name="T4" fmla="*/ 0 w 5"/>
                  <a:gd name="T5" fmla="*/ 2 h 5"/>
                  <a:gd name="T6" fmla="*/ 0 w 5"/>
                  <a:gd name="T7" fmla="*/ 1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1 h 5"/>
                  <a:gd name="T14" fmla="*/ 0 w 5"/>
                  <a:gd name="T15" fmla="*/ 1 h 5"/>
                  <a:gd name="T16" fmla="*/ 0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1 w 5"/>
                  <a:gd name="T23" fmla="*/ 0 h 5"/>
                  <a:gd name="T24" fmla="*/ 1 w 5"/>
                  <a:gd name="T25" fmla="*/ 0 h 5"/>
                  <a:gd name="T26" fmla="*/ 1 w 5"/>
                  <a:gd name="T27" fmla="*/ 0 h 5"/>
                  <a:gd name="T28" fmla="*/ 2 w 5"/>
                  <a:gd name="T29" fmla="*/ 0 h 5"/>
                  <a:gd name="T30" fmla="*/ 2 w 5"/>
                  <a:gd name="T31" fmla="*/ 0 h 5"/>
                  <a:gd name="T32" fmla="*/ 2 w 5"/>
                  <a:gd name="T33" fmla="*/ 0 h 5"/>
                  <a:gd name="T34" fmla="*/ 5 w 5"/>
                  <a:gd name="T35" fmla="*/ 3 h 5"/>
                  <a:gd name="T36" fmla="*/ 4 w 5"/>
                  <a:gd name="T37" fmla="*/ 4 h 5"/>
                  <a:gd name="T38" fmla="*/ 1 w 5"/>
                  <a:gd name="T39" fmla="*/ 1 h 5"/>
                  <a:gd name="T40" fmla="*/ 1 w 5"/>
                  <a:gd name="T41" fmla="*/ 1 h 5"/>
                  <a:gd name="T42" fmla="*/ 4 w 5"/>
                  <a:gd name="T43" fmla="*/ 4 h 5"/>
                  <a:gd name="T44" fmla="*/ 3 w 5"/>
                  <a:gd name="T45" fmla="*/ 5 h 5"/>
                  <a:gd name="T46" fmla="*/ 0 w 5"/>
                  <a:gd name="T47" fmla="*/ 2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5"/>
                  <a:gd name="T74" fmla="*/ 5 w 5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2" name="Freeform 867"/>
              <p:cNvSpPr>
                <a:spLocks/>
              </p:cNvSpPr>
              <p:nvPr/>
            </p:nvSpPr>
            <p:spPr bwMode="auto">
              <a:xfrm>
                <a:off x="2627" y="2055"/>
                <a:ext cx="41" cy="17"/>
              </a:xfrm>
              <a:custGeom>
                <a:avLst/>
                <a:gdLst>
                  <a:gd name="T0" fmla="*/ 25 w 41"/>
                  <a:gd name="T1" fmla="*/ 0 h 17"/>
                  <a:gd name="T2" fmla="*/ 41 w 41"/>
                  <a:gd name="T3" fmla="*/ 17 h 17"/>
                  <a:gd name="T4" fmla="*/ 0 w 4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7"/>
                  <a:gd name="T11" fmla="*/ 41 w 4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7">
                    <a:moveTo>
                      <a:pt x="25" y="0"/>
                    </a:moveTo>
                    <a:lnTo>
                      <a:pt x="41" y="17"/>
                    </a:lnTo>
                    <a:lnTo>
                      <a:pt x="0" y="17"/>
                    </a:lnTo>
                  </a:path>
                </a:pathLst>
              </a:custGeom>
              <a:noFill/>
              <a:ln w="4763">
                <a:solidFill>
                  <a:srgbClr val="D8C6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3" name="Line 868"/>
              <p:cNvSpPr>
                <a:spLocks noChangeShapeType="1"/>
              </p:cNvSpPr>
              <p:nvPr/>
            </p:nvSpPr>
            <p:spPr bwMode="auto">
              <a:xfrm flipV="1">
                <a:off x="2819" y="2573"/>
                <a:ext cx="1" cy="53"/>
              </a:xfrm>
              <a:prstGeom prst="line">
                <a:avLst/>
              </a:prstGeom>
              <a:noFill/>
              <a:ln w="7938">
                <a:solidFill>
                  <a:srgbClr val="231C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4" name="Freeform 869"/>
              <p:cNvSpPr>
                <a:spLocks/>
              </p:cNvSpPr>
              <p:nvPr/>
            </p:nvSpPr>
            <p:spPr bwMode="auto">
              <a:xfrm>
                <a:off x="2821" y="26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5" name="Freeform 870"/>
              <p:cNvSpPr>
                <a:spLocks/>
              </p:cNvSpPr>
              <p:nvPr/>
            </p:nvSpPr>
            <p:spPr bwMode="auto">
              <a:xfrm>
                <a:off x="2821" y="257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3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6" name="Freeform 871"/>
              <p:cNvSpPr>
                <a:spLocks/>
              </p:cNvSpPr>
              <p:nvPr/>
            </p:nvSpPr>
            <p:spPr bwMode="auto">
              <a:xfrm>
                <a:off x="2500" y="203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7" name="Freeform 872"/>
              <p:cNvSpPr>
                <a:spLocks/>
              </p:cNvSpPr>
              <p:nvPr/>
            </p:nvSpPr>
            <p:spPr bwMode="auto">
              <a:xfrm>
                <a:off x="2794" y="193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8" name="Freeform 873"/>
              <p:cNvSpPr>
                <a:spLocks/>
              </p:cNvSpPr>
              <p:nvPr/>
            </p:nvSpPr>
            <p:spPr bwMode="auto">
              <a:xfrm>
                <a:off x="2542" y="1987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9 h 9"/>
                  <a:gd name="T4" fmla="*/ 6 w 9"/>
                  <a:gd name="T5" fmla="*/ 9 h 9"/>
                  <a:gd name="T6" fmla="*/ 7 w 9"/>
                  <a:gd name="T7" fmla="*/ 8 h 9"/>
                  <a:gd name="T8" fmla="*/ 7 w 9"/>
                  <a:gd name="T9" fmla="*/ 8 h 9"/>
                  <a:gd name="T10" fmla="*/ 8 w 9"/>
                  <a:gd name="T11" fmla="*/ 7 h 9"/>
                  <a:gd name="T12" fmla="*/ 8 w 9"/>
                  <a:gd name="T13" fmla="*/ 6 h 9"/>
                  <a:gd name="T14" fmla="*/ 9 w 9"/>
                  <a:gd name="T15" fmla="*/ 5 h 9"/>
                  <a:gd name="T16" fmla="*/ 9 w 9"/>
                  <a:gd name="T17" fmla="*/ 5 h 9"/>
                  <a:gd name="T18" fmla="*/ 9 w 9"/>
                  <a:gd name="T19" fmla="*/ 4 h 9"/>
                  <a:gd name="T20" fmla="*/ 8 w 9"/>
                  <a:gd name="T21" fmla="*/ 3 h 9"/>
                  <a:gd name="T22" fmla="*/ 8 w 9"/>
                  <a:gd name="T23" fmla="*/ 2 h 9"/>
                  <a:gd name="T24" fmla="*/ 7 w 9"/>
                  <a:gd name="T25" fmla="*/ 2 h 9"/>
                  <a:gd name="T26" fmla="*/ 7 w 9"/>
                  <a:gd name="T27" fmla="*/ 1 h 9"/>
                  <a:gd name="T28" fmla="*/ 6 w 9"/>
                  <a:gd name="T29" fmla="*/ 1 h 9"/>
                  <a:gd name="T30" fmla="*/ 5 w 9"/>
                  <a:gd name="T31" fmla="*/ 0 h 9"/>
                  <a:gd name="T32" fmla="*/ 5 w 9"/>
                  <a:gd name="T33" fmla="*/ 0 h 9"/>
                  <a:gd name="T34" fmla="*/ 3 w 9"/>
                  <a:gd name="T35" fmla="*/ 0 h 9"/>
                  <a:gd name="T36" fmla="*/ 3 w 9"/>
                  <a:gd name="T37" fmla="*/ 1 h 9"/>
                  <a:gd name="T38" fmla="*/ 2 w 9"/>
                  <a:gd name="T39" fmla="*/ 1 h 9"/>
                  <a:gd name="T40" fmla="*/ 1 w 9"/>
                  <a:gd name="T41" fmla="*/ 2 h 9"/>
                  <a:gd name="T42" fmla="*/ 1 w 9"/>
                  <a:gd name="T43" fmla="*/ 2 h 9"/>
                  <a:gd name="T44" fmla="*/ 0 w 9"/>
                  <a:gd name="T45" fmla="*/ 3 h 9"/>
                  <a:gd name="T46" fmla="*/ 0 w 9"/>
                  <a:gd name="T47" fmla="*/ 4 h 9"/>
                  <a:gd name="T48" fmla="*/ 0 w 9"/>
                  <a:gd name="T49" fmla="*/ 5 h 9"/>
                  <a:gd name="T50" fmla="*/ 0 w 9"/>
                  <a:gd name="T51" fmla="*/ 5 h 9"/>
                  <a:gd name="T52" fmla="*/ 0 w 9"/>
                  <a:gd name="T53" fmla="*/ 6 h 9"/>
                  <a:gd name="T54" fmla="*/ 1 w 9"/>
                  <a:gd name="T55" fmla="*/ 7 h 9"/>
                  <a:gd name="T56" fmla="*/ 1 w 9"/>
                  <a:gd name="T57" fmla="*/ 8 h 9"/>
                  <a:gd name="T58" fmla="*/ 2 w 9"/>
                  <a:gd name="T59" fmla="*/ 8 h 9"/>
                  <a:gd name="T60" fmla="*/ 3 w 9"/>
                  <a:gd name="T61" fmla="*/ 9 h 9"/>
                  <a:gd name="T62" fmla="*/ 3 w 9"/>
                  <a:gd name="T63" fmla="*/ 9 h 9"/>
                  <a:gd name="T64" fmla="*/ 5 w 9"/>
                  <a:gd name="T65" fmla="*/ 9 h 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9"/>
                  <a:gd name="T101" fmla="*/ 9 w 9"/>
                  <a:gd name="T102" fmla="*/ 9 h 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9">
                    <a:moveTo>
                      <a:pt x="5" y="9"/>
                    </a:move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9" name="Freeform 874"/>
              <p:cNvSpPr>
                <a:spLocks/>
              </p:cNvSpPr>
              <p:nvPr/>
            </p:nvSpPr>
            <p:spPr bwMode="auto">
              <a:xfrm>
                <a:off x="2505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4 w 4"/>
                  <a:gd name="T23" fmla="*/ 2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2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1 w 4"/>
                  <a:gd name="T41" fmla="*/ 1 h 5"/>
                  <a:gd name="T42" fmla="*/ 1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1 w 4"/>
                  <a:gd name="T55" fmla="*/ 4 h 5"/>
                  <a:gd name="T56" fmla="*/ 1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2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0" name="Freeform 875"/>
              <p:cNvSpPr>
                <a:spLocks/>
              </p:cNvSpPr>
              <p:nvPr/>
            </p:nvSpPr>
            <p:spPr bwMode="auto">
              <a:xfrm>
                <a:off x="2514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4 w 4"/>
                  <a:gd name="T23" fmla="*/ 2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2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1 w 4"/>
                  <a:gd name="T41" fmla="*/ 1 h 5"/>
                  <a:gd name="T42" fmla="*/ 0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0 w 4"/>
                  <a:gd name="T55" fmla="*/ 4 h 5"/>
                  <a:gd name="T56" fmla="*/ 1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2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1" name="Freeform 876"/>
              <p:cNvSpPr>
                <a:spLocks/>
              </p:cNvSpPr>
              <p:nvPr/>
            </p:nvSpPr>
            <p:spPr bwMode="auto">
              <a:xfrm>
                <a:off x="2523" y="1947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3 h 5"/>
                  <a:gd name="T14" fmla="*/ 4 w 4"/>
                  <a:gd name="T15" fmla="*/ 3 h 5"/>
                  <a:gd name="T16" fmla="*/ 4 w 4"/>
                  <a:gd name="T17" fmla="*/ 3 h 5"/>
                  <a:gd name="T18" fmla="*/ 4 w 4"/>
                  <a:gd name="T19" fmla="*/ 2 h 5"/>
                  <a:gd name="T20" fmla="*/ 4 w 4"/>
                  <a:gd name="T21" fmla="*/ 2 h 5"/>
                  <a:gd name="T22" fmla="*/ 3 w 4"/>
                  <a:gd name="T23" fmla="*/ 2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0 h 5"/>
                  <a:gd name="T34" fmla="*/ 1 w 4"/>
                  <a:gd name="T35" fmla="*/ 0 h 5"/>
                  <a:gd name="T36" fmla="*/ 1 w 4"/>
                  <a:gd name="T37" fmla="*/ 1 h 5"/>
                  <a:gd name="T38" fmla="*/ 1 w 4"/>
                  <a:gd name="T39" fmla="*/ 1 h 5"/>
                  <a:gd name="T40" fmla="*/ 0 w 4"/>
                  <a:gd name="T41" fmla="*/ 1 h 5"/>
                  <a:gd name="T42" fmla="*/ 0 w 4"/>
                  <a:gd name="T43" fmla="*/ 2 h 5"/>
                  <a:gd name="T44" fmla="*/ 0 w 4"/>
                  <a:gd name="T45" fmla="*/ 2 h 5"/>
                  <a:gd name="T46" fmla="*/ 0 w 4"/>
                  <a:gd name="T47" fmla="*/ 2 h 5"/>
                  <a:gd name="T48" fmla="*/ 0 w 4"/>
                  <a:gd name="T49" fmla="*/ 3 h 5"/>
                  <a:gd name="T50" fmla="*/ 0 w 4"/>
                  <a:gd name="T51" fmla="*/ 3 h 5"/>
                  <a:gd name="T52" fmla="*/ 0 w 4"/>
                  <a:gd name="T53" fmla="*/ 3 h 5"/>
                  <a:gd name="T54" fmla="*/ 0 w 4"/>
                  <a:gd name="T55" fmla="*/ 4 h 5"/>
                  <a:gd name="T56" fmla="*/ 0 w 4"/>
                  <a:gd name="T57" fmla="*/ 4 h 5"/>
                  <a:gd name="T58" fmla="*/ 1 w 4"/>
                  <a:gd name="T59" fmla="*/ 4 h 5"/>
                  <a:gd name="T60" fmla="*/ 1 w 4"/>
                  <a:gd name="T61" fmla="*/ 5 h 5"/>
                  <a:gd name="T62" fmla="*/ 1 w 4"/>
                  <a:gd name="T63" fmla="*/ 5 h 5"/>
                  <a:gd name="T64" fmla="*/ 2 w 4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"/>
                  <a:gd name="T100" fmla="*/ 0 h 5"/>
                  <a:gd name="T101" fmla="*/ 4 w 4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D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2" name="Freeform 877"/>
              <p:cNvSpPr>
                <a:spLocks/>
              </p:cNvSpPr>
              <p:nvPr/>
            </p:nvSpPr>
            <p:spPr bwMode="auto">
              <a:xfrm>
                <a:off x="2733" y="1928"/>
                <a:ext cx="72" cy="11"/>
              </a:xfrm>
              <a:custGeom>
                <a:avLst/>
                <a:gdLst>
                  <a:gd name="T0" fmla="*/ 72 w 72"/>
                  <a:gd name="T1" fmla="*/ 10 h 11"/>
                  <a:gd name="T2" fmla="*/ 72 w 72"/>
                  <a:gd name="T3" fmla="*/ 10 h 11"/>
                  <a:gd name="T4" fmla="*/ 72 w 72"/>
                  <a:gd name="T5" fmla="*/ 10 h 11"/>
                  <a:gd name="T6" fmla="*/ 72 w 72"/>
                  <a:gd name="T7" fmla="*/ 9 h 11"/>
                  <a:gd name="T8" fmla="*/ 72 w 72"/>
                  <a:gd name="T9" fmla="*/ 9 h 11"/>
                  <a:gd name="T10" fmla="*/ 72 w 72"/>
                  <a:gd name="T11" fmla="*/ 9 h 11"/>
                  <a:gd name="T12" fmla="*/ 72 w 72"/>
                  <a:gd name="T13" fmla="*/ 1 h 11"/>
                  <a:gd name="T14" fmla="*/ 72 w 72"/>
                  <a:gd name="T15" fmla="*/ 1 h 11"/>
                  <a:gd name="T16" fmla="*/ 72 w 72"/>
                  <a:gd name="T17" fmla="*/ 1 h 11"/>
                  <a:gd name="T18" fmla="*/ 72 w 72"/>
                  <a:gd name="T19" fmla="*/ 1 h 11"/>
                  <a:gd name="T20" fmla="*/ 72 w 72"/>
                  <a:gd name="T21" fmla="*/ 0 h 11"/>
                  <a:gd name="T22" fmla="*/ 72 w 72"/>
                  <a:gd name="T23" fmla="*/ 0 h 11"/>
                  <a:gd name="T24" fmla="*/ 71 w 72"/>
                  <a:gd name="T25" fmla="*/ 0 h 11"/>
                  <a:gd name="T26" fmla="*/ 0 w 72"/>
                  <a:gd name="T27" fmla="*/ 2 h 11"/>
                  <a:gd name="T28" fmla="*/ 0 w 72"/>
                  <a:gd name="T29" fmla="*/ 2 h 11"/>
                  <a:gd name="T30" fmla="*/ 0 w 72"/>
                  <a:gd name="T31" fmla="*/ 2 h 11"/>
                  <a:gd name="T32" fmla="*/ 0 w 72"/>
                  <a:gd name="T33" fmla="*/ 2 h 11"/>
                  <a:gd name="T34" fmla="*/ 0 w 72"/>
                  <a:gd name="T35" fmla="*/ 2 h 11"/>
                  <a:gd name="T36" fmla="*/ 0 w 72"/>
                  <a:gd name="T37" fmla="*/ 2 h 11"/>
                  <a:gd name="T38" fmla="*/ 0 w 72"/>
                  <a:gd name="T39" fmla="*/ 2 h 11"/>
                  <a:gd name="T40" fmla="*/ 0 w 72"/>
                  <a:gd name="T41" fmla="*/ 10 h 11"/>
                  <a:gd name="T42" fmla="*/ 0 w 72"/>
                  <a:gd name="T43" fmla="*/ 11 h 11"/>
                  <a:gd name="T44" fmla="*/ 0 w 72"/>
                  <a:gd name="T45" fmla="*/ 11 h 11"/>
                  <a:gd name="T46" fmla="*/ 0 w 72"/>
                  <a:gd name="T47" fmla="*/ 11 h 11"/>
                  <a:gd name="T48" fmla="*/ 0 w 72"/>
                  <a:gd name="T49" fmla="*/ 11 h 11"/>
                  <a:gd name="T50" fmla="*/ 72 w 72"/>
                  <a:gd name="T51" fmla="*/ 10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11"/>
                  <a:gd name="T80" fmla="*/ 72 w 72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11">
                    <a:moveTo>
                      <a:pt x="72" y="10"/>
                    </a:moveTo>
                    <a:lnTo>
                      <a:pt x="72" y="10"/>
                    </a:lnTo>
                    <a:lnTo>
                      <a:pt x="72" y="9"/>
                    </a:lnTo>
                    <a:lnTo>
                      <a:pt x="72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525252"/>
              </a:solidFill>
              <a:ln w="1588">
                <a:solidFill>
                  <a:srgbClr val="5252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3" name="Freeform 878"/>
              <p:cNvSpPr>
                <a:spLocks/>
              </p:cNvSpPr>
              <p:nvPr/>
            </p:nvSpPr>
            <p:spPr bwMode="auto">
              <a:xfrm>
                <a:off x="2497" y="1935"/>
                <a:ext cx="295" cy="98"/>
              </a:xfrm>
              <a:custGeom>
                <a:avLst/>
                <a:gdLst>
                  <a:gd name="T0" fmla="*/ 0 w 295"/>
                  <a:gd name="T1" fmla="*/ 98 h 98"/>
                  <a:gd name="T2" fmla="*/ 295 w 295"/>
                  <a:gd name="T3" fmla="*/ 97 h 98"/>
                  <a:gd name="T4" fmla="*/ 295 w 295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295"/>
                  <a:gd name="T10" fmla="*/ 0 h 98"/>
                  <a:gd name="T11" fmla="*/ 295 w 295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" h="98">
                    <a:moveTo>
                      <a:pt x="0" y="98"/>
                    </a:moveTo>
                    <a:lnTo>
                      <a:pt x="295" y="97"/>
                    </a:lnTo>
                    <a:lnTo>
                      <a:pt x="295" y="0"/>
                    </a:lnTo>
                  </a:path>
                </a:pathLst>
              </a:custGeom>
              <a:noFill/>
              <a:ln w="793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4" name="Freeform 879"/>
              <p:cNvSpPr>
                <a:spLocks/>
              </p:cNvSpPr>
              <p:nvPr/>
            </p:nvSpPr>
            <p:spPr bwMode="auto">
              <a:xfrm>
                <a:off x="2762" y="1925"/>
                <a:ext cx="31" cy="5"/>
              </a:xfrm>
              <a:custGeom>
                <a:avLst/>
                <a:gdLst>
                  <a:gd name="T0" fmla="*/ 31 w 31"/>
                  <a:gd name="T1" fmla="*/ 5 h 5"/>
                  <a:gd name="T2" fmla="*/ 31 w 31"/>
                  <a:gd name="T3" fmla="*/ 0 h 5"/>
                  <a:gd name="T4" fmla="*/ 0 w 31"/>
                  <a:gd name="T5" fmla="*/ 1 h 5"/>
                  <a:gd name="T6" fmla="*/ 0 w 31"/>
                  <a:gd name="T7" fmla="*/ 5 h 5"/>
                  <a:gd name="T8" fmla="*/ 31 w 3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"/>
                  <a:gd name="T17" fmla="*/ 31 w 3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">
                    <a:moveTo>
                      <a:pt x="31" y="5"/>
                    </a:moveTo>
                    <a:lnTo>
                      <a:pt x="3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A6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5" name="Freeform 880"/>
              <p:cNvSpPr>
                <a:spLocks/>
              </p:cNvSpPr>
              <p:nvPr/>
            </p:nvSpPr>
            <p:spPr bwMode="auto">
              <a:xfrm>
                <a:off x="2733" y="19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1 h 1"/>
                  <a:gd name="T34" fmla="*/ 1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"/>
                  <a:gd name="T64" fmla="*/ 0 h 1"/>
                  <a:gd name="T65" fmla="*/ 1 w 1"/>
                  <a:gd name="T66" fmla="*/ 1 h 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5252"/>
              </a:solidFill>
              <a:ln w="1588">
                <a:solidFill>
                  <a:srgbClr val="5252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6" name="Freeform 881"/>
              <p:cNvSpPr>
                <a:spLocks/>
              </p:cNvSpPr>
              <p:nvPr/>
            </p:nvSpPr>
            <p:spPr bwMode="auto">
              <a:xfrm>
                <a:off x="2773" y="1927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2 w 3"/>
                  <a:gd name="T23" fmla="*/ 0 h 2"/>
                  <a:gd name="T24" fmla="*/ 2 w 3"/>
                  <a:gd name="T25" fmla="*/ 0 h 2"/>
                  <a:gd name="T26" fmla="*/ 3 w 3"/>
                  <a:gd name="T27" fmla="*/ 0 h 2"/>
                  <a:gd name="T28" fmla="*/ 3 w 3"/>
                  <a:gd name="T29" fmla="*/ 0 h 2"/>
                  <a:gd name="T30" fmla="*/ 3 w 3"/>
                  <a:gd name="T31" fmla="*/ 0 h 2"/>
                  <a:gd name="T32" fmla="*/ 3 w 3"/>
                  <a:gd name="T33" fmla="*/ 0 h 2"/>
                  <a:gd name="T34" fmla="*/ 3 w 3"/>
                  <a:gd name="T35" fmla="*/ 1 h 2"/>
                  <a:gd name="T36" fmla="*/ 3 w 3"/>
                  <a:gd name="T37" fmla="*/ 2 h 2"/>
                  <a:gd name="T38" fmla="*/ 3 w 3"/>
                  <a:gd name="T39" fmla="*/ 2 h 2"/>
                  <a:gd name="T40" fmla="*/ 3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2 h 2"/>
                  <a:gd name="T48" fmla="*/ 2 w 3"/>
                  <a:gd name="T49" fmla="*/ 2 h 2"/>
                  <a:gd name="T50" fmla="*/ 2 w 3"/>
                  <a:gd name="T51" fmla="*/ 2 h 2"/>
                  <a:gd name="T52" fmla="*/ 1 w 3"/>
                  <a:gd name="T53" fmla="*/ 2 h 2"/>
                  <a:gd name="T54" fmla="*/ 1 w 3"/>
                  <a:gd name="T55" fmla="*/ 2 h 2"/>
                  <a:gd name="T56" fmla="*/ 1 w 3"/>
                  <a:gd name="T57" fmla="*/ 2 h 2"/>
                  <a:gd name="T58" fmla="*/ 1 w 3"/>
                  <a:gd name="T59" fmla="*/ 2 h 2"/>
                  <a:gd name="T60" fmla="*/ 1 w 3"/>
                  <a:gd name="T61" fmla="*/ 2 h 2"/>
                  <a:gd name="T62" fmla="*/ 0 w 3"/>
                  <a:gd name="T63" fmla="*/ 2 h 2"/>
                  <a:gd name="T64" fmla="*/ 0 w 3"/>
                  <a:gd name="T65" fmla="*/ 2 h 2"/>
                  <a:gd name="T66" fmla="*/ 0 w 3"/>
                  <a:gd name="T67" fmla="*/ 1 h 2"/>
                  <a:gd name="T68" fmla="*/ 0 w 3"/>
                  <a:gd name="T69" fmla="*/ 1 h 2"/>
                  <a:gd name="T70" fmla="*/ 1 w 3"/>
                  <a:gd name="T71" fmla="*/ 1 h 2"/>
                  <a:gd name="T72" fmla="*/ 1 w 3"/>
                  <a:gd name="T73" fmla="*/ 2 h 2"/>
                  <a:gd name="T74" fmla="*/ 1 w 3"/>
                  <a:gd name="T75" fmla="*/ 2 h 2"/>
                  <a:gd name="T76" fmla="*/ 1 w 3"/>
                  <a:gd name="T77" fmla="*/ 2 h 2"/>
                  <a:gd name="T78" fmla="*/ 1 w 3"/>
                  <a:gd name="T79" fmla="*/ 2 h 2"/>
                  <a:gd name="T80" fmla="*/ 2 w 3"/>
                  <a:gd name="T81" fmla="*/ 2 h 2"/>
                  <a:gd name="T82" fmla="*/ 2 w 3"/>
                  <a:gd name="T83" fmla="*/ 2 h 2"/>
                  <a:gd name="T84" fmla="*/ 2 w 3"/>
                  <a:gd name="T85" fmla="*/ 2 h 2"/>
                  <a:gd name="T86" fmla="*/ 2 w 3"/>
                  <a:gd name="T87" fmla="*/ 2 h 2"/>
                  <a:gd name="T88" fmla="*/ 2 w 3"/>
                  <a:gd name="T89" fmla="*/ 2 h 2"/>
                  <a:gd name="T90" fmla="*/ 2 w 3"/>
                  <a:gd name="T91" fmla="*/ 2 h 2"/>
                  <a:gd name="T92" fmla="*/ 2 w 3"/>
                  <a:gd name="T93" fmla="*/ 2 h 2"/>
                  <a:gd name="T94" fmla="*/ 2 w 3"/>
                  <a:gd name="T95" fmla="*/ 1 h 2"/>
                  <a:gd name="T96" fmla="*/ 2 w 3"/>
                  <a:gd name="T97" fmla="*/ 1 h 2"/>
                  <a:gd name="T98" fmla="*/ 2 w 3"/>
                  <a:gd name="T99" fmla="*/ 0 h 2"/>
                  <a:gd name="T100" fmla="*/ 2 w 3"/>
                  <a:gd name="T101" fmla="*/ 0 h 2"/>
                  <a:gd name="T102" fmla="*/ 2 w 3"/>
                  <a:gd name="T103" fmla="*/ 0 h 2"/>
                  <a:gd name="T104" fmla="*/ 2 w 3"/>
                  <a:gd name="T105" fmla="*/ 0 h 2"/>
                  <a:gd name="T106" fmla="*/ 2 w 3"/>
                  <a:gd name="T107" fmla="*/ 0 h 2"/>
                  <a:gd name="T108" fmla="*/ 2 w 3"/>
                  <a:gd name="T109" fmla="*/ 0 h 2"/>
                  <a:gd name="T110" fmla="*/ 2 w 3"/>
                  <a:gd name="T111" fmla="*/ 0 h 2"/>
                  <a:gd name="T112" fmla="*/ 1 w 3"/>
                  <a:gd name="T113" fmla="*/ 0 h 2"/>
                  <a:gd name="T114" fmla="*/ 1 w 3"/>
                  <a:gd name="T115" fmla="*/ 0 h 2"/>
                  <a:gd name="T116" fmla="*/ 1 w 3"/>
                  <a:gd name="T117" fmla="*/ 0 h 2"/>
                  <a:gd name="T118" fmla="*/ 1 w 3"/>
                  <a:gd name="T119" fmla="*/ 0 h 2"/>
                  <a:gd name="T120" fmla="*/ 1 w 3"/>
                  <a:gd name="T121" fmla="*/ 0 h 2"/>
                  <a:gd name="T122" fmla="*/ 1 w 3"/>
                  <a:gd name="T123" fmla="*/ 1 h 2"/>
                  <a:gd name="T124" fmla="*/ 0 w 3"/>
                  <a:gd name="T125" fmla="*/ 1 h 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"/>
                  <a:gd name="T190" fmla="*/ 0 h 2"/>
                  <a:gd name="T191" fmla="*/ 3 w 3"/>
                  <a:gd name="T192" fmla="*/ 2 h 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7" name="Freeform 882"/>
              <p:cNvSpPr>
                <a:spLocks/>
              </p:cNvSpPr>
              <p:nvPr/>
            </p:nvSpPr>
            <p:spPr bwMode="auto">
              <a:xfrm>
                <a:off x="2779" y="192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1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1 h 2"/>
                  <a:gd name="T34" fmla="*/ 1 w 2"/>
                  <a:gd name="T35" fmla="*/ 1 h 2"/>
                  <a:gd name="T36" fmla="*/ 1 w 2"/>
                  <a:gd name="T37" fmla="*/ 2 h 2"/>
                  <a:gd name="T38" fmla="*/ 1 w 2"/>
                  <a:gd name="T39" fmla="*/ 2 h 2"/>
                  <a:gd name="T40" fmla="*/ 1 w 2"/>
                  <a:gd name="T41" fmla="*/ 2 h 2"/>
                  <a:gd name="T42" fmla="*/ 1 w 2"/>
                  <a:gd name="T43" fmla="*/ 2 h 2"/>
                  <a:gd name="T44" fmla="*/ 2 w 2"/>
                  <a:gd name="T45" fmla="*/ 2 h 2"/>
                  <a:gd name="T46" fmla="*/ 2 w 2"/>
                  <a:gd name="T47" fmla="*/ 1 h 2"/>
                  <a:gd name="T48" fmla="*/ 2 w 2"/>
                  <a:gd name="T49" fmla="*/ 0 h 2"/>
                  <a:gd name="T50" fmla="*/ 2 w 2"/>
                  <a:gd name="T51" fmla="*/ 0 h 2"/>
                  <a:gd name="T52" fmla="*/ 1 w 2"/>
                  <a:gd name="T53" fmla="*/ 0 h 2"/>
                  <a:gd name="T54" fmla="*/ 1 w 2"/>
                  <a:gd name="T55" fmla="*/ 0 h 2"/>
                  <a:gd name="T56" fmla="*/ 1 w 2"/>
                  <a:gd name="T57" fmla="*/ 0 h 2"/>
                  <a:gd name="T58" fmla="*/ 1 w 2"/>
                  <a:gd name="T59" fmla="*/ 0 h 2"/>
                  <a:gd name="T60" fmla="*/ 1 w 2"/>
                  <a:gd name="T61" fmla="*/ 0 h 2"/>
                  <a:gd name="T62" fmla="*/ 0 w 2"/>
                  <a:gd name="T63" fmla="*/ 0 h 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"/>
                  <a:gd name="T97" fmla="*/ 0 h 2"/>
                  <a:gd name="T98" fmla="*/ 2 w 2"/>
                  <a:gd name="T99" fmla="*/ 2 h 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8" name="Freeform 883"/>
              <p:cNvSpPr>
                <a:spLocks/>
              </p:cNvSpPr>
              <p:nvPr/>
            </p:nvSpPr>
            <p:spPr bwMode="auto">
              <a:xfrm>
                <a:off x="2784" y="19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2 w 3"/>
                  <a:gd name="T9" fmla="*/ 1 h 3"/>
                  <a:gd name="T10" fmla="*/ 2 w 3"/>
                  <a:gd name="T11" fmla="*/ 1 h 3"/>
                  <a:gd name="T12" fmla="*/ 3 w 3"/>
                  <a:gd name="T13" fmla="*/ 1 h 3"/>
                  <a:gd name="T14" fmla="*/ 3 w 3"/>
                  <a:gd name="T15" fmla="*/ 1 h 3"/>
                  <a:gd name="T16" fmla="*/ 3 w 3"/>
                  <a:gd name="T17" fmla="*/ 2 h 3"/>
                  <a:gd name="T18" fmla="*/ 3 w 3"/>
                  <a:gd name="T19" fmla="*/ 3 h 3"/>
                  <a:gd name="T20" fmla="*/ 3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1 w 3"/>
                  <a:gd name="T27" fmla="*/ 3 h 3"/>
                  <a:gd name="T28" fmla="*/ 1 w 3"/>
                  <a:gd name="T29" fmla="*/ 3 h 3"/>
                  <a:gd name="T30" fmla="*/ 0 w 3"/>
                  <a:gd name="T31" fmla="*/ 3 h 3"/>
                  <a:gd name="T32" fmla="*/ 0 w 3"/>
                  <a:gd name="T33" fmla="*/ 2 h 3"/>
                  <a:gd name="T34" fmla="*/ 1 w 3"/>
                  <a:gd name="T35" fmla="*/ 2 h 3"/>
                  <a:gd name="T36" fmla="*/ 1 w 3"/>
                  <a:gd name="T37" fmla="*/ 2 h 3"/>
                  <a:gd name="T38" fmla="*/ 1 w 3"/>
                  <a:gd name="T39" fmla="*/ 3 h 3"/>
                  <a:gd name="T40" fmla="*/ 1 w 3"/>
                  <a:gd name="T41" fmla="*/ 3 h 3"/>
                  <a:gd name="T42" fmla="*/ 2 w 3"/>
                  <a:gd name="T43" fmla="*/ 3 h 3"/>
                  <a:gd name="T44" fmla="*/ 2 w 3"/>
                  <a:gd name="T45" fmla="*/ 2 h 3"/>
                  <a:gd name="T46" fmla="*/ 2 w 3"/>
                  <a:gd name="T47" fmla="*/ 2 h 3"/>
                  <a:gd name="T48" fmla="*/ 2 w 3"/>
                  <a:gd name="T49" fmla="*/ 1 h 3"/>
                  <a:gd name="T50" fmla="*/ 2 w 3"/>
                  <a:gd name="T51" fmla="*/ 1 h 3"/>
                  <a:gd name="T52" fmla="*/ 2 w 3"/>
                  <a:gd name="T53" fmla="*/ 1 h 3"/>
                  <a:gd name="T54" fmla="*/ 1 w 3"/>
                  <a:gd name="T55" fmla="*/ 1 h 3"/>
                  <a:gd name="T56" fmla="*/ 1 w 3"/>
                  <a:gd name="T57" fmla="*/ 1 h 3"/>
                  <a:gd name="T58" fmla="*/ 1 w 3"/>
                  <a:gd name="T59" fmla="*/ 1 h 3"/>
                  <a:gd name="T60" fmla="*/ 1 w 3"/>
                  <a:gd name="T61" fmla="*/ 1 h 3"/>
                  <a:gd name="T62" fmla="*/ 0 w 3"/>
                  <a:gd name="T63" fmla="*/ 1 h 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3"/>
                  <a:gd name="T98" fmla="*/ 3 w 3"/>
                  <a:gd name="T99" fmla="*/ 3 h 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9" name="Freeform 884"/>
              <p:cNvSpPr>
                <a:spLocks/>
              </p:cNvSpPr>
              <p:nvPr/>
            </p:nvSpPr>
            <p:spPr bwMode="auto">
              <a:xfrm>
                <a:off x="2768" y="1927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1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3 w 3"/>
                  <a:gd name="T19" fmla="*/ 2 h 2"/>
                  <a:gd name="T20" fmla="*/ 3 w 3"/>
                  <a:gd name="T21" fmla="*/ 2 h 2"/>
                  <a:gd name="T22" fmla="*/ 2 w 3"/>
                  <a:gd name="T23" fmla="*/ 2 h 2"/>
                  <a:gd name="T24" fmla="*/ 1 w 3"/>
                  <a:gd name="T25" fmla="*/ 2 h 2"/>
                  <a:gd name="T26" fmla="*/ 1 w 3"/>
                  <a:gd name="T27" fmla="*/ 2 h 2"/>
                  <a:gd name="T28" fmla="*/ 0 w 3"/>
                  <a:gd name="T29" fmla="*/ 2 h 2"/>
                  <a:gd name="T30" fmla="*/ 0 w 3"/>
                  <a:gd name="T31" fmla="*/ 2 h 2"/>
                  <a:gd name="T32" fmla="*/ 0 w 3"/>
                  <a:gd name="T33" fmla="*/ 2 h 2"/>
                  <a:gd name="T34" fmla="*/ 1 w 3"/>
                  <a:gd name="T35" fmla="*/ 2 h 2"/>
                  <a:gd name="T36" fmla="*/ 1 w 3"/>
                  <a:gd name="T37" fmla="*/ 2 h 2"/>
                  <a:gd name="T38" fmla="*/ 1 w 3"/>
                  <a:gd name="T39" fmla="*/ 2 h 2"/>
                  <a:gd name="T40" fmla="*/ 1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1 w 3"/>
                  <a:gd name="T53" fmla="*/ 1 h 2"/>
                  <a:gd name="T54" fmla="*/ 1 w 3"/>
                  <a:gd name="T55" fmla="*/ 1 h 2"/>
                  <a:gd name="T56" fmla="*/ 1 w 3"/>
                  <a:gd name="T57" fmla="*/ 1 h 2"/>
                  <a:gd name="T58" fmla="*/ 1 w 3"/>
                  <a:gd name="T59" fmla="*/ 1 h 2"/>
                  <a:gd name="T60" fmla="*/ 1 w 3"/>
                  <a:gd name="T61" fmla="*/ 1 h 2"/>
                  <a:gd name="T62" fmla="*/ 0 w 3"/>
                  <a:gd name="T63" fmla="*/ 0 h 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2"/>
                  <a:gd name="T98" fmla="*/ 3 w 3"/>
                  <a:gd name="T99" fmla="*/ 2 h 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0" name="Freeform 885"/>
              <p:cNvSpPr>
                <a:spLocks/>
              </p:cNvSpPr>
              <p:nvPr/>
            </p:nvSpPr>
            <p:spPr bwMode="auto">
              <a:xfrm>
                <a:off x="2725" y="1922"/>
                <a:ext cx="4" cy="4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2 h 4"/>
                  <a:gd name="T12" fmla="*/ 1 w 4"/>
                  <a:gd name="T13" fmla="*/ 2 h 4"/>
                  <a:gd name="T14" fmla="*/ 1 w 4"/>
                  <a:gd name="T15" fmla="*/ 3 h 4"/>
                  <a:gd name="T16" fmla="*/ 1 w 4"/>
                  <a:gd name="T17" fmla="*/ 3 h 4"/>
                  <a:gd name="T18" fmla="*/ 2 w 4"/>
                  <a:gd name="T19" fmla="*/ 2 h 4"/>
                  <a:gd name="T20" fmla="*/ 2 w 4"/>
                  <a:gd name="T21" fmla="*/ 2 h 4"/>
                  <a:gd name="T22" fmla="*/ 3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4 w 4"/>
                  <a:gd name="T29" fmla="*/ 1 h 4"/>
                  <a:gd name="T30" fmla="*/ 4 w 4"/>
                  <a:gd name="T31" fmla="*/ 1 h 4"/>
                  <a:gd name="T32" fmla="*/ 3 w 4"/>
                  <a:gd name="T33" fmla="*/ 2 h 4"/>
                  <a:gd name="T34" fmla="*/ 3 w 4"/>
                  <a:gd name="T35" fmla="*/ 3 h 4"/>
                  <a:gd name="T36" fmla="*/ 3 w 4"/>
                  <a:gd name="T37" fmla="*/ 3 h 4"/>
                  <a:gd name="T38" fmla="*/ 3 w 4"/>
                  <a:gd name="T39" fmla="*/ 3 h 4"/>
                  <a:gd name="T40" fmla="*/ 3 w 4"/>
                  <a:gd name="T41" fmla="*/ 4 h 4"/>
                  <a:gd name="T42" fmla="*/ 3 w 4"/>
                  <a:gd name="T43" fmla="*/ 4 h 4"/>
                  <a:gd name="T44" fmla="*/ 3 w 4"/>
                  <a:gd name="T45" fmla="*/ 4 h 4"/>
                  <a:gd name="T46" fmla="*/ 2 w 4"/>
                  <a:gd name="T47" fmla="*/ 4 h 4"/>
                  <a:gd name="T48" fmla="*/ 2 w 4"/>
                  <a:gd name="T49" fmla="*/ 4 h 4"/>
                  <a:gd name="T50" fmla="*/ 2 w 4"/>
                  <a:gd name="T51" fmla="*/ 4 h 4"/>
                  <a:gd name="T52" fmla="*/ 2 w 4"/>
                  <a:gd name="T53" fmla="*/ 3 h 4"/>
                  <a:gd name="T54" fmla="*/ 2 w 4"/>
                  <a:gd name="T55" fmla="*/ 3 h 4"/>
                  <a:gd name="T56" fmla="*/ 2 w 4"/>
                  <a:gd name="T57" fmla="*/ 4 h 4"/>
                  <a:gd name="T58" fmla="*/ 1 w 4"/>
                  <a:gd name="T59" fmla="*/ 4 h 4"/>
                  <a:gd name="T60" fmla="*/ 1 w 4"/>
                  <a:gd name="T61" fmla="*/ 4 h 4"/>
                  <a:gd name="T62" fmla="*/ 1 w 4"/>
                  <a:gd name="T63" fmla="*/ 4 h 4"/>
                  <a:gd name="T64" fmla="*/ 1 w 4"/>
                  <a:gd name="T65" fmla="*/ 3 h 4"/>
                  <a:gd name="T66" fmla="*/ 0 w 4"/>
                  <a:gd name="T67" fmla="*/ 3 h 4"/>
                  <a:gd name="T68" fmla="*/ 0 w 4"/>
                  <a:gd name="T69" fmla="*/ 2 h 4"/>
                  <a:gd name="T70" fmla="*/ 0 w 4"/>
                  <a:gd name="T71" fmla="*/ 2 h 4"/>
                  <a:gd name="T72" fmla="*/ 1 w 4"/>
                  <a:gd name="T73" fmla="*/ 1 h 4"/>
                  <a:gd name="T74" fmla="*/ 1 w 4"/>
                  <a:gd name="T75" fmla="*/ 1 h 4"/>
                  <a:gd name="T76" fmla="*/ 1 w 4"/>
                  <a:gd name="T77" fmla="*/ 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"/>
                  <a:gd name="T118" fmla="*/ 0 h 4"/>
                  <a:gd name="T119" fmla="*/ 4 w 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" h="4">
                    <a:moveTo>
                      <a:pt x="1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1" name="Freeform 886"/>
              <p:cNvSpPr>
                <a:spLocks/>
              </p:cNvSpPr>
              <p:nvPr/>
            </p:nvSpPr>
            <p:spPr bwMode="auto">
              <a:xfrm>
                <a:off x="2728" y="1922"/>
                <a:ext cx="3" cy="4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2 w 3"/>
                  <a:gd name="T13" fmla="*/ 1 h 4"/>
                  <a:gd name="T14" fmla="*/ 2 w 3"/>
                  <a:gd name="T15" fmla="*/ 0 h 4"/>
                  <a:gd name="T16" fmla="*/ 2 w 3"/>
                  <a:gd name="T17" fmla="*/ 0 h 4"/>
                  <a:gd name="T18" fmla="*/ 2 w 3"/>
                  <a:gd name="T19" fmla="*/ 0 h 4"/>
                  <a:gd name="T20" fmla="*/ 2 w 3"/>
                  <a:gd name="T21" fmla="*/ 0 h 4"/>
                  <a:gd name="T22" fmla="*/ 2 w 3"/>
                  <a:gd name="T23" fmla="*/ 0 h 4"/>
                  <a:gd name="T24" fmla="*/ 2 w 3"/>
                  <a:gd name="T25" fmla="*/ 1 h 4"/>
                  <a:gd name="T26" fmla="*/ 2 w 3"/>
                  <a:gd name="T27" fmla="*/ 1 h 4"/>
                  <a:gd name="T28" fmla="*/ 2 w 3"/>
                  <a:gd name="T29" fmla="*/ 1 h 4"/>
                  <a:gd name="T30" fmla="*/ 2 w 3"/>
                  <a:gd name="T31" fmla="*/ 2 h 4"/>
                  <a:gd name="T32" fmla="*/ 2 w 3"/>
                  <a:gd name="T33" fmla="*/ 2 h 4"/>
                  <a:gd name="T34" fmla="*/ 1 w 3"/>
                  <a:gd name="T35" fmla="*/ 2 h 4"/>
                  <a:gd name="T36" fmla="*/ 1 w 3"/>
                  <a:gd name="T37" fmla="*/ 2 h 4"/>
                  <a:gd name="T38" fmla="*/ 1 w 3"/>
                  <a:gd name="T39" fmla="*/ 3 h 4"/>
                  <a:gd name="T40" fmla="*/ 1 w 3"/>
                  <a:gd name="T41" fmla="*/ 3 h 4"/>
                  <a:gd name="T42" fmla="*/ 1 w 3"/>
                  <a:gd name="T43" fmla="*/ 3 h 4"/>
                  <a:gd name="T44" fmla="*/ 2 w 3"/>
                  <a:gd name="T45" fmla="*/ 3 h 4"/>
                  <a:gd name="T46" fmla="*/ 2 w 3"/>
                  <a:gd name="T47" fmla="*/ 2 h 4"/>
                  <a:gd name="T48" fmla="*/ 2 w 3"/>
                  <a:gd name="T49" fmla="*/ 2 h 4"/>
                  <a:gd name="T50" fmla="*/ 2 w 3"/>
                  <a:gd name="T51" fmla="*/ 2 h 4"/>
                  <a:gd name="T52" fmla="*/ 2 w 3"/>
                  <a:gd name="T53" fmla="*/ 2 h 4"/>
                  <a:gd name="T54" fmla="*/ 3 w 3"/>
                  <a:gd name="T55" fmla="*/ 2 h 4"/>
                  <a:gd name="T56" fmla="*/ 3 w 3"/>
                  <a:gd name="T57" fmla="*/ 2 h 4"/>
                  <a:gd name="T58" fmla="*/ 3 w 3"/>
                  <a:gd name="T59" fmla="*/ 3 h 4"/>
                  <a:gd name="T60" fmla="*/ 3 w 3"/>
                  <a:gd name="T61" fmla="*/ 3 h 4"/>
                  <a:gd name="T62" fmla="*/ 3 w 3"/>
                  <a:gd name="T63" fmla="*/ 3 h 4"/>
                  <a:gd name="T64" fmla="*/ 2 w 3"/>
                  <a:gd name="T65" fmla="*/ 3 h 4"/>
                  <a:gd name="T66" fmla="*/ 2 w 3"/>
                  <a:gd name="T67" fmla="*/ 3 h 4"/>
                  <a:gd name="T68" fmla="*/ 2 w 3"/>
                  <a:gd name="T69" fmla="*/ 3 h 4"/>
                  <a:gd name="T70" fmla="*/ 1 w 3"/>
                  <a:gd name="T71" fmla="*/ 3 h 4"/>
                  <a:gd name="T72" fmla="*/ 1 w 3"/>
                  <a:gd name="T73" fmla="*/ 4 h 4"/>
                  <a:gd name="T74" fmla="*/ 1 w 3"/>
                  <a:gd name="T75" fmla="*/ 4 h 4"/>
                  <a:gd name="T76" fmla="*/ 0 w 3"/>
                  <a:gd name="T77" fmla="*/ 4 h 4"/>
                  <a:gd name="T78" fmla="*/ 0 w 3"/>
                  <a:gd name="T79" fmla="*/ 4 h 4"/>
                  <a:gd name="T80" fmla="*/ 0 w 3"/>
                  <a:gd name="T81" fmla="*/ 4 h 4"/>
                  <a:gd name="T82" fmla="*/ 0 w 3"/>
                  <a:gd name="T83" fmla="*/ 4 h 4"/>
                  <a:gd name="T84" fmla="*/ 0 w 3"/>
                  <a:gd name="T85" fmla="*/ 4 h 4"/>
                  <a:gd name="T86" fmla="*/ 0 w 3"/>
                  <a:gd name="T87" fmla="*/ 4 h 4"/>
                  <a:gd name="T88" fmla="*/ 0 w 3"/>
                  <a:gd name="T89" fmla="*/ 4 h 4"/>
                  <a:gd name="T90" fmla="*/ 0 w 3"/>
                  <a:gd name="T91" fmla="*/ 3 h 4"/>
                  <a:gd name="T92" fmla="*/ 0 w 3"/>
                  <a:gd name="T93" fmla="*/ 3 h 4"/>
                  <a:gd name="T94" fmla="*/ 0 w 3"/>
                  <a:gd name="T95" fmla="*/ 3 h 4"/>
                  <a:gd name="T96" fmla="*/ 1 w 3"/>
                  <a:gd name="T97" fmla="*/ 2 h 4"/>
                  <a:gd name="T98" fmla="*/ 1 w 3"/>
                  <a:gd name="T99" fmla="*/ 2 h 4"/>
                  <a:gd name="T100" fmla="*/ 1 w 3"/>
                  <a:gd name="T101" fmla="*/ 1 h 4"/>
                  <a:gd name="T102" fmla="*/ 1 w 3"/>
                  <a:gd name="T103" fmla="*/ 1 h 4"/>
                  <a:gd name="T104" fmla="*/ 1 w 3"/>
                  <a:gd name="T105" fmla="*/ 1 h 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"/>
                  <a:gd name="T160" fmla="*/ 0 h 4"/>
                  <a:gd name="T161" fmla="*/ 3 w 3"/>
                  <a:gd name="T162" fmla="*/ 4 h 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" h="4">
                    <a:moveTo>
                      <a:pt x="1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2" name="Freeform 887"/>
              <p:cNvSpPr>
                <a:spLocks/>
              </p:cNvSpPr>
              <p:nvPr/>
            </p:nvSpPr>
            <p:spPr bwMode="auto">
              <a:xfrm>
                <a:off x="2730" y="1922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0 h 4"/>
                  <a:gd name="T4" fmla="*/ 3 w 3"/>
                  <a:gd name="T5" fmla="*/ 0 h 4"/>
                  <a:gd name="T6" fmla="*/ 3 w 3"/>
                  <a:gd name="T7" fmla="*/ 0 h 4"/>
                  <a:gd name="T8" fmla="*/ 3 w 3"/>
                  <a:gd name="T9" fmla="*/ 0 h 4"/>
                  <a:gd name="T10" fmla="*/ 3 w 3"/>
                  <a:gd name="T11" fmla="*/ 0 h 4"/>
                  <a:gd name="T12" fmla="*/ 2 w 3"/>
                  <a:gd name="T13" fmla="*/ 0 h 4"/>
                  <a:gd name="T14" fmla="*/ 2 w 3"/>
                  <a:gd name="T15" fmla="*/ 0 h 4"/>
                  <a:gd name="T16" fmla="*/ 2 w 3"/>
                  <a:gd name="T17" fmla="*/ 0 h 4"/>
                  <a:gd name="T18" fmla="*/ 1 w 3"/>
                  <a:gd name="T19" fmla="*/ 0 h 4"/>
                  <a:gd name="T20" fmla="*/ 1 w 3"/>
                  <a:gd name="T21" fmla="*/ 0 h 4"/>
                  <a:gd name="T22" fmla="*/ 1 w 3"/>
                  <a:gd name="T23" fmla="*/ 1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1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1 h 4"/>
                  <a:gd name="T36" fmla="*/ 0 w 3"/>
                  <a:gd name="T37" fmla="*/ 2 h 4"/>
                  <a:gd name="T38" fmla="*/ 0 w 3"/>
                  <a:gd name="T39" fmla="*/ 2 h 4"/>
                  <a:gd name="T40" fmla="*/ 0 w 3"/>
                  <a:gd name="T41" fmla="*/ 2 h 4"/>
                  <a:gd name="T42" fmla="*/ 0 w 3"/>
                  <a:gd name="T43" fmla="*/ 2 h 4"/>
                  <a:gd name="T44" fmla="*/ 1 w 3"/>
                  <a:gd name="T45" fmla="*/ 2 h 4"/>
                  <a:gd name="T46" fmla="*/ 1 w 3"/>
                  <a:gd name="T47" fmla="*/ 2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1 h 4"/>
                  <a:gd name="T54" fmla="*/ 1 w 3"/>
                  <a:gd name="T55" fmla="*/ 2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1 w 3"/>
                  <a:gd name="T63" fmla="*/ 3 h 4"/>
                  <a:gd name="T64" fmla="*/ 1 w 3"/>
                  <a:gd name="T65" fmla="*/ 3 h 4"/>
                  <a:gd name="T66" fmla="*/ 1 w 3"/>
                  <a:gd name="T67" fmla="*/ 3 h 4"/>
                  <a:gd name="T68" fmla="*/ 1 w 3"/>
                  <a:gd name="T69" fmla="*/ 4 h 4"/>
                  <a:gd name="T70" fmla="*/ 1 w 3"/>
                  <a:gd name="T71" fmla="*/ 4 h 4"/>
                  <a:gd name="T72" fmla="*/ 1 w 3"/>
                  <a:gd name="T73" fmla="*/ 4 h 4"/>
                  <a:gd name="T74" fmla="*/ 1 w 3"/>
                  <a:gd name="T75" fmla="*/ 4 h 4"/>
                  <a:gd name="T76" fmla="*/ 1 w 3"/>
                  <a:gd name="T77" fmla="*/ 4 h 4"/>
                  <a:gd name="T78" fmla="*/ 1 w 3"/>
                  <a:gd name="T79" fmla="*/ 3 h 4"/>
                  <a:gd name="T80" fmla="*/ 1 w 3"/>
                  <a:gd name="T81" fmla="*/ 3 h 4"/>
                  <a:gd name="T82" fmla="*/ 1 w 3"/>
                  <a:gd name="T83" fmla="*/ 3 h 4"/>
                  <a:gd name="T84" fmla="*/ 1 w 3"/>
                  <a:gd name="T85" fmla="*/ 3 h 4"/>
                  <a:gd name="T86" fmla="*/ 2 w 3"/>
                  <a:gd name="T87" fmla="*/ 3 h 4"/>
                  <a:gd name="T88" fmla="*/ 2 w 3"/>
                  <a:gd name="T89" fmla="*/ 2 h 4"/>
                  <a:gd name="T90" fmla="*/ 2 w 3"/>
                  <a:gd name="T91" fmla="*/ 2 h 4"/>
                  <a:gd name="T92" fmla="*/ 2 w 3"/>
                  <a:gd name="T93" fmla="*/ 2 h 4"/>
                  <a:gd name="T94" fmla="*/ 2 w 3"/>
                  <a:gd name="T95" fmla="*/ 1 h 4"/>
                  <a:gd name="T96" fmla="*/ 2 w 3"/>
                  <a:gd name="T97" fmla="*/ 1 h 4"/>
                  <a:gd name="T98" fmla="*/ 3 w 3"/>
                  <a:gd name="T99" fmla="*/ 1 h 4"/>
                  <a:gd name="T100" fmla="*/ 3 w 3"/>
                  <a:gd name="T101" fmla="*/ 1 h 4"/>
                  <a:gd name="T102" fmla="*/ 3 w 3"/>
                  <a:gd name="T103" fmla="*/ 1 h 4"/>
                  <a:gd name="T104" fmla="*/ 3 w 3"/>
                  <a:gd name="T105" fmla="*/ 1 h 4"/>
                  <a:gd name="T106" fmla="*/ 3 w 3"/>
                  <a:gd name="T107" fmla="*/ 1 h 4"/>
                  <a:gd name="T108" fmla="*/ 3 w 3"/>
                  <a:gd name="T109" fmla="*/ 1 h 4"/>
                  <a:gd name="T110" fmla="*/ 3 w 3"/>
                  <a:gd name="T111" fmla="*/ 0 h 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"/>
                  <a:gd name="T169" fmla="*/ 0 h 4"/>
                  <a:gd name="T170" fmla="*/ 3 w 3"/>
                  <a:gd name="T171" fmla="*/ 4 h 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EDEDE"/>
              </a:solidFill>
              <a:ln w="1588">
                <a:solidFill>
                  <a:srgbClr val="DE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3" name="Freeform 888"/>
              <p:cNvSpPr>
                <a:spLocks/>
              </p:cNvSpPr>
              <p:nvPr/>
            </p:nvSpPr>
            <p:spPr bwMode="auto">
              <a:xfrm>
                <a:off x="2734" y="192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4 w 4"/>
                  <a:gd name="T5" fmla="*/ 2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2 h 3"/>
                  <a:gd name="T12" fmla="*/ 3 w 4"/>
                  <a:gd name="T13" fmla="*/ 2 h 3"/>
                  <a:gd name="T14" fmla="*/ 3 w 4"/>
                  <a:gd name="T15" fmla="*/ 1 h 3"/>
                  <a:gd name="T16" fmla="*/ 3 w 4"/>
                  <a:gd name="T17" fmla="*/ 1 h 3"/>
                  <a:gd name="T18" fmla="*/ 3 w 4"/>
                  <a:gd name="T19" fmla="*/ 0 h 3"/>
                  <a:gd name="T20" fmla="*/ 2 w 4"/>
                  <a:gd name="T21" fmla="*/ 0 h 3"/>
                  <a:gd name="T22" fmla="*/ 2 w 4"/>
                  <a:gd name="T23" fmla="*/ 1 h 3"/>
                  <a:gd name="T24" fmla="*/ 1 w 4"/>
                  <a:gd name="T25" fmla="*/ 2 h 3"/>
                  <a:gd name="T26" fmla="*/ 0 w 4"/>
                  <a:gd name="T27" fmla="*/ 3 h 3"/>
                  <a:gd name="T28" fmla="*/ 0 w 4"/>
                  <a:gd name="T29" fmla="*/ 3 h 3"/>
                  <a:gd name="T30" fmla="*/ 1 w 4"/>
                  <a:gd name="T31" fmla="*/ 3 h 3"/>
                  <a:gd name="T32" fmla="*/ 1 w 4"/>
                  <a:gd name="T33" fmla="*/ 3 h 3"/>
                  <a:gd name="T34" fmla="*/ 1 w 4"/>
                  <a:gd name="T35" fmla="*/ 3 h 3"/>
                  <a:gd name="T36" fmla="*/ 1 w 4"/>
                  <a:gd name="T37" fmla="*/ 3 h 3"/>
                  <a:gd name="T38" fmla="*/ 1 w 4"/>
                  <a:gd name="T39" fmla="*/ 3 h 3"/>
                  <a:gd name="T40" fmla="*/ 1 w 4"/>
                  <a:gd name="T41" fmla="*/ 3 h 3"/>
                  <a:gd name="T42" fmla="*/ 2 w 4"/>
                  <a:gd name="T43" fmla="*/ 3 h 3"/>
                  <a:gd name="T44" fmla="*/ 2 w 4"/>
                  <a:gd name="T45" fmla="*/ 2 h 3"/>
                  <a:gd name="T46" fmla="*/ 3 w 4"/>
                  <a:gd name="T47" fmla="*/ 2 h 3"/>
                  <a:gd name="T48" fmla="*/ 3 w 4"/>
                  <a:gd name="T49" fmla="*/ 2 h 3"/>
                  <a:gd name="T50" fmla="*/ 4 w 4"/>
                  <a:gd name="T51" fmla="*/ 3 h 3"/>
                  <a:gd name="T52" fmla="*/ 4 w 4"/>
                  <a:gd name="T53" fmla="*/ 3 h 3"/>
                  <a:gd name="T54" fmla="*/ 4 w 4"/>
                  <a:gd name="T55" fmla="*/ 3 h 3"/>
                  <a:gd name="T56" fmla="*/ 4 w 4"/>
                  <a:gd name="T57" fmla="*/ 3 h 3"/>
                  <a:gd name="T58" fmla="*/ 4 w 4"/>
                  <a:gd name="T59" fmla="*/ 3 h 3"/>
                  <a:gd name="T60" fmla="*/ 4 w 4"/>
                  <a:gd name="T61" fmla="*/ 3 h 3"/>
                  <a:gd name="T62" fmla="*/ 4 w 4"/>
                  <a:gd name="T63" fmla="*/ 3 h 3"/>
                  <a:gd name="T64" fmla="*/ 4 w 4"/>
                  <a:gd name="T65" fmla="*/ 2 h 3"/>
                  <a:gd name="T66" fmla="*/ 4 w 4"/>
                  <a:gd name="T67" fmla="*/ 2 h 3"/>
                  <a:gd name="T68" fmla="*/ 4 w 4"/>
                  <a:gd name="T69" fmla="*/ 2 h 3"/>
                  <a:gd name="T70" fmla="*/ 4 w 4"/>
                  <a:gd name="T71" fmla="*/ 2 h 3"/>
                  <a:gd name="T72" fmla="*/ 4 w 4"/>
                  <a:gd name="T73" fmla="*/ 2 h 3"/>
                  <a:gd name="T74" fmla="*/ 2 w 4"/>
                  <a:gd name="T75" fmla="*/ 2 h 3"/>
                  <a:gd name="T76" fmla="*/ 2 w 4"/>
                  <a:gd name="T77" fmla="*/ 2 h 3"/>
                  <a:gd name="T78" fmla="*/ 2 w 4"/>
                  <a:gd name="T79" fmla="*/ 1 h 3"/>
                  <a:gd name="T80" fmla="*/ 2 w 4"/>
                  <a:gd name="T81" fmla="*/ 1 h 3"/>
                  <a:gd name="T82" fmla="*/ 2 w 4"/>
                  <a:gd name="T83" fmla="*/ 1 h 3"/>
                  <a:gd name="T84" fmla="*/ 3 w 4"/>
                  <a:gd name="T85" fmla="*/ 2 h 3"/>
                  <a:gd name="T86" fmla="*/ 3 w 4"/>
                  <a:gd name="T87" fmla="*/ 2 h 3"/>
                  <a:gd name="T88" fmla="*/ 3 w 4"/>
                  <a:gd name="T89" fmla="*/ 2 h 3"/>
                  <a:gd name="T90" fmla="*/ 2 w 4"/>
                  <a:gd name="T91" fmla="*/ 2 h 3"/>
                  <a:gd name="T92" fmla="*/ 2 w 4"/>
                  <a:gd name="T93" fmla="*/ 2 h 3"/>
                  <a:gd name="T94" fmla="*/ 2 w 4"/>
                  <a:gd name="T95" fmla="*/ 2 h 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"/>
                  <a:gd name="T145" fmla="*/ 0 h 3"/>
                  <a:gd name="T146" fmla="*/ 4 w 4"/>
                  <a:gd name="T147" fmla="*/ 3 h 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47" name="Freeform 889"/>
            <p:cNvSpPr>
              <a:spLocks/>
            </p:cNvSpPr>
            <p:nvPr/>
          </p:nvSpPr>
          <p:spPr bwMode="auto">
            <a:xfrm>
              <a:off x="2734" y="1922"/>
              <a:ext cx="4" cy="3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1 h 3"/>
                <a:gd name="T16" fmla="*/ 3 w 4"/>
                <a:gd name="T17" fmla="*/ 1 h 3"/>
                <a:gd name="T18" fmla="*/ 3 w 4"/>
                <a:gd name="T19" fmla="*/ 0 h 3"/>
                <a:gd name="T20" fmla="*/ 2 w 4"/>
                <a:gd name="T21" fmla="*/ 0 h 3"/>
                <a:gd name="T22" fmla="*/ 2 w 4"/>
                <a:gd name="T23" fmla="*/ 1 h 3"/>
                <a:gd name="T24" fmla="*/ 1 w 4"/>
                <a:gd name="T25" fmla="*/ 2 h 3"/>
                <a:gd name="T26" fmla="*/ 0 w 4"/>
                <a:gd name="T27" fmla="*/ 3 h 3"/>
                <a:gd name="T28" fmla="*/ 0 w 4"/>
                <a:gd name="T29" fmla="*/ 3 h 3"/>
                <a:gd name="T30" fmla="*/ 1 w 4"/>
                <a:gd name="T31" fmla="*/ 3 h 3"/>
                <a:gd name="T32" fmla="*/ 1 w 4"/>
                <a:gd name="T33" fmla="*/ 3 h 3"/>
                <a:gd name="T34" fmla="*/ 1 w 4"/>
                <a:gd name="T35" fmla="*/ 3 h 3"/>
                <a:gd name="T36" fmla="*/ 1 w 4"/>
                <a:gd name="T37" fmla="*/ 3 h 3"/>
                <a:gd name="T38" fmla="*/ 1 w 4"/>
                <a:gd name="T39" fmla="*/ 3 h 3"/>
                <a:gd name="T40" fmla="*/ 1 w 4"/>
                <a:gd name="T41" fmla="*/ 3 h 3"/>
                <a:gd name="T42" fmla="*/ 2 w 4"/>
                <a:gd name="T43" fmla="*/ 3 h 3"/>
                <a:gd name="T44" fmla="*/ 2 w 4"/>
                <a:gd name="T45" fmla="*/ 2 h 3"/>
                <a:gd name="T46" fmla="*/ 3 w 4"/>
                <a:gd name="T47" fmla="*/ 2 h 3"/>
                <a:gd name="T48" fmla="*/ 3 w 4"/>
                <a:gd name="T49" fmla="*/ 2 h 3"/>
                <a:gd name="T50" fmla="*/ 4 w 4"/>
                <a:gd name="T51" fmla="*/ 3 h 3"/>
                <a:gd name="T52" fmla="*/ 4 w 4"/>
                <a:gd name="T53" fmla="*/ 3 h 3"/>
                <a:gd name="T54" fmla="*/ 4 w 4"/>
                <a:gd name="T55" fmla="*/ 3 h 3"/>
                <a:gd name="T56" fmla="*/ 4 w 4"/>
                <a:gd name="T57" fmla="*/ 3 h 3"/>
                <a:gd name="T58" fmla="*/ 4 w 4"/>
                <a:gd name="T59" fmla="*/ 3 h 3"/>
                <a:gd name="T60" fmla="*/ 4 w 4"/>
                <a:gd name="T61" fmla="*/ 3 h 3"/>
                <a:gd name="T62" fmla="*/ 4 w 4"/>
                <a:gd name="T63" fmla="*/ 3 h 3"/>
                <a:gd name="T64" fmla="*/ 4 w 4"/>
                <a:gd name="T65" fmla="*/ 2 h 3"/>
                <a:gd name="T66" fmla="*/ 4 w 4"/>
                <a:gd name="T67" fmla="*/ 2 h 3"/>
                <a:gd name="T68" fmla="*/ 4 w 4"/>
                <a:gd name="T69" fmla="*/ 2 h 3"/>
                <a:gd name="T70" fmla="*/ 4 w 4"/>
                <a:gd name="T71" fmla="*/ 2 h 3"/>
                <a:gd name="T72" fmla="*/ 4 w 4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"/>
                <a:gd name="T112" fmla="*/ 0 h 3"/>
                <a:gd name="T113" fmla="*/ 4 w 4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noFill/>
            <a:ln w="1588">
              <a:solidFill>
                <a:srgbClr val="DEDE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8" name="Freeform 890"/>
            <p:cNvSpPr>
              <a:spLocks/>
            </p:cNvSpPr>
            <p:nvPr/>
          </p:nvSpPr>
          <p:spPr bwMode="auto">
            <a:xfrm>
              <a:off x="2736" y="19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w 1"/>
                <a:gd name="T41" fmla="*/ 1 h 1"/>
                <a:gd name="T42" fmla="*/ 0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588">
              <a:solidFill>
                <a:srgbClr val="DEDE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9" name="Freeform 891"/>
            <p:cNvSpPr>
              <a:spLocks/>
            </p:cNvSpPr>
            <p:nvPr/>
          </p:nvSpPr>
          <p:spPr bwMode="auto">
            <a:xfrm>
              <a:off x="2732" y="1923"/>
              <a:ext cx="3" cy="3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0 h 3"/>
                <a:gd name="T12" fmla="*/ 3 w 3"/>
                <a:gd name="T13" fmla="*/ 0 h 3"/>
                <a:gd name="T14" fmla="*/ 2 w 3"/>
                <a:gd name="T15" fmla="*/ 1 h 3"/>
                <a:gd name="T16" fmla="*/ 2 w 3"/>
                <a:gd name="T17" fmla="*/ 1 h 3"/>
                <a:gd name="T18" fmla="*/ 2 w 3"/>
                <a:gd name="T19" fmla="*/ 1 h 3"/>
                <a:gd name="T20" fmla="*/ 2 w 3"/>
                <a:gd name="T21" fmla="*/ 2 h 3"/>
                <a:gd name="T22" fmla="*/ 3 w 3"/>
                <a:gd name="T23" fmla="*/ 2 h 3"/>
                <a:gd name="T24" fmla="*/ 3 w 3"/>
                <a:gd name="T25" fmla="*/ 2 h 3"/>
                <a:gd name="T26" fmla="*/ 3 w 3"/>
                <a:gd name="T27" fmla="*/ 2 h 3"/>
                <a:gd name="T28" fmla="*/ 3 w 3"/>
                <a:gd name="T29" fmla="*/ 2 h 3"/>
                <a:gd name="T30" fmla="*/ 3 w 3"/>
                <a:gd name="T31" fmla="*/ 3 h 3"/>
                <a:gd name="T32" fmla="*/ 3 w 3"/>
                <a:gd name="T33" fmla="*/ 2 h 3"/>
                <a:gd name="T34" fmla="*/ 2 w 3"/>
                <a:gd name="T35" fmla="*/ 2 h 3"/>
                <a:gd name="T36" fmla="*/ 2 w 3"/>
                <a:gd name="T37" fmla="*/ 2 h 3"/>
                <a:gd name="T38" fmla="*/ 1 w 3"/>
                <a:gd name="T39" fmla="*/ 1 h 3"/>
                <a:gd name="T40" fmla="*/ 1 w 3"/>
                <a:gd name="T41" fmla="*/ 1 h 3"/>
                <a:gd name="T42" fmla="*/ 1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0 w 3"/>
                <a:gd name="T51" fmla="*/ 2 h 3"/>
                <a:gd name="T52" fmla="*/ 0 w 3"/>
                <a:gd name="T53" fmla="*/ 2 h 3"/>
                <a:gd name="T54" fmla="*/ 0 w 3"/>
                <a:gd name="T55" fmla="*/ 2 h 3"/>
                <a:gd name="T56" fmla="*/ 0 w 3"/>
                <a:gd name="T57" fmla="*/ 2 h 3"/>
                <a:gd name="T58" fmla="*/ 0 w 3"/>
                <a:gd name="T59" fmla="*/ 1 h 3"/>
                <a:gd name="T60" fmla="*/ 0 w 3"/>
                <a:gd name="T61" fmla="*/ 1 h 3"/>
                <a:gd name="T62" fmla="*/ 1 w 3"/>
                <a:gd name="T63" fmla="*/ 0 h 3"/>
                <a:gd name="T64" fmla="*/ 1 w 3"/>
                <a:gd name="T65" fmla="*/ 0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3"/>
                <a:gd name="T101" fmla="*/ 3 w 3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DEDE"/>
            </a:solidFill>
            <a:ln w="1588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0" name="Freeform 892"/>
            <p:cNvSpPr>
              <a:spLocks/>
            </p:cNvSpPr>
            <p:nvPr/>
          </p:nvSpPr>
          <p:spPr bwMode="auto">
            <a:xfrm>
              <a:off x="2733" y="19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1" name="Freeform 893"/>
            <p:cNvSpPr>
              <a:spLocks/>
            </p:cNvSpPr>
            <p:nvPr/>
          </p:nvSpPr>
          <p:spPr bwMode="auto">
            <a:xfrm>
              <a:off x="2740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4 w 5"/>
                <a:gd name="T3" fmla="*/ 0 h 3"/>
                <a:gd name="T4" fmla="*/ 5 w 5"/>
                <a:gd name="T5" fmla="*/ 1 h 3"/>
                <a:gd name="T6" fmla="*/ 1 w 5"/>
                <a:gd name="T7" fmla="*/ 1 h 3"/>
                <a:gd name="T8" fmla="*/ 1 w 5"/>
                <a:gd name="T9" fmla="*/ 2 h 3"/>
                <a:gd name="T10" fmla="*/ 4 w 5"/>
                <a:gd name="T11" fmla="*/ 2 h 3"/>
                <a:gd name="T12" fmla="*/ 4 w 5"/>
                <a:gd name="T13" fmla="*/ 2 h 3"/>
                <a:gd name="T14" fmla="*/ 1 w 5"/>
                <a:gd name="T15" fmla="*/ 2 h 3"/>
                <a:gd name="T16" fmla="*/ 1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0 w 5"/>
                <a:gd name="T23" fmla="*/ 3 h 3"/>
                <a:gd name="T24" fmla="*/ 0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0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2" name="Freeform 894"/>
            <p:cNvSpPr>
              <a:spLocks/>
            </p:cNvSpPr>
            <p:nvPr/>
          </p:nvSpPr>
          <p:spPr bwMode="auto">
            <a:xfrm>
              <a:off x="2746" y="1922"/>
              <a:ext cx="4" cy="3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3 w 4"/>
                <a:gd name="T9" fmla="*/ 2 h 3"/>
                <a:gd name="T10" fmla="*/ 3 w 4"/>
                <a:gd name="T11" fmla="*/ 0 h 3"/>
                <a:gd name="T12" fmla="*/ 4 w 4"/>
                <a:gd name="T13" fmla="*/ 0 h 3"/>
                <a:gd name="T14" fmla="*/ 4 w 4"/>
                <a:gd name="T15" fmla="*/ 3 h 3"/>
                <a:gd name="T16" fmla="*/ 1 w 4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1" y="1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3" name="Freeform 895"/>
            <p:cNvSpPr>
              <a:spLocks/>
            </p:cNvSpPr>
            <p:nvPr/>
          </p:nvSpPr>
          <p:spPr bwMode="auto">
            <a:xfrm>
              <a:off x="2751" y="1922"/>
              <a:ext cx="5" cy="3"/>
            </a:xfrm>
            <a:custGeom>
              <a:avLst/>
              <a:gdLst>
                <a:gd name="T0" fmla="*/ 2 w 5"/>
                <a:gd name="T1" fmla="*/ 1 h 3"/>
                <a:gd name="T2" fmla="*/ 0 w 5"/>
                <a:gd name="T3" fmla="*/ 1 h 3"/>
                <a:gd name="T4" fmla="*/ 0 w 5"/>
                <a:gd name="T5" fmla="*/ 0 h 3"/>
                <a:gd name="T6" fmla="*/ 5 w 5"/>
                <a:gd name="T7" fmla="*/ 0 h 3"/>
                <a:gd name="T8" fmla="*/ 5 w 5"/>
                <a:gd name="T9" fmla="*/ 1 h 3"/>
                <a:gd name="T10" fmla="*/ 3 w 5"/>
                <a:gd name="T11" fmla="*/ 1 h 3"/>
                <a:gd name="T12" fmla="*/ 3 w 5"/>
                <a:gd name="T13" fmla="*/ 3 h 3"/>
                <a:gd name="T14" fmla="*/ 2 w 5"/>
                <a:gd name="T15" fmla="*/ 3 h 3"/>
                <a:gd name="T16" fmla="*/ 2 w 5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4" name="Freeform 896"/>
            <p:cNvSpPr>
              <a:spLocks/>
            </p:cNvSpPr>
            <p:nvPr/>
          </p:nvSpPr>
          <p:spPr bwMode="auto">
            <a:xfrm>
              <a:off x="2757" y="1922"/>
              <a:ext cx="4" cy="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0 h 3"/>
                <a:gd name="T6" fmla="*/ 1 w 4"/>
                <a:gd name="T7" fmla="*/ 0 h 3"/>
                <a:gd name="T8" fmla="*/ 1 w 4"/>
                <a:gd name="T9" fmla="*/ 1 h 3"/>
                <a:gd name="T10" fmla="*/ 3 w 4"/>
                <a:gd name="T11" fmla="*/ 1 h 3"/>
                <a:gd name="T12" fmla="*/ 3 w 4"/>
                <a:gd name="T13" fmla="*/ 2 h 3"/>
                <a:gd name="T14" fmla="*/ 1 w 4"/>
                <a:gd name="T15" fmla="*/ 2 h 3"/>
                <a:gd name="T16" fmla="*/ 1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0 w 4"/>
                <a:gd name="T23" fmla="*/ 3 h 3"/>
                <a:gd name="T24" fmla="*/ 0 w 4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3"/>
                <a:gd name="T41" fmla="*/ 4 w 4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5" name="Freeform 897"/>
            <p:cNvSpPr>
              <a:spLocks/>
            </p:cNvSpPr>
            <p:nvPr/>
          </p:nvSpPr>
          <p:spPr bwMode="auto">
            <a:xfrm>
              <a:off x="2762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5 w 5"/>
                <a:gd name="T13" fmla="*/ 0 h 3"/>
                <a:gd name="T14" fmla="*/ 5 w 5"/>
                <a:gd name="T15" fmla="*/ 0 h 3"/>
                <a:gd name="T16" fmla="*/ 5 w 5"/>
                <a:gd name="T17" fmla="*/ 1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5 w 5"/>
                <a:gd name="T25" fmla="*/ 1 h 3"/>
                <a:gd name="T26" fmla="*/ 5 w 5"/>
                <a:gd name="T27" fmla="*/ 2 h 3"/>
                <a:gd name="T28" fmla="*/ 4 w 5"/>
                <a:gd name="T29" fmla="*/ 2 h 3"/>
                <a:gd name="T30" fmla="*/ 4 w 5"/>
                <a:gd name="T31" fmla="*/ 2 h 3"/>
                <a:gd name="T32" fmla="*/ 4 w 5"/>
                <a:gd name="T33" fmla="*/ 2 h 3"/>
                <a:gd name="T34" fmla="*/ 4 w 5"/>
                <a:gd name="T35" fmla="*/ 2 h 3"/>
                <a:gd name="T36" fmla="*/ 5 w 5"/>
                <a:gd name="T37" fmla="*/ 3 h 3"/>
                <a:gd name="T38" fmla="*/ 4 w 5"/>
                <a:gd name="T39" fmla="*/ 3 h 3"/>
                <a:gd name="T40" fmla="*/ 3 w 5"/>
                <a:gd name="T41" fmla="*/ 2 h 3"/>
                <a:gd name="T42" fmla="*/ 1 w 5"/>
                <a:gd name="T43" fmla="*/ 2 h 3"/>
                <a:gd name="T44" fmla="*/ 1 w 5"/>
                <a:gd name="T45" fmla="*/ 3 h 3"/>
                <a:gd name="T46" fmla="*/ 0 w 5"/>
                <a:gd name="T47" fmla="*/ 3 h 3"/>
                <a:gd name="T48" fmla="*/ 0 w 5"/>
                <a:gd name="T49" fmla="*/ 0 h 3"/>
                <a:gd name="T50" fmla="*/ 1 w 5"/>
                <a:gd name="T51" fmla="*/ 2 h 3"/>
                <a:gd name="T52" fmla="*/ 3 w 5"/>
                <a:gd name="T53" fmla="*/ 2 h 3"/>
                <a:gd name="T54" fmla="*/ 3 w 5"/>
                <a:gd name="T55" fmla="*/ 2 h 3"/>
                <a:gd name="T56" fmla="*/ 3 w 5"/>
                <a:gd name="T57" fmla="*/ 2 h 3"/>
                <a:gd name="T58" fmla="*/ 4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1 h 3"/>
                <a:gd name="T72" fmla="*/ 4 w 5"/>
                <a:gd name="T73" fmla="*/ 1 h 3"/>
                <a:gd name="T74" fmla="*/ 4 w 5"/>
                <a:gd name="T75" fmla="*/ 1 h 3"/>
                <a:gd name="T76" fmla="*/ 4 w 5"/>
                <a:gd name="T77" fmla="*/ 0 h 3"/>
                <a:gd name="T78" fmla="*/ 3 w 5"/>
                <a:gd name="T79" fmla="*/ 0 h 3"/>
                <a:gd name="T80" fmla="*/ 3 w 5"/>
                <a:gd name="T81" fmla="*/ 0 h 3"/>
                <a:gd name="T82" fmla="*/ 3 w 5"/>
                <a:gd name="T83" fmla="*/ 0 h 3"/>
                <a:gd name="T84" fmla="*/ 1 w 5"/>
                <a:gd name="T85" fmla="*/ 0 h 3"/>
                <a:gd name="T86" fmla="*/ 1 w 5"/>
                <a:gd name="T87" fmla="*/ 2 h 3"/>
                <a:gd name="T88" fmla="*/ 0 w 5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"/>
                <a:gd name="T136" fmla="*/ 0 h 3"/>
                <a:gd name="T137" fmla="*/ 5 w 5"/>
                <a:gd name="T138" fmla="*/ 3 h 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6" name="Freeform 898"/>
            <p:cNvSpPr>
              <a:spLocks/>
            </p:cNvSpPr>
            <p:nvPr/>
          </p:nvSpPr>
          <p:spPr bwMode="auto">
            <a:xfrm>
              <a:off x="2768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3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5 w 5"/>
                <a:gd name="T13" fmla="*/ 0 h 3"/>
                <a:gd name="T14" fmla="*/ 5 w 5"/>
                <a:gd name="T15" fmla="*/ 0 h 3"/>
                <a:gd name="T16" fmla="*/ 5 w 5"/>
                <a:gd name="T17" fmla="*/ 1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5 w 5"/>
                <a:gd name="T25" fmla="*/ 2 h 3"/>
                <a:gd name="T26" fmla="*/ 4 w 5"/>
                <a:gd name="T27" fmla="*/ 2 h 3"/>
                <a:gd name="T28" fmla="*/ 4 w 5"/>
                <a:gd name="T29" fmla="*/ 2 h 3"/>
                <a:gd name="T30" fmla="*/ 4 w 5"/>
                <a:gd name="T31" fmla="*/ 2 h 3"/>
                <a:gd name="T32" fmla="*/ 3 w 5"/>
                <a:gd name="T33" fmla="*/ 2 h 3"/>
                <a:gd name="T34" fmla="*/ 3 w 5"/>
                <a:gd name="T35" fmla="*/ 2 h 3"/>
                <a:gd name="T36" fmla="*/ 1 w 5"/>
                <a:gd name="T37" fmla="*/ 2 h 3"/>
                <a:gd name="T38" fmla="*/ 1 w 5"/>
                <a:gd name="T39" fmla="*/ 3 h 3"/>
                <a:gd name="T40" fmla="*/ 0 w 5"/>
                <a:gd name="T41" fmla="*/ 3 h 3"/>
                <a:gd name="T42" fmla="*/ 0 w 5"/>
                <a:gd name="T43" fmla="*/ 0 h 3"/>
                <a:gd name="T44" fmla="*/ 1 w 5"/>
                <a:gd name="T45" fmla="*/ 1 h 3"/>
                <a:gd name="T46" fmla="*/ 3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4 w 5"/>
                <a:gd name="T53" fmla="*/ 1 h 3"/>
                <a:gd name="T54" fmla="*/ 4 w 5"/>
                <a:gd name="T55" fmla="*/ 1 h 3"/>
                <a:gd name="T56" fmla="*/ 4 w 5"/>
                <a:gd name="T57" fmla="*/ 1 h 3"/>
                <a:gd name="T58" fmla="*/ 4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0 h 3"/>
                <a:gd name="T72" fmla="*/ 4 w 5"/>
                <a:gd name="T73" fmla="*/ 0 h 3"/>
                <a:gd name="T74" fmla="*/ 3 w 5"/>
                <a:gd name="T75" fmla="*/ 0 h 3"/>
                <a:gd name="T76" fmla="*/ 3 w 5"/>
                <a:gd name="T77" fmla="*/ 0 h 3"/>
                <a:gd name="T78" fmla="*/ 3 w 5"/>
                <a:gd name="T79" fmla="*/ 0 h 3"/>
                <a:gd name="T80" fmla="*/ 1 w 5"/>
                <a:gd name="T81" fmla="*/ 0 h 3"/>
                <a:gd name="T82" fmla="*/ 1 w 5"/>
                <a:gd name="T83" fmla="*/ 1 h 3"/>
                <a:gd name="T84" fmla="*/ 0 w 5"/>
                <a:gd name="T85" fmla="*/ 0 h 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"/>
                <a:gd name="T130" fmla="*/ 0 h 3"/>
                <a:gd name="T131" fmla="*/ 5 w 5"/>
                <a:gd name="T132" fmla="*/ 3 h 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7" name="Freeform 899"/>
            <p:cNvSpPr>
              <a:spLocks/>
            </p:cNvSpPr>
            <p:nvPr/>
          </p:nvSpPr>
          <p:spPr bwMode="auto">
            <a:xfrm>
              <a:off x="2774" y="1922"/>
              <a:ext cx="5" cy="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0 h 3"/>
                <a:gd name="T4" fmla="*/ 3 w 5"/>
                <a:gd name="T5" fmla="*/ 0 h 3"/>
                <a:gd name="T6" fmla="*/ 4 w 5"/>
                <a:gd name="T7" fmla="*/ 0 h 3"/>
                <a:gd name="T8" fmla="*/ 4 w 5"/>
                <a:gd name="T9" fmla="*/ 0 h 3"/>
                <a:gd name="T10" fmla="*/ 4 w 5"/>
                <a:gd name="T11" fmla="*/ 0 h 3"/>
                <a:gd name="T12" fmla="*/ 4 w 5"/>
                <a:gd name="T13" fmla="*/ 0 h 3"/>
                <a:gd name="T14" fmla="*/ 5 w 5"/>
                <a:gd name="T15" fmla="*/ 0 h 3"/>
                <a:gd name="T16" fmla="*/ 5 w 5"/>
                <a:gd name="T17" fmla="*/ 0 h 3"/>
                <a:gd name="T18" fmla="*/ 5 w 5"/>
                <a:gd name="T19" fmla="*/ 1 h 3"/>
                <a:gd name="T20" fmla="*/ 5 w 5"/>
                <a:gd name="T21" fmla="*/ 1 h 3"/>
                <a:gd name="T22" fmla="*/ 5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4 w 5"/>
                <a:gd name="T29" fmla="*/ 2 h 3"/>
                <a:gd name="T30" fmla="*/ 4 w 5"/>
                <a:gd name="T31" fmla="*/ 2 h 3"/>
                <a:gd name="T32" fmla="*/ 4 w 5"/>
                <a:gd name="T33" fmla="*/ 2 h 3"/>
                <a:gd name="T34" fmla="*/ 4 w 5"/>
                <a:gd name="T35" fmla="*/ 2 h 3"/>
                <a:gd name="T36" fmla="*/ 5 w 5"/>
                <a:gd name="T37" fmla="*/ 3 h 3"/>
                <a:gd name="T38" fmla="*/ 4 w 5"/>
                <a:gd name="T39" fmla="*/ 3 h 3"/>
                <a:gd name="T40" fmla="*/ 2 w 5"/>
                <a:gd name="T41" fmla="*/ 2 h 3"/>
                <a:gd name="T42" fmla="*/ 1 w 5"/>
                <a:gd name="T43" fmla="*/ 2 h 3"/>
                <a:gd name="T44" fmla="*/ 1 w 5"/>
                <a:gd name="T45" fmla="*/ 3 h 3"/>
                <a:gd name="T46" fmla="*/ 0 w 5"/>
                <a:gd name="T47" fmla="*/ 3 h 3"/>
                <a:gd name="T48" fmla="*/ 0 w 5"/>
                <a:gd name="T49" fmla="*/ 0 h 3"/>
                <a:gd name="T50" fmla="*/ 1 w 5"/>
                <a:gd name="T51" fmla="*/ 1 h 3"/>
                <a:gd name="T52" fmla="*/ 2 w 5"/>
                <a:gd name="T53" fmla="*/ 1 h 3"/>
                <a:gd name="T54" fmla="*/ 3 w 5"/>
                <a:gd name="T55" fmla="*/ 1 h 3"/>
                <a:gd name="T56" fmla="*/ 3 w 5"/>
                <a:gd name="T57" fmla="*/ 1 h 3"/>
                <a:gd name="T58" fmla="*/ 3 w 5"/>
                <a:gd name="T59" fmla="*/ 1 h 3"/>
                <a:gd name="T60" fmla="*/ 4 w 5"/>
                <a:gd name="T61" fmla="*/ 1 h 3"/>
                <a:gd name="T62" fmla="*/ 4 w 5"/>
                <a:gd name="T63" fmla="*/ 1 h 3"/>
                <a:gd name="T64" fmla="*/ 4 w 5"/>
                <a:gd name="T65" fmla="*/ 1 h 3"/>
                <a:gd name="T66" fmla="*/ 4 w 5"/>
                <a:gd name="T67" fmla="*/ 1 h 3"/>
                <a:gd name="T68" fmla="*/ 4 w 5"/>
                <a:gd name="T69" fmla="*/ 1 h 3"/>
                <a:gd name="T70" fmla="*/ 4 w 5"/>
                <a:gd name="T71" fmla="*/ 1 h 3"/>
                <a:gd name="T72" fmla="*/ 4 w 5"/>
                <a:gd name="T73" fmla="*/ 1 h 3"/>
                <a:gd name="T74" fmla="*/ 4 w 5"/>
                <a:gd name="T75" fmla="*/ 0 h 3"/>
                <a:gd name="T76" fmla="*/ 4 w 5"/>
                <a:gd name="T77" fmla="*/ 0 h 3"/>
                <a:gd name="T78" fmla="*/ 3 w 5"/>
                <a:gd name="T79" fmla="*/ 0 h 3"/>
                <a:gd name="T80" fmla="*/ 3 w 5"/>
                <a:gd name="T81" fmla="*/ 0 h 3"/>
                <a:gd name="T82" fmla="*/ 3 w 5"/>
                <a:gd name="T83" fmla="*/ 0 h 3"/>
                <a:gd name="T84" fmla="*/ 2 w 5"/>
                <a:gd name="T85" fmla="*/ 0 h 3"/>
                <a:gd name="T86" fmla="*/ 1 w 5"/>
                <a:gd name="T87" fmla="*/ 0 h 3"/>
                <a:gd name="T88" fmla="*/ 1 w 5"/>
                <a:gd name="T89" fmla="*/ 1 h 3"/>
                <a:gd name="T90" fmla="*/ 0 w 5"/>
                <a:gd name="T91" fmla="*/ 0 h 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"/>
                <a:gd name="T139" fmla="*/ 0 h 3"/>
                <a:gd name="T140" fmla="*/ 5 w 5"/>
                <a:gd name="T141" fmla="*/ 3 h 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" name="Freeform 900"/>
            <p:cNvSpPr>
              <a:spLocks/>
            </p:cNvSpPr>
            <p:nvPr/>
          </p:nvSpPr>
          <p:spPr bwMode="auto">
            <a:xfrm>
              <a:off x="2782" y="1921"/>
              <a:ext cx="5" cy="4"/>
            </a:xfrm>
            <a:custGeom>
              <a:avLst/>
              <a:gdLst>
                <a:gd name="T0" fmla="*/ 1 w 5"/>
                <a:gd name="T1" fmla="*/ 3 h 4"/>
                <a:gd name="T2" fmla="*/ 1 w 5"/>
                <a:gd name="T3" fmla="*/ 3 h 4"/>
                <a:gd name="T4" fmla="*/ 2 w 5"/>
                <a:gd name="T5" fmla="*/ 3 h 4"/>
                <a:gd name="T6" fmla="*/ 2 w 5"/>
                <a:gd name="T7" fmla="*/ 3 h 4"/>
                <a:gd name="T8" fmla="*/ 3 w 5"/>
                <a:gd name="T9" fmla="*/ 3 h 4"/>
                <a:gd name="T10" fmla="*/ 3 w 5"/>
                <a:gd name="T11" fmla="*/ 3 h 4"/>
                <a:gd name="T12" fmla="*/ 3 w 5"/>
                <a:gd name="T13" fmla="*/ 3 h 4"/>
                <a:gd name="T14" fmla="*/ 4 w 5"/>
                <a:gd name="T15" fmla="*/ 3 h 4"/>
                <a:gd name="T16" fmla="*/ 4 w 5"/>
                <a:gd name="T17" fmla="*/ 3 h 4"/>
                <a:gd name="T18" fmla="*/ 3 w 5"/>
                <a:gd name="T19" fmla="*/ 2 h 4"/>
                <a:gd name="T20" fmla="*/ 1 w 5"/>
                <a:gd name="T21" fmla="*/ 2 h 4"/>
                <a:gd name="T22" fmla="*/ 0 w 5"/>
                <a:gd name="T23" fmla="*/ 2 h 4"/>
                <a:gd name="T24" fmla="*/ 0 w 5"/>
                <a:gd name="T25" fmla="*/ 1 h 4"/>
                <a:gd name="T26" fmla="*/ 0 w 5"/>
                <a:gd name="T27" fmla="*/ 1 h 4"/>
                <a:gd name="T28" fmla="*/ 1 w 5"/>
                <a:gd name="T29" fmla="*/ 1 h 4"/>
                <a:gd name="T30" fmla="*/ 2 w 5"/>
                <a:gd name="T31" fmla="*/ 0 h 4"/>
                <a:gd name="T32" fmla="*/ 3 w 5"/>
                <a:gd name="T33" fmla="*/ 0 h 4"/>
                <a:gd name="T34" fmla="*/ 3 w 5"/>
                <a:gd name="T35" fmla="*/ 1 h 4"/>
                <a:gd name="T36" fmla="*/ 4 w 5"/>
                <a:gd name="T37" fmla="*/ 1 h 4"/>
                <a:gd name="T38" fmla="*/ 4 w 5"/>
                <a:gd name="T39" fmla="*/ 1 h 4"/>
                <a:gd name="T40" fmla="*/ 4 w 5"/>
                <a:gd name="T41" fmla="*/ 1 h 4"/>
                <a:gd name="T42" fmla="*/ 3 w 5"/>
                <a:gd name="T43" fmla="*/ 1 h 4"/>
                <a:gd name="T44" fmla="*/ 3 w 5"/>
                <a:gd name="T45" fmla="*/ 1 h 4"/>
                <a:gd name="T46" fmla="*/ 3 w 5"/>
                <a:gd name="T47" fmla="*/ 1 h 4"/>
                <a:gd name="T48" fmla="*/ 2 w 5"/>
                <a:gd name="T49" fmla="*/ 1 h 4"/>
                <a:gd name="T50" fmla="*/ 2 w 5"/>
                <a:gd name="T51" fmla="*/ 1 h 4"/>
                <a:gd name="T52" fmla="*/ 1 w 5"/>
                <a:gd name="T53" fmla="*/ 1 h 4"/>
                <a:gd name="T54" fmla="*/ 1 w 5"/>
                <a:gd name="T55" fmla="*/ 1 h 4"/>
                <a:gd name="T56" fmla="*/ 1 w 5"/>
                <a:gd name="T57" fmla="*/ 2 h 4"/>
                <a:gd name="T58" fmla="*/ 2 w 5"/>
                <a:gd name="T59" fmla="*/ 2 h 4"/>
                <a:gd name="T60" fmla="*/ 4 w 5"/>
                <a:gd name="T61" fmla="*/ 2 h 4"/>
                <a:gd name="T62" fmla="*/ 5 w 5"/>
                <a:gd name="T63" fmla="*/ 2 h 4"/>
                <a:gd name="T64" fmla="*/ 5 w 5"/>
                <a:gd name="T65" fmla="*/ 3 h 4"/>
                <a:gd name="T66" fmla="*/ 4 w 5"/>
                <a:gd name="T67" fmla="*/ 3 h 4"/>
                <a:gd name="T68" fmla="*/ 4 w 5"/>
                <a:gd name="T69" fmla="*/ 4 h 4"/>
                <a:gd name="T70" fmla="*/ 3 w 5"/>
                <a:gd name="T71" fmla="*/ 4 h 4"/>
                <a:gd name="T72" fmla="*/ 2 w 5"/>
                <a:gd name="T73" fmla="*/ 4 h 4"/>
                <a:gd name="T74" fmla="*/ 1 w 5"/>
                <a:gd name="T75" fmla="*/ 4 h 4"/>
                <a:gd name="T76" fmla="*/ 0 w 5"/>
                <a:gd name="T77" fmla="*/ 4 h 4"/>
                <a:gd name="T78" fmla="*/ 0 w 5"/>
                <a:gd name="T79" fmla="*/ 3 h 4"/>
                <a:gd name="T80" fmla="*/ 0 w 5"/>
                <a:gd name="T81" fmla="*/ 3 h 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"/>
                <a:gd name="T124" fmla="*/ 0 h 4"/>
                <a:gd name="T125" fmla="*/ 5 w 5"/>
                <a:gd name="T126" fmla="*/ 4 h 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" h="4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9" name="Freeform 901"/>
            <p:cNvSpPr>
              <a:spLocks/>
            </p:cNvSpPr>
            <p:nvPr/>
          </p:nvSpPr>
          <p:spPr bwMode="auto">
            <a:xfrm>
              <a:off x="2788" y="1921"/>
              <a:ext cx="5" cy="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1 h 4"/>
                <a:gd name="T6" fmla="*/ 1 w 5"/>
                <a:gd name="T7" fmla="*/ 1 h 4"/>
                <a:gd name="T8" fmla="*/ 1 w 5"/>
                <a:gd name="T9" fmla="*/ 2 h 4"/>
                <a:gd name="T10" fmla="*/ 3 w 5"/>
                <a:gd name="T11" fmla="*/ 2 h 4"/>
                <a:gd name="T12" fmla="*/ 3 w 5"/>
                <a:gd name="T13" fmla="*/ 2 h 4"/>
                <a:gd name="T14" fmla="*/ 1 w 5"/>
                <a:gd name="T15" fmla="*/ 2 h 4"/>
                <a:gd name="T16" fmla="*/ 1 w 5"/>
                <a:gd name="T17" fmla="*/ 3 h 4"/>
                <a:gd name="T18" fmla="*/ 5 w 5"/>
                <a:gd name="T19" fmla="*/ 3 h 4"/>
                <a:gd name="T20" fmla="*/ 5 w 5"/>
                <a:gd name="T21" fmla="*/ 4 h 4"/>
                <a:gd name="T22" fmla="*/ 0 w 5"/>
                <a:gd name="T23" fmla="*/ 4 h 4"/>
                <a:gd name="T24" fmla="*/ 0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0" name="Freeform 902"/>
            <p:cNvSpPr>
              <a:spLocks/>
            </p:cNvSpPr>
            <p:nvPr/>
          </p:nvSpPr>
          <p:spPr bwMode="auto">
            <a:xfrm>
              <a:off x="2478" y="2244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1" name="Freeform 903"/>
            <p:cNvSpPr>
              <a:spLocks/>
            </p:cNvSpPr>
            <p:nvPr/>
          </p:nvSpPr>
          <p:spPr bwMode="auto">
            <a:xfrm>
              <a:off x="2815" y="2251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2" name="Line 904"/>
            <p:cNvSpPr>
              <a:spLocks noChangeShapeType="1"/>
            </p:cNvSpPr>
            <p:nvPr/>
          </p:nvSpPr>
          <p:spPr bwMode="auto">
            <a:xfrm>
              <a:off x="2476" y="2242"/>
              <a:ext cx="337" cy="7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3" name="Line 905"/>
            <p:cNvSpPr>
              <a:spLocks noChangeShapeType="1"/>
            </p:cNvSpPr>
            <p:nvPr/>
          </p:nvSpPr>
          <p:spPr bwMode="auto">
            <a:xfrm>
              <a:off x="2476" y="2405"/>
              <a:ext cx="337" cy="12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4" name="Freeform 906"/>
            <p:cNvSpPr>
              <a:spLocks/>
            </p:cNvSpPr>
            <p:nvPr/>
          </p:nvSpPr>
          <p:spPr bwMode="auto">
            <a:xfrm>
              <a:off x="2478" y="240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5" name="Freeform 907"/>
            <p:cNvSpPr>
              <a:spLocks/>
            </p:cNvSpPr>
            <p:nvPr/>
          </p:nvSpPr>
          <p:spPr bwMode="auto">
            <a:xfrm>
              <a:off x="2816" y="2419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6" name="Freeform 908"/>
            <p:cNvSpPr>
              <a:spLocks/>
            </p:cNvSpPr>
            <p:nvPr/>
          </p:nvSpPr>
          <p:spPr bwMode="auto">
            <a:xfrm>
              <a:off x="2478" y="208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7" name="Freeform 909"/>
            <p:cNvSpPr>
              <a:spLocks/>
            </p:cNvSpPr>
            <p:nvPr/>
          </p:nvSpPr>
          <p:spPr bwMode="auto">
            <a:xfrm>
              <a:off x="2812" y="2082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" name="Line 910"/>
            <p:cNvSpPr>
              <a:spLocks noChangeShapeType="1"/>
            </p:cNvSpPr>
            <p:nvPr/>
          </p:nvSpPr>
          <p:spPr bwMode="auto">
            <a:xfrm>
              <a:off x="2476" y="2079"/>
              <a:ext cx="334" cy="1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9" name="Freeform 911"/>
            <p:cNvSpPr>
              <a:spLocks/>
            </p:cNvSpPr>
            <p:nvPr/>
          </p:nvSpPr>
          <p:spPr bwMode="auto">
            <a:xfrm>
              <a:off x="2518" y="2080"/>
              <a:ext cx="243" cy="21"/>
            </a:xfrm>
            <a:custGeom>
              <a:avLst/>
              <a:gdLst>
                <a:gd name="T0" fmla="*/ 243 w 243"/>
                <a:gd name="T1" fmla="*/ 0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0" name="Freeform 912"/>
            <p:cNvSpPr>
              <a:spLocks/>
            </p:cNvSpPr>
            <p:nvPr/>
          </p:nvSpPr>
          <p:spPr bwMode="auto">
            <a:xfrm>
              <a:off x="2763" y="2082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1" name="Freeform 913"/>
            <p:cNvSpPr>
              <a:spLocks/>
            </p:cNvSpPr>
            <p:nvPr/>
          </p:nvSpPr>
          <p:spPr bwMode="auto">
            <a:xfrm>
              <a:off x="2520" y="210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2" name="Freeform 914"/>
            <p:cNvSpPr>
              <a:spLocks/>
            </p:cNvSpPr>
            <p:nvPr/>
          </p:nvSpPr>
          <p:spPr bwMode="auto">
            <a:xfrm>
              <a:off x="2763" y="2124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3" name="Freeform 915"/>
            <p:cNvSpPr>
              <a:spLocks/>
            </p:cNvSpPr>
            <p:nvPr/>
          </p:nvSpPr>
          <p:spPr bwMode="auto">
            <a:xfrm>
              <a:off x="2520" y="214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4" name="Freeform 916"/>
            <p:cNvSpPr>
              <a:spLocks/>
            </p:cNvSpPr>
            <p:nvPr/>
          </p:nvSpPr>
          <p:spPr bwMode="auto">
            <a:xfrm>
              <a:off x="2518" y="2121"/>
              <a:ext cx="243" cy="21"/>
            </a:xfrm>
            <a:custGeom>
              <a:avLst/>
              <a:gdLst>
                <a:gd name="T0" fmla="*/ 243 w 243"/>
                <a:gd name="T1" fmla="*/ 1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5" name="Line 917"/>
            <p:cNvSpPr>
              <a:spLocks noChangeShapeType="1"/>
            </p:cNvSpPr>
            <p:nvPr/>
          </p:nvSpPr>
          <p:spPr bwMode="auto">
            <a:xfrm>
              <a:off x="2518" y="2162"/>
              <a:ext cx="1" cy="21"/>
            </a:xfrm>
            <a:prstGeom prst="line">
              <a:avLst/>
            </a:prstGeom>
            <a:noFill/>
            <a:ln w="7938">
              <a:solidFill>
                <a:srgbClr val="3D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6" name="Freeform 918"/>
            <p:cNvSpPr>
              <a:spLocks/>
            </p:cNvSpPr>
            <p:nvPr/>
          </p:nvSpPr>
          <p:spPr bwMode="auto">
            <a:xfrm>
              <a:off x="2520" y="216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7" name="Freeform 919"/>
            <p:cNvSpPr>
              <a:spLocks/>
            </p:cNvSpPr>
            <p:nvPr/>
          </p:nvSpPr>
          <p:spPr bwMode="auto">
            <a:xfrm>
              <a:off x="2520" y="21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8" name="Freeform 920"/>
            <p:cNvSpPr>
              <a:spLocks/>
            </p:cNvSpPr>
            <p:nvPr/>
          </p:nvSpPr>
          <p:spPr bwMode="auto">
            <a:xfrm>
              <a:off x="2763" y="2208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9" name="Freeform 921"/>
            <p:cNvSpPr>
              <a:spLocks/>
            </p:cNvSpPr>
            <p:nvPr/>
          </p:nvSpPr>
          <p:spPr bwMode="auto">
            <a:xfrm>
              <a:off x="2520" y="222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0" name="Freeform 922"/>
            <p:cNvSpPr>
              <a:spLocks/>
            </p:cNvSpPr>
            <p:nvPr/>
          </p:nvSpPr>
          <p:spPr bwMode="auto">
            <a:xfrm>
              <a:off x="2518" y="2204"/>
              <a:ext cx="243" cy="20"/>
            </a:xfrm>
            <a:custGeom>
              <a:avLst/>
              <a:gdLst>
                <a:gd name="T0" fmla="*/ 243 w 243"/>
                <a:gd name="T1" fmla="*/ 2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2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1" name="Freeform 923"/>
            <p:cNvSpPr>
              <a:spLocks/>
            </p:cNvSpPr>
            <p:nvPr/>
          </p:nvSpPr>
          <p:spPr bwMode="auto">
            <a:xfrm>
              <a:off x="2518" y="2244"/>
              <a:ext cx="243" cy="20"/>
            </a:xfrm>
            <a:custGeom>
              <a:avLst/>
              <a:gdLst>
                <a:gd name="T0" fmla="*/ 243 w 243"/>
                <a:gd name="T1" fmla="*/ 4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4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2" name="Freeform 924"/>
            <p:cNvSpPr>
              <a:spLocks/>
            </p:cNvSpPr>
            <p:nvPr/>
          </p:nvSpPr>
          <p:spPr bwMode="auto">
            <a:xfrm>
              <a:off x="2763" y="2250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3" name="Freeform 925"/>
            <p:cNvSpPr>
              <a:spLocks/>
            </p:cNvSpPr>
            <p:nvPr/>
          </p:nvSpPr>
          <p:spPr bwMode="auto">
            <a:xfrm>
              <a:off x="2520" y="22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4" name="Freeform 926"/>
            <p:cNvSpPr>
              <a:spLocks/>
            </p:cNvSpPr>
            <p:nvPr/>
          </p:nvSpPr>
          <p:spPr bwMode="auto">
            <a:xfrm>
              <a:off x="2763" y="229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5" name="Freeform 927"/>
            <p:cNvSpPr>
              <a:spLocks/>
            </p:cNvSpPr>
            <p:nvPr/>
          </p:nvSpPr>
          <p:spPr bwMode="auto">
            <a:xfrm>
              <a:off x="2520" y="2308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6" name="Freeform 928"/>
            <p:cNvSpPr>
              <a:spLocks/>
            </p:cNvSpPr>
            <p:nvPr/>
          </p:nvSpPr>
          <p:spPr bwMode="auto">
            <a:xfrm>
              <a:off x="2518" y="2285"/>
              <a:ext cx="243" cy="20"/>
            </a:xfrm>
            <a:custGeom>
              <a:avLst/>
              <a:gdLst>
                <a:gd name="T0" fmla="*/ 243 w 243"/>
                <a:gd name="T1" fmla="*/ 5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5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7" name="Freeform 929"/>
            <p:cNvSpPr>
              <a:spLocks/>
            </p:cNvSpPr>
            <p:nvPr/>
          </p:nvSpPr>
          <p:spPr bwMode="auto">
            <a:xfrm>
              <a:off x="2518" y="2326"/>
              <a:ext cx="243" cy="20"/>
            </a:xfrm>
            <a:custGeom>
              <a:avLst/>
              <a:gdLst>
                <a:gd name="T0" fmla="*/ 243 w 243"/>
                <a:gd name="T1" fmla="*/ 6 h 20"/>
                <a:gd name="T2" fmla="*/ 0 w 243"/>
                <a:gd name="T3" fmla="*/ 0 h 20"/>
                <a:gd name="T4" fmla="*/ 0 w 243"/>
                <a:gd name="T5" fmla="*/ 2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243" y="6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8" name="Freeform 930"/>
            <p:cNvSpPr>
              <a:spLocks/>
            </p:cNvSpPr>
            <p:nvPr/>
          </p:nvSpPr>
          <p:spPr bwMode="auto">
            <a:xfrm>
              <a:off x="2763" y="233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" name="Freeform 931"/>
            <p:cNvSpPr>
              <a:spLocks/>
            </p:cNvSpPr>
            <p:nvPr/>
          </p:nvSpPr>
          <p:spPr bwMode="auto">
            <a:xfrm>
              <a:off x="2520" y="234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0" name="Freeform 932"/>
            <p:cNvSpPr>
              <a:spLocks/>
            </p:cNvSpPr>
            <p:nvPr/>
          </p:nvSpPr>
          <p:spPr bwMode="auto">
            <a:xfrm>
              <a:off x="2763" y="237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1" name="Freeform 933"/>
            <p:cNvSpPr>
              <a:spLocks/>
            </p:cNvSpPr>
            <p:nvPr/>
          </p:nvSpPr>
          <p:spPr bwMode="auto">
            <a:xfrm>
              <a:off x="2520" y="23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2" name="Freeform 934"/>
            <p:cNvSpPr>
              <a:spLocks/>
            </p:cNvSpPr>
            <p:nvPr/>
          </p:nvSpPr>
          <p:spPr bwMode="auto">
            <a:xfrm>
              <a:off x="2518" y="2367"/>
              <a:ext cx="243" cy="21"/>
            </a:xfrm>
            <a:custGeom>
              <a:avLst/>
              <a:gdLst>
                <a:gd name="T0" fmla="*/ 243 w 243"/>
                <a:gd name="T1" fmla="*/ 7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7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3" name="Freeform 935"/>
            <p:cNvSpPr>
              <a:spLocks/>
            </p:cNvSpPr>
            <p:nvPr/>
          </p:nvSpPr>
          <p:spPr bwMode="auto">
            <a:xfrm>
              <a:off x="2518" y="2408"/>
              <a:ext cx="243" cy="21"/>
            </a:xfrm>
            <a:custGeom>
              <a:avLst/>
              <a:gdLst>
                <a:gd name="T0" fmla="*/ 243 w 243"/>
                <a:gd name="T1" fmla="*/ 8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8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4" name="Freeform 936"/>
            <p:cNvSpPr>
              <a:spLocks/>
            </p:cNvSpPr>
            <p:nvPr/>
          </p:nvSpPr>
          <p:spPr bwMode="auto">
            <a:xfrm>
              <a:off x="2763" y="2417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5" name="Freeform 937"/>
            <p:cNvSpPr>
              <a:spLocks/>
            </p:cNvSpPr>
            <p:nvPr/>
          </p:nvSpPr>
          <p:spPr bwMode="auto">
            <a:xfrm>
              <a:off x="2520" y="243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6" name="Freeform 938"/>
            <p:cNvSpPr>
              <a:spLocks/>
            </p:cNvSpPr>
            <p:nvPr/>
          </p:nvSpPr>
          <p:spPr bwMode="auto">
            <a:xfrm>
              <a:off x="2763" y="245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7" name="Freeform 939"/>
            <p:cNvSpPr>
              <a:spLocks/>
            </p:cNvSpPr>
            <p:nvPr/>
          </p:nvSpPr>
          <p:spPr bwMode="auto">
            <a:xfrm>
              <a:off x="2520" y="247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8" name="Freeform 940"/>
            <p:cNvSpPr>
              <a:spLocks/>
            </p:cNvSpPr>
            <p:nvPr/>
          </p:nvSpPr>
          <p:spPr bwMode="auto">
            <a:xfrm>
              <a:off x="2518" y="2449"/>
              <a:ext cx="243" cy="21"/>
            </a:xfrm>
            <a:custGeom>
              <a:avLst/>
              <a:gdLst>
                <a:gd name="T0" fmla="*/ 243 w 243"/>
                <a:gd name="T1" fmla="*/ 8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8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" name="Freeform 941"/>
            <p:cNvSpPr>
              <a:spLocks/>
            </p:cNvSpPr>
            <p:nvPr/>
          </p:nvSpPr>
          <p:spPr bwMode="auto">
            <a:xfrm>
              <a:off x="2518" y="2490"/>
              <a:ext cx="243" cy="21"/>
            </a:xfrm>
            <a:custGeom>
              <a:avLst/>
              <a:gdLst>
                <a:gd name="T0" fmla="*/ 243 w 243"/>
                <a:gd name="T1" fmla="*/ 10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0" name="Freeform 942"/>
            <p:cNvSpPr>
              <a:spLocks/>
            </p:cNvSpPr>
            <p:nvPr/>
          </p:nvSpPr>
          <p:spPr bwMode="auto">
            <a:xfrm>
              <a:off x="2763" y="250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1" name="Freeform 943"/>
            <p:cNvSpPr>
              <a:spLocks/>
            </p:cNvSpPr>
            <p:nvPr/>
          </p:nvSpPr>
          <p:spPr bwMode="auto">
            <a:xfrm>
              <a:off x="2520" y="2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2" name="Freeform 944"/>
            <p:cNvSpPr>
              <a:spLocks/>
            </p:cNvSpPr>
            <p:nvPr/>
          </p:nvSpPr>
          <p:spPr bwMode="auto">
            <a:xfrm>
              <a:off x="2763" y="254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3" name="Freeform 945"/>
            <p:cNvSpPr>
              <a:spLocks/>
            </p:cNvSpPr>
            <p:nvPr/>
          </p:nvSpPr>
          <p:spPr bwMode="auto">
            <a:xfrm>
              <a:off x="2520" y="25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4" name="Freeform 946"/>
            <p:cNvSpPr>
              <a:spLocks/>
            </p:cNvSpPr>
            <p:nvPr/>
          </p:nvSpPr>
          <p:spPr bwMode="auto">
            <a:xfrm>
              <a:off x="2518" y="2531"/>
              <a:ext cx="243" cy="21"/>
            </a:xfrm>
            <a:custGeom>
              <a:avLst/>
              <a:gdLst>
                <a:gd name="T0" fmla="*/ 243 w 243"/>
                <a:gd name="T1" fmla="*/ 11 h 21"/>
                <a:gd name="T2" fmla="*/ 0 w 243"/>
                <a:gd name="T3" fmla="*/ 0 h 21"/>
                <a:gd name="T4" fmla="*/ 0 w 243"/>
                <a:gd name="T5" fmla="*/ 21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243" y="11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D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5" name="Line 947"/>
            <p:cNvSpPr>
              <a:spLocks noChangeShapeType="1"/>
            </p:cNvSpPr>
            <p:nvPr/>
          </p:nvSpPr>
          <p:spPr bwMode="auto">
            <a:xfrm flipH="1" flipV="1">
              <a:off x="2476" y="2619"/>
              <a:ext cx="335" cy="16"/>
            </a:xfrm>
            <a:prstGeom prst="line">
              <a:avLst/>
            </a:prstGeom>
            <a:noFill/>
            <a:ln w="7938">
              <a:solidFill>
                <a:srgbClr val="3D4C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6" name="Freeform 948"/>
            <p:cNvSpPr>
              <a:spLocks/>
            </p:cNvSpPr>
            <p:nvPr/>
          </p:nvSpPr>
          <p:spPr bwMode="auto">
            <a:xfrm>
              <a:off x="2814" y="2637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7" name="Freeform 949"/>
            <p:cNvSpPr>
              <a:spLocks/>
            </p:cNvSpPr>
            <p:nvPr/>
          </p:nvSpPr>
          <p:spPr bwMode="auto">
            <a:xfrm>
              <a:off x="2478" y="262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8" name="Freeform 950"/>
            <p:cNvSpPr>
              <a:spLocks/>
            </p:cNvSpPr>
            <p:nvPr/>
          </p:nvSpPr>
          <p:spPr bwMode="auto">
            <a:xfrm>
              <a:off x="2520" y="210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" name="Freeform 951"/>
            <p:cNvSpPr>
              <a:spLocks/>
            </p:cNvSpPr>
            <p:nvPr/>
          </p:nvSpPr>
          <p:spPr bwMode="auto">
            <a:xfrm>
              <a:off x="2762" y="2083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" name="Freeform 952"/>
            <p:cNvSpPr>
              <a:spLocks/>
            </p:cNvSpPr>
            <p:nvPr/>
          </p:nvSpPr>
          <p:spPr bwMode="auto">
            <a:xfrm>
              <a:off x="2518" y="2080"/>
              <a:ext cx="243" cy="22"/>
            </a:xfrm>
            <a:custGeom>
              <a:avLst/>
              <a:gdLst>
                <a:gd name="T0" fmla="*/ 0 w 243"/>
                <a:gd name="T1" fmla="*/ 21 h 22"/>
                <a:gd name="T2" fmla="*/ 243 w 243"/>
                <a:gd name="T3" fmla="*/ 22 h 22"/>
                <a:gd name="T4" fmla="*/ 243 w 243"/>
                <a:gd name="T5" fmla="*/ 0 h 22"/>
                <a:gd name="T6" fmla="*/ 0 60000 65536"/>
                <a:gd name="T7" fmla="*/ 0 60000 65536"/>
                <a:gd name="T8" fmla="*/ 0 60000 65536"/>
                <a:gd name="T9" fmla="*/ 0 w 243"/>
                <a:gd name="T10" fmla="*/ 0 h 22"/>
                <a:gd name="T11" fmla="*/ 243 w 24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2">
                  <a:moveTo>
                    <a:pt x="0" y="21"/>
                  </a:moveTo>
                  <a:lnTo>
                    <a:pt x="243" y="22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" name="Freeform 953"/>
            <p:cNvSpPr>
              <a:spLocks/>
            </p:cNvSpPr>
            <p:nvPr/>
          </p:nvSpPr>
          <p:spPr bwMode="auto">
            <a:xfrm>
              <a:off x="2518" y="2122"/>
              <a:ext cx="243" cy="21"/>
            </a:xfrm>
            <a:custGeom>
              <a:avLst/>
              <a:gdLst>
                <a:gd name="T0" fmla="*/ 0 w 243"/>
                <a:gd name="T1" fmla="*/ 20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20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2" name="Freeform 954"/>
            <p:cNvSpPr>
              <a:spLocks/>
            </p:cNvSpPr>
            <p:nvPr/>
          </p:nvSpPr>
          <p:spPr bwMode="auto">
            <a:xfrm>
              <a:off x="2520" y="214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3" name="Freeform 955"/>
            <p:cNvSpPr>
              <a:spLocks/>
            </p:cNvSpPr>
            <p:nvPr/>
          </p:nvSpPr>
          <p:spPr bwMode="auto">
            <a:xfrm>
              <a:off x="2762" y="2125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4" name="Freeform 956"/>
            <p:cNvSpPr>
              <a:spLocks/>
            </p:cNvSpPr>
            <p:nvPr/>
          </p:nvSpPr>
          <p:spPr bwMode="auto">
            <a:xfrm>
              <a:off x="2520" y="21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5" name="Freeform 957"/>
            <p:cNvSpPr>
              <a:spLocks/>
            </p:cNvSpPr>
            <p:nvPr/>
          </p:nvSpPr>
          <p:spPr bwMode="auto">
            <a:xfrm>
              <a:off x="2762" y="2167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6" name="Freeform 958"/>
            <p:cNvSpPr>
              <a:spLocks/>
            </p:cNvSpPr>
            <p:nvPr/>
          </p:nvSpPr>
          <p:spPr bwMode="auto">
            <a:xfrm>
              <a:off x="2518" y="2164"/>
              <a:ext cx="243" cy="21"/>
            </a:xfrm>
            <a:custGeom>
              <a:avLst/>
              <a:gdLst>
                <a:gd name="T0" fmla="*/ 0 w 243"/>
                <a:gd name="T1" fmla="*/ 19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9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7" name="Freeform 959"/>
            <p:cNvSpPr>
              <a:spLocks/>
            </p:cNvSpPr>
            <p:nvPr/>
          </p:nvSpPr>
          <p:spPr bwMode="auto">
            <a:xfrm>
              <a:off x="2518" y="2206"/>
              <a:ext cx="243" cy="21"/>
            </a:xfrm>
            <a:custGeom>
              <a:avLst/>
              <a:gdLst>
                <a:gd name="T0" fmla="*/ 0 w 243"/>
                <a:gd name="T1" fmla="*/ 18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8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8" name="Freeform 960"/>
            <p:cNvSpPr>
              <a:spLocks/>
            </p:cNvSpPr>
            <p:nvPr/>
          </p:nvSpPr>
          <p:spPr bwMode="auto">
            <a:xfrm>
              <a:off x="2520" y="2225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" name="Freeform 961"/>
            <p:cNvSpPr>
              <a:spLocks/>
            </p:cNvSpPr>
            <p:nvPr/>
          </p:nvSpPr>
          <p:spPr bwMode="auto">
            <a:xfrm>
              <a:off x="2762" y="220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" name="Freeform 962"/>
            <p:cNvSpPr>
              <a:spLocks/>
            </p:cNvSpPr>
            <p:nvPr/>
          </p:nvSpPr>
          <p:spPr bwMode="auto">
            <a:xfrm>
              <a:off x="2520" y="226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1" name="Freeform 963"/>
            <p:cNvSpPr>
              <a:spLocks/>
            </p:cNvSpPr>
            <p:nvPr/>
          </p:nvSpPr>
          <p:spPr bwMode="auto">
            <a:xfrm>
              <a:off x="2762" y="225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2" name="Freeform 964"/>
            <p:cNvSpPr>
              <a:spLocks/>
            </p:cNvSpPr>
            <p:nvPr/>
          </p:nvSpPr>
          <p:spPr bwMode="auto">
            <a:xfrm>
              <a:off x="2518" y="2248"/>
              <a:ext cx="243" cy="21"/>
            </a:xfrm>
            <a:custGeom>
              <a:avLst/>
              <a:gdLst>
                <a:gd name="T0" fmla="*/ 0 w 243"/>
                <a:gd name="T1" fmla="*/ 16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6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3" name="Freeform 965"/>
            <p:cNvSpPr>
              <a:spLocks/>
            </p:cNvSpPr>
            <p:nvPr/>
          </p:nvSpPr>
          <p:spPr bwMode="auto">
            <a:xfrm>
              <a:off x="2518" y="2290"/>
              <a:ext cx="243" cy="20"/>
            </a:xfrm>
            <a:custGeom>
              <a:avLst/>
              <a:gdLst>
                <a:gd name="T0" fmla="*/ 0 w 243"/>
                <a:gd name="T1" fmla="*/ 15 h 20"/>
                <a:gd name="T2" fmla="*/ 243 w 243"/>
                <a:gd name="T3" fmla="*/ 20 h 20"/>
                <a:gd name="T4" fmla="*/ 243 w 243"/>
                <a:gd name="T5" fmla="*/ 0 h 20"/>
                <a:gd name="T6" fmla="*/ 0 60000 65536"/>
                <a:gd name="T7" fmla="*/ 0 60000 65536"/>
                <a:gd name="T8" fmla="*/ 0 60000 65536"/>
                <a:gd name="T9" fmla="*/ 0 w 243"/>
                <a:gd name="T10" fmla="*/ 0 h 20"/>
                <a:gd name="T11" fmla="*/ 243 w 24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0">
                  <a:moveTo>
                    <a:pt x="0" y="15"/>
                  </a:moveTo>
                  <a:lnTo>
                    <a:pt x="243" y="20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4" name="Freeform 966"/>
            <p:cNvSpPr>
              <a:spLocks/>
            </p:cNvSpPr>
            <p:nvPr/>
          </p:nvSpPr>
          <p:spPr bwMode="auto">
            <a:xfrm>
              <a:off x="2520" y="230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5" name="Freeform 967"/>
            <p:cNvSpPr>
              <a:spLocks/>
            </p:cNvSpPr>
            <p:nvPr/>
          </p:nvSpPr>
          <p:spPr bwMode="auto">
            <a:xfrm>
              <a:off x="2762" y="2292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6" name="Freeform 968"/>
            <p:cNvSpPr>
              <a:spLocks/>
            </p:cNvSpPr>
            <p:nvPr/>
          </p:nvSpPr>
          <p:spPr bwMode="auto">
            <a:xfrm>
              <a:off x="2520" y="234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7" name="Freeform 969"/>
            <p:cNvSpPr>
              <a:spLocks/>
            </p:cNvSpPr>
            <p:nvPr/>
          </p:nvSpPr>
          <p:spPr bwMode="auto">
            <a:xfrm>
              <a:off x="2762" y="233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8" name="Freeform 970"/>
            <p:cNvSpPr>
              <a:spLocks/>
            </p:cNvSpPr>
            <p:nvPr/>
          </p:nvSpPr>
          <p:spPr bwMode="auto">
            <a:xfrm>
              <a:off x="2518" y="2332"/>
              <a:ext cx="243" cy="21"/>
            </a:xfrm>
            <a:custGeom>
              <a:avLst/>
              <a:gdLst>
                <a:gd name="T0" fmla="*/ 0 w 243"/>
                <a:gd name="T1" fmla="*/ 14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4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9" name="Freeform 971"/>
            <p:cNvSpPr>
              <a:spLocks/>
            </p:cNvSpPr>
            <p:nvPr/>
          </p:nvSpPr>
          <p:spPr bwMode="auto">
            <a:xfrm>
              <a:off x="2518" y="2374"/>
              <a:ext cx="243" cy="21"/>
            </a:xfrm>
            <a:custGeom>
              <a:avLst/>
              <a:gdLst>
                <a:gd name="T0" fmla="*/ 0 w 243"/>
                <a:gd name="T1" fmla="*/ 14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4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" name="Freeform 972"/>
            <p:cNvSpPr>
              <a:spLocks/>
            </p:cNvSpPr>
            <p:nvPr/>
          </p:nvSpPr>
          <p:spPr bwMode="auto">
            <a:xfrm>
              <a:off x="2520" y="23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1" name="Freeform 973"/>
            <p:cNvSpPr>
              <a:spLocks/>
            </p:cNvSpPr>
            <p:nvPr/>
          </p:nvSpPr>
          <p:spPr bwMode="auto">
            <a:xfrm>
              <a:off x="2762" y="237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2" name="Freeform 974"/>
            <p:cNvSpPr>
              <a:spLocks/>
            </p:cNvSpPr>
            <p:nvPr/>
          </p:nvSpPr>
          <p:spPr bwMode="auto">
            <a:xfrm>
              <a:off x="2520" y="243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3" name="Freeform 975"/>
            <p:cNvSpPr>
              <a:spLocks/>
            </p:cNvSpPr>
            <p:nvPr/>
          </p:nvSpPr>
          <p:spPr bwMode="auto">
            <a:xfrm>
              <a:off x="2762" y="2418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4" name="Freeform 976"/>
            <p:cNvSpPr>
              <a:spLocks/>
            </p:cNvSpPr>
            <p:nvPr/>
          </p:nvSpPr>
          <p:spPr bwMode="auto">
            <a:xfrm>
              <a:off x="2518" y="2416"/>
              <a:ext cx="243" cy="21"/>
            </a:xfrm>
            <a:custGeom>
              <a:avLst/>
              <a:gdLst>
                <a:gd name="T0" fmla="*/ 0 w 243"/>
                <a:gd name="T1" fmla="*/ 13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3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5" name="Freeform 977"/>
            <p:cNvSpPr>
              <a:spLocks/>
            </p:cNvSpPr>
            <p:nvPr/>
          </p:nvSpPr>
          <p:spPr bwMode="auto">
            <a:xfrm>
              <a:off x="2518" y="2457"/>
              <a:ext cx="243" cy="22"/>
            </a:xfrm>
            <a:custGeom>
              <a:avLst/>
              <a:gdLst>
                <a:gd name="T0" fmla="*/ 0 w 243"/>
                <a:gd name="T1" fmla="*/ 13 h 22"/>
                <a:gd name="T2" fmla="*/ 243 w 243"/>
                <a:gd name="T3" fmla="*/ 22 h 22"/>
                <a:gd name="T4" fmla="*/ 243 w 243"/>
                <a:gd name="T5" fmla="*/ 0 h 22"/>
                <a:gd name="T6" fmla="*/ 0 60000 65536"/>
                <a:gd name="T7" fmla="*/ 0 60000 65536"/>
                <a:gd name="T8" fmla="*/ 0 60000 65536"/>
                <a:gd name="T9" fmla="*/ 0 w 243"/>
                <a:gd name="T10" fmla="*/ 0 h 22"/>
                <a:gd name="T11" fmla="*/ 243 w 24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2">
                  <a:moveTo>
                    <a:pt x="0" y="13"/>
                  </a:moveTo>
                  <a:lnTo>
                    <a:pt x="243" y="22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6" name="Freeform 978"/>
            <p:cNvSpPr>
              <a:spLocks/>
            </p:cNvSpPr>
            <p:nvPr/>
          </p:nvSpPr>
          <p:spPr bwMode="auto">
            <a:xfrm>
              <a:off x="2520" y="247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7" name="Freeform 979"/>
            <p:cNvSpPr>
              <a:spLocks/>
            </p:cNvSpPr>
            <p:nvPr/>
          </p:nvSpPr>
          <p:spPr bwMode="auto">
            <a:xfrm>
              <a:off x="2762" y="246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8" name="Freeform 980"/>
            <p:cNvSpPr>
              <a:spLocks/>
            </p:cNvSpPr>
            <p:nvPr/>
          </p:nvSpPr>
          <p:spPr bwMode="auto">
            <a:xfrm>
              <a:off x="2520" y="251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9" name="Freeform 981"/>
            <p:cNvSpPr>
              <a:spLocks/>
            </p:cNvSpPr>
            <p:nvPr/>
          </p:nvSpPr>
          <p:spPr bwMode="auto">
            <a:xfrm>
              <a:off x="2762" y="2502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0" name="Freeform 982"/>
            <p:cNvSpPr>
              <a:spLocks/>
            </p:cNvSpPr>
            <p:nvPr/>
          </p:nvSpPr>
          <p:spPr bwMode="auto">
            <a:xfrm>
              <a:off x="2518" y="2500"/>
              <a:ext cx="243" cy="21"/>
            </a:xfrm>
            <a:custGeom>
              <a:avLst/>
              <a:gdLst>
                <a:gd name="T0" fmla="*/ 0 w 243"/>
                <a:gd name="T1" fmla="*/ 11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1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1" name="Freeform 983"/>
            <p:cNvSpPr>
              <a:spLocks/>
            </p:cNvSpPr>
            <p:nvPr/>
          </p:nvSpPr>
          <p:spPr bwMode="auto">
            <a:xfrm>
              <a:off x="2518" y="2542"/>
              <a:ext cx="243" cy="21"/>
            </a:xfrm>
            <a:custGeom>
              <a:avLst/>
              <a:gdLst>
                <a:gd name="T0" fmla="*/ 0 w 243"/>
                <a:gd name="T1" fmla="*/ 10 h 21"/>
                <a:gd name="T2" fmla="*/ 243 w 243"/>
                <a:gd name="T3" fmla="*/ 21 h 21"/>
                <a:gd name="T4" fmla="*/ 243 w 243"/>
                <a:gd name="T5" fmla="*/ 0 h 21"/>
                <a:gd name="T6" fmla="*/ 0 60000 65536"/>
                <a:gd name="T7" fmla="*/ 0 60000 65536"/>
                <a:gd name="T8" fmla="*/ 0 60000 65536"/>
                <a:gd name="T9" fmla="*/ 0 w 243"/>
                <a:gd name="T10" fmla="*/ 0 h 21"/>
                <a:gd name="T11" fmla="*/ 243 w 2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21">
                  <a:moveTo>
                    <a:pt x="0" y="10"/>
                  </a:moveTo>
                  <a:lnTo>
                    <a:pt x="243" y="21"/>
                  </a:lnTo>
                  <a:lnTo>
                    <a:pt x="243" y="0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2" name="Freeform 984"/>
            <p:cNvSpPr>
              <a:spLocks/>
            </p:cNvSpPr>
            <p:nvPr/>
          </p:nvSpPr>
          <p:spPr bwMode="auto">
            <a:xfrm>
              <a:off x="2520" y="255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3" name="Freeform 985"/>
            <p:cNvSpPr>
              <a:spLocks/>
            </p:cNvSpPr>
            <p:nvPr/>
          </p:nvSpPr>
          <p:spPr bwMode="auto">
            <a:xfrm>
              <a:off x="2762" y="254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4" name="Freeform 986"/>
            <p:cNvSpPr>
              <a:spLocks/>
            </p:cNvSpPr>
            <p:nvPr/>
          </p:nvSpPr>
          <p:spPr bwMode="auto">
            <a:xfrm>
              <a:off x="2484" y="224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5" name="Freeform 987"/>
            <p:cNvSpPr>
              <a:spLocks/>
            </p:cNvSpPr>
            <p:nvPr/>
          </p:nvSpPr>
          <p:spPr bwMode="auto">
            <a:xfrm>
              <a:off x="2518" y="224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6" name="Line 988"/>
            <p:cNvSpPr>
              <a:spLocks noChangeShapeType="1"/>
            </p:cNvSpPr>
            <p:nvPr/>
          </p:nvSpPr>
          <p:spPr bwMode="auto">
            <a:xfrm>
              <a:off x="2481" y="2246"/>
              <a:ext cx="35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7" name="Line 989"/>
            <p:cNvSpPr>
              <a:spLocks noChangeShapeType="1"/>
            </p:cNvSpPr>
            <p:nvPr/>
          </p:nvSpPr>
          <p:spPr bwMode="auto">
            <a:xfrm>
              <a:off x="2762" y="2252"/>
              <a:ext cx="49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8" name="Freeform 990"/>
            <p:cNvSpPr>
              <a:spLocks/>
            </p:cNvSpPr>
            <p:nvPr/>
          </p:nvSpPr>
          <p:spPr bwMode="auto">
            <a:xfrm>
              <a:off x="2765" y="22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9" name="Freeform 991"/>
            <p:cNvSpPr>
              <a:spLocks/>
            </p:cNvSpPr>
            <p:nvPr/>
          </p:nvSpPr>
          <p:spPr bwMode="auto">
            <a:xfrm>
              <a:off x="2813" y="225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0" name="Freeform 992"/>
            <p:cNvSpPr>
              <a:spLocks/>
            </p:cNvSpPr>
            <p:nvPr/>
          </p:nvSpPr>
          <p:spPr bwMode="auto">
            <a:xfrm>
              <a:off x="2485" y="241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1" name="Freeform 993"/>
            <p:cNvSpPr>
              <a:spLocks/>
            </p:cNvSpPr>
            <p:nvPr/>
          </p:nvSpPr>
          <p:spPr bwMode="auto">
            <a:xfrm>
              <a:off x="2519" y="241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2" name="Line 994"/>
            <p:cNvSpPr>
              <a:spLocks noChangeShapeType="1"/>
            </p:cNvSpPr>
            <p:nvPr/>
          </p:nvSpPr>
          <p:spPr bwMode="auto">
            <a:xfrm>
              <a:off x="2483" y="2409"/>
              <a:ext cx="33" cy="2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3" name="Line 995"/>
            <p:cNvSpPr>
              <a:spLocks noChangeShapeType="1"/>
            </p:cNvSpPr>
            <p:nvPr/>
          </p:nvSpPr>
          <p:spPr bwMode="auto">
            <a:xfrm>
              <a:off x="2762" y="2420"/>
              <a:ext cx="50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4" name="Freeform 996"/>
            <p:cNvSpPr>
              <a:spLocks/>
            </p:cNvSpPr>
            <p:nvPr/>
          </p:nvSpPr>
          <p:spPr bwMode="auto">
            <a:xfrm>
              <a:off x="2764" y="242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5" name="Freeform 997"/>
            <p:cNvSpPr>
              <a:spLocks/>
            </p:cNvSpPr>
            <p:nvPr/>
          </p:nvSpPr>
          <p:spPr bwMode="auto">
            <a:xfrm>
              <a:off x="2814" y="2423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6" name="Freeform 998"/>
            <p:cNvSpPr>
              <a:spLocks/>
            </p:cNvSpPr>
            <p:nvPr/>
          </p:nvSpPr>
          <p:spPr bwMode="auto">
            <a:xfrm>
              <a:off x="2484" y="2085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7" name="Freeform 999"/>
            <p:cNvSpPr>
              <a:spLocks/>
            </p:cNvSpPr>
            <p:nvPr/>
          </p:nvSpPr>
          <p:spPr bwMode="auto">
            <a:xfrm>
              <a:off x="2519" y="208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8" name="Line 1000"/>
            <p:cNvSpPr>
              <a:spLocks noChangeShapeType="1"/>
            </p:cNvSpPr>
            <p:nvPr/>
          </p:nvSpPr>
          <p:spPr bwMode="auto">
            <a:xfrm>
              <a:off x="2481" y="2083"/>
              <a:ext cx="35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9" name="Line 1001"/>
            <p:cNvSpPr>
              <a:spLocks noChangeShapeType="1"/>
            </p:cNvSpPr>
            <p:nvPr/>
          </p:nvSpPr>
          <p:spPr bwMode="auto">
            <a:xfrm>
              <a:off x="2762" y="2085"/>
              <a:ext cx="46" cy="1"/>
            </a:xfrm>
            <a:prstGeom prst="line">
              <a:avLst/>
            </a:prstGeom>
            <a:noFill/>
            <a:ln w="7938">
              <a:solidFill>
                <a:srgbClr val="E2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0" name="Freeform 1002"/>
            <p:cNvSpPr>
              <a:spLocks/>
            </p:cNvSpPr>
            <p:nvPr/>
          </p:nvSpPr>
          <p:spPr bwMode="auto">
            <a:xfrm>
              <a:off x="2764" y="2086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1" name="Freeform 1003"/>
            <p:cNvSpPr>
              <a:spLocks/>
            </p:cNvSpPr>
            <p:nvPr/>
          </p:nvSpPr>
          <p:spPr bwMode="auto">
            <a:xfrm>
              <a:off x="2811" y="2086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2" name="Freeform 1004"/>
            <p:cNvSpPr>
              <a:spLocks/>
            </p:cNvSpPr>
            <p:nvPr/>
          </p:nvSpPr>
          <p:spPr bwMode="auto">
            <a:xfrm>
              <a:off x="2485" y="241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3" name="Freeform 1005"/>
            <p:cNvSpPr>
              <a:spLocks/>
            </p:cNvSpPr>
            <p:nvPr/>
          </p:nvSpPr>
          <p:spPr bwMode="auto">
            <a:xfrm>
              <a:off x="2477" y="2573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4" name="Freeform 1006"/>
            <p:cNvSpPr>
              <a:spLocks/>
            </p:cNvSpPr>
            <p:nvPr/>
          </p:nvSpPr>
          <p:spPr bwMode="auto">
            <a:xfrm>
              <a:off x="2476" y="2409"/>
              <a:ext cx="6" cy="161"/>
            </a:xfrm>
            <a:custGeom>
              <a:avLst/>
              <a:gdLst>
                <a:gd name="T0" fmla="*/ 6 w 6"/>
                <a:gd name="T1" fmla="*/ 0 h 161"/>
                <a:gd name="T2" fmla="*/ 0 w 6"/>
                <a:gd name="T3" fmla="*/ 2 h 161"/>
                <a:gd name="T4" fmla="*/ 0 w 6"/>
                <a:gd name="T5" fmla="*/ 161 h 161"/>
                <a:gd name="T6" fmla="*/ 0 60000 65536"/>
                <a:gd name="T7" fmla="*/ 0 60000 65536"/>
                <a:gd name="T8" fmla="*/ 0 60000 65536"/>
                <a:gd name="T9" fmla="*/ 0 w 6"/>
                <a:gd name="T10" fmla="*/ 0 h 161"/>
                <a:gd name="T11" fmla="*/ 6 w 6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61">
                  <a:moveTo>
                    <a:pt x="6" y="0"/>
                  </a:moveTo>
                  <a:lnTo>
                    <a:pt x="0" y="2"/>
                  </a:lnTo>
                  <a:lnTo>
                    <a:pt x="0" y="161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5" name="Freeform 1007"/>
            <p:cNvSpPr>
              <a:spLocks/>
            </p:cNvSpPr>
            <p:nvPr/>
          </p:nvSpPr>
          <p:spPr bwMode="auto">
            <a:xfrm>
              <a:off x="2476" y="2246"/>
              <a:ext cx="6" cy="159"/>
            </a:xfrm>
            <a:custGeom>
              <a:avLst/>
              <a:gdLst>
                <a:gd name="T0" fmla="*/ 6 w 6"/>
                <a:gd name="T1" fmla="*/ 0 h 159"/>
                <a:gd name="T2" fmla="*/ 0 w 6"/>
                <a:gd name="T3" fmla="*/ 2 h 159"/>
                <a:gd name="T4" fmla="*/ 0 w 6"/>
                <a:gd name="T5" fmla="*/ 159 h 159"/>
                <a:gd name="T6" fmla="*/ 0 60000 65536"/>
                <a:gd name="T7" fmla="*/ 0 60000 65536"/>
                <a:gd name="T8" fmla="*/ 0 60000 65536"/>
                <a:gd name="T9" fmla="*/ 0 w 6"/>
                <a:gd name="T10" fmla="*/ 0 h 159"/>
                <a:gd name="T11" fmla="*/ 6 w 6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59">
                  <a:moveTo>
                    <a:pt x="6" y="0"/>
                  </a:moveTo>
                  <a:lnTo>
                    <a:pt x="0" y="2"/>
                  </a:lnTo>
                  <a:lnTo>
                    <a:pt x="0" y="159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6" name="Freeform 1008"/>
            <p:cNvSpPr>
              <a:spLocks/>
            </p:cNvSpPr>
            <p:nvPr/>
          </p:nvSpPr>
          <p:spPr bwMode="auto">
            <a:xfrm>
              <a:off x="2485" y="2248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7" name="Freeform 1009"/>
            <p:cNvSpPr>
              <a:spLocks/>
            </p:cNvSpPr>
            <p:nvPr/>
          </p:nvSpPr>
          <p:spPr bwMode="auto">
            <a:xfrm>
              <a:off x="2477" y="240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8" name="Freeform 1010"/>
            <p:cNvSpPr>
              <a:spLocks/>
            </p:cNvSpPr>
            <p:nvPr/>
          </p:nvSpPr>
          <p:spPr bwMode="auto">
            <a:xfrm>
              <a:off x="2484" y="2085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9" name="Freeform 1011"/>
            <p:cNvSpPr>
              <a:spLocks/>
            </p:cNvSpPr>
            <p:nvPr/>
          </p:nvSpPr>
          <p:spPr bwMode="auto">
            <a:xfrm>
              <a:off x="2477" y="2244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0" name="Freeform 1012"/>
            <p:cNvSpPr>
              <a:spLocks/>
            </p:cNvSpPr>
            <p:nvPr/>
          </p:nvSpPr>
          <p:spPr bwMode="auto">
            <a:xfrm>
              <a:off x="2476" y="2083"/>
              <a:ext cx="5" cy="159"/>
            </a:xfrm>
            <a:custGeom>
              <a:avLst/>
              <a:gdLst>
                <a:gd name="T0" fmla="*/ 5 w 5"/>
                <a:gd name="T1" fmla="*/ 0 h 159"/>
                <a:gd name="T2" fmla="*/ 0 w 5"/>
                <a:gd name="T3" fmla="*/ 2 h 159"/>
                <a:gd name="T4" fmla="*/ 0 w 5"/>
                <a:gd name="T5" fmla="*/ 159 h 159"/>
                <a:gd name="T6" fmla="*/ 0 60000 65536"/>
                <a:gd name="T7" fmla="*/ 0 60000 65536"/>
                <a:gd name="T8" fmla="*/ 0 60000 65536"/>
                <a:gd name="T9" fmla="*/ 0 w 5"/>
                <a:gd name="T10" fmla="*/ 0 h 159"/>
                <a:gd name="T11" fmla="*/ 5 w 5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59">
                  <a:moveTo>
                    <a:pt x="5" y="0"/>
                  </a:moveTo>
                  <a:lnTo>
                    <a:pt x="0" y="2"/>
                  </a:lnTo>
                  <a:lnTo>
                    <a:pt x="0" y="159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1" name="Freeform 1013"/>
            <p:cNvSpPr>
              <a:spLocks/>
            </p:cNvSpPr>
            <p:nvPr/>
          </p:nvSpPr>
          <p:spPr bwMode="auto">
            <a:xfrm>
              <a:off x="2476" y="1894"/>
              <a:ext cx="335" cy="184"/>
            </a:xfrm>
            <a:custGeom>
              <a:avLst/>
              <a:gdLst>
                <a:gd name="T0" fmla="*/ 335 w 335"/>
                <a:gd name="T1" fmla="*/ 0 h 184"/>
                <a:gd name="T2" fmla="*/ 0 w 335"/>
                <a:gd name="T3" fmla="*/ 5 h 184"/>
                <a:gd name="T4" fmla="*/ 0 w 335"/>
                <a:gd name="T5" fmla="*/ 184 h 184"/>
                <a:gd name="T6" fmla="*/ 0 60000 65536"/>
                <a:gd name="T7" fmla="*/ 0 60000 65536"/>
                <a:gd name="T8" fmla="*/ 0 60000 65536"/>
                <a:gd name="T9" fmla="*/ 0 w 335"/>
                <a:gd name="T10" fmla="*/ 0 h 184"/>
                <a:gd name="T11" fmla="*/ 335 w 335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" h="184">
                  <a:moveTo>
                    <a:pt x="335" y="0"/>
                  </a:moveTo>
                  <a:lnTo>
                    <a:pt x="0" y="5"/>
                  </a:lnTo>
                  <a:lnTo>
                    <a:pt x="0" y="184"/>
                  </a:lnTo>
                </a:path>
              </a:pathLst>
            </a:custGeom>
            <a:noFill/>
            <a:ln w="7938">
              <a:solidFill>
                <a:srgbClr val="E2E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2" name="Freeform 1014"/>
            <p:cNvSpPr>
              <a:spLocks/>
            </p:cNvSpPr>
            <p:nvPr/>
          </p:nvSpPr>
          <p:spPr bwMode="auto">
            <a:xfrm>
              <a:off x="2814" y="1896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3" name="Freeform 1015"/>
            <p:cNvSpPr>
              <a:spLocks/>
            </p:cNvSpPr>
            <p:nvPr/>
          </p:nvSpPr>
          <p:spPr bwMode="auto">
            <a:xfrm>
              <a:off x="2477" y="208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74" name="Group 1016"/>
          <p:cNvGrpSpPr>
            <a:grpSpLocks/>
          </p:cNvGrpSpPr>
          <p:nvPr/>
        </p:nvGrpSpPr>
        <p:grpSpPr bwMode="auto">
          <a:xfrm>
            <a:off x="1988344" y="4401741"/>
            <a:ext cx="867966" cy="828674"/>
            <a:chOff x="927" y="3238"/>
            <a:chExt cx="729" cy="696"/>
          </a:xfrm>
        </p:grpSpPr>
        <p:pic>
          <p:nvPicPr>
            <p:cNvPr id="675" name="Picture 101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3238"/>
              <a:ext cx="43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Text Box 1018"/>
            <p:cNvSpPr txBox="1">
              <a:spLocks noChangeArrowheads="1"/>
            </p:cNvSpPr>
            <p:nvPr/>
          </p:nvSpPr>
          <p:spPr bwMode="auto">
            <a:xfrm>
              <a:off x="927" y="3682"/>
              <a:ext cx="7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eaLnBrk="1" hangingPunct="1"/>
              <a:r>
                <a:rPr lang="en-US" altLang="id-ID" sz="1350"/>
                <a:t>Scanner</a:t>
              </a:r>
              <a:endParaRPr lang="th-TH" altLang="id-ID" sz="1350"/>
            </a:p>
          </p:txBody>
        </p:sp>
      </p:grpSp>
      <p:sp>
        <p:nvSpPr>
          <p:cNvPr id="677" name="Text Box 1019"/>
          <p:cNvSpPr txBox="1">
            <a:spLocks noChangeArrowheads="1"/>
          </p:cNvSpPr>
          <p:nvPr/>
        </p:nvSpPr>
        <p:spPr bwMode="auto">
          <a:xfrm>
            <a:off x="5711429" y="4954191"/>
            <a:ext cx="7008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r>
              <a:rPr lang="en-US" altLang="id-ID" sz="1350"/>
              <a:t>Target</a:t>
            </a:r>
            <a:endParaRPr lang="th-TH" altLang="id-ID" sz="1350"/>
          </a:p>
        </p:txBody>
      </p:sp>
      <p:sp>
        <p:nvSpPr>
          <p:cNvPr id="678" name="Line 1020"/>
          <p:cNvSpPr>
            <a:spLocks noChangeShapeType="1"/>
          </p:cNvSpPr>
          <p:nvPr/>
        </p:nvSpPr>
        <p:spPr bwMode="auto">
          <a:xfrm>
            <a:off x="2730104" y="4501754"/>
            <a:ext cx="2886075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79" name="Line 1021"/>
          <p:cNvSpPr>
            <a:spLocks noChangeShapeType="1"/>
          </p:cNvSpPr>
          <p:nvPr/>
        </p:nvSpPr>
        <p:spPr bwMode="auto">
          <a:xfrm flipH="1">
            <a:off x="2683669" y="4723210"/>
            <a:ext cx="2909888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80" name="Rectangle 1023"/>
          <p:cNvSpPr>
            <a:spLocks noChangeArrowheads="1"/>
          </p:cNvSpPr>
          <p:nvPr/>
        </p:nvSpPr>
        <p:spPr bwMode="auto">
          <a:xfrm>
            <a:off x="3736183" y="4421981"/>
            <a:ext cx="469106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ctr" hangingPunct="1"/>
            <a:r>
              <a:rPr lang="en-US" altLang="id-ID" sz="1200"/>
              <a:t>SYN</a:t>
            </a:r>
            <a:endParaRPr lang="th-TH" altLang="id-ID" sz="1200"/>
          </a:p>
        </p:txBody>
      </p:sp>
      <p:sp>
        <p:nvSpPr>
          <p:cNvPr id="681" name="Rectangle 1024"/>
          <p:cNvSpPr>
            <a:spLocks noChangeArrowheads="1"/>
          </p:cNvSpPr>
          <p:nvPr/>
        </p:nvSpPr>
        <p:spPr bwMode="auto">
          <a:xfrm>
            <a:off x="3724275" y="4662487"/>
            <a:ext cx="709613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ctr" hangingPunct="1"/>
            <a:r>
              <a:rPr lang="en-US" altLang="id-ID" sz="1200" dirty="0"/>
              <a:t>RST/ACK</a:t>
            </a:r>
            <a:endParaRPr lang="th-TH" altLang="id-ID" sz="1200" dirty="0"/>
          </a:p>
        </p:txBody>
      </p:sp>
      <p:sp>
        <p:nvSpPr>
          <p:cNvPr id="682" name="Text Box 1026"/>
          <p:cNvSpPr txBox="1">
            <a:spLocks noChangeArrowheads="1"/>
          </p:cNvSpPr>
          <p:nvPr/>
        </p:nvSpPr>
        <p:spPr bwMode="auto">
          <a:xfrm>
            <a:off x="3469483" y="3731420"/>
            <a:ext cx="17203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r>
              <a:rPr lang="en-US" altLang="id-ID" sz="1500"/>
              <a:t> a port is opened</a:t>
            </a:r>
            <a:endParaRPr lang="th-TH" altLang="id-ID" sz="1500"/>
          </a:p>
        </p:txBody>
      </p:sp>
      <p:sp>
        <p:nvSpPr>
          <p:cNvPr id="683" name="Text Box 1027"/>
          <p:cNvSpPr txBox="1">
            <a:spLocks noChangeArrowheads="1"/>
          </p:cNvSpPr>
          <p:nvPr/>
        </p:nvSpPr>
        <p:spPr bwMode="auto">
          <a:xfrm>
            <a:off x="3452813" y="5083970"/>
            <a:ext cx="16466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hangingPunct="1"/>
            <a:r>
              <a:rPr lang="en-US" altLang="id-ID" sz="1500"/>
              <a:t> a port is closed</a:t>
            </a:r>
            <a:endParaRPr lang="th-TH" altLang="id-ID" sz="1500"/>
          </a:p>
        </p:txBody>
      </p:sp>
    </p:spTree>
    <p:extLst>
      <p:ext uri="{BB962C8B-B14F-4D97-AF65-F5344CB8AC3E}">
        <p14:creationId xmlns:p14="http://schemas.microsoft.com/office/powerpoint/2010/main" val="186693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Status Service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id-ID" altLang="en-US" sz="2250" dirty="0"/>
              <a:t>Open</a:t>
            </a:r>
          </a:p>
          <a:p>
            <a:r>
              <a:rPr lang="id-ID" altLang="en-US" sz="2250" dirty="0"/>
              <a:t>Close</a:t>
            </a:r>
          </a:p>
          <a:p>
            <a:r>
              <a:rPr lang="id-ID" altLang="en-US" sz="2250" dirty="0"/>
              <a:t>Filtered</a:t>
            </a:r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10867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Post Scanning Detection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For Administrators to detect scanning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Logs suspicious packets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Identifies connections not properly terminated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Records ports usage</a:t>
            </a:r>
            <a:endParaRPr lang="id-ID" altLang="id-ID" sz="21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access control list (/</a:t>
            </a:r>
            <a:r>
              <a:rPr lang="en-US" altLang="id-ID" sz="2100" dirty="0" err="1"/>
              <a:t>etc</a:t>
            </a:r>
            <a:r>
              <a:rPr lang="en-US" altLang="id-ID" sz="2100" dirty="0"/>
              <a:t>/</a:t>
            </a:r>
            <a:r>
              <a:rPr lang="en-US" altLang="id-ID" sz="2100" dirty="0" err="1"/>
              <a:t>hosts.deny</a:t>
            </a:r>
            <a:r>
              <a:rPr lang="en-US" altLang="id-ID" sz="2100" dirty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 err="1"/>
              <a:t>mengubah</a:t>
            </a:r>
            <a:r>
              <a:rPr lang="en-US" altLang="id-ID" sz="2100" dirty="0"/>
              <a:t> routing table (drop)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 err="1"/>
              <a:t>mengubah</a:t>
            </a:r>
            <a:r>
              <a:rPr lang="en-US" altLang="id-ID" sz="2100" dirty="0"/>
              <a:t> rule </a:t>
            </a:r>
            <a:r>
              <a:rPr lang="en-US" altLang="id-ID" sz="2100" dirty="0" err="1"/>
              <a:t>dari</a:t>
            </a:r>
            <a:r>
              <a:rPr lang="en-US" altLang="id-ID" sz="2100" dirty="0"/>
              <a:t> firewall</a:t>
            </a:r>
          </a:p>
        </p:txBody>
      </p:sp>
    </p:spTree>
    <p:extLst>
      <p:ext uri="{BB962C8B-B14F-4D97-AF65-F5344CB8AC3E}">
        <p14:creationId xmlns:p14="http://schemas.microsoft.com/office/powerpoint/2010/main" val="1678987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Example - Nmap</a:t>
            </a:r>
            <a:endParaRPr lang="id-ID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178" y="1916737"/>
            <a:ext cx="6658571" cy="3808349"/>
          </a:xfrm>
        </p:spPr>
      </p:pic>
    </p:spTree>
    <p:extLst>
      <p:ext uri="{BB962C8B-B14F-4D97-AF65-F5344CB8AC3E}">
        <p14:creationId xmlns:p14="http://schemas.microsoft.com/office/powerpoint/2010/main" val="2074390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Example - Nmap</a:t>
            </a:r>
            <a:endParaRPr lang="id-ID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0"/>
            <a:ext cx="8374380" cy="2988078"/>
          </a:xfrm>
        </p:spPr>
      </p:pic>
    </p:spTree>
    <p:extLst>
      <p:ext uri="{BB962C8B-B14F-4D97-AF65-F5344CB8AC3E}">
        <p14:creationId xmlns:p14="http://schemas.microsoft.com/office/powerpoint/2010/main" val="503787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851786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Whois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id-ID" altLang="id-ID" sz="21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94" y="1921092"/>
            <a:ext cx="4356672" cy="40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4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53801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Nslookup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70" y="2633413"/>
            <a:ext cx="6993530" cy="20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4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84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Routing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09" y="2752398"/>
            <a:ext cx="6607051" cy="23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4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Service alive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1" y="2800623"/>
            <a:ext cx="6462834" cy="27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5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90" y="929215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nbstat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53" y="1912222"/>
            <a:ext cx="3702425" cy="3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Vulnerability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Vulnerability scanners are automated tools that scan hosts and networks for known vulnerabilities and weaknesses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Credentialed vs. non-credentialed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Example:</a:t>
            </a:r>
            <a:endParaRPr lang="id-ID" altLang="id-ID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altLang="id-ID" sz="2400" dirty="0">
                <a:latin typeface="Calibri" panose="020F0502020204030204" pitchFamily="34" charset="0"/>
              </a:rPr>
              <a:t>Nessus</a:t>
            </a:r>
            <a:endParaRPr lang="en-US" altLang="id-ID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13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" y="910335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Discovering Other Information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Netstat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endParaRPr lang="en-US" altLang="id-ID" sz="2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04" y="2546797"/>
            <a:ext cx="6023739" cy="29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1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en-US" b="1" dirty="0"/>
              <a:t>Summary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Vulnerability scanners are automated tools that scan hosts and networks for known vulnerabilities and weaknesses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Used by defenders to automatically check for many known problems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Used by attackers to prepare for and plan attacks</a:t>
            </a:r>
            <a:endParaRPr lang="id-ID" altLang="id-ID" sz="21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Make sure all information which is unnecessary and discovered by scanner are closed</a:t>
            </a:r>
            <a:endParaRPr lang="en-US" altLang="id-ID" sz="2100" dirty="0"/>
          </a:p>
        </p:txBody>
      </p:sp>
    </p:spTree>
    <p:extLst>
      <p:ext uri="{BB962C8B-B14F-4D97-AF65-F5344CB8AC3E}">
        <p14:creationId xmlns:p14="http://schemas.microsoft.com/office/powerpoint/2010/main" val="1763829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60345"/>
            <a:ext cx="7200900" cy="1114425"/>
          </a:xfrm>
        </p:spPr>
        <p:txBody>
          <a:bodyPr/>
          <a:lstStyle/>
          <a:p>
            <a:r>
              <a:rPr lang="en-US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Vulnerability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id-ID" sz="1950" dirty="0"/>
              <a:t>Scanning tools collect the information that an attacker needs to succeed</a:t>
            </a:r>
          </a:p>
          <a:p>
            <a:pPr>
              <a:spcBef>
                <a:spcPct val="50000"/>
              </a:spcBef>
            </a:pPr>
            <a:r>
              <a:rPr lang="en-US" altLang="id-ID" sz="1950" dirty="0" err="1"/>
              <a:t>Footprinting</a:t>
            </a:r>
            <a:r>
              <a:rPr lang="en-US" altLang="id-ID" sz="1950" dirty="0"/>
              <a:t> </a:t>
            </a:r>
          </a:p>
          <a:p>
            <a:pPr lvl="1">
              <a:spcBef>
                <a:spcPct val="50000"/>
              </a:spcBef>
            </a:pPr>
            <a:r>
              <a:rPr lang="en-US" altLang="id-ID" sz="1800" dirty="0"/>
              <a:t>Organized research of the Internet addresses owned or controlled by a target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6866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altLang="en-US" b="1" dirty="0"/>
              <a:t>How Vulnerability Scanner Work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Similar to virus scanning software: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Contain a database of vulnerability signatures that the tool searches for on a target system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Cannot find vulnerabilities not in the database</a:t>
            </a:r>
          </a:p>
          <a:p>
            <a:pPr lvl="2">
              <a:spcBef>
                <a:spcPts val="450"/>
              </a:spcBef>
            </a:pPr>
            <a:r>
              <a:rPr lang="en-US" altLang="id-ID" sz="1800" dirty="0">
                <a:latin typeface="Calibri" panose="020F0502020204030204" pitchFamily="34" charset="0"/>
              </a:rPr>
              <a:t>New vulnerabilities are discovered often</a:t>
            </a:r>
          </a:p>
          <a:p>
            <a:pPr lvl="2">
              <a:spcBef>
                <a:spcPts val="450"/>
              </a:spcBef>
            </a:pPr>
            <a:r>
              <a:rPr lang="en-US" altLang="id-ID" sz="1800" dirty="0">
                <a:latin typeface="Calibri" panose="020F0502020204030204" pitchFamily="34" charset="0"/>
              </a:rPr>
              <a:t>Vulnerability database must be updated regularly</a:t>
            </a:r>
          </a:p>
          <a:p>
            <a:pPr lvl="1">
              <a:spcBef>
                <a:spcPts val="525"/>
              </a:spcBef>
              <a:buNone/>
            </a:pPr>
            <a:endParaRPr lang="en-US" altLang="id-ID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4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28751" y="800100"/>
            <a:ext cx="605789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d-ID" sz="2850" b="1" dirty="0"/>
              <a:t>How Vulnerability Scanners Work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57350" y="2343150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id-ID" sz="2400"/>
              <a:t> 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428751" y="2857501"/>
            <a:ext cx="1541860" cy="1027510"/>
            <a:chOff x="240" y="1680"/>
            <a:chExt cx="1295" cy="863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240" y="1680"/>
              <a:ext cx="1295" cy="863"/>
            </a:xfrm>
            <a:prstGeom prst="can">
              <a:avLst>
                <a:gd name="adj" fmla="val 25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88" y="1920"/>
              <a:ext cx="1151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>
                <a:spcBef>
                  <a:spcPts val="1031"/>
                </a:spcBef>
              </a:pPr>
              <a:r>
                <a:rPr lang="en-US" altLang="id-ID" sz="1650"/>
                <a:t>Vulnerability Database</a:t>
              </a: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3371851" y="2971801"/>
            <a:ext cx="1027510" cy="913210"/>
            <a:chOff x="1872" y="1776"/>
            <a:chExt cx="863" cy="767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872" y="1776"/>
              <a:ext cx="863" cy="76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896" y="1920"/>
              <a:ext cx="815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>
                <a:spcBef>
                  <a:spcPts val="1031"/>
                </a:spcBef>
              </a:pPr>
              <a:r>
                <a:rPr lang="en-US" altLang="id-ID" sz="1500"/>
                <a:t>Scanning Engine</a:t>
              </a: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3371851" y="4000501"/>
            <a:ext cx="1027510" cy="913210"/>
            <a:chOff x="1872" y="2640"/>
            <a:chExt cx="863" cy="76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872" y="2640"/>
              <a:ext cx="863" cy="76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896" y="2784"/>
              <a:ext cx="81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>
                <a:spcBef>
                  <a:spcPts val="844"/>
                </a:spcBef>
              </a:pPr>
              <a:r>
                <a:rPr lang="en-US" altLang="id-ID" sz="1200"/>
                <a:t>Knowledge Base</a:t>
              </a:r>
            </a:p>
          </p:txBody>
        </p: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371850" y="1943100"/>
            <a:ext cx="1028700" cy="914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371850" y="2228850"/>
            <a:ext cx="971550" cy="3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spcBef>
                <a:spcPts val="1031"/>
              </a:spcBef>
            </a:pPr>
            <a:r>
              <a:rPr lang="en-US" altLang="id-ID" sz="1650"/>
              <a:t>GUI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371850" y="5038725"/>
            <a:ext cx="1028700" cy="914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371850" y="5314950"/>
            <a:ext cx="971550" cy="3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spcBef>
                <a:spcPts val="1031"/>
              </a:spcBef>
            </a:pPr>
            <a:r>
              <a:rPr lang="en-US" altLang="id-ID" sz="1650"/>
              <a:t>Results</a:t>
            </a: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6115051" y="2000251"/>
            <a:ext cx="1027510" cy="3084910"/>
            <a:chOff x="4176" y="960"/>
            <a:chExt cx="863" cy="2591"/>
          </a:xfrm>
        </p:grpSpPr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4176" y="1632"/>
              <a:ext cx="863" cy="575"/>
              <a:chOff x="4176" y="1632"/>
              <a:chExt cx="863" cy="575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4320" y="1632"/>
                <a:ext cx="575" cy="575"/>
              </a:xfrm>
              <a:prstGeom prst="ellips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4176" y="1795"/>
                <a:ext cx="86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algn="ctr">
                  <a:spcBef>
                    <a:spcPts val="938"/>
                  </a:spcBef>
                </a:pPr>
                <a:r>
                  <a:rPr lang="en-US" altLang="id-ID" sz="1500"/>
                  <a:t>Target 2</a:t>
                </a:r>
              </a:p>
            </p:txBody>
          </p:sp>
        </p:grpSp>
        <p:grpSp>
          <p:nvGrpSpPr>
            <p:cNvPr id="21524" name="Group 20"/>
            <p:cNvGrpSpPr>
              <a:grpSpLocks/>
            </p:cNvGrpSpPr>
            <p:nvPr/>
          </p:nvGrpSpPr>
          <p:grpSpPr bwMode="auto">
            <a:xfrm>
              <a:off x="4176" y="960"/>
              <a:ext cx="863" cy="575"/>
              <a:chOff x="4176" y="960"/>
              <a:chExt cx="863" cy="575"/>
            </a:xfrm>
          </p:grpSpPr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4320" y="960"/>
                <a:ext cx="575" cy="575"/>
              </a:xfrm>
              <a:prstGeom prst="ellips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26" name="Text Box 22"/>
              <p:cNvSpPr txBox="1">
                <a:spLocks noChangeArrowheads="1"/>
              </p:cNvSpPr>
              <p:nvPr/>
            </p:nvSpPr>
            <p:spPr bwMode="auto">
              <a:xfrm>
                <a:off x="4176" y="1123"/>
                <a:ext cx="86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algn="ctr">
                  <a:spcBef>
                    <a:spcPts val="938"/>
                  </a:spcBef>
                </a:pPr>
                <a:r>
                  <a:rPr lang="en-US" altLang="id-ID" sz="1500"/>
                  <a:t>Target 1</a:t>
                </a: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>
              <a:off x="4176" y="2304"/>
              <a:ext cx="863" cy="575"/>
              <a:chOff x="4176" y="2304"/>
              <a:chExt cx="863" cy="575"/>
            </a:xfrm>
          </p:grpSpPr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575" cy="575"/>
              </a:xfrm>
              <a:prstGeom prst="ellips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2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2467"/>
                <a:ext cx="86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algn="ctr">
                  <a:spcBef>
                    <a:spcPts val="938"/>
                  </a:spcBef>
                </a:pPr>
                <a:r>
                  <a:rPr lang="en-US" altLang="id-ID" sz="1500"/>
                  <a:t>Target 3</a:t>
                </a:r>
              </a:p>
            </p:txBody>
          </p:sp>
        </p:grpSp>
        <p:grpSp>
          <p:nvGrpSpPr>
            <p:cNvPr id="21530" name="Group 26"/>
            <p:cNvGrpSpPr>
              <a:grpSpLocks/>
            </p:cNvGrpSpPr>
            <p:nvPr/>
          </p:nvGrpSpPr>
          <p:grpSpPr bwMode="auto">
            <a:xfrm>
              <a:off x="4176" y="2976"/>
              <a:ext cx="863" cy="575"/>
              <a:chOff x="4176" y="2976"/>
              <a:chExt cx="863" cy="575"/>
            </a:xfrm>
          </p:grpSpPr>
          <p:sp>
            <p:nvSpPr>
              <p:cNvPr id="21531" name="Oval 27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575" cy="575"/>
              </a:xfrm>
              <a:prstGeom prst="ellips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32" name="Text Box 28"/>
              <p:cNvSpPr txBox="1">
                <a:spLocks noChangeArrowheads="1"/>
              </p:cNvSpPr>
              <p:nvPr/>
            </p:nvSpPr>
            <p:spPr bwMode="auto">
              <a:xfrm>
                <a:off x="4176" y="3139"/>
                <a:ext cx="86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algn="ctr">
                  <a:spcBef>
                    <a:spcPts val="938"/>
                  </a:spcBef>
                </a:pPr>
                <a:r>
                  <a:rPr lang="en-US" altLang="id-ID" sz="1500"/>
                  <a:t>Target 4</a:t>
                </a:r>
              </a:p>
            </p:txBody>
          </p:sp>
        </p:grpSp>
      </p:grp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971800" y="3371850"/>
            <a:ext cx="400050" cy="119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829050" y="2857500"/>
            <a:ext cx="1191" cy="114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3829050" y="3882630"/>
            <a:ext cx="1191" cy="12144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829050" y="4914900"/>
            <a:ext cx="1191" cy="114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4400550" y="2396730"/>
            <a:ext cx="1885950" cy="103584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4400550" y="3139680"/>
            <a:ext cx="1885950" cy="29289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4400550" y="3429000"/>
            <a:ext cx="1885950" cy="5143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4400550" y="3429000"/>
            <a:ext cx="1885950" cy="12001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9734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/>
          <a:lstStyle/>
          <a:p>
            <a:r>
              <a:rPr lang="id-ID" altLang="en-US" b="1" dirty="0"/>
              <a:t>Typical Vulnerabilities Checked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Network vulnerabilities</a:t>
            </a:r>
          </a:p>
          <a:p>
            <a:pPr>
              <a:spcBef>
                <a:spcPts val="600"/>
              </a:spcBef>
            </a:pPr>
            <a:r>
              <a:rPr lang="en-US" altLang="id-ID" sz="2400" dirty="0">
                <a:latin typeface="Calibri" panose="020F0502020204030204" pitchFamily="34" charset="0"/>
              </a:rPr>
              <a:t>Host-based (OS) vulnerabilities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Misconfigured file permissions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Open services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Missing patches</a:t>
            </a:r>
          </a:p>
          <a:p>
            <a:pPr lvl="1">
              <a:spcBef>
                <a:spcPts val="525"/>
              </a:spcBef>
            </a:pPr>
            <a:r>
              <a:rPr lang="en-US" altLang="id-ID" sz="2100" dirty="0">
                <a:latin typeface="Calibri" panose="020F0502020204030204" pitchFamily="34" charset="0"/>
              </a:rPr>
              <a:t>Vulnerabilities in commonly exploited applications (e.g. Web, DNS, and mail servers)</a:t>
            </a:r>
          </a:p>
        </p:txBody>
      </p:sp>
    </p:spTree>
    <p:extLst>
      <p:ext uri="{BB962C8B-B14F-4D97-AF65-F5344CB8AC3E}">
        <p14:creationId xmlns:p14="http://schemas.microsoft.com/office/powerpoint/2010/main" val="100458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altLang="en-US" b="1" dirty="0"/>
              <a:t>Typical Vulnerabilities Checked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Common configuration errors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Examples: weak/no passwords</a:t>
            </a:r>
          </a:p>
          <a:p>
            <a:pPr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Default configuration weaknesses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Examples: default accounts and passwords</a:t>
            </a:r>
          </a:p>
          <a:p>
            <a:pPr>
              <a:spcBef>
                <a:spcPts val="525"/>
              </a:spcBef>
              <a:buFont typeface="Times New Roman" panose="02020603050405020304" pitchFamily="18" charset="0"/>
              <a:buChar char="•"/>
            </a:pPr>
            <a:r>
              <a:rPr lang="en-US" altLang="id-ID" sz="2100" dirty="0"/>
              <a:t>Well-known system/application vulnerabilities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id-ID" sz="1800" dirty="0">
                <a:latin typeface="Times New Roman" panose="02020603050405020304" pitchFamily="18" charset="0"/>
              </a:rPr>
              <a:t>Examples: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Missing OS patches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id-ID" sz="1500" dirty="0">
                <a:latin typeface="Times New Roman" panose="02020603050405020304" pitchFamily="18" charset="0"/>
              </a:rPr>
              <a:t>An old, vulnerable version of a web server</a:t>
            </a:r>
          </a:p>
        </p:txBody>
      </p:sp>
    </p:spTree>
    <p:extLst>
      <p:ext uri="{BB962C8B-B14F-4D97-AF65-F5344CB8AC3E}">
        <p14:creationId xmlns:p14="http://schemas.microsoft.com/office/powerpoint/2010/main" val="400749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1035</Words>
  <Application>Microsoft Office PowerPoint</Application>
  <PresentationFormat>On-screen Show (4:3)</PresentationFormat>
  <Paragraphs>217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MS Gothic</vt:lpstr>
      <vt:lpstr>宋体</vt:lpstr>
      <vt:lpstr>Angsana New</vt:lpstr>
      <vt:lpstr>Arial</vt:lpstr>
      <vt:lpstr>Calibri</vt:lpstr>
      <vt:lpstr>Times New Roman</vt:lpstr>
      <vt:lpstr>Office Theme</vt:lpstr>
      <vt:lpstr>Vulnerability Assessment</vt:lpstr>
      <vt:lpstr>Why Need Vulnerability Assessment</vt:lpstr>
      <vt:lpstr>Why Need Vulnerability Assessment</vt:lpstr>
      <vt:lpstr>Vulnerability Scanning</vt:lpstr>
      <vt:lpstr>Vulnerability Scanning</vt:lpstr>
      <vt:lpstr>How Vulnerability Scanner Work</vt:lpstr>
      <vt:lpstr>PowerPoint Presentation</vt:lpstr>
      <vt:lpstr>Typical Vulnerabilities Checked</vt:lpstr>
      <vt:lpstr>Typical Vulnerabilities Checked</vt:lpstr>
      <vt:lpstr>Benefit of Vulnerability Scanner</vt:lpstr>
      <vt:lpstr>Drawbacks of Vulnerability Scanner</vt:lpstr>
      <vt:lpstr>Attackers use Vulnerability Scanners</vt:lpstr>
      <vt:lpstr>Nessus</vt:lpstr>
      <vt:lpstr>Nessus Plug-ins</vt:lpstr>
      <vt:lpstr>Vulnerabilities Checked by Nessus</vt:lpstr>
      <vt:lpstr>Running a Nessus Scan</vt:lpstr>
      <vt:lpstr>Nessus Results</vt:lpstr>
      <vt:lpstr>Nessus Scanning Template</vt:lpstr>
      <vt:lpstr>Example Scanning through Nessus</vt:lpstr>
      <vt:lpstr>Example Scanning through Nessus</vt:lpstr>
      <vt:lpstr>Example Scanning through Nessus</vt:lpstr>
      <vt:lpstr>Port Scanning</vt:lpstr>
      <vt:lpstr>Port Scanning</vt:lpstr>
      <vt:lpstr>Commonly Used Port Numbers </vt:lpstr>
      <vt:lpstr>Port Scanning</vt:lpstr>
      <vt:lpstr>Port Scanning</vt:lpstr>
      <vt:lpstr>Nmap</vt:lpstr>
      <vt:lpstr>Nmap Features</vt:lpstr>
      <vt:lpstr>Nmap Features</vt:lpstr>
      <vt:lpstr>TCP Scanning</vt:lpstr>
      <vt:lpstr>Status Service</vt:lpstr>
      <vt:lpstr>Post Scanning Detection</vt:lpstr>
      <vt:lpstr>Example - Nmap</vt:lpstr>
      <vt:lpstr>Example - Nmap</vt:lpstr>
      <vt:lpstr>Discovering Other Information </vt:lpstr>
      <vt:lpstr>Discovering Other Information </vt:lpstr>
      <vt:lpstr>Discovering Other Information </vt:lpstr>
      <vt:lpstr>Discovering Other Information </vt:lpstr>
      <vt:lpstr>Discovering Other Information </vt:lpstr>
      <vt:lpstr>Discovering Other Information </vt:lpstr>
      <vt:lpstr>Summary</vt:lpstr>
      <vt:lpstr>Any Question?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257</cp:revision>
  <dcterms:created xsi:type="dcterms:W3CDTF">2010-08-24T06:47:44Z</dcterms:created>
  <dcterms:modified xsi:type="dcterms:W3CDTF">2017-10-08T09:12:10Z</dcterms:modified>
</cp:coreProperties>
</file>