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83" r:id="rId2"/>
    <p:sldId id="384"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varScale="1">
        <p:scale>
          <a:sx n="67" d="100"/>
          <a:sy n="67" d="100"/>
        </p:scale>
        <p:origin x="62" y="32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3BE78-5D9E-4C52-806C-7D45D0617B9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6666D996-FC75-4974-99ED-AB23B9970F8F}">
      <dgm:prSet phldrT="[Text]"/>
      <dgm:spPr/>
      <dgm:t>
        <a:bodyPr/>
        <a:lstStyle/>
        <a:p>
          <a:r>
            <a:rPr lang="id-ID" dirty="0"/>
            <a:t>Create inventory of information assests</a:t>
          </a:r>
          <a:endParaRPr lang="en-US" dirty="0"/>
        </a:p>
      </dgm:t>
    </dgm:pt>
    <dgm:pt modelId="{0B1F390C-33F7-4696-930E-FDD22EC82D98}" type="parTrans" cxnId="{3FC11B4A-4C34-489B-BFAD-965BAD309FA9}">
      <dgm:prSet/>
      <dgm:spPr/>
      <dgm:t>
        <a:bodyPr/>
        <a:lstStyle/>
        <a:p>
          <a:endParaRPr lang="en-US"/>
        </a:p>
      </dgm:t>
    </dgm:pt>
    <dgm:pt modelId="{59311843-24C1-479C-AAE8-AD62FA8A74C2}" type="sibTrans" cxnId="{3FC11B4A-4C34-489B-BFAD-965BAD309FA9}">
      <dgm:prSet/>
      <dgm:spPr/>
      <dgm:t>
        <a:bodyPr/>
        <a:lstStyle/>
        <a:p>
          <a:endParaRPr lang="en-US"/>
        </a:p>
      </dgm:t>
    </dgm:pt>
    <dgm:pt modelId="{0C661A02-982A-41FC-9B19-C2690347D644}">
      <dgm:prSet phldrT="[Text]"/>
      <dgm:spPr/>
      <dgm:t>
        <a:bodyPr/>
        <a:lstStyle/>
        <a:p>
          <a:r>
            <a:rPr lang="id-ID" dirty="0"/>
            <a:t>Perform threat/ risk assessment</a:t>
          </a:r>
          <a:endParaRPr lang="en-US" dirty="0"/>
        </a:p>
      </dgm:t>
    </dgm:pt>
    <dgm:pt modelId="{5DC8F124-E3B0-49BA-B88B-9AC05823B0E9}" type="parTrans" cxnId="{555D539F-2803-4F0F-9A82-A284DD93E8F3}">
      <dgm:prSet/>
      <dgm:spPr/>
      <dgm:t>
        <a:bodyPr/>
        <a:lstStyle/>
        <a:p>
          <a:endParaRPr lang="en-US"/>
        </a:p>
      </dgm:t>
    </dgm:pt>
    <dgm:pt modelId="{DDCC3FCF-89F5-4863-AD50-860A441544F6}" type="sibTrans" cxnId="{555D539F-2803-4F0F-9A82-A284DD93E8F3}">
      <dgm:prSet/>
      <dgm:spPr/>
      <dgm:t>
        <a:bodyPr/>
        <a:lstStyle/>
        <a:p>
          <a:endParaRPr lang="en-US"/>
        </a:p>
      </dgm:t>
    </dgm:pt>
    <dgm:pt modelId="{531A31BA-DBB4-41AE-9D8A-8726DB61B13D}">
      <dgm:prSet phldrT="[Text]"/>
      <dgm:spPr/>
      <dgm:t>
        <a:bodyPr/>
        <a:lstStyle/>
        <a:p>
          <a:r>
            <a:rPr lang="id-ID" dirty="0"/>
            <a:t>Define Approach</a:t>
          </a:r>
          <a:endParaRPr lang="en-US" dirty="0"/>
        </a:p>
      </dgm:t>
    </dgm:pt>
    <dgm:pt modelId="{A929DD5D-37BE-4307-B34E-68267E4CA590}" type="parTrans" cxnId="{AAF29479-4262-4501-947A-9036C55CF375}">
      <dgm:prSet/>
      <dgm:spPr/>
      <dgm:t>
        <a:bodyPr/>
        <a:lstStyle/>
        <a:p>
          <a:endParaRPr lang="en-US"/>
        </a:p>
      </dgm:t>
    </dgm:pt>
    <dgm:pt modelId="{5A6BE93F-C4BE-4857-B8C3-D4DD654A3888}" type="sibTrans" cxnId="{AAF29479-4262-4501-947A-9036C55CF375}">
      <dgm:prSet/>
      <dgm:spPr/>
      <dgm:t>
        <a:bodyPr/>
        <a:lstStyle/>
        <a:p>
          <a:endParaRPr lang="en-US"/>
        </a:p>
      </dgm:t>
    </dgm:pt>
    <dgm:pt modelId="{A9FB1CD7-060F-4372-804C-E926F65D8E80}">
      <dgm:prSet phldrT="[Text]"/>
      <dgm:spPr/>
      <dgm:t>
        <a:bodyPr/>
        <a:lstStyle/>
        <a:p>
          <a:r>
            <a:rPr lang="id-ID" dirty="0"/>
            <a:t>Classify information as needed</a:t>
          </a:r>
          <a:endParaRPr lang="en-US" dirty="0"/>
        </a:p>
      </dgm:t>
    </dgm:pt>
    <dgm:pt modelId="{080FE14B-8306-4292-ADB0-B94F4134A1B5}" type="parTrans" cxnId="{37ED24CE-8B99-4BB9-8808-8764FC1E70E9}">
      <dgm:prSet/>
      <dgm:spPr/>
      <dgm:t>
        <a:bodyPr/>
        <a:lstStyle/>
        <a:p>
          <a:endParaRPr lang="en-US"/>
        </a:p>
      </dgm:t>
    </dgm:pt>
    <dgm:pt modelId="{586E7E27-6799-4E7A-8622-56BB9389455E}" type="sibTrans" cxnId="{37ED24CE-8B99-4BB9-8808-8764FC1E70E9}">
      <dgm:prSet/>
      <dgm:spPr/>
      <dgm:t>
        <a:bodyPr/>
        <a:lstStyle/>
        <a:p>
          <a:endParaRPr lang="en-US"/>
        </a:p>
      </dgm:t>
    </dgm:pt>
    <dgm:pt modelId="{E4A2EA00-B9D0-42E7-ABE0-319FD3F19309}">
      <dgm:prSet phldrT="[Text]"/>
      <dgm:spPr/>
      <dgm:t>
        <a:bodyPr/>
        <a:lstStyle/>
        <a:p>
          <a:r>
            <a:rPr lang="id-ID" dirty="0"/>
            <a:t>Implement security practice in IT, human &amp; process (PPT)</a:t>
          </a:r>
          <a:endParaRPr lang="en-US" dirty="0"/>
        </a:p>
      </dgm:t>
    </dgm:pt>
    <dgm:pt modelId="{F9016299-8BB3-4FAE-8508-F5197A786686}" type="parTrans" cxnId="{A39910B3-095B-4B8D-9625-17C03B47E907}">
      <dgm:prSet/>
      <dgm:spPr/>
      <dgm:t>
        <a:bodyPr/>
        <a:lstStyle/>
        <a:p>
          <a:endParaRPr lang="en-US"/>
        </a:p>
      </dgm:t>
    </dgm:pt>
    <dgm:pt modelId="{9B74BE79-E719-4363-8567-BF0391E198E1}" type="sibTrans" cxnId="{A39910B3-095B-4B8D-9625-17C03B47E907}">
      <dgm:prSet/>
      <dgm:spPr/>
      <dgm:t>
        <a:bodyPr/>
        <a:lstStyle/>
        <a:p>
          <a:endParaRPr lang="en-US"/>
        </a:p>
      </dgm:t>
    </dgm:pt>
    <dgm:pt modelId="{97E9B30E-A798-4684-AB3B-1DE5882F840A}">
      <dgm:prSet phldrT="[Text]"/>
      <dgm:spPr/>
      <dgm:t>
        <a:bodyPr/>
        <a:lstStyle/>
        <a:p>
          <a:r>
            <a:rPr lang="id-ID" dirty="0"/>
            <a:t>Train All users of sensitive information assets</a:t>
          </a:r>
          <a:endParaRPr lang="en-US" dirty="0"/>
        </a:p>
      </dgm:t>
    </dgm:pt>
    <dgm:pt modelId="{9259A101-4E23-43DC-804A-96FFC3316271}" type="parTrans" cxnId="{9CD9A86A-E8EA-4A08-92F6-FF96FE322032}">
      <dgm:prSet/>
      <dgm:spPr/>
      <dgm:t>
        <a:bodyPr/>
        <a:lstStyle/>
        <a:p>
          <a:endParaRPr lang="en-US"/>
        </a:p>
      </dgm:t>
    </dgm:pt>
    <dgm:pt modelId="{CFC9F936-2466-407D-AABD-41B22C56850A}" type="sibTrans" cxnId="{9CD9A86A-E8EA-4A08-92F6-FF96FE322032}">
      <dgm:prSet/>
      <dgm:spPr/>
      <dgm:t>
        <a:bodyPr/>
        <a:lstStyle/>
        <a:p>
          <a:endParaRPr lang="en-US"/>
        </a:p>
      </dgm:t>
    </dgm:pt>
    <dgm:pt modelId="{610D8653-E426-4FB6-A712-EFD656EEE849}">
      <dgm:prSet phldrT="[Text]"/>
      <dgm:spPr/>
      <dgm:t>
        <a:bodyPr/>
        <a:lstStyle/>
        <a:p>
          <a:r>
            <a:rPr lang="id-ID" dirty="0"/>
            <a:t>Labelling Information Assest</a:t>
          </a:r>
          <a:endParaRPr lang="en-US" dirty="0"/>
        </a:p>
      </dgm:t>
    </dgm:pt>
    <dgm:pt modelId="{7EBEEBDE-1448-4E41-BEFA-1AFDD11DABEC}" type="parTrans" cxnId="{4A0FFFD2-93CB-42D3-AE96-E8F97F6DE3E2}">
      <dgm:prSet/>
      <dgm:spPr/>
      <dgm:t>
        <a:bodyPr/>
        <a:lstStyle/>
        <a:p>
          <a:endParaRPr lang="en-US"/>
        </a:p>
      </dgm:t>
    </dgm:pt>
    <dgm:pt modelId="{E7898E59-0AAB-4E55-A47F-2DD3BD821A14}" type="sibTrans" cxnId="{4A0FFFD2-93CB-42D3-AE96-E8F97F6DE3E2}">
      <dgm:prSet/>
      <dgm:spPr/>
      <dgm:t>
        <a:bodyPr/>
        <a:lstStyle/>
        <a:p>
          <a:endParaRPr lang="en-US"/>
        </a:p>
      </dgm:t>
    </dgm:pt>
    <dgm:pt modelId="{959B1EE4-F03B-45D1-B24A-3343692912D4}">
      <dgm:prSet phldrT="[Text]"/>
      <dgm:spPr/>
      <dgm:t>
        <a:bodyPr/>
        <a:lstStyle/>
        <a:p>
          <a:r>
            <a:rPr lang="id-ID" dirty="0"/>
            <a:t>Monitor compliance, report security violations &amp; breach</a:t>
          </a:r>
          <a:endParaRPr lang="en-US" dirty="0"/>
        </a:p>
      </dgm:t>
    </dgm:pt>
    <dgm:pt modelId="{1C69C109-00B8-4876-B08A-B11DDD1EF115}" type="parTrans" cxnId="{41000BDB-A04C-4707-B842-FA0BB0F97086}">
      <dgm:prSet/>
      <dgm:spPr/>
      <dgm:t>
        <a:bodyPr/>
        <a:lstStyle/>
        <a:p>
          <a:endParaRPr lang="en-US"/>
        </a:p>
      </dgm:t>
    </dgm:pt>
    <dgm:pt modelId="{4AB91861-BC34-48DD-B595-BE8AC0658A94}" type="sibTrans" cxnId="{41000BDB-A04C-4707-B842-FA0BB0F97086}">
      <dgm:prSet/>
      <dgm:spPr/>
      <dgm:t>
        <a:bodyPr/>
        <a:lstStyle/>
        <a:p>
          <a:endParaRPr lang="en-US"/>
        </a:p>
      </dgm:t>
    </dgm:pt>
    <dgm:pt modelId="{8D7BC717-5591-469E-B2D8-AC8881F2BEE0}" type="pres">
      <dgm:prSet presAssocID="{3333BE78-5D9E-4C52-806C-7D45D0617B98}" presName="Name0" presStyleCnt="0">
        <dgm:presLayoutVars>
          <dgm:dir/>
          <dgm:resizeHandles val="exact"/>
        </dgm:presLayoutVars>
      </dgm:prSet>
      <dgm:spPr/>
      <dgm:t>
        <a:bodyPr/>
        <a:lstStyle/>
        <a:p>
          <a:endParaRPr lang="id-ID"/>
        </a:p>
      </dgm:t>
    </dgm:pt>
    <dgm:pt modelId="{5AADD757-E8B9-4087-AFAC-D170DCC1CD18}" type="pres">
      <dgm:prSet presAssocID="{6666D996-FC75-4974-99ED-AB23B9970F8F}" presName="node" presStyleLbl="node1" presStyleIdx="0" presStyleCnt="8">
        <dgm:presLayoutVars>
          <dgm:bulletEnabled val="1"/>
        </dgm:presLayoutVars>
      </dgm:prSet>
      <dgm:spPr/>
      <dgm:t>
        <a:bodyPr/>
        <a:lstStyle/>
        <a:p>
          <a:endParaRPr lang="id-ID"/>
        </a:p>
      </dgm:t>
    </dgm:pt>
    <dgm:pt modelId="{C8D20B2B-19BB-4DB0-BE28-47959EF35F81}" type="pres">
      <dgm:prSet presAssocID="{59311843-24C1-479C-AAE8-AD62FA8A74C2}" presName="sibTrans" presStyleLbl="sibTrans1D1" presStyleIdx="0" presStyleCnt="7"/>
      <dgm:spPr/>
      <dgm:t>
        <a:bodyPr/>
        <a:lstStyle/>
        <a:p>
          <a:endParaRPr lang="id-ID"/>
        </a:p>
      </dgm:t>
    </dgm:pt>
    <dgm:pt modelId="{B5816043-3062-4EBE-ACAE-A3589706EEAD}" type="pres">
      <dgm:prSet presAssocID="{59311843-24C1-479C-AAE8-AD62FA8A74C2}" presName="connectorText" presStyleLbl="sibTrans1D1" presStyleIdx="0" presStyleCnt="7"/>
      <dgm:spPr/>
      <dgm:t>
        <a:bodyPr/>
        <a:lstStyle/>
        <a:p>
          <a:endParaRPr lang="id-ID"/>
        </a:p>
      </dgm:t>
    </dgm:pt>
    <dgm:pt modelId="{9AF0D40E-1ED2-4368-86E9-ADB0863E9913}" type="pres">
      <dgm:prSet presAssocID="{0C661A02-982A-41FC-9B19-C2690347D644}" presName="node" presStyleLbl="node1" presStyleIdx="1" presStyleCnt="8">
        <dgm:presLayoutVars>
          <dgm:bulletEnabled val="1"/>
        </dgm:presLayoutVars>
      </dgm:prSet>
      <dgm:spPr/>
      <dgm:t>
        <a:bodyPr/>
        <a:lstStyle/>
        <a:p>
          <a:endParaRPr lang="id-ID"/>
        </a:p>
      </dgm:t>
    </dgm:pt>
    <dgm:pt modelId="{6731C6AC-66ED-411F-A09B-492817980454}" type="pres">
      <dgm:prSet presAssocID="{DDCC3FCF-89F5-4863-AD50-860A441544F6}" presName="sibTrans" presStyleLbl="sibTrans1D1" presStyleIdx="1" presStyleCnt="7"/>
      <dgm:spPr/>
      <dgm:t>
        <a:bodyPr/>
        <a:lstStyle/>
        <a:p>
          <a:endParaRPr lang="id-ID"/>
        </a:p>
      </dgm:t>
    </dgm:pt>
    <dgm:pt modelId="{4A0B788A-5A12-4FFB-9558-2D9F0DA2B26E}" type="pres">
      <dgm:prSet presAssocID="{DDCC3FCF-89F5-4863-AD50-860A441544F6}" presName="connectorText" presStyleLbl="sibTrans1D1" presStyleIdx="1" presStyleCnt="7"/>
      <dgm:spPr/>
      <dgm:t>
        <a:bodyPr/>
        <a:lstStyle/>
        <a:p>
          <a:endParaRPr lang="id-ID"/>
        </a:p>
      </dgm:t>
    </dgm:pt>
    <dgm:pt modelId="{58FBDFB4-80A5-49EE-9E3B-5154D6CCA558}" type="pres">
      <dgm:prSet presAssocID="{531A31BA-DBB4-41AE-9D8A-8726DB61B13D}" presName="node" presStyleLbl="node1" presStyleIdx="2" presStyleCnt="8">
        <dgm:presLayoutVars>
          <dgm:bulletEnabled val="1"/>
        </dgm:presLayoutVars>
      </dgm:prSet>
      <dgm:spPr/>
      <dgm:t>
        <a:bodyPr/>
        <a:lstStyle/>
        <a:p>
          <a:endParaRPr lang="id-ID"/>
        </a:p>
      </dgm:t>
    </dgm:pt>
    <dgm:pt modelId="{C260B09F-13F7-4F71-9AD5-483180FFBB6B}" type="pres">
      <dgm:prSet presAssocID="{5A6BE93F-C4BE-4857-B8C3-D4DD654A3888}" presName="sibTrans" presStyleLbl="sibTrans1D1" presStyleIdx="2" presStyleCnt="7"/>
      <dgm:spPr/>
      <dgm:t>
        <a:bodyPr/>
        <a:lstStyle/>
        <a:p>
          <a:endParaRPr lang="id-ID"/>
        </a:p>
      </dgm:t>
    </dgm:pt>
    <dgm:pt modelId="{220D869A-A17D-4E66-AC33-2744BBDE96DA}" type="pres">
      <dgm:prSet presAssocID="{5A6BE93F-C4BE-4857-B8C3-D4DD654A3888}" presName="connectorText" presStyleLbl="sibTrans1D1" presStyleIdx="2" presStyleCnt="7"/>
      <dgm:spPr/>
      <dgm:t>
        <a:bodyPr/>
        <a:lstStyle/>
        <a:p>
          <a:endParaRPr lang="id-ID"/>
        </a:p>
      </dgm:t>
    </dgm:pt>
    <dgm:pt modelId="{8DA30637-2C43-401C-84A9-9B3FB04D3900}" type="pres">
      <dgm:prSet presAssocID="{A9FB1CD7-060F-4372-804C-E926F65D8E80}" presName="node" presStyleLbl="node1" presStyleIdx="3" presStyleCnt="8">
        <dgm:presLayoutVars>
          <dgm:bulletEnabled val="1"/>
        </dgm:presLayoutVars>
      </dgm:prSet>
      <dgm:spPr/>
      <dgm:t>
        <a:bodyPr/>
        <a:lstStyle/>
        <a:p>
          <a:endParaRPr lang="id-ID"/>
        </a:p>
      </dgm:t>
    </dgm:pt>
    <dgm:pt modelId="{09371FF6-0083-4CA6-B52C-1D5EEC457D85}" type="pres">
      <dgm:prSet presAssocID="{586E7E27-6799-4E7A-8622-56BB9389455E}" presName="sibTrans" presStyleLbl="sibTrans1D1" presStyleIdx="3" presStyleCnt="7"/>
      <dgm:spPr/>
      <dgm:t>
        <a:bodyPr/>
        <a:lstStyle/>
        <a:p>
          <a:endParaRPr lang="id-ID"/>
        </a:p>
      </dgm:t>
    </dgm:pt>
    <dgm:pt modelId="{A9C87378-A1FF-4C25-A6D2-DDD2F85B05B4}" type="pres">
      <dgm:prSet presAssocID="{586E7E27-6799-4E7A-8622-56BB9389455E}" presName="connectorText" presStyleLbl="sibTrans1D1" presStyleIdx="3" presStyleCnt="7"/>
      <dgm:spPr/>
      <dgm:t>
        <a:bodyPr/>
        <a:lstStyle/>
        <a:p>
          <a:endParaRPr lang="id-ID"/>
        </a:p>
      </dgm:t>
    </dgm:pt>
    <dgm:pt modelId="{0F77750A-1C58-4BFC-8123-8DCA332D19BD}" type="pres">
      <dgm:prSet presAssocID="{E4A2EA00-B9D0-42E7-ABE0-319FD3F19309}" presName="node" presStyleLbl="node1" presStyleIdx="4" presStyleCnt="8">
        <dgm:presLayoutVars>
          <dgm:bulletEnabled val="1"/>
        </dgm:presLayoutVars>
      </dgm:prSet>
      <dgm:spPr/>
      <dgm:t>
        <a:bodyPr/>
        <a:lstStyle/>
        <a:p>
          <a:endParaRPr lang="id-ID"/>
        </a:p>
      </dgm:t>
    </dgm:pt>
    <dgm:pt modelId="{65EB1BF6-EDF6-4431-9B94-A175AC7ED579}" type="pres">
      <dgm:prSet presAssocID="{9B74BE79-E719-4363-8567-BF0391E198E1}" presName="sibTrans" presStyleLbl="sibTrans1D1" presStyleIdx="4" presStyleCnt="7"/>
      <dgm:spPr/>
      <dgm:t>
        <a:bodyPr/>
        <a:lstStyle/>
        <a:p>
          <a:endParaRPr lang="id-ID"/>
        </a:p>
      </dgm:t>
    </dgm:pt>
    <dgm:pt modelId="{ED8DD0C2-C16C-435E-8E19-FF4319974F51}" type="pres">
      <dgm:prSet presAssocID="{9B74BE79-E719-4363-8567-BF0391E198E1}" presName="connectorText" presStyleLbl="sibTrans1D1" presStyleIdx="4" presStyleCnt="7"/>
      <dgm:spPr/>
      <dgm:t>
        <a:bodyPr/>
        <a:lstStyle/>
        <a:p>
          <a:endParaRPr lang="id-ID"/>
        </a:p>
      </dgm:t>
    </dgm:pt>
    <dgm:pt modelId="{53FFE8A7-4838-47F4-9441-8CE57A5FE695}" type="pres">
      <dgm:prSet presAssocID="{97E9B30E-A798-4684-AB3B-1DE5882F840A}" presName="node" presStyleLbl="node1" presStyleIdx="5" presStyleCnt="8">
        <dgm:presLayoutVars>
          <dgm:bulletEnabled val="1"/>
        </dgm:presLayoutVars>
      </dgm:prSet>
      <dgm:spPr/>
      <dgm:t>
        <a:bodyPr/>
        <a:lstStyle/>
        <a:p>
          <a:endParaRPr lang="id-ID"/>
        </a:p>
      </dgm:t>
    </dgm:pt>
    <dgm:pt modelId="{533E4F01-86BA-44B2-AB18-D0C43B22F153}" type="pres">
      <dgm:prSet presAssocID="{CFC9F936-2466-407D-AABD-41B22C56850A}" presName="sibTrans" presStyleLbl="sibTrans1D1" presStyleIdx="5" presStyleCnt="7"/>
      <dgm:spPr/>
      <dgm:t>
        <a:bodyPr/>
        <a:lstStyle/>
        <a:p>
          <a:endParaRPr lang="id-ID"/>
        </a:p>
      </dgm:t>
    </dgm:pt>
    <dgm:pt modelId="{2AC86FA9-E46F-4A94-A0C1-36D78DC234E9}" type="pres">
      <dgm:prSet presAssocID="{CFC9F936-2466-407D-AABD-41B22C56850A}" presName="connectorText" presStyleLbl="sibTrans1D1" presStyleIdx="5" presStyleCnt="7"/>
      <dgm:spPr/>
      <dgm:t>
        <a:bodyPr/>
        <a:lstStyle/>
        <a:p>
          <a:endParaRPr lang="id-ID"/>
        </a:p>
      </dgm:t>
    </dgm:pt>
    <dgm:pt modelId="{C3BB7645-E3FC-4C1C-96D6-6C0EA70EA872}" type="pres">
      <dgm:prSet presAssocID="{610D8653-E426-4FB6-A712-EFD656EEE849}" presName="node" presStyleLbl="node1" presStyleIdx="6" presStyleCnt="8">
        <dgm:presLayoutVars>
          <dgm:bulletEnabled val="1"/>
        </dgm:presLayoutVars>
      </dgm:prSet>
      <dgm:spPr/>
      <dgm:t>
        <a:bodyPr/>
        <a:lstStyle/>
        <a:p>
          <a:endParaRPr lang="id-ID"/>
        </a:p>
      </dgm:t>
    </dgm:pt>
    <dgm:pt modelId="{E92212D0-EA6A-48EF-B886-503E763C7FB2}" type="pres">
      <dgm:prSet presAssocID="{E7898E59-0AAB-4E55-A47F-2DD3BD821A14}" presName="sibTrans" presStyleLbl="sibTrans1D1" presStyleIdx="6" presStyleCnt="7"/>
      <dgm:spPr/>
      <dgm:t>
        <a:bodyPr/>
        <a:lstStyle/>
        <a:p>
          <a:endParaRPr lang="id-ID"/>
        </a:p>
      </dgm:t>
    </dgm:pt>
    <dgm:pt modelId="{9CA6692B-07F1-422B-A1FE-FE16E04AC263}" type="pres">
      <dgm:prSet presAssocID="{E7898E59-0AAB-4E55-A47F-2DD3BD821A14}" presName="connectorText" presStyleLbl="sibTrans1D1" presStyleIdx="6" presStyleCnt="7"/>
      <dgm:spPr/>
      <dgm:t>
        <a:bodyPr/>
        <a:lstStyle/>
        <a:p>
          <a:endParaRPr lang="id-ID"/>
        </a:p>
      </dgm:t>
    </dgm:pt>
    <dgm:pt modelId="{FB88FD61-556C-441B-B4F8-9E7E09BD8818}" type="pres">
      <dgm:prSet presAssocID="{959B1EE4-F03B-45D1-B24A-3343692912D4}" presName="node" presStyleLbl="node1" presStyleIdx="7" presStyleCnt="8">
        <dgm:presLayoutVars>
          <dgm:bulletEnabled val="1"/>
        </dgm:presLayoutVars>
      </dgm:prSet>
      <dgm:spPr/>
      <dgm:t>
        <a:bodyPr/>
        <a:lstStyle/>
        <a:p>
          <a:endParaRPr lang="id-ID"/>
        </a:p>
      </dgm:t>
    </dgm:pt>
  </dgm:ptLst>
  <dgm:cxnLst>
    <dgm:cxn modelId="{144C81BF-307C-4B3D-9AB5-D49B11D01DF4}" type="presOf" srcId="{97E9B30E-A798-4684-AB3B-1DE5882F840A}" destId="{53FFE8A7-4838-47F4-9441-8CE57A5FE695}" srcOrd="0" destOrd="0" presId="urn:microsoft.com/office/officeart/2005/8/layout/bProcess3"/>
    <dgm:cxn modelId="{3FC11B4A-4C34-489B-BFAD-965BAD309FA9}" srcId="{3333BE78-5D9E-4C52-806C-7D45D0617B98}" destId="{6666D996-FC75-4974-99ED-AB23B9970F8F}" srcOrd="0" destOrd="0" parTransId="{0B1F390C-33F7-4696-930E-FDD22EC82D98}" sibTransId="{59311843-24C1-479C-AAE8-AD62FA8A74C2}"/>
    <dgm:cxn modelId="{3571E381-262F-4291-B471-0FFFA76F5285}" type="presOf" srcId="{DDCC3FCF-89F5-4863-AD50-860A441544F6}" destId="{4A0B788A-5A12-4FFB-9558-2D9F0DA2B26E}" srcOrd="1" destOrd="0" presId="urn:microsoft.com/office/officeart/2005/8/layout/bProcess3"/>
    <dgm:cxn modelId="{93F84A18-1020-43F4-A05B-89AB7AA45E82}" type="presOf" srcId="{9B74BE79-E719-4363-8567-BF0391E198E1}" destId="{ED8DD0C2-C16C-435E-8E19-FF4319974F51}" srcOrd="1" destOrd="0" presId="urn:microsoft.com/office/officeart/2005/8/layout/bProcess3"/>
    <dgm:cxn modelId="{348ACE1F-5F69-4869-A02A-2C959895620A}" type="presOf" srcId="{E4A2EA00-B9D0-42E7-ABE0-319FD3F19309}" destId="{0F77750A-1C58-4BFC-8123-8DCA332D19BD}" srcOrd="0" destOrd="0" presId="urn:microsoft.com/office/officeart/2005/8/layout/bProcess3"/>
    <dgm:cxn modelId="{BD1A6185-6212-48AC-9AA7-EB395C34FCC9}" type="presOf" srcId="{9B74BE79-E719-4363-8567-BF0391E198E1}" destId="{65EB1BF6-EDF6-4431-9B94-A175AC7ED579}" srcOrd="0" destOrd="0" presId="urn:microsoft.com/office/officeart/2005/8/layout/bProcess3"/>
    <dgm:cxn modelId="{39CC2831-1718-481F-8B66-15579A3E694A}" type="presOf" srcId="{586E7E27-6799-4E7A-8622-56BB9389455E}" destId="{A9C87378-A1FF-4C25-A6D2-DDD2F85B05B4}" srcOrd="1" destOrd="0" presId="urn:microsoft.com/office/officeart/2005/8/layout/bProcess3"/>
    <dgm:cxn modelId="{C49180D5-B28C-42E1-83DC-73B04A2CAAEA}" type="presOf" srcId="{959B1EE4-F03B-45D1-B24A-3343692912D4}" destId="{FB88FD61-556C-441B-B4F8-9E7E09BD8818}" srcOrd="0" destOrd="0" presId="urn:microsoft.com/office/officeart/2005/8/layout/bProcess3"/>
    <dgm:cxn modelId="{DC8486E7-3EDD-4A5F-A9F3-F17AE6DEBED8}" type="presOf" srcId="{DDCC3FCF-89F5-4863-AD50-860A441544F6}" destId="{6731C6AC-66ED-411F-A09B-492817980454}" srcOrd="0" destOrd="0" presId="urn:microsoft.com/office/officeart/2005/8/layout/bProcess3"/>
    <dgm:cxn modelId="{802B55F6-0EAA-4CD5-8C6F-5FE8AFA3D724}" type="presOf" srcId="{CFC9F936-2466-407D-AABD-41B22C56850A}" destId="{533E4F01-86BA-44B2-AB18-D0C43B22F153}" srcOrd="0" destOrd="0" presId="urn:microsoft.com/office/officeart/2005/8/layout/bProcess3"/>
    <dgm:cxn modelId="{A39910B3-095B-4B8D-9625-17C03B47E907}" srcId="{3333BE78-5D9E-4C52-806C-7D45D0617B98}" destId="{E4A2EA00-B9D0-42E7-ABE0-319FD3F19309}" srcOrd="4" destOrd="0" parTransId="{F9016299-8BB3-4FAE-8508-F5197A786686}" sibTransId="{9B74BE79-E719-4363-8567-BF0391E198E1}"/>
    <dgm:cxn modelId="{5220B3D0-49C9-4892-A14D-CF3930EC906C}" type="presOf" srcId="{A9FB1CD7-060F-4372-804C-E926F65D8E80}" destId="{8DA30637-2C43-401C-84A9-9B3FB04D3900}" srcOrd="0" destOrd="0" presId="urn:microsoft.com/office/officeart/2005/8/layout/bProcess3"/>
    <dgm:cxn modelId="{423165E4-CF17-4E93-A8B0-D84F83122E4C}" type="presOf" srcId="{5A6BE93F-C4BE-4857-B8C3-D4DD654A3888}" destId="{220D869A-A17D-4E66-AC33-2744BBDE96DA}" srcOrd="1" destOrd="0" presId="urn:microsoft.com/office/officeart/2005/8/layout/bProcess3"/>
    <dgm:cxn modelId="{4A0FFFD2-93CB-42D3-AE96-E8F97F6DE3E2}" srcId="{3333BE78-5D9E-4C52-806C-7D45D0617B98}" destId="{610D8653-E426-4FB6-A712-EFD656EEE849}" srcOrd="6" destOrd="0" parTransId="{7EBEEBDE-1448-4E41-BEFA-1AFDD11DABEC}" sibTransId="{E7898E59-0AAB-4E55-A47F-2DD3BD821A14}"/>
    <dgm:cxn modelId="{6D80B078-7031-42A6-94B6-211673271A28}" type="presOf" srcId="{6666D996-FC75-4974-99ED-AB23B9970F8F}" destId="{5AADD757-E8B9-4087-AFAC-D170DCC1CD18}" srcOrd="0" destOrd="0" presId="urn:microsoft.com/office/officeart/2005/8/layout/bProcess3"/>
    <dgm:cxn modelId="{1E543EF1-9E41-445E-BD8C-47490804AFAA}" type="presOf" srcId="{531A31BA-DBB4-41AE-9D8A-8726DB61B13D}" destId="{58FBDFB4-80A5-49EE-9E3B-5154D6CCA558}" srcOrd="0" destOrd="0" presId="urn:microsoft.com/office/officeart/2005/8/layout/bProcess3"/>
    <dgm:cxn modelId="{37ED24CE-8B99-4BB9-8808-8764FC1E70E9}" srcId="{3333BE78-5D9E-4C52-806C-7D45D0617B98}" destId="{A9FB1CD7-060F-4372-804C-E926F65D8E80}" srcOrd="3" destOrd="0" parTransId="{080FE14B-8306-4292-ADB0-B94F4134A1B5}" sibTransId="{586E7E27-6799-4E7A-8622-56BB9389455E}"/>
    <dgm:cxn modelId="{F617512B-2675-41D8-AFFD-21DE8605C3EC}" type="presOf" srcId="{5A6BE93F-C4BE-4857-B8C3-D4DD654A3888}" destId="{C260B09F-13F7-4F71-9AD5-483180FFBB6B}" srcOrd="0" destOrd="0" presId="urn:microsoft.com/office/officeart/2005/8/layout/bProcess3"/>
    <dgm:cxn modelId="{D03F0255-2438-4406-9C8F-0A15BF9C3ABD}" type="presOf" srcId="{CFC9F936-2466-407D-AABD-41B22C56850A}" destId="{2AC86FA9-E46F-4A94-A0C1-36D78DC234E9}" srcOrd="1" destOrd="0" presId="urn:microsoft.com/office/officeart/2005/8/layout/bProcess3"/>
    <dgm:cxn modelId="{9CD9A86A-E8EA-4A08-92F6-FF96FE322032}" srcId="{3333BE78-5D9E-4C52-806C-7D45D0617B98}" destId="{97E9B30E-A798-4684-AB3B-1DE5882F840A}" srcOrd="5" destOrd="0" parTransId="{9259A101-4E23-43DC-804A-96FFC3316271}" sibTransId="{CFC9F936-2466-407D-AABD-41B22C56850A}"/>
    <dgm:cxn modelId="{730196C2-8E24-4612-AC68-F3ACC799EB05}" type="presOf" srcId="{610D8653-E426-4FB6-A712-EFD656EEE849}" destId="{C3BB7645-E3FC-4C1C-96D6-6C0EA70EA872}" srcOrd="0" destOrd="0" presId="urn:microsoft.com/office/officeart/2005/8/layout/bProcess3"/>
    <dgm:cxn modelId="{2C87E7F3-42D9-4350-AE78-3AE7E532B3B1}" type="presOf" srcId="{59311843-24C1-479C-AAE8-AD62FA8A74C2}" destId="{B5816043-3062-4EBE-ACAE-A3589706EEAD}" srcOrd="1" destOrd="0" presId="urn:microsoft.com/office/officeart/2005/8/layout/bProcess3"/>
    <dgm:cxn modelId="{F1959A7B-B89A-442E-ABDB-A3E2C82F2D70}" type="presOf" srcId="{E7898E59-0AAB-4E55-A47F-2DD3BD821A14}" destId="{E92212D0-EA6A-48EF-B886-503E763C7FB2}" srcOrd="0" destOrd="0" presId="urn:microsoft.com/office/officeart/2005/8/layout/bProcess3"/>
    <dgm:cxn modelId="{CB61572E-8EBD-4073-902A-E37B0EE80720}" type="presOf" srcId="{586E7E27-6799-4E7A-8622-56BB9389455E}" destId="{09371FF6-0083-4CA6-B52C-1D5EEC457D85}" srcOrd="0" destOrd="0" presId="urn:microsoft.com/office/officeart/2005/8/layout/bProcess3"/>
    <dgm:cxn modelId="{255715D9-7C6F-44F1-92DD-9AF4598CA650}" type="presOf" srcId="{E7898E59-0AAB-4E55-A47F-2DD3BD821A14}" destId="{9CA6692B-07F1-422B-A1FE-FE16E04AC263}" srcOrd="1" destOrd="0" presId="urn:microsoft.com/office/officeart/2005/8/layout/bProcess3"/>
    <dgm:cxn modelId="{AAF29479-4262-4501-947A-9036C55CF375}" srcId="{3333BE78-5D9E-4C52-806C-7D45D0617B98}" destId="{531A31BA-DBB4-41AE-9D8A-8726DB61B13D}" srcOrd="2" destOrd="0" parTransId="{A929DD5D-37BE-4307-B34E-68267E4CA590}" sibTransId="{5A6BE93F-C4BE-4857-B8C3-D4DD654A3888}"/>
    <dgm:cxn modelId="{993DC631-C72A-44C2-9345-55B3DFBE2AD5}" type="presOf" srcId="{59311843-24C1-479C-AAE8-AD62FA8A74C2}" destId="{C8D20B2B-19BB-4DB0-BE28-47959EF35F81}" srcOrd="0" destOrd="0" presId="urn:microsoft.com/office/officeart/2005/8/layout/bProcess3"/>
    <dgm:cxn modelId="{5E9064C2-4749-479E-86CB-F07A5AABBD5E}" type="presOf" srcId="{3333BE78-5D9E-4C52-806C-7D45D0617B98}" destId="{8D7BC717-5591-469E-B2D8-AC8881F2BEE0}" srcOrd="0" destOrd="0" presId="urn:microsoft.com/office/officeart/2005/8/layout/bProcess3"/>
    <dgm:cxn modelId="{555D539F-2803-4F0F-9A82-A284DD93E8F3}" srcId="{3333BE78-5D9E-4C52-806C-7D45D0617B98}" destId="{0C661A02-982A-41FC-9B19-C2690347D644}" srcOrd="1" destOrd="0" parTransId="{5DC8F124-E3B0-49BA-B88B-9AC05823B0E9}" sibTransId="{DDCC3FCF-89F5-4863-AD50-860A441544F6}"/>
    <dgm:cxn modelId="{41000BDB-A04C-4707-B842-FA0BB0F97086}" srcId="{3333BE78-5D9E-4C52-806C-7D45D0617B98}" destId="{959B1EE4-F03B-45D1-B24A-3343692912D4}" srcOrd="7" destOrd="0" parTransId="{1C69C109-00B8-4876-B08A-B11DDD1EF115}" sibTransId="{4AB91861-BC34-48DD-B595-BE8AC0658A94}"/>
    <dgm:cxn modelId="{C1D1B4DC-FE64-4E37-8345-39A07811C5FC}" type="presOf" srcId="{0C661A02-982A-41FC-9B19-C2690347D644}" destId="{9AF0D40E-1ED2-4368-86E9-ADB0863E9913}" srcOrd="0" destOrd="0" presId="urn:microsoft.com/office/officeart/2005/8/layout/bProcess3"/>
    <dgm:cxn modelId="{C54863D6-D372-4667-BB2D-0E9630E648F0}" type="presParOf" srcId="{8D7BC717-5591-469E-B2D8-AC8881F2BEE0}" destId="{5AADD757-E8B9-4087-AFAC-D170DCC1CD18}" srcOrd="0" destOrd="0" presId="urn:microsoft.com/office/officeart/2005/8/layout/bProcess3"/>
    <dgm:cxn modelId="{9B963961-C0B4-4D6A-A898-29DD781ABF69}" type="presParOf" srcId="{8D7BC717-5591-469E-B2D8-AC8881F2BEE0}" destId="{C8D20B2B-19BB-4DB0-BE28-47959EF35F81}" srcOrd="1" destOrd="0" presId="urn:microsoft.com/office/officeart/2005/8/layout/bProcess3"/>
    <dgm:cxn modelId="{E6685635-46CA-40AE-A4B5-AE47413A8957}" type="presParOf" srcId="{C8D20B2B-19BB-4DB0-BE28-47959EF35F81}" destId="{B5816043-3062-4EBE-ACAE-A3589706EEAD}" srcOrd="0" destOrd="0" presId="urn:microsoft.com/office/officeart/2005/8/layout/bProcess3"/>
    <dgm:cxn modelId="{20584A2D-CFD0-4EE1-A312-5F99EEEA9AFE}" type="presParOf" srcId="{8D7BC717-5591-469E-B2D8-AC8881F2BEE0}" destId="{9AF0D40E-1ED2-4368-86E9-ADB0863E9913}" srcOrd="2" destOrd="0" presId="urn:microsoft.com/office/officeart/2005/8/layout/bProcess3"/>
    <dgm:cxn modelId="{7444A362-1601-4F35-B89C-974AC437736C}" type="presParOf" srcId="{8D7BC717-5591-469E-B2D8-AC8881F2BEE0}" destId="{6731C6AC-66ED-411F-A09B-492817980454}" srcOrd="3" destOrd="0" presId="urn:microsoft.com/office/officeart/2005/8/layout/bProcess3"/>
    <dgm:cxn modelId="{2391D551-14CA-4EB4-85EA-926CDDBF11F9}" type="presParOf" srcId="{6731C6AC-66ED-411F-A09B-492817980454}" destId="{4A0B788A-5A12-4FFB-9558-2D9F0DA2B26E}" srcOrd="0" destOrd="0" presId="urn:microsoft.com/office/officeart/2005/8/layout/bProcess3"/>
    <dgm:cxn modelId="{80593D95-E0F7-4AA7-B121-BE50FF29B33F}" type="presParOf" srcId="{8D7BC717-5591-469E-B2D8-AC8881F2BEE0}" destId="{58FBDFB4-80A5-49EE-9E3B-5154D6CCA558}" srcOrd="4" destOrd="0" presId="urn:microsoft.com/office/officeart/2005/8/layout/bProcess3"/>
    <dgm:cxn modelId="{F6BDEF62-4023-4A00-8A50-41F6CCE2721B}" type="presParOf" srcId="{8D7BC717-5591-469E-B2D8-AC8881F2BEE0}" destId="{C260B09F-13F7-4F71-9AD5-483180FFBB6B}" srcOrd="5" destOrd="0" presId="urn:microsoft.com/office/officeart/2005/8/layout/bProcess3"/>
    <dgm:cxn modelId="{CFB32DE1-71C0-4326-8846-2BAE69A5B83B}" type="presParOf" srcId="{C260B09F-13F7-4F71-9AD5-483180FFBB6B}" destId="{220D869A-A17D-4E66-AC33-2744BBDE96DA}" srcOrd="0" destOrd="0" presId="urn:microsoft.com/office/officeart/2005/8/layout/bProcess3"/>
    <dgm:cxn modelId="{2C3D397A-224B-4413-927C-3B157DD0CAB8}" type="presParOf" srcId="{8D7BC717-5591-469E-B2D8-AC8881F2BEE0}" destId="{8DA30637-2C43-401C-84A9-9B3FB04D3900}" srcOrd="6" destOrd="0" presId="urn:microsoft.com/office/officeart/2005/8/layout/bProcess3"/>
    <dgm:cxn modelId="{6D74F874-23C0-49CA-93DD-D62CD98F7961}" type="presParOf" srcId="{8D7BC717-5591-469E-B2D8-AC8881F2BEE0}" destId="{09371FF6-0083-4CA6-B52C-1D5EEC457D85}" srcOrd="7" destOrd="0" presId="urn:microsoft.com/office/officeart/2005/8/layout/bProcess3"/>
    <dgm:cxn modelId="{5E0F46BB-0094-4B02-8DC5-AB862610F002}" type="presParOf" srcId="{09371FF6-0083-4CA6-B52C-1D5EEC457D85}" destId="{A9C87378-A1FF-4C25-A6D2-DDD2F85B05B4}" srcOrd="0" destOrd="0" presId="urn:microsoft.com/office/officeart/2005/8/layout/bProcess3"/>
    <dgm:cxn modelId="{CC72652E-1110-43EE-BD5A-F3988FEF6876}" type="presParOf" srcId="{8D7BC717-5591-469E-B2D8-AC8881F2BEE0}" destId="{0F77750A-1C58-4BFC-8123-8DCA332D19BD}" srcOrd="8" destOrd="0" presId="urn:microsoft.com/office/officeart/2005/8/layout/bProcess3"/>
    <dgm:cxn modelId="{4F37F7DB-F494-474F-969A-15C09E70BB73}" type="presParOf" srcId="{8D7BC717-5591-469E-B2D8-AC8881F2BEE0}" destId="{65EB1BF6-EDF6-4431-9B94-A175AC7ED579}" srcOrd="9" destOrd="0" presId="urn:microsoft.com/office/officeart/2005/8/layout/bProcess3"/>
    <dgm:cxn modelId="{6A31C118-BCA0-41C4-B86B-7BBF9F2F9110}" type="presParOf" srcId="{65EB1BF6-EDF6-4431-9B94-A175AC7ED579}" destId="{ED8DD0C2-C16C-435E-8E19-FF4319974F51}" srcOrd="0" destOrd="0" presId="urn:microsoft.com/office/officeart/2005/8/layout/bProcess3"/>
    <dgm:cxn modelId="{D48E8427-6C4B-492B-9D35-8A141C10DF2E}" type="presParOf" srcId="{8D7BC717-5591-469E-B2D8-AC8881F2BEE0}" destId="{53FFE8A7-4838-47F4-9441-8CE57A5FE695}" srcOrd="10" destOrd="0" presId="urn:microsoft.com/office/officeart/2005/8/layout/bProcess3"/>
    <dgm:cxn modelId="{4547741B-544A-4C66-93E8-380BB7294432}" type="presParOf" srcId="{8D7BC717-5591-469E-B2D8-AC8881F2BEE0}" destId="{533E4F01-86BA-44B2-AB18-D0C43B22F153}" srcOrd="11" destOrd="0" presId="urn:microsoft.com/office/officeart/2005/8/layout/bProcess3"/>
    <dgm:cxn modelId="{27409E3C-6FE2-454E-990D-8B761ECC201D}" type="presParOf" srcId="{533E4F01-86BA-44B2-AB18-D0C43B22F153}" destId="{2AC86FA9-E46F-4A94-A0C1-36D78DC234E9}" srcOrd="0" destOrd="0" presId="urn:microsoft.com/office/officeart/2005/8/layout/bProcess3"/>
    <dgm:cxn modelId="{C5114489-2E8A-4438-9096-398B4F25D8B8}" type="presParOf" srcId="{8D7BC717-5591-469E-B2D8-AC8881F2BEE0}" destId="{C3BB7645-E3FC-4C1C-96D6-6C0EA70EA872}" srcOrd="12" destOrd="0" presId="urn:microsoft.com/office/officeart/2005/8/layout/bProcess3"/>
    <dgm:cxn modelId="{FC24ADAC-4E7D-4875-90AC-3F454F0804F0}" type="presParOf" srcId="{8D7BC717-5591-469E-B2D8-AC8881F2BEE0}" destId="{E92212D0-EA6A-48EF-B886-503E763C7FB2}" srcOrd="13" destOrd="0" presId="urn:microsoft.com/office/officeart/2005/8/layout/bProcess3"/>
    <dgm:cxn modelId="{270CE793-C1BE-4E33-B52F-D2B2B2026358}" type="presParOf" srcId="{E92212D0-EA6A-48EF-B886-503E763C7FB2}" destId="{9CA6692B-07F1-422B-A1FE-FE16E04AC263}" srcOrd="0" destOrd="0" presId="urn:microsoft.com/office/officeart/2005/8/layout/bProcess3"/>
    <dgm:cxn modelId="{826E24AC-1332-4235-A37A-FED7B8B6E327}" type="presParOf" srcId="{8D7BC717-5591-469E-B2D8-AC8881F2BEE0}" destId="{FB88FD61-556C-441B-B4F8-9E7E09BD8818}" srcOrd="1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20B2B-19BB-4DB0-BE28-47959EF35F81}">
      <dsp:nvSpPr>
        <dsp:cNvPr id="0" name=""/>
        <dsp:cNvSpPr/>
      </dsp:nvSpPr>
      <dsp:spPr>
        <a:xfrm>
          <a:off x="2397421" y="448851"/>
          <a:ext cx="347869" cy="91440"/>
        </a:xfrm>
        <a:custGeom>
          <a:avLst/>
          <a:gdLst/>
          <a:ahLst/>
          <a:cxnLst/>
          <a:rect l="0" t="0" r="0" b="0"/>
          <a:pathLst>
            <a:path>
              <a:moveTo>
                <a:pt x="0" y="45720"/>
              </a:moveTo>
              <a:lnTo>
                <a:pt x="34786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1894" y="492679"/>
        <a:ext cx="18923" cy="3784"/>
      </dsp:txXfrm>
    </dsp:sp>
    <dsp:sp modelId="{5AADD757-E8B9-4087-AFAC-D170DCC1CD18}">
      <dsp:nvSpPr>
        <dsp:cNvPr id="0" name=""/>
        <dsp:cNvSpPr/>
      </dsp:nvSpPr>
      <dsp:spPr>
        <a:xfrm>
          <a:off x="753703" y="915"/>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Create inventory of information assests</a:t>
          </a:r>
          <a:endParaRPr lang="en-US" sz="1400" kern="1200" dirty="0"/>
        </a:p>
      </dsp:txBody>
      <dsp:txXfrm>
        <a:off x="753703" y="915"/>
        <a:ext cx="1645518" cy="987310"/>
      </dsp:txXfrm>
    </dsp:sp>
    <dsp:sp modelId="{6731C6AC-66ED-411F-A09B-492817980454}">
      <dsp:nvSpPr>
        <dsp:cNvPr id="0" name=""/>
        <dsp:cNvSpPr/>
      </dsp:nvSpPr>
      <dsp:spPr>
        <a:xfrm>
          <a:off x="4421409" y="448851"/>
          <a:ext cx="347869" cy="91440"/>
        </a:xfrm>
        <a:custGeom>
          <a:avLst/>
          <a:gdLst/>
          <a:ahLst/>
          <a:cxnLst/>
          <a:rect l="0" t="0" r="0" b="0"/>
          <a:pathLst>
            <a:path>
              <a:moveTo>
                <a:pt x="0" y="45720"/>
              </a:moveTo>
              <a:lnTo>
                <a:pt x="34786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85881" y="492679"/>
        <a:ext cx="18923" cy="3784"/>
      </dsp:txXfrm>
    </dsp:sp>
    <dsp:sp modelId="{9AF0D40E-1ED2-4368-86E9-ADB0863E9913}">
      <dsp:nvSpPr>
        <dsp:cNvPr id="0" name=""/>
        <dsp:cNvSpPr/>
      </dsp:nvSpPr>
      <dsp:spPr>
        <a:xfrm>
          <a:off x="2777690" y="915"/>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Perform threat/ risk assessment</a:t>
          </a:r>
          <a:endParaRPr lang="en-US" sz="1400" kern="1200" dirty="0"/>
        </a:p>
      </dsp:txBody>
      <dsp:txXfrm>
        <a:off x="2777690" y="915"/>
        <a:ext cx="1645518" cy="987310"/>
      </dsp:txXfrm>
    </dsp:sp>
    <dsp:sp modelId="{C260B09F-13F7-4F71-9AD5-483180FFBB6B}">
      <dsp:nvSpPr>
        <dsp:cNvPr id="0" name=""/>
        <dsp:cNvSpPr/>
      </dsp:nvSpPr>
      <dsp:spPr>
        <a:xfrm>
          <a:off x="1576462" y="986426"/>
          <a:ext cx="4047974" cy="347869"/>
        </a:xfrm>
        <a:custGeom>
          <a:avLst/>
          <a:gdLst/>
          <a:ahLst/>
          <a:cxnLst/>
          <a:rect l="0" t="0" r="0" b="0"/>
          <a:pathLst>
            <a:path>
              <a:moveTo>
                <a:pt x="4047974" y="0"/>
              </a:moveTo>
              <a:lnTo>
                <a:pt x="4047974" y="191034"/>
              </a:lnTo>
              <a:lnTo>
                <a:pt x="0" y="191034"/>
              </a:lnTo>
              <a:lnTo>
                <a:pt x="0" y="34786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98809" y="1158469"/>
        <a:ext cx="203281" cy="3784"/>
      </dsp:txXfrm>
    </dsp:sp>
    <dsp:sp modelId="{58FBDFB4-80A5-49EE-9E3B-5154D6CCA558}">
      <dsp:nvSpPr>
        <dsp:cNvPr id="0" name=""/>
        <dsp:cNvSpPr/>
      </dsp:nvSpPr>
      <dsp:spPr>
        <a:xfrm>
          <a:off x="4801678" y="915"/>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Define Approach</a:t>
          </a:r>
          <a:endParaRPr lang="en-US" sz="1400" kern="1200" dirty="0"/>
        </a:p>
      </dsp:txBody>
      <dsp:txXfrm>
        <a:off x="4801678" y="915"/>
        <a:ext cx="1645518" cy="987310"/>
      </dsp:txXfrm>
    </dsp:sp>
    <dsp:sp modelId="{09371FF6-0083-4CA6-B52C-1D5EEC457D85}">
      <dsp:nvSpPr>
        <dsp:cNvPr id="0" name=""/>
        <dsp:cNvSpPr/>
      </dsp:nvSpPr>
      <dsp:spPr>
        <a:xfrm>
          <a:off x="2397421" y="1814631"/>
          <a:ext cx="347869" cy="91440"/>
        </a:xfrm>
        <a:custGeom>
          <a:avLst/>
          <a:gdLst/>
          <a:ahLst/>
          <a:cxnLst/>
          <a:rect l="0" t="0" r="0" b="0"/>
          <a:pathLst>
            <a:path>
              <a:moveTo>
                <a:pt x="0" y="45720"/>
              </a:moveTo>
              <a:lnTo>
                <a:pt x="34786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1894" y="1858459"/>
        <a:ext cx="18923" cy="3784"/>
      </dsp:txXfrm>
    </dsp:sp>
    <dsp:sp modelId="{8DA30637-2C43-401C-84A9-9B3FB04D3900}">
      <dsp:nvSpPr>
        <dsp:cNvPr id="0" name=""/>
        <dsp:cNvSpPr/>
      </dsp:nvSpPr>
      <dsp:spPr>
        <a:xfrm>
          <a:off x="753703" y="1366696"/>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Classify information as needed</a:t>
          </a:r>
          <a:endParaRPr lang="en-US" sz="1400" kern="1200" dirty="0"/>
        </a:p>
      </dsp:txBody>
      <dsp:txXfrm>
        <a:off x="753703" y="1366696"/>
        <a:ext cx="1645518" cy="987310"/>
      </dsp:txXfrm>
    </dsp:sp>
    <dsp:sp modelId="{65EB1BF6-EDF6-4431-9B94-A175AC7ED579}">
      <dsp:nvSpPr>
        <dsp:cNvPr id="0" name=""/>
        <dsp:cNvSpPr/>
      </dsp:nvSpPr>
      <dsp:spPr>
        <a:xfrm>
          <a:off x="4421409" y="1814631"/>
          <a:ext cx="347869" cy="91440"/>
        </a:xfrm>
        <a:custGeom>
          <a:avLst/>
          <a:gdLst/>
          <a:ahLst/>
          <a:cxnLst/>
          <a:rect l="0" t="0" r="0" b="0"/>
          <a:pathLst>
            <a:path>
              <a:moveTo>
                <a:pt x="0" y="45720"/>
              </a:moveTo>
              <a:lnTo>
                <a:pt x="34786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85881" y="1858459"/>
        <a:ext cx="18923" cy="3784"/>
      </dsp:txXfrm>
    </dsp:sp>
    <dsp:sp modelId="{0F77750A-1C58-4BFC-8123-8DCA332D19BD}">
      <dsp:nvSpPr>
        <dsp:cNvPr id="0" name=""/>
        <dsp:cNvSpPr/>
      </dsp:nvSpPr>
      <dsp:spPr>
        <a:xfrm>
          <a:off x="2777690" y="1366696"/>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Implement security practice in IT, human &amp; process (PPT)</a:t>
          </a:r>
          <a:endParaRPr lang="en-US" sz="1400" kern="1200" dirty="0"/>
        </a:p>
      </dsp:txBody>
      <dsp:txXfrm>
        <a:off x="2777690" y="1366696"/>
        <a:ext cx="1645518" cy="987310"/>
      </dsp:txXfrm>
    </dsp:sp>
    <dsp:sp modelId="{533E4F01-86BA-44B2-AB18-D0C43B22F153}">
      <dsp:nvSpPr>
        <dsp:cNvPr id="0" name=""/>
        <dsp:cNvSpPr/>
      </dsp:nvSpPr>
      <dsp:spPr>
        <a:xfrm>
          <a:off x="1576462" y="2352206"/>
          <a:ext cx="4047974" cy="347869"/>
        </a:xfrm>
        <a:custGeom>
          <a:avLst/>
          <a:gdLst/>
          <a:ahLst/>
          <a:cxnLst/>
          <a:rect l="0" t="0" r="0" b="0"/>
          <a:pathLst>
            <a:path>
              <a:moveTo>
                <a:pt x="4047974" y="0"/>
              </a:moveTo>
              <a:lnTo>
                <a:pt x="4047974" y="191034"/>
              </a:lnTo>
              <a:lnTo>
                <a:pt x="0" y="191034"/>
              </a:lnTo>
              <a:lnTo>
                <a:pt x="0" y="34786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98809" y="2524249"/>
        <a:ext cx="203281" cy="3784"/>
      </dsp:txXfrm>
    </dsp:sp>
    <dsp:sp modelId="{53FFE8A7-4838-47F4-9441-8CE57A5FE695}">
      <dsp:nvSpPr>
        <dsp:cNvPr id="0" name=""/>
        <dsp:cNvSpPr/>
      </dsp:nvSpPr>
      <dsp:spPr>
        <a:xfrm>
          <a:off x="4801678" y="1366696"/>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Train All users of sensitive information assets</a:t>
          </a:r>
          <a:endParaRPr lang="en-US" sz="1400" kern="1200" dirty="0"/>
        </a:p>
      </dsp:txBody>
      <dsp:txXfrm>
        <a:off x="4801678" y="1366696"/>
        <a:ext cx="1645518" cy="987310"/>
      </dsp:txXfrm>
    </dsp:sp>
    <dsp:sp modelId="{E92212D0-EA6A-48EF-B886-503E763C7FB2}">
      <dsp:nvSpPr>
        <dsp:cNvPr id="0" name=""/>
        <dsp:cNvSpPr/>
      </dsp:nvSpPr>
      <dsp:spPr>
        <a:xfrm>
          <a:off x="2397421" y="3180411"/>
          <a:ext cx="347869" cy="91440"/>
        </a:xfrm>
        <a:custGeom>
          <a:avLst/>
          <a:gdLst/>
          <a:ahLst/>
          <a:cxnLst/>
          <a:rect l="0" t="0" r="0" b="0"/>
          <a:pathLst>
            <a:path>
              <a:moveTo>
                <a:pt x="0" y="45720"/>
              </a:moveTo>
              <a:lnTo>
                <a:pt x="34786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1894" y="3224239"/>
        <a:ext cx="18923" cy="3784"/>
      </dsp:txXfrm>
    </dsp:sp>
    <dsp:sp modelId="{C3BB7645-E3FC-4C1C-96D6-6C0EA70EA872}">
      <dsp:nvSpPr>
        <dsp:cNvPr id="0" name=""/>
        <dsp:cNvSpPr/>
      </dsp:nvSpPr>
      <dsp:spPr>
        <a:xfrm>
          <a:off x="753703" y="2732476"/>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Labelling Information Assest</a:t>
          </a:r>
          <a:endParaRPr lang="en-US" sz="1400" kern="1200" dirty="0"/>
        </a:p>
      </dsp:txBody>
      <dsp:txXfrm>
        <a:off x="753703" y="2732476"/>
        <a:ext cx="1645518" cy="987310"/>
      </dsp:txXfrm>
    </dsp:sp>
    <dsp:sp modelId="{FB88FD61-556C-441B-B4F8-9E7E09BD8818}">
      <dsp:nvSpPr>
        <dsp:cNvPr id="0" name=""/>
        <dsp:cNvSpPr/>
      </dsp:nvSpPr>
      <dsp:spPr>
        <a:xfrm>
          <a:off x="2777690" y="2732476"/>
          <a:ext cx="1645518" cy="9873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id-ID" sz="1400" kern="1200" dirty="0"/>
            <a:t>Monitor compliance, report security violations &amp; breach</a:t>
          </a:r>
          <a:endParaRPr lang="en-US" sz="1400" kern="1200" dirty="0"/>
        </a:p>
      </dsp:txBody>
      <dsp:txXfrm>
        <a:off x="2777690" y="2732476"/>
        <a:ext cx="1645518" cy="98731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AD401D-C29A-4928-88E1-427A39D3C18A}" type="datetimeFigureOut">
              <a:rPr lang="id-ID" smtClean="0"/>
              <a:t>09/10/2017</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CFD104-B2A3-424E-B3F4-1DFCA91EAA4B}" type="slidenum">
              <a:rPr lang="id-ID" smtClean="0"/>
              <a:t>‹#›</a:t>
            </a:fld>
            <a:endParaRPr lang="id-ID"/>
          </a:p>
        </p:txBody>
      </p:sp>
    </p:spTree>
    <p:extLst>
      <p:ext uri="{BB962C8B-B14F-4D97-AF65-F5344CB8AC3E}">
        <p14:creationId xmlns:p14="http://schemas.microsoft.com/office/powerpoint/2010/main" val="657911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048E5B-BD9A-4C0B-B552-4469974D48FE}" type="datetimeFigureOut">
              <a:rPr lang="id-ID"/>
              <a:pPr>
                <a:defRPr/>
              </a:pPr>
              <a:t>09/10/2017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339B845-4BC6-43F6-B113-E03B24E0C7AB}" type="slidenum">
              <a:rPr lang="id-ID" altLang="id-ID"/>
              <a:pPr/>
              <a:t>‹#›</a:t>
            </a:fld>
            <a:endParaRPr lang="id-ID" altLang="id-ID"/>
          </a:p>
        </p:txBody>
      </p:sp>
    </p:spTree>
    <p:extLst>
      <p:ext uri="{BB962C8B-B14F-4D97-AF65-F5344CB8AC3E}">
        <p14:creationId xmlns:p14="http://schemas.microsoft.com/office/powerpoint/2010/main" val="3413082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01859" y="0"/>
            <a:ext cx="9347717"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101859" y="228600"/>
            <a:ext cx="9347718" cy="699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2971799" y="1524000"/>
            <a:ext cx="6274059" cy="2076451"/>
          </a:xfrm>
        </p:spPr>
        <p:txBody>
          <a:bodyPr/>
          <a:lstStyle>
            <a:lvl1pPr>
              <a:defRPr>
                <a:solidFill>
                  <a:schemeClr val="bg1"/>
                </a:solidFill>
              </a:defRPr>
            </a:lvl1pPr>
          </a:lstStyle>
          <a:p>
            <a:r>
              <a:rPr lang="en-US" dirty="0" smtClean="0"/>
              <a:t>Click here to Edit</a:t>
            </a:r>
            <a:endParaRPr lang="en-US" dirty="0"/>
          </a:p>
        </p:txBody>
      </p:sp>
      <p:sp>
        <p:nvSpPr>
          <p:cNvPr id="3" name="Subtitle 2"/>
          <p:cNvSpPr>
            <a:spLocks noGrp="1"/>
          </p:cNvSpPr>
          <p:nvPr>
            <p:ph type="subTitle" idx="1" hasCustomPrompt="1"/>
          </p:nvPr>
        </p:nvSpPr>
        <p:spPr>
          <a:xfrm>
            <a:off x="2971798" y="3657600"/>
            <a:ext cx="6274060" cy="1524000"/>
          </a:xfrm>
        </p:spPr>
        <p:txBody>
          <a:bodyPr/>
          <a:lstStyle>
            <a:lvl1pPr marL="0" indent="0" algn="ctr" eaLnBrk="1" hangingPunct="1">
              <a:buNone/>
              <a:defRPr sz="2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here to edit </a:t>
            </a:r>
            <a:r>
              <a:rPr lang="en-US" dirty="0" err="1" smtClean="0"/>
              <a:t>Pokok</a:t>
            </a:r>
            <a:r>
              <a:rPr lang="en-US" dirty="0" smtClean="0"/>
              <a:t> </a:t>
            </a:r>
            <a:r>
              <a:rPr lang="en-US" dirty="0" err="1" smtClean="0"/>
              <a:t>Bahasan</a:t>
            </a:r>
            <a:r>
              <a:rPr lang="en-US" dirty="0" smtClean="0"/>
              <a:t/>
            </a:r>
            <a:br>
              <a:rPr lang="en-US" dirty="0" smtClean="0"/>
            </a:br>
            <a:r>
              <a:rPr lang="en-US" dirty="0" smtClean="0"/>
              <a:t>Click here to edit </a:t>
            </a:r>
            <a:r>
              <a:rPr lang="en-US" dirty="0" err="1" smtClean="0"/>
              <a:t>Pertemuan</a:t>
            </a:r>
            <a:r>
              <a:rPr lang="en-US" dirty="0" smtClean="0"/>
              <a:t/>
            </a:r>
            <a:br>
              <a:rPr lang="en-US" dirty="0" smtClean="0"/>
            </a:br>
            <a:r>
              <a:rPr lang="en-US" dirty="0" smtClean="0"/>
              <a:t>Click here to edit Nama </a:t>
            </a:r>
            <a:r>
              <a:rPr lang="en-US" dirty="0" err="1" smtClean="0"/>
              <a:t>Dosen</a:t>
            </a:r>
            <a:r>
              <a:rPr lang="en-US" dirty="0" smtClean="0"/>
              <a:t/>
            </a:r>
            <a:br>
              <a:rPr lang="en-US" dirty="0" smtClean="0"/>
            </a:br>
            <a:r>
              <a:rPr lang="en-US" dirty="0" smtClean="0"/>
              <a:t>Click here to edit Nama Prodi </a:t>
            </a:r>
            <a:r>
              <a:rPr lang="en-US" dirty="0" err="1" smtClean="0"/>
              <a:t>dan</a:t>
            </a:r>
            <a:r>
              <a:rPr lang="en-US" dirty="0" smtClean="0"/>
              <a:t> </a:t>
            </a:r>
            <a:r>
              <a:rPr lang="en-US" dirty="0" err="1" smtClean="0"/>
              <a:t>Fakultas</a:t>
            </a:r>
            <a:endParaRPr lang="en-US" dirty="0" smtClean="0"/>
          </a:p>
        </p:txBody>
      </p:sp>
      <p:sp>
        <p:nvSpPr>
          <p:cNvPr id="4" name="Date Placeholder 3"/>
          <p:cNvSpPr>
            <a:spLocks noGrp="1"/>
          </p:cNvSpPr>
          <p:nvPr>
            <p:ph type="dt" sz="half" idx="10"/>
          </p:nvPr>
        </p:nvSpPr>
        <p:spPr/>
        <p:txBody>
          <a:bodyPr/>
          <a:lstStyle>
            <a:lvl1pPr>
              <a:defRPr/>
            </a:lvl1pPr>
          </a:lstStyle>
          <a:p>
            <a:pPr>
              <a:defRPr/>
            </a:pPr>
            <a:fld id="{20B2E4D6-BEB8-4E99-B8A1-7038C2F2D1BE}" type="datetime1">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88144A-AE3E-4E44-A89F-B6746EC1707D}" type="slidenum">
              <a:rPr lang="en-US" altLang="id-ID"/>
              <a:pPr/>
              <a:t>‹#›</a:t>
            </a:fld>
            <a:endParaRPr lang="en-US" altLang="id-ID"/>
          </a:p>
        </p:txBody>
      </p:sp>
    </p:spTree>
    <p:extLst>
      <p:ext uri="{BB962C8B-B14F-4D97-AF65-F5344CB8AC3E}">
        <p14:creationId xmlns:p14="http://schemas.microsoft.com/office/powerpoint/2010/main" val="253187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C4FACB-1F5D-4FF9-B5CC-F194F462CCA2}" type="datetime1">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9451C2-6190-4BB7-BBA8-1B23D0C40A29}" type="slidenum">
              <a:rPr lang="en-US" altLang="id-ID"/>
              <a:pPr/>
              <a:t>‹#›</a:t>
            </a:fld>
            <a:endParaRPr lang="en-US" altLang="id-ID"/>
          </a:p>
        </p:txBody>
      </p:sp>
    </p:spTree>
    <p:extLst>
      <p:ext uri="{BB962C8B-B14F-4D97-AF65-F5344CB8AC3E}">
        <p14:creationId xmlns:p14="http://schemas.microsoft.com/office/powerpoint/2010/main" val="32590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DA4BF1-3389-4F47-8435-C04CC10B9A7E}" type="datetime1">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B5C1FE-ED77-4380-AE9C-EE28AB75257F}" type="slidenum">
              <a:rPr lang="en-US" altLang="id-ID"/>
              <a:pPr/>
              <a:t>‹#›</a:t>
            </a:fld>
            <a:endParaRPr lang="en-US" altLang="id-ID"/>
          </a:p>
        </p:txBody>
      </p:sp>
    </p:spTree>
    <p:extLst>
      <p:ext uri="{BB962C8B-B14F-4D97-AF65-F5344CB8AC3E}">
        <p14:creationId xmlns:p14="http://schemas.microsoft.com/office/powerpoint/2010/main" val="54287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99A2BF8-DE4E-4DD8-93A8-819B2A8C6ED6}" type="datetime1">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C7CEFC-1327-4C24-92E5-884D19EDEC04}" type="slidenum">
              <a:rPr lang="en-US" altLang="id-ID"/>
              <a:pPr/>
              <a:t>‹#›</a:t>
            </a:fld>
            <a:endParaRPr lang="en-US" altLang="id-ID"/>
          </a:p>
        </p:txBody>
      </p:sp>
    </p:spTree>
    <p:extLst>
      <p:ext uri="{BB962C8B-B14F-4D97-AF65-F5344CB8AC3E}">
        <p14:creationId xmlns:p14="http://schemas.microsoft.com/office/powerpoint/2010/main" val="120277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31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3124200" y="2420939"/>
            <a:ext cx="3505200" cy="703262"/>
          </a:xfrm>
        </p:spPr>
        <p:txBody>
          <a:bodyPr anchor="t"/>
          <a:lstStyle>
            <a:lvl1pPr algn="l">
              <a:defRPr sz="2800" b="1" cap="all" baseline="0"/>
            </a:lvl1pPr>
          </a:lstStyle>
          <a:p>
            <a:r>
              <a:rPr lang="en-US" dirty="0" err="1" smtClean="0"/>
              <a:t>Materi</a:t>
            </a:r>
            <a:r>
              <a:rPr lang="en-US" dirty="0" smtClean="0"/>
              <a:t> </a:t>
            </a:r>
            <a:r>
              <a:rPr lang="en-US" dirty="0" err="1" smtClean="0"/>
              <a:t>Sebelum</a:t>
            </a:r>
            <a:r>
              <a:rPr lang="en-US" dirty="0" smtClean="0"/>
              <a:t> UTS</a:t>
            </a:r>
            <a:endParaRPr lang="en-US" dirty="0"/>
          </a:p>
        </p:txBody>
      </p:sp>
      <p:sp>
        <p:nvSpPr>
          <p:cNvPr id="3" name="Text Placeholder 2"/>
          <p:cNvSpPr>
            <a:spLocks noGrp="1"/>
          </p:cNvSpPr>
          <p:nvPr>
            <p:ph type="body" idx="1"/>
          </p:nvPr>
        </p:nvSpPr>
        <p:spPr>
          <a:xfrm>
            <a:off x="3733800" y="3240088"/>
            <a:ext cx="5334000" cy="2976562"/>
          </a:xfrm>
        </p:spPr>
        <p:txBody>
          <a:bodyPr anchor="t"/>
          <a:lstStyle>
            <a:lvl1pPr marL="457200" marR="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lvl="0"/>
            <a:endParaRPr lang="en-US" dirty="0" smtClean="0"/>
          </a:p>
        </p:txBody>
      </p:sp>
      <p:sp>
        <p:nvSpPr>
          <p:cNvPr id="4" name="Date Placeholder 3"/>
          <p:cNvSpPr>
            <a:spLocks noGrp="1"/>
          </p:cNvSpPr>
          <p:nvPr>
            <p:ph type="dt" sz="half" idx="10"/>
          </p:nvPr>
        </p:nvSpPr>
        <p:spPr/>
        <p:txBody>
          <a:bodyPr/>
          <a:lstStyle>
            <a:lvl1pPr>
              <a:defRPr/>
            </a:lvl1pPr>
          </a:lstStyle>
          <a:p>
            <a:pPr>
              <a:defRPr/>
            </a:pPr>
            <a:fld id="{76BEDCBD-1673-4569-B2E0-E1B7B9DEF070}" type="datetime1">
              <a:rPr lang="en-US"/>
              <a:pPr>
                <a:defRPr/>
              </a:pPr>
              <a:t>10/9/2017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B71F4A-6D73-4342-9533-46E3ECE91550}" type="slidenum">
              <a:rPr lang="en-US" altLang="id-ID"/>
              <a:pPr/>
              <a:t>‹#›</a:t>
            </a:fld>
            <a:endParaRPr lang="en-US" altLang="id-ID"/>
          </a:p>
        </p:txBody>
      </p:sp>
    </p:spTree>
    <p:extLst>
      <p:ext uri="{BB962C8B-B14F-4D97-AF65-F5344CB8AC3E}">
        <p14:creationId xmlns:p14="http://schemas.microsoft.com/office/powerpoint/2010/main" val="204335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A3D78E-5710-4279-9346-CA3F3FF1ADAB}" type="datetime1">
              <a:rPr lang="en-US"/>
              <a:pPr>
                <a:defRPr/>
              </a:pPr>
              <a:t>10/9/2017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7B3AD7-5558-4161-B7D2-95F8DE54CD31}" type="slidenum">
              <a:rPr lang="en-US" altLang="id-ID"/>
              <a:pPr/>
              <a:t>‹#›</a:t>
            </a:fld>
            <a:endParaRPr lang="en-US" altLang="id-ID"/>
          </a:p>
        </p:txBody>
      </p:sp>
    </p:spTree>
    <p:extLst>
      <p:ext uri="{BB962C8B-B14F-4D97-AF65-F5344CB8AC3E}">
        <p14:creationId xmlns:p14="http://schemas.microsoft.com/office/powerpoint/2010/main" val="290043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4C036D-7F85-4604-9C31-D116ABDFBFCB}" type="datetime1">
              <a:rPr lang="en-US"/>
              <a:pPr>
                <a:defRPr/>
              </a:pPr>
              <a:t>10/9/2017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D2A8DE-DF06-4A0A-B8B9-F0FC1DFE8718}" type="slidenum">
              <a:rPr lang="en-US" altLang="id-ID"/>
              <a:pPr/>
              <a:t>‹#›</a:t>
            </a:fld>
            <a:endParaRPr lang="en-US" altLang="id-ID"/>
          </a:p>
        </p:txBody>
      </p:sp>
    </p:spTree>
    <p:extLst>
      <p:ext uri="{BB962C8B-B14F-4D97-AF65-F5344CB8AC3E}">
        <p14:creationId xmlns:p14="http://schemas.microsoft.com/office/powerpoint/2010/main" val="4151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B7DBD3-F138-4801-A0A6-578A3386CD18}" type="datetime1">
              <a:rPr lang="en-US"/>
              <a:pPr>
                <a:defRPr/>
              </a:pPr>
              <a:t>10/9/2017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C95B9C0-F00E-4EC1-B571-461E0CC5FB03}" type="slidenum">
              <a:rPr lang="en-US" altLang="id-ID"/>
              <a:pPr/>
              <a:t>‹#›</a:t>
            </a:fld>
            <a:endParaRPr lang="en-US" altLang="id-ID"/>
          </a:p>
        </p:txBody>
      </p:sp>
    </p:spTree>
    <p:extLst>
      <p:ext uri="{BB962C8B-B14F-4D97-AF65-F5344CB8AC3E}">
        <p14:creationId xmlns:p14="http://schemas.microsoft.com/office/powerpoint/2010/main" val="129094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131518-4759-420B-9C6C-02911BE08FB6}" type="datetime1">
              <a:rPr lang="en-US"/>
              <a:pPr>
                <a:defRPr/>
              </a:pPr>
              <a:t>10/9/2017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12046D4-C1A9-4BE2-8E11-BB51EFD99472}" type="slidenum">
              <a:rPr lang="en-US" altLang="id-ID"/>
              <a:pPr/>
              <a:t>‹#›</a:t>
            </a:fld>
            <a:endParaRPr lang="en-US" altLang="id-ID"/>
          </a:p>
        </p:txBody>
      </p:sp>
    </p:spTree>
    <p:extLst>
      <p:ext uri="{BB962C8B-B14F-4D97-AF65-F5344CB8AC3E}">
        <p14:creationId xmlns:p14="http://schemas.microsoft.com/office/powerpoint/2010/main" val="330306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9D038C-8833-4053-A8B5-3B45FC1C23E1}" type="datetime1">
              <a:rPr lang="en-US"/>
              <a:pPr>
                <a:defRPr/>
              </a:pPr>
              <a:t>10/9/2017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0E78CF-756E-44AB-85F7-AA9B06AF3F0B}" type="slidenum">
              <a:rPr lang="en-US" altLang="id-ID"/>
              <a:pPr/>
              <a:t>‹#›</a:t>
            </a:fld>
            <a:endParaRPr lang="en-US" altLang="id-ID"/>
          </a:p>
        </p:txBody>
      </p:sp>
    </p:spTree>
    <p:extLst>
      <p:ext uri="{BB962C8B-B14F-4D97-AF65-F5344CB8AC3E}">
        <p14:creationId xmlns:p14="http://schemas.microsoft.com/office/powerpoint/2010/main" val="283558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3C4F4-CD15-4E8C-A7EE-9212E377943D}" type="datetime1">
              <a:rPr lang="en-US"/>
              <a:pPr>
                <a:defRPr/>
              </a:pPr>
              <a:t>10/9/2017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D5ABA6-7761-4D95-A1CD-8F9B19CA4E34}" type="slidenum">
              <a:rPr lang="en-US" altLang="id-ID"/>
              <a:pPr/>
              <a:t>‹#›</a:t>
            </a:fld>
            <a:endParaRPr lang="en-US" altLang="id-ID"/>
          </a:p>
        </p:txBody>
      </p:sp>
    </p:spTree>
    <p:extLst>
      <p:ext uri="{BB962C8B-B14F-4D97-AF65-F5344CB8AC3E}">
        <p14:creationId xmlns:p14="http://schemas.microsoft.com/office/powerpoint/2010/main" val="403229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611F90-EFA5-425A-83D0-AD67BBCB8FFB}" type="datetime1">
              <a:rPr lang="en-US"/>
              <a:pPr>
                <a:defRPr/>
              </a:pPr>
              <a:t>10/9/2017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BBC9BDE8-EFE1-4D93-AB31-5E7BCFE0330D}" type="slidenum">
              <a:rPr lang="en-US" altLang="id-ID"/>
              <a:pPr/>
              <a:t>‹#›</a:t>
            </a:fld>
            <a:endParaRPr lang="en-US" altLang="id-ID"/>
          </a:p>
        </p:txBody>
      </p:sp>
      <p:pic>
        <p:nvPicPr>
          <p:cNvPr id="7" name="Picture 2" descr="C:\Users\arsil\Desktop\Smartcreative2.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Information Classification</a:t>
            </a:r>
            <a:endParaRPr lang="id-ID" dirty="0"/>
          </a:p>
        </p:txBody>
      </p:sp>
      <p:sp>
        <p:nvSpPr>
          <p:cNvPr id="3" name="Subtitle 2"/>
          <p:cNvSpPr>
            <a:spLocks noGrp="1"/>
          </p:cNvSpPr>
          <p:nvPr>
            <p:ph type="subTitle" idx="1"/>
          </p:nvPr>
        </p:nvSpPr>
        <p:spPr/>
        <p:txBody>
          <a:bodyPr/>
          <a:lstStyle/>
          <a:p>
            <a:r>
              <a:rPr lang="en-US" dirty="0" err="1" smtClean="0"/>
              <a:t>Pertemuan</a:t>
            </a:r>
            <a:r>
              <a:rPr lang="en-US" dirty="0" smtClean="0"/>
              <a:t> </a:t>
            </a:r>
            <a:r>
              <a:rPr lang="id-ID" dirty="0"/>
              <a:t>8</a:t>
            </a:r>
            <a:r>
              <a:rPr lang="en-US" dirty="0" smtClean="0"/>
              <a:t/>
            </a:r>
            <a:br>
              <a:rPr lang="en-US" dirty="0" smtClean="0"/>
            </a:br>
            <a:endParaRPr lang="en-US" dirty="0" smtClean="0"/>
          </a:p>
          <a:p>
            <a:r>
              <a:rPr lang="en-US" dirty="0" smtClean="0"/>
              <a:t>Prodi </a:t>
            </a:r>
            <a:r>
              <a:rPr lang="en-US" dirty="0" err="1" smtClean="0"/>
              <a:t>Sistem</a:t>
            </a:r>
            <a:r>
              <a:rPr lang="en-US" dirty="0" smtClean="0"/>
              <a:t> </a:t>
            </a:r>
            <a:r>
              <a:rPr lang="en-US" dirty="0" err="1" smtClean="0"/>
              <a:t>Informasi</a:t>
            </a:r>
            <a:r>
              <a:rPr lang="en-US" dirty="0" smtClean="0"/>
              <a:t> - </a:t>
            </a:r>
            <a:r>
              <a:rPr lang="en-US" dirty="0" err="1" smtClean="0"/>
              <a:t>Fakultas</a:t>
            </a:r>
            <a:r>
              <a:rPr lang="en-US" dirty="0" smtClean="0"/>
              <a:t> </a:t>
            </a:r>
            <a:r>
              <a:rPr lang="en-US" dirty="0" err="1" smtClean="0"/>
              <a:t>Ilmu</a:t>
            </a:r>
            <a:r>
              <a:rPr lang="en-US" dirty="0" smtClean="0"/>
              <a:t> </a:t>
            </a:r>
            <a:r>
              <a:rPr lang="en-US" dirty="0" err="1" smtClean="0"/>
              <a:t>Komputer</a:t>
            </a:r>
            <a:endParaRPr lang="en-US" dirty="0"/>
          </a:p>
        </p:txBody>
      </p:sp>
    </p:spTree>
    <p:extLst>
      <p:ext uri="{BB962C8B-B14F-4D97-AF65-F5344CB8AC3E}">
        <p14:creationId xmlns:p14="http://schemas.microsoft.com/office/powerpoint/2010/main" val="400765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normAutofit fontScale="90000"/>
          </a:bodyPr>
          <a:lstStyle/>
          <a:p>
            <a:r>
              <a:rPr lang="id-ID" b="1" dirty="0"/>
              <a:t>Criteria</a:t>
            </a:r>
          </a:p>
        </p:txBody>
      </p:sp>
      <p:sp>
        <p:nvSpPr>
          <p:cNvPr id="3" name="Content Placeholder 2"/>
          <p:cNvSpPr>
            <a:spLocks noGrp="1"/>
          </p:cNvSpPr>
          <p:nvPr>
            <p:ph idx="1"/>
          </p:nvPr>
        </p:nvSpPr>
        <p:spPr>
          <a:xfrm>
            <a:off x="1028700" y="2108535"/>
            <a:ext cx="7200900" cy="3149266"/>
          </a:xfrm>
        </p:spPr>
        <p:txBody>
          <a:bodyPr>
            <a:noAutofit/>
          </a:bodyPr>
          <a:lstStyle/>
          <a:p>
            <a:pPr>
              <a:lnSpc>
                <a:spcPct val="90000"/>
              </a:lnSpc>
              <a:spcBef>
                <a:spcPts val="525"/>
              </a:spcBef>
              <a:buFont typeface="Times New Roman" panose="02020603050405020304" pitchFamily="18" charset="0"/>
              <a:buChar char="•"/>
            </a:pPr>
            <a:r>
              <a:rPr lang="id-ID" altLang="id-ID" sz="2500" dirty="0"/>
              <a:t>Integrity: </a:t>
            </a:r>
            <a:r>
              <a:rPr lang="en-US" sz="2500" dirty="0"/>
              <a:t>information is current, complete and only authorized and accurate changes are made to information; </a:t>
            </a:r>
            <a:endParaRPr lang="id-ID" sz="2500" dirty="0"/>
          </a:p>
          <a:p>
            <a:pPr>
              <a:lnSpc>
                <a:spcPct val="90000"/>
              </a:lnSpc>
              <a:spcBef>
                <a:spcPts val="525"/>
              </a:spcBef>
              <a:buFont typeface="Times New Roman" panose="02020603050405020304" pitchFamily="18" charset="0"/>
              <a:buChar char="•"/>
            </a:pPr>
            <a:r>
              <a:rPr lang="id-ID" altLang="id-ID" sz="2500" dirty="0">
                <a:latin typeface="Times New Roman" panose="02020603050405020304" pitchFamily="18" charset="0"/>
              </a:rPr>
              <a:t>Availability: </a:t>
            </a:r>
            <a:r>
              <a:rPr lang="en-US" sz="2500" dirty="0"/>
              <a:t>authorized users have access to and can use the information when required;</a:t>
            </a:r>
            <a:endParaRPr lang="id-ID" sz="2500" dirty="0"/>
          </a:p>
          <a:p>
            <a:pPr>
              <a:lnSpc>
                <a:spcPct val="90000"/>
              </a:lnSpc>
              <a:spcBef>
                <a:spcPts val="525"/>
              </a:spcBef>
              <a:buFont typeface="Times New Roman" panose="02020603050405020304" pitchFamily="18" charset="0"/>
              <a:buChar char="•"/>
            </a:pPr>
            <a:r>
              <a:rPr lang="id-ID" altLang="id-ID" sz="2500" dirty="0">
                <a:latin typeface="Times New Roman" panose="02020603050405020304" pitchFamily="18" charset="0"/>
              </a:rPr>
              <a:t>Confidentiality: </a:t>
            </a:r>
            <a:r>
              <a:rPr lang="en-US" sz="2500" dirty="0"/>
              <a:t>information is only accessed by authorized individuals, entities or processes;</a:t>
            </a:r>
            <a:endParaRPr lang="id-ID" sz="2500" dirty="0"/>
          </a:p>
          <a:p>
            <a:pPr>
              <a:lnSpc>
                <a:spcPct val="90000"/>
              </a:lnSpc>
              <a:spcBef>
                <a:spcPts val="525"/>
              </a:spcBef>
              <a:buFont typeface="Times New Roman" panose="02020603050405020304" pitchFamily="18" charset="0"/>
              <a:buChar char="•"/>
            </a:pPr>
            <a:r>
              <a:rPr lang="id-ID" altLang="id-ID" sz="2500" dirty="0">
                <a:latin typeface="Times New Roman" panose="02020603050405020304" pitchFamily="18" charset="0"/>
              </a:rPr>
              <a:t>Value: Information is protected properly, as needed.</a:t>
            </a:r>
            <a:endParaRPr lang="en-US" altLang="id-ID" sz="2500" dirty="0">
              <a:latin typeface="Times New Roman" panose="02020603050405020304" pitchFamily="18" charset="0"/>
            </a:endParaRPr>
          </a:p>
        </p:txBody>
      </p:sp>
    </p:spTree>
    <p:extLst>
      <p:ext uri="{BB962C8B-B14F-4D97-AF65-F5344CB8AC3E}">
        <p14:creationId xmlns:p14="http://schemas.microsoft.com/office/powerpoint/2010/main" val="3300126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080" y="914400"/>
            <a:ext cx="7200900" cy="652713"/>
          </a:xfrm>
        </p:spPr>
        <p:txBody>
          <a:bodyPr>
            <a:normAutofit fontScale="90000"/>
          </a:bodyPr>
          <a:lstStyle/>
          <a:p>
            <a:r>
              <a:rPr lang="id-ID" b="1" dirty="0"/>
              <a:t>Threat &amp; Risk Assessment</a:t>
            </a:r>
          </a:p>
        </p:txBody>
      </p:sp>
      <p:sp>
        <p:nvSpPr>
          <p:cNvPr id="3" name="Content Placeholder 2"/>
          <p:cNvSpPr>
            <a:spLocks noGrp="1"/>
          </p:cNvSpPr>
          <p:nvPr>
            <p:ph idx="1"/>
          </p:nvPr>
        </p:nvSpPr>
        <p:spPr>
          <a:xfrm>
            <a:off x="1028700" y="2108535"/>
            <a:ext cx="7200900" cy="3149266"/>
          </a:xfrm>
        </p:spPr>
        <p:txBody>
          <a:bodyPr>
            <a:noAutofit/>
          </a:bodyPr>
          <a:lstStyle/>
          <a:p>
            <a:pPr>
              <a:lnSpc>
                <a:spcPct val="90000"/>
              </a:lnSpc>
              <a:spcBef>
                <a:spcPts val="525"/>
              </a:spcBef>
              <a:buFont typeface="Times New Roman" panose="02020603050405020304" pitchFamily="18" charset="0"/>
              <a:buChar char="•"/>
            </a:pPr>
            <a:r>
              <a:rPr lang="en-US" sz="2500" dirty="0"/>
              <a:t>These criteria can be applied in a threat and risk assessment. </a:t>
            </a:r>
            <a:endParaRPr lang="id-ID" sz="2500" dirty="0"/>
          </a:p>
          <a:p>
            <a:pPr>
              <a:lnSpc>
                <a:spcPct val="90000"/>
              </a:lnSpc>
              <a:spcBef>
                <a:spcPts val="525"/>
              </a:spcBef>
              <a:buFont typeface="Times New Roman" panose="02020603050405020304" pitchFamily="18" charset="0"/>
              <a:buChar char="•"/>
            </a:pPr>
            <a:r>
              <a:rPr lang="en-US" sz="2500" dirty="0"/>
              <a:t>The purpose of the assessment is to identify what the probability or </a:t>
            </a:r>
            <a:r>
              <a:rPr lang="en-US" sz="2500" b="1" dirty="0"/>
              <a:t>likelihood</a:t>
            </a:r>
            <a:r>
              <a:rPr lang="en-US" sz="2500" dirty="0"/>
              <a:t> of the threat is and what the </a:t>
            </a:r>
            <a:r>
              <a:rPr lang="en-US" sz="2500" b="1" dirty="0"/>
              <a:t>impact</a:t>
            </a:r>
            <a:r>
              <a:rPr lang="en-US" sz="2500" dirty="0"/>
              <a:t> would be if there was a loss to the integrity, availability, confidentiality or the value of information assets.</a:t>
            </a:r>
            <a:endParaRPr lang="en-US" altLang="id-ID" sz="2500" dirty="0"/>
          </a:p>
        </p:txBody>
      </p:sp>
    </p:spTree>
    <p:extLst>
      <p:ext uri="{BB962C8B-B14F-4D97-AF65-F5344CB8AC3E}">
        <p14:creationId xmlns:p14="http://schemas.microsoft.com/office/powerpoint/2010/main" val="40198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200900" cy="652713"/>
          </a:xfrm>
        </p:spPr>
        <p:txBody>
          <a:bodyPr>
            <a:normAutofit fontScale="90000"/>
          </a:bodyPr>
          <a:lstStyle/>
          <a:p>
            <a:r>
              <a:rPr lang="id-ID" b="1" dirty="0"/>
              <a:t>Information Classification Guidelines</a:t>
            </a:r>
          </a:p>
        </p:txBody>
      </p:sp>
      <p:graphicFrame>
        <p:nvGraphicFramePr>
          <p:cNvPr id="4" name="Content Placeholder 3"/>
          <p:cNvGraphicFramePr>
            <a:graphicFrameLocks noGrp="1"/>
          </p:cNvGraphicFramePr>
          <p:nvPr>
            <p:ph idx="1"/>
            <p:extLst/>
          </p:nvPr>
        </p:nvGraphicFramePr>
        <p:xfrm>
          <a:off x="1028700" y="2265590"/>
          <a:ext cx="7200901" cy="3543300"/>
        </p:xfrm>
        <a:graphic>
          <a:graphicData uri="http://schemas.openxmlformats.org/drawingml/2006/table">
            <a:tbl>
              <a:tblPr firstRow="1" bandRow="1">
                <a:tableStyleId>{5C22544A-7EE6-4342-B048-85BDC9FD1C3A}</a:tableStyleId>
              </a:tblPr>
              <a:tblGrid>
                <a:gridCol w="1298122">
                  <a:extLst>
                    <a:ext uri="{9D8B030D-6E8A-4147-A177-3AD203B41FA5}">
                      <a16:colId xmlns:a16="http://schemas.microsoft.com/office/drawing/2014/main" xmlns="" val="2686020571"/>
                    </a:ext>
                  </a:extLst>
                </a:gridCol>
                <a:gridCol w="2632982">
                  <a:extLst>
                    <a:ext uri="{9D8B030D-6E8A-4147-A177-3AD203B41FA5}">
                      <a16:colId xmlns:a16="http://schemas.microsoft.com/office/drawing/2014/main" xmlns="" val="712993775"/>
                    </a:ext>
                  </a:extLst>
                </a:gridCol>
                <a:gridCol w="3269797">
                  <a:extLst>
                    <a:ext uri="{9D8B030D-6E8A-4147-A177-3AD203B41FA5}">
                      <a16:colId xmlns:a16="http://schemas.microsoft.com/office/drawing/2014/main" xmlns="" val="3244750801"/>
                    </a:ext>
                  </a:extLst>
                </a:gridCol>
              </a:tblGrid>
              <a:tr h="297180">
                <a:tc>
                  <a:txBody>
                    <a:bodyPr/>
                    <a:lstStyle/>
                    <a:p>
                      <a:pPr algn="ctr"/>
                      <a:r>
                        <a:rPr lang="id-ID" sz="1500" dirty="0"/>
                        <a:t>Classification</a:t>
                      </a:r>
                    </a:p>
                  </a:txBody>
                  <a:tcPr marL="68580" marR="68580" marT="34290" marB="34290"/>
                </a:tc>
                <a:tc>
                  <a:txBody>
                    <a:bodyPr/>
                    <a:lstStyle/>
                    <a:p>
                      <a:pPr algn="ctr"/>
                      <a:r>
                        <a:rPr lang="id-ID" sz="1500" dirty="0"/>
                        <a:t>Example of Inf. Asset</a:t>
                      </a:r>
                    </a:p>
                  </a:txBody>
                  <a:tcPr marL="68580" marR="68580" marT="34290" marB="34290"/>
                </a:tc>
                <a:tc>
                  <a:txBody>
                    <a:bodyPr/>
                    <a:lstStyle/>
                    <a:p>
                      <a:pPr algn="ctr"/>
                      <a:r>
                        <a:rPr lang="id-ID" sz="1500" dirty="0"/>
                        <a:t>Risk &amp; Impact</a:t>
                      </a:r>
                    </a:p>
                  </a:txBody>
                  <a:tcPr marL="68580" marR="68580" marT="34290" marB="34290"/>
                </a:tc>
                <a:extLst>
                  <a:ext uri="{0D108BD9-81ED-4DB2-BD59-A6C34878D82A}">
                    <a16:rowId xmlns:a16="http://schemas.microsoft.com/office/drawing/2014/main" xmlns="" val="879281076"/>
                  </a:ext>
                </a:extLst>
              </a:tr>
              <a:tr h="754380">
                <a:tc>
                  <a:txBody>
                    <a:bodyPr/>
                    <a:lstStyle/>
                    <a:p>
                      <a:r>
                        <a:rPr lang="id-ID" sz="1500" dirty="0"/>
                        <a:t>Unrestricted</a:t>
                      </a:r>
                    </a:p>
                  </a:txBody>
                  <a:tcPr marL="68580" marR="68580" marT="34290" marB="34290"/>
                </a:tc>
                <a:tc>
                  <a:txBody>
                    <a:bodyPr/>
                    <a:lstStyle/>
                    <a:p>
                      <a:r>
                        <a:rPr lang="id-ID" sz="1500" dirty="0"/>
                        <a:t>Job Vacancy</a:t>
                      </a:r>
                    </a:p>
                    <a:p>
                      <a:r>
                        <a:rPr lang="id-ID" sz="1500" dirty="0"/>
                        <a:t>Research paper</a:t>
                      </a:r>
                    </a:p>
                    <a:p>
                      <a:r>
                        <a:rPr lang="id-ID" sz="1500" dirty="0"/>
                        <a:t>Public health information, etc</a:t>
                      </a:r>
                    </a:p>
                  </a:txBody>
                  <a:tcPr marL="68580" marR="68580" marT="34290" marB="34290"/>
                </a:tc>
                <a:tc>
                  <a:txBody>
                    <a:bodyPr/>
                    <a:lstStyle/>
                    <a:p>
                      <a:r>
                        <a:rPr lang="id-ID" sz="1500" dirty="0"/>
                        <a:t>Litle or no risk/impact</a:t>
                      </a:r>
                    </a:p>
                    <a:p>
                      <a:r>
                        <a:rPr lang="id-ID" sz="1500" dirty="0"/>
                        <a:t>Minimal inconvenience if not availabe</a:t>
                      </a:r>
                    </a:p>
                    <a:p>
                      <a:r>
                        <a:rPr lang="id-ID" sz="1500" dirty="0"/>
                        <a:t>If lost, would not result in injury</a:t>
                      </a:r>
                    </a:p>
                  </a:txBody>
                  <a:tcPr marL="68580" marR="68580" marT="34290" marB="34290"/>
                </a:tc>
                <a:extLst>
                  <a:ext uri="{0D108BD9-81ED-4DB2-BD59-A6C34878D82A}">
                    <a16:rowId xmlns:a16="http://schemas.microsoft.com/office/drawing/2014/main" xmlns="" val="676978095"/>
                  </a:ext>
                </a:extLst>
              </a:tr>
              <a:tr h="754380">
                <a:tc>
                  <a:txBody>
                    <a:bodyPr/>
                    <a:lstStyle/>
                    <a:p>
                      <a:r>
                        <a:rPr lang="id-ID" sz="1500" dirty="0"/>
                        <a:t>Protected</a:t>
                      </a:r>
                    </a:p>
                  </a:txBody>
                  <a:tcPr marL="68580" marR="68580" marT="34290" marB="34290"/>
                </a:tc>
                <a:tc>
                  <a:txBody>
                    <a:bodyPr/>
                    <a:lstStyle/>
                    <a:p>
                      <a:r>
                        <a:rPr lang="id-ID" sz="1500" dirty="0"/>
                        <a:t>Policy</a:t>
                      </a:r>
                    </a:p>
                    <a:p>
                      <a:r>
                        <a:rPr lang="id-ID" sz="1500" dirty="0"/>
                        <a:t>Business information</a:t>
                      </a:r>
                    </a:p>
                    <a:p>
                      <a:r>
                        <a:rPr lang="id-ID" sz="1500" dirty="0"/>
                        <a:t>Service Application, etc</a:t>
                      </a:r>
                    </a:p>
                  </a:txBody>
                  <a:tcPr marL="68580" marR="68580" marT="34290" marB="34290"/>
                </a:tc>
                <a:tc>
                  <a:txBody>
                    <a:bodyPr/>
                    <a:lstStyle/>
                    <a:p>
                      <a:r>
                        <a:rPr lang="id-ID" sz="1500" dirty="0"/>
                        <a:t>Low degree of risk/ impact</a:t>
                      </a:r>
                    </a:p>
                    <a:p>
                      <a:r>
                        <a:rPr lang="id-ID" sz="1500" dirty="0"/>
                        <a:t>Unfair competitive advantage</a:t>
                      </a:r>
                    </a:p>
                    <a:p>
                      <a:r>
                        <a:rPr lang="id-ID" sz="1500" dirty="0"/>
                        <a:t>Disruption to business if NA</a:t>
                      </a:r>
                    </a:p>
                  </a:txBody>
                  <a:tcPr marL="68580" marR="68580" marT="34290" marB="34290"/>
                </a:tc>
                <a:extLst>
                  <a:ext uri="{0D108BD9-81ED-4DB2-BD59-A6C34878D82A}">
                    <a16:rowId xmlns:a16="http://schemas.microsoft.com/office/drawing/2014/main" xmlns="" val="112012712"/>
                  </a:ext>
                </a:extLst>
              </a:tr>
              <a:tr h="982980">
                <a:tc>
                  <a:txBody>
                    <a:bodyPr/>
                    <a:lstStyle/>
                    <a:p>
                      <a:r>
                        <a:rPr lang="id-ID" sz="1500" dirty="0"/>
                        <a:t>Confidential</a:t>
                      </a:r>
                    </a:p>
                  </a:txBody>
                  <a:tcPr marL="68580" marR="68580" marT="34290" marB="34290"/>
                </a:tc>
                <a:tc>
                  <a:txBody>
                    <a:bodyPr/>
                    <a:lstStyle/>
                    <a:p>
                      <a:r>
                        <a:rPr lang="id-ID" sz="1500" dirty="0"/>
                        <a:t>Personal files</a:t>
                      </a:r>
                    </a:p>
                    <a:p>
                      <a:r>
                        <a:rPr lang="id-ID" sz="1500" dirty="0"/>
                        <a:t>Industrial trade secrets</a:t>
                      </a:r>
                    </a:p>
                    <a:p>
                      <a:r>
                        <a:rPr lang="id-ID" sz="1500" dirty="0"/>
                        <a:t>NDA, etc</a:t>
                      </a:r>
                    </a:p>
                  </a:txBody>
                  <a:tcPr marL="68580" marR="68580" marT="34290" marB="34290"/>
                </a:tc>
                <a:tc>
                  <a:txBody>
                    <a:bodyPr/>
                    <a:lstStyle/>
                    <a:p>
                      <a:r>
                        <a:rPr lang="id-ID" sz="1500" dirty="0"/>
                        <a:t>Loss of reputation &amp; competitive advantage</a:t>
                      </a:r>
                    </a:p>
                    <a:p>
                      <a:r>
                        <a:rPr lang="id-ID" sz="1500" dirty="0"/>
                        <a:t>Financial loss</a:t>
                      </a:r>
                    </a:p>
                    <a:p>
                      <a:r>
                        <a:rPr lang="id-ID" sz="1500" dirty="0"/>
                        <a:t>High degree of risk</a:t>
                      </a:r>
                    </a:p>
                  </a:txBody>
                  <a:tcPr marL="68580" marR="68580" marT="34290" marB="34290"/>
                </a:tc>
                <a:extLst>
                  <a:ext uri="{0D108BD9-81ED-4DB2-BD59-A6C34878D82A}">
                    <a16:rowId xmlns:a16="http://schemas.microsoft.com/office/drawing/2014/main" xmlns="" val="3646856121"/>
                  </a:ext>
                </a:extLst>
              </a:tr>
              <a:tr h="754380">
                <a:tc>
                  <a:txBody>
                    <a:bodyPr/>
                    <a:lstStyle/>
                    <a:p>
                      <a:r>
                        <a:rPr lang="id-ID" sz="1500" dirty="0"/>
                        <a:t>Restricted</a:t>
                      </a:r>
                    </a:p>
                  </a:txBody>
                  <a:tcPr marL="68580" marR="68580" marT="34290" marB="34290"/>
                </a:tc>
                <a:tc>
                  <a:txBody>
                    <a:bodyPr/>
                    <a:lstStyle/>
                    <a:p>
                      <a:r>
                        <a:rPr lang="id-ID" sz="1500" dirty="0"/>
                        <a:t>Business Plan</a:t>
                      </a:r>
                    </a:p>
                    <a:p>
                      <a:r>
                        <a:rPr lang="id-ID" sz="1500" dirty="0"/>
                        <a:t>New Business Model</a:t>
                      </a:r>
                    </a:p>
                    <a:p>
                      <a:r>
                        <a:rPr lang="id-ID" sz="1500" dirty="0"/>
                        <a:t>Investigation Documents</a:t>
                      </a:r>
                    </a:p>
                  </a:txBody>
                  <a:tcPr marL="68580" marR="68580" marT="34290" marB="34290"/>
                </a:tc>
                <a:tc>
                  <a:txBody>
                    <a:bodyPr/>
                    <a:lstStyle/>
                    <a:p>
                      <a:r>
                        <a:rPr lang="id-ID" sz="1500" dirty="0"/>
                        <a:t>Extreme or serious injury</a:t>
                      </a:r>
                    </a:p>
                    <a:p>
                      <a:r>
                        <a:rPr lang="id-ID" sz="1500" dirty="0"/>
                        <a:t>Significant financial loss</a:t>
                      </a:r>
                    </a:p>
                    <a:p>
                      <a:r>
                        <a:rPr lang="id-ID" sz="1500" dirty="0"/>
                        <a:t>Significant damage</a:t>
                      </a:r>
                    </a:p>
                  </a:txBody>
                  <a:tcPr marL="68580" marR="68580" marT="34290" marB="34290"/>
                </a:tc>
                <a:extLst>
                  <a:ext uri="{0D108BD9-81ED-4DB2-BD59-A6C34878D82A}">
                    <a16:rowId xmlns:a16="http://schemas.microsoft.com/office/drawing/2014/main" xmlns="" val="3757295021"/>
                  </a:ext>
                </a:extLst>
              </a:tr>
            </a:tbl>
          </a:graphicData>
        </a:graphic>
      </p:graphicFrame>
    </p:spTree>
    <p:extLst>
      <p:ext uri="{BB962C8B-B14F-4D97-AF65-F5344CB8AC3E}">
        <p14:creationId xmlns:p14="http://schemas.microsoft.com/office/powerpoint/2010/main" val="4006670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normAutofit fontScale="90000"/>
          </a:bodyPr>
          <a:lstStyle/>
          <a:p>
            <a:r>
              <a:rPr lang="id-ID" b="1" dirty="0"/>
              <a:t>Information Classification Practice</a:t>
            </a:r>
          </a:p>
        </p:txBody>
      </p:sp>
      <p:sp>
        <p:nvSpPr>
          <p:cNvPr id="3" name="Content Placeholder 2"/>
          <p:cNvSpPr>
            <a:spLocks noGrp="1"/>
          </p:cNvSpPr>
          <p:nvPr>
            <p:ph idx="1"/>
          </p:nvPr>
        </p:nvSpPr>
        <p:spPr>
          <a:xfrm>
            <a:off x="1028700" y="2108535"/>
            <a:ext cx="7200900" cy="3149266"/>
          </a:xfrm>
        </p:spPr>
        <p:txBody>
          <a:bodyPr>
            <a:noAutofit/>
          </a:bodyPr>
          <a:lstStyle/>
          <a:p>
            <a:pPr marL="0" indent="0">
              <a:lnSpc>
                <a:spcPct val="90000"/>
              </a:lnSpc>
              <a:spcBef>
                <a:spcPts val="525"/>
              </a:spcBef>
              <a:buNone/>
            </a:pPr>
            <a:r>
              <a:rPr lang="en-US" sz="2100" dirty="0"/>
              <a:t>Implementing information security classification will mean that ministries should consider practices related to:</a:t>
            </a:r>
            <a:endParaRPr lang="id-ID" sz="2100" dirty="0"/>
          </a:p>
          <a:p>
            <a:pPr>
              <a:lnSpc>
                <a:spcPct val="90000"/>
              </a:lnSpc>
              <a:spcBef>
                <a:spcPts val="525"/>
              </a:spcBef>
              <a:buFont typeface="Times New Roman" panose="02020603050405020304" pitchFamily="18" charset="0"/>
              <a:buChar char="•"/>
            </a:pPr>
            <a:r>
              <a:rPr lang="id-ID" sz="2100" dirty="0"/>
              <a:t>labeling information assets; </a:t>
            </a:r>
          </a:p>
          <a:p>
            <a:pPr>
              <a:lnSpc>
                <a:spcPct val="90000"/>
              </a:lnSpc>
              <a:spcBef>
                <a:spcPts val="525"/>
              </a:spcBef>
              <a:buFont typeface="Times New Roman" panose="02020603050405020304" pitchFamily="18" charset="0"/>
              <a:buChar char="•"/>
            </a:pPr>
            <a:r>
              <a:rPr lang="id-ID" sz="2100" dirty="0"/>
              <a:t>storing information; </a:t>
            </a:r>
          </a:p>
          <a:p>
            <a:pPr>
              <a:lnSpc>
                <a:spcPct val="90000"/>
              </a:lnSpc>
              <a:spcBef>
                <a:spcPts val="525"/>
              </a:spcBef>
              <a:buFont typeface="Times New Roman" panose="02020603050405020304" pitchFamily="18" charset="0"/>
              <a:buChar char="•"/>
            </a:pPr>
            <a:r>
              <a:rPr lang="id-ID" sz="2100" dirty="0"/>
              <a:t>transmitting information; </a:t>
            </a:r>
          </a:p>
          <a:p>
            <a:pPr>
              <a:lnSpc>
                <a:spcPct val="90000"/>
              </a:lnSpc>
              <a:spcBef>
                <a:spcPts val="525"/>
              </a:spcBef>
              <a:buFont typeface="Times New Roman" panose="02020603050405020304" pitchFamily="18" charset="0"/>
              <a:buChar char="•"/>
            </a:pPr>
            <a:r>
              <a:rPr lang="id-ID" sz="2100" dirty="0"/>
              <a:t>disposing of unneeded information; </a:t>
            </a:r>
          </a:p>
          <a:p>
            <a:pPr>
              <a:lnSpc>
                <a:spcPct val="90000"/>
              </a:lnSpc>
              <a:spcBef>
                <a:spcPts val="525"/>
              </a:spcBef>
              <a:buFont typeface="Times New Roman" panose="02020603050405020304" pitchFamily="18" charset="0"/>
              <a:buChar char="•"/>
            </a:pPr>
            <a:r>
              <a:rPr lang="en-US" sz="2100" dirty="0"/>
              <a:t>protecting the integrity of information; </a:t>
            </a:r>
            <a:endParaRPr lang="id-ID" sz="2100" dirty="0"/>
          </a:p>
          <a:p>
            <a:pPr>
              <a:lnSpc>
                <a:spcPct val="90000"/>
              </a:lnSpc>
              <a:spcBef>
                <a:spcPts val="525"/>
              </a:spcBef>
              <a:buFont typeface="Times New Roman" panose="02020603050405020304" pitchFamily="18" charset="0"/>
              <a:buChar char="•"/>
            </a:pPr>
            <a:r>
              <a:rPr lang="en-US" sz="2100" dirty="0"/>
              <a:t>allowing appropriate access and disclosure; and </a:t>
            </a:r>
            <a:endParaRPr lang="id-ID" sz="2100" dirty="0"/>
          </a:p>
          <a:p>
            <a:pPr>
              <a:lnSpc>
                <a:spcPct val="90000"/>
              </a:lnSpc>
              <a:spcBef>
                <a:spcPts val="525"/>
              </a:spcBef>
              <a:buFont typeface="Times New Roman" panose="02020603050405020304" pitchFamily="18" charset="0"/>
              <a:buChar char="•"/>
            </a:pPr>
            <a:r>
              <a:rPr lang="id-ID" sz="2100" dirty="0"/>
              <a:t>establishing accountability </a:t>
            </a:r>
            <a:endParaRPr lang="en-US" altLang="id-ID" sz="2100" dirty="0"/>
          </a:p>
        </p:txBody>
      </p:sp>
    </p:spTree>
    <p:extLst>
      <p:ext uri="{BB962C8B-B14F-4D97-AF65-F5344CB8AC3E}">
        <p14:creationId xmlns:p14="http://schemas.microsoft.com/office/powerpoint/2010/main" val="3238080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normAutofit fontScale="90000"/>
          </a:bodyPr>
          <a:lstStyle/>
          <a:p>
            <a:r>
              <a:rPr lang="id-ID" b="1" dirty="0"/>
              <a:t>Labelling Information Assets</a:t>
            </a:r>
          </a:p>
        </p:txBody>
      </p:sp>
      <p:sp>
        <p:nvSpPr>
          <p:cNvPr id="3" name="Content Placeholder 2"/>
          <p:cNvSpPr>
            <a:spLocks noGrp="1"/>
          </p:cNvSpPr>
          <p:nvPr>
            <p:ph idx="1"/>
          </p:nvPr>
        </p:nvSpPr>
        <p:spPr>
          <a:xfrm>
            <a:off x="1028700" y="2108535"/>
            <a:ext cx="7200900" cy="3149266"/>
          </a:xfrm>
        </p:spPr>
        <p:txBody>
          <a:bodyPr>
            <a:noAutofit/>
          </a:bodyPr>
          <a:lstStyle/>
          <a:p>
            <a:pPr marL="0" indent="0">
              <a:lnSpc>
                <a:spcPct val="90000"/>
              </a:lnSpc>
              <a:spcBef>
                <a:spcPts val="525"/>
              </a:spcBef>
              <a:buNone/>
            </a:pPr>
            <a:r>
              <a:rPr lang="en-US" sz="2100" dirty="0"/>
              <a:t>Implement standard security labels for information assets. The actual labeling procedure will vary depending on the medium in which the information is stored.</a:t>
            </a:r>
            <a:endParaRPr lang="id-ID" sz="2100" dirty="0"/>
          </a:p>
          <a:p>
            <a:pPr marL="0" indent="0">
              <a:lnSpc>
                <a:spcPct val="90000"/>
              </a:lnSpc>
              <a:spcBef>
                <a:spcPts val="525"/>
              </a:spcBef>
              <a:buNone/>
            </a:pPr>
            <a:endParaRPr lang="id-ID" sz="2100" dirty="0"/>
          </a:p>
          <a:p>
            <a:pPr marL="0" indent="0">
              <a:lnSpc>
                <a:spcPct val="90000"/>
              </a:lnSpc>
              <a:spcBef>
                <a:spcPts val="525"/>
              </a:spcBef>
              <a:buNone/>
            </a:pPr>
            <a:endParaRPr lang="en-US" altLang="id-ID" sz="2100" dirty="0"/>
          </a:p>
        </p:txBody>
      </p:sp>
      <p:graphicFrame>
        <p:nvGraphicFramePr>
          <p:cNvPr id="4" name="Table 3"/>
          <p:cNvGraphicFramePr>
            <a:graphicFrameLocks noGrp="1"/>
          </p:cNvGraphicFramePr>
          <p:nvPr>
            <p:extLst/>
          </p:nvPr>
        </p:nvGraphicFramePr>
        <p:xfrm>
          <a:off x="1028700" y="3160486"/>
          <a:ext cx="7200901" cy="2476500"/>
        </p:xfrm>
        <a:graphic>
          <a:graphicData uri="http://schemas.openxmlformats.org/drawingml/2006/table">
            <a:tbl>
              <a:tblPr firstRow="1" bandRow="1">
                <a:tableStyleId>{5C22544A-7EE6-4342-B048-85BDC9FD1C3A}</a:tableStyleId>
              </a:tblPr>
              <a:tblGrid>
                <a:gridCol w="1751240">
                  <a:extLst>
                    <a:ext uri="{9D8B030D-6E8A-4147-A177-3AD203B41FA5}">
                      <a16:colId xmlns:a16="http://schemas.microsoft.com/office/drawing/2014/main" xmlns="" val="3063926753"/>
                    </a:ext>
                  </a:extLst>
                </a:gridCol>
                <a:gridCol w="5449661">
                  <a:extLst>
                    <a:ext uri="{9D8B030D-6E8A-4147-A177-3AD203B41FA5}">
                      <a16:colId xmlns:a16="http://schemas.microsoft.com/office/drawing/2014/main" xmlns="" val="3482474427"/>
                    </a:ext>
                  </a:extLst>
                </a:gridCol>
              </a:tblGrid>
              <a:tr h="278130">
                <a:tc>
                  <a:txBody>
                    <a:bodyPr/>
                    <a:lstStyle/>
                    <a:p>
                      <a:pPr algn="ctr"/>
                      <a:r>
                        <a:rPr lang="id-ID" sz="1400" dirty="0"/>
                        <a:t>Type</a:t>
                      </a:r>
                    </a:p>
                  </a:txBody>
                  <a:tcPr marL="68580" marR="68580" marT="34290" marB="34290"/>
                </a:tc>
                <a:tc>
                  <a:txBody>
                    <a:bodyPr/>
                    <a:lstStyle/>
                    <a:p>
                      <a:pPr algn="ctr"/>
                      <a:r>
                        <a:rPr lang="id-ID" sz="1400" dirty="0"/>
                        <a:t>Procedure</a:t>
                      </a:r>
                    </a:p>
                  </a:txBody>
                  <a:tcPr marL="68580" marR="68580" marT="34290" marB="34290"/>
                </a:tc>
                <a:extLst>
                  <a:ext uri="{0D108BD9-81ED-4DB2-BD59-A6C34878D82A}">
                    <a16:rowId xmlns:a16="http://schemas.microsoft.com/office/drawing/2014/main" xmlns="" val="3650983983"/>
                  </a:ext>
                </a:extLst>
              </a:tr>
              <a:tr h="480060">
                <a:tc>
                  <a:txBody>
                    <a:bodyPr/>
                    <a:lstStyle/>
                    <a:p>
                      <a:r>
                        <a:rPr lang="id-ID" sz="1400" dirty="0"/>
                        <a:t>Hard copy Documents</a:t>
                      </a:r>
                    </a:p>
                  </a:txBody>
                  <a:tcPr marL="68580" marR="68580" marT="34290" marB="34290"/>
                </a:tc>
                <a:tc>
                  <a:txBody>
                    <a:bodyPr/>
                    <a:lstStyle/>
                    <a:p>
                      <a:r>
                        <a:rPr lang="en-US" sz="1400" dirty="0"/>
                        <a:t>Rubber ink-stamps for each level may be needed to mark hardcopy documents received from outside the organization. </a:t>
                      </a:r>
                      <a:endParaRPr lang="id-ID" sz="1400" dirty="0"/>
                    </a:p>
                  </a:txBody>
                  <a:tcPr marL="68580" marR="68580" marT="34290" marB="34290"/>
                </a:tc>
                <a:extLst>
                  <a:ext uri="{0D108BD9-81ED-4DB2-BD59-A6C34878D82A}">
                    <a16:rowId xmlns:a16="http://schemas.microsoft.com/office/drawing/2014/main" xmlns="" val="3718256006"/>
                  </a:ext>
                </a:extLst>
              </a:tr>
              <a:tr h="480060">
                <a:tc>
                  <a:txBody>
                    <a:bodyPr/>
                    <a:lstStyle/>
                    <a:p>
                      <a:r>
                        <a:rPr lang="id-ID" sz="1400" dirty="0"/>
                        <a:t>Electronic mail</a:t>
                      </a:r>
                    </a:p>
                  </a:txBody>
                  <a:tcPr marL="68580" marR="68580" marT="34290" marB="34290"/>
                </a:tc>
                <a:tc>
                  <a:txBody>
                    <a:bodyPr/>
                    <a:lstStyle/>
                    <a:p>
                      <a:r>
                        <a:rPr lang="en-US" sz="1400" dirty="0"/>
                        <a:t>Identify security classification in subject line of e-mail, if classified as confidential, or restricted.</a:t>
                      </a:r>
                      <a:endParaRPr lang="id-ID" sz="1400" dirty="0"/>
                    </a:p>
                  </a:txBody>
                  <a:tcPr marL="68580" marR="68580" marT="34290" marB="34290"/>
                </a:tc>
                <a:extLst>
                  <a:ext uri="{0D108BD9-81ED-4DB2-BD59-A6C34878D82A}">
                    <a16:rowId xmlns:a16="http://schemas.microsoft.com/office/drawing/2014/main" xmlns="" val="1498914807"/>
                  </a:ext>
                </a:extLst>
              </a:tr>
              <a:tr h="480060">
                <a:tc>
                  <a:txBody>
                    <a:bodyPr/>
                    <a:lstStyle/>
                    <a:p>
                      <a:r>
                        <a:rPr lang="id-ID" sz="1400" dirty="0"/>
                        <a:t>Electronic documents </a:t>
                      </a:r>
                    </a:p>
                  </a:txBody>
                  <a:tcPr marL="68580" marR="68580" marT="34290" marB="34290"/>
                </a:tc>
                <a:tc>
                  <a:txBody>
                    <a:bodyPr/>
                    <a:lstStyle/>
                    <a:p>
                      <a:r>
                        <a:rPr lang="id-ID" sz="1400" dirty="0"/>
                        <a:t>Identify security classification in document metadata.</a:t>
                      </a:r>
                    </a:p>
                    <a:p>
                      <a:r>
                        <a:rPr lang="id-ID" sz="1400" dirty="0"/>
                        <a:t>E</a:t>
                      </a:r>
                      <a:r>
                        <a:rPr lang="en-US" sz="1400" dirty="0" err="1"/>
                        <a:t>lectronic</a:t>
                      </a:r>
                      <a:r>
                        <a:rPr lang="en-US" sz="1400" dirty="0"/>
                        <a:t> document is to be printed or viewed in .pdf format,</a:t>
                      </a:r>
                      <a:endParaRPr lang="id-ID" sz="1400" dirty="0"/>
                    </a:p>
                  </a:txBody>
                  <a:tcPr marL="68580" marR="68580" marT="34290" marB="34290"/>
                </a:tc>
                <a:extLst>
                  <a:ext uri="{0D108BD9-81ED-4DB2-BD59-A6C34878D82A}">
                    <a16:rowId xmlns:a16="http://schemas.microsoft.com/office/drawing/2014/main" xmlns="" val="1859034490"/>
                  </a:ext>
                </a:extLst>
              </a:tr>
              <a:tr h="685800">
                <a:tc>
                  <a:txBody>
                    <a:bodyPr/>
                    <a:lstStyle/>
                    <a:p>
                      <a:r>
                        <a:rPr lang="id-ID" sz="1400" dirty="0"/>
                        <a:t>databases and business applications </a:t>
                      </a:r>
                    </a:p>
                  </a:txBody>
                  <a:tcPr marL="68580" marR="68580" marT="34290" marB="34290"/>
                </a:tc>
                <a:tc>
                  <a:txBody>
                    <a:bodyPr/>
                    <a:lstStyle/>
                    <a:p>
                      <a:r>
                        <a:rPr lang="id-ID" sz="1400" dirty="0"/>
                        <a:t>Identify classification in system/application metadata.</a:t>
                      </a:r>
                    </a:p>
                    <a:p>
                      <a:r>
                        <a:rPr lang="en-US" sz="1400" dirty="0"/>
                        <a:t>Labels may be required for online screen displays and reports generated by IT systems</a:t>
                      </a:r>
                      <a:endParaRPr lang="id-ID" sz="1400" dirty="0"/>
                    </a:p>
                  </a:txBody>
                  <a:tcPr marL="68580" marR="68580" marT="34290" marB="34290"/>
                </a:tc>
                <a:extLst>
                  <a:ext uri="{0D108BD9-81ED-4DB2-BD59-A6C34878D82A}">
                    <a16:rowId xmlns:a16="http://schemas.microsoft.com/office/drawing/2014/main" xmlns="" val="3629957874"/>
                  </a:ext>
                </a:extLst>
              </a:tr>
            </a:tbl>
          </a:graphicData>
        </a:graphic>
      </p:graphicFrame>
    </p:spTree>
    <p:extLst>
      <p:ext uri="{BB962C8B-B14F-4D97-AF65-F5344CB8AC3E}">
        <p14:creationId xmlns:p14="http://schemas.microsoft.com/office/powerpoint/2010/main" val="1111681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990" y="914400"/>
            <a:ext cx="7200900" cy="652713"/>
          </a:xfrm>
        </p:spPr>
        <p:txBody>
          <a:bodyPr>
            <a:normAutofit fontScale="90000"/>
          </a:bodyPr>
          <a:lstStyle/>
          <a:p>
            <a:r>
              <a:rPr lang="id-ID" b="1" dirty="0"/>
              <a:t>Storing Information</a:t>
            </a:r>
          </a:p>
        </p:txBody>
      </p:sp>
      <p:sp>
        <p:nvSpPr>
          <p:cNvPr id="3" name="Content Placeholder 2"/>
          <p:cNvSpPr>
            <a:spLocks noGrp="1"/>
          </p:cNvSpPr>
          <p:nvPr>
            <p:ph idx="1"/>
          </p:nvPr>
        </p:nvSpPr>
        <p:spPr>
          <a:xfrm>
            <a:off x="1028700" y="2108535"/>
            <a:ext cx="7200900" cy="3149266"/>
          </a:xfrm>
        </p:spPr>
        <p:txBody>
          <a:bodyPr>
            <a:noAutofit/>
          </a:bodyPr>
          <a:lstStyle/>
          <a:p>
            <a:pPr marL="0" indent="0">
              <a:lnSpc>
                <a:spcPct val="90000"/>
              </a:lnSpc>
              <a:spcBef>
                <a:spcPts val="525"/>
              </a:spcBef>
              <a:buNone/>
            </a:pPr>
            <a:r>
              <a:rPr lang="en-US" sz="2100" dirty="0"/>
              <a:t>Depending on the security classification, information assets will need different types of storage procedures to ensure that the confidentiality, integrity, accessibility, and value of the information are protected. </a:t>
            </a:r>
            <a:endParaRPr lang="id-ID" sz="2100" dirty="0"/>
          </a:p>
          <a:p>
            <a:pPr marL="0" indent="0">
              <a:lnSpc>
                <a:spcPct val="90000"/>
              </a:lnSpc>
              <a:spcBef>
                <a:spcPts val="525"/>
              </a:spcBef>
              <a:buNone/>
            </a:pPr>
            <a:endParaRPr lang="id-ID" sz="2100" dirty="0"/>
          </a:p>
        </p:txBody>
      </p:sp>
      <p:graphicFrame>
        <p:nvGraphicFramePr>
          <p:cNvPr id="4" name="Table 3"/>
          <p:cNvGraphicFramePr>
            <a:graphicFrameLocks noGrp="1"/>
          </p:cNvGraphicFramePr>
          <p:nvPr>
            <p:extLst/>
          </p:nvPr>
        </p:nvGraphicFramePr>
        <p:xfrm>
          <a:off x="1028700" y="3527878"/>
          <a:ext cx="7200901" cy="1699260"/>
        </p:xfrm>
        <a:graphic>
          <a:graphicData uri="http://schemas.openxmlformats.org/drawingml/2006/table">
            <a:tbl>
              <a:tblPr firstRow="1" bandRow="1">
                <a:tableStyleId>{5C22544A-7EE6-4342-B048-85BDC9FD1C3A}</a:tableStyleId>
              </a:tblPr>
              <a:tblGrid>
                <a:gridCol w="1322615">
                  <a:extLst>
                    <a:ext uri="{9D8B030D-6E8A-4147-A177-3AD203B41FA5}">
                      <a16:colId xmlns:a16="http://schemas.microsoft.com/office/drawing/2014/main" xmlns="" val="3611223823"/>
                    </a:ext>
                  </a:extLst>
                </a:gridCol>
                <a:gridCol w="2743200">
                  <a:extLst>
                    <a:ext uri="{9D8B030D-6E8A-4147-A177-3AD203B41FA5}">
                      <a16:colId xmlns:a16="http://schemas.microsoft.com/office/drawing/2014/main" xmlns="" val="1218141054"/>
                    </a:ext>
                  </a:extLst>
                </a:gridCol>
                <a:gridCol w="3135086">
                  <a:extLst>
                    <a:ext uri="{9D8B030D-6E8A-4147-A177-3AD203B41FA5}">
                      <a16:colId xmlns:a16="http://schemas.microsoft.com/office/drawing/2014/main" xmlns="" val="2153043656"/>
                    </a:ext>
                  </a:extLst>
                </a:gridCol>
              </a:tblGrid>
              <a:tr h="278130">
                <a:tc>
                  <a:txBody>
                    <a:bodyPr/>
                    <a:lstStyle/>
                    <a:p>
                      <a:pPr algn="ctr"/>
                      <a:r>
                        <a:rPr lang="id-ID" sz="1400" dirty="0"/>
                        <a:t>Classification</a:t>
                      </a:r>
                    </a:p>
                  </a:txBody>
                  <a:tcPr marL="68580" marR="68580" marT="34290" marB="34290"/>
                </a:tc>
                <a:tc>
                  <a:txBody>
                    <a:bodyPr/>
                    <a:lstStyle/>
                    <a:p>
                      <a:pPr algn="ctr"/>
                      <a:r>
                        <a:rPr lang="id-ID" sz="1400" dirty="0"/>
                        <a:t>Print/ Hard media</a:t>
                      </a:r>
                    </a:p>
                  </a:txBody>
                  <a:tcPr marL="68580" marR="68580" marT="34290" marB="34290"/>
                </a:tc>
                <a:tc>
                  <a:txBody>
                    <a:bodyPr/>
                    <a:lstStyle/>
                    <a:p>
                      <a:pPr algn="ctr"/>
                      <a:r>
                        <a:rPr lang="id-ID" sz="1400" dirty="0"/>
                        <a:t>Electronic Files</a:t>
                      </a:r>
                    </a:p>
                  </a:txBody>
                  <a:tcPr marL="68580" marR="68580" marT="34290" marB="34290"/>
                </a:tc>
                <a:extLst>
                  <a:ext uri="{0D108BD9-81ED-4DB2-BD59-A6C34878D82A}">
                    <a16:rowId xmlns:a16="http://schemas.microsoft.com/office/drawing/2014/main" xmlns="" val="1891593307"/>
                  </a:ext>
                </a:extLst>
              </a:tr>
              <a:tr h="685800">
                <a:tc>
                  <a:txBody>
                    <a:bodyPr/>
                    <a:lstStyle/>
                    <a:p>
                      <a:r>
                        <a:rPr lang="id-ID" sz="1400" dirty="0"/>
                        <a:t>Unrestricted</a:t>
                      </a:r>
                    </a:p>
                  </a:txBody>
                  <a:tcPr marL="68580" marR="68580" marT="34290" marB="34290"/>
                </a:tc>
                <a:tc>
                  <a:txBody>
                    <a:bodyPr/>
                    <a:lstStyle/>
                    <a:p>
                      <a:r>
                        <a:rPr lang="id-ID" sz="1400" dirty="0"/>
                        <a:t>No special storage requirements </a:t>
                      </a:r>
                    </a:p>
                  </a:txBody>
                  <a:tcPr marL="68580" marR="68580" marT="34290" marB="34290"/>
                </a:tc>
                <a:tc>
                  <a:txBody>
                    <a:bodyPr/>
                    <a:lstStyle/>
                    <a:p>
                      <a:r>
                        <a:rPr lang="id-ID" sz="1400" dirty="0"/>
                        <a:t>No special storage requirements </a:t>
                      </a:r>
                    </a:p>
                    <a:p>
                      <a:r>
                        <a:rPr lang="en-US" sz="1400" dirty="0"/>
                        <a:t>Regular back-ups to ensure availability and integrity </a:t>
                      </a:r>
                      <a:endParaRPr lang="id-ID" sz="1400" dirty="0"/>
                    </a:p>
                  </a:txBody>
                  <a:tcPr marL="68580" marR="68580" marT="34290" marB="34290"/>
                </a:tc>
                <a:extLst>
                  <a:ext uri="{0D108BD9-81ED-4DB2-BD59-A6C34878D82A}">
                    <a16:rowId xmlns:a16="http://schemas.microsoft.com/office/drawing/2014/main" xmlns="" val="2164881031"/>
                  </a:ext>
                </a:extLst>
              </a:tr>
              <a:tr h="685800">
                <a:tc>
                  <a:txBody>
                    <a:bodyPr/>
                    <a:lstStyle/>
                    <a:p>
                      <a:r>
                        <a:rPr lang="id-ID" sz="1400" dirty="0"/>
                        <a:t>Protected</a:t>
                      </a:r>
                    </a:p>
                  </a:txBody>
                  <a:tcPr marL="68580" marR="68580" marT="34290" marB="34290"/>
                </a:tc>
                <a:tc>
                  <a:txBody>
                    <a:bodyPr/>
                    <a:lstStyle/>
                    <a:p>
                      <a:r>
                        <a:rPr lang="en-US" sz="1400" dirty="0"/>
                        <a:t>Secure location (e.g., locked office; locked file room) </a:t>
                      </a:r>
                      <a:endParaRPr lang="id-ID" sz="1400" dirty="0"/>
                    </a:p>
                  </a:txBody>
                  <a:tcPr marL="68580" marR="68580" marT="34290" marB="34290"/>
                </a:tc>
                <a:tc>
                  <a:txBody>
                    <a:bodyPr/>
                    <a:lstStyle/>
                    <a:p>
                      <a:r>
                        <a:rPr lang="en-US" sz="1400" dirty="0"/>
                        <a:t>All media under physical and/or logical access control of protected zone (e.g. group authorized access) </a:t>
                      </a:r>
                      <a:endParaRPr lang="id-ID" sz="1400" dirty="0"/>
                    </a:p>
                  </a:txBody>
                  <a:tcPr marL="68580" marR="68580" marT="34290" marB="34290"/>
                </a:tc>
                <a:extLst>
                  <a:ext uri="{0D108BD9-81ED-4DB2-BD59-A6C34878D82A}">
                    <a16:rowId xmlns:a16="http://schemas.microsoft.com/office/drawing/2014/main" xmlns="" val="217605981"/>
                  </a:ext>
                </a:extLst>
              </a:tr>
            </a:tbl>
          </a:graphicData>
        </a:graphic>
      </p:graphicFrame>
    </p:spTree>
    <p:extLst>
      <p:ext uri="{BB962C8B-B14F-4D97-AF65-F5344CB8AC3E}">
        <p14:creationId xmlns:p14="http://schemas.microsoft.com/office/powerpoint/2010/main" val="2011843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890" y="990600"/>
            <a:ext cx="7200900" cy="652713"/>
          </a:xfrm>
        </p:spPr>
        <p:txBody>
          <a:bodyPr>
            <a:normAutofit fontScale="90000"/>
          </a:bodyPr>
          <a:lstStyle/>
          <a:p>
            <a:r>
              <a:rPr lang="id-ID" b="1" dirty="0"/>
              <a:t>Storing Information</a:t>
            </a:r>
          </a:p>
        </p:txBody>
      </p:sp>
      <p:graphicFrame>
        <p:nvGraphicFramePr>
          <p:cNvPr id="4" name="Table 3"/>
          <p:cNvGraphicFramePr>
            <a:graphicFrameLocks noGrp="1"/>
          </p:cNvGraphicFramePr>
          <p:nvPr>
            <p:extLst>
              <p:ext uri="{D42A27DB-BD31-4B8C-83A1-F6EECF244321}">
                <p14:modId xmlns:p14="http://schemas.microsoft.com/office/powerpoint/2010/main" val="3554194287"/>
              </p:ext>
            </p:extLst>
          </p:nvPr>
        </p:nvGraphicFramePr>
        <p:xfrm>
          <a:off x="1024890" y="2057400"/>
          <a:ext cx="7200901" cy="2339340"/>
        </p:xfrm>
        <a:graphic>
          <a:graphicData uri="http://schemas.openxmlformats.org/drawingml/2006/table">
            <a:tbl>
              <a:tblPr firstRow="1" bandRow="1">
                <a:tableStyleId>{5C22544A-7EE6-4342-B048-85BDC9FD1C3A}</a:tableStyleId>
              </a:tblPr>
              <a:tblGrid>
                <a:gridCol w="1322615">
                  <a:extLst>
                    <a:ext uri="{9D8B030D-6E8A-4147-A177-3AD203B41FA5}">
                      <a16:colId xmlns:a16="http://schemas.microsoft.com/office/drawing/2014/main" xmlns="" val="3611223823"/>
                    </a:ext>
                  </a:extLst>
                </a:gridCol>
                <a:gridCol w="2743200">
                  <a:extLst>
                    <a:ext uri="{9D8B030D-6E8A-4147-A177-3AD203B41FA5}">
                      <a16:colId xmlns:a16="http://schemas.microsoft.com/office/drawing/2014/main" xmlns="" val="1218141054"/>
                    </a:ext>
                  </a:extLst>
                </a:gridCol>
                <a:gridCol w="3135086">
                  <a:extLst>
                    <a:ext uri="{9D8B030D-6E8A-4147-A177-3AD203B41FA5}">
                      <a16:colId xmlns:a16="http://schemas.microsoft.com/office/drawing/2014/main" xmlns="" val="2153043656"/>
                    </a:ext>
                  </a:extLst>
                </a:gridCol>
              </a:tblGrid>
              <a:tr h="278130">
                <a:tc>
                  <a:txBody>
                    <a:bodyPr/>
                    <a:lstStyle/>
                    <a:p>
                      <a:pPr algn="ctr"/>
                      <a:r>
                        <a:rPr lang="id-ID" sz="1400" dirty="0"/>
                        <a:t>Classification</a:t>
                      </a:r>
                    </a:p>
                  </a:txBody>
                  <a:tcPr marL="68580" marR="68580" marT="34290" marB="34290"/>
                </a:tc>
                <a:tc>
                  <a:txBody>
                    <a:bodyPr/>
                    <a:lstStyle/>
                    <a:p>
                      <a:pPr algn="ctr"/>
                      <a:r>
                        <a:rPr lang="id-ID" sz="1400" dirty="0"/>
                        <a:t>Print/ Hard media</a:t>
                      </a:r>
                    </a:p>
                  </a:txBody>
                  <a:tcPr marL="68580" marR="68580" marT="34290" marB="34290"/>
                </a:tc>
                <a:tc>
                  <a:txBody>
                    <a:bodyPr/>
                    <a:lstStyle/>
                    <a:p>
                      <a:pPr algn="ctr"/>
                      <a:r>
                        <a:rPr lang="id-ID" sz="1400" dirty="0"/>
                        <a:t>Electronic Files</a:t>
                      </a:r>
                    </a:p>
                  </a:txBody>
                  <a:tcPr marL="68580" marR="68580" marT="34290" marB="34290"/>
                </a:tc>
                <a:extLst>
                  <a:ext uri="{0D108BD9-81ED-4DB2-BD59-A6C34878D82A}">
                    <a16:rowId xmlns:a16="http://schemas.microsoft.com/office/drawing/2014/main" xmlns="" val="1891593307"/>
                  </a:ext>
                </a:extLst>
              </a:tr>
              <a:tr h="891540">
                <a:tc>
                  <a:txBody>
                    <a:bodyPr/>
                    <a:lstStyle/>
                    <a:p>
                      <a:r>
                        <a:rPr lang="id-ID" sz="1400" dirty="0"/>
                        <a:t>Confidential</a:t>
                      </a:r>
                    </a:p>
                  </a:txBody>
                  <a:tcPr marL="68580" marR="68580" marT="34290" marB="34290"/>
                </a:tc>
                <a:tc>
                  <a:txBody>
                    <a:bodyPr/>
                    <a:lstStyle/>
                    <a:p>
                      <a:r>
                        <a:rPr lang="en-US" sz="1400" dirty="0"/>
                        <a:t>Secure location with restricted access </a:t>
                      </a:r>
                      <a:endParaRPr lang="id-ID" sz="1400" dirty="0"/>
                    </a:p>
                    <a:p>
                      <a:r>
                        <a:rPr lang="id-ID" sz="1400" dirty="0"/>
                        <a:t>Clean desk policy </a:t>
                      </a:r>
                    </a:p>
                  </a:txBody>
                  <a:tcPr marL="68580" marR="68580" marT="34290" marB="34290"/>
                </a:tc>
                <a:tc>
                  <a:txBody>
                    <a:bodyPr/>
                    <a:lstStyle/>
                    <a:p>
                      <a:r>
                        <a:rPr lang="en-US" sz="1400" dirty="0"/>
                        <a:t>All media under physical and/or logical access control of confidential zone (e.g., authorized access and authenticated access) </a:t>
                      </a:r>
                      <a:endParaRPr lang="id-ID" sz="1400" dirty="0"/>
                    </a:p>
                  </a:txBody>
                  <a:tcPr marL="68580" marR="68580" marT="34290" marB="34290"/>
                </a:tc>
                <a:extLst>
                  <a:ext uri="{0D108BD9-81ED-4DB2-BD59-A6C34878D82A}">
                    <a16:rowId xmlns:a16="http://schemas.microsoft.com/office/drawing/2014/main" xmlns="" val="2164881031"/>
                  </a:ext>
                </a:extLst>
              </a:tr>
              <a:tr h="1097280">
                <a:tc>
                  <a:txBody>
                    <a:bodyPr/>
                    <a:lstStyle/>
                    <a:p>
                      <a:r>
                        <a:rPr lang="id-ID" sz="1400" dirty="0"/>
                        <a:t>Restrcited</a:t>
                      </a:r>
                    </a:p>
                  </a:txBody>
                  <a:tcPr marL="68580" marR="68580" marT="34290" marB="34290"/>
                </a:tc>
                <a:tc>
                  <a:txBody>
                    <a:bodyPr/>
                    <a:lstStyle/>
                    <a:p>
                      <a:r>
                        <a:rPr lang="en-US" sz="1400" dirty="0"/>
                        <a:t>Stored in highly secure zone, with access tracking </a:t>
                      </a:r>
                      <a:endParaRPr lang="id-ID" sz="1400" dirty="0"/>
                    </a:p>
                    <a:p>
                      <a:r>
                        <a:rPr lang="id-ID" sz="1400" dirty="0"/>
                        <a:t>Clean desk policy </a:t>
                      </a:r>
                    </a:p>
                    <a:p>
                      <a:r>
                        <a:rPr lang="en-US" sz="1400" dirty="0"/>
                        <a:t>Audit trail for all access points (e.g., signatures) </a:t>
                      </a:r>
                      <a:endParaRPr lang="id-ID" sz="1400" dirty="0"/>
                    </a:p>
                  </a:txBody>
                  <a:tcPr marL="68580" marR="68580" marT="34290" marB="34290"/>
                </a:tc>
                <a:tc>
                  <a:txBody>
                    <a:bodyPr/>
                    <a:lstStyle/>
                    <a:p>
                      <a:r>
                        <a:rPr lang="en-US" sz="1400" dirty="0" err="1"/>
                        <a:t>AlAll</a:t>
                      </a:r>
                      <a:r>
                        <a:rPr lang="en-US" sz="1400" dirty="0"/>
                        <a:t> media under physical and/or logical access control of restricted zone (e.g., singled or double authentication, encrypted data, audit and monitoring) </a:t>
                      </a:r>
                      <a:endParaRPr lang="id-ID" sz="1400" dirty="0"/>
                    </a:p>
                  </a:txBody>
                  <a:tcPr marL="68580" marR="68580" marT="34290" marB="34290"/>
                </a:tc>
                <a:extLst>
                  <a:ext uri="{0D108BD9-81ED-4DB2-BD59-A6C34878D82A}">
                    <a16:rowId xmlns:a16="http://schemas.microsoft.com/office/drawing/2014/main" xmlns="" val="217605981"/>
                  </a:ext>
                </a:extLst>
              </a:tr>
            </a:tbl>
          </a:graphicData>
        </a:graphic>
      </p:graphicFrame>
      <p:sp>
        <p:nvSpPr>
          <p:cNvPr id="5" name="Content Placeholder 2"/>
          <p:cNvSpPr>
            <a:spLocks noGrp="1"/>
          </p:cNvSpPr>
          <p:nvPr>
            <p:ph idx="1"/>
          </p:nvPr>
        </p:nvSpPr>
        <p:spPr>
          <a:xfrm>
            <a:off x="1028700" y="4508953"/>
            <a:ext cx="7200900" cy="1332594"/>
          </a:xfrm>
        </p:spPr>
        <p:txBody>
          <a:bodyPr>
            <a:noAutofit/>
          </a:bodyPr>
          <a:lstStyle/>
          <a:p>
            <a:pPr marL="0" indent="0">
              <a:lnSpc>
                <a:spcPct val="90000"/>
              </a:lnSpc>
              <a:spcBef>
                <a:spcPts val="525"/>
              </a:spcBef>
              <a:buNone/>
            </a:pPr>
            <a:r>
              <a:rPr lang="en-US" sz="1800" dirty="0"/>
              <a:t>Various classes of information located in one common medium/location should have the highest classification of all information located in the medium. This is important to ensure that highly classified information is not put at risk. Physical security of any media should include fire/flood/theft protection. </a:t>
            </a:r>
            <a:endParaRPr lang="id-ID" sz="1800" dirty="0"/>
          </a:p>
        </p:txBody>
      </p:sp>
    </p:spTree>
    <p:extLst>
      <p:ext uri="{BB962C8B-B14F-4D97-AF65-F5344CB8AC3E}">
        <p14:creationId xmlns:p14="http://schemas.microsoft.com/office/powerpoint/2010/main" val="284565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normAutofit fontScale="90000"/>
          </a:bodyPr>
          <a:lstStyle/>
          <a:p>
            <a:r>
              <a:rPr lang="id-ID" b="1" dirty="0"/>
              <a:t>Transmitting Information</a:t>
            </a:r>
          </a:p>
        </p:txBody>
      </p:sp>
      <p:sp>
        <p:nvSpPr>
          <p:cNvPr id="3" name="Content Placeholder 2"/>
          <p:cNvSpPr>
            <a:spLocks noGrp="1"/>
          </p:cNvSpPr>
          <p:nvPr>
            <p:ph idx="1"/>
          </p:nvPr>
        </p:nvSpPr>
        <p:spPr>
          <a:xfrm>
            <a:off x="1028700" y="2108535"/>
            <a:ext cx="7200900" cy="3149266"/>
          </a:xfrm>
        </p:spPr>
        <p:txBody>
          <a:bodyPr>
            <a:noAutofit/>
          </a:bodyPr>
          <a:lstStyle/>
          <a:p>
            <a:pPr marL="0" indent="0">
              <a:lnSpc>
                <a:spcPct val="90000"/>
              </a:lnSpc>
              <a:spcBef>
                <a:spcPts val="525"/>
              </a:spcBef>
              <a:buNone/>
            </a:pPr>
            <a:r>
              <a:rPr lang="en-US" sz="2100" dirty="0"/>
              <a:t>When transmitting information that is protected, confidential or restricted, special procedures will be needed.</a:t>
            </a:r>
            <a:endParaRPr lang="id-ID" sz="2100" dirty="0"/>
          </a:p>
        </p:txBody>
      </p:sp>
      <p:graphicFrame>
        <p:nvGraphicFramePr>
          <p:cNvPr id="4" name="Table 3"/>
          <p:cNvGraphicFramePr>
            <a:graphicFrameLocks noGrp="1"/>
          </p:cNvGraphicFramePr>
          <p:nvPr>
            <p:extLst/>
          </p:nvPr>
        </p:nvGraphicFramePr>
        <p:xfrm>
          <a:off x="1028700" y="2858302"/>
          <a:ext cx="7200901" cy="2948940"/>
        </p:xfrm>
        <a:graphic>
          <a:graphicData uri="http://schemas.openxmlformats.org/drawingml/2006/table">
            <a:tbl>
              <a:tblPr firstRow="1" bandRow="1">
                <a:tableStyleId>{5C22544A-7EE6-4342-B048-85BDC9FD1C3A}</a:tableStyleId>
              </a:tblPr>
              <a:tblGrid>
                <a:gridCol w="1322615">
                  <a:extLst>
                    <a:ext uri="{9D8B030D-6E8A-4147-A177-3AD203B41FA5}">
                      <a16:colId xmlns:a16="http://schemas.microsoft.com/office/drawing/2014/main" xmlns="" val="3611223823"/>
                    </a:ext>
                  </a:extLst>
                </a:gridCol>
                <a:gridCol w="2743200">
                  <a:extLst>
                    <a:ext uri="{9D8B030D-6E8A-4147-A177-3AD203B41FA5}">
                      <a16:colId xmlns:a16="http://schemas.microsoft.com/office/drawing/2014/main" xmlns="" val="1218141054"/>
                    </a:ext>
                  </a:extLst>
                </a:gridCol>
                <a:gridCol w="3135086">
                  <a:extLst>
                    <a:ext uri="{9D8B030D-6E8A-4147-A177-3AD203B41FA5}">
                      <a16:colId xmlns:a16="http://schemas.microsoft.com/office/drawing/2014/main" xmlns="" val="2153043656"/>
                    </a:ext>
                  </a:extLst>
                </a:gridCol>
              </a:tblGrid>
              <a:tr h="297180">
                <a:tc>
                  <a:txBody>
                    <a:bodyPr/>
                    <a:lstStyle/>
                    <a:p>
                      <a:pPr algn="ctr"/>
                      <a:r>
                        <a:rPr lang="id-ID" sz="1500" dirty="0"/>
                        <a:t>Classification</a:t>
                      </a:r>
                    </a:p>
                  </a:txBody>
                  <a:tcPr marL="68580" marR="68580" marT="34290" marB="34290"/>
                </a:tc>
                <a:tc>
                  <a:txBody>
                    <a:bodyPr/>
                    <a:lstStyle/>
                    <a:p>
                      <a:pPr algn="ctr"/>
                      <a:r>
                        <a:rPr lang="id-ID" sz="1500" dirty="0"/>
                        <a:t>Print/ Hard media</a:t>
                      </a:r>
                    </a:p>
                  </a:txBody>
                  <a:tcPr marL="68580" marR="68580" marT="34290" marB="34290"/>
                </a:tc>
                <a:tc>
                  <a:txBody>
                    <a:bodyPr/>
                    <a:lstStyle/>
                    <a:p>
                      <a:pPr algn="ctr"/>
                      <a:r>
                        <a:rPr lang="id-ID" sz="1500" dirty="0"/>
                        <a:t>Electronic Files</a:t>
                      </a:r>
                    </a:p>
                  </a:txBody>
                  <a:tcPr marL="68580" marR="68580" marT="34290" marB="34290"/>
                </a:tc>
                <a:extLst>
                  <a:ext uri="{0D108BD9-81ED-4DB2-BD59-A6C34878D82A}">
                    <a16:rowId xmlns:a16="http://schemas.microsoft.com/office/drawing/2014/main" xmlns="" val="1891593307"/>
                  </a:ext>
                </a:extLst>
              </a:tr>
              <a:tr h="297180">
                <a:tc>
                  <a:txBody>
                    <a:bodyPr/>
                    <a:lstStyle/>
                    <a:p>
                      <a:r>
                        <a:rPr lang="id-ID" sz="1500" dirty="0"/>
                        <a:t>Unrestricted</a:t>
                      </a:r>
                    </a:p>
                  </a:txBody>
                  <a:tcPr marL="68580" marR="68580" marT="34290" marB="34290"/>
                </a:tc>
                <a:tc>
                  <a:txBody>
                    <a:bodyPr/>
                    <a:lstStyle/>
                    <a:p>
                      <a:pPr marL="285750" indent="-285750">
                        <a:buFont typeface="Arial" panose="020B0604020202020204" pitchFamily="34" charset="0"/>
                        <a:buChar char="•"/>
                      </a:pPr>
                      <a:r>
                        <a:rPr lang="id-ID" sz="1500" dirty="0"/>
                        <a:t>No special procedures </a:t>
                      </a:r>
                    </a:p>
                  </a:txBody>
                  <a:tcPr marL="68580" marR="68580" marT="34290" marB="34290"/>
                </a:tc>
                <a:tc>
                  <a:txBody>
                    <a:bodyPr/>
                    <a:lstStyle/>
                    <a:p>
                      <a:pPr marL="285750" indent="-285750">
                        <a:buFont typeface="Arial" panose="020B0604020202020204" pitchFamily="34" charset="0"/>
                        <a:buChar char="•"/>
                      </a:pPr>
                      <a:r>
                        <a:rPr lang="id-ID" sz="1500" dirty="0"/>
                        <a:t>No special procedures </a:t>
                      </a:r>
                    </a:p>
                  </a:txBody>
                  <a:tcPr marL="68580" marR="68580" marT="34290" marB="34290"/>
                </a:tc>
                <a:extLst>
                  <a:ext uri="{0D108BD9-81ED-4DB2-BD59-A6C34878D82A}">
                    <a16:rowId xmlns:a16="http://schemas.microsoft.com/office/drawing/2014/main" xmlns="" val="2164881031"/>
                  </a:ext>
                </a:extLst>
              </a:tr>
              <a:tr h="2125980">
                <a:tc>
                  <a:txBody>
                    <a:bodyPr/>
                    <a:lstStyle/>
                    <a:p>
                      <a:r>
                        <a:rPr lang="id-ID" sz="1500" dirty="0"/>
                        <a:t>Protected</a:t>
                      </a:r>
                    </a:p>
                  </a:txBody>
                  <a:tcPr marL="68580" marR="68580" marT="34290" marB="34290"/>
                </a:tc>
                <a:tc>
                  <a:txBody>
                    <a:bodyPr/>
                    <a:lstStyle/>
                    <a:p>
                      <a:pPr marL="285750" indent="-285750">
                        <a:buFont typeface="Arial" panose="020B0604020202020204" pitchFamily="34" charset="0"/>
                        <a:buChar char="•"/>
                      </a:pPr>
                      <a:r>
                        <a:rPr lang="id-ID" sz="1500" dirty="0"/>
                        <a:t>Sealed envelope </a:t>
                      </a:r>
                    </a:p>
                    <a:p>
                      <a:pPr marL="285750" indent="-285750">
                        <a:buFont typeface="Arial" panose="020B0604020202020204" pitchFamily="34" charset="0"/>
                        <a:buChar char="•"/>
                      </a:pPr>
                      <a:r>
                        <a:rPr lang="id-ID" sz="1500" dirty="0"/>
                        <a:t>First class mail </a:t>
                      </a:r>
                    </a:p>
                  </a:txBody>
                  <a:tcPr marL="68580" marR="68580" marT="34290" marB="34290"/>
                </a:tc>
                <a:tc>
                  <a:txBody>
                    <a:bodyPr/>
                    <a:lstStyle/>
                    <a:p>
                      <a:pPr marL="285750" indent="-285750">
                        <a:buFont typeface="Arial" panose="020B0604020202020204" pitchFamily="34" charset="0"/>
                        <a:buChar char="•"/>
                      </a:pPr>
                      <a:r>
                        <a:rPr lang="en-US" sz="1500" dirty="0"/>
                        <a:t>If electronic message contains personal information, personal information must be transmitted in such a way to prevent interception, modification, or unauthorized receipt </a:t>
                      </a:r>
                      <a:r>
                        <a:rPr lang="en-US" sz="1500" dirty="0" err="1"/>
                        <a:t>en</a:t>
                      </a:r>
                      <a:r>
                        <a:rPr lang="en-US" sz="1500" dirty="0"/>
                        <a:t> route or at the destination (e.g., password protected file; encryption; personal information sent in separate e-mail) </a:t>
                      </a:r>
                      <a:endParaRPr lang="id-ID" sz="1500" dirty="0"/>
                    </a:p>
                  </a:txBody>
                  <a:tcPr marL="68580" marR="68580" marT="34290" marB="34290"/>
                </a:tc>
                <a:extLst>
                  <a:ext uri="{0D108BD9-81ED-4DB2-BD59-A6C34878D82A}">
                    <a16:rowId xmlns:a16="http://schemas.microsoft.com/office/drawing/2014/main" xmlns="" val="217605981"/>
                  </a:ext>
                </a:extLst>
              </a:tr>
            </a:tbl>
          </a:graphicData>
        </a:graphic>
      </p:graphicFrame>
    </p:spTree>
    <p:extLst>
      <p:ext uri="{BB962C8B-B14F-4D97-AF65-F5344CB8AC3E}">
        <p14:creationId xmlns:p14="http://schemas.microsoft.com/office/powerpoint/2010/main" val="148280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200900" cy="652713"/>
          </a:xfrm>
        </p:spPr>
        <p:txBody>
          <a:bodyPr>
            <a:normAutofit fontScale="90000"/>
          </a:bodyPr>
          <a:lstStyle/>
          <a:p>
            <a:r>
              <a:rPr lang="id-ID" b="1" dirty="0"/>
              <a:t>Transmitting Information</a:t>
            </a:r>
          </a:p>
        </p:txBody>
      </p:sp>
      <p:graphicFrame>
        <p:nvGraphicFramePr>
          <p:cNvPr id="4" name="Table 3"/>
          <p:cNvGraphicFramePr>
            <a:graphicFrameLocks noGrp="1"/>
          </p:cNvGraphicFramePr>
          <p:nvPr>
            <p:extLst/>
          </p:nvPr>
        </p:nvGraphicFramePr>
        <p:xfrm>
          <a:off x="1028700" y="2163249"/>
          <a:ext cx="7751990" cy="3634740"/>
        </p:xfrm>
        <a:graphic>
          <a:graphicData uri="http://schemas.openxmlformats.org/drawingml/2006/table">
            <a:tbl>
              <a:tblPr firstRow="1" bandRow="1">
                <a:tableStyleId>{5C22544A-7EE6-4342-B048-85BDC9FD1C3A}</a:tableStyleId>
              </a:tblPr>
              <a:tblGrid>
                <a:gridCol w="1423835">
                  <a:extLst>
                    <a:ext uri="{9D8B030D-6E8A-4147-A177-3AD203B41FA5}">
                      <a16:colId xmlns:a16="http://schemas.microsoft.com/office/drawing/2014/main" xmlns="" val="3611223823"/>
                    </a:ext>
                  </a:extLst>
                </a:gridCol>
                <a:gridCol w="2953139">
                  <a:extLst>
                    <a:ext uri="{9D8B030D-6E8A-4147-A177-3AD203B41FA5}">
                      <a16:colId xmlns:a16="http://schemas.microsoft.com/office/drawing/2014/main" xmlns="" val="1218141054"/>
                    </a:ext>
                  </a:extLst>
                </a:gridCol>
                <a:gridCol w="3375016">
                  <a:extLst>
                    <a:ext uri="{9D8B030D-6E8A-4147-A177-3AD203B41FA5}">
                      <a16:colId xmlns:a16="http://schemas.microsoft.com/office/drawing/2014/main" xmlns="" val="2153043656"/>
                    </a:ext>
                  </a:extLst>
                </a:gridCol>
              </a:tblGrid>
              <a:tr h="297180">
                <a:tc>
                  <a:txBody>
                    <a:bodyPr/>
                    <a:lstStyle/>
                    <a:p>
                      <a:pPr algn="ctr"/>
                      <a:r>
                        <a:rPr lang="id-ID" sz="1500" dirty="0"/>
                        <a:t>Classification</a:t>
                      </a:r>
                    </a:p>
                  </a:txBody>
                  <a:tcPr marL="68580" marR="68580" marT="34290" marB="34290"/>
                </a:tc>
                <a:tc>
                  <a:txBody>
                    <a:bodyPr/>
                    <a:lstStyle/>
                    <a:p>
                      <a:pPr algn="ctr"/>
                      <a:r>
                        <a:rPr lang="id-ID" sz="1500" dirty="0"/>
                        <a:t>Print/ Hard media</a:t>
                      </a:r>
                    </a:p>
                  </a:txBody>
                  <a:tcPr marL="68580" marR="68580" marT="34290" marB="34290"/>
                </a:tc>
                <a:tc>
                  <a:txBody>
                    <a:bodyPr/>
                    <a:lstStyle/>
                    <a:p>
                      <a:pPr algn="ctr"/>
                      <a:r>
                        <a:rPr lang="id-ID" sz="1500" dirty="0"/>
                        <a:t>Electronic Files</a:t>
                      </a:r>
                    </a:p>
                  </a:txBody>
                  <a:tcPr marL="68580" marR="68580" marT="34290" marB="34290"/>
                </a:tc>
                <a:extLst>
                  <a:ext uri="{0D108BD9-81ED-4DB2-BD59-A6C34878D82A}">
                    <a16:rowId xmlns:a16="http://schemas.microsoft.com/office/drawing/2014/main" xmlns="" val="1891593307"/>
                  </a:ext>
                </a:extLst>
              </a:tr>
              <a:tr h="1440180">
                <a:tc>
                  <a:txBody>
                    <a:bodyPr/>
                    <a:lstStyle/>
                    <a:p>
                      <a:r>
                        <a:rPr lang="id-ID" sz="1500" dirty="0"/>
                        <a:t>Confidential</a:t>
                      </a:r>
                    </a:p>
                  </a:txBody>
                  <a:tcPr marL="68580" marR="68580" marT="34290" marB="34290"/>
                </a:tc>
                <a:tc>
                  <a:txBody>
                    <a:bodyPr/>
                    <a:lstStyle/>
                    <a:p>
                      <a:pPr marL="285750" indent="-285750">
                        <a:buFont typeface="Arial" panose="020B0604020202020204" pitchFamily="34" charset="0"/>
                        <a:buChar char="•"/>
                      </a:pPr>
                      <a:r>
                        <a:rPr lang="id-ID" sz="1500" dirty="0"/>
                        <a:t>Sealed envelope</a:t>
                      </a:r>
                    </a:p>
                    <a:p>
                      <a:pPr marL="285750" indent="-285750">
                        <a:buFont typeface="Arial" panose="020B0604020202020204" pitchFamily="34" charset="0"/>
                        <a:buChar char="•"/>
                      </a:pPr>
                      <a:r>
                        <a:rPr lang="id-ID" sz="1500" dirty="0"/>
                        <a:t>Stamped confidential </a:t>
                      </a:r>
                    </a:p>
                    <a:p>
                      <a:pPr marL="285750" indent="-285750">
                        <a:buFont typeface="Arial" panose="020B0604020202020204" pitchFamily="34" charset="0"/>
                        <a:buChar char="•"/>
                      </a:pPr>
                      <a:r>
                        <a:rPr lang="id-ID" sz="1500" dirty="0"/>
                        <a:t>Receipt confirmation required </a:t>
                      </a:r>
                    </a:p>
                  </a:txBody>
                  <a:tcPr marL="68580" marR="68580" marT="34290" marB="34290"/>
                </a:tc>
                <a:tc>
                  <a:txBody>
                    <a:bodyPr/>
                    <a:lstStyle/>
                    <a:p>
                      <a:pPr marL="285750" indent="-285750">
                        <a:buFont typeface="Arial" panose="020B0604020202020204" pitchFamily="34" charset="0"/>
                        <a:buChar char="•"/>
                      </a:pPr>
                      <a:r>
                        <a:rPr lang="en-US" sz="1500" dirty="0"/>
                        <a:t>Message sent in such a way to prevent interception, modification, or unauthorized receipt </a:t>
                      </a:r>
                      <a:r>
                        <a:rPr lang="en-US" sz="1500" dirty="0" err="1"/>
                        <a:t>en</a:t>
                      </a:r>
                      <a:r>
                        <a:rPr lang="en-US" sz="1500" dirty="0"/>
                        <a:t> route or at destination </a:t>
                      </a:r>
                      <a:endParaRPr lang="id-ID" sz="1500" dirty="0"/>
                    </a:p>
                    <a:p>
                      <a:pPr marL="285750" indent="-285750">
                        <a:buFont typeface="Arial" panose="020B0604020202020204" pitchFamily="34" charset="0"/>
                        <a:buChar char="•"/>
                      </a:pPr>
                      <a:r>
                        <a:rPr lang="id-ID" sz="1500" dirty="0"/>
                        <a:t>Recipient confirmation required </a:t>
                      </a:r>
                    </a:p>
                    <a:p>
                      <a:pPr marL="285750" indent="-285750">
                        <a:buFont typeface="Arial" panose="020B0604020202020204" pitchFamily="34" charset="0"/>
                        <a:buChar char="•"/>
                      </a:pPr>
                      <a:r>
                        <a:rPr lang="en-US" sz="1500" dirty="0"/>
                        <a:t>Audit of access points (suggested) </a:t>
                      </a:r>
                      <a:endParaRPr lang="id-ID" sz="1500" dirty="0"/>
                    </a:p>
                  </a:txBody>
                  <a:tcPr marL="68580" marR="68580" marT="34290" marB="34290"/>
                </a:tc>
                <a:extLst>
                  <a:ext uri="{0D108BD9-81ED-4DB2-BD59-A6C34878D82A}">
                    <a16:rowId xmlns:a16="http://schemas.microsoft.com/office/drawing/2014/main" xmlns="" val="2164881031"/>
                  </a:ext>
                </a:extLst>
              </a:tr>
              <a:tr h="1897380">
                <a:tc>
                  <a:txBody>
                    <a:bodyPr/>
                    <a:lstStyle/>
                    <a:p>
                      <a:r>
                        <a:rPr lang="id-ID" sz="1500" dirty="0"/>
                        <a:t>Restricted</a:t>
                      </a:r>
                    </a:p>
                  </a:txBody>
                  <a:tcPr marL="68580" marR="68580" marT="34290" marB="34290"/>
                </a:tc>
                <a:tc>
                  <a:txBody>
                    <a:bodyPr/>
                    <a:lstStyle/>
                    <a:p>
                      <a:pPr marL="285750" indent="-285750">
                        <a:buFont typeface="Arial" panose="020B0604020202020204" pitchFamily="34" charset="0"/>
                        <a:buChar char="•"/>
                      </a:pPr>
                      <a:r>
                        <a:rPr lang="en-US" sz="1500" dirty="0"/>
                        <a:t>Tamper evident packaging (e.g., </a:t>
                      </a:r>
                      <a:r>
                        <a:rPr lang="en-US" sz="1500" dirty="0" err="1"/>
                        <a:t>doublesealed</a:t>
                      </a:r>
                      <a:r>
                        <a:rPr lang="en-US" sz="1500" dirty="0"/>
                        <a:t> envelope with inside envelope signed to reveal evidence of tampering) </a:t>
                      </a:r>
                      <a:endParaRPr lang="id-ID" sz="1500" dirty="0"/>
                    </a:p>
                    <a:p>
                      <a:pPr marL="285750" indent="-285750">
                        <a:buFont typeface="Arial" panose="020B0604020202020204" pitchFamily="34" charset="0"/>
                        <a:buChar char="•"/>
                      </a:pPr>
                      <a:r>
                        <a:rPr lang="en-US" sz="1500" dirty="0"/>
                        <a:t>Transmitted under a continuous chain of custody with receipts covering each individual who obtains custody </a:t>
                      </a:r>
                      <a:endParaRPr lang="id-ID" sz="1500" dirty="0"/>
                    </a:p>
                  </a:txBody>
                  <a:tcPr marL="68580" marR="68580" marT="34290" marB="34290"/>
                </a:tc>
                <a:tc>
                  <a:txBody>
                    <a:bodyPr/>
                    <a:lstStyle/>
                    <a:p>
                      <a:pPr marL="285750" indent="-285750">
                        <a:buFont typeface="Arial" panose="020B0604020202020204" pitchFamily="34" charset="0"/>
                        <a:buChar char="•"/>
                      </a:pPr>
                      <a:r>
                        <a:rPr lang="en-US" sz="1500" dirty="0"/>
                        <a:t>Message sent in such a way to prevent interception, modification or unauthorized receipt </a:t>
                      </a:r>
                      <a:r>
                        <a:rPr lang="en-US" sz="1500" dirty="0" err="1"/>
                        <a:t>en</a:t>
                      </a:r>
                      <a:r>
                        <a:rPr lang="en-US" sz="1500" dirty="0"/>
                        <a:t> route or at destination (e.g., encryption used to send/authenticate message) </a:t>
                      </a:r>
                      <a:endParaRPr lang="id-ID" sz="1500" dirty="0"/>
                    </a:p>
                    <a:p>
                      <a:pPr marL="285750" indent="-285750">
                        <a:buFont typeface="Arial" panose="020B0604020202020204" pitchFamily="34" charset="0"/>
                        <a:buChar char="•"/>
                      </a:pPr>
                      <a:r>
                        <a:rPr lang="en-US" sz="1500" dirty="0"/>
                        <a:t>Complete audit trail of each access point </a:t>
                      </a:r>
                      <a:endParaRPr lang="id-ID" sz="1500" dirty="0"/>
                    </a:p>
                  </a:txBody>
                  <a:tcPr marL="68580" marR="68580" marT="34290" marB="34290"/>
                </a:tc>
                <a:extLst>
                  <a:ext uri="{0D108BD9-81ED-4DB2-BD59-A6C34878D82A}">
                    <a16:rowId xmlns:a16="http://schemas.microsoft.com/office/drawing/2014/main" xmlns="" val="217605981"/>
                  </a:ext>
                </a:extLst>
              </a:tr>
            </a:tbl>
          </a:graphicData>
        </a:graphic>
      </p:graphicFrame>
    </p:spTree>
    <p:extLst>
      <p:ext uri="{BB962C8B-B14F-4D97-AF65-F5344CB8AC3E}">
        <p14:creationId xmlns:p14="http://schemas.microsoft.com/office/powerpoint/2010/main" val="3389864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200900" cy="652713"/>
          </a:xfrm>
        </p:spPr>
        <p:txBody>
          <a:bodyPr>
            <a:normAutofit fontScale="90000"/>
          </a:bodyPr>
          <a:lstStyle/>
          <a:p>
            <a:r>
              <a:rPr lang="id-ID" b="1" dirty="0"/>
              <a:t>Protecting the Integrity of Information</a:t>
            </a:r>
          </a:p>
        </p:txBody>
      </p:sp>
      <p:sp>
        <p:nvSpPr>
          <p:cNvPr id="3" name="Content Placeholder 2"/>
          <p:cNvSpPr>
            <a:spLocks noGrp="1"/>
          </p:cNvSpPr>
          <p:nvPr>
            <p:ph idx="1"/>
          </p:nvPr>
        </p:nvSpPr>
        <p:spPr>
          <a:xfrm>
            <a:off x="1028700" y="2108535"/>
            <a:ext cx="7200900" cy="3149266"/>
          </a:xfrm>
        </p:spPr>
        <p:txBody>
          <a:bodyPr>
            <a:noAutofit/>
          </a:bodyPr>
          <a:lstStyle/>
          <a:p>
            <a:pPr>
              <a:lnSpc>
                <a:spcPct val="90000"/>
              </a:lnSpc>
              <a:spcBef>
                <a:spcPts val="525"/>
              </a:spcBef>
            </a:pPr>
            <a:r>
              <a:rPr lang="en-US" sz="2100" dirty="0"/>
              <a:t>Integrity refers to the fact that information is current, complete, and only authorized changes are made to it. </a:t>
            </a:r>
            <a:endParaRPr lang="id-ID" sz="2100" dirty="0"/>
          </a:p>
          <a:p>
            <a:pPr>
              <a:lnSpc>
                <a:spcPct val="90000"/>
              </a:lnSpc>
              <a:spcBef>
                <a:spcPts val="525"/>
              </a:spcBef>
            </a:pPr>
            <a:r>
              <a:rPr lang="en-US" sz="2100" dirty="0"/>
              <a:t>The integrity of information processed by and stored in information systems can be addressed by assigning the appropriate rights (e.g., read only, modify). </a:t>
            </a:r>
            <a:endParaRPr lang="id-ID" sz="2100" dirty="0"/>
          </a:p>
          <a:p>
            <a:pPr>
              <a:lnSpc>
                <a:spcPct val="90000"/>
              </a:lnSpc>
              <a:spcBef>
                <a:spcPts val="525"/>
              </a:spcBef>
            </a:pPr>
            <a:r>
              <a:rPr lang="en-US" sz="2100" dirty="0"/>
              <a:t>f the threat to the integrity of information is significant, electronic files should be saved as read only files with changes to be made only by the author</a:t>
            </a:r>
            <a:endParaRPr lang="id-ID" sz="2100" dirty="0"/>
          </a:p>
          <a:p>
            <a:pPr>
              <a:lnSpc>
                <a:spcPct val="90000"/>
              </a:lnSpc>
              <a:spcBef>
                <a:spcPts val="525"/>
              </a:spcBef>
            </a:pPr>
            <a:r>
              <a:rPr lang="en-US" sz="2100" dirty="0"/>
              <a:t>In some cases, stronger control such as encryption may be required.  </a:t>
            </a:r>
            <a:endParaRPr lang="en-US" altLang="id-ID" sz="2100" dirty="0"/>
          </a:p>
        </p:txBody>
      </p:sp>
    </p:spTree>
    <p:extLst>
      <p:ext uri="{BB962C8B-B14F-4D97-AF65-F5344CB8AC3E}">
        <p14:creationId xmlns:p14="http://schemas.microsoft.com/office/powerpoint/2010/main" val="52476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200900" cy="652713"/>
          </a:xfrm>
        </p:spPr>
        <p:txBody>
          <a:bodyPr/>
          <a:lstStyle/>
          <a:p>
            <a:r>
              <a:rPr lang="en-US" b="1" dirty="0"/>
              <a:t>P</a:t>
            </a:r>
            <a:r>
              <a:rPr lang="id-ID" b="1" dirty="0"/>
              <a:t>urpose</a:t>
            </a:r>
          </a:p>
        </p:txBody>
      </p:sp>
      <p:sp>
        <p:nvSpPr>
          <p:cNvPr id="3" name="Content Placeholder 2"/>
          <p:cNvSpPr>
            <a:spLocks noGrp="1"/>
          </p:cNvSpPr>
          <p:nvPr>
            <p:ph idx="1"/>
          </p:nvPr>
        </p:nvSpPr>
        <p:spPr>
          <a:xfrm>
            <a:off x="1028700" y="2108535"/>
            <a:ext cx="7200900" cy="3149266"/>
          </a:xfrm>
        </p:spPr>
        <p:txBody>
          <a:bodyPr>
            <a:noAutofit/>
          </a:bodyPr>
          <a:lstStyle/>
          <a:p>
            <a:pPr>
              <a:lnSpc>
                <a:spcPct val="90000"/>
              </a:lnSpc>
              <a:spcBef>
                <a:spcPts val="600"/>
              </a:spcBef>
            </a:pPr>
            <a:r>
              <a:rPr lang="id-ID" altLang="id-ID" sz="2400" dirty="0">
                <a:latin typeface="+mj-lt"/>
              </a:rPr>
              <a:t>E</a:t>
            </a:r>
            <a:r>
              <a:rPr lang="en-US" altLang="id-ID" sz="2400" dirty="0" err="1">
                <a:latin typeface="+mj-lt"/>
              </a:rPr>
              <a:t>nsure</a:t>
            </a:r>
            <a:r>
              <a:rPr lang="en-US" altLang="id-ID" sz="2400" dirty="0">
                <a:latin typeface="+mj-lt"/>
              </a:rPr>
              <a:t> personal information and confidential information are protected</a:t>
            </a:r>
            <a:r>
              <a:rPr lang="id-ID" altLang="id-ID" sz="2400" dirty="0">
                <a:latin typeface="+mj-lt"/>
              </a:rPr>
              <a:t> </a:t>
            </a:r>
            <a:r>
              <a:rPr lang="en-US" altLang="id-ID" sz="2400" dirty="0">
                <a:latin typeface="+mj-lt"/>
              </a:rPr>
              <a:t>from unauthorized use and disclosure; </a:t>
            </a:r>
            <a:endParaRPr lang="id-ID" altLang="id-ID" sz="2400" dirty="0">
              <a:latin typeface="+mj-lt"/>
            </a:endParaRPr>
          </a:p>
          <a:p>
            <a:pPr>
              <a:lnSpc>
                <a:spcPct val="90000"/>
              </a:lnSpc>
              <a:spcBef>
                <a:spcPts val="600"/>
              </a:spcBef>
            </a:pPr>
            <a:r>
              <a:rPr lang="id-ID" altLang="id-ID" sz="2400" dirty="0">
                <a:latin typeface="+mj-lt"/>
              </a:rPr>
              <a:t>Protection of personal information.</a:t>
            </a:r>
          </a:p>
          <a:p>
            <a:pPr>
              <a:lnSpc>
                <a:spcPct val="90000"/>
              </a:lnSpc>
              <a:spcBef>
                <a:spcPts val="600"/>
              </a:spcBef>
            </a:pPr>
            <a:r>
              <a:rPr lang="id-ID" sz="2400" dirty="0">
                <a:latin typeface="+mj-lt"/>
              </a:rPr>
              <a:t>protect the intellectual property </a:t>
            </a:r>
          </a:p>
          <a:p>
            <a:pPr>
              <a:lnSpc>
                <a:spcPct val="90000"/>
              </a:lnSpc>
              <a:spcBef>
                <a:spcPts val="600"/>
              </a:spcBef>
            </a:pPr>
            <a:r>
              <a:rPr lang="en-US" sz="2400" dirty="0"/>
              <a:t>facilitate the identification of information to support routine disclosure and active dissemination of information; </a:t>
            </a:r>
            <a:endParaRPr lang="en-US" altLang="id-ID" sz="2400" dirty="0">
              <a:latin typeface="+mj-lt"/>
            </a:endParaRPr>
          </a:p>
        </p:txBody>
      </p:sp>
    </p:spTree>
    <p:extLst>
      <p:ext uri="{BB962C8B-B14F-4D97-AF65-F5344CB8AC3E}">
        <p14:creationId xmlns:p14="http://schemas.microsoft.com/office/powerpoint/2010/main" val="1771067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838200"/>
            <a:ext cx="7200900" cy="652713"/>
          </a:xfrm>
        </p:spPr>
        <p:txBody>
          <a:bodyPr>
            <a:normAutofit fontScale="90000"/>
          </a:bodyPr>
          <a:lstStyle/>
          <a:p>
            <a:r>
              <a:rPr lang="id-ID" b="1" dirty="0"/>
              <a:t>Allowing Appropriate Access and Disclosure</a:t>
            </a:r>
          </a:p>
        </p:txBody>
      </p:sp>
      <p:sp>
        <p:nvSpPr>
          <p:cNvPr id="3" name="Content Placeholder 2"/>
          <p:cNvSpPr>
            <a:spLocks noGrp="1"/>
          </p:cNvSpPr>
          <p:nvPr>
            <p:ph idx="1"/>
          </p:nvPr>
        </p:nvSpPr>
        <p:spPr>
          <a:xfrm>
            <a:off x="1028700" y="2108535"/>
            <a:ext cx="7200900" cy="3149266"/>
          </a:xfrm>
        </p:spPr>
        <p:txBody>
          <a:bodyPr>
            <a:noAutofit/>
          </a:bodyPr>
          <a:lstStyle/>
          <a:p>
            <a:pPr marL="0" indent="0">
              <a:lnSpc>
                <a:spcPct val="90000"/>
              </a:lnSpc>
              <a:spcBef>
                <a:spcPts val="525"/>
              </a:spcBef>
              <a:buNone/>
            </a:pPr>
            <a:r>
              <a:rPr lang="en-US" sz="2100" dirty="0"/>
              <a:t>Certain types of information will require controlled access and logs to track access and disclosure activities</a:t>
            </a:r>
            <a:r>
              <a:rPr lang="id-ID" sz="2100" dirty="0"/>
              <a:t>.</a:t>
            </a:r>
          </a:p>
        </p:txBody>
      </p:sp>
      <p:graphicFrame>
        <p:nvGraphicFramePr>
          <p:cNvPr id="4" name="Table 3"/>
          <p:cNvGraphicFramePr>
            <a:graphicFrameLocks noGrp="1"/>
          </p:cNvGraphicFramePr>
          <p:nvPr>
            <p:extLst/>
          </p:nvPr>
        </p:nvGraphicFramePr>
        <p:xfrm>
          <a:off x="1028700" y="2858302"/>
          <a:ext cx="7200901" cy="2263140"/>
        </p:xfrm>
        <a:graphic>
          <a:graphicData uri="http://schemas.openxmlformats.org/drawingml/2006/table">
            <a:tbl>
              <a:tblPr firstRow="1" bandRow="1">
                <a:tableStyleId>{5C22544A-7EE6-4342-B048-85BDC9FD1C3A}</a:tableStyleId>
              </a:tblPr>
              <a:tblGrid>
                <a:gridCol w="1322615">
                  <a:extLst>
                    <a:ext uri="{9D8B030D-6E8A-4147-A177-3AD203B41FA5}">
                      <a16:colId xmlns:a16="http://schemas.microsoft.com/office/drawing/2014/main" xmlns="" val="3611223823"/>
                    </a:ext>
                  </a:extLst>
                </a:gridCol>
                <a:gridCol w="2743200">
                  <a:extLst>
                    <a:ext uri="{9D8B030D-6E8A-4147-A177-3AD203B41FA5}">
                      <a16:colId xmlns:a16="http://schemas.microsoft.com/office/drawing/2014/main" xmlns="" val="1218141054"/>
                    </a:ext>
                  </a:extLst>
                </a:gridCol>
                <a:gridCol w="3135086">
                  <a:extLst>
                    <a:ext uri="{9D8B030D-6E8A-4147-A177-3AD203B41FA5}">
                      <a16:colId xmlns:a16="http://schemas.microsoft.com/office/drawing/2014/main" xmlns="" val="2153043656"/>
                    </a:ext>
                  </a:extLst>
                </a:gridCol>
              </a:tblGrid>
              <a:tr h="297180">
                <a:tc>
                  <a:txBody>
                    <a:bodyPr/>
                    <a:lstStyle/>
                    <a:p>
                      <a:pPr algn="ctr"/>
                      <a:r>
                        <a:rPr lang="id-ID" sz="1500" dirty="0"/>
                        <a:t>Classification</a:t>
                      </a:r>
                    </a:p>
                  </a:txBody>
                  <a:tcPr marL="68580" marR="68580" marT="34290" marB="34290"/>
                </a:tc>
                <a:tc>
                  <a:txBody>
                    <a:bodyPr/>
                    <a:lstStyle/>
                    <a:p>
                      <a:pPr algn="ctr"/>
                      <a:r>
                        <a:rPr lang="id-ID" sz="1500" dirty="0"/>
                        <a:t>Access Restriction</a:t>
                      </a:r>
                    </a:p>
                  </a:txBody>
                  <a:tcPr marL="68580" marR="68580" marT="34290" marB="34290"/>
                </a:tc>
                <a:tc>
                  <a:txBody>
                    <a:bodyPr/>
                    <a:lstStyle/>
                    <a:p>
                      <a:pPr algn="ctr"/>
                      <a:r>
                        <a:rPr lang="id-ID" sz="1500" dirty="0"/>
                        <a:t>Audit/ Activity Files</a:t>
                      </a:r>
                    </a:p>
                  </a:txBody>
                  <a:tcPr marL="68580" marR="68580" marT="34290" marB="34290"/>
                </a:tc>
                <a:extLst>
                  <a:ext uri="{0D108BD9-81ED-4DB2-BD59-A6C34878D82A}">
                    <a16:rowId xmlns:a16="http://schemas.microsoft.com/office/drawing/2014/main" xmlns="" val="1891593307"/>
                  </a:ext>
                </a:extLst>
              </a:tr>
              <a:tr h="754380">
                <a:tc>
                  <a:txBody>
                    <a:bodyPr/>
                    <a:lstStyle/>
                    <a:p>
                      <a:r>
                        <a:rPr lang="id-ID" sz="1500" dirty="0"/>
                        <a:t>Unrestricted</a:t>
                      </a:r>
                    </a:p>
                  </a:txBody>
                  <a:tcPr marL="68580" marR="68580" marT="34290" marB="34290"/>
                </a:tc>
                <a:tc>
                  <a:txBody>
                    <a:bodyPr/>
                    <a:lstStyle/>
                    <a:p>
                      <a:pPr marL="285750" indent="-285750">
                        <a:buFont typeface="Arial" panose="020B0604020202020204" pitchFamily="34" charset="0"/>
                        <a:buChar char="•"/>
                      </a:pPr>
                      <a:r>
                        <a:rPr lang="en-US" sz="1500" dirty="0"/>
                        <a:t>Open to the public and all employees, contractors, subcontractors and agents </a:t>
                      </a:r>
                      <a:endParaRPr lang="id-ID" sz="1500" dirty="0"/>
                    </a:p>
                  </a:txBody>
                  <a:tcPr marL="68580" marR="68580" marT="34290" marB="34290"/>
                </a:tc>
                <a:tc>
                  <a:txBody>
                    <a:bodyPr/>
                    <a:lstStyle/>
                    <a:p>
                      <a:pPr marL="285750" indent="-285750">
                        <a:buFont typeface="Arial" panose="020B0604020202020204" pitchFamily="34" charset="0"/>
                        <a:buChar char="•"/>
                      </a:pPr>
                      <a:r>
                        <a:rPr lang="id-ID" sz="1500" dirty="0"/>
                        <a:t>None</a:t>
                      </a:r>
                    </a:p>
                  </a:txBody>
                  <a:tcPr marL="68580" marR="68580" marT="34290" marB="34290"/>
                </a:tc>
                <a:extLst>
                  <a:ext uri="{0D108BD9-81ED-4DB2-BD59-A6C34878D82A}">
                    <a16:rowId xmlns:a16="http://schemas.microsoft.com/office/drawing/2014/main" xmlns="" val="2164881031"/>
                  </a:ext>
                </a:extLst>
              </a:tr>
              <a:tr h="1211580">
                <a:tc>
                  <a:txBody>
                    <a:bodyPr/>
                    <a:lstStyle/>
                    <a:p>
                      <a:r>
                        <a:rPr lang="id-ID" sz="1500" dirty="0"/>
                        <a:t>Protected</a:t>
                      </a:r>
                    </a:p>
                  </a:txBody>
                  <a:tcPr marL="68580" marR="68580" marT="34290" marB="34290"/>
                </a:tc>
                <a:tc>
                  <a:txBody>
                    <a:bodyPr/>
                    <a:lstStyle/>
                    <a:p>
                      <a:pPr marL="285750" indent="-285750">
                        <a:buFont typeface="Arial" panose="020B0604020202020204" pitchFamily="34" charset="0"/>
                        <a:buChar char="•"/>
                      </a:pPr>
                      <a:r>
                        <a:rPr lang="en-US" sz="1500" dirty="0"/>
                        <a:t>Authorized access (employees, contractors, sub-contractors and agents) on a “need-</a:t>
                      </a:r>
                      <a:r>
                        <a:rPr lang="en-US" sz="1500" dirty="0" err="1"/>
                        <a:t>toknow</a:t>
                      </a:r>
                      <a:r>
                        <a:rPr lang="en-US" sz="1500" dirty="0"/>
                        <a:t>” basis for business related purposes </a:t>
                      </a:r>
                      <a:endParaRPr lang="id-ID" sz="1500" dirty="0"/>
                    </a:p>
                  </a:txBody>
                  <a:tcPr marL="68580" marR="68580" marT="34290" marB="34290"/>
                </a:tc>
                <a:tc>
                  <a:txBody>
                    <a:bodyPr/>
                    <a:lstStyle/>
                    <a:p>
                      <a:pPr marL="285750" indent="-285750">
                        <a:buFont typeface="Arial" panose="020B0604020202020204" pitchFamily="34" charset="0"/>
                        <a:buChar char="•"/>
                      </a:pPr>
                      <a:r>
                        <a:rPr lang="en-US" sz="1500" dirty="0"/>
                        <a:t>Periodic audits to show protection is, in fact, occurring </a:t>
                      </a:r>
                      <a:endParaRPr lang="id-ID" sz="1500" dirty="0"/>
                    </a:p>
                  </a:txBody>
                  <a:tcPr marL="68580" marR="68580" marT="34290" marB="34290"/>
                </a:tc>
                <a:extLst>
                  <a:ext uri="{0D108BD9-81ED-4DB2-BD59-A6C34878D82A}">
                    <a16:rowId xmlns:a16="http://schemas.microsoft.com/office/drawing/2014/main" xmlns="" val="217605981"/>
                  </a:ext>
                </a:extLst>
              </a:tr>
            </a:tbl>
          </a:graphicData>
        </a:graphic>
      </p:graphicFrame>
    </p:spTree>
    <p:extLst>
      <p:ext uri="{BB962C8B-B14F-4D97-AF65-F5344CB8AC3E}">
        <p14:creationId xmlns:p14="http://schemas.microsoft.com/office/powerpoint/2010/main" val="35575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200900" cy="652713"/>
          </a:xfrm>
        </p:spPr>
        <p:txBody>
          <a:bodyPr>
            <a:normAutofit fontScale="90000"/>
          </a:bodyPr>
          <a:lstStyle/>
          <a:p>
            <a:r>
              <a:rPr lang="id-ID" b="1" dirty="0"/>
              <a:t>Allowing Appropriate Access and Disclosure</a:t>
            </a:r>
          </a:p>
        </p:txBody>
      </p:sp>
      <p:graphicFrame>
        <p:nvGraphicFramePr>
          <p:cNvPr id="4" name="Table 3"/>
          <p:cNvGraphicFramePr>
            <a:graphicFrameLocks noGrp="1"/>
          </p:cNvGraphicFramePr>
          <p:nvPr>
            <p:extLst/>
          </p:nvPr>
        </p:nvGraphicFramePr>
        <p:xfrm>
          <a:off x="1028700" y="2282720"/>
          <a:ext cx="7200901" cy="2491740"/>
        </p:xfrm>
        <a:graphic>
          <a:graphicData uri="http://schemas.openxmlformats.org/drawingml/2006/table">
            <a:tbl>
              <a:tblPr firstRow="1" bandRow="1">
                <a:tableStyleId>{5C22544A-7EE6-4342-B048-85BDC9FD1C3A}</a:tableStyleId>
              </a:tblPr>
              <a:tblGrid>
                <a:gridCol w="1322615">
                  <a:extLst>
                    <a:ext uri="{9D8B030D-6E8A-4147-A177-3AD203B41FA5}">
                      <a16:colId xmlns:a16="http://schemas.microsoft.com/office/drawing/2014/main" xmlns="" val="3611223823"/>
                    </a:ext>
                  </a:extLst>
                </a:gridCol>
                <a:gridCol w="2743200">
                  <a:extLst>
                    <a:ext uri="{9D8B030D-6E8A-4147-A177-3AD203B41FA5}">
                      <a16:colId xmlns:a16="http://schemas.microsoft.com/office/drawing/2014/main" xmlns="" val="1218141054"/>
                    </a:ext>
                  </a:extLst>
                </a:gridCol>
                <a:gridCol w="3135086">
                  <a:extLst>
                    <a:ext uri="{9D8B030D-6E8A-4147-A177-3AD203B41FA5}">
                      <a16:colId xmlns:a16="http://schemas.microsoft.com/office/drawing/2014/main" xmlns="" val="2153043656"/>
                    </a:ext>
                  </a:extLst>
                </a:gridCol>
              </a:tblGrid>
              <a:tr h="297180">
                <a:tc>
                  <a:txBody>
                    <a:bodyPr/>
                    <a:lstStyle/>
                    <a:p>
                      <a:pPr algn="ctr"/>
                      <a:r>
                        <a:rPr lang="id-ID" sz="1500" dirty="0"/>
                        <a:t>Classification</a:t>
                      </a:r>
                    </a:p>
                  </a:txBody>
                  <a:tcPr marL="68580" marR="68580" marT="34290" marB="34290"/>
                </a:tc>
                <a:tc>
                  <a:txBody>
                    <a:bodyPr/>
                    <a:lstStyle/>
                    <a:p>
                      <a:pPr algn="ctr"/>
                      <a:r>
                        <a:rPr lang="id-ID" sz="1500" dirty="0"/>
                        <a:t>Access Restriction</a:t>
                      </a:r>
                    </a:p>
                  </a:txBody>
                  <a:tcPr marL="68580" marR="68580" marT="34290" marB="34290"/>
                </a:tc>
                <a:tc>
                  <a:txBody>
                    <a:bodyPr/>
                    <a:lstStyle/>
                    <a:p>
                      <a:pPr algn="ctr"/>
                      <a:r>
                        <a:rPr lang="id-ID" sz="1500" dirty="0"/>
                        <a:t>Audit/ Activity Files</a:t>
                      </a:r>
                    </a:p>
                  </a:txBody>
                  <a:tcPr marL="68580" marR="68580" marT="34290" marB="34290"/>
                </a:tc>
                <a:extLst>
                  <a:ext uri="{0D108BD9-81ED-4DB2-BD59-A6C34878D82A}">
                    <a16:rowId xmlns:a16="http://schemas.microsoft.com/office/drawing/2014/main" xmlns="" val="1891593307"/>
                  </a:ext>
                </a:extLst>
              </a:tr>
              <a:tr h="1440180">
                <a:tc>
                  <a:txBody>
                    <a:bodyPr/>
                    <a:lstStyle/>
                    <a:p>
                      <a:r>
                        <a:rPr lang="id-ID" sz="1500" dirty="0"/>
                        <a:t>Confidential</a:t>
                      </a:r>
                    </a:p>
                  </a:txBody>
                  <a:tcPr marL="68580" marR="68580" marT="34290" marB="34290"/>
                </a:tc>
                <a:tc>
                  <a:txBody>
                    <a:bodyPr/>
                    <a:lstStyle/>
                    <a:p>
                      <a:pPr marL="285750" indent="-285750">
                        <a:buFont typeface="Arial" panose="020B0604020202020204" pitchFamily="34" charset="0"/>
                        <a:buChar char="•"/>
                      </a:pPr>
                      <a:r>
                        <a:rPr lang="en-US" sz="1500" dirty="0"/>
                        <a:t>Limited to individuals in a specific function, group or role </a:t>
                      </a:r>
                      <a:endParaRPr lang="id-ID" sz="1500" dirty="0"/>
                    </a:p>
                  </a:txBody>
                  <a:tcPr marL="68580" marR="68580" marT="34290" marB="34290"/>
                </a:tc>
                <a:tc>
                  <a:txBody>
                    <a:bodyPr/>
                    <a:lstStyle/>
                    <a:p>
                      <a:pPr marL="285750" indent="-285750">
                        <a:buFont typeface="Arial" panose="020B0604020202020204" pitchFamily="34" charset="0"/>
                        <a:buChar char="•"/>
                      </a:pPr>
                      <a:r>
                        <a:rPr lang="en-US" sz="1500" dirty="0"/>
                        <a:t>Pre-clearance based on position or contractor, sub-contractor or agent relationship</a:t>
                      </a:r>
                      <a:endParaRPr lang="id-ID" sz="1500" dirty="0"/>
                    </a:p>
                    <a:p>
                      <a:pPr marL="285750" indent="-285750">
                        <a:buFont typeface="Arial" panose="020B0604020202020204" pitchFamily="34" charset="0"/>
                        <a:buChar char="•"/>
                      </a:pPr>
                      <a:r>
                        <a:rPr lang="id-ID" sz="1500" dirty="0"/>
                        <a:t>Log of access/actions </a:t>
                      </a:r>
                    </a:p>
                    <a:p>
                      <a:pPr marL="285750" indent="-285750">
                        <a:buFont typeface="Arial" panose="020B0604020202020204" pitchFamily="34" charset="0"/>
                        <a:buChar char="•"/>
                      </a:pPr>
                      <a:r>
                        <a:rPr lang="en-US" sz="1500" dirty="0"/>
                        <a:t>Periodic audits of adequate protection </a:t>
                      </a:r>
                      <a:endParaRPr lang="id-ID" sz="1500" dirty="0"/>
                    </a:p>
                  </a:txBody>
                  <a:tcPr marL="68580" marR="68580" marT="34290" marB="34290"/>
                </a:tc>
                <a:extLst>
                  <a:ext uri="{0D108BD9-81ED-4DB2-BD59-A6C34878D82A}">
                    <a16:rowId xmlns:a16="http://schemas.microsoft.com/office/drawing/2014/main" xmlns="" val="2164881031"/>
                  </a:ext>
                </a:extLst>
              </a:tr>
              <a:tr h="754380">
                <a:tc>
                  <a:txBody>
                    <a:bodyPr/>
                    <a:lstStyle/>
                    <a:p>
                      <a:r>
                        <a:rPr lang="id-ID" sz="1500" dirty="0"/>
                        <a:t>Restricted</a:t>
                      </a:r>
                    </a:p>
                  </a:txBody>
                  <a:tcPr marL="68580" marR="68580" marT="34290" marB="34290"/>
                </a:tc>
                <a:tc>
                  <a:txBody>
                    <a:bodyPr/>
                    <a:lstStyle/>
                    <a:p>
                      <a:pPr marL="285750" indent="-285750">
                        <a:buFont typeface="Arial" panose="020B0604020202020204" pitchFamily="34" charset="0"/>
                        <a:buChar char="•"/>
                      </a:pPr>
                      <a:r>
                        <a:rPr lang="en-US" sz="1500" dirty="0"/>
                        <a:t>Limited to named individuals (positions)</a:t>
                      </a:r>
                      <a:endParaRPr lang="id-ID" sz="1500" dirty="0"/>
                    </a:p>
                  </a:txBody>
                  <a:tcPr marL="68580" marR="68580" marT="34290" marB="34290"/>
                </a:tc>
                <a:tc>
                  <a:txBody>
                    <a:bodyPr/>
                    <a:lstStyle/>
                    <a:p>
                      <a:pPr marL="285750" indent="-285750">
                        <a:buFont typeface="Arial" panose="020B0604020202020204" pitchFamily="34" charset="0"/>
                        <a:buChar char="•"/>
                      </a:pPr>
                      <a:r>
                        <a:rPr lang="en-US" sz="1500" dirty="0"/>
                        <a:t>All access or actions will be logged and subject to non-repudiation processes as appropriate </a:t>
                      </a:r>
                      <a:endParaRPr lang="id-ID" sz="1500" dirty="0"/>
                    </a:p>
                  </a:txBody>
                  <a:tcPr marL="68580" marR="68580" marT="34290" marB="34290"/>
                </a:tc>
                <a:extLst>
                  <a:ext uri="{0D108BD9-81ED-4DB2-BD59-A6C34878D82A}">
                    <a16:rowId xmlns:a16="http://schemas.microsoft.com/office/drawing/2014/main" xmlns="" val="217605981"/>
                  </a:ext>
                </a:extLst>
              </a:tr>
            </a:tbl>
          </a:graphicData>
        </a:graphic>
      </p:graphicFrame>
    </p:spTree>
    <p:extLst>
      <p:ext uri="{BB962C8B-B14F-4D97-AF65-F5344CB8AC3E}">
        <p14:creationId xmlns:p14="http://schemas.microsoft.com/office/powerpoint/2010/main" val="257029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914400"/>
            <a:ext cx="7200900" cy="652713"/>
          </a:xfrm>
        </p:spPr>
        <p:txBody>
          <a:bodyPr>
            <a:normAutofit fontScale="90000"/>
          </a:bodyPr>
          <a:lstStyle/>
          <a:p>
            <a:r>
              <a:rPr lang="id-ID" b="1" dirty="0"/>
              <a:t>Establishing Accountability</a:t>
            </a:r>
          </a:p>
        </p:txBody>
      </p:sp>
      <p:sp>
        <p:nvSpPr>
          <p:cNvPr id="3" name="Content Placeholder 2"/>
          <p:cNvSpPr>
            <a:spLocks noGrp="1"/>
          </p:cNvSpPr>
          <p:nvPr>
            <p:ph idx="1"/>
          </p:nvPr>
        </p:nvSpPr>
        <p:spPr>
          <a:xfrm>
            <a:off x="1028700" y="2108535"/>
            <a:ext cx="7200900" cy="3720766"/>
          </a:xfrm>
        </p:spPr>
        <p:txBody>
          <a:bodyPr>
            <a:noAutofit/>
          </a:bodyPr>
          <a:lstStyle/>
          <a:p>
            <a:pPr marL="0" indent="0">
              <a:lnSpc>
                <a:spcPct val="90000"/>
              </a:lnSpc>
              <a:spcBef>
                <a:spcPts val="525"/>
              </a:spcBef>
              <a:buNone/>
            </a:pPr>
            <a:r>
              <a:rPr lang="en-US" sz="2025" dirty="0"/>
              <a:t>A clear accountability regime for all personnel will be important to ensure the protection of government information assets</a:t>
            </a:r>
            <a:r>
              <a:rPr lang="id-ID" sz="2025" dirty="0"/>
              <a:t>. Here is example:</a:t>
            </a:r>
          </a:p>
          <a:p>
            <a:pPr>
              <a:lnSpc>
                <a:spcPct val="90000"/>
              </a:lnSpc>
              <a:spcBef>
                <a:spcPts val="525"/>
              </a:spcBef>
              <a:buFont typeface="Times New Roman" panose="02020603050405020304" pitchFamily="18" charset="0"/>
              <a:buChar char="•"/>
            </a:pPr>
            <a:r>
              <a:rPr lang="id-ID" sz="2025" dirty="0"/>
              <a:t>Chief of Executive Officer</a:t>
            </a:r>
          </a:p>
          <a:p>
            <a:pPr lvl="1">
              <a:lnSpc>
                <a:spcPct val="90000"/>
              </a:lnSpc>
              <a:spcBef>
                <a:spcPts val="525"/>
              </a:spcBef>
              <a:buFont typeface="Times New Roman" panose="02020603050405020304" pitchFamily="18" charset="0"/>
              <a:buChar char="•"/>
            </a:pPr>
            <a:r>
              <a:rPr lang="en-US" sz="2025" dirty="0"/>
              <a:t>reviewing, understanding and applying the information security classification standard to electronic information and information technology assets; </a:t>
            </a:r>
            <a:endParaRPr lang="id-ID" sz="2025" dirty="0"/>
          </a:p>
          <a:p>
            <a:pPr>
              <a:lnSpc>
                <a:spcPct val="90000"/>
              </a:lnSpc>
              <a:spcBef>
                <a:spcPts val="525"/>
              </a:spcBef>
              <a:buFont typeface="Times New Roman" panose="02020603050405020304" pitchFamily="18" charset="0"/>
              <a:buChar char="•"/>
            </a:pPr>
            <a:r>
              <a:rPr lang="id-ID" altLang="id-ID" sz="2025" dirty="0"/>
              <a:t>Chief of Information Officer</a:t>
            </a:r>
          </a:p>
          <a:p>
            <a:pPr lvl="1">
              <a:lnSpc>
                <a:spcPct val="90000"/>
              </a:lnSpc>
              <a:spcBef>
                <a:spcPts val="525"/>
              </a:spcBef>
              <a:buFont typeface="Times New Roman" panose="02020603050405020304" pitchFamily="18" charset="0"/>
              <a:buChar char="•"/>
            </a:pPr>
            <a:r>
              <a:rPr lang="id-ID" sz="2025" dirty="0"/>
              <a:t>R</a:t>
            </a:r>
            <a:r>
              <a:rPr lang="en-US" sz="2025" dirty="0" err="1"/>
              <a:t>esponsible</a:t>
            </a:r>
            <a:r>
              <a:rPr lang="en-US" sz="2025" dirty="0"/>
              <a:t> for establishing corporate security policy and standards for electronic information and information technology assets.</a:t>
            </a:r>
            <a:endParaRPr lang="id-ID" altLang="id-ID" sz="2025" dirty="0"/>
          </a:p>
          <a:p>
            <a:pPr>
              <a:lnSpc>
                <a:spcPct val="90000"/>
              </a:lnSpc>
              <a:spcBef>
                <a:spcPts val="525"/>
              </a:spcBef>
              <a:buFont typeface="Times New Roman" panose="02020603050405020304" pitchFamily="18" charset="0"/>
              <a:buChar char="•"/>
            </a:pPr>
            <a:r>
              <a:rPr lang="id-ID" altLang="id-ID" sz="2025" dirty="0"/>
              <a:t>etc</a:t>
            </a:r>
          </a:p>
          <a:p>
            <a:pPr lvl="1">
              <a:lnSpc>
                <a:spcPct val="90000"/>
              </a:lnSpc>
              <a:spcBef>
                <a:spcPts val="525"/>
              </a:spcBef>
              <a:buFont typeface="Times New Roman" panose="02020603050405020304" pitchFamily="18" charset="0"/>
              <a:buChar char="•"/>
            </a:pPr>
            <a:endParaRPr lang="en-US" altLang="id-ID" sz="2025" dirty="0"/>
          </a:p>
        </p:txBody>
      </p:sp>
    </p:spTree>
    <p:extLst>
      <p:ext uri="{BB962C8B-B14F-4D97-AF65-F5344CB8AC3E}">
        <p14:creationId xmlns:p14="http://schemas.microsoft.com/office/powerpoint/2010/main" val="2656983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200900" cy="652713"/>
          </a:xfrm>
        </p:spPr>
        <p:txBody>
          <a:bodyPr>
            <a:normAutofit fontScale="90000"/>
          </a:bodyPr>
          <a:lstStyle/>
          <a:p>
            <a:r>
              <a:rPr lang="id-ID" b="1" dirty="0"/>
              <a:t>Implementing Information Classification </a:t>
            </a:r>
          </a:p>
        </p:txBody>
      </p:sp>
      <p:graphicFrame>
        <p:nvGraphicFramePr>
          <p:cNvPr id="4" name="Content Placeholder 3"/>
          <p:cNvGraphicFramePr>
            <a:graphicFrameLocks noGrp="1"/>
          </p:cNvGraphicFramePr>
          <p:nvPr>
            <p:ph idx="1"/>
            <p:extLst/>
          </p:nvPr>
        </p:nvGraphicFramePr>
        <p:xfrm>
          <a:off x="1028700" y="2108598"/>
          <a:ext cx="7200900" cy="3720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7222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135" y="2760345"/>
            <a:ext cx="7200900" cy="1114425"/>
          </a:xfrm>
        </p:spPr>
        <p:txBody>
          <a:bodyPr/>
          <a:lstStyle/>
          <a:p>
            <a:r>
              <a:rPr lang="en-US"/>
              <a:t>Any Question?</a:t>
            </a:r>
            <a:endParaRPr lang="en-US" dirty="0"/>
          </a:p>
        </p:txBody>
      </p:sp>
    </p:spTree>
    <p:extLst>
      <p:ext uri="{BB962C8B-B14F-4D97-AF65-F5344CB8AC3E}">
        <p14:creationId xmlns:p14="http://schemas.microsoft.com/office/powerpoint/2010/main" val="92226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lstStyle/>
          <a:p>
            <a:r>
              <a:rPr lang="id-ID" b="1" dirty="0"/>
              <a:t>Classifying Information Assets</a:t>
            </a:r>
          </a:p>
        </p:txBody>
      </p:sp>
      <p:sp>
        <p:nvSpPr>
          <p:cNvPr id="3" name="Content Placeholder 2"/>
          <p:cNvSpPr>
            <a:spLocks noGrp="1"/>
          </p:cNvSpPr>
          <p:nvPr>
            <p:ph idx="1"/>
          </p:nvPr>
        </p:nvSpPr>
        <p:spPr>
          <a:xfrm>
            <a:off x="1028700" y="2108535"/>
            <a:ext cx="7200900" cy="3149266"/>
          </a:xfrm>
        </p:spPr>
        <p:txBody>
          <a:bodyPr>
            <a:normAutofit/>
          </a:bodyPr>
          <a:lstStyle/>
          <a:p>
            <a:pPr>
              <a:lnSpc>
                <a:spcPct val="90000"/>
              </a:lnSpc>
              <a:spcBef>
                <a:spcPts val="600"/>
              </a:spcBef>
            </a:pPr>
            <a:r>
              <a:rPr lang="en-US" altLang="id-ID" sz="2400" dirty="0">
                <a:latin typeface="Calibri" panose="020F0502020204030204" pitchFamily="34" charset="0"/>
              </a:rPr>
              <a:t>U</a:t>
            </a:r>
            <a:r>
              <a:rPr lang="id-ID" altLang="id-ID" sz="2400" dirty="0">
                <a:latin typeface="Calibri" panose="020F0502020204030204" pitchFamily="34" charset="0"/>
              </a:rPr>
              <a:t>nrestricted (Public)</a:t>
            </a:r>
          </a:p>
          <a:p>
            <a:pPr>
              <a:lnSpc>
                <a:spcPct val="90000"/>
              </a:lnSpc>
              <a:spcBef>
                <a:spcPts val="600"/>
              </a:spcBef>
            </a:pPr>
            <a:r>
              <a:rPr lang="id-ID" altLang="id-ID" sz="2400" dirty="0">
                <a:latin typeface="Calibri" panose="020F0502020204030204" pitchFamily="34" charset="0"/>
              </a:rPr>
              <a:t>Protected</a:t>
            </a:r>
          </a:p>
          <a:p>
            <a:pPr>
              <a:lnSpc>
                <a:spcPct val="90000"/>
              </a:lnSpc>
              <a:spcBef>
                <a:spcPts val="600"/>
              </a:spcBef>
            </a:pPr>
            <a:r>
              <a:rPr lang="id-ID" altLang="id-ID" sz="2400" dirty="0">
                <a:latin typeface="Calibri" panose="020F0502020204030204" pitchFamily="34" charset="0"/>
              </a:rPr>
              <a:t>Confidential</a:t>
            </a:r>
          </a:p>
          <a:p>
            <a:pPr>
              <a:lnSpc>
                <a:spcPct val="90000"/>
              </a:lnSpc>
              <a:spcBef>
                <a:spcPts val="600"/>
              </a:spcBef>
            </a:pPr>
            <a:r>
              <a:rPr lang="id-ID" altLang="id-ID" sz="2400" dirty="0">
                <a:latin typeface="Calibri" panose="020F0502020204030204" pitchFamily="34" charset="0"/>
              </a:rPr>
              <a:t>Restricted (Top Secret)</a:t>
            </a:r>
            <a:endParaRPr lang="en-US" altLang="id-ID" sz="2400" dirty="0">
              <a:latin typeface="Calibri" panose="020F0502020204030204" pitchFamily="34" charset="0"/>
            </a:endParaRPr>
          </a:p>
        </p:txBody>
      </p:sp>
    </p:spTree>
    <p:extLst>
      <p:ext uri="{BB962C8B-B14F-4D97-AF65-F5344CB8AC3E}">
        <p14:creationId xmlns:p14="http://schemas.microsoft.com/office/powerpoint/2010/main" val="14976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510" y="914400"/>
            <a:ext cx="7200900" cy="652713"/>
          </a:xfrm>
        </p:spPr>
        <p:txBody>
          <a:bodyPr/>
          <a:lstStyle/>
          <a:p>
            <a:r>
              <a:rPr lang="id-ID" b="1" dirty="0"/>
              <a:t>Unrestricted (Public)</a:t>
            </a:r>
          </a:p>
        </p:txBody>
      </p:sp>
      <p:sp>
        <p:nvSpPr>
          <p:cNvPr id="3" name="Content Placeholder 2"/>
          <p:cNvSpPr>
            <a:spLocks noGrp="1"/>
          </p:cNvSpPr>
          <p:nvPr>
            <p:ph idx="1"/>
          </p:nvPr>
        </p:nvSpPr>
        <p:spPr>
          <a:xfrm>
            <a:off x="1028700" y="2108535"/>
            <a:ext cx="7200900" cy="3149266"/>
          </a:xfrm>
        </p:spPr>
        <p:txBody>
          <a:bodyPr>
            <a:noAutofit/>
          </a:bodyPr>
          <a:lstStyle/>
          <a:p>
            <a:pPr>
              <a:spcBef>
                <a:spcPct val="50000"/>
              </a:spcBef>
            </a:pPr>
            <a:r>
              <a:rPr lang="id-ID" altLang="id-ID" sz="2500" dirty="0"/>
              <a:t>Information has no potential risk for organization</a:t>
            </a:r>
          </a:p>
          <a:p>
            <a:pPr>
              <a:spcBef>
                <a:spcPct val="50000"/>
              </a:spcBef>
            </a:pPr>
            <a:r>
              <a:rPr lang="en-US" sz="2500" dirty="0"/>
              <a:t>Available to the public, all employees, contractors, sub-contractors and agents.</a:t>
            </a:r>
            <a:endParaRPr lang="id-ID" sz="2500" dirty="0"/>
          </a:p>
          <a:p>
            <a:pPr>
              <a:spcBef>
                <a:spcPct val="50000"/>
              </a:spcBef>
            </a:pPr>
            <a:r>
              <a:rPr lang="id-ID" altLang="id-ID" sz="2500" dirty="0"/>
              <a:t>Example: Price, book catalog, product, service information</a:t>
            </a:r>
          </a:p>
          <a:p>
            <a:pPr>
              <a:spcBef>
                <a:spcPct val="50000"/>
              </a:spcBef>
            </a:pPr>
            <a:endParaRPr lang="en-US" altLang="id-ID" sz="2500" dirty="0"/>
          </a:p>
        </p:txBody>
      </p:sp>
    </p:spTree>
    <p:extLst>
      <p:ext uri="{BB962C8B-B14F-4D97-AF65-F5344CB8AC3E}">
        <p14:creationId xmlns:p14="http://schemas.microsoft.com/office/powerpoint/2010/main" val="4253173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lstStyle/>
          <a:p>
            <a:r>
              <a:rPr lang="id-ID" b="1" dirty="0"/>
              <a:t>Protected</a:t>
            </a:r>
          </a:p>
        </p:txBody>
      </p:sp>
      <p:sp>
        <p:nvSpPr>
          <p:cNvPr id="3" name="Content Placeholder 2"/>
          <p:cNvSpPr>
            <a:spLocks noGrp="1"/>
          </p:cNvSpPr>
          <p:nvPr>
            <p:ph idx="1"/>
          </p:nvPr>
        </p:nvSpPr>
        <p:spPr>
          <a:xfrm>
            <a:off x="1028700" y="2108535"/>
            <a:ext cx="7200900" cy="3149266"/>
          </a:xfrm>
        </p:spPr>
        <p:txBody>
          <a:bodyPr>
            <a:noAutofit/>
          </a:bodyPr>
          <a:lstStyle/>
          <a:p>
            <a:pPr>
              <a:spcBef>
                <a:spcPct val="50000"/>
              </a:spcBef>
            </a:pPr>
            <a:r>
              <a:rPr lang="en-US" sz="2100" dirty="0"/>
              <a:t>Information that is sensitive </a:t>
            </a:r>
            <a:r>
              <a:rPr lang="id-ID" sz="2100" dirty="0"/>
              <a:t>for </a:t>
            </a:r>
            <a:r>
              <a:rPr lang="en-US" sz="2100" dirty="0"/>
              <a:t>outside </a:t>
            </a:r>
            <a:r>
              <a:rPr lang="id-ID" sz="2100" dirty="0"/>
              <a:t>organization </a:t>
            </a:r>
          </a:p>
          <a:p>
            <a:pPr>
              <a:spcBef>
                <a:spcPct val="50000"/>
              </a:spcBef>
            </a:pPr>
            <a:r>
              <a:rPr lang="id-ID" altLang="id-ID" sz="2100" dirty="0"/>
              <a:t>The information need to be protected</a:t>
            </a:r>
          </a:p>
          <a:p>
            <a:pPr>
              <a:spcBef>
                <a:spcPct val="50000"/>
              </a:spcBef>
            </a:pPr>
            <a:r>
              <a:rPr lang="id-ID" altLang="id-ID" sz="2100" dirty="0"/>
              <a:t>Information has low potential risk for organization</a:t>
            </a:r>
          </a:p>
          <a:p>
            <a:pPr>
              <a:spcBef>
                <a:spcPct val="50000"/>
              </a:spcBef>
            </a:pPr>
            <a:r>
              <a:rPr lang="en-US" sz="2100" dirty="0"/>
              <a:t>A</a:t>
            </a:r>
            <a:r>
              <a:rPr lang="id-ID" sz="2100" dirty="0"/>
              <a:t>vailable for a</a:t>
            </a:r>
            <a:r>
              <a:rPr lang="en-US" sz="2100" dirty="0" err="1"/>
              <a:t>uthorized</a:t>
            </a:r>
            <a:r>
              <a:rPr lang="en-US" sz="2100" dirty="0"/>
              <a:t> access (to employees, contractors, sub-contractors and agents) on a “need-to-know” basis for business-related purposes. </a:t>
            </a:r>
            <a:endParaRPr lang="id-ID" altLang="id-ID" sz="2100" dirty="0"/>
          </a:p>
          <a:p>
            <a:pPr>
              <a:spcBef>
                <a:spcPct val="50000"/>
              </a:spcBef>
            </a:pPr>
            <a:r>
              <a:rPr lang="id-ID" altLang="id-ID" sz="2100" dirty="0"/>
              <a:t>Example: Policy, Meeting note, etc</a:t>
            </a:r>
          </a:p>
          <a:p>
            <a:pPr>
              <a:spcBef>
                <a:spcPct val="50000"/>
              </a:spcBef>
            </a:pPr>
            <a:endParaRPr lang="en-US" altLang="id-ID" sz="2100" dirty="0"/>
          </a:p>
        </p:txBody>
      </p:sp>
    </p:spTree>
    <p:extLst>
      <p:ext uri="{BB962C8B-B14F-4D97-AF65-F5344CB8AC3E}">
        <p14:creationId xmlns:p14="http://schemas.microsoft.com/office/powerpoint/2010/main" val="106025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lstStyle/>
          <a:p>
            <a:r>
              <a:rPr lang="id-ID" b="1" dirty="0"/>
              <a:t>Confidential</a:t>
            </a:r>
          </a:p>
        </p:txBody>
      </p:sp>
      <p:sp>
        <p:nvSpPr>
          <p:cNvPr id="3" name="Content Placeholder 2"/>
          <p:cNvSpPr>
            <a:spLocks noGrp="1"/>
          </p:cNvSpPr>
          <p:nvPr>
            <p:ph idx="1"/>
          </p:nvPr>
        </p:nvSpPr>
        <p:spPr>
          <a:xfrm>
            <a:off x="1028700" y="2108535"/>
            <a:ext cx="7200900" cy="3149266"/>
          </a:xfrm>
        </p:spPr>
        <p:txBody>
          <a:bodyPr>
            <a:noAutofit/>
          </a:bodyPr>
          <a:lstStyle/>
          <a:p>
            <a:pPr>
              <a:spcBef>
                <a:spcPct val="50000"/>
              </a:spcBef>
            </a:pPr>
            <a:r>
              <a:rPr lang="en-US" sz="2100" dirty="0"/>
              <a:t>Information that is sensitive </a:t>
            </a:r>
            <a:r>
              <a:rPr lang="id-ID" sz="2100" dirty="0"/>
              <a:t>within the</a:t>
            </a:r>
            <a:r>
              <a:rPr lang="en-US" sz="2100" dirty="0"/>
              <a:t> </a:t>
            </a:r>
            <a:r>
              <a:rPr lang="id-ID" sz="2100" dirty="0"/>
              <a:t>organization </a:t>
            </a:r>
          </a:p>
          <a:p>
            <a:pPr>
              <a:spcBef>
                <a:spcPct val="50000"/>
              </a:spcBef>
            </a:pPr>
            <a:r>
              <a:rPr lang="id-ID" altLang="id-ID" sz="2100" dirty="0"/>
              <a:t>The information need to be protected</a:t>
            </a:r>
          </a:p>
          <a:p>
            <a:pPr>
              <a:spcBef>
                <a:spcPct val="50000"/>
              </a:spcBef>
            </a:pPr>
            <a:r>
              <a:rPr lang="id-ID" altLang="id-ID" sz="2100" dirty="0"/>
              <a:t>Information has high potential risk for organization</a:t>
            </a:r>
          </a:p>
          <a:p>
            <a:pPr>
              <a:spcBef>
                <a:spcPct val="50000"/>
              </a:spcBef>
            </a:pPr>
            <a:r>
              <a:rPr lang="id-ID" sz="2100" dirty="0"/>
              <a:t>A</a:t>
            </a:r>
            <a:r>
              <a:rPr lang="en-US" sz="2100" dirty="0" err="1"/>
              <a:t>vailable</a:t>
            </a:r>
            <a:r>
              <a:rPr lang="en-US" sz="2100" dirty="0"/>
              <a:t> only to a specific function, group or role</a:t>
            </a:r>
            <a:endParaRPr lang="id-ID" sz="2100" dirty="0"/>
          </a:p>
          <a:p>
            <a:pPr>
              <a:spcBef>
                <a:spcPct val="50000"/>
              </a:spcBef>
            </a:pPr>
            <a:r>
              <a:rPr lang="id-ID" altLang="id-ID" sz="2100" dirty="0"/>
              <a:t>Example: Payroll, performance review, Setting standard, personnel data, etc</a:t>
            </a:r>
          </a:p>
          <a:p>
            <a:pPr>
              <a:spcBef>
                <a:spcPct val="50000"/>
              </a:spcBef>
            </a:pPr>
            <a:endParaRPr lang="en-US" altLang="id-ID" sz="2100" dirty="0"/>
          </a:p>
        </p:txBody>
      </p:sp>
    </p:spTree>
    <p:extLst>
      <p:ext uri="{BB962C8B-B14F-4D97-AF65-F5344CB8AC3E}">
        <p14:creationId xmlns:p14="http://schemas.microsoft.com/office/powerpoint/2010/main" val="183625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lstStyle/>
          <a:p>
            <a:r>
              <a:rPr lang="id-ID" b="1" dirty="0"/>
              <a:t>Restricted (Top Secret)</a:t>
            </a:r>
          </a:p>
        </p:txBody>
      </p:sp>
      <p:sp>
        <p:nvSpPr>
          <p:cNvPr id="3" name="Content Placeholder 2"/>
          <p:cNvSpPr>
            <a:spLocks noGrp="1"/>
          </p:cNvSpPr>
          <p:nvPr>
            <p:ph idx="1"/>
          </p:nvPr>
        </p:nvSpPr>
        <p:spPr>
          <a:xfrm>
            <a:off x="1028700" y="2108535"/>
            <a:ext cx="7200900" cy="3149266"/>
          </a:xfrm>
        </p:spPr>
        <p:txBody>
          <a:bodyPr>
            <a:noAutofit/>
          </a:bodyPr>
          <a:lstStyle/>
          <a:p>
            <a:pPr>
              <a:spcBef>
                <a:spcPct val="50000"/>
              </a:spcBef>
            </a:pPr>
            <a:r>
              <a:rPr lang="en-US" sz="2100" dirty="0"/>
              <a:t>Information that is </a:t>
            </a:r>
            <a:r>
              <a:rPr lang="id-ID" sz="2100" dirty="0"/>
              <a:t>highly </a:t>
            </a:r>
            <a:r>
              <a:rPr lang="en-US" sz="2100" dirty="0"/>
              <a:t>sensitive </a:t>
            </a:r>
            <a:r>
              <a:rPr lang="id-ID" sz="2100" dirty="0"/>
              <a:t>within the</a:t>
            </a:r>
            <a:r>
              <a:rPr lang="en-US" sz="2100" dirty="0"/>
              <a:t> </a:t>
            </a:r>
            <a:r>
              <a:rPr lang="id-ID" sz="2100" dirty="0"/>
              <a:t>organization </a:t>
            </a:r>
          </a:p>
          <a:p>
            <a:pPr>
              <a:spcBef>
                <a:spcPct val="50000"/>
              </a:spcBef>
            </a:pPr>
            <a:r>
              <a:rPr lang="id-ID" altLang="id-ID" sz="2100" dirty="0"/>
              <a:t>The information need to be protected</a:t>
            </a:r>
          </a:p>
          <a:p>
            <a:pPr>
              <a:spcBef>
                <a:spcPct val="50000"/>
              </a:spcBef>
            </a:pPr>
            <a:r>
              <a:rPr lang="id-ID" altLang="id-ID" sz="2100" dirty="0"/>
              <a:t>Information has High potential risk for organization and create damage.</a:t>
            </a:r>
          </a:p>
          <a:p>
            <a:pPr>
              <a:spcBef>
                <a:spcPct val="50000"/>
              </a:spcBef>
            </a:pPr>
            <a:r>
              <a:rPr lang="id-ID" sz="2100" dirty="0"/>
              <a:t>A</a:t>
            </a:r>
            <a:r>
              <a:rPr lang="en-US" sz="2100" dirty="0" err="1"/>
              <a:t>vailable</a:t>
            </a:r>
            <a:r>
              <a:rPr lang="en-US" sz="2100" dirty="0"/>
              <a:t> only to specific, named individuals (or specific positions).</a:t>
            </a:r>
            <a:endParaRPr lang="id-ID" sz="2100" dirty="0"/>
          </a:p>
          <a:p>
            <a:pPr>
              <a:spcBef>
                <a:spcPct val="50000"/>
              </a:spcBef>
            </a:pPr>
            <a:r>
              <a:rPr lang="id-ID" altLang="id-ID" sz="2100" dirty="0"/>
              <a:t>Example: Business Plan, New Business Model, Secret Message, Investigation documents, etc</a:t>
            </a:r>
          </a:p>
          <a:p>
            <a:pPr>
              <a:spcBef>
                <a:spcPct val="50000"/>
              </a:spcBef>
            </a:pPr>
            <a:endParaRPr lang="en-US" altLang="id-ID" sz="2100" dirty="0"/>
          </a:p>
        </p:txBody>
      </p:sp>
    </p:spTree>
    <p:extLst>
      <p:ext uri="{BB962C8B-B14F-4D97-AF65-F5344CB8AC3E}">
        <p14:creationId xmlns:p14="http://schemas.microsoft.com/office/powerpoint/2010/main" val="330665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normAutofit fontScale="90000"/>
          </a:bodyPr>
          <a:lstStyle/>
          <a:p>
            <a:r>
              <a:rPr lang="id-ID" altLang="id-ID" b="1" dirty="0"/>
              <a:t>Approach</a:t>
            </a:r>
            <a:endParaRPr lang="id-ID" b="1" dirty="0"/>
          </a:p>
        </p:txBody>
      </p:sp>
      <p:sp>
        <p:nvSpPr>
          <p:cNvPr id="3" name="Content Placeholder 2"/>
          <p:cNvSpPr>
            <a:spLocks noGrp="1"/>
          </p:cNvSpPr>
          <p:nvPr>
            <p:ph idx="1"/>
          </p:nvPr>
        </p:nvSpPr>
        <p:spPr>
          <a:xfrm>
            <a:off x="1028700" y="2108535"/>
            <a:ext cx="7200900" cy="3149266"/>
          </a:xfrm>
        </p:spPr>
        <p:txBody>
          <a:bodyPr>
            <a:noAutofit/>
          </a:bodyPr>
          <a:lstStyle/>
          <a:p>
            <a:pPr>
              <a:spcBef>
                <a:spcPts val="600"/>
              </a:spcBef>
              <a:buFont typeface="Times New Roman" panose="02020603050405020304" pitchFamily="18" charset="0"/>
              <a:buChar char="•"/>
            </a:pPr>
            <a:r>
              <a:rPr lang="id-ID" sz="2400" dirty="0"/>
              <a:t>Organization</a:t>
            </a:r>
            <a:r>
              <a:rPr lang="en-US" sz="2400" dirty="0"/>
              <a:t> will determine the extent to which security classification needs to be applied to information assets. </a:t>
            </a:r>
            <a:endParaRPr lang="id-ID" sz="2400" dirty="0"/>
          </a:p>
          <a:p>
            <a:pPr>
              <a:spcBef>
                <a:spcPts val="600"/>
              </a:spcBef>
              <a:buFont typeface="Times New Roman" panose="02020603050405020304" pitchFamily="18" charset="0"/>
              <a:buChar char="•"/>
            </a:pPr>
            <a:r>
              <a:rPr lang="en-US" sz="2400" dirty="0"/>
              <a:t>The security classification of information assets should meet both business and operational needs. It should be based on a threat and risk assessment and business impact analysis.</a:t>
            </a:r>
            <a:endParaRPr lang="en-US" altLang="id-ID" sz="1800" dirty="0">
              <a:latin typeface="Times New Roman" panose="02020603050405020304" pitchFamily="18" charset="0"/>
            </a:endParaRPr>
          </a:p>
        </p:txBody>
      </p:sp>
    </p:spTree>
    <p:extLst>
      <p:ext uri="{BB962C8B-B14F-4D97-AF65-F5344CB8AC3E}">
        <p14:creationId xmlns:p14="http://schemas.microsoft.com/office/powerpoint/2010/main" val="183401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914400"/>
            <a:ext cx="7200900" cy="652713"/>
          </a:xfrm>
        </p:spPr>
        <p:txBody>
          <a:bodyPr>
            <a:normAutofit fontScale="90000"/>
          </a:bodyPr>
          <a:lstStyle/>
          <a:p>
            <a:r>
              <a:rPr lang="id-ID" altLang="id-ID" b="1" dirty="0"/>
              <a:t>Determine Criteria</a:t>
            </a:r>
            <a:endParaRPr lang="id-ID" b="1" dirty="0"/>
          </a:p>
        </p:txBody>
      </p:sp>
      <p:sp>
        <p:nvSpPr>
          <p:cNvPr id="3" name="Content Placeholder 2"/>
          <p:cNvSpPr>
            <a:spLocks noGrp="1"/>
          </p:cNvSpPr>
          <p:nvPr>
            <p:ph idx="1"/>
          </p:nvPr>
        </p:nvSpPr>
        <p:spPr>
          <a:xfrm>
            <a:off x="1028700" y="2108535"/>
            <a:ext cx="7200900" cy="3149266"/>
          </a:xfrm>
        </p:spPr>
        <p:txBody>
          <a:bodyPr>
            <a:noAutofit/>
          </a:bodyPr>
          <a:lstStyle/>
          <a:p>
            <a:pPr marL="0" indent="0">
              <a:spcBef>
                <a:spcPts val="450"/>
              </a:spcBef>
              <a:buNone/>
            </a:pPr>
            <a:r>
              <a:rPr lang="en-US" sz="2500" dirty="0"/>
              <a:t>Four criteria are the basis for deciding the security and access requirements for information assets. These criteria are:</a:t>
            </a:r>
            <a:endParaRPr lang="id-ID" sz="2500" dirty="0"/>
          </a:p>
          <a:p>
            <a:pPr>
              <a:spcBef>
                <a:spcPts val="450"/>
              </a:spcBef>
              <a:buFont typeface="Times New Roman" panose="02020603050405020304" pitchFamily="18" charset="0"/>
              <a:buChar char="•"/>
            </a:pPr>
            <a:r>
              <a:rPr lang="id-ID" altLang="id-ID" sz="2500" dirty="0"/>
              <a:t>Integrity</a:t>
            </a:r>
          </a:p>
          <a:p>
            <a:pPr>
              <a:spcBef>
                <a:spcPts val="450"/>
              </a:spcBef>
              <a:buFont typeface="Times New Roman" panose="02020603050405020304" pitchFamily="18" charset="0"/>
              <a:buChar char="•"/>
            </a:pPr>
            <a:r>
              <a:rPr lang="id-ID" altLang="id-ID" sz="2500" dirty="0"/>
              <a:t>Availability</a:t>
            </a:r>
          </a:p>
          <a:p>
            <a:pPr>
              <a:spcBef>
                <a:spcPts val="450"/>
              </a:spcBef>
              <a:buFont typeface="Times New Roman" panose="02020603050405020304" pitchFamily="18" charset="0"/>
              <a:buChar char="•"/>
            </a:pPr>
            <a:r>
              <a:rPr lang="id-ID" altLang="id-ID" sz="2500" dirty="0"/>
              <a:t>Confidentiality</a:t>
            </a:r>
          </a:p>
          <a:p>
            <a:pPr>
              <a:spcBef>
                <a:spcPts val="450"/>
              </a:spcBef>
              <a:buFont typeface="Times New Roman" panose="02020603050405020304" pitchFamily="18" charset="0"/>
              <a:buChar char="•"/>
            </a:pPr>
            <a:r>
              <a:rPr lang="id-ID" altLang="id-ID" sz="2500" dirty="0"/>
              <a:t>Value</a:t>
            </a:r>
            <a:endParaRPr lang="en-US" altLang="id-ID" sz="2500" dirty="0"/>
          </a:p>
        </p:txBody>
      </p:sp>
    </p:spTree>
    <p:extLst>
      <p:ext uri="{BB962C8B-B14F-4D97-AF65-F5344CB8AC3E}">
        <p14:creationId xmlns:p14="http://schemas.microsoft.com/office/powerpoint/2010/main" val="117971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1492</Words>
  <Application>Microsoft Office PowerPoint</Application>
  <PresentationFormat>On-screen Show (4:3)</PresentationFormat>
  <Paragraphs>206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Information Classification</vt:lpstr>
      <vt:lpstr>Purpose</vt:lpstr>
      <vt:lpstr>Classifying Information Assets</vt:lpstr>
      <vt:lpstr>Unrestricted (Public)</vt:lpstr>
      <vt:lpstr>Protected</vt:lpstr>
      <vt:lpstr>Confidential</vt:lpstr>
      <vt:lpstr>Restricted (Top Secret)</vt:lpstr>
      <vt:lpstr>Approach</vt:lpstr>
      <vt:lpstr>Determine Criteria</vt:lpstr>
      <vt:lpstr>Criteria</vt:lpstr>
      <vt:lpstr>Threat &amp; Risk Assessment</vt:lpstr>
      <vt:lpstr>Information Classification Guidelines</vt:lpstr>
      <vt:lpstr>Information Classification Practice</vt:lpstr>
      <vt:lpstr>Labelling Information Assets</vt:lpstr>
      <vt:lpstr>Storing Information</vt:lpstr>
      <vt:lpstr>Storing Information</vt:lpstr>
      <vt:lpstr>Transmitting Information</vt:lpstr>
      <vt:lpstr>Transmitting Information</vt:lpstr>
      <vt:lpstr>Protecting the Integrity of Information</vt:lpstr>
      <vt:lpstr>Allowing Appropriate Access and Disclosure</vt:lpstr>
      <vt:lpstr>Allowing Appropriate Access and Disclosure</vt:lpstr>
      <vt:lpstr>Establishing Accountability</vt:lpstr>
      <vt:lpstr>Implementing Information Classification </vt:lpstr>
      <vt:lpstr>Any Question?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Salim Sakata</cp:lastModifiedBy>
  <cp:revision>270</cp:revision>
  <dcterms:created xsi:type="dcterms:W3CDTF">2010-08-24T06:47:44Z</dcterms:created>
  <dcterms:modified xsi:type="dcterms:W3CDTF">2017-10-08T21:30:20Z</dcterms:modified>
</cp:coreProperties>
</file>