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83" r:id="rId2"/>
    <p:sldId id="384" r:id="rId3"/>
    <p:sldId id="385" r:id="rId4"/>
    <p:sldId id="387" r:id="rId5"/>
    <p:sldId id="388" r:id="rId6"/>
    <p:sldId id="389" r:id="rId7"/>
    <p:sldId id="390" r:id="rId8"/>
    <p:sldId id="391" r:id="rId9"/>
    <p:sldId id="419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7" d="100"/>
          <a:sy n="67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09/10/2017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word.kaspersky.com/" TargetMode="External"/><Relationship Id="rId2" Type="http://schemas.openxmlformats.org/officeDocument/2006/relationships/hyperlink" Target="https://howsecureismypassword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b="1" dirty="0" smtClean="0"/>
              <a:t>Information </a:t>
            </a:r>
            <a:r>
              <a:rPr lang="id-ID" b="1" dirty="0" smtClean="0"/>
              <a:t>Right Management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id-ID" dirty="0"/>
              <a:t>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/>
          <a:lstStyle/>
          <a:p>
            <a:r>
              <a:rPr lang="id-ID" b="1" dirty="0"/>
              <a:t>Access Control Token</a:t>
            </a:r>
          </a:p>
        </p:txBody>
      </p:sp>
      <p:pic>
        <p:nvPicPr>
          <p:cNvPr id="6" name="Picture 8" descr="Copy of Fig09-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6989" y="2024313"/>
            <a:ext cx="3148696" cy="3893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0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510" y="914400"/>
            <a:ext cx="7200900" cy="652713"/>
          </a:xfrm>
        </p:spPr>
        <p:txBody>
          <a:bodyPr/>
          <a:lstStyle/>
          <a:p>
            <a:r>
              <a:rPr lang="id-ID" b="1" dirty="0"/>
              <a:t>Something You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id-ID" sz="2400" dirty="0"/>
              <a:t>This authentication mechanism takes advantage of something inherent in the user that is evaluated using biometrics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Most of the technologies that scan human characteristics convert these images to obtain some form of minutiae — unique points of reference that are digitized and stored in an encrypted format</a:t>
            </a:r>
          </a:p>
        </p:txBody>
      </p:sp>
    </p:spTree>
    <p:extLst>
      <p:ext uri="{BB962C8B-B14F-4D97-AF65-F5344CB8AC3E}">
        <p14:creationId xmlns:p14="http://schemas.microsoft.com/office/powerpoint/2010/main" val="149432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Something You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id-ID" sz="2400" dirty="0"/>
              <a:t>This type of authentication makes use of something the user performs or produces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It includes technology related to signature recognition and voice recognition, for example </a:t>
            </a:r>
          </a:p>
        </p:txBody>
      </p:sp>
    </p:spTree>
    <p:extLst>
      <p:ext uri="{BB962C8B-B14F-4D97-AF65-F5344CB8AC3E}">
        <p14:creationId xmlns:p14="http://schemas.microsoft.com/office/powerpoint/2010/main" val="34566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r>
              <a:rPr lang="en-US" altLang="id-ID" sz="1800" dirty="0"/>
              <a:t>Authorization for each authenticated user</a:t>
            </a:r>
          </a:p>
          <a:p>
            <a:pPr lvl="1"/>
            <a:r>
              <a:rPr lang="en-US" altLang="id-ID" sz="1650" dirty="0"/>
              <a:t>System performs authentication process to verify specific entity </a:t>
            </a:r>
          </a:p>
          <a:p>
            <a:pPr lvl="1"/>
            <a:r>
              <a:rPr lang="en-US" altLang="id-ID" sz="1650" dirty="0"/>
              <a:t>Grants access to resources for only that entity</a:t>
            </a:r>
          </a:p>
          <a:p>
            <a:r>
              <a:rPr lang="en-US" altLang="id-ID" sz="1800" dirty="0"/>
              <a:t>Authorization for members of a group</a:t>
            </a:r>
          </a:p>
          <a:p>
            <a:pPr lvl="1"/>
            <a:r>
              <a:rPr lang="en-US" altLang="id-ID" sz="1650" dirty="0"/>
              <a:t>System matches authenticated entities to a list of group memberships</a:t>
            </a:r>
          </a:p>
          <a:p>
            <a:pPr lvl="1"/>
            <a:r>
              <a:rPr lang="en-US" altLang="id-ID" sz="1650" dirty="0"/>
              <a:t>Grants access to resources based on group’s access rights</a:t>
            </a:r>
          </a:p>
          <a:p>
            <a:r>
              <a:rPr lang="en-US" altLang="id-ID" sz="1800" dirty="0"/>
              <a:t>Authorization across multiple systems</a:t>
            </a:r>
          </a:p>
          <a:p>
            <a:pPr lvl="1"/>
            <a:r>
              <a:rPr lang="en-US" altLang="id-ID" sz="1650" dirty="0"/>
              <a:t>Central authentication and authorization system verifies entity identity</a:t>
            </a:r>
          </a:p>
          <a:p>
            <a:pPr lvl="1"/>
            <a:r>
              <a:rPr lang="en-US" altLang="id-ID" sz="1650" dirty="0"/>
              <a:t>Grants a set of credentials to verified entity</a:t>
            </a:r>
          </a:p>
        </p:txBody>
      </p:sp>
    </p:spTree>
    <p:extLst>
      <p:ext uri="{BB962C8B-B14F-4D97-AF65-F5344CB8AC3E}">
        <p14:creationId xmlns:p14="http://schemas.microsoft.com/office/powerpoint/2010/main" val="170882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990" y="914400"/>
            <a:ext cx="7200900" cy="652713"/>
          </a:xfrm>
        </p:spPr>
        <p:txBody>
          <a:bodyPr/>
          <a:lstStyle/>
          <a:p>
            <a:r>
              <a:rPr lang="id-ID" b="1" dirty="0"/>
              <a:t>Managing </a:t>
            </a:r>
            <a:r>
              <a:rPr lang="id-ID" b="1" dirty="0" smtClean="0"/>
              <a:t>Information Right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</a:pPr>
            <a:r>
              <a:rPr lang="en-US" altLang="id-ID" sz="2100" dirty="0"/>
              <a:t>To appropriately manage </a:t>
            </a:r>
            <a:r>
              <a:rPr lang="id-ID" altLang="id-ID" sz="2100" dirty="0" smtClean="0"/>
              <a:t>information right</a:t>
            </a:r>
            <a:r>
              <a:rPr lang="en-US" altLang="id-ID" sz="2100" dirty="0" smtClean="0"/>
              <a:t>, </a:t>
            </a:r>
            <a:r>
              <a:rPr lang="en-US" altLang="id-ID" sz="2100" dirty="0"/>
              <a:t>an organization must have a formal access control policy in place</a:t>
            </a:r>
          </a:p>
          <a:p>
            <a:pPr lvl="1">
              <a:spcBef>
                <a:spcPct val="60000"/>
              </a:spcBef>
            </a:pPr>
            <a:r>
              <a:rPr lang="en-US" altLang="id-ID" sz="2100" dirty="0"/>
              <a:t>Determines how access rights are granted to entities and groups</a:t>
            </a:r>
          </a:p>
          <a:p>
            <a:pPr lvl="1">
              <a:spcBef>
                <a:spcPct val="60000"/>
              </a:spcBef>
            </a:pPr>
            <a:r>
              <a:rPr lang="en-US" altLang="id-ID" sz="2100" dirty="0"/>
              <a:t>Must include provisions for periodically reviewing all access rights, granting access rights to new employees, changing access rights when job roles change, and revoking access rights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2033808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Access to Library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id-ID" sz="2400" dirty="0"/>
              <a:t>Authentication</a:t>
            </a:r>
          </a:p>
          <a:p>
            <a:pPr lvl="1">
              <a:lnSpc>
                <a:spcPct val="90000"/>
              </a:lnSpc>
            </a:pPr>
            <a:r>
              <a:rPr lang="en-US" altLang="id-ID" sz="2400" dirty="0"/>
              <a:t>ID Check 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Access Control</a:t>
            </a:r>
          </a:p>
          <a:p>
            <a:pPr lvl="1">
              <a:lnSpc>
                <a:spcPct val="90000"/>
              </a:lnSpc>
            </a:pPr>
            <a:r>
              <a:rPr lang="id-ID" altLang="id-ID" sz="2400" dirty="0"/>
              <a:t>Visitor</a:t>
            </a:r>
            <a:r>
              <a:rPr lang="en-US" altLang="id-ID" sz="2400" dirty="0"/>
              <a:t> - allowed in</a:t>
            </a:r>
          </a:p>
          <a:p>
            <a:pPr lvl="1">
              <a:lnSpc>
                <a:spcPct val="90000"/>
              </a:lnSpc>
            </a:pPr>
            <a:r>
              <a:rPr lang="id-ID" altLang="id-ID" sz="2400" dirty="0"/>
              <a:t>Member</a:t>
            </a:r>
            <a:r>
              <a:rPr lang="en-US" altLang="id-ID" sz="2400" dirty="0"/>
              <a:t> - allowed to </a:t>
            </a:r>
            <a:r>
              <a:rPr lang="id-ID" altLang="id-ID" sz="2400" dirty="0"/>
              <a:t>borrow</a:t>
            </a:r>
            <a:endParaRPr lang="en-US" altLang="id-ID" sz="2400" dirty="0"/>
          </a:p>
          <a:p>
            <a:pPr lvl="1">
              <a:lnSpc>
                <a:spcPct val="90000"/>
              </a:lnSpc>
            </a:pPr>
            <a:r>
              <a:rPr lang="id-ID" altLang="id-ID" sz="2400" dirty="0"/>
              <a:t>Staff</a:t>
            </a:r>
            <a:r>
              <a:rPr lang="en-US" altLang="id-ID" sz="2400" dirty="0"/>
              <a:t> - allowed to access </a:t>
            </a:r>
            <a:r>
              <a:rPr lang="id-ID" altLang="id-ID" sz="2400" dirty="0"/>
              <a:t>All </a:t>
            </a:r>
            <a:r>
              <a:rPr lang="en-US" altLang="id-ID" sz="2400" dirty="0"/>
              <a:t>area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Enforcement Mechanism</a:t>
            </a:r>
          </a:p>
          <a:p>
            <a:pPr lvl="1">
              <a:lnSpc>
                <a:spcPct val="90000"/>
              </a:lnSpc>
            </a:pPr>
            <a:r>
              <a:rPr lang="en-US" altLang="id-ID" sz="2400" dirty="0"/>
              <a:t>Walls, Doors, Locks, Bouncers</a:t>
            </a:r>
          </a:p>
        </p:txBody>
      </p:sp>
    </p:spTree>
    <p:extLst>
      <p:ext uri="{BB962C8B-B14F-4D97-AF65-F5344CB8AC3E}">
        <p14:creationId xmlns:p14="http://schemas.microsoft.com/office/powerpoint/2010/main" val="298541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What do this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id-ID" sz="2100" dirty="0"/>
              <a:t>Express information access policies.</a:t>
            </a:r>
          </a:p>
          <a:p>
            <a:pPr lvl="1">
              <a:lnSpc>
                <a:spcPct val="90000"/>
              </a:lnSpc>
            </a:pPr>
            <a:r>
              <a:rPr lang="en-US" altLang="id-ID" sz="1800" dirty="0"/>
              <a:t>Who can access my files, who can’t, how.</a:t>
            </a:r>
          </a:p>
          <a:p>
            <a:pPr>
              <a:lnSpc>
                <a:spcPct val="90000"/>
              </a:lnSpc>
            </a:pPr>
            <a:r>
              <a:rPr lang="en-US" altLang="id-ID" sz="2100" dirty="0"/>
              <a:t>Sandboxing: Minimize damage inflicted by </a:t>
            </a:r>
            <a:r>
              <a:rPr lang="en-US" altLang="id-ID" sz="2100" dirty="0" err="1"/>
              <a:t>malicous</a:t>
            </a:r>
            <a:r>
              <a:rPr lang="en-US" altLang="id-ID" sz="2100" dirty="0"/>
              <a:t> program.</a:t>
            </a:r>
          </a:p>
          <a:p>
            <a:pPr>
              <a:lnSpc>
                <a:spcPct val="90000"/>
              </a:lnSpc>
            </a:pPr>
            <a:r>
              <a:rPr lang="en-US" altLang="id-ID" sz="2100" dirty="0"/>
              <a:t>Privilege </a:t>
            </a:r>
            <a:r>
              <a:rPr lang="en-US" altLang="id-ID" sz="2100" dirty="0" err="1"/>
              <a:t>Seperation</a:t>
            </a:r>
            <a:r>
              <a:rPr lang="en-US" altLang="id-ID" sz="2100" dirty="0"/>
              <a:t>: Allow programs to be written to minimize damage in case of failure.</a:t>
            </a:r>
          </a:p>
          <a:p>
            <a:pPr lvl="1">
              <a:lnSpc>
                <a:spcPct val="90000"/>
              </a:lnSpc>
            </a:pPr>
            <a:r>
              <a:rPr lang="en-US" altLang="id-ID" sz="1800" dirty="0"/>
              <a:t>Think about compartments in a ship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d-ID" sz="2100" dirty="0"/>
              <a:t>Defense-in-Depth </a:t>
            </a:r>
          </a:p>
        </p:txBody>
      </p:sp>
    </p:spTree>
    <p:extLst>
      <p:ext uri="{BB962C8B-B14F-4D97-AF65-F5344CB8AC3E}">
        <p14:creationId xmlns:p14="http://schemas.microsoft.com/office/powerpoint/2010/main" val="103425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990600"/>
            <a:ext cx="7200900" cy="652713"/>
          </a:xfrm>
        </p:spPr>
        <p:txBody>
          <a:bodyPr/>
          <a:lstStyle/>
          <a:p>
            <a:r>
              <a:rPr lang="id-ID" b="1" dirty="0"/>
              <a:t>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id-ID" sz="2100" dirty="0"/>
              <a:t>Principle of Least privilege</a:t>
            </a:r>
          </a:p>
          <a:p>
            <a:pPr lvl="1" indent="-400050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id-ID" sz="1800" dirty="0"/>
              <a:t>Make controls granular enough and apply them to enforce them to minimize harm.</a:t>
            </a:r>
            <a:endParaRPr lang="id-ID" altLang="id-ID" sz="1800" dirty="0"/>
          </a:p>
          <a:p>
            <a:pPr>
              <a:lnSpc>
                <a:spcPct val="90000"/>
              </a:lnSpc>
            </a:pPr>
            <a:r>
              <a:rPr lang="id-ID" altLang="id-ID" sz="2100" dirty="0"/>
              <a:t>Need to know basis</a:t>
            </a:r>
            <a:endParaRPr lang="en-US" altLang="id-ID" sz="2100" dirty="0"/>
          </a:p>
          <a:p>
            <a:pPr lvl="1" indent="-400050">
              <a:lnSpc>
                <a:spcPct val="90000"/>
              </a:lnSpc>
              <a:buFont typeface="Times" panose="02020603050405020304" pitchFamily="18" charset="0"/>
              <a:buChar char="•"/>
            </a:pPr>
            <a:r>
              <a:rPr lang="en-US" altLang="id-ID" sz="1800" dirty="0"/>
              <a:t>determines whether </a:t>
            </a:r>
            <a:r>
              <a:rPr lang="id-ID" altLang="id-ID" sz="1800" dirty="0"/>
              <a:t>the</a:t>
            </a:r>
            <a:r>
              <a:rPr lang="en-US" altLang="id-ID" sz="1800" dirty="0"/>
              <a:t> person should have access</a:t>
            </a:r>
            <a:r>
              <a:rPr lang="id-ID" altLang="id-ID" sz="1800" dirty="0"/>
              <a:t> or not</a:t>
            </a:r>
            <a:endParaRPr lang="en-US" altLang="id-ID" sz="1800" dirty="0"/>
          </a:p>
        </p:txBody>
      </p:sp>
    </p:spTree>
    <p:extLst>
      <p:ext uri="{BB962C8B-B14F-4D97-AF65-F5344CB8AC3E}">
        <p14:creationId xmlns:p14="http://schemas.microsoft.com/office/powerpoint/2010/main" val="280190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560" y="914400"/>
            <a:ext cx="7200900" cy="652713"/>
          </a:xfrm>
        </p:spPr>
        <p:txBody>
          <a:bodyPr/>
          <a:lstStyle/>
          <a:p>
            <a:r>
              <a:rPr lang="id-ID" b="1" dirty="0"/>
              <a:t>Principle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28700" y="2677026"/>
            <a:ext cx="6057900" cy="26312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100" dirty="0"/>
              <a:t>This model is generally used to help understand the various issues involved in access control</a:t>
            </a:r>
          </a:p>
          <a:p>
            <a:r>
              <a:rPr lang="en-US" altLang="id-ID" sz="2100" dirty="0"/>
              <a:t>The </a:t>
            </a:r>
            <a:r>
              <a:rPr lang="en-US" altLang="id-ID" sz="2100" i="1" dirty="0"/>
              <a:t>subject</a:t>
            </a:r>
            <a:r>
              <a:rPr lang="en-US" altLang="id-ID" sz="2100" dirty="0"/>
              <a:t> issues requests to access the </a:t>
            </a:r>
            <a:r>
              <a:rPr lang="en-US" altLang="id-ID" sz="2100" i="1" dirty="0"/>
              <a:t>object</a:t>
            </a:r>
            <a:r>
              <a:rPr lang="en-US" altLang="id-ID" sz="2100" dirty="0"/>
              <a:t>, and protection is enforced by a </a:t>
            </a:r>
            <a:r>
              <a:rPr lang="en-US" altLang="id-ID" sz="2100" i="1" dirty="0"/>
              <a:t>reference monitor</a:t>
            </a:r>
            <a:r>
              <a:rPr lang="en-US" altLang="id-ID" sz="2100" dirty="0"/>
              <a:t> that knows which subjects are allowed to issue which requests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024314"/>
            <a:ext cx="4937522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5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en-US" altLang="id-ID" b="1" dirty="0"/>
              <a:t>Subjects and Objects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id-ID" sz="2100" dirty="0"/>
              <a:t>Subjects</a:t>
            </a:r>
          </a:p>
          <a:p>
            <a:pPr lvl="1"/>
            <a:r>
              <a:rPr lang="en-US" altLang="id-ID" sz="2100" dirty="0"/>
              <a:t> can be processes, modules, roles</a:t>
            </a:r>
          </a:p>
          <a:p>
            <a:r>
              <a:rPr lang="en-US" altLang="id-ID" sz="2100" dirty="0"/>
              <a:t>Objects</a:t>
            </a:r>
          </a:p>
          <a:p>
            <a:pPr lvl="1"/>
            <a:r>
              <a:rPr lang="en-US" altLang="id-ID" sz="2100" dirty="0"/>
              <a:t> can be files, processes, etc.  </a:t>
            </a:r>
          </a:p>
          <a:p>
            <a:r>
              <a:rPr lang="en-US" altLang="id-ID" sz="2100" dirty="0"/>
              <a:t>Authentication often used to subjects, but not necessary.</a:t>
            </a:r>
          </a:p>
          <a:p>
            <a:pPr lvl="1"/>
            <a:r>
              <a:rPr lang="en-US" altLang="id-ID" sz="2100" dirty="0"/>
              <a:t>e.g. process assumes identity of one subject, then another. </a:t>
            </a:r>
            <a:endParaRPr lang="id-ID" altLang="id-ID" sz="2100" dirty="0"/>
          </a:p>
          <a:p>
            <a:r>
              <a:rPr lang="id-ID" altLang="id-ID" sz="2100" dirty="0"/>
              <a:t>Authorization</a:t>
            </a:r>
            <a:r>
              <a:rPr lang="en-US" altLang="id-ID" sz="2100" dirty="0"/>
              <a:t> often </a:t>
            </a:r>
            <a:r>
              <a:rPr lang="id-ID" altLang="id-ID" sz="2100" dirty="0"/>
              <a:t>focus on objects</a:t>
            </a:r>
            <a:endParaRPr lang="en-US" altLang="id-ID" sz="2100" dirty="0"/>
          </a:p>
        </p:txBody>
      </p:sp>
    </p:spTree>
    <p:extLst>
      <p:ext uri="{BB962C8B-B14F-4D97-AF65-F5344CB8AC3E}">
        <p14:creationId xmlns:p14="http://schemas.microsoft.com/office/powerpoint/2010/main" val="363799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70" y="914400"/>
            <a:ext cx="7200900" cy="652713"/>
          </a:xfrm>
        </p:spPr>
        <p:txBody>
          <a:bodyPr/>
          <a:lstStyle/>
          <a:p>
            <a:r>
              <a:rPr lang="id-ID" b="1" dirty="0" smtClean="0"/>
              <a:t>Information Right Management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id-ID" altLang="id-ID" sz="2400" dirty="0" smtClean="0"/>
              <a:t>Information right management </a:t>
            </a:r>
            <a:r>
              <a:rPr lang="en-US" altLang="id-ID" sz="2400" dirty="0" smtClean="0"/>
              <a:t>encompasses </a:t>
            </a:r>
            <a:r>
              <a:rPr lang="en-US" altLang="id-ID" sz="2400" dirty="0"/>
              <a:t>two processes: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id-ID" altLang="id-ID" sz="2400" b="1" dirty="0">
                <a:latin typeface="Calibri" panose="020F0502020204030204" pitchFamily="34" charset="0"/>
              </a:rPr>
              <a:t>Authentication</a:t>
            </a:r>
            <a:r>
              <a:rPr lang="id-ID" altLang="id-ID" sz="2400" dirty="0">
                <a:latin typeface="Calibri" panose="020F0502020204030204" pitchFamily="34" charset="0"/>
              </a:rPr>
              <a:t> is the process to verifying and validating the identity (who you are).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id-ID" altLang="id-ID" sz="2400" b="1" dirty="0">
                <a:latin typeface="Calibri" panose="020F0502020204030204" pitchFamily="34" charset="0"/>
              </a:rPr>
              <a:t>Authorization</a:t>
            </a:r>
            <a:r>
              <a:rPr lang="id-ID" altLang="id-ID" sz="2400" dirty="0">
                <a:latin typeface="Calibri" panose="020F0502020204030204" pitchFamily="34" charset="0"/>
              </a:rPr>
              <a:t> is </a:t>
            </a:r>
            <a:r>
              <a:rPr lang="en-US" altLang="id-ID" sz="2400" dirty="0">
                <a:latin typeface="Calibri" panose="020F0502020204030204" pitchFamily="34" charset="0"/>
              </a:rPr>
              <a:t>he process where requests to access a particular resource should be granted or denied</a:t>
            </a:r>
            <a:r>
              <a:rPr lang="id-ID" altLang="id-ID" sz="2400" dirty="0">
                <a:latin typeface="Calibri" panose="020F0502020204030204" pitchFamily="34" charset="0"/>
              </a:rPr>
              <a:t> to appropriate privilege.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id-ID" sz="2400" dirty="0"/>
              <a:t>A successful access control approach—whether intended to control </a:t>
            </a:r>
            <a:r>
              <a:rPr lang="en-US" altLang="id-ID" sz="2400" b="1" dirty="0"/>
              <a:t>physical</a:t>
            </a:r>
            <a:r>
              <a:rPr lang="en-US" altLang="id-ID" sz="2400" dirty="0"/>
              <a:t> access or </a:t>
            </a:r>
            <a:r>
              <a:rPr lang="en-US" altLang="id-ID" sz="2400" b="1" dirty="0"/>
              <a:t>logical</a:t>
            </a:r>
            <a:r>
              <a:rPr lang="en-US" altLang="id-ID" sz="2400" dirty="0"/>
              <a:t> access—always consists of both authentication and authorization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id-ID" altLang="id-ID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5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Elementary Form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id-ID" sz="2100" dirty="0"/>
              <a:t>Whitelists/Blacklists (Single object, multiple Subjects)</a:t>
            </a:r>
          </a:p>
          <a:p>
            <a:pPr lvl="1">
              <a:lnSpc>
                <a:spcPct val="90000"/>
              </a:lnSpc>
            </a:pPr>
            <a:r>
              <a:rPr lang="en-US" altLang="id-ID" sz="2100" dirty="0"/>
              <a:t>Examples: Spam prevention</a:t>
            </a:r>
          </a:p>
          <a:p>
            <a:pPr lvl="1">
              <a:lnSpc>
                <a:spcPct val="90000"/>
              </a:lnSpc>
            </a:pPr>
            <a:r>
              <a:rPr lang="en-US" altLang="id-ID" sz="2100" dirty="0"/>
              <a:t>Blacklists:</a:t>
            </a:r>
          </a:p>
          <a:p>
            <a:pPr lvl="2">
              <a:lnSpc>
                <a:spcPct val="90000"/>
              </a:lnSpc>
            </a:pPr>
            <a:r>
              <a:rPr lang="en-US" altLang="id-ID" sz="2100" dirty="0"/>
              <a:t>Default on (fail open)</a:t>
            </a:r>
          </a:p>
          <a:p>
            <a:pPr lvl="2">
              <a:lnSpc>
                <a:spcPct val="90000"/>
              </a:lnSpc>
            </a:pPr>
            <a:r>
              <a:rPr lang="en-US" altLang="id-ID" sz="2100" dirty="0"/>
              <a:t>Hard to reason about who can access system</a:t>
            </a:r>
          </a:p>
          <a:p>
            <a:pPr lvl="1">
              <a:lnSpc>
                <a:spcPct val="90000"/>
              </a:lnSpc>
            </a:pPr>
            <a:r>
              <a:rPr lang="en-US" altLang="id-ID" sz="2100" dirty="0"/>
              <a:t>Whitelists:</a:t>
            </a:r>
          </a:p>
          <a:p>
            <a:pPr lvl="2">
              <a:lnSpc>
                <a:spcPct val="90000"/>
              </a:lnSpc>
            </a:pPr>
            <a:r>
              <a:rPr lang="en-US" altLang="id-ID" sz="2100" dirty="0"/>
              <a:t>Default off (fail closed)</a:t>
            </a:r>
          </a:p>
          <a:p>
            <a:pPr lvl="2">
              <a:lnSpc>
                <a:spcPct val="90000"/>
              </a:lnSpc>
            </a:pPr>
            <a:r>
              <a:rPr lang="en-US" altLang="id-ID" sz="2100" dirty="0"/>
              <a:t>Have to deal with adding whitelist entries</a:t>
            </a:r>
          </a:p>
        </p:txBody>
      </p:sp>
    </p:spTree>
    <p:extLst>
      <p:ext uri="{BB962C8B-B14F-4D97-AF65-F5344CB8AC3E}">
        <p14:creationId xmlns:p14="http://schemas.microsoft.com/office/powerpoint/2010/main" val="399634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5294" y="748744"/>
            <a:ext cx="8229600" cy="820738"/>
          </a:xfrm>
        </p:spPr>
        <p:txBody>
          <a:bodyPr/>
          <a:lstStyle/>
          <a:p>
            <a:r>
              <a:rPr lang="en-US" altLang="id-ID" b="1" dirty="0"/>
              <a:t>Access Control Matrix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 sz="1800" dirty="0"/>
              <a:t>Instantaneous protection state of a system</a:t>
            </a:r>
          </a:p>
          <a:p>
            <a:r>
              <a:rPr lang="en-US" altLang="id-ID" sz="1800" dirty="0"/>
              <a:t>Dynamically Changing! </a:t>
            </a:r>
          </a:p>
        </p:txBody>
      </p:sp>
      <p:graphicFrame>
        <p:nvGraphicFramePr>
          <p:cNvPr id="5169" name="Group 49"/>
          <p:cNvGraphicFramePr>
            <a:graphicFrameLocks noGrp="1"/>
          </p:cNvGraphicFramePr>
          <p:nvPr/>
        </p:nvGraphicFramePr>
        <p:xfrm>
          <a:off x="4343400" y="4105275"/>
          <a:ext cx="2800352" cy="1554480"/>
        </p:xfrm>
        <a:graphic>
          <a:graphicData uri="http://schemas.openxmlformats.org/drawingml/2006/table">
            <a:tbl>
              <a:tblPr/>
              <a:tblGrid>
                <a:gridCol w="700088">
                  <a:extLst>
                    <a:ext uri="{9D8B030D-6E8A-4147-A177-3AD203B41FA5}">
                      <a16:colId xmlns:a16="http://schemas.microsoft.com/office/drawing/2014/main" xmlns="" val="3927758336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338962755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3909503075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691340548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481450"/>
                  </a:ext>
                </a:extLst>
              </a:tr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674828"/>
                  </a:ext>
                </a:extLst>
              </a:tr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7899365"/>
                  </a:ext>
                </a:extLst>
              </a:tr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5146216"/>
                  </a:ext>
                </a:extLst>
              </a:tr>
            </a:tbl>
          </a:graphicData>
        </a:graphic>
      </p:graphicFrame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771901" y="4105275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alice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771901" y="4505325"/>
            <a:ext cx="5072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/>
              <a:t>bob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3550445" y="4905375"/>
            <a:ext cx="964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/>
              <a:t>charlie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600450" y="5305425"/>
            <a:ext cx="742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/>
              <a:t>dave</a:t>
            </a:r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4560094" y="3819525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A</a:t>
            </a: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143500" y="3819525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B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811441" y="3819525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C</a:t>
            </a: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6554391" y="3819525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D</a:t>
            </a: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5326858" y="36635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d-ID" altLang="id-ID"/>
          </a:p>
        </p:txBody>
      </p:sp>
      <p:sp>
        <p:nvSpPr>
          <p:cNvPr id="5177" name="AutoShape 57"/>
          <p:cNvSpPr>
            <a:spLocks/>
          </p:cNvSpPr>
          <p:nvPr/>
        </p:nvSpPr>
        <p:spPr bwMode="auto">
          <a:xfrm>
            <a:off x="3086100" y="4057650"/>
            <a:ext cx="457200" cy="1543050"/>
          </a:xfrm>
          <a:prstGeom prst="leftBrace">
            <a:avLst>
              <a:gd name="adj1" fmla="val 440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2171701" y="4629150"/>
            <a:ext cx="926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/>
              <a:t>subjects</a:t>
            </a:r>
          </a:p>
        </p:txBody>
      </p:sp>
      <p:sp>
        <p:nvSpPr>
          <p:cNvPr id="5180" name="AutoShape 60"/>
          <p:cNvSpPr>
            <a:spLocks/>
          </p:cNvSpPr>
          <p:nvPr/>
        </p:nvSpPr>
        <p:spPr bwMode="auto">
          <a:xfrm rot="5400000">
            <a:off x="5486400" y="2514600"/>
            <a:ext cx="400050" cy="2228850"/>
          </a:xfrm>
          <a:prstGeom prst="leftBrace">
            <a:avLst>
              <a:gd name="adj1" fmla="val 91129"/>
              <a:gd name="adj2" fmla="val 4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5388770" y="3143250"/>
            <a:ext cx="1012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/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176286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Access Right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id-ID" altLang="id-ID" sz="2100" dirty="0"/>
              <a:t>Document/ File:</a:t>
            </a:r>
          </a:p>
          <a:p>
            <a:pPr lvl="1">
              <a:lnSpc>
                <a:spcPct val="90000"/>
              </a:lnSpc>
            </a:pPr>
            <a:r>
              <a:rPr lang="id-ID" altLang="id-ID" sz="2100" dirty="0"/>
              <a:t>Read</a:t>
            </a:r>
          </a:p>
          <a:p>
            <a:pPr lvl="1">
              <a:lnSpc>
                <a:spcPct val="90000"/>
              </a:lnSpc>
            </a:pPr>
            <a:r>
              <a:rPr lang="id-ID" altLang="id-ID" sz="2100" dirty="0"/>
              <a:t>Write</a:t>
            </a:r>
          </a:p>
          <a:p>
            <a:pPr lvl="1">
              <a:lnSpc>
                <a:spcPct val="90000"/>
              </a:lnSpc>
            </a:pPr>
            <a:r>
              <a:rPr lang="id-ID" altLang="id-ID" sz="2100" dirty="0"/>
              <a:t>Delete</a:t>
            </a:r>
          </a:p>
          <a:p>
            <a:pPr>
              <a:lnSpc>
                <a:spcPct val="90000"/>
              </a:lnSpc>
            </a:pPr>
            <a:r>
              <a:rPr lang="id-ID" altLang="id-ID" sz="2100" dirty="0"/>
              <a:t>Server:</a:t>
            </a:r>
          </a:p>
          <a:p>
            <a:pPr lvl="1">
              <a:lnSpc>
                <a:spcPct val="90000"/>
              </a:lnSpc>
            </a:pPr>
            <a:r>
              <a:rPr lang="id-ID" altLang="id-ID" sz="2100" dirty="0"/>
              <a:t>Start</a:t>
            </a:r>
          </a:p>
          <a:p>
            <a:pPr lvl="1">
              <a:lnSpc>
                <a:spcPct val="90000"/>
              </a:lnSpc>
            </a:pPr>
            <a:r>
              <a:rPr lang="id-ID" altLang="id-ID" sz="2100" dirty="0"/>
              <a:t>Stop</a:t>
            </a:r>
          </a:p>
          <a:p>
            <a:pPr lvl="1">
              <a:lnSpc>
                <a:spcPct val="90000"/>
              </a:lnSpc>
            </a:pPr>
            <a:r>
              <a:rPr lang="id-ID" altLang="id-ID" sz="2100" dirty="0"/>
              <a:t>Reboot</a:t>
            </a:r>
            <a:endParaRPr lang="en-US" altLang="id-ID" sz="2100" dirty="0"/>
          </a:p>
        </p:txBody>
      </p:sp>
    </p:spTree>
    <p:extLst>
      <p:ext uri="{BB962C8B-B14F-4D97-AF65-F5344CB8AC3E}">
        <p14:creationId xmlns:p14="http://schemas.microsoft.com/office/powerpoint/2010/main" val="83581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7460"/>
            <a:ext cx="7772400" cy="682643"/>
          </a:xfrm>
        </p:spPr>
        <p:txBody>
          <a:bodyPr/>
          <a:lstStyle/>
          <a:p>
            <a:r>
              <a:rPr lang="en-US" altLang="id-ID" b="1" dirty="0"/>
              <a:t>Adding Access Rights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959910"/>
            <a:ext cx="7200900" cy="3297891"/>
          </a:xfrm>
        </p:spPr>
        <p:txBody>
          <a:bodyPr>
            <a:normAutofit/>
          </a:bodyPr>
          <a:lstStyle/>
          <a:p>
            <a:r>
              <a:rPr lang="en-US" altLang="id-ID" sz="2100" dirty="0"/>
              <a:t>Access Rights</a:t>
            </a:r>
          </a:p>
          <a:p>
            <a:pPr lvl="1"/>
            <a:r>
              <a:rPr lang="en-US" altLang="id-ID" sz="2100" dirty="0"/>
              <a:t>e.g. Simple: Read, Write</a:t>
            </a:r>
          </a:p>
          <a:p>
            <a:pPr lvl="1"/>
            <a:r>
              <a:rPr lang="en-US" altLang="id-ID" sz="2100" dirty="0"/>
              <a:t>e.g. Complex: execute, change ownership</a:t>
            </a:r>
          </a:p>
        </p:txBody>
      </p: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4343400" y="4105275"/>
          <a:ext cx="2800352" cy="1554480"/>
        </p:xfrm>
        <a:graphic>
          <a:graphicData uri="http://schemas.openxmlformats.org/drawingml/2006/table">
            <a:tbl>
              <a:tblPr/>
              <a:tblGrid>
                <a:gridCol w="700088">
                  <a:extLst>
                    <a:ext uri="{9D8B030D-6E8A-4147-A177-3AD203B41FA5}">
                      <a16:colId xmlns:a16="http://schemas.microsoft.com/office/drawing/2014/main" xmlns="" val="1604835024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3152962890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2310147141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xmlns="" val="1464664175"/>
                    </a:ext>
                  </a:extLst>
                </a:gridCol>
              </a:tblGrid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r/w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2656385"/>
                  </a:ext>
                </a:extLst>
              </a:tr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r/w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9496860"/>
                  </a:ext>
                </a:extLst>
              </a:tr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1058558"/>
                  </a:ext>
                </a:extLst>
              </a:tr>
              <a:tr h="38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altLang="id-ID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r/w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id-ID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172004"/>
                  </a:ext>
                </a:extLst>
              </a:tr>
            </a:tbl>
          </a:graphicData>
        </a:graphic>
      </p:graphicFrame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3771901" y="4105275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alice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771901" y="4505325"/>
            <a:ext cx="5072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/>
              <a:t>bob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3550445" y="4905375"/>
            <a:ext cx="964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/>
              <a:t>charlie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3600450" y="5305425"/>
            <a:ext cx="742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/>
              <a:t>dave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560094" y="3819525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A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5143500" y="3819525"/>
            <a:ext cx="338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B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5811441" y="3819525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C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6554391" y="3819525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id-ID"/>
              <a:t>D</a:t>
            </a: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5326858" y="36635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d-ID" altLang="id-ID"/>
          </a:p>
        </p:txBody>
      </p:sp>
      <p:sp>
        <p:nvSpPr>
          <p:cNvPr id="14377" name="AutoShape 41"/>
          <p:cNvSpPr>
            <a:spLocks/>
          </p:cNvSpPr>
          <p:nvPr/>
        </p:nvSpPr>
        <p:spPr bwMode="auto">
          <a:xfrm>
            <a:off x="3086100" y="4057650"/>
            <a:ext cx="457200" cy="1543050"/>
          </a:xfrm>
          <a:prstGeom prst="leftBrace">
            <a:avLst>
              <a:gd name="adj1" fmla="val 440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2171701" y="4629150"/>
            <a:ext cx="926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id-ID"/>
              <a:t>subjects</a:t>
            </a:r>
          </a:p>
        </p:txBody>
      </p:sp>
      <p:sp>
        <p:nvSpPr>
          <p:cNvPr id="14379" name="AutoShape 43"/>
          <p:cNvSpPr>
            <a:spLocks/>
          </p:cNvSpPr>
          <p:nvPr/>
        </p:nvSpPr>
        <p:spPr bwMode="auto">
          <a:xfrm rot="5400000">
            <a:off x="5486400" y="2514600"/>
            <a:ext cx="400050" cy="2228850"/>
          </a:xfrm>
          <a:prstGeom prst="leftBrace">
            <a:avLst>
              <a:gd name="adj1" fmla="val 91129"/>
              <a:gd name="adj2" fmla="val 486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5388770" y="3143250"/>
            <a:ext cx="1012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/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3405413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88783"/>
            <a:ext cx="8229600" cy="731838"/>
          </a:xfrm>
        </p:spPr>
        <p:txBody>
          <a:bodyPr/>
          <a:lstStyle/>
          <a:p>
            <a:r>
              <a:rPr lang="en-US" altLang="id-ID" b="1" dirty="0"/>
              <a:t>Grouping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3771901" y="4505325"/>
            <a:ext cx="507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d-ID" altLang="id-ID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5326858" y="36635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d-ID" altLang="id-ID"/>
          </a:p>
        </p:txBody>
      </p:sp>
      <p:sp>
        <p:nvSpPr>
          <p:cNvPr id="15408" name="Text Box 48"/>
          <p:cNvSpPr txBox="1">
            <a:spLocks noGrp="1" noChangeArrowheads="1"/>
          </p:cNvSpPr>
          <p:nvPr>
            <p:ph type="body" idx="1"/>
          </p:nvPr>
        </p:nvSpPr>
        <p:spPr>
          <a:xfrm>
            <a:off x="1028700" y="2013697"/>
            <a:ext cx="7200900" cy="3244103"/>
          </a:xfrm>
          <a:noFill/>
          <a:ln/>
        </p:spPr>
        <p:txBody>
          <a:bodyPr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d-ID" sz="2100" b="1" dirty="0"/>
              <a:t>Subjects</a:t>
            </a:r>
          </a:p>
          <a:p>
            <a:pPr lvl="1" eaLnBrk="0" hangingPunct="0">
              <a:spcBef>
                <a:spcPct val="50000"/>
              </a:spcBef>
            </a:pPr>
            <a:r>
              <a:rPr lang="en-US" altLang="id-ID" sz="2100" b="1" dirty="0"/>
              <a:t>Groups e.g. staff = {</a:t>
            </a:r>
            <a:r>
              <a:rPr lang="en-US" altLang="id-ID" sz="2100" b="1" dirty="0" err="1"/>
              <a:t>alice,dave</a:t>
            </a:r>
            <a:r>
              <a:rPr lang="en-US" altLang="id-ID" sz="2100" b="1" dirty="0"/>
              <a:t>}, students = {bob, </a:t>
            </a:r>
            <a:r>
              <a:rPr lang="en-US" altLang="id-ID" sz="2100" b="1" dirty="0" err="1"/>
              <a:t>charlie</a:t>
            </a:r>
            <a:r>
              <a:rPr lang="en-US" altLang="id-ID" sz="2100" b="1" dirty="0"/>
              <a:t>}</a:t>
            </a:r>
            <a:r>
              <a:rPr lang="id-ID" altLang="id-ID" sz="2100" b="1" dirty="0"/>
              <a:t>, department, etc</a:t>
            </a:r>
            <a:endParaRPr lang="en-US" altLang="id-ID" sz="2100" b="1" dirty="0"/>
          </a:p>
          <a:p>
            <a:pPr eaLnBrk="0" hangingPunct="0">
              <a:spcBef>
                <a:spcPct val="50000"/>
              </a:spcBef>
            </a:pPr>
            <a:r>
              <a:rPr lang="en-US" altLang="id-ID" sz="2100" b="1" dirty="0"/>
              <a:t>Objects</a:t>
            </a:r>
          </a:p>
          <a:p>
            <a:pPr lvl="1" eaLnBrk="0" hangingPunct="0">
              <a:spcBef>
                <a:spcPct val="50000"/>
              </a:spcBef>
            </a:pPr>
            <a:r>
              <a:rPr lang="en-US" altLang="id-ID" sz="2100" b="1" dirty="0"/>
              <a:t>Types e.g. </a:t>
            </a:r>
            <a:r>
              <a:rPr lang="en-US" altLang="id-ID" sz="2100" b="1" dirty="0" err="1"/>
              <a:t>system_file</a:t>
            </a:r>
            <a:r>
              <a:rPr lang="en-US" altLang="id-ID" sz="2100" b="1" dirty="0"/>
              <a:t> = {A,B}, </a:t>
            </a:r>
            <a:r>
              <a:rPr lang="en-US" altLang="id-ID" sz="2100" b="1" dirty="0" err="1"/>
              <a:t>user_file</a:t>
            </a:r>
            <a:r>
              <a:rPr lang="en-US" altLang="id-ID" sz="2100" b="1" dirty="0"/>
              <a:t> = {C,D}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id-ID" sz="2100" b="1" dirty="0"/>
              <a:t>Can have compound names</a:t>
            </a:r>
          </a:p>
          <a:p>
            <a:pPr lvl="1" eaLnBrk="0" hangingPunct="0">
              <a:spcBef>
                <a:spcPct val="50000"/>
              </a:spcBef>
            </a:pPr>
            <a:r>
              <a:rPr lang="en-US" altLang="id-ID" sz="2100" b="1" dirty="0"/>
              <a:t>e.g. in AFS </a:t>
            </a:r>
            <a:r>
              <a:rPr lang="en-US" altLang="id-ID" sz="2100" b="1" dirty="0" err="1"/>
              <a:t>talg:friends</a:t>
            </a:r>
            <a:r>
              <a:rPr lang="en-US" altLang="id-ID" sz="2100" b="1" dirty="0"/>
              <a:t>, </a:t>
            </a:r>
            <a:r>
              <a:rPr lang="en-US" altLang="id-ID" sz="2100" b="1" dirty="0" err="1"/>
              <a:t>system:backup</a:t>
            </a:r>
            <a:endParaRPr lang="en-US" altLang="id-ID" sz="2100" b="1" dirty="0"/>
          </a:p>
          <a:p>
            <a:pPr lvl="1" eaLnBrk="0" hangingPunct="0">
              <a:spcBef>
                <a:spcPct val="50000"/>
              </a:spcBef>
            </a:pPr>
            <a:endParaRPr lang="en-US" altLang="id-ID" sz="2100" b="1" dirty="0"/>
          </a:p>
        </p:txBody>
      </p:sp>
    </p:spTree>
    <p:extLst>
      <p:ext uri="{BB962C8B-B14F-4D97-AF65-F5344CB8AC3E}">
        <p14:creationId xmlns:p14="http://schemas.microsoft.com/office/powerpoint/2010/main" val="3495614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altLang="id-ID" b="1" dirty="0"/>
              <a:t>ACL’s</a:t>
            </a:r>
            <a:r>
              <a:rPr lang="id-ID" altLang="id-ID" b="1" dirty="0"/>
              <a:t> (Access Control Lists)</a:t>
            </a:r>
            <a:endParaRPr lang="en-US" altLang="id-ID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id-ID" sz="2100" dirty="0"/>
              <a:t>What if I break my matrix  down by columns?</a:t>
            </a:r>
          </a:p>
          <a:p>
            <a:pPr lvl="1"/>
            <a:r>
              <a:rPr lang="en-US" altLang="id-ID" sz="2100" dirty="0"/>
              <a:t>Each object has a set of &lt;user, right&gt; tuples</a:t>
            </a:r>
          </a:p>
          <a:p>
            <a:pPr lvl="1"/>
            <a:r>
              <a:rPr lang="en-US" altLang="id-ID" sz="2100" dirty="0"/>
              <a:t>A {&lt;bob, r/w&gt;, &lt;</a:t>
            </a:r>
            <a:r>
              <a:rPr lang="en-US" altLang="id-ID" sz="2100" dirty="0" err="1"/>
              <a:t>alice,w</a:t>
            </a:r>
            <a:r>
              <a:rPr lang="en-US" altLang="id-ID" sz="2100" dirty="0"/>
              <a:t>&gt;}</a:t>
            </a:r>
          </a:p>
          <a:p>
            <a:r>
              <a:rPr lang="en-US" altLang="id-ID" sz="2100" dirty="0"/>
              <a:t>Properties</a:t>
            </a:r>
          </a:p>
          <a:p>
            <a:pPr lvl="1"/>
            <a:r>
              <a:rPr lang="en-US" altLang="id-ID" sz="2100" dirty="0"/>
              <a:t>Good for many applications (file systems)</a:t>
            </a:r>
          </a:p>
          <a:p>
            <a:pPr lvl="1"/>
            <a:r>
              <a:rPr lang="en-US" altLang="id-ID" sz="2100" dirty="0"/>
              <a:t>Can grow quite large</a:t>
            </a:r>
          </a:p>
        </p:txBody>
      </p:sp>
    </p:spTree>
    <p:extLst>
      <p:ext uri="{BB962C8B-B14F-4D97-AF65-F5344CB8AC3E}">
        <p14:creationId xmlns:p14="http://schemas.microsoft.com/office/powerpoint/2010/main" val="3269807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38200"/>
          </a:xfrm>
        </p:spPr>
        <p:txBody>
          <a:bodyPr/>
          <a:lstStyle/>
          <a:p>
            <a:r>
              <a:rPr lang="en-US" altLang="id-ID" b="1" dirty="0"/>
              <a:t>ACL’s</a:t>
            </a:r>
            <a:r>
              <a:rPr lang="id-ID" altLang="id-ID" b="1" dirty="0"/>
              <a:t> (Access Control Lists)</a:t>
            </a:r>
            <a:endParaRPr lang="en-US" altLang="id-ID" b="1" dirty="0"/>
          </a:p>
        </p:txBody>
      </p:sp>
      <p:pic>
        <p:nvPicPr>
          <p:cNvPr id="4" name="Content Placeholder 3" descr="Fig12_13b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894" y="1928813"/>
            <a:ext cx="3086100" cy="3889772"/>
          </a:xfrm>
        </p:spPr>
      </p:pic>
      <p:pic>
        <p:nvPicPr>
          <p:cNvPr id="5" name="Content Placeholder 3" descr="Fig12_13b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894" y="1928813"/>
            <a:ext cx="3086100" cy="3889772"/>
          </a:xfrm>
        </p:spPr>
      </p:pic>
    </p:spTree>
    <p:extLst>
      <p:ext uri="{BB962C8B-B14F-4D97-AF65-F5344CB8AC3E}">
        <p14:creationId xmlns:p14="http://schemas.microsoft.com/office/powerpoint/2010/main" val="192453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id-ID" altLang="id-ID" b="1" dirty="0"/>
              <a:t>Capabilities</a:t>
            </a:r>
            <a:endParaRPr lang="en-US" altLang="id-ID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id-ID" sz="2100" dirty="0"/>
              <a:t>What if I break my matrix down by rows</a:t>
            </a:r>
          </a:p>
          <a:p>
            <a:pPr lvl="1"/>
            <a:r>
              <a:rPr lang="en-US" altLang="id-ID" sz="2100" dirty="0"/>
              <a:t> Alice {&lt;</a:t>
            </a:r>
            <a:r>
              <a:rPr lang="en-US" altLang="id-ID" sz="2100" dirty="0" err="1"/>
              <a:t>A,r</a:t>
            </a:r>
            <a:r>
              <a:rPr lang="en-US" altLang="id-ID" sz="2100" dirty="0"/>
              <a:t>/w&gt;, &lt;</a:t>
            </a:r>
            <a:r>
              <a:rPr lang="en-US" altLang="id-ID" sz="2100" dirty="0" err="1"/>
              <a:t>B,w</a:t>
            </a:r>
            <a:r>
              <a:rPr lang="en-US" altLang="id-ID" sz="2100" dirty="0"/>
              <a:t>&gt;, &lt;</a:t>
            </a:r>
            <a:r>
              <a:rPr lang="en-US" altLang="id-ID" sz="2100" dirty="0" err="1"/>
              <a:t>C,r</a:t>
            </a:r>
            <a:r>
              <a:rPr lang="en-US" altLang="id-ID" sz="2100" dirty="0"/>
              <a:t>&gt;}</a:t>
            </a:r>
          </a:p>
          <a:p>
            <a:r>
              <a:rPr lang="en-US" altLang="id-ID" sz="2100" dirty="0"/>
              <a:t>Properties</a:t>
            </a:r>
          </a:p>
          <a:p>
            <a:pPr lvl="1"/>
            <a:r>
              <a:rPr lang="en-US" altLang="id-ID" sz="2100" dirty="0"/>
              <a:t>Natural model for delegation (rights coupled to object)</a:t>
            </a:r>
          </a:p>
          <a:p>
            <a:r>
              <a:rPr lang="en-US" altLang="id-ID" sz="2100" dirty="0"/>
              <a:t>Each tuple can be viewed as a handle to an object</a:t>
            </a:r>
          </a:p>
        </p:txBody>
      </p:sp>
    </p:spTree>
    <p:extLst>
      <p:ext uri="{BB962C8B-B14F-4D97-AF65-F5344CB8AC3E}">
        <p14:creationId xmlns:p14="http://schemas.microsoft.com/office/powerpoint/2010/main" val="296367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id-ID" altLang="id-ID" b="1" dirty="0"/>
              <a:t>Capabilities List</a:t>
            </a:r>
            <a:endParaRPr lang="en-US" altLang="id-ID" b="1" dirty="0"/>
          </a:p>
        </p:txBody>
      </p:sp>
      <p:pic>
        <p:nvPicPr>
          <p:cNvPr id="4" name="Content Placeholder 3" descr="Fig12_13c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0768" y="1928813"/>
            <a:ext cx="4021091" cy="3877176"/>
          </a:xfrm>
        </p:spPr>
      </p:pic>
      <p:pic>
        <p:nvPicPr>
          <p:cNvPr id="5" name="Content Placeholder 3" descr="Fig12_13c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5957" y="2000250"/>
            <a:ext cx="3359944" cy="3239691"/>
          </a:xfrm>
        </p:spPr>
      </p:pic>
    </p:spTree>
    <p:extLst>
      <p:ext uri="{BB962C8B-B14F-4D97-AF65-F5344CB8AC3E}">
        <p14:creationId xmlns:p14="http://schemas.microsoft.com/office/powerpoint/2010/main" val="10141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Protection Domain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en-US" altLang="id-ID" sz="2100" dirty="0"/>
              <a:t>ACLs and capabilities help to efficiently implement the access control matrix, but can still become quite cumbersome</a:t>
            </a:r>
          </a:p>
          <a:p>
            <a:r>
              <a:rPr lang="en-US" altLang="id-ID" sz="2100" dirty="0"/>
              <a:t>A </a:t>
            </a:r>
            <a:r>
              <a:rPr lang="en-US" altLang="id-ID" sz="2100" i="1" dirty="0"/>
              <a:t>protection domain</a:t>
            </a:r>
            <a:r>
              <a:rPr lang="en-US" altLang="id-ID" sz="2100" dirty="0"/>
              <a:t> is a set of (</a:t>
            </a:r>
            <a:r>
              <a:rPr lang="en-US" altLang="id-ID" sz="2100" i="1" dirty="0"/>
              <a:t>object</a:t>
            </a:r>
            <a:r>
              <a:rPr lang="en-US" altLang="id-ID" sz="2100" dirty="0"/>
              <a:t>, </a:t>
            </a:r>
            <a:r>
              <a:rPr lang="en-US" altLang="id-ID" sz="2100" i="1" dirty="0"/>
              <a:t>access rights</a:t>
            </a:r>
            <a:r>
              <a:rPr lang="en-US" altLang="id-ID" sz="2100" dirty="0"/>
              <a:t>) pairs, where each pair specifies for a given object exactly what operations can be carried out</a:t>
            </a:r>
          </a:p>
          <a:p>
            <a:r>
              <a:rPr lang="en-US" altLang="id-ID" sz="2100" dirty="0"/>
              <a:t>By associating a protection domain with each request, we can cut down on redundant information in access control lists</a:t>
            </a:r>
          </a:p>
        </p:txBody>
      </p:sp>
    </p:spTree>
    <p:extLst>
      <p:ext uri="{BB962C8B-B14F-4D97-AF65-F5344CB8AC3E}">
        <p14:creationId xmlns:p14="http://schemas.microsoft.com/office/powerpoint/2010/main" val="197677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914400"/>
            <a:ext cx="7200900" cy="652713"/>
          </a:xfrm>
        </p:spPr>
        <p:txBody>
          <a:bodyPr/>
          <a:lstStyle/>
          <a:p>
            <a:r>
              <a:rPr lang="id-ID" b="1" dirty="0"/>
              <a:t>Authentication vs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id-ID" sz="2400" dirty="0"/>
              <a:t>Authentication (password/crypto/etc.) </a:t>
            </a:r>
          </a:p>
          <a:p>
            <a:pPr lvl="1" indent="-400050">
              <a:lnSpc>
                <a:spcPct val="90000"/>
              </a:lnSpc>
            </a:pPr>
            <a:r>
              <a:rPr lang="en-US" altLang="id-ID" sz="2400" dirty="0"/>
              <a:t>Who are you?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id-ID" sz="2400" dirty="0"/>
              <a:t>Authorization (</a:t>
            </a:r>
            <a:r>
              <a:rPr lang="en-US" altLang="id-ID" sz="2400" dirty="0" err="1"/>
              <a:t>Acess</a:t>
            </a:r>
            <a:r>
              <a:rPr lang="en-US" altLang="id-ID" sz="2400" dirty="0"/>
              <a:t> control) </a:t>
            </a:r>
          </a:p>
          <a:p>
            <a:pPr lvl="1" indent="-400050">
              <a:lnSpc>
                <a:spcPct val="90000"/>
              </a:lnSpc>
            </a:pPr>
            <a:r>
              <a:rPr lang="en-US" altLang="id-ID" sz="2400" dirty="0"/>
              <a:t>What are you allowed to do.</a:t>
            </a:r>
          </a:p>
          <a:p>
            <a:pPr lvl="1" indent="-400050">
              <a:lnSpc>
                <a:spcPct val="90000"/>
              </a:lnSpc>
            </a:pPr>
            <a:r>
              <a:rPr lang="en-US" altLang="id-ID" sz="2400" dirty="0"/>
              <a:t>Focus is policy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id-ID" sz="2400" dirty="0"/>
              <a:t>Enforcement  Mechanism</a:t>
            </a:r>
          </a:p>
          <a:p>
            <a:pPr lvl="1" indent="-400050">
              <a:lnSpc>
                <a:spcPct val="90000"/>
              </a:lnSpc>
              <a:buNone/>
            </a:pPr>
            <a:r>
              <a:rPr lang="en-US" altLang="id-ID" sz="2400" dirty="0"/>
              <a:t>- How its policy implemented/enforced</a:t>
            </a:r>
          </a:p>
        </p:txBody>
      </p:sp>
    </p:spTree>
    <p:extLst>
      <p:ext uri="{BB962C8B-B14F-4D97-AF65-F5344CB8AC3E}">
        <p14:creationId xmlns:p14="http://schemas.microsoft.com/office/powerpoint/2010/main" val="3286061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0237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Protection Domain</a:t>
            </a:r>
            <a:endParaRPr lang="id-ID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97591" y="2310063"/>
            <a:ext cx="7332009" cy="369068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100" dirty="0"/>
              <a:t>One approach to using protection domains is to construct </a:t>
            </a:r>
            <a:r>
              <a:rPr lang="en-US" altLang="id-ID" sz="2100" i="1" dirty="0"/>
              <a:t>groups</a:t>
            </a:r>
            <a:r>
              <a:rPr lang="en-US" altLang="id-ID" sz="2100" dirty="0"/>
              <a:t> of users</a:t>
            </a:r>
          </a:p>
          <a:p>
            <a:r>
              <a:rPr lang="en-US" altLang="id-ID" sz="2100" dirty="0"/>
              <a:t>Another approach is to use </a:t>
            </a:r>
            <a:r>
              <a:rPr lang="en-US" altLang="id-ID" sz="2100" i="1" dirty="0"/>
              <a:t>roles </a:t>
            </a:r>
            <a:r>
              <a:rPr lang="en-US" altLang="id-ID" sz="2100" dirty="0"/>
              <a:t>instead of groups</a:t>
            </a:r>
          </a:p>
          <a:p>
            <a:pPr lvl="1"/>
            <a:r>
              <a:rPr lang="en-US" altLang="id-ID" sz="2100" dirty="0"/>
              <a:t>Roles: head of a department, manager of a project, member of a personnel search committee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41" y="2024314"/>
            <a:ext cx="5054204" cy="19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Model of Access Control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Discretionary Access Control (DAC)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Mandatory Access Control (MAC)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Char char="•"/>
            </a:pPr>
            <a:r>
              <a:rPr lang="id-ID" altLang="id-ID" sz="2100" dirty="0"/>
              <a:t>Role Base Access Control (RBAC)</a:t>
            </a:r>
          </a:p>
        </p:txBody>
      </p:sp>
    </p:spTree>
    <p:extLst>
      <p:ext uri="{BB962C8B-B14F-4D97-AF65-F5344CB8AC3E}">
        <p14:creationId xmlns:p14="http://schemas.microsoft.com/office/powerpoint/2010/main" val="2740385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Discretionary Access Control (DAC)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tr-TR" sz="2100" dirty="0">
                <a:latin typeface="Arial" charset="0"/>
              </a:rPr>
              <a:t> 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Access to data objects (</a:t>
            </a:r>
            <a:r>
              <a:rPr lang="tr-TR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fi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les, directories, etc.) is permitted based on</a:t>
            </a:r>
            <a:r>
              <a:rPr lang="tr-TR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 identity of users. </a:t>
            </a:r>
            <a:endParaRPr lang="tr-TR" sz="21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tr-TR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Explicit access rules that establish who can, or cannot, execute which actions on which resources.  </a:t>
            </a:r>
            <a:endParaRPr lang="tr-TR" sz="21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tr-TR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Discretionary: users can be given the ability of </a:t>
            </a:r>
            <a:r>
              <a:rPr lang="en-US" sz="21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passing on their privileges to other users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where </a:t>
            </a:r>
            <a:r>
              <a:rPr lang="en-US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granting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and </a:t>
            </a:r>
            <a:r>
              <a:rPr lang="en-US" sz="2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revocation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of privileges is regulated by an administrative policy. </a:t>
            </a:r>
          </a:p>
        </p:txBody>
      </p:sp>
    </p:spTree>
    <p:extLst>
      <p:ext uri="{BB962C8B-B14F-4D97-AF65-F5344CB8AC3E}">
        <p14:creationId xmlns:p14="http://schemas.microsoft.com/office/powerpoint/2010/main" val="2780200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Mandatory Access Control (MAC)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In MAC users do not have the authority to override the</a:t>
            </a:r>
            <a:r>
              <a:rPr lang="id-ID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policies and it totally controlled centrally by the security</a:t>
            </a:r>
            <a:r>
              <a:rPr lang="id-ID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policy administrator</a:t>
            </a:r>
            <a:endParaRPr lang="id-ID" sz="21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MAC is a system-wide policy which defines who is allowed to have access; individual user cannot change that access rules. It totally relies on the central system.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MAC policies are defined by the system administrator, and it is strictly enforced by the OS or security kernel.</a:t>
            </a:r>
          </a:p>
        </p:txBody>
      </p:sp>
    </p:spTree>
    <p:extLst>
      <p:ext uri="{BB962C8B-B14F-4D97-AF65-F5344CB8AC3E}">
        <p14:creationId xmlns:p14="http://schemas.microsoft.com/office/powerpoint/2010/main" val="332065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99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Role Base Access Control (RBAC)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Autofit/>
          </a:bodyPr>
          <a:lstStyle/>
          <a:p>
            <a:r>
              <a:rPr lang="tr-TR" altLang="id-ID" sz="2025" dirty="0"/>
              <a:t>Many organizations base access control decisions on “</a:t>
            </a:r>
            <a:r>
              <a:rPr lang="tr-TR" altLang="id-ID" sz="2025" b="1" dirty="0"/>
              <a:t>the roles </a:t>
            </a:r>
            <a:r>
              <a:rPr lang="tr-TR" altLang="id-ID" sz="2025" dirty="0"/>
              <a:t>that individual users take on as part of the organization”.</a:t>
            </a:r>
          </a:p>
          <a:p>
            <a:r>
              <a:rPr lang="tr-TR" altLang="id-ID" sz="2025" dirty="0"/>
              <a:t>They prefer to </a:t>
            </a:r>
            <a:r>
              <a:rPr lang="tr-TR" altLang="id-ID" sz="2025" u="sng" dirty="0"/>
              <a:t>centrally control and maintain </a:t>
            </a:r>
            <a:r>
              <a:rPr lang="tr-TR" altLang="id-ID" sz="2025" dirty="0"/>
              <a:t>access rights that reflect the organization’s protection guidelines.</a:t>
            </a:r>
          </a:p>
          <a:p>
            <a:r>
              <a:rPr lang="tr-TR" altLang="id-ID" sz="2025" dirty="0"/>
              <a:t>With RBAC, </a:t>
            </a:r>
            <a:r>
              <a:rPr lang="tr-TR" altLang="id-ID" sz="2025" u="sng" dirty="0"/>
              <a:t>role-permission relationships can be predefined</a:t>
            </a:r>
            <a:r>
              <a:rPr lang="tr-TR" altLang="id-ID" sz="2025" dirty="0"/>
              <a:t>, which makes it simple to assign users to the predefined roles. </a:t>
            </a:r>
          </a:p>
          <a:p>
            <a:r>
              <a:rPr lang="tr-TR" altLang="id-ID" sz="2025" dirty="0"/>
              <a:t>The combination of </a:t>
            </a:r>
            <a:r>
              <a:rPr lang="tr-TR" altLang="id-ID" sz="2025" u="sng" dirty="0"/>
              <a:t>users and permissions </a:t>
            </a:r>
            <a:r>
              <a:rPr lang="tr-TR" altLang="id-ID" sz="2025" dirty="0"/>
              <a:t>tend to change over time, the permissions associated with a role are more stable.</a:t>
            </a:r>
          </a:p>
        </p:txBody>
      </p:sp>
    </p:spTree>
    <p:extLst>
      <p:ext uri="{BB962C8B-B14F-4D97-AF65-F5344CB8AC3E}">
        <p14:creationId xmlns:p14="http://schemas.microsoft.com/office/powerpoint/2010/main" val="166173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>
            <a:normAutofit fontScale="90000"/>
          </a:bodyPr>
          <a:lstStyle/>
          <a:p>
            <a:r>
              <a:rPr lang="id-ID" altLang="id-ID" b="1" dirty="0"/>
              <a:t>Role Base Access Control (RBAC)</a:t>
            </a:r>
            <a:endParaRPr lang="id-ID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24313"/>
            <a:ext cx="4837708" cy="4019019"/>
          </a:xfrm>
        </p:spPr>
      </p:pic>
    </p:spTree>
    <p:extLst>
      <p:ext uri="{BB962C8B-B14F-4D97-AF65-F5344CB8AC3E}">
        <p14:creationId xmlns:p14="http://schemas.microsoft.com/office/powerpoint/2010/main" val="677468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2760345"/>
            <a:ext cx="7200900" cy="1114425"/>
          </a:xfrm>
        </p:spPr>
        <p:txBody>
          <a:bodyPr/>
          <a:lstStyle/>
          <a:p>
            <a:pPr algn="ctr"/>
            <a:r>
              <a:rPr lang="id-ID" b="1" dirty="0"/>
              <a:t>Any 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6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/>
              <a:t>Authentication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</a:pPr>
            <a:r>
              <a:rPr lang="en-US" altLang="id-ID" sz="2400" dirty="0"/>
              <a:t>Mechanism types:</a:t>
            </a:r>
          </a:p>
          <a:p>
            <a:pPr marL="854964" lvl="1" indent="-457200">
              <a:lnSpc>
                <a:spcPct val="90000"/>
              </a:lnSpc>
            </a:pPr>
            <a:r>
              <a:rPr lang="en-US" altLang="id-ID" sz="2400" dirty="0"/>
              <a:t>Something you know</a:t>
            </a:r>
          </a:p>
          <a:p>
            <a:pPr marL="854964" lvl="1" indent="-457200">
              <a:lnSpc>
                <a:spcPct val="90000"/>
              </a:lnSpc>
            </a:pPr>
            <a:r>
              <a:rPr lang="en-US" altLang="id-ID" sz="2400" dirty="0"/>
              <a:t>Something you have</a:t>
            </a:r>
          </a:p>
          <a:p>
            <a:pPr marL="854964" lvl="1" indent="-457200">
              <a:lnSpc>
                <a:spcPct val="90000"/>
              </a:lnSpc>
            </a:pPr>
            <a:r>
              <a:rPr lang="en-US" altLang="id-ID" sz="2400" dirty="0"/>
              <a:t>Something you are </a:t>
            </a:r>
          </a:p>
          <a:p>
            <a:pPr marL="854964" lvl="1" indent="-457200">
              <a:lnSpc>
                <a:spcPct val="90000"/>
              </a:lnSpc>
            </a:pPr>
            <a:r>
              <a:rPr lang="en-US" altLang="id-ID" sz="2400" dirty="0"/>
              <a:t>Something you produce 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id-ID" sz="2400" dirty="0"/>
              <a:t>Strong authentication uses at least two different authentication mechanism types</a:t>
            </a:r>
          </a:p>
          <a:p>
            <a:pPr marL="457200" indent="-457200">
              <a:lnSpc>
                <a:spcPct val="90000"/>
              </a:lnSpc>
            </a:pPr>
            <a:endParaRPr lang="en-US" altLang="id-ID" sz="2400" dirty="0"/>
          </a:p>
        </p:txBody>
      </p:sp>
    </p:spTree>
    <p:extLst>
      <p:ext uri="{BB962C8B-B14F-4D97-AF65-F5344CB8AC3E}">
        <p14:creationId xmlns:p14="http://schemas.microsoft.com/office/powerpoint/2010/main" val="51229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410" y="914400"/>
            <a:ext cx="7200900" cy="652713"/>
          </a:xfrm>
        </p:spPr>
        <p:txBody>
          <a:bodyPr/>
          <a:lstStyle/>
          <a:p>
            <a:r>
              <a:rPr lang="id-ID" b="1" dirty="0"/>
              <a:t>Something You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60000"/>
              </a:spcBef>
            </a:pPr>
            <a:r>
              <a:rPr lang="en-US" altLang="id-ID" sz="2400" dirty="0"/>
              <a:t>This type of authentication mechanism verifies the user’s identity by means of a password, passphrase, or other unique code</a:t>
            </a:r>
          </a:p>
          <a:p>
            <a:pPr>
              <a:spcBef>
                <a:spcPct val="60000"/>
              </a:spcBef>
            </a:pPr>
            <a:r>
              <a:rPr lang="en-US" altLang="id-ID" sz="2400" dirty="0"/>
              <a:t>A password is a private word or combination of characters that only the user should know</a:t>
            </a:r>
          </a:p>
          <a:p>
            <a:pPr>
              <a:spcBef>
                <a:spcPct val="60000"/>
              </a:spcBef>
            </a:pPr>
            <a:r>
              <a:rPr lang="en-US" altLang="id-ID" sz="2400" dirty="0"/>
              <a:t>A passphrase is a plain-language phrase, typically longer than a password, from which a virtual password is derived</a:t>
            </a:r>
          </a:p>
          <a:p>
            <a:pPr>
              <a:spcBef>
                <a:spcPct val="60000"/>
              </a:spcBef>
            </a:pPr>
            <a:r>
              <a:rPr lang="en-US" altLang="id-ID" sz="2400" dirty="0"/>
              <a:t>A good rule of thumb is to require that passwords be at least eight characters long and contain at least one number and one special character</a:t>
            </a:r>
          </a:p>
        </p:txBody>
      </p:sp>
    </p:spTree>
    <p:extLst>
      <p:ext uri="{BB962C8B-B14F-4D97-AF65-F5344CB8AC3E}">
        <p14:creationId xmlns:p14="http://schemas.microsoft.com/office/powerpoint/2010/main" val="278482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1" y="914400"/>
            <a:ext cx="7200900" cy="652713"/>
          </a:xfrm>
        </p:spPr>
        <p:txBody>
          <a:bodyPr/>
          <a:lstStyle/>
          <a:p>
            <a:r>
              <a:rPr lang="id-ID" b="1" dirty="0"/>
              <a:t>Password Power (1)</a:t>
            </a:r>
          </a:p>
        </p:txBody>
      </p:sp>
      <p:pic>
        <p:nvPicPr>
          <p:cNvPr id="6" name="Picture 12" descr="Tbl09-0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1" y="2024313"/>
            <a:ext cx="6682748" cy="3976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5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200900" cy="652713"/>
          </a:xfrm>
        </p:spPr>
        <p:txBody>
          <a:bodyPr/>
          <a:lstStyle/>
          <a:p>
            <a:r>
              <a:rPr lang="id-ID" b="1" dirty="0"/>
              <a:t>Password Power (2)</a:t>
            </a:r>
          </a:p>
        </p:txBody>
      </p:sp>
      <p:pic>
        <p:nvPicPr>
          <p:cNvPr id="7" name="Picture 5" descr="Tbl09-0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747" y="2024313"/>
            <a:ext cx="6115050" cy="3638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17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914400"/>
            <a:ext cx="7200900" cy="652713"/>
          </a:xfrm>
        </p:spPr>
        <p:txBody>
          <a:bodyPr/>
          <a:lstStyle/>
          <a:p>
            <a:r>
              <a:rPr lang="id-ID" b="1" dirty="0" smtClean="0"/>
              <a:t>Check Password Power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id-ID" sz="2400" dirty="0">
                <a:hlinkClick r:id="rId2"/>
              </a:rPr>
              <a:t>https://howsecureismypassword.net</a:t>
            </a:r>
            <a:r>
              <a:rPr lang="en-US" altLang="id-ID" sz="2400" dirty="0" smtClean="0">
                <a:hlinkClick r:id="rId2"/>
              </a:rPr>
              <a:t>/</a:t>
            </a:r>
            <a:endParaRPr lang="id-ID" altLang="id-ID" sz="2400" dirty="0" smtClean="0"/>
          </a:p>
          <a:p>
            <a:pPr>
              <a:lnSpc>
                <a:spcPct val="90000"/>
              </a:lnSpc>
            </a:pPr>
            <a:r>
              <a:rPr lang="en-US" altLang="id-ID" sz="2400" dirty="0">
                <a:hlinkClick r:id="rId3"/>
              </a:rPr>
              <a:t>https://password.kaspersky.com</a:t>
            </a:r>
            <a:r>
              <a:rPr lang="en-US" altLang="id-ID" sz="2400" dirty="0" smtClean="0">
                <a:hlinkClick r:id="rId3"/>
              </a:rPr>
              <a:t>/</a:t>
            </a:r>
            <a:endParaRPr lang="id-ID" altLang="id-ID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3155"/>
            <a:ext cx="655320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914400"/>
            <a:ext cx="7200900" cy="652713"/>
          </a:xfrm>
        </p:spPr>
        <p:txBody>
          <a:bodyPr/>
          <a:lstStyle/>
          <a:p>
            <a:r>
              <a:rPr lang="id-ID" b="1" dirty="0"/>
              <a:t>Something You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08535"/>
            <a:ext cx="7200900" cy="314926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id-ID" sz="2400" dirty="0"/>
              <a:t>This authentication mechanism makes use of something (a card, key, or token) that user or system possesses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One example is a dumb card (such as an ATM cards) with magnetic stripes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Another example is the smart card containing a processor 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Another device often used is the cryptographic token, a processor in a card that has a display</a:t>
            </a:r>
          </a:p>
          <a:p>
            <a:pPr>
              <a:lnSpc>
                <a:spcPct val="90000"/>
              </a:lnSpc>
            </a:pPr>
            <a:r>
              <a:rPr lang="en-US" altLang="id-ID" sz="2400" dirty="0"/>
              <a:t>Tokens may be either synchronous or asynchronous</a:t>
            </a:r>
          </a:p>
        </p:txBody>
      </p:sp>
    </p:spTree>
    <p:extLst>
      <p:ext uri="{BB962C8B-B14F-4D97-AF65-F5344CB8AC3E}">
        <p14:creationId xmlns:p14="http://schemas.microsoft.com/office/powerpoint/2010/main" val="2889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1409</Words>
  <Application>Microsoft Office PowerPoint</Application>
  <PresentationFormat>On-screen Show (4:3)</PresentationFormat>
  <Paragraphs>217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Franklin Gothic Book</vt:lpstr>
      <vt:lpstr>Times</vt:lpstr>
      <vt:lpstr>Times New Roman</vt:lpstr>
      <vt:lpstr>Wingdings</vt:lpstr>
      <vt:lpstr>Office Theme</vt:lpstr>
      <vt:lpstr>Information Right Management</vt:lpstr>
      <vt:lpstr>Information Right Management</vt:lpstr>
      <vt:lpstr>Authentication vs Authorization</vt:lpstr>
      <vt:lpstr>Authentication Mechanism</vt:lpstr>
      <vt:lpstr>Something You Know</vt:lpstr>
      <vt:lpstr>Password Power (1)</vt:lpstr>
      <vt:lpstr>Password Power (2)</vt:lpstr>
      <vt:lpstr>Check Password Power </vt:lpstr>
      <vt:lpstr>Something You Have</vt:lpstr>
      <vt:lpstr>Access Control Token</vt:lpstr>
      <vt:lpstr>Something You Are</vt:lpstr>
      <vt:lpstr>Something You Do</vt:lpstr>
      <vt:lpstr>Authorization</vt:lpstr>
      <vt:lpstr>Managing Information Right</vt:lpstr>
      <vt:lpstr>Access to Library - Example</vt:lpstr>
      <vt:lpstr>What do this for?</vt:lpstr>
      <vt:lpstr>Principle</vt:lpstr>
      <vt:lpstr>Principle</vt:lpstr>
      <vt:lpstr>Subjects and Objects</vt:lpstr>
      <vt:lpstr>Elementary Form</vt:lpstr>
      <vt:lpstr>Access Control Matrix</vt:lpstr>
      <vt:lpstr>Access Right</vt:lpstr>
      <vt:lpstr>Adding Access Rights</vt:lpstr>
      <vt:lpstr>Grouping</vt:lpstr>
      <vt:lpstr>ACL’s (Access Control Lists)</vt:lpstr>
      <vt:lpstr>ACL’s (Access Control Lists)</vt:lpstr>
      <vt:lpstr>Capabilities</vt:lpstr>
      <vt:lpstr>Capabilities List</vt:lpstr>
      <vt:lpstr>Protection Domain</vt:lpstr>
      <vt:lpstr>Protection Domain</vt:lpstr>
      <vt:lpstr>Model of Access Control</vt:lpstr>
      <vt:lpstr>Discretionary Access Control (DAC)</vt:lpstr>
      <vt:lpstr>Mandatory Access Control (MAC)</vt:lpstr>
      <vt:lpstr>Role Base Access Control (RBAC)</vt:lpstr>
      <vt:lpstr>Role Base Access Control (RBAC)</vt:lpstr>
      <vt:lpstr>Any Question?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Salim Sakata</cp:lastModifiedBy>
  <cp:revision>280</cp:revision>
  <dcterms:created xsi:type="dcterms:W3CDTF">2010-08-24T06:47:44Z</dcterms:created>
  <dcterms:modified xsi:type="dcterms:W3CDTF">2017-10-08T21:45:57Z</dcterms:modified>
</cp:coreProperties>
</file>