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311" r:id="rId5"/>
    <p:sldId id="262" r:id="rId6"/>
    <p:sldId id="318" r:id="rId7"/>
    <p:sldId id="319" r:id="rId8"/>
    <p:sldId id="314" r:id="rId9"/>
    <p:sldId id="264" r:id="rId10"/>
    <p:sldId id="321" r:id="rId11"/>
    <p:sldId id="316" r:id="rId12"/>
    <p:sldId id="322" r:id="rId13"/>
    <p:sldId id="317" r:id="rId14"/>
    <p:sldId id="323" r:id="rId15"/>
    <p:sldId id="324" r:id="rId16"/>
    <p:sldId id="325" r:id="rId17"/>
    <p:sldId id="326" r:id="rId18"/>
    <p:sldId id="327" r:id="rId19"/>
    <p:sldId id="328" r:id="rId20"/>
    <p:sldId id="265" r:id="rId21"/>
  </p:sldIdLst>
  <p:sldSz cx="9144000" cy="6858000" type="screen4x3"/>
  <p:notesSz cx="6858000" cy="9144000"/>
  <p:custShowLst>
    <p:custShow name="Custom Show 1" id="0">
      <p:sldLst>
        <p:sld r:id="rId2"/>
        <p:sld r:id="rId3"/>
        <p:sld r:id="rId4"/>
      </p:sldLst>
    </p:custShow>
  </p:custShowLst>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F0F10"/>
    <a:srgbClr val="FFB060"/>
    <a:srgbClr val="FF0000"/>
    <a:srgbClr val="A50021"/>
    <a:srgbClr val="FF6600"/>
    <a:srgbClr val="F9E9B5"/>
    <a:srgbClr val="E8CE9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p:scale>
          <a:sx n="66" d="100"/>
          <a:sy n="66" d="100"/>
        </p:scale>
        <p:origin x="-1284"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US"/>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US"/>
          </a:p>
        </p:txBody>
      </p:sp>
      <p:sp>
        <p:nvSpPr>
          <p:cNvPr id="2253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n-US"/>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583C12BC-9805-42BD-9C89-212EAF37EC42}" type="slidenum">
              <a:rPr lang="en-US"/>
              <a:pPr>
                <a:defRPr/>
              </a:pPr>
              <a:t>‹#›</a:t>
            </a:fld>
            <a:endParaRPr lang="en-US"/>
          </a:p>
        </p:txBody>
      </p:sp>
    </p:spTree>
    <p:extLst>
      <p:ext uri="{BB962C8B-B14F-4D97-AF65-F5344CB8AC3E}">
        <p14:creationId xmlns:p14="http://schemas.microsoft.com/office/powerpoint/2010/main" val="29361267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77A46EA4-1D6C-4251-AB51-E00508B2BDE7}" type="slidenum">
              <a:rPr lang="en-US" sz="1200" smtClean="0">
                <a:latin typeface="Times New Roman" charset="0"/>
              </a:rPr>
              <a:pPr eaLnBrk="1" hangingPunct="1"/>
              <a:t>1</a:t>
            </a:fld>
            <a:endParaRPr lang="en-US" sz="1200" smtClean="0">
              <a:latin typeface="Times New Roman" charset="0"/>
            </a:endParaRPr>
          </a:p>
        </p:txBody>
      </p:sp>
      <p:sp>
        <p:nvSpPr>
          <p:cNvPr id="23555" name="Rectangle 2"/>
          <p:cNvSpPr>
            <a:spLocks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93703113"/>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85423261"/>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01086368"/>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7803660"/>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57904465"/>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34876273"/>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8143392"/>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248029508"/>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9430374"/>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84531794"/>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75761676"/>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pic>
        <p:nvPicPr>
          <p:cNvPr id="1026" name="Picture 35" descr="main"/>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6" name="Rectangle 42"/>
          <p:cNvSpPr>
            <a:spLocks noChangeArrowheads="1"/>
          </p:cNvSpPr>
          <p:nvPr userDrawn="1"/>
        </p:nvSpPr>
        <p:spPr bwMode="auto">
          <a:xfrm>
            <a:off x="0" y="6477000"/>
            <a:ext cx="9144000" cy="381000"/>
          </a:xfrm>
          <a:prstGeom prst="rect">
            <a:avLst/>
          </a:prstGeom>
          <a:solidFill>
            <a:srgbClr val="9F0F10"/>
          </a:solidFill>
          <a:ln w="9525">
            <a:solidFill>
              <a:schemeClr val="tx1"/>
            </a:solidFill>
            <a:miter lim="800000"/>
            <a:headEnd/>
            <a:tailEnd/>
          </a:ln>
          <a:effectLst/>
        </p:spPr>
        <p:txBody>
          <a:bodyPr wrap="none" anchor="ctr"/>
          <a:lstStyle/>
          <a:p>
            <a:pPr>
              <a:defRPr/>
            </a:pPr>
            <a:endParaRPr lang="en-US"/>
          </a:p>
        </p:txBody>
      </p:sp>
      <p:sp>
        <p:nvSpPr>
          <p:cNvPr id="1060" name="Text Box 36"/>
          <p:cNvSpPr txBox="1">
            <a:spLocks noChangeArrowheads="1"/>
          </p:cNvSpPr>
          <p:nvPr userDrawn="1"/>
        </p:nvSpPr>
        <p:spPr bwMode="auto">
          <a:xfrm>
            <a:off x="0" y="6508750"/>
            <a:ext cx="695325" cy="336550"/>
          </a:xfrm>
          <a:prstGeom prst="rect">
            <a:avLst/>
          </a:prstGeom>
          <a:noFill/>
          <a:ln w="12700">
            <a:noFill/>
            <a:miter lim="800000"/>
            <a:headEnd/>
            <a:tailEnd/>
          </a:ln>
          <a:effectLst/>
        </p:spPr>
        <p:txBody>
          <a:bodyPr>
            <a:spAutoFit/>
          </a:bodyPr>
          <a:lstStyle/>
          <a:p>
            <a:pPr eaLnBrk="0" hangingPunct="0">
              <a:spcBef>
                <a:spcPct val="50000"/>
              </a:spcBef>
              <a:defRPr/>
            </a:pPr>
            <a:r>
              <a:rPr lang="en-US" sz="1600" b="1">
                <a:solidFill>
                  <a:srgbClr val="FFFFFF"/>
                </a:solidFill>
              </a:rPr>
              <a:t>1.</a:t>
            </a:r>
            <a:fld id="{2725A1F8-7EFF-4A61-8652-CBB528EAD6B3}" type="slidenum">
              <a:rPr lang="en-US" sz="1600" b="1">
                <a:solidFill>
                  <a:srgbClr val="FFFFFF"/>
                </a:solidFill>
              </a:rPr>
              <a:pPr eaLnBrk="0" hangingPunct="0">
                <a:spcBef>
                  <a:spcPct val="50000"/>
                </a:spcBef>
                <a:defRPr/>
              </a:pPr>
              <a:t>‹#›</a:t>
            </a:fld>
            <a:endParaRPr lang="en-US" sz="1600" b="1">
              <a:solidFill>
                <a:srgbClr val="FFFFFF"/>
              </a:solidFill>
            </a:endParaRPr>
          </a:p>
        </p:txBody>
      </p:sp>
      <p:sp>
        <p:nvSpPr>
          <p:cNvPr id="1061" name="Text Box 37"/>
          <p:cNvSpPr txBox="1">
            <a:spLocks noChangeArrowheads="1"/>
          </p:cNvSpPr>
          <p:nvPr userDrawn="1"/>
        </p:nvSpPr>
        <p:spPr bwMode="auto">
          <a:xfrm>
            <a:off x="7045325" y="6553200"/>
            <a:ext cx="2355850" cy="304800"/>
          </a:xfrm>
          <a:prstGeom prst="rect">
            <a:avLst/>
          </a:prstGeom>
          <a:noFill/>
          <a:ln w="12700">
            <a:noFill/>
            <a:miter lim="800000"/>
            <a:headEnd/>
            <a:tailEnd/>
          </a:ln>
          <a:effectLst/>
        </p:spPr>
        <p:txBody>
          <a:bodyPr>
            <a:spAutoFit/>
          </a:bodyPr>
          <a:lstStyle/>
          <a:p>
            <a:pPr eaLnBrk="0" hangingPunct="0">
              <a:spcBef>
                <a:spcPct val="50000"/>
              </a:spcBef>
              <a:defRPr/>
            </a:pPr>
            <a:r>
              <a:rPr lang="en-US" sz="1400" b="1">
                <a:solidFill>
                  <a:srgbClr val="FFFFFF"/>
                </a:solidFill>
              </a:rPr>
              <a:t>©</a:t>
            </a:r>
            <a:r>
              <a:rPr lang="en-US" sz="1400">
                <a:solidFill>
                  <a:srgbClr val="FFFFFF"/>
                </a:solidFill>
              </a:rPr>
              <a:t> 2007 by Prentice Hall</a:t>
            </a:r>
          </a:p>
        </p:txBody>
      </p:sp>
      <p:sp>
        <p:nvSpPr>
          <p:cNvPr id="1063" name="Text Box 39"/>
          <p:cNvSpPr txBox="1">
            <a:spLocks noChangeArrowheads="1"/>
          </p:cNvSpPr>
          <p:nvPr userDrawn="1"/>
        </p:nvSpPr>
        <p:spPr bwMode="auto">
          <a:xfrm>
            <a:off x="1752600" y="990600"/>
            <a:ext cx="6019800" cy="457200"/>
          </a:xfrm>
          <a:prstGeom prst="rect">
            <a:avLst/>
          </a:prstGeom>
          <a:noFill/>
          <a:ln w="9525">
            <a:noFill/>
            <a:miter lim="800000"/>
            <a:headEnd/>
            <a:tailEnd/>
          </a:ln>
          <a:effectLst/>
        </p:spPr>
        <p:txBody>
          <a:bodyPr>
            <a:spAutoFit/>
          </a:bodyPr>
          <a:lstStyle/>
          <a:p>
            <a:pPr>
              <a:spcBef>
                <a:spcPct val="50000"/>
              </a:spcBef>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thruBlk="1"/>
  </p:transition>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4191000" y="127000"/>
            <a:ext cx="600075" cy="762000"/>
          </a:xfrm>
          <a:prstGeom prst="rect">
            <a:avLst/>
          </a:prstGeom>
          <a:noFill/>
          <a:ln w="9525">
            <a:noFill/>
            <a:miter lim="800000"/>
            <a:headEnd/>
            <a:tailEnd/>
          </a:ln>
          <a:effectLst/>
        </p:spPr>
        <p:txBody>
          <a:bodyPr>
            <a:spAutoFit/>
          </a:bodyPr>
          <a:lstStyle/>
          <a:p>
            <a:pPr algn="ctr" eaLnBrk="0" hangingPunct="0">
              <a:spcBef>
                <a:spcPct val="50000"/>
              </a:spcBef>
              <a:defRPr/>
            </a:pPr>
            <a:r>
              <a:rPr lang="en-US" sz="4400" b="1">
                <a:effectLst>
                  <a:outerShdw blurRad="38100" dist="38100" dir="2700000" algn="tl">
                    <a:srgbClr val="C0C0C0"/>
                  </a:outerShdw>
                </a:effectLst>
              </a:rPr>
              <a:t>1</a:t>
            </a:r>
            <a:endParaRPr lang="en-US" sz="4400">
              <a:effectLst>
                <a:outerShdw blurRad="38100" dist="38100" dir="2700000" algn="tl">
                  <a:srgbClr val="C0C0C0"/>
                </a:outerShdw>
              </a:effectLst>
            </a:endParaRPr>
          </a:p>
        </p:txBody>
      </p:sp>
      <p:sp>
        <p:nvSpPr>
          <p:cNvPr id="2051" name="Text Box 3"/>
          <p:cNvSpPr txBox="1">
            <a:spLocks noChangeArrowheads="1"/>
          </p:cNvSpPr>
          <p:nvPr/>
        </p:nvSpPr>
        <p:spPr bwMode="auto">
          <a:xfrm>
            <a:off x="2078038" y="165100"/>
            <a:ext cx="2160587" cy="701675"/>
          </a:xfrm>
          <a:prstGeom prst="rect">
            <a:avLst/>
          </a:prstGeom>
          <a:noFill/>
          <a:ln w="12700">
            <a:noFill/>
            <a:miter lim="800000"/>
            <a:headEnd/>
            <a:tailEnd/>
          </a:ln>
          <a:effectLst/>
        </p:spPr>
        <p:txBody>
          <a:bodyPr wrap="none">
            <a:spAutoFit/>
          </a:bodyPr>
          <a:lstStyle/>
          <a:p>
            <a:pPr algn="ctr" eaLnBrk="0" hangingPunct="0">
              <a:defRPr/>
            </a:pPr>
            <a:r>
              <a:rPr lang="en-US" sz="4000" b="1">
                <a:effectLst>
                  <a:outerShdw blurRad="38100" dist="38100" dir="2700000" algn="tl">
                    <a:srgbClr val="C0C0C0"/>
                  </a:outerShdw>
                </a:effectLst>
              </a:rPr>
              <a:t>Chapter</a:t>
            </a:r>
            <a:r>
              <a:rPr lang="en-US" sz="1600" b="1">
                <a:solidFill>
                  <a:srgbClr val="9F0F10"/>
                </a:solidFill>
                <a:effectLst>
                  <a:outerShdw blurRad="38100" dist="38100" dir="2700000" algn="tl">
                    <a:srgbClr val="C0C0C0"/>
                  </a:outerShdw>
                </a:effectLst>
              </a:rPr>
              <a:t> </a:t>
            </a:r>
          </a:p>
        </p:txBody>
      </p:sp>
      <p:sp>
        <p:nvSpPr>
          <p:cNvPr id="2052" name="Text Box 4"/>
          <p:cNvSpPr txBox="1">
            <a:spLocks noChangeArrowheads="1"/>
          </p:cNvSpPr>
          <p:nvPr/>
        </p:nvSpPr>
        <p:spPr bwMode="auto">
          <a:xfrm>
            <a:off x="1676400" y="2743200"/>
            <a:ext cx="5791200" cy="2101850"/>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eaLnBrk="0" hangingPunct="0">
              <a:spcBef>
                <a:spcPct val="50000"/>
              </a:spcBef>
              <a:defRPr/>
            </a:pPr>
            <a:r>
              <a:rPr lang="en-US" sz="4400" b="1" dirty="0">
                <a:effectLst>
                  <a:outerShdw blurRad="38100" dist="38100" dir="2700000" algn="tl">
                    <a:srgbClr val="C0C0C0"/>
                  </a:outerShdw>
                </a:effectLst>
                <a:cs typeface="Times New Roman" charset="0"/>
              </a:rPr>
              <a:t>Information Systems in Global Business Today</a:t>
            </a:r>
            <a:endParaRPr lang="en-US" sz="4400" b="1" dirty="0">
              <a:effectLst>
                <a:outerShdw blurRad="38100" dist="38100" dir="2700000" algn="tl">
                  <a:srgbClr val="C0C0C0"/>
                </a:outerShdw>
              </a:effectLst>
            </a:endParaRPr>
          </a:p>
        </p:txBody>
      </p:sp>
      <p:grpSp>
        <p:nvGrpSpPr>
          <p:cNvPr id="2053" name="Group 12"/>
          <p:cNvGrpSpPr>
            <a:grpSpLocks/>
          </p:cNvGrpSpPr>
          <p:nvPr/>
        </p:nvGrpSpPr>
        <p:grpSpPr bwMode="auto">
          <a:xfrm>
            <a:off x="1676400" y="1905000"/>
            <a:ext cx="5867400" cy="0"/>
            <a:chOff x="768" y="3408"/>
            <a:chExt cx="3696" cy="0"/>
          </a:xfrm>
        </p:grpSpPr>
        <p:sp>
          <p:nvSpPr>
            <p:cNvPr id="2054" name="Line 8"/>
            <p:cNvSpPr>
              <a:spLocks noChangeShapeType="1"/>
            </p:cNvSpPr>
            <p:nvPr/>
          </p:nvSpPr>
          <p:spPr bwMode="auto">
            <a:xfrm>
              <a:off x="768" y="3408"/>
              <a:ext cx="816" cy="0"/>
            </a:xfrm>
            <a:prstGeom prst="line">
              <a:avLst/>
            </a:prstGeom>
            <a:noFill/>
            <a:ln w="127000">
              <a:solidFill>
                <a:srgbClr val="9F0F1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5" name="Line 9"/>
            <p:cNvSpPr>
              <a:spLocks noChangeShapeType="1"/>
            </p:cNvSpPr>
            <p:nvPr/>
          </p:nvSpPr>
          <p:spPr bwMode="auto">
            <a:xfrm>
              <a:off x="1728" y="3408"/>
              <a:ext cx="816" cy="0"/>
            </a:xfrm>
            <a:prstGeom prst="line">
              <a:avLst/>
            </a:prstGeom>
            <a:noFill/>
            <a:ln w="1270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6" name="Line 10"/>
            <p:cNvSpPr>
              <a:spLocks noChangeShapeType="1"/>
            </p:cNvSpPr>
            <p:nvPr/>
          </p:nvSpPr>
          <p:spPr bwMode="auto">
            <a:xfrm>
              <a:off x="2688" y="3408"/>
              <a:ext cx="816" cy="0"/>
            </a:xfrm>
            <a:prstGeom prst="line">
              <a:avLst/>
            </a:prstGeom>
            <a:noFill/>
            <a:ln w="12700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7" name="Line 11"/>
            <p:cNvSpPr>
              <a:spLocks noChangeShapeType="1"/>
            </p:cNvSpPr>
            <p:nvPr/>
          </p:nvSpPr>
          <p:spPr bwMode="auto">
            <a:xfrm>
              <a:off x="3648" y="3408"/>
              <a:ext cx="816" cy="0"/>
            </a:xfrm>
            <a:prstGeom prst="line">
              <a:avLst/>
            </a:prstGeom>
            <a:noFill/>
            <a:ln w="1270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 name="TextBox 1"/>
          <p:cNvSpPr txBox="1"/>
          <p:nvPr/>
        </p:nvSpPr>
        <p:spPr>
          <a:xfrm>
            <a:off x="429986" y="6421735"/>
            <a:ext cx="6656614" cy="461665"/>
          </a:xfrm>
          <a:prstGeom prst="rect">
            <a:avLst/>
          </a:prstGeom>
          <a:noFill/>
        </p:spPr>
        <p:txBody>
          <a:bodyPr wrap="square" rtlCol="0">
            <a:spAutoFit/>
          </a:bodyPr>
          <a:lstStyle/>
          <a:p>
            <a:r>
              <a:rPr lang="en-US" sz="1600" dirty="0" err="1" smtClean="0">
                <a:solidFill>
                  <a:schemeClr val="bg1"/>
                </a:solidFill>
              </a:rPr>
              <a:t>Sumber</a:t>
            </a:r>
            <a:r>
              <a:rPr lang="en-US" sz="1600" dirty="0" smtClean="0">
                <a:solidFill>
                  <a:schemeClr val="bg1"/>
                </a:solidFill>
              </a:rPr>
              <a:t> : www.cwu.edu</a:t>
            </a:r>
            <a:r>
              <a:rPr lang="en-US" sz="1600" dirty="0">
                <a:solidFill>
                  <a:schemeClr val="bg1"/>
                </a:solidFill>
              </a:rPr>
              <a:t>/~</a:t>
            </a:r>
            <a:r>
              <a:rPr lang="en-US" sz="1600" dirty="0" err="1">
                <a:solidFill>
                  <a:schemeClr val="bg1"/>
                </a:solidFill>
              </a:rPr>
              <a:t>bayazito</a:t>
            </a:r>
            <a:r>
              <a:rPr lang="en-US" sz="1600" dirty="0">
                <a:solidFill>
                  <a:schemeClr val="bg1"/>
                </a:solidFill>
              </a:rPr>
              <a:t>/386sum08ch1.ppt</a:t>
            </a:r>
            <a:r>
              <a:rPr lang="en-US" dirty="0"/>
              <a:t>‎</a:t>
            </a: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514600" y="1066800"/>
            <a:ext cx="4733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charset="0"/>
              </a:rPr>
              <a:t>PERSPECTIVES ON INFORMATION SYSTEMS</a:t>
            </a:r>
            <a:r>
              <a:rPr lang="en-US" sz="1600" b="1"/>
              <a:t> </a:t>
            </a:r>
          </a:p>
        </p:txBody>
      </p:sp>
      <p:sp>
        <p:nvSpPr>
          <p:cNvPr id="49155" name="Rectangle 3"/>
          <p:cNvSpPr>
            <a:spLocks noChangeArrowheads="1"/>
          </p:cNvSpPr>
          <p:nvPr/>
        </p:nvSpPr>
        <p:spPr bwMode="auto">
          <a:xfrm>
            <a:off x="885825" y="200025"/>
            <a:ext cx="7772400" cy="523875"/>
          </a:xfrm>
          <a:prstGeom prst="rect">
            <a:avLst/>
          </a:prstGeom>
          <a:noFill/>
          <a:ln w="12700">
            <a:noFill/>
            <a:miter lim="800000"/>
            <a:headEnd/>
            <a:tailEnd/>
          </a:ln>
          <a:effectLst/>
        </p:spPr>
        <p:txBody>
          <a:bodyPr lIns="90488" tIns="44450" rIns="90488" bIns="44450" anchor="ctr"/>
          <a:lstStyle/>
          <a:p>
            <a:pPr algn="ctr" eaLnBrk="0" hangingPunct="0">
              <a:defRPr/>
            </a:pPr>
            <a:r>
              <a:rPr lang="en-US" sz="2000" b="1" dirty="0">
                <a:effectLst>
                  <a:outerShdw blurRad="38100" dist="38100" dir="2700000" algn="tl">
                    <a:srgbClr val="C0C0C0"/>
                  </a:outerShdw>
                </a:effectLst>
              </a:rPr>
              <a:t>Management Information Systems</a:t>
            </a:r>
          </a:p>
          <a:p>
            <a:pPr algn="ctr" eaLnBrk="0" hangingPunct="0">
              <a:defRPr/>
            </a:pPr>
            <a:r>
              <a:rPr lang="en-US" sz="1600" b="1" dirty="0">
                <a:effectLst>
                  <a:outerShdw blurRad="38100" dist="38100" dir="2700000" algn="tl">
                    <a:srgbClr val="C0C0C0"/>
                  </a:outerShdw>
                </a:effectLst>
              </a:rPr>
              <a:t>Chapter 1 </a:t>
            </a:r>
            <a:r>
              <a:rPr lang="en-US" sz="1600" b="1" dirty="0">
                <a:effectLst>
                  <a:outerShdw blurRad="38100" dist="38100" dir="2700000" algn="tl">
                    <a:srgbClr val="C0C0C0"/>
                  </a:outerShdw>
                </a:effectLst>
                <a:latin typeface="Arial" pitchFamily="34" charset="0"/>
                <a:cs typeface="Arial" pitchFamily="34" charset="0"/>
              </a:rPr>
              <a:t>Information Systems in Global Business Today</a:t>
            </a:r>
            <a:endParaRPr lang="en-US" sz="1600" b="1" dirty="0">
              <a:effectLst>
                <a:outerShdw blurRad="38100" dist="38100" dir="2700000" algn="tl">
                  <a:srgbClr val="C0C0C0"/>
                </a:outerShdw>
              </a:effectLst>
            </a:endParaRPr>
          </a:p>
        </p:txBody>
      </p:sp>
      <p:sp>
        <p:nvSpPr>
          <p:cNvPr id="11268" name="Rectangle 4"/>
          <p:cNvSpPr>
            <a:spLocks noChangeArrowheads="1"/>
          </p:cNvSpPr>
          <p:nvPr/>
        </p:nvSpPr>
        <p:spPr bwMode="auto">
          <a:xfrm>
            <a:off x="1447800" y="1600200"/>
            <a:ext cx="670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b="1">
                <a:solidFill>
                  <a:srgbClr val="A50021"/>
                </a:solidFill>
                <a:cs typeface="Times New Roman" charset="0"/>
              </a:rPr>
              <a:t>What is an Information System? (Continued)</a:t>
            </a:r>
            <a:r>
              <a:rPr lang="en-US">
                <a:solidFill>
                  <a:srgbClr val="A50021"/>
                </a:solidFill>
              </a:rPr>
              <a:t> </a:t>
            </a:r>
          </a:p>
        </p:txBody>
      </p:sp>
      <p:sp>
        <p:nvSpPr>
          <p:cNvPr id="49157" name="Rectangle 5"/>
          <p:cNvSpPr>
            <a:spLocks noChangeArrowheads="1"/>
          </p:cNvSpPr>
          <p:nvPr/>
        </p:nvSpPr>
        <p:spPr bwMode="auto">
          <a:xfrm>
            <a:off x="647700" y="2590800"/>
            <a:ext cx="80899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marL="342900" indent="-342900">
              <a:spcBef>
                <a:spcPct val="20000"/>
              </a:spcBef>
              <a:buFontTx/>
              <a:buChar char="•"/>
            </a:pPr>
            <a:r>
              <a:rPr lang="en-US" b="1">
                <a:solidFill>
                  <a:srgbClr val="A50021"/>
                </a:solidFill>
                <a:cs typeface="Times New Roman" charset="0"/>
              </a:rPr>
              <a:t>Data:</a:t>
            </a:r>
            <a:r>
              <a:rPr lang="en-US" b="1">
                <a:solidFill>
                  <a:srgbClr val="000000"/>
                </a:solidFill>
                <a:cs typeface="Times New Roman" charset="0"/>
              </a:rPr>
              <a:t> Streams of raw facts representing events such as business transactions</a:t>
            </a:r>
          </a:p>
          <a:p>
            <a:pPr marL="342900" indent="-342900">
              <a:spcBef>
                <a:spcPct val="20000"/>
              </a:spcBef>
              <a:buFontTx/>
              <a:buChar char="•"/>
            </a:pPr>
            <a:endParaRPr lang="en-US" b="1">
              <a:solidFill>
                <a:srgbClr val="000000"/>
              </a:solidFill>
              <a:cs typeface="Times New Roman" charset="0"/>
            </a:endParaRPr>
          </a:p>
          <a:p>
            <a:pPr marL="342900" indent="-342900">
              <a:spcBef>
                <a:spcPct val="20000"/>
              </a:spcBef>
              <a:buFontTx/>
              <a:buChar char="•"/>
            </a:pPr>
            <a:r>
              <a:rPr lang="en-US" b="1">
                <a:solidFill>
                  <a:srgbClr val="A50021"/>
                </a:solidFill>
                <a:cs typeface="Times New Roman" charset="0"/>
              </a:rPr>
              <a:t>Information:</a:t>
            </a:r>
            <a:r>
              <a:rPr lang="en-US" b="1">
                <a:solidFill>
                  <a:srgbClr val="000000"/>
                </a:solidFill>
                <a:cs typeface="Times New Roman" charset="0"/>
              </a:rPr>
              <a:t> Clusters of facts meaningful and useful to human beings in the processes such as making decisions</a:t>
            </a:r>
            <a:endParaRPr lang="en-US" b="1">
              <a:solidFill>
                <a:srgbClr val="000000"/>
              </a:solidFill>
              <a:cs typeface="Arial"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9157">
                                            <p:txEl>
                                              <p:pRg st="0" end="0"/>
                                            </p:txEl>
                                          </p:spTgt>
                                        </p:tgtEl>
                                        <p:attrNameLst>
                                          <p:attrName>style.visibility</p:attrName>
                                        </p:attrNameLst>
                                      </p:cBhvr>
                                      <p:to>
                                        <p:strVal val="visible"/>
                                      </p:to>
                                    </p:set>
                                    <p:anim calcmode="lin" valueType="num">
                                      <p:cBhvr additive="base">
                                        <p:cTn id="7" dur="500" fill="hold"/>
                                        <p:tgtEl>
                                          <p:spTgt spid="4915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15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49157">
                                            <p:txEl>
                                              <p:pRg st="2" end="2"/>
                                            </p:txEl>
                                          </p:spTgt>
                                        </p:tgtEl>
                                        <p:attrNameLst>
                                          <p:attrName>style.visibility</p:attrName>
                                        </p:attrNameLst>
                                      </p:cBhvr>
                                      <p:to>
                                        <p:strVal val="visible"/>
                                      </p:to>
                                    </p:set>
                                    <p:anim calcmode="lin" valueType="num">
                                      <p:cBhvr additive="base">
                                        <p:cTn id="13" dur="500" fill="hold"/>
                                        <p:tgtEl>
                                          <p:spTgt spid="4915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157">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905000" y="1066800"/>
            <a:ext cx="5715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charset="0"/>
              </a:rPr>
              <a:t>Perspectives on Information Systems</a:t>
            </a:r>
          </a:p>
        </p:txBody>
      </p:sp>
      <p:sp>
        <p:nvSpPr>
          <p:cNvPr id="94211" name="Rectangle 3"/>
          <p:cNvSpPr>
            <a:spLocks noChangeArrowheads="1"/>
          </p:cNvSpPr>
          <p:nvPr/>
        </p:nvSpPr>
        <p:spPr bwMode="auto">
          <a:xfrm>
            <a:off x="885825" y="200025"/>
            <a:ext cx="7772400" cy="523875"/>
          </a:xfrm>
          <a:prstGeom prst="rect">
            <a:avLst/>
          </a:prstGeom>
          <a:noFill/>
          <a:ln w="12700">
            <a:noFill/>
            <a:miter lim="800000"/>
            <a:headEnd/>
            <a:tailEnd/>
          </a:ln>
          <a:effectLst/>
        </p:spPr>
        <p:txBody>
          <a:bodyPr lIns="90488" tIns="44450" rIns="90488" bIns="44450" anchor="ctr"/>
          <a:lstStyle/>
          <a:p>
            <a:pPr algn="ctr" eaLnBrk="0" hangingPunct="0">
              <a:defRPr/>
            </a:pPr>
            <a:r>
              <a:rPr lang="en-US" sz="2000" b="1" dirty="0">
                <a:effectLst>
                  <a:outerShdw blurRad="38100" dist="38100" dir="2700000" algn="tl">
                    <a:srgbClr val="C0C0C0"/>
                  </a:outerShdw>
                </a:effectLst>
              </a:rPr>
              <a:t>Management Information Systems</a:t>
            </a:r>
          </a:p>
          <a:p>
            <a:pPr algn="ctr" eaLnBrk="0" hangingPunct="0">
              <a:defRPr/>
            </a:pPr>
            <a:r>
              <a:rPr lang="en-US" sz="1600" b="1" dirty="0">
                <a:effectLst>
                  <a:outerShdw blurRad="38100" dist="38100" dir="2700000" algn="tl">
                    <a:srgbClr val="C0C0C0"/>
                  </a:outerShdw>
                </a:effectLst>
              </a:rPr>
              <a:t>Chapter 1 Information Systems in Global Business Today</a:t>
            </a:r>
          </a:p>
        </p:txBody>
      </p:sp>
      <p:sp>
        <p:nvSpPr>
          <p:cNvPr id="12292" name="Text Box 4"/>
          <p:cNvSpPr txBox="1">
            <a:spLocks noChangeArrowheads="1"/>
          </p:cNvSpPr>
          <p:nvPr/>
        </p:nvSpPr>
        <p:spPr bwMode="auto">
          <a:xfrm>
            <a:off x="1981200" y="5334000"/>
            <a:ext cx="52578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US" sz="900" b="1"/>
              <a:t>Raw data from a supermarket checkout counter can be processed and organized to produce meaningful information, such as the total unit sales of dish detergent or the total sales revenue from dish detergent for a specific store or sales territory.</a:t>
            </a:r>
            <a:endParaRPr lang="en-US" sz="800"/>
          </a:p>
        </p:txBody>
      </p:sp>
      <p:sp>
        <p:nvSpPr>
          <p:cNvPr id="12293" name="Text Box 5"/>
          <p:cNvSpPr txBox="1">
            <a:spLocks noChangeArrowheads="1"/>
          </p:cNvSpPr>
          <p:nvPr/>
        </p:nvSpPr>
        <p:spPr bwMode="auto">
          <a:xfrm>
            <a:off x="3905250" y="6096000"/>
            <a:ext cx="1276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sz="1800" b="1"/>
              <a:t>Figure 1-3</a:t>
            </a:r>
          </a:p>
        </p:txBody>
      </p:sp>
      <p:sp>
        <p:nvSpPr>
          <p:cNvPr id="94214" name="Rectangle 6"/>
          <p:cNvSpPr>
            <a:spLocks noChangeArrowheads="1"/>
          </p:cNvSpPr>
          <p:nvPr/>
        </p:nvSpPr>
        <p:spPr bwMode="auto">
          <a:xfrm>
            <a:off x="685800" y="1612900"/>
            <a:ext cx="7772400" cy="457200"/>
          </a:xfrm>
          <a:prstGeom prst="rect">
            <a:avLst/>
          </a:prstGeom>
          <a:noFill/>
          <a:ln w="9525">
            <a:noFill/>
            <a:miter lim="800000"/>
            <a:headEnd/>
            <a:tailEnd/>
          </a:ln>
          <a:effectLst/>
        </p:spPr>
        <p:txBody>
          <a:bodyPr>
            <a:spAutoFit/>
          </a:bodyPr>
          <a:lstStyle/>
          <a:p>
            <a:pPr algn="ctr">
              <a:defRPr/>
            </a:pPr>
            <a:r>
              <a:rPr lang="en-US" b="1">
                <a:solidFill>
                  <a:srgbClr val="9F0F10"/>
                </a:solidFill>
                <a:effectLst>
                  <a:outerShdw blurRad="38100" dist="38100" dir="2700000" algn="tl">
                    <a:srgbClr val="C0C0C0"/>
                  </a:outerShdw>
                </a:effectLst>
                <a:cs typeface="Times New Roman" charset="0"/>
              </a:rPr>
              <a:t>Data and Information</a:t>
            </a:r>
          </a:p>
        </p:txBody>
      </p:sp>
      <p:pic>
        <p:nvPicPr>
          <p:cNvPr id="12295" name="Picture 7" descr="C:\My Documents\MIS10\Compositing\Chapter-01\Fig-1-3.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5713" y="2359025"/>
            <a:ext cx="6592887" cy="268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ChangeArrowheads="1"/>
          </p:cNvSpPr>
          <p:nvPr/>
        </p:nvSpPr>
        <p:spPr bwMode="auto">
          <a:xfrm>
            <a:off x="885825" y="200025"/>
            <a:ext cx="7772400" cy="714375"/>
          </a:xfrm>
          <a:prstGeom prst="rect">
            <a:avLst/>
          </a:prstGeom>
          <a:noFill/>
          <a:ln w="12700">
            <a:noFill/>
            <a:miter lim="800000"/>
            <a:headEnd/>
            <a:tailEnd/>
          </a:ln>
          <a:effectLst/>
        </p:spPr>
        <p:txBody>
          <a:bodyPr lIns="90488" tIns="44450" rIns="90488" bIns="44450" anchor="ctr"/>
          <a:lstStyle/>
          <a:p>
            <a:pPr algn="ctr" eaLnBrk="0" hangingPunct="0">
              <a:defRPr/>
            </a:pPr>
            <a:r>
              <a:rPr lang="en-US" sz="2000" b="1" dirty="0">
                <a:effectLst>
                  <a:outerShdw blurRad="38100" dist="38100" dir="2700000" algn="tl">
                    <a:srgbClr val="C0C0C0"/>
                  </a:outerShdw>
                </a:effectLst>
              </a:rPr>
              <a:t>Management Information Systems</a:t>
            </a:r>
          </a:p>
          <a:p>
            <a:pPr algn="ctr" eaLnBrk="0" hangingPunct="0">
              <a:defRPr/>
            </a:pPr>
            <a:r>
              <a:rPr lang="en-US" sz="1600" b="1" dirty="0">
                <a:effectLst>
                  <a:outerShdw blurRad="38100" dist="38100" dir="2700000" algn="tl">
                    <a:srgbClr val="C0C0C0"/>
                  </a:outerShdw>
                </a:effectLst>
              </a:rPr>
              <a:t>Chapter 1 Information Systems in Global Business Today</a:t>
            </a:r>
          </a:p>
          <a:p>
            <a:pPr algn="ctr" eaLnBrk="0" hangingPunct="0">
              <a:defRPr/>
            </a:pPr>
            <a:endParaRPr lang="en-US" sz="1600" b="1" dirty="0">
              <a:effectLst>
                <a:outerShdw blurRad="38100" dist="38100" dir="2700000" algn="tl">
                  <a:srgbClr val="C0C0C0"/>
                </a:outerShdw>
              </a:effectLst>
            </a:endParaRPr>
          </a:p>
        </p:txBody>
      </p:sp>
      <p:sp>
        <p:nvSpPr>
          <p:cNvPr id="29700" name="Rectangle 4"/>
          <p:cNvSpPr>
            <a:spLocks noChangeArrowheads="1"/>
          </p:cNvSpPr>
          <p:nvPr/>
        </p:nvSpPr>
        <p:spPr bwMode="auto">
          <a:xfrm>
            <a:off x="685800" y="1828800"/>
            <a:ext cx="8089900" cy="3810000"/>
          </a:xfrm>
          <a:prstGeom prst="rect">
            <a:avLst/>
          </a:prstGeom>
          <a:noFill/>
          <a:ln w="12700">
            <a:noFill/>
            <a:miter lim="800000"/>
            <a:headEnd/>
            <a:tailEnd/>
          </a:ln>
          <a:effectLst/>
        </p:spPr>
        <p:txBody>
          <a:bodyPr lIns="90488" tIns="44450" rIns="90488" bIns="44450"/>
          <a:lstStyle/>
          <a:p>
            <a:pPr marL="342900" indent="-342900" algn="ctr">
              <a:spcBef>
                <a:spcPct val="20000"/>
              </a:spcBef>
              <a:defRPr/>
            </a:pPr>
            <a:endParaRPr lang="en-US" b="1">
              <a:solidFill>
                <a:srgbClr val="A50021"/>
              </a:solidFill>
              <a:cs typeface="Times New Roman" charset="0"/>
            </a:endParaRPr>
          </a:p>
          <a:p>
            <a:pPr marL="342900" indent="-342900">
              <a:spcBef>
                <a:spcPct val="20000"/>
              </a:spcBef>
              <a:defRPr/>
            </a:pPr>
            <a:endParaRPr lang="en-US" b="1">
              <a:cs typeface="Arial" charset="0"/>
            </a:endParaRPr>
          </a:p>
          <a:p>
            <a:pPr marL="342900" indent="-342900">
              <a:spcBef>
                <a:spcPct val="20000"/>
              </a:spcBef>
              <a:buFontTx/>
              <a:buChar char="•"/>
              <a:defRPr/>
            </a:pPr>
            <a:r>
              <a:rPr lang="en-US" b="1">
                <a:solidFill>
                  <a:srgbClr val="000000"/>
                </a:solidFill>
                <a:effectLst>
                  <a:outerShdw blurRad="38100" dist="38100" dir="2700000" algn="tl">
                    <a:srgbClr val="C0C0C0"/>
                  </a:outerShdw>
                </a:effectLst>
                <a:cs typeface="Arial" charset="0"/>
              </a:rPr>
              <a:t>Rely on computer hardware and software </a:t>
            </a:r>
          </a:p>
          <a:p>
            <a:pPr marL="342900" indent="-342900">
              <a:spcBef>
                <a:spcPct val="20000"/>
              </a:spcBef>
              <a:buFontTx/>
              <a:buChar char="•"/>
              <a:defRPr/>
            </a:pPr>
            <a:endParaRPr lang="en-US" b="1">
              <a:solidFill>
                <a:srgbClr val="000000"/>
              </a:solidFill>
              <a:cs typeface="Times New Roman" charset="0"/>
            </a:endParaRPr>
          </a:p>
          <a:p>
            <a:pPr marL="342900" indent="-342900">
              <a:spcBef>
                <a:spcPct val="20000"/>
              </a:spcBef>
              <a:buFontTx/>
              <a:buChar char="•"/>
              <a:defRPr/>
            </a:pPr>
            <a:r>
              <a:rPr lang="en-US" b="1">
                <a:solidFill>
                  <a:srgbClr val="000000"/>
                </a:solidFill>
                <a:effectLst>
                  <a:outerShdw blurRad="38100" dist="38100" dir="2700000" algn="tl">
                    <a:srgbClr val="C0C0C0"/>
                  </a:outerShdw>
                </a:effectLst>
                <a:cs typeface="Arial" charset="0"/>
              </a:rPr>
              <a:t>Processing and disseminating information</a:t>
            </a:r>
          </a:p>
          <a:p>
            <a:pPr marL="342900" indent="-342900">
              <a:spcBef>
                <a:spcPct val="20000"/>
              </a:spcBef>
              <a:buFontTx/>
              <a:buChar char="•"/>
              <a:defRPr/>
            </a:pPr>
            <a:endParaRPr lang="en-US" b="1">
              <a:solidFill>
                <a:srgbClr val="000000"/>
              </a:solidFill>
              <a:cs typeface="Times New Roman" charset="0"/>
            </a:endParaRPr>
          </a:p>
          <a:p>
            <a:pPr marL="342900" indent="-342900">
              <a:spcBef>
                <a:spcPct val="20000"/>
              </a:spcBef>
              <a:buFontTx/>
              <a:buChar char="•"/>
              <a:defRPr/>
            </a:pPr>
            <a:r>
              <a:rPr lang="en-US" b="1">
                <a:solidFill>
                  <a:srgbClr val="000000"/>
                </a:solidFill>
                <a:effectLst>
                  <a:outerShdw blurRad="38100" dist="38100" dir="2700000" algn="tl">
                    <a:srgbClr val="C0C0C0"/>
                  </a:outerShdw>
                </a:effectLst>
                <a:cs typeface="Times New Roman" charset="0"/>
              </a:rPr>
              <a:t>Collecting, storing, and using information</a:t>
            </a:r>
            <a:r>
              <a:rPr lang="en-US" b="1">
                <a:solidFill>
                  <a:srgbClr val="000000"/>
                </a:solidFill>
                <a:cs typeface="Times New Roman" charset="0"/>
              </a:rPr>
              <a:t> </a:t>
            </a:r>
          </a:p>
        </p:txBody>
      </p:sp>
      <p:sp>
        <p:nvSpPr>
          <p:cNvPr id="13316" name="Text Box 5"/>
          <p:cNvSpPr txBox="1">
            <a:spLocks noChangeArrowheads="1"/>
          </p:cNvSpPr>
          <p:nvPr/>
        </p:nvSpPr>
        <p:spPr bwMode="auto">
          <a:xfrm>
            <a:off x="2514600" y="1066800"/>
            <a:ext cx="4733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charset="0"/>
              </a:rPr>
              <a:t>PERSPECTIVES ON INFORMATION SYSTEMS</a:t>
            </a:r>
            <a:r>
              <a:rPr lang="en-US" sz="1600" b="1"/>
              <a:t> </a:t>
            </a:r>
          </a:p>
        </p:txBody>
      </p:sp>
      <p:sp>
        <p:nvSpPr>
          <p:cNvPr id="13317" name="Rectangle 6"/>
          <p:cNvSpPr>
            <a:spLocks noChangeArrowheads="1"/>
          </p:cNvSpPr>
          <p:nvPr/>
        </p:nvSpPr>
        <p:spPr bwMode="auto">
          <a:xfrm>
            <a:off x="1524000" y="1752600"/>
            <a:ext cx="65865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solidFill>
                  <a:srgbClr val="A50021"/>
                </a:solidFill>
                <a:cs typeface="Times New Roman" charset="0"/>
              </a:rPr>
              <a:t>Computer-Based Information System (CBIS)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9700">
                                            <p:txEl>
                                              <p:pRg st="2" end="2"/>
                                            </p:txEl>
                                          </p:spTgt>
                                        </p:tgtEl>
                                        <p:attrNameLst>
                                          <p:attrName>style.visibility</p:attrName>
                                        </p:attrNameLst>
                                      </p:cBhvr>
                                      <p:to>
                                        <p:strVal val="visible"/>
                                      </p:to>
                                    </p:set>
                                    <p:anim calcmode="lin" valueType="num">
                                      <p:cBhvr additive="base">
                                        <p:cTn id="7" dur="500" fill="hold"/>
                                        <p:tgtEl>
                                          <p:spTgt spid="29700">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700">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9700">
                                            <p:txEl>
                                              <p:pRg st="4" end="4"/>
                                            </p:txEl>
                                          </p:spTgt>
                                        </p:tgtEl>
                                        <p:attrNameLst>
                                          <p:attrName>style.visibility</p:attrName>
                                        </p:attrNameLst>
                                      </p:cBhvr>
                                      <p:to>
                                        <p:strVal val="visible"/>
                                      </p:to>
                                    </p:set>
                                    <p:anim calcmode="lin" valueType="num">
                                      <p:cBhvr additive="base">
                                        <p:cTn id="13" dur="500" fill="hold"/>
                                        <p:tgtEl>
                                          <p:spTgt spid="29700">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700">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9700">
                                            <p:txEl>
                                              <p:pRg st="6" end="6"/>
                                            </p:txEl>
                                          </p:spTgt>
                                        </p:tgtEl>
                                        <p:attrNameLst>
                                          <p:attrName>style.visibility</p:attrName>
                                        </p:attrNameLst>
                                      </p:cBhvr>
                                      <p:to>
                                        <p:strVal val="visible"/>
                                      </p:to>
                                    </p:set>
                                    <p:anim calcmode="lin" valueType="num">
                                      <p:cBhvr additive="base">
                                        <p:cTn id="19" dur="500" fill="hold"/>
                                        <p:tgtEl>
                                          <p:spTgt spid="29700">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9700">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905000" y="1066800"/>
            <a:ext cx="5715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charset="0"/>
              </a:rPr>
              <a:t>Perspectives on Information Systems</a:t>
            </a:r>
          </a:p>
        </p:txBody>
      </p:sp>
      <p:sp>
        <p:nvSpPr>
          <p:cNvPr id="95235" name="Rectangle 3"/>
          <p:cNvSpPr>
            <a:spLocks noChangeArrowheads="1"/>
          </p:cNvSpPr>
          <p:nvPr/>
        </p:nvSpPr>
        <p:spPr bwMode="auto">
          <a:xfrm>
            <a:off x="885825" y="200025"/>
            <a:ext cx="7772400" cy="523875"/>
          </a:xfrm>
          <a:prstGeom prst="rect">
            <a:avLst/>
          </a:prstGeom>
          <a:noFill/>
          <a:ln w="12700">
            <a:noFill/>
            <a:miter lim="800000"/>
            <a:headEnd/>
            <a:tailEnd/>
          </a:ln>
          <a:effectLst/>
        </p:spPr>
        <p:txBody>
          <a:bodyPr lIns="90488" tIns="44450" rIns="90488" bIns="44450" anchor="ctr"/>
          <a:lstStyle/>
          <a:p>
            <a:pPr algn="ctr" eaLnBrk="0" hangingPunct="0">
              <a:defRPr/>
            </a:pPr>
            <a:r>
              <a:rPr lang="en-US" sz="2000" b="1" dirty="0">
                <a:effectLst>
                  <a:outerShdw blurRad="38100" dist="38100" dir="2700000" algn="tl">
                    <a:srgbClr val="C0C0C0"/>
                  </a:outerShdw>
                </a:effectLst>
              </a:rPr>
              <a:t>Management Information Systems</a:t>
            </a:r>
          </a:p>
          <a:p>
            <a:pPr algn="ctr" eaLnBrk="0" hangingPunct="0">
              <a:defRPr/>
            </a:pPr>
            <a:r>
              <a:rPr lang="en-US" sz="1600" b="1" dirty="0">
                <a:effectLst>
                  <a:outerShdw blurRad="38100" dist="38100" dir="2700000" algn="tl">
                    <a:srgbClr val="C0C0C0"/>
                  </a:outerShdw>
                </a:effectLst>
              </a:rPr>
              <a:t>Chapter 1 Information Systems in Global Business Today</a:t>
            </a:r>
          </a:p>
        </p:txBody>
      </p:sp>
      <p:sp>
        <p:nvSpPr>
          <p:cNvPr id="14340" name="Text Box 4"/>
          <p:cNvSpPr txBox="1">
            <a:spLocks noChangeArrowheads="1"/>
          </p:cNvSpPr>
          <p:nvPr/>
        </p:nvSpPr>
        <p:spPr bwMode="auto">
          <a:xfrm>
            <a:off x="1981200" y="5381625"/>
            <a:ext cx="52578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US" sz="900" b="1"/>
              <a:t>Using information systems effectively requires an understanding of the organization, management, and information technology shaping the systems. An information system creates value for the firm as an organizational and management solution to challenges posed by the environment.</a:t>
            </a:r>
            <a:endParaRPr lang="en-US" sz="800"/>
          </a:p>
        </p:txBody>
      </p:sp>
      <p:sp>
        <p:nvSpPr>
          <p:cNvPr id="14341" name="Text Box 5"/>
          <p:cNvSpPr txBox="1">
            <a:spLocks noChangeArrowheads="1"/>
          </p:cNvSpPr>
          <p:nvPr/>
        </p:nvSpPr>
        <p:spPr bwMode="auto">
          <a:xfrm>
            <a:off x="3905250" y="6096000"/>
            <a:ext cx="1276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sz="1800" b="1"/>
              <a:t>Figure 1-5</a:t>
            </a:r>
          </a:p>
        </p:txBody>
      </p:sp>
      <p:sp>
        <p:nvSpPr>
          <p:cNvPr id="95238" name="Rectangle 6"/>
          <p:cNvSpPr>
            <a:spLocks noChangeArrowheads="1"/>
          </p:cNvSpPr>
          <p:nvPr/>
        </p:nvSpPr>
        <p:spPr bwMode="auto">
          <a:xfrm>
            <a:off x="685800" y="1612900"/>
            <a:ext cx="7772400" cy="457200"/>
          </a:xfrm>
          <a:prstGeom prst="rect">
            <a:avLst/>
          </a:prstGeom>
          <a:noFill/>
          <a:ln w="9525">
            <a:noFill/>
            <a:miter lim="800000"/>
            <a:headEnd/>
            <a:tailEnd/>
          </a:ln>
          <a:effectLst/>
        </p:spPr>
        <p:txBody>
          <a:bodyPr>
            <a:spAutoFit/>
          </a:bodyPr>
          <a:lstStyle/>
          <a:p>
            <a:pPr algn="ctr">
              <a:defRPr/>
            </a:pPr>
            <a:r>
              <a:rPr lang="en-US" b="1">
                <a:solidFill>
                  <a:srgbClr val="9F0F10"/>
                </a:solidFill>
                <a:effectLst>
                  <a:outerShdw blurRad="38100" dist="38100" dir="2700000" algn="tl">
                    <a:srgbClr val="C0C0C0"/>
                  </a:outerShdw>
                </a:effectLst>
                <a:cs typeface="Times New Roman" charset="0"/>
              </a:rPr>
              <a:t>Information Systems Are More Than Computers</a:t>
            </a:r>
          </a:p>
        </p:txBody>
      </p:sp>
      <p:pic>
        <p:nvPicPr>
          <p:cNvPr id="14343" name="Picture 7" descr="C:\My Documents\MIS10\Compositing\Chapter-01\Fig-1-5.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05088" y="2200275"/>
            <a:ext cx="3719512" cy="302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885825" y="200025"/>
            <a:ext cx="7772400" cy="523875"/>
          </a:xfrm>
          <a:prstGeom prst="rect">
            <a:avLst/>
          </a:prstGeom>
          <a:noFill/>
          <a:ln w="12700">
            <a:noFill/>
            <a:miter lim="800000"/>
            <a:headEnd/>
            <a:tailEnd/>
          </a:ln>
          <a:effectLst/>
        </p:spPr>
        <p:txBody>
          <a:bodyPr lIns="90488" tIns="44450" rIns="90488" bIns="44450" anchor="ctr"/>
          <a:lstStyle/>
          <a:p>
            <a:pPr algn="ctr" eaLnBrk="0" hangingPunct="0">
              <a:defRPr/>
            </a:pPr>
            <a:r>
              <a:rPr lang="en-US" sz="2000" b="1" dirty="0">
                <a:effectLst>
                  <a:outerShdw blurRad="38100" dist="38100" dir="2700000" algn="tl">
                    <a:srgbClr val="C0C0C0"/>
                  </a:outerShdw>
                </a:effectLst>
              </a:rPr>
              <a:t>Management Information Systems</a:t>
            </a:r>
          </a:p>
          <a:p>
            <a:pPr algn="ctr" eaLnBrk="0" hangingPunct="0">
              <a:defRPr/>
            </a:pPr>
            <a:r>
              <a:rPr lang="en-US" sz="1600" b="1" dirty="0">
                <a:effectLst>
                  <a:outerShdw blurRad="38100" dist="38100" dir="2700000" algn="tl">
                    <a:srgbClr val="C0C0C0"/>
                  </a:outerShdw>
                </a:effectLst>
              </a:rPr>
              <a:t>Chapter 1 Information Systems in Global Business Today m</a:t>
            </a:r>
          </a:p>
        </p:txBody>
      </p:sp>
      <p:sp>
        <p:nvSpPr>
          <p:cNvPr id="35843" name="Rectangle 3"/>
          <p:cNvSpPr>
            <a:spLocks noChangeArrowheads="1"/>
          </p:cNvSpPr>
          <p:nvPr/>
        </p:nvSpPr>
        <p:spPr bwMode="auto">
          <a:xfrm>
            <a:off x="406400" y="1752600"/>
            <a:ext cx="8458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marL="342900" indent="-342900">
              <a:lnSpc>
                <a:spcPct val="85000"/>
              </a:lnSpc>
            </a:pPr>
            <a:endParaRPr lang="en-US" b="1">
              <a:solidFill>
                <a:srgbClr val="A50021"/>
              </a:solidFill>
              <a:cs typeface="Times New Roman" charset="0"/>
            </a:endParaRPr>
          </a:p>
          <a:p>
            <a:pPr marL="342900" indent="-342900">
              <a:lnSpc>
                <a:spcPct val="85000"/>
              </a:lnSpc>
            </a:pPr>
            <a:endParaRPr lang="en-US" b="1">
              <a:solidFill>
                <a:srgbClr val="A50021"/>
              </a:solidFill>
              <a:cs typeface="Times New Roman" charset="0"/>
            </a:endParaRPr>
          </a:p>
          <a:p>
            <a:pPr marL="342900" indent="-342900">
              <a:lnSpc>
                <a:spcPct val="85000"/>
              </a:lnSpc>
            </a:pPr>
            <a:r>
              <a:rPr lang="en-US" b="1">
                <a:cs typeface="Times New Roman" charset="0"/>
              </a:rPr>
              <a:t>Three Important Dimensions of Information Systems </a:t>
            </a:r>
            <a:endParaRPr lang="en-US" b="1">
              <a:solidFill>
                <a:srgbClr val="A50021"/>
              </a:solidFill>
              <a:cs typeface="Times New Roman" charset="0"/>
            </a:endParaRPr>
          </a:p>
          <a:p>
            <a:pPr marL="342900" indent="-342900">
              <a:lnSpc>
                <a:spcPct val="85000"/>
              </a:lnSpc>
            </a:pPr>
            <a:endParaRPr lang="en-US" b="1">
              <a:cs typeface="Arial" charset="0"/>
            </a:endParaRPr>
          </a:p>
          <a:p>
            <a:pPr marL="342900" indent="-342900">
              <a:lnSpc>
                <a:spcPct val="85000"/>
              </a:lnSpc>
              <a:buFontTx/>
              <a:buChar char="•"/>
            </a:pPr>
            <a:r>
              <a:rPr lang="en-US" b="1">
                <a:solidFill>
                  <a:srgbClr val="000000"/>
                </a:solidFill>
                <a:cs typeface="Times New Roman" charset="0"/>
              </a:rPr>
              <a:t>Organizations</a:t>
            </a:r>
          </a:p>
          <a:p>
            <a:pPr marL="342900" indent="-342900">
              <a:lnSpc>
                <a:spcPct val="85000"/>
              </a:lnSpc>
              <a:buFontTx/>
              <a:buChar char="•"/>
            </a:pPr>
            <a:endParaRPr lang="en-US" b="1">
              <a:solidFill>
                <a:srgbClr val="000000"/>
              </a:solidFill>
              <a:cs typeface="Times New Roman" charset="0"/>
            </a:endParaRPr>
          </a:p>
          <a:p>
            <a:pPr marL="342900" indent="-342900">
              <a:lnSpc>
                <a:spcPct val="85000"/>
              </a:lnSpc>
              <a:buFontTx/>
              <a:buChar char="•"/>
            </a:pPr>
            <a:r>
              <a:rPr lang="en-US" b="1">
                <a:solidFill>
                  <a:srgbClr val="000000"/>
                </a:solidFill>
                <a:cs typeface="Times New Roman" charset="0"/>
              </a:rPr>
              <a:t>Managers</a:t>
            </a:r>
          </a:p>
          <a:p>
            <a:pPr marL="342900" indent="-342900">
              <a:lnSpc>
                <a:spcPct val="85000"/>
              </a:lnSpc>
              <a:buFontTx/>
              <a:buChar char="•"/>
            </a:pPr>
            <a:endParaRPr lang="en-US" b="1">
              <a:solidFill>
                <a:srgbClr val="000000"/>
              </a:solidFill>
              <a:cs typeface="Times New Roman" charset="0"/>
            </a:endParaRPr>
          </a:p>
          <a:p>
            <a:pPr marL="342900" indent="-342900">
              <a:lnSpc>
                <a:spcPct val="85000"/>
              </a:lnSpc>
              <a:buFontTx/>
              <a:buChar char="•"/>
            </a:pPr>
            <a:r>
              <a:rPr lang="en-US" b="1">
                <a:solidFill>
                  <a:srgbClr val="000000"/>
                </a:solidFill>
                <a:cs typeface="Times New Roman" charset="0"/>
              </a:rPr>
              <a:t>Technology </a:t>
            </a:r>
          </a:p>
          <a:p>
            <a:pPr marL="342900" indent="-342900">
              <a:lnSpc>
                <a:spcPct val="85000"/>
              </a:lnSpc>
            </a:pPr>
            <a:endParaRPr lang="en-US" b="1">
              <a:solidFill>
                <a:srgbClr val="000000"/>
              </a:solidFill>
              <a:cs typeface="Times New Roman" charset="0"/>
            </a:endParaRPr>
          </a:p>
        </p:txBody>
      </p:sp>
      <p:sp>
        <p:nvSpPr>
          <p:cNvPr id="15364" name="Text Box 4"/>
          <p:cNvSpPr txBox="1">
            <a:spLocks noChangeArrowheads="1"/>
          </p:cNvSpPr>
          <p:nvPr/>
        </p:nvSpPr>
        <p:spPr bwMode="auto">
          <a:xfrm>
            <a:off x="2514600" y="1066800"/>
            <a:ext cx="4733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charset="0"/>
              </a:rPr>
              <a:t>PERSPECTIVES ON INFORMATION SYSTEMS</a:t>
            </a:r>
            <a:r>
              <a:rPr lang="en-US" sz="1600" b="1"/>
              <a:t> </a:t>
            </a:r>
          </a:p>
        </p:txBody>
      </p:sp>
      <p:sp>
        <p:nvSpPr>
          <p:cNvPr id="35845" name="Rectangle 5"/>
          <p:cNvSpPr>
            <a:spLocks noChangeArrowheads="1"/>
          </p:cNvSpPr>
          <p:nvPr/>
        </p:nvSpPr>
        <p:spPr bwMode="auto">
          <a:xfrm>
            <a:off x="392113" y="4876800"/>
            <a:ext cx="8370887"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85000"/>
              </a:lnSpc>
              <a:spcBef>
                <a:spcPct val="20000"/>
              </a:spcBef>
            </a:pPr>
            <a:r>
              <a:rPr lang="en-US" b="1">
                <a:solidFill>
                  <a:srgbClr val="000000"/>
                </a:solidFill>
                <a:cs typeface="Times New Roman" charset="0"/>
              </a:rPr>
              <a:t>You will need to understand and balance these dimensions of information systems in order to create business value. </a:t>
            </a:r>
          </a:p>
        </p:txBody>
      </p:sp>
      <p:sp>
        <p:nvSpPr>
          <p:cNvPr id="15366" name="Rectangle 6"/>
          <p:cNvSpPr>
            <a:spLocks noChangeArrowheads="1"/>
          </p:cNvSpPr>
          <p:nvPr/>
        </p:nvSpPr>
        <p:spPr bwMode="auto">
          <a:xfrm>
            <a:off x="1839913" y="1676400"/>
            <a:ext cx="5465762"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85000"/>
              </a:lnSpc>
            </a:pPr>
            <a:r>
              <a:rPr lang="en-US" b="1">
                <a:solidFill>
                  <a:srgbClr val="A50021"/>
                </a:solidFill>
                <a:cs typeface="Times New Roman" charset="0"/>
              </a:rPr>
              <a:t>Dimensions of Information Systems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5843">
                                            <p:txEl>
                                              <p:pRg st="2" end="2"/>
                                            </p:txEl>
                                          </p:spTgt>
                                        </p:tgtEl>
                                        <p:attrNameLst>
                                          <p:attrName>style.visibility</p:attrName>
                                        </p:attrNameLst>
                                      </p:cBhvr>
                                      <p:to>
                                        <p:strVal val="visible"/>
                                      </p:to>
                                    </p:set>
                                    <p:anim calcmode="lin" valueType="num">
                                      <p:cBhvr additive="base">
                                        <p:cTn id="7" dur="5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84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5843">
                                            <p:txEl>
                                              <p:pRg st="4" end="4"/>
                                            </p:txEl>
                                          </p:spTgt>
                                        </p:tgtEl>
                                        <p:attrNameLst>
                                          <p:attrName>style.visibility</p:attrName>
                                        </p:attrNameLst>
                                      </p:cBhvr>
                                      <p:to>
                                        <p:strVal val="visible"/>
                                      </p:to>
                                    </p:set>
                                    <p:anim calcmode="lin" valueType="num">
                                      <p:cBhvr additive="base">
                                        <p:cTn id="13" dur="500" fill="hold"/>
                                        <p:tgtEl>
                                          <p:spTgt spid="3584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84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5843">
                                            <p:txEl>
                                              <p:pRg st="6" end="6"/>
                                            </p:txEl>
                                          </p:spTgt>
                                        </p:tgtEl>
                                        <p:attrNameLst>
                                          <p:attrName>style.visibility</p:attrName>
                                        </p:attrNameLst>
                                      </p:cBhvr>
                                      <p:to>
                                        <p:strVal val="visible"/>
                                      </p:to>
                                    </p:set>
                                    <p:anim calcmode="lin" valueType="num">
                                      <p:cBhvr additive="base">
                                        <p:cTn id="19" dur="500" fill="hold"/>
                                        <p:tgtEl>
                                          <p:spTgt spid="3584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584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5843">
                                            <p:txEl>
                                              <p:pRg st="8" end="8"/>
                                            </p:txEl>
                                          </p:spTgt>
                                        </p:tgtEl>
                                        <p:attrNameLst>
                                          <p:attrName>style.visibility</p:attrName>
                                        </p:attrNameLst>
                                      </p:cBhvr>
                                      <p:to>
                                        <p:strVal val="visible"/>
                                      </p:to>
                                    </p:set>
                                    <p:anim calcmode="lin" valueType="num">
                                      <p:cBhvr additive="base">
                                        <p:cTn id="25" dur="500" fill="hold"/>
                                        <p:tgtEl>
                                          <p:spTgt spid="3584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584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35845">
                                            <p:txEl>
                                              <p:pRg st="0" end="0"/>
                                            </p:txEl>
                                          </p:spTgt>
                                        </p:tgtEl>
                                        <p:attrNameLst>
                                          <p:attrName>style.visibility</p:attrName>
                                        </p:attrNameLst>
                                      </p:cBhvr>
                                      <p:to>
                                        <p:strVal val="visible"/>
                                      </p:to>
                                    </p:set>
                                    <p:anim calcmode="lin" valueType="num">
                                      <p:cBhvr additive="base">
                                        <p:cTn id="31" dur="500" fill="hold"/>
                                        <p:tgtEl>
                                          <p:spTgt spid="35845">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5845">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P spid="3584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885825" y="200025"/>
            <a:ext cx="7772400" cy="523875"/>
          </a:xfrm>
          <a:prstGeom prst="rect">
            <a:avLst/>
          </a:prstGeom>
          <a:noFill/>
          <a:ln w="12700">
            <a:noFill/>
            <a:miter lim="800000"/>
            <a:headEnd/>
            <a:tailEnd/>
          </a:ln>
          <a:effectLst/>
        </p:spPr>
        <p:txBody>
          <a:bodyPr lIns="90488" tIns="44450" rIns="90488" bIns="44450" anchor="ctr"/>
          <a:lstStyle/>
          <a:p>
            <a:pPr algn="ctr" eaLnBrk="0" hangingPunct="0">
              <a:defRPr/>
            </a:pPr>
            <a:r>
              <a:rPr lang="en-US" sz="2000" b="1" dirty="0">
                <a:effectLst>
                  <a:outerShdw blurRad="38100" dist="38100" dir="2700000" algn="tl">
                    <a:srgbClr val="C0C0C0"/>
                  </a:outerShdw>
                </a:effectLst>
              </a:rPr>
              <a:t>Management Information Systems</a:t>
            </a:r>
          </a:p>
          <a:p>
            <a:pPr algn="ctr" eaLnBrk="0" hangingPunct="0">
              <a:defRPr/>
            </a:pPr>
            <a:r>
              <a:rPr lang="en-US" sz="1600" b="1" dirty="0">
                <a:effectLst>
                  <a:outerShdw blurRad="38100" dist="38100" dir="2700000" algn="tl">
                    <a:srgbClr val="C0C0C0"/>
                  </a:outerShdw>
                </a:effectLst>
              </a:rPr>
              <a:t>Chapter 1 Information Systems in Global Business Today</a:t>
            </a:r>
          </a:p>
        </p:txBody>
      </p:sp>
      <p:sp>
        <p:nvSpPr>
          <p:cNvPr id="36867" name="Rectangle 3"/>
          <p:cNvSpPr>
            <a:spLocks noChangeArrowheads="1"/>
          </p:cNvSpPr>
          <p:nvPr/>
        </p:nvSpPr>
        <p:spPr bwMode="auto">
          <a:xfrm>
            <a:off x="533400" y="2362200"/>
            <a:ext cx="8305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marL="342900" indent="-342900">
              <a:lnSpc>
                <a:spcPct val="85000"/>
              </a:lnSpc>
              <a:buFontTx/>
              <a:buChar char="•"/>
            </a:pPr>
            <a:r>
              <a:rPr lang="en-US" b="1">
                <a:solidFill>
                  <a:srgbClr val="000000"/>
                </a:solidFill>
                <a:cs typeface="Arial" charset="0"/>
              </a:rPr>
              <a:t>People </a:t>
            </a:r>
          </a:p>
          <a:p>
            <a:pPr marL="342900" indent="-342900">
              <a:lnSpc>
                <a:spcPct val="85000"/>
              </a:lnSpc>
              <a:buFontTx/>
              <a:buChar char="•"/>
            </a:pPr>
            <a:endParaRPr lang="en-US" b="1">
              <a:solidFill>
                <a:srgbClr val="000000"/>
              </a:solidFill>
              <a:cs typeface="Arial" charset="0"/>
            </a:endParaRPr>
          </a:p>
          <a:p>
            <a:pPr marL="342900" indent="-342900">
              <a:lnSpc>
                <a:spcPct val="85000"/>
              </a:lnSpc>
              <a:buFontTx/>
              <a:buChar char="•"/>
            </a:pPr>
            <a:r>
              <a:rPr lang="en-US" b="1">
                <a:solidFill>
                  <a:srgbClr val="000000"/>
                </a:solidFill>
                <a:cs typeface="Arial" charset="0"/>
              </a:rPr>
              <a:t>Structure</a:t>
            </a:r>
          </a:p>
          <a:p>
            <a:pPr marL="342900" indent="-342900">
              <a:lnSpc>
                <a:spcPct val="85000"/>
              </a:lnSpc>
              <a:buFontTx/>
              <a:buChar char="•"/>
            </a:pPr>
            <a:endParaRPr lang="en-US" b="1">
              <a:solidFill>
                <a:srgbClr val="000000"/>
              </a:solidFill>
              <a:cs typeface="Arial" charset="0"/>
            </a:endParaRPr>
          </a:p>
          <a:p>
            <a:pPr marL="342900" indent="-342900">
              <a:lnSpc>
                <a:spcPct val="85000"/>
              </a:lnSpc>
              <a:buFontTx/>
              <a:buChar char="•"/>
            </a:pPr>
            <a:r>
              <a:rPr lang="en-US" b="1">
                <a:solidFill>
                  <a:srgbClr val="000000"/>
                </a:solidFill>
                <a:cs typeface="Arial" charset="0"/>
              </a:rPr>
              <a:t>Business processes</a:t>
            </a:r>
          </a:p>
          <a:p>
            <a:pPr marL="342900" indent="-342900">
              <a:lnSpc>
                <a:spcPct val="85000"/>
              </a:lnSpc>
              <a:buFontTx/>
              <a:buChar char="•"/>
            </a:pPr>
            <a:endParaRPr lang="en-US" b="1">
              <a:solidFill>
                <a:srgbClr val="000000"/>
              </a:solidFill>
              <a:cs typeface="Arial" charset="0"/>
            </a:endParaRPr>
          </a:p>
          <a:p>
            <a:pPr marL="342900" indent="-342900">
              <a:lnSpc>
                <a:spcPct val="85000"/>
              </a:lnSpc>
              <a:buFontTx/>
              <a:buChar char="•"/>
            </a:pPr>
            <a:r>
              <a:rPr lang="en-US" b="1">
                <a:solidFill>
                  <a:srgbClr val="000000"/>
                </a:solidFill>
                <a:cs typeface="Arial" charset="0"/>
              </a:rPr>
              <a:t>Culture</a:t>
            </a:r>
          </a:p>
          <a:p>
            <a:pPr marL="342900" indent="-342900">
              <a:lnSpc>
                <a:spcPct val="85000"/>
              </a:lnSpc>
              <a:buFontTx/>
              <a:buChar char="•"/>
            </a:pPr>
            <a:endParaRPr lang="en-US" b="1">
              <a:solidFill>
                <a:srgbClr val="000000"/>
              </a:solidFill>
              <a:cs typeface="Arial" charset="0"/>
            </a:endParaRPr>
          </a:p>
          <a:p>
            <a:pPr marL="342900" indent="-342900">
              <a:lnSpc>
                <a:spcPct val="85000"/>
              </a:lnSpc>
              <a:buFontTx/>
              <a:buChar char="•"/>
            </a:pPr>
            <a:r>
              <a:rPr lang="en-US" b="1">
                <a:solidFill>
                  <a:srgbClr val="000000"/>
                </a:solidFill>
                <a:cs typeface="Times New Roman" charset="0"/>
              </a:rPr>
              <a:t>Politics</a:t>
            </a:r>
            <a:r>
              <a:rPr lang="en-US" b="1">
                <a:solidFill>
                  <a:srgbClr val="000000"/>
                </a:solidFill>
                <a:cs typeface="Arial" charset="0"/>
              </a:rPr>
              <a:t> </a:t>
            </a:r>
          </a:p>
        </p:txBody>
      </p:sp>
      <p:sp>
        <p:nvSpPr>
          <p:cNvPr id="16388" name="Text Box 4"/>
          <p:cNvSpPr txBox="1">
            <a:spLocks noChangeArrowheads="1"/>
          </p:cNvSpPr>
          <p:nvPr/>
        </p:nvSpPr>
        <p:spPr bwMode="auto">
          <a:xfrm>
            <a:off x="2514600" y="1066800"/>
            <a:ext cx="4733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charset="0"/>
              </a:rPr>
              <a:t>PERSPECTIVES ON INFORMATION SYSTEMS</a:t>
            </a:r>
            <a:r>
              <a:rPr lang="en-US" sz="1600" b="1"/>
              <a:t> </a:t>
            </a:r>
          </a:p>
        </p:txBody>
      </p:sp>
      <p:sp>
        <p:nvSpPr>
          <p:cNvPr id="16389" name="Rectangle 6"/>
          <p:cNvSpPr>
            <a:spLocks noChangeArrowheads="1"/>
          </p:cNvSpPr>
          <p:nvPr/>
        </p:nvSpPr>
        <p:spPr bwMode="auto">
          <a:xfrm>
            <a:off x="457200" y="1676400"/>
            <a:ext cx="8035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solidFill>
                  <a:srgbClr val="A50021"/>
                </a:solidFill>
                <a:cs typeface="Times New Roman" charset="0"/>
              </a:rPr>
              <a:t>The Organizational Dimension of Information Systems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6867">
                                            <p:txEl>
                                              <p:pRg st="2" end="2"/>
                                            </p:txEl>
                                          </p:spTgt>
                                        </p:tgtEl>
                                        <p:attrNameLst>
                                          <p:attrName>style.visibility</p:attrName>
                                        </p:attrNameLst>
                                      </p:cBhvr>
                                      <p:to>
                                        <p:strVal val="visible"/>
                                      </p:to>
                                    </p:set>
                                    <p:anim calcmode="lin" valueType="num">
                                      <p:cBhvr additive="base">
                                        <p:cTn id="13" dur="5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67">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6867">
                                            <p:txEl>
                                              <p:pRg st="4" end="4"/>
                                            </p:txEl>
                                          </p:spTgt>
                                        </p:tgtEl>
                                        <p:attrNameLst>
                                          <p:attrName>style.visibility</p:attrName>
                                        </p:attrNameLst>
                                      </p:cBhvr>
                                      <p:to>
                                        <p:strVal val="visible"/>
                                      </p:to>
                                    </p:set>
                                    <p:anim calcmode="lin" valueType="num">
                                      <p:cBhvr additive="base">
                                        <p:cTn id="19" dur="500" fill="hold"/>
                                        <p:tgtEl>
                                          <p:spTgt spid="3686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6867">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6867">
                                            <p:txEl>
                                              <p:pRg st="6" end="6"/>
                                            </p:txEl>
                                          </p:spTgt>
                                        </p:tgtEl>
                                        <p:attrNameLst>
                                          <p:attrName>style.visibility</p:attrName>
                                        </p:attrNameLst>
                                      </p:cBhvr>
                                      <p:to>
                                        <p:strVal val="visible"/>
                                      </p:to>
                                    </p:set>
                                    <p:anim calcmode="lin" valueType="num">
                                      <p:cBhvr additive="base">
                                        <p:cTn id="25" dur="500" fill="hold"/>
                                        <p:tgtEl>
                                          <p:spTgt spid="3686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6867">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36867">
                                            <p:txEl>
                                              <p:pRg st="8" end="8"/>
                                            </p:txEl>
                                          </p:spTgt>
                                        </p:tgtEl>
                                        <p:attrNameLst>
                                          <p:attrName>style.visibility</p:attrName>
                                        </p:attrNameLst>
                                      </p:cBhvr>
                                      <p:to>
                                        <p:strVal val="visible"/>
                                      </p:to>
                                    </p:set>
                                    <p:anim calcmode="lin" valueType="num">
                                      <p:cBhvr additive="base">
                                        <p:cTn id="31" dur="500" fill="hold"/>
                                        <p:tgtEl>
                                          <p:spTgt spid="36867">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6867">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885825" y="200025"/>
            <a:ext cx="7772400" cy="523875"/>
          </a:xfrm>
          <a:prstGeom prst="rect">
            <a:avLst/>
          </a:prstGeom>
          <a:noFill/>
          <a:ln w="12700">
            <a:noFill/>
            <a:miter lim="800000"/>
            <a:headEnd/>
            <a:tailEnd/>
          </a:ln>
          <a:effectLst/>
        </p:spPr>
        <p:txBody>
          <a:bodyPr lIns="90488" tIns="44450" rIns="90488" bIns="44450" anchor="ctr"/>
          <a:lstStyle/>
          <a:p>
            <a:pPr algn="ctr" eaLnBrk="0" hangingPunct="0">
              <a:defRPr/>
            </a:pPr>
            <a:r>
              <a:rPr lang="en-US" sz="2000" b="1" dirty="0">
                <a:effectLst>
                  <a:outerShdw blurRad="38100" dist="38100" dir="2700000" algn="tl">
                    <a:srgbClr val="C0C0C0"/>
                  </a:outerShdw>
                </a:effectLst>
              </a:rPr>
              <a:t>Management Information Systems</a:t>
            </a:r>
          </a:p>
          <a:p>
            <a:pPr algn="ctr" eaLnBrk="0" hangingPunct="0">
              <a:defRPr/>
            </a:pPr>
            <a:r>
              <a:rPr lang="en-US" sz="1600" b="1" dirty="0">
                <a:effectLst>
                  <a:outerShdw blurRad="38100" dist="38100" dir="2700000" algn="tl">
                    <a:srgbClr val="C0C0C0"/>
                  </a:outerShdw>
                </a:effectLst>
              </a:rPr>
              <a:t>Chapter 1 Information Systems in Global Business Today</a:t>
            </a:r>
          </a:p>
        </p:txBody>
      </p:sp>
      <p:sp>
        <p:nvSpPr>
          <p:cNvPr id="37891" name="Rectangle 3"/>
          <p:cNvSpPr>
            <a:spLocks noChangeArrowheads="1"/>
          </p:cNvSpPr>
          <p:nvPr/>
        </p:nvSpPr>
        <p:spPr bwMode="auto">
          <a:xfrm>
            <a:off x="762000" y="2133600"/>
            <a:ext cx="7467600" cy="3200400"/>
          </a:xfrm>
          <a:prstGeom prst="rect">
            <a:avLst/>
          </a:prstGeom>
          <a:noFill/>
          <a:ln w="12700">
            <a:noFill/>
            <a:miter lim="800000"/>
            <a:headEnd/>
            <a:tailEnd/>
          </a:ln>
          <a:effectLst/>
        </p:spPr>
        <p:txBody>
          <a:bodyPr lIns="90488" tIns="44450" rIns="90488" bIns="44450"/>
          <a:lstStyle/>
          <a:p>
            <a:pPr marL="342900" indent="-342900">
              <a:lnSpc>
                <a:spcPct val="80000"/>
              </a:lnSpc>
              <a:spcBef>
                <a:spcPct val="10000"/>
              </a:spcBef>
              <a:defRPr/>
            </a:pPr>
            <a:r>
              <a:rPr lang="en-US" b="1">
                <a:solidFill>
                  <a:srgbClr val="A50021"/>
                </a:solidFill>
                <a:cs typeface="Times New Roman" charset="0"/>
              </a:rPr>
              <a:t>Managers are:</a:t>
            </a:r>
            <a:r>
              <a:rPr lang="en-US" b="1">
                <a:solidFill>
                  <a:srgbClr val="000000"/>
                </a:solidFill>
                <a:cs typeface="Times New Roman" charset="0"/>
              </a:rPr>
              <a:t> </a:t>
            </a:r>
          </a:p>
          <a:p>
            <a:pPr marL="342900" indent="-342900">
              <a:lnSpc>
                <a:spcPct val="80000"/>
              </a:lnSpc>
              <a:spcBef>
                <a:spcPct val="10000"/>
              </a:spcBef>
              <a:buFontTx/>
              <a:buChar char="•"/>
              <a:defRPr/>
            </a:pPr>
            <a:endParaRPr lang="en-US" b="1">
              <a:solidFill>
                <a:srgbClr val="000000"/>
              </a:solidFill>
              <a:effectLst>
                <a:outerShdw blurRad="38100" dist="38100" dir="2700000" algn="tl">
                  <a:srgbClr val="C0C0C0"/>
                </a:outerShdw>
              </a:effectLst>
              <a:cs typeface="Arial" charset="0"/>
            </a:endParaRPr>
          </a:p>
          <a:p>
            <a:pPr marL="342900" indent="-342900">
              <a:lnSpc>
                <a:spcPct val="80000"/>
              </a:lnSpc>
              <a:spcBef>
                <a:spcPct val="10000"/>
              </a:spcBef>
              <a:buFontTx/>
              <a:buChar char="•"/>
              <a:defRPr/>
            </a:pPr>
            <a:r>
              <a:rPr lang="en-US" b="1">
                <a:solidFill>
                  <a:srgbClr val="000000"/>
                </a:solidFill>
                <a:effectLst>
                  <a:outerShdw blurRad="38100" dist="38100" dir="2700000" algn="tl">
                    <a:srgbClr val="C0C0C0"/>
                  </a:outerShdw>
                </a:effectLst>
                <a:cs typeface="Arial" charset="0"/>
              </a:rPr>
              <a:t>Senior managers</a:t>
            </a:r>
          </a:p>
          <a:p>
            <a:pPr marL="342900" indent="-342900">
              <a:lnSpc>
                <a:spcPct val="80000"/>
              </a:lnSpc>
              <a:spcBef>
                <a:spcPct val="10000"/>
              </a:spcBef>
              <a:buFontTx/>
              <a:buChar char="•"/>
              <a:defRPr/>
            </a:pPr>
            <a:endParaRPr lang="en-US" b="1">
              <a:solidFill>
                <a:srgbClr val="000000"/>
              </a:solidFill>
              <a:cs typeface="Times New Roman" charset="0"/>
            </a:endParaRPr>
          </a:p>
          <a:p>
            <a:pPr marL="342900" indent="-342900">
              <a:lnSpc>
                <a:spcPct val="80000"/>
              </a:lnSpc>
              <a:spcBef>
                <a:spcPct val="10000"/>
              </a:spcBef>
              <a:buFontTx/>
              <a:buChar char="•"/>
              <a:defRPr/>
            </a:pPr>
            <a:r>
              <a:rPr lang="en-US" b="1">
                <a:solidFill>
                  <a:srgbClr val="000000"/>
                </a:solidFill>
                <a:effectLst>
                  <a:outerShdw blurRad="38100" dist="38100" dir="2700000" algn="tl">
                    <a:srgbClr val="C0C0C0"/>
                  </a:outerShdw>
                </a:effectLst>
                <a:cs typeface="Arial" charset="0"/>
              </a:rPr>
              <a:t>Middle </a:t>
            </a:r>
            <a:r>
              <a:rPr lang="en-US" b="1">
                <a:solidFill>
                  <a:srgbClr val="000000"/>
                </a:solidFill>
                <a:effectLst>
                  <a:outerShdw blurRad="38100" dist="38100" dir="2700000" algn="tl">
                    <a:srgbClr val="C0C0C0"/>
                  </a:outerShdw>
                </a:effectLst>
              </a:rPr>
              <a:t>managers</a:t>
            </a:r>
            <a:endParaRPr lang="en-US" b="1">
              <a:solidFill>
                <a:srgbClr val="000000"/>
              </a:solidFill>
              <a:effectLst>
                <a:outerShdw blurRad="38100" dist="38100" dir="2700000" algn="tl">
                  <a:srgbClr val="C0C0C0"/>
                </a:outerShdw>
              </a:effectLst>
              <a:cs typeface="Arial" charset="0"/>
            </a:endParaRPr>
          </a:p>
          <a:p>
            <a:pPr marL="342900" indent="-342900">
              <a:lnSpc>
                <a:spcPct val="80000"/>
              </a:lnSpc>
              <a:spcBef>
                <a:spcPct val="10000"/>
              </a:spcBef>
              <a:buFontTx/>
              <a:buChar char="•"/>
              <a:defRPr/>
            </a:pPr>
            <a:endParaRPr lang="en-US" b="1">
              <a:solidFill>
                <a:srgbClr val="000000"/>
              </a:solidFill>
              <a:cs typeface="Times New Roman" charset="0"/>
            </a:endParaRPr>
          </a:p>
          <a:p>
            <a:pPr marL="342900" indent="-342900">
              <a:lnSpc>
                <a:spcPct val="80000"/>
              </a:lnSpc>
              <a:spcBef>
                <a:spcPct val="10000"/>
              </a:spcBef>
              <a:buFontTx/>
              <a:buChar char="•"/>
              <a:defRPr/>
            </a:pPr>
            <a:r>
              <a:rPr lang="en-US" b="1">
                <a:solidFill>
                  <a:srgbClr val="000000"/>
                </a:solidFill>
                <a:effectLst>
                  <a:outerShdw blurRad="38100" dist="38100" dir="2700000" algn="tl">
                    <a:srgbClr val="C0C0C0"/>
                  </a:outerShdw>
                </a:effectLst>
                <a:cs typeface="Arial" charset="0"/>
              </a:rPr>
              <a:t>Operational </a:t>
            </a:r>
            <a:r>
              <a:rPr lang="en-US" b="1">
                <a:solidFill>
                  <a:srgbClr val="000000"/>
                </a:solidFill>
                <a:effectLst>
                  <a:outerShdw blurRad="38100" dist="38100" dir="2700000" algn="tl">
                    <a:srgbClr val="C0C0C0"/>
                  </a:outerShdw>
                </a:effectLst>
              </a:rPr>
              <a:t>managers</a:t>
            </a:r>
            <a:endParaRPr lang="en-US" b="1">
              <a:solidFill>
                <a:srgbClr val="000000"/>
              </a:solidFill>
              <a:effectLst>
                <a:outerShdw blurRad="38100" dist="38100" dir="2700000" algn="tl">
                  <a:srgbClr val="C0C0C0"/>
                </a:outerShdw>
              </a:effectLst>
              <a:cs typeface="Arial" charset="0"/>
            </a:endParaRPr>
          </a:p>
          <a:p>
            <a:pPr marL="342900" indent="-342900">
              <a:lnSpc>
                <a:spcPct val="80000"/>
              </a:lnSpc>
              <a:spcBef>
                <a:spcPct val="10000"/>
              </a:spcBef>
              <a:buFontTx/>
              <a:buChar char="•"/>
              <a:defRPr/>
            </a:pPr>
            <a:endParaRPr lang="en-US" b="1">
              <a:solidFill>
                <a:srgbClr val="000000"/>
              </a:solidFill>
              <a:cs typeface="Times New Roman" charset="0"/>
            </a:endParaRPr>
          </a:p>
          <a:p>
            <a:pPr marL="342900" indent="-342900">
              <a:lnSpc>
                <a:spcPct val="80000"/>
              </a:lnSpc>
              <a:spcBef>
                <a:spcPct val="10000"/>
              </a:spcBef>
              <a:buFontTx/>
              <a:buChar char="•"/>
              <a:defRPr/>
            </a:pPr>
            <a:r>
              <a:rPr lang="en-US" b="1">
                <a:solidFill>
                  <a:srgbClr val="000000"/>
                </a:solidFill>
                <a:effectLst>
                  <a:outerShdw blurRad="38100" dist="38100" dir="2700000" algn="tl">
                    <a:srgbClr val="C0C0C0"/>
                  </a:outerShdw>
                </a:effectLst>
                <a:cs typeface="Arial" charset="0"/>
              </a:rPr>
              <a:t>Innovators of new processes</a:t>
            </a:r>
          </a:p>
          <a:p>
            <a:pPr marL="342900" indent="-342900">
              <a:lnSpc>
                <a:spcPct val="80000"/>
              </a:lnSpc>
              <a:spcBef>
                <a:spcPct val="10000"/>
              </a:spcBef>
              <a:buFontTx/>
              <a:buChar char="•"/>
              <a:defRPr/>
            </a:pPr>
            <a:endParaRPr lang="en-US" b="1">
              <a:solidFill>
                <a:srgbClr val="000000"/>
              </a:solidFill>
              <a:cs typeface="Times New Roman" charset="0"/>
            </a:endParaRPr>
          </a:p>
          <a:p>
            <a:pPr marL="342900" indent="-342900">
              <a:lnSpc>
                <a:spcPct val="80000"/>
              </a:lnSpc>
              <a:spcBef>
                <a:spcPct val="10000"/>
              </a:spcBef>
              <a:buFontTx/>
              <a:buChar char="•"/>
              <a:defRPr/>
            </a:pPr>
            <a:r>
              <a:rPr lang="en-US" b="1">
                <a:solidFill>
                  <a:srgbClr val="000000"/>
                </a:solidFill>
                <a:effectLst>
                  <a:outerShdw blurRad="38100" dist="38100" dir="2700000" algn="tl">
                    <a:srgbClr val="C0C0C0"/>
                  </a:outerShdw>
                </a:effectLst>
                <a:cs typeface="Times New Roman" charset="0"/>
              </a:rPr>
              <a:t>Leaders: set agendas</a:t>
            </a:r>
            <a:r>
              <a:rPr lang="en-US" b="1">
                <a:solidFill>
                  <a:srgbClr val="000000"/>
                </a:solidFill>
                <a:cs typeface="Times New Roman" charset="0"/>
              </a:rPr>
              <a:t> </a:t>
            </a:r>
          </a:p>
        </p:txBody>
      </p:sp>
      <p:sp>
        <p:nvSpPr>
          <p:cNvPr id="17412" name="Text Box 4"/>
          <p:cNvSpPr txBox="1">
            <a:spLocks noChangeArrowheads="1"/>
          </p:cNvSpPr>
          <p:nvPr/>
        </p:nvSpPr>
        <p:spPr bwMode="auto">
          <a:xfrm>
            <a:off x="2514600" y="1066800"/>
            <a:ext cx="4733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charset="0"/>
              </a:rPr>
              <a:t>PERSPECTIVES ON INFORMATION SYSTEMS</a:t>
            </a:r>
            <a:r>
              <a:rPr lang="en-US" sz="1600" b="1"/>
              <a:t> </a:t>
            </a:r>
          </a:p>
        </p:txBody>
      </p:sp>
      <p:sp>
        <p:nvSpPr>
          <p:cNvPr id="17413" name="Rectangle 5"/>
          <p:cNvSpPr>
            <a:spLocks noChangeArrowheads="1"/>
          </p:cNvSpPr>
          <p:nvPr/>
        </p:nvSpPr>
        <p:spPr bwMode="auto">
          <a:xfrm>
            <a:off x="749300" y="1600200"/>
            <a:ext cx="77851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80000"/>
              </a:lnSpc>
              <a:spcBef>
                <a:spcPct val="20000"/>
              </a:spcBef>
            </a:pPr>
            <a:r>
              <a:rPr lang="en-US" b="1">
                <a:solidFill>
                  <a:srgbClr val="A50021"/>
                </a:solidFill>
                <a:cs typeface="Arial" charset="0"/>
              </a:rPr>
              <a:t>The Management Dimension of Information Systems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additive="base">
                                        <p:cTn id="7" dur="5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89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7891">
                                            <p:txEl>
                                              <p:pRg st="2" end="2"/>
                                            </p:txEl>
                                          </p:spTgt>
                                        </p:tgtEl>
                                        <p:attrNameLst>
                                          <p:attrName>style.visibility</p:attrName>
                                        </p:attrNameLst>
                                      </p:cBhvr>
                                      <p:to>
                                        <p:strVal val="visible"/>
                                      </p:to>
                                    </p:set>
                                    <p:anim calcmode="lin" valueType="num">
                                      <p:cBhvr additive="base">
                                        <p:cTn id="13" dur="500" fill="hold"/>
                                        <p:tgtEl>
                                          <p:spTgt spid="3789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7891">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7891">
                                            <p:txEl>
                                              <p:pRg st="4" end="4"/>
                                            </p:txEl>
                                          </p:spTgt>
                                        </p:tgtEl>
                                        <p:attrNameLst>
                                          <p:attrName>style.visibility</p:attrName>
                                        </p:attrNameLst>
                                      </p:cBhvr>
                                      <p:to>
                                        <p:strVal val="visible"/>
                                      </p:to>
                                    </p:set>
                                    <p:anim calcmode="lin" valueType="num">
                                      <p:cBhvr additive="base">
                                        <p:cTn id="19" dur="500" fill="hold"/>
                                        <p:tgtEl>
                                          <p:spTgt spid="3789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7891">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7891">
                                            <p:txEl>
                                              <p:pRg st="6" end="6"/>
                                            </p:txEl>
                                          </p:spTgt>
                                        </p:tgtEl>
                                        <p:attrNameLst>
                                          <p:attrName>style.visibility</p:attrName>
                                        </p:attrNameLst>
                                      </p:cBhvr>
                                      <p:to>
                                        <p:strVal val="visible"/>
                                      </p:to>
                                    </p:set>
                                    <p:anim calcmode="lin" valueType="num">
                                      <p:cBhvr additive="base">
                                        <p:cTn id="25" dur="500" fill="hold"/>
                                        <p:tgtEl>
                                          <p:spTgt spid="37891">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7891">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37891">
                                            <p:txEl>
                                              <p:pRg st="8" end="8"/>
                                            </p:txEl>
                                          </p:spTgt>
                                        </p:tgtEl>
                                        <p:attrNameLst>
                                          <p:attrName>style.visibility</p:attrName>
                                        </p:attrNameLst>
                                      </p:cBhvr>
                                      <p:to>
                                        <p:strVal val="visible"/>
                                      </p:to>
                                    </p:set>
                                    <p:anim calcmode="lin" valueType="num">
                                      <p:cBhvr additive="base">
                                        <p:cTn id="31" dur="500" fill="hold"/>
                                        <p:tgtEl>
                                          <p:spTgt spid="37891">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7891">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37891">
                                            <p:txEl>
                                              <p:pRg st="10" end="10"/>
                                            </p:txEl>
                                          </p:spTgt>
                                        </p:tgtEl>
                                        <p:attrNameLst>
                                          <p:attrName>style.visibility</p:attrName>
                                        </p:attrNameLst>
                                      </p:cBhvr>
                                      <p:to>
                                        <p:strVal val="visible"/>
                                      </p:to>
                                    </p:set>
                                    <p:anim calcmode="lin" valueType="num">
                                      <p:cBhvr additive="base">
                                        <p:cTn id="37" dur="500" fill="hold"/>
                                        <p:tgtEl>
                                          <p:spTgt spid="37891">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7891">
                                            <p:txEl>
                                              <p:pRg st="10" end="1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885825" y="200025"/>
            <a:ext cx="7772400" cy="523875"/>
          </a:xfrm>
          <a:prstGeom prst="rect">
            <a:avLst/>
          </a:prstGeom>
          <a:noFill/>
          <a:ln w="12700">
            <a:noFill/>
            <a:miter lim="800000"/>
            <a:headEnd/>
            <a:tailEnd/>
          </a:ln>
          <a:effectLst/>
        </p:spPr>
        <p:txBody>
          <a:bodyPr lIns="90488" tIns="44450" rIns="90488" bIns="44450" anchor="ctr"/>
          <a:lstStyle/>
          <a:p>
            <a:pPr algn="ctr" eaLnBrk="0" hangingPunct="0">
              <a:defRPr/>
            </a:pPr>
            <a:r>
              <a:rPr lang="en-US" sz="2000" b="1" dirty="0">
                <a:effectLst>
                  <a:outerShdw blurRad="38100" dist="38100" dir="2700000" algn="tl">
                    <a:srgbClr val="C0C0C0"/>
                  </a:outerShdw>
                </a:effectLst>
              </a:rPr>
              <a:t>Management Information Systems</a:t>
            </a:r>
          </a:p>
          <a:p>
            <a:pPr algn="ctr" eaLnBrk="0" hangingPunct="0">
              <a:defRPr/>
            </a:pPr>
            <a:r>
              <a:rPr lang="en-US" sz="1600" b="1" dirty="0">
                <a:effectLst>
                  <a:outerShdw blurRad="38100" dist="38100" dir="2700000" algn="tl">
                    <a:srgbClr val="C0C0C0"/>
                  </a:outerShdw>
                </a:effectLst>
              </a:rPr>
              <a:t>Chapter 1 Information Systems in Global Business Today</a:t>
            </a:r>
          </a:p>
        </p:txBody>
      </p:sp>
      <p:sp>
        <p:nvSpPr>
          <p:cNvPr id="38915" name="Rectangle 3"/>
          <p:cNvSpPr>
            <a:spLocks noChangeArrowheads="1"/>
          </p:cNvSpPr>
          <p:nvPr/>
        </p:nvSpPr>
        <p:spPr bwMode="auto">
          <a:xfrm>
            <a:off x="762000" y="2971800"/>
            <a:ext cx="7848600" cy="1752600"/>
          </a:xfrm>
          <a:prstGeom prst="rect">
            <a:avLst/>
          </a:prstGeom>
          <a:noFill/>
          <a:ln w="12700">
            <a:noFill/>
            <a:miter lim="800000"/>
            <a:headEnd/>
            <a:tailEnd/>
          </a:ln>
          <a:effectLst/>
        </p:spPr>
        <p:txBody>
          <a:bodyPr lIns="90488" tIns="44450" rIns="90488" bIns="44450"/>
          <a:lstStyle/>
          <a:p>
            <a:pPr marL="342900" indent="-342900">
              <a:lnSpc>
                <a:spcPct val="80000"/>
              </a:lnSpc>
              <a:spcBef>
                <a:spcPct val="20000"/>
              </a:spcBef>
              <a:defRPr/>
            </a:pPr>
            <a:endParaRPr lang="en-US" b="1">
              <a:cs typeface="Arial" charset="0"/>
            </a:endParaRPr>
          </a:p>
          <a:p>
            <a:pPr marL="342900" indent="-342900">
              <a:lnSpc>
                <a:spcPct val="80000"/>
              </a:lnSpc>
              <a:spcBef>
                <a:spcPct val="20000"/>
              </a:spcBef>
              <a:buFontTx/>
              <a:buChar char="•"/>
              <a:defRPr/>
            </a:pPr>
            <a:r>
              <a:rPr lang="en-US" b="1">
                <a:solidFill>
                  <a:srgbClr val="A50021"/>
                </a:solidFill>
                <a:effectLst>
                  <a:outerShdw blurRad="38100" dist="38100" dir="2700000" algn="tl">
                    <a:srgbClr val="C0C0C0"/>
                  </a:outerShdw>
                </a:effectLst>
                <a:cs typeface="Arial" charset="0"/>
              </a:rPr>
              <a:t>Hardware:</a:t>
            </a:r>
            <a:r>
              <a:rPr lang="en-US" b="1">
                <a:solidFill>
                  <a:srgbClr val="000000"/>
                </a:solidFill>
                <a:effectLst>
                  <a:outerShdw blurRad="38100" dist="38100" dir="2700000" algn="tl">
                    <a:srgbClr val="C0C0C0"/>
                  </a:outerShdw>
                </a:effectLst>
                <a:cs typeface="Arial" charset="0"/>
              </a:rPr>
              <a:t> Physical equipment</a:t>
            </a:r>
            <a:endParaRPr lang="en-US" b="1">
              <a:solidFill>
                <a:srgbClr val="000000"/>
              </a:solidFill>
              <a:cs typeface="Times New Roman" charset="0"/>
            </a:endParaRPr>
          </a:p>
          <a:p>
            <a:pPr marL="342900" indent="-342900">
              <a:lnSpc>
                <a:spcPct val="80000"/>
              </a:lnSpc>
              <a:spcBef>
                <a:spcPct val="20000"/>
              </a:spcBef>
              <a:buFontTx/>
              <a:buChar char="•"/>
              <a:defRPr/>
            </a:pPr>
            <a:endParaRPr lang="en-US" b="1">
              <a:solidFill>
                <a:srgbClr val="000000"/>
              </a:solidFill>
              <a:cs typeface="Times New Roman" charset="0"/>
            </a:endParaRPr>
          </a:p>
          <a:p>
            <a:pPr marL="342900" indent="-342900">
              <a:lnSpc>
                <a:spcPct val="80000"/>
              </a:lnSpc>
              <a:spcBef>
                <a:spcPct val="20000"/>
              </a:spcBef>
              <a:buFontTx/>
              <a:buChar char="•"/>
              <a:defRPr/>
            </a:pPr>
            <a:r>
              <a:rPr lang="en-US" b="1">
                <a:solidFill>
                  <a:srgbClr val="A50021"/>
                </a:solidFill>
                <a:effectLst>
                  <a:outerShdw blurRad="38100" dist="38100" dir="2700000" algn="tl">
                    <a:srgbClr val="C0C0C0"/>
                  </a:outerShdw>
                </a:effectLst>
                <a:cs typeface="Times New Roman" charset="0"/>
              </a:rPr>
              <a:t>Software:</a:t>
            </a:r>
            <a:r>
              <a:rPr lang="en-US" b="1">
                <a:solidFill>
                  <a:srgbClr val="000000"/>
                </a:solidFill>
                <a:effectLst>
                  <a:outerShdw blurRad="38100" dist="38100" dir="2700000" algn="tl">
                    <a:srgbClr val="C0C0C0"/>
                  </a:outerShdw>
                </a:effectLst>
                <a:cs typeface="Times New Roman" charset="0"/>
              </a:rPr>
              <a:t> Detailed preprogrammed instructions</a:t>
            </a:r>
            <a:r>
              <a:rPr lang="en-US" b="1">
                <a:solidFill>
                  <a:srgbClr val="000000"/>
                </a:solidFill>
                <a:cs typeface="Times New Roman" charset="0"/>
              </a:rPr>
              <a:t> </a:t>
            </a:r>
          </a:p>
          <a:p>
            <a:pPr marL="342900" indent="-342900">
              <a:lnSpc>
                <a:spcPct val="80000"/>
              </a:lnSpc>
              <a:spcBef>
                <a:spcPct val="20000"/>
              </a:spcBef>
              <a:buFontTx/>
              <a:buChar char="•"/>
              <a:defRPr/>
            </a:pPr>
            <a:endParaRPr lang="en-US" b="1">
              <a:solidFill>
                <a:srgbClr val="000000"/>
              </a:solidFill>
              <a:cs typeface="Times New Roman" charset="0"/>
            </a:endParaRPr>
          </a:p>
          <a:p>
            <a:pPr marL="342900" indent="-342900">
              <a:lnSpc>
                <a:spcPct val="90000"/>
              </a:lnSpc>
              <a:spcBef>
                <a:spcPct val="25000"/>
              </a:spcBef>
              <a:buFontTx/>
              <a:buChar char="•"/>
              <a:defRPr/>
            </a:pPr>
            <a:r>
              <a:rPr lang="en-US" b="1">
                <a:solidFill>
                  <a:srgbClr val="A50021"/>
                </a:solidFill>
                <a:effectLst>
                  <a:outerShdw blurRad="38100" dist="38100" dir="2700000" algn="tl">
                    <a:srgbClr val="C0C0C0"/>
                  </a:outerShdw>
                </a:effectLst>
                <a:cs typeface="Arial" charset="0"/>
              </a:rPr>
              <a:t>Storage:</a:t>
            </a:r>
            <a:r>
              <a:rPr lang="en-US" b="1">
                <a:solidFill>
                  <a:srgbClr val="000000"/>
                </a:solidFill>
                <a:effectLst>
                  <a:outerShdw blurRad="38100" dist="38100" dir="2700000" algn="tl">
                    <a:srgbClr val="C0C0C0"/>
                  </a:outerShdw>
                </a:effectLst>
                <a:cs typeface="Arial" charset="0"/>
              </a:rPr>
              <a:t> Physical media for storing data and the software</a:t>
            </a:r>
            <a:endParaRPr lang="en-US" b="1">
              <a:solidFill>
                <a:srgbClr val="000000"/>
              </a:solidFill>
              <a:cs typeface="Times New Roman" charset="0"/>
            </a:endParaRPr>
          </a:p>
          <a:p>
            <a:pPr marL="342900" indent="-342900">
              <a:lnSpc>
                <a:spcPct val="80000"/>
              </a:lnSpc>
              <a:spcBef>
                <a:spcPct val="20000"/>
              </a:spcBef>
              <a:buFontTx/>
              <a:buChar char="•"/>
              <a:defRPr/>
            </a:pPr>
            <a:endParaRPr lang="en-US" b="1">
              <a:solidFill>
                <a:srgbClr val="000000"/>
              </a:solidFill>
              <a:cs typeface="Times New Roman" charset="0"/>
            </a:endParaRPr>
          </a:p>
          <a:p>
            <a:pPr marL="342900" indent="-342900">
              <a:lnSpc>
                <a:spcPct val="80000"/>
              </a:lnSpc>
              <a:spcBef>
                <a:spcPct val="20000"/>
              </a:spcBef>
              <a:buFontTx/>
              <a:buChar char="•"/>
              <a:defRPr/>
            </a:pPr>
            <a:endParaRPr lang="en-US" b="1">
              <a:solidFill>
                <a:srgbClr val="000000"/>
              </a:solidFill>
              <a:cs typeface="Times New Roman" charset="0"/>
            </a:endParaRPr>
          </a:p>
          <a:p>
            <a:pPr marL="342900" indent="-342900">
              <a:lnSpc>
                <a:spcPct val="80000"/>
              </a:lnSpc>
              <a:spcBef>
                <a:spcPct val="20000"/>
              </a:spcBef>
              <a:buFontTx/>
              <a:buChar char="•"/>
              <a:defRPr/>
            </a:pPr>
            <a:endParaRPr lang="en-US" b="1">
              <a:solidFill>
                <a:srgbClr val="000000"/>
              </a:solidFill>
              <a:effectLst>
                <a:outerShdw blurRad="38100" dist="38100" dir="2700000" algn="tl">
                  <a:srgbClr val="C0C0C0"/>
                </a:outerShdw>
              </a:effectLst>
              <a:cs typeface="Times New Roman" charset="0"/>
            </a:endParaRPr>
          </a:p>
        </p:txBody>
      </p:sp>
      <p:sp>
        <p:nvSpPr>
          <p:cNvPr id="18436" name="Text Box 4"/>
          <p:cNvSpPr txBox="1">
            <a:spLocks noChangeArrowheads="1"/>
          </p:cNvSpPr>
          <p:nvPr/>
        </p:nvSpPr>
        <p:spPr bwMode="auto">
          <a:xfrm>
            <a:off x="2514600" y="1066800"/>
            <a:ext cx="4733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charset="0"/>
              </a:rPr>
              <a:t>PERSPECTIVES ON INFORMATION SYSTEMS</a:t>
            </a:r>
            <a:r>
              <a:rPr lang="en-US" sz="1600" b="1"/>
              <a:t> </a:t>
            </a:r>
          </a:p>
        </p:txBody>
      </p:sp>
      <p:sp>
        <p:nvSpPr>
          <p:cNvPr id="38917" name="Rectangle 5"/>
          <p:cNvSpPr>
            <a:spLocks noChangeArrowheads="1"/>
          </p:cNvSpPr>
          <p:nvPr/>
        </p:nvSpPr>
        <p:spPr bwMode="auto">
          <a:xfrm>
            <a:off x="685800" y="2184400"/>
            <a:ext cx="8077200" cy="787400"/>
          </a:xfrm>
          <a:prstGeom prst="rect">
            <a:avLst/>
          </a:prstGeom>
          <a:noFill/>
          <a:ln w="9525">
            <a:noFill/>
            <a:miter lim="800000"/>
            <a:headEnd/>
            <a:tailEnd/>
          </a:ln>
          <a:effectLst/>
        </p:spPr>
        <p:txBody>
          <a:bodyPr>
            <a:spAutoFit/>
          </a:bodyPr>
          <a:lstStyle/>
          <a:p>
            <a:pPr>
              <a:lnSpc>
                <a:spcPct val="95000"/>
              </a:lnSpc>
              <a:spcBef>
                <a:spcPct val="55000"/>
              </a:spcBef>
              <a:defRPr/>
            </a:pPr>
            <a:r>
              <a:rPr lang="en-US" b="1">
                <a:solidFill>
                  <a:srgbClr val="000000"/>
                </a:solidFill>
                <a:effectLst>
                  <a:outerShdw blurRad="38100" dist="38100" dir="2700000" algn="tl">
                    <a:srgbClr val="C0C0C0"/>
                  </a:outerShdw>
                </a:effectLst>
                <a:cs typeface="Times New Roman" charset="0"/>
              </a:rPr>
              <a:t>Information technology is one of the tools managers use to cope with change:</a:t>
            </a:r>
          </a:p>
        </p:txBody>
      </p:sp>
      <p:sp>
        <p:nvSpPr>
          <p:cNvPr id="18438" name="Rectangle 6"/>
          <p:cNvSpPr>
            <a:spLocks noChangeArrowheads="1"/>
          </p:cNvSpPr>
          <p:nvPr/>
        </p:nvSpPr>
        <p:spPr bwMode="auto">
          <a:xfrm>
            <a:off x="668338" y="1625600"/>
            <a:ext cx="7713662"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95000"/>
              </a:lnSpc>
              <a:spcBef>
                <a:spcPct val="55000"/>
              </a:spcBef>
            </a:pPr>
            <a:r>
              <a:rPr lang="en-US" b="1">
                <a:solidFill>
                  <a:srgbClr val="A50021"/>
                </a:solidFill>
                <a:cs typeface="Times New Roman" charset="0"/>
              </a:rPr>
              <a:t>The Technology Dimension of Information Systems</a:t>
            </a:r>
            <a:r>
              <a:rPr lang="en-US" b="1">
                <a:solidFill>
                  <a:srgbClr val="000000"/>
                </a:solidFill>
                <a:cs typeface="Times New Roman" charset="0"/>
              </a:rPr>
              <a:t>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8917">
                                            <p:txEl>
                                              <p:pRg st="0" end="0"/>
                                            </p:txEl>
                                          </p:spTgt>
                                        </p:tgtEl>
                                        <p:attrNameLst>
                                          <p:attrName>style.visibility</p:attrName>
                                        </p:attrNameLst>
                                      </p:cBhvr>
                                      <p:to>
                                        <p:strVal val="visible"/>
                                      </p:to>
                                    </p:set>
                                    <p:anim calcmode="lin" valueType="num">
                                      <p:cBhvr additive="base">
                                        <p:cTn id="7" dur="500" fill="hold"/>
                                        <p:tgtEl>
                                          <p:spTgt spid="389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8915">
                                            <p:txEl>
                                              <p:pRg st="1" end="1"/>
                                            </p:txEl>
                                          </p:spTgt>
                                        </p:tgtEl>
                                        <p:attrNameLst>
                                          <p:attrName>style.visibility</p:attrName>
                                        </p:attrNameLst>
                                      </p:cBhvr>
                                      <p:to>
                                        <p:strVal val="visible"/>
                                      </p:to>
                                    </p:set>
                                    <p:anim calcmode="lin" valueType="num">
                                      <p:cBhvr additive="base">
                                        <p:cTn id="13" dur="500" fill="hold"/>
                                        <p:tgtEl>
                                          <p:spTgt spid="389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91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8915">
                                            <p:txEl>
                                              <p:pRg st="3" end="3"/>
                                            </p:txEl>
                                          </p:spTgt>
                                        </p:tgtEl>
                                        <p:attrNameLst>
                                          <p:attrName>style.visibility</p:attrName>
                                        </p:attrNameLst>
                                      </p:cBhvr>
                                      <p:to>
                                        <p:strVal val="visible"/>
                                      </p:to>
                                    </p:set>
                                    <p:anim calcmode="lin" valueType="num">
                                      <p:cBhvr additive="base">
                                        <p:cTn id="19" dur="500" fill="hold"/>
                                        <p:tgtEl>
                                          <p:spTgt spid="3891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891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8915">
                                            <p:txEl>
                                              <p:pRg st="5" end="5"/>
                                            </p:txEl>
                                          </p:spTgt>
                                        </p:tgtEl>
                                        <p:attrNameLst>
                                          <p:attrName>style.visibility</p:attrName>
                                        </p:attrNameLst>
                                      </p:cBhvr>
                                      <p:to>
                                        <p:strVal val="visible"/>
                                      </p:to>
                                    </p:set>
                                    <p:anim calcmode="lin" valueType="num">
                                      <p:cBhvr additive="base">
                                        <p:cTn id="25" dur="500" fill="hold"/>
                                        <p:tgtEl>
                                          <p:spTgt spid="3891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8915">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P spid="3891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885825" y="200025"/>
            <a:ext cx="7772400" cy="523875"/>
          </a:xfrm>
          <a:prstGeom prst="rect">
            <a:avLst/>
          </a:prstGeom>
          <a:noFill/>
          <a:ln w="12700">
            <a:noFill/>
            <a:miter lim="800000"/>
            <a:headEnd/>
            <a:tailEnd/>
          </a:ln>
          <a:effectLst/>
        </p:spPr>
        <p:txBody>
          <a:bodyPr lIns="90488" tIns="44450" rIns="90488" bIns="44450" anchor="ctr"/>
          <a:lstStyle/>
          <a:p>
            <a:pPr algn="ctr" eaLnBrk="0" hangingPunct="0">
              <a:defRPr/>
            </a:pPr>
            <a:r>
              <a:rPr lang="en-US" sz="2000" b="1" dirty="0">
                <a:effectLst>
                  <a:outerShdw blurRad="38100" dist="38100" dir="2700000" algn="tl">
                    <a:srgbClr val="C0C0C0"/>
                  </a:outerShdw>
                </a:effectLst>
              </a:rPr>
              <a:t>Management Information Systems</a:t>
            </a:r>
          </a:p>
          <a:p>
            <a:pPr algn="ctr" eaLnBrk="0" hangingPunct="0">
              <a:defRPr/>
            </a:pPr>
            <a:r>
              <a:rPr lang="en-US" sz="1600" b="1" dirty="0">
                <a:effectLst>
                  <a:outerShdw blurRad="38100" dist="38100" dir="2700000" algn="tl">
                    <a:srgbClr val="C0C0C0"/>
                  </a:outerShdw>
                </a:effectLst>
              </a:rPr>
              <a:t>Chapter 1 Information Systems in Global Business Today</a:t>
            </a:r>
          </a:p>
        </p:txBody>
      </p:sp>
      <p:sp>
        <p:nvSpPr>
          <p:cNvPr id="39939" name="Rectangle 3"/>
          <p:cNvSpPr>
            <a:spLocks noChangeArrowheads="1"/>
          </p:cNvSpPr>
          <p:nvPr/>
        </p:nvSpPr>
        <p:spPr bwMode="auto">
          <a:xfrm>
            <a:off x="762000" y="2590800"/>
            <a:ext cx="7467600" cy="3124200"/>
          </a:xfrm>
          <a:prstGeom prst="rect">
            <a:avLst/>
          </a:prstGeom>
          <a:noFill/>
          <a:ln w="12700">
            <a:noFill/>
            <a:miter lim="800000"/>
            <a:headEnd/>
            <a:tailEnd/>
          </a:ln>
          <a:effectLst/>
        </p:spPr>
        <p:txBody>
          <a:bodyPr lIns="90488" tIns="44450" rIns="90488" bIns="44450"/>
          <a:lstStyle/>
          <a:p>
            <a:pPr marL="342900" indent="-342900">
              <a:lnSpc>
                <a:spcPct val="90000"/>
              </a:lnSpc>
              <a:spcBef>
                <a:spcPct val="25000"/>
              </a:spcBef>
              <a:buFontTx/>
              <a:buChar char="•"/>
              <a:defRPr/>
            </a:pPr>
            <a:r>
              <a:rPr lang="en-US" b="1">
                <a:solidFill>
                  <a:srgbClr val="A50021"/>
                </a:solidFill>
                <a:effectLst>
                  <a:outerShdw blurRad="38100" dist="38100" dir="2700000" algn="tl">
                    <a:srgbClr val="C0C0C0"/>
                  </a:outerShdw>
                </a:effectLst>
                <a:cs typeface="Arial" charset="0"/>
              </a:rPr>
              <a:t>Communications technology:</a:t>
            </a:r>
            <a:r>
              <a:rPr lang="en-US" b="1">
                <a:solidFill>
                  <a:srgbClr val="000000"/>
                </a:solidFill>
                <a:effectLst>
                  <a:outerShdw blurRad="38100" dist="38100" dir="2700000" algn="tl">
                    <a:srgbClr val="C0C0C0"/>
                  </a:outerShdw>
                </a:effectLst>
                <a:cs typeface="Arial" charset="0"/>
              </a:rPr>
              <a:t> Transfers data from one physical location to another</a:t>
            </a:r>
            <a:endParaRPr lang="en-US" b="1">
              <a:solidFill>
                <a:srgbClr val="000000"/>
              </a:solidFill>
              <a:cs typeface="Times New Roman" charset="0"/>
            </a:endParaRPr>
          </a:p>
          <a:p>
            <a:pPr marL="342900" indent="-342900">
              <a:lnSpc>
                <a:spcPct val="90000"/>
              </a:lnSpc>
              <a:spcBef>
                <a:spcPct val="25000"/>
              </a:spcBef>
              <a:buFontTx/>
              <a:buChar char="•"/>
              <a:defRPr/>
            </a:pPr>
            <a:endParaRPr lang="en-US" b="1">
              <a:solidFill>
                <a:srgbClr val="000000"/>
              </a:solidFill>
              <a:cs typeface="Times New Roman" charset="0"/>
            </a:endParaRPr>
          </a:p>
          <a:p>
            <a:pPr marL="342900" indent="-342900">
              <a:lnSpc>
                <a:spcPct val="90000"/>
              </a:lnSpc>
              <a:spcBef>
                <a:spcPct val="25000"/>
              </a:spcBef>
              <a:buFontTx/>
              <a:buChar char="•"/>
              <a:defRPr/>
            </a:pPr>
            <a:r>
              <a:rPr lang="en-US" b="1">
                <a:solidFill>
                  <a:srgbClr val="A50021"/>
                </a:solidFill>
                <a:effectLst>
                  <a:outerShdw blurRad="38100" dist="38100" dir="2700000" algn="tl">
                    <a:srgbClr val="C0C0C0"/>
                  </a:outerShdw>
                </a:effectLst>
                <a:cs typeface="Times New Roman" charset="0"/>
              </a:rPr>
              <a:t>Networks:</a:t>
            </a:r>
            <a:r>
              <a:rPr lang="en-US" b="1">
                <a:solidFill>
                  <a:srgbClr val="000000"/>
                </a:solidFill>
                <a:effectLst>
                  <a:outerShdw blurRad="38100" dist="38100" dir="2700000" algn="tl">
                    <a:srgbClr val="C0C0C0"/>
                  </a:outerShdw>
                </a:effectLst>
                <a:cs typeface="Times New Roman" charset="0"/>
              </a:rPr>
              <a:t> Links computers to share data or resources</a:t>
            </a:r>
            <a:r>
              <a:rPr lang="en-US" b="1">
                <a:solidFill>
                  <a:srgbClr val="000000"/>
                </a:solidFill>
                <a:cs typeface="Times New Roman" charset="0"/>
              </a:rPr>
              <a:t>  (Internet, intranet, extranet)</a:t>
            </a:r>
          </a:p>
          <a:p>
            <a:pPr marL="342900" indent="-342900">
              <a:lnSpc>
                <a:spcPct val="90000"/>
              </a:lnSpc>
              <a:spcBef>
                <a:spcPct val="25000"/>
              </a:spcBef>
              <a:buFontTx/>
              <a:buChar char="•"/>
              <a:defRPr/>
            </a:pPr>
            <a:endParaRPr lang="en-US" b="1">
              <a:solidFill>
                <a:srgbClr val="000000"/>
              </a:solidFill>
              <a:cs typeface="Times New Roman" charset="0"/>
            </a:endParaRPr>
          </a:p>
          <a:p>
            <a:pPr marL="342900" indent="-342900">
              <a:lnSpc>
                <a:spcPct val="90000"/>
              </a:lnSpc>
              <a:spcBef>
                <a:spcPct val="25000"/>
              </a:spcBef>
              <a:buFontTx/>
              <a:buChar char="•"/>
              <a:defRPr/>
            </a:pPr>
            <a:endParaRPr lang="en-US" b="1">
              <a:solidFill>
                <a:srgbClr val="000000"/>
              </a:solidFill>
              <a:effectLst>
                <a:outerShdw blurRad="38100" dist="38100" dir="2700000" algn="tl">
                  <a:srgbClr val="C0C0C0"/>
                </a:outerShdw>
              </a:effectLst>
              <a:cs typeface="Times New Roman" charset="0"/>
            </a:endParaRPr>
          </a:p>
        </p:txBody>
      </p:sp>
      <p:sp>
        <p:nvSpPr>
          <p:cNvPr id="19460" name="Text Box 4"/>
          <p:cNvSpPr txBox="1">
            <a:spLocks noChangeArrowheads="1"/>
          </p:cNvSpPr>
          <p:nvPr/>
        </p:nvSpPr>
        <p:spPr bwMode="auto">
          <a:xfrm>
            <a:off x="2514600" y="1066800"/>
            <a:ext cx="4733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charset="0"/>
              </a:rPr>
              <a:t>PERSPECTIVES ON INFORMATION SYSTEMS</a:t>
            </a:r>
            <a:r>
              <a:rPr lang="en-US" sz="1600" b="1"/>
              <a:t> </a:t>
            </a:r>
          </a:p>
        </p:txBody>
      </p:sp>
      <p:sp>
        <p:nvSpPr>
          <p:cNvPr id="19461" name="Rectangle 5"/>
          <p:cNvSpPr>
            <a:spLocks noChangeArrowheads="1"/>
          </p:cNvSpPr>
          <p:nvPr/>
        </p:nvSpPr>
        <p:spPr bwMode="auto">
          <a:xfrm>
            <a:off x="685800" y="1668463"/>
            <a:ext cx="8077200"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95000"/>
              </a:lnSpc>
              <a:spcBef>
                <a:spcPct val="55000"/>
              </a:spcBef>
            </a:pPr>
            <a:r>
              <a:rPr lang="en-US" b="1">
                <a:solidFill>
                  <a:srgbClr val="A50021"/>
                </a:solidFill>
                <a:cs typeface="Times New Roman" charset="0"/>
              </a:rPr>
              <a:t>The Technology Dimension of Information Systems (Continued)</a:t>
            </a:r>
            <a:r>
              <a:rPr lang="en-US" b="1">
                <a:solidFill>
                  <a:srgbClr val="000000"/>
                </a:solidFill>
                <a:cs typeface="Times New Roman" charset="0"/>
              </a:rPr>
              <a:t> </a:t>
            </a:r>
            <a:endParaRPr lang="en-US" b="1">
              <a:solidFill>
                <a:srgbClr val="A50021"/>
              </a:solidFill>
              <a:cs typeface="Times New Roman" charset="0"/>
            </a:endParaRPr>
          </a:p>
        </p:txBody>
      </p:sp>
      <p:sp>
        <p:nvSpPr>
          <p:cNvPr id="39942" name="Rectangle 6"/>
          <p:cNvSpPr>
            <a:spLocks noChangeArrowheads="1"/>
          </p:cNvSpPr>
          <p:nvPr/>
        </p:nvSpPr>
        <p:spPr bwMode="auto">
          <a:xfrm>
            <a:off x="685800" y="4953000"/>
            <a:ext cx="8077200" cy="1135063"/>
          </a:xfrm>
          <a:prstGeom prst="rect">
            <a:avLst/>
          </a:prstGeom>
          <a:noFill/>
          <a:ln w="9525">
            <a:noFill/>
            <a:miter lim="800000"/>
            <a:headEnd/>
            <a:tailEnd/>
          </a:ln>
          <a:effectLst/>
        </p:spPr>
        <p:txBody>
          <a:bodyPr>
            <a:spAutoFit/>
          </a:bodyPr>
          <a:lstStyle/>
          <a:p>
            <a:pPr>
              <a:lnSpc>
                <a:spcPct val="95000"/>
              </a:lnSpc>
              <a:spcBef>
                <a:spcPct val="55000"/>
              </a:spcBef>
              <a:defRPr/>
            </a:pPr>
            <a:r>
              <a:rPr lang="en-US" b="1">
                <a:solidFill>
                  <a:srgbClr val="000000"/>
                </a:solidFill>
                <a:effectLst>
                  <a:outerShdw blurRad="38100" dist="38100" dir="2700000" algn="tl">
                    <a:srgbClr val="C0C0C0"/>
                  </a:outerShdw>
                </a:effectLst>
                <a:cs typeface="Times New Roman" charset="0"/>
              </a:rPr>
              <a:t>Managers need to know enough about information technology to make intelligent decisions about how to use it for creating business value.</a:t>
            </a:r>
            <a:r>
              <a:rPr lang="en-US" b="1">
                <a:solidFill>
                  <a:srgbClr val="A50021"/>
                </a:solidFill>
                <a:cs typeface="Times New Roman" charset="0"/>
              </a:rPr>
              <a:t>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additive="base">
                                        <p:cTn id="7"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3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9939">
                                            <p:txEl>
                                              <p:pRg st="2" end="2"/>
                                            </p:txEl>
                                          </p:spTgt>
                                        </p:tgtEl>
                                        <p:attrNameLst>
                                          <p:attrName>style.visibility</p:attrName>
                                        </p:attrNameLst>
                                      </p:cBhvr>
                                      <p:to>
                                        <p:strVal val="visible"/>
                                      </p:to>
                                    </p:set>
                                    <p:anim calcmode="lin" valueType="num">
                                      <p:cBhvr additive="base">
                                        <p:cTn id="13" dur="5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93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9942">
                                            <p:txEl>
                                              <p:pRg st="0" end="0"/>
                                            </p:txEl>
                                          </p:spTgt>
                                        </p:tgtEl>
                                        <p:attrNameLst>
                                          <p:attrName>style.visibility</p:attrName>
                                        </p:attrNameLst>
                                      </p:cBhvr>
                                      <p:to>
                                        <p:strVal val="visible"/>
                                      </p:to>
                                    </p:set>
                                    <p:anim calcmode="lin" valueType="num">
                                      <p:cBhvr additive="base">
                                        <p:cTn id="19" dur="500" fill="hold"/>
                                        <p:tgtEl>
                                          <p:spTgt spid="3994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9942">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utoUpdateAnimBg="0"/>
      <p:bldP spid="39942"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1905000" y="1066800"/>
            <a:ext cx="5715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charset="0"/>
              </a:rPr>
              <a:t>The Role of Information Systems in Business Today</a:t>
            </a:r>
          </a:p>
        </p:txBody>
      </p:sp>
      <p:sp>
        <p:nvSpPr>
          <p:cNvPr id="93187" name="Rectangle 3"/>
          <p:cNvSpPr>
            <a:spLocks noChangeArrowheads="1"/>
          </p:cNvSpPr>
          <p:nvPr/>
        </p:nvSpPr>
        <p:spPr bwMode="auto">
          <a:xfrm>
            <a:off x="885825" y="200025"/>
            <a:ext cx="7772400" cy="523875"/>
          </a:xfrm>
          <a:prstGeom prst="rect">
            <a:avLst/>
          </a:prstGeom>
          <a:noFill/>
          <a:ln w="12700">
            <a:noFill/>
            <a:miter lim="800000"/>
            <a:headEnd/>
            <a:tailEnd/>
          </a:ln>
          <a:effectLst/>
        </p:spPr>
        <p:txBody>
          <a:bodyPr lIns="90488" tIns="44450" rIns="90488" bIns="44450" anchor="ctr"/>
          <a:lstStyle/>
          <a:p>
            <a:pPr algn="ctr" eaLnBrk="0" hangingPunct="0">
              <a:defRPr/>
            </a:pPr>
            <a:r>
              <a:rPr lang="en-US" sz="2000" b="1">
                <a:effectLst>
                  <a:outerShdw blurRad="38100" dist="38100" dir="2700000" algn="tl">
                    <a:srgbClr val="C0C0C0"/>
                  </a:outerShdw>
                </a:effectLst>
              </a:rPr>
              <a:t>Management Information Systems</a:t>
            </a:r>
          </a:p>
          <a:p>
            <a:pPr algn="ctr" eaLnBrk="0" hangingPunct="0">
              <a:defRPr/>
            </a:pPr>
            <a:r>
              <a:rPr lang="en-US" sz="1600" b="1">
                <a:effectLst>
                  <a:outerShdw blurRad="38100" dist="38100" dir="2700000" algn="tl">
                    <a:srgbClr val="C0C0C0"/>
                  </a:outerShdw>
                </a:effectLst>
              </a:rPr>
              <a:t>Chapter 1 Information Systems in Global Business Today</a:t>
            </a:r>
          </a:p>
        </p:txBody>
      </p:sp>
      <p:sp>
        <p:nvSpPr>
          <p:cNvPr id="93188" name="Rectangle 4"/>
          <p:cNvSpPr>
            <a:spLocks noChangeArrowheads="1"/>
          </p:cNvSpPr>
          <p:nvPr/>
        </p:nvSpPr>
        <p:spPr bwMode="auto">
          <a:xfrm>
            <a:off x="685800" y="1539875"/>
            <a:ext cx="7772400" cy="822325"/>
          </a:xfrm>
          <a:prstGeom prst="rect">
            <a:avLst/>
          </a:prstGeom>
          <a:noFill/>
          <a:ln w="9525">
            <a:noFill/>
            <a:miter lim="800000"/>
            <a:headEnd/>
            <a:tailEnd/>
          </a:ln>
          <a:effectLst/>
        </p:spPr>
        <p:txBody>
          <a:bodyPr>
            <a:spAutoFit/>
          </a:bodyPr>
          <a:lstStyle/>
          <a:p>
            <a:pPr algn="ctr">
              <a:defRPr/>
            </a:pPr>
            <a:r>
              <a:rPr lang="en-US" b="1">
                <a:solidFill>
                  <a:srgbClr val="9F0F10"/>
                </a:solidFill>
                <a:effectLst>
                  <a:outerShdw blurRad="38100" dist="38100" dir="2700000" algn="tl">
                    <a:srgbClr val="C0C0C0"/>
                  </a:outerShdw>
                </a:effectLst>
                <a:cs typeface="Times New Roman" charset="0"/>
              </a:rPr>
              <a:t>The Interdependence Between Organizations and Information Technology</a:t>
            </a:r>
          </a:p>
        </p:txBody>
      </p:sp>
      <p:pic>
        <p:nvPicPr>
          <p:cNvPr id="20485" name="Picture 5" descr="C:\My Documents\MIS10\Compositing\Chapter-01\Fig-1-2.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2600" y="2446338"/>
            <a:ext cx="5614988" cy="294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6" name="Text Box 6"/>
          <p:cNvSpPr txBox="1">
            <a:spLocks noChangeArrowheads="1"/>
          </p:cNvSpPr>
          <p:nvPr/>
        </p:nvSpPr>
        <p:spPr bwMode="auto">
          <a:xfrm>
            <a:off x="1981200" y="5457825"/>
            <a:ext cx="52578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US" sz="900" b="1"/>
              <a:t>There is a growing interdependence between a firm’s information systems and its business capabilities. Changes in strategy, rules, and business processes increasingly require changes in hardware, software, databases, and telecommunications. Often, what the organization would like to do depends on what its systems will permit it to do.</a:t>
            </a:r>
            <a:endParaRPr lang="en-US" sz="800"/>
          </a:p>
        </p:txBody>
      </p:sp>
      <p:sp>
        <p:nvSpPr>
          <p:cNvPr id="20487" name="Text Box 7"/>
          <p:cNvSpPr txBox="1">
            <a:spLocks noChangeArrowheads="1"/>
          </p:cNvSpPr>
          <p:nvPr/>
        </p:nvSpPr>
        <p:spPr bwMode="auto">
          <a:xfrm>
            <a:off x="3905250" y="6096000"/>
            <a:ext cx="1276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sz="1800" b="1"/>
              <a:t>Figure 1-2</a:t>
            </a: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p:cNvSpPr txBox="1">
            <a:spLocks noChangeArrowheads="1"/>
          </p:cNvSpPr>
          <p:nvPr/>
        </p:nvSpPr>
        <p:spPr bwMode="auto">
          <a:xfrm>
            <a:off x="2886075" y="1066800"/>
            <a:ext cx="32670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t>LEARNING OBJECTIVES</a:t>
            </a:r>
          </a:p>
        </p:txBody>
      </p:sp>
      <p:sp>
        <p:nvSpPr>
          <p:cNvPr id="3077" name="Rectangle 5"/>
          <p:cNvSpPr>
            <a:spLocks noChangeArrowheads="1"/>
          </p:cNvSpPr>
          <p:nvPr/>
        </p:nvSpPr>
        <p:spPr bwMode="auto">
          <a:xfrm>
            <a:off x="885825" y="200025"/>
            <a:ext cx="7772400" cy="523875"/>
          </a:xfrm>
          <a:prstGeom prst="rect">
            <a:avLst/>
          </a:prstGeom>
          <a:noFill/>
          <a:ln w="12700">
            <a:noFill/>
            <a:miter lim="800000"/>
            <a:headEnd/>
            <a:tailEnd/>
          </a:ln>
          <a:effectLst/>
        </p:spPr>
        <p:txBody>
          <a:bodyPr lIns="90488" tIns="44450" rIns="90488" bIns="44450" anchor="ctr"/>
          <a:lstStyle/>
          <a:p>
            <a:pPr algn="ctr" eaLnBrk="0" hangingPunct="0">
              <a:defRPr/>
            </a:pPr>
            <a:r>
              <a:rPr lang="en-US" sz="2000" b="1">
                <a:effectLst>
                  <a:outerShdw blurRad="38100" dist="38100" dir="2700000" algn="tl">
                    <a:srgbClr val="C0C0C0"/>
                  </a:outerShdw>
                </a:effectLst>
              </a:rPr>
              <a:t>Management Information Systems</a:t>
            </a:r>
          </a:p>
          <a:p>
            <a:pPr algn="ctr" eaLnBrk="0" hangingPunct="0">
              <a:defRPr/>
            </a:pPr>
            <a:r>
              <a:rPr lang="en-US" sz="1600" b="1">
                <a:effectLst>
                  <a:outerShdw blurRad="38100" dist="38100" dir="2700000" algn="tl">
                    <a:srgbClr val="C0C0C0"/>
                  </a:outerShdw>
                </a:effectLst>
              </a:rPr>
              <a:t>Chapter 1 Information Systems in Global Business Today</a:t>
            </a:r>
          </a:p>
        </p:txBody>
      </p:sp>
      <p:sp>
        <p:nvSpPr>
          <p:cNvPr id="3079" name="Rectangle 7"/>
          <p:cNvSpPr>
            <a:spLocks noChangeArrowheads="1"/>
          </p:cNvSpPr>
          <p:nvPr/>
        </p:nvSpPr>
        <p:spPr bwMode="auto">
          <a:xfrm>
            <a:off x="685800" y="1828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marL="342900" indent="-342900">
              <a:spcBef>
                <a:spcPct val="20000"/>
              </a:spcBef>
              <a:buFontTx/>
              <a:buChar char="•"/>
            </a:pPr>
            <a:r>
              <a:rPr lang="en-US" b="1"/>
              <a:t>Explain why information systems are so essential in business today.</a:t>
            </a:r>
          </a:p>
          <a:p>
            <a:pPr marL="342900" indent="-342900">
              <a:spcBef>
                <a:spcPct val="20000"/>
              </a:spcBef>
              <a:buFontTx/>
              <a:buChar char="•"/>
            </a:pPr>
            <a:endParaRPr lang="en-US" b="1"/>
          </a:p>
          <a:p>
            <a:pPr marL="342900" indent="-342900">
              <a:spcBef>
                <a:spcPct val="20000"/>
              </a:spcBef>
              <a:buFontTx/>
              <a:buChar char="•"/>
            </a:pPr>
            <a:r>
              <a:rPr lang="en-US" b="1"/>
              <a:t>Define an information system from both a technical and a business perspective.</a:t>
            </a:r>
          </a:p>
          <a:p>
            <a:pPr marL="342900" indent="-342900">
              <a:spcBef>
                <a:spcPct val="20000"/>
              </a:spcBef>
              <a:buFontTx/>
              <a:buChar char="•"/>
            </a:pPr>
            <a:endParaRPr lang="en-US" b="1"/>
          </a:p>
          <a:p>
            <a:pPr marL="342900" indent="-342900">
              <a:spcBef>
                <a:spcPct val="20000"/>
              </a:spcBef>
              <a:buFontTx/>
              <a:buChar char="•"/>
            </a:pPr>
            <a:r>
              <a:rPr lang="en-US" b="1">
                <a:cs typeface="Times New Roman" charset="0"/>
              </a:rPr>
              <a:t>Identify and describe the three dimensions of information systems.</a:t>
            </a:r>
            <a:r>
              <a:rPr lang="en-US" b="1"/>
              <a:t>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 calcmode="lin" valueType="num">
                                      <p:cBhvr additive="base">
                                        <p:cTn id="7" dur="500" fill="hold"/>
                                        <p:tgtEl>
                                          <p:spTgt spid="30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079">
                                            <p:txEl>
                                              <p:pRg st="2" end="2"/>
                                            </p:txEl>
                                          </p:spTgt>
                                        </p:tgtEl>
                                        <p:attrNameLst>
                                          <p:attrName>style.visibility</p:attrName>
                                        </p:attrNameLst>
                                      </p:cBhvr>
                                      <p:to>
                                        <p:strVal val="visible"/>
                                      </p:to>
                                    </p:set>
                                    <p:anim calcmode="lin" valueType="num">
                                      <p:cBhvr additive="base">
                                        <p:cTn id="13" dur="500" fill="hold"/>
                                        <p:tgtEl>
                                          <p:spTgt spid="307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079">
                                            <p:txEl>
                                              <p:pRg st="4" end="4"/>
                                            </p:txEl>
                                          </p:spTgt>
                                        </p:tgtEl>
                                        <p:attrNameLst>
                                          <p:attrName>style.visibility</p:attrName>
                                        </p:attrNameLst>
                                      </p:cBhvr>
                                      <p:to>
                                        <p:strVal val="visible"/>
                                      </p:to>
                                    </p:set>
                                    <p:anim calcmode="lin" valueType="num">
                                      <p:cBhvr additive="base">
                                        <p:cTn id="19" dur="500" fill="hold"/>
                                        <p:tgtEl>
                                          <p:spTgt spid="307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9">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ChangeArrowheads="1"/>
          </p:cNvSpPr>
          <p:nvPr/>
        </p:nvSpPr>
        <p:spPr bwMode="auto">
          <a:xfrm>
            <a:off x="762000" y="2057400"/>
            <a:ext cx="8077200" cy="4038600"/>
          </a:xfrm>
          <a:prstGeom prst="rect">
            <a:avLst/>
          </a:prstGeom>
          <a:noFill/>
          <a:ln w="12700">
            <a:noFill/>
            <a:miter lim="800000"/>
            <a:headEnd/>
            <a:tailEnd/>
          </a:ln>
          <a:effectLst/>
        </p:spPr>
        <p:txBody>
          <a:bodyPr lIns="90488" tIns="44450" rIns="90488" bIns="44450"/>
          <a:lstStyle/>
          <a:p>
            <a:pPr marL="342900" indent="-342900">
              <a:defRPr/>
            </a:pPr>
            <a:endParaRPr lang="en-US" b="1">
              <a:effectLst>
                <a:outerShdw blurRad="38100" dist="38100" dir="2700000" algn="tl">
                  <a:srgbClr val="C0C0C0"/>
                </a:outerShdw>
              </a:effectLst>
              <a:cs typeface="Times New Roman" charset="0"/>
            </a:endParaRPr>
          </a:p>
          <a:p>
            <a:pPr marL="342900" indent="-342900">
              <a:buFontTx/>
              <a:buChar char="•"/>
              <a:defRPr/>
            </a:pPr>
            <a:r>
              <a:rPr lang="en-US" b="1">
                <a:cs typeface="Times New Roman" charset="0"/>
              </a:rPr>
              <a:t>Read the Interactive Session: Technology, and then discuss the following questions:</a:t>
            </a:r>
            <a:r>
              <a:rPr lang="en-US" b="1">
                <a:cs typeface="Arial" charset="0"/>
              </a:rPr>
              <a:t> </a:t>
            </a:r>
            <a:endParaRPr lang="en-US" b="1">
              <a:cs typeface="Times New Roman" charset="0"/>
            </a:endParaRPr>
          </a:p>
          <a:p>
            <a:pPr marL="742950" lvl="1" indent="-285750">
              <a:spcBef>
                <a:spcPct val="50000"/>
              </a:spcBef>
              <a:buFontTx/>
              <a:buChar char="•"/>
              <a:defRPr/>
            </a:pPr>
            <a:r>
              <a:rPr lang="en-US" sz="2200" b="1">
                <a:cs typeface="Times New Roman" charset="0"/>
              </a:rPr>
              <a:t>What are the inputs, processing, and outputs of UPS’s package tracking system?</a:t>
            </a:r>
            <a:r>
              <a:rPr lang="en-US" sz="2200" b="1"/>
              <a:t> </a:t>
            </a:r>
            <a:endParaRPr lang="en-US" sz="2200" b="1">
              <a:cs typeface="Times New Roman" charset="0"/>
            </a:endParaRPr>
          </a:p>
          <a:p>
            <a:pPr marL="742950" lvl="1" indent="-285750">
              <a:spcBef>
                <a:spcPct val="50000"/>
              </a:spcBef>
              <a:buFontTx/>
              <a:buChar char="•"/>
              <a:defRPr/>
            </a:pPr>
            <a:r>
              <a:rPr lang="en-US" sz="2200" b="1">
                <a:cs typeface="Times New Roman" charset="0"/>
              </a:rPr>
              <a:t>What technologies are used by UPS? How are these technologies related to UPS’s business strategy?</a:t>
            </a:r>
          </a:p>
          <a:p>
            <a:pPr marL="742950" lvl="1" indent="-285750">
              <a:spcBef>
                <a:spcPct val="50000"/>
              </a:spcBef>
              <a:buFontTx/>
              <a:buChar char="•"/>
              <a:defRPr/>
            </a:pPr>
            <a:r>
              <a:rPr lang="en-US" sz="2200" b="1">
                <a:cs typeface="Times New Roman" charset="0"/>
              </a:rPr>
              <a:t>What problems do UPS’s information systems solve? What would happen if these systems were not available?</a:t>
            </a:r>
            <a:r>
              <a:rPr lang="en-US" sz="2000" b="1">
                <a:cs typeface="Times New Roman" charset="0"/>
              </a:rPr>
              <a:t> </a:t>
            </a:r>
          </a:p>
        </p:txBody>
      </p:sp>
      <p:sp>
        <p:nvSpPr>
          <p:cNvPr id="21507" name="Rectangle 5"/>
          <p:cNvSpPr>
            <a:spLocks noChangeArrowheads="1"/>
          </p:cNvSpPr>
          <p:nvPr/>
        </p:nvSpPr>
        <p:spPr bwMode="auto">
          <a:xfrm>
            <a:off x="381000" y="1600200"/>
            <a:ext cx="830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b="1">
                <a:solidFill>
                  <a:srgbClr val="9F0F10"/>
                </a:solidFill>
                <a:cs typeface="Times New Roman" charset="0"/>
              </a:rPr>
              <a:t>UPS Competes Globally with Information Technology</a:t>
            </a:r>
          </a:p>
        </p:txBody>
      </p:sp>
      <p:sp>
        <p:nvSpPr>
          <p:cNvPr id="21508" name="Text Box 7"/>
          <p:cNvSpPr txBox="1">
            <a:spLocks noChangeArrowheads="1"/>
          </p:cNvSpPr>
          <p:nvPr/>
        </p:nvSpPr>
        <p:spPr bwMode="auto">
          <a:xfrm>
            <a:off x="1905000" y="1066800"/>
            <a:ext cx="5715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charset="0"/>
              </a:rPr>
              <a:t>Perspectives on Information Systems</a:t>
            </a:r>
          </a:p>
        </p:txBody>
      </p:sp>
      <p:sp>
        <p:nvSpPr>
          <p:cNvPr id="13320" name="Rectangle 8"/>
          <p:cNvSpPr>
            <a:spLocks noChangeArrowheads="1"/>
          </p:cNvSpPr>
          <p:nvPr/>
        </p:nvSpPr>
        <p:spPr bwMode="auto">
          <a:xfrm>
            <a:off x="885825" y="200025"/>
            <a:ext cx="7772400" cy="523875"/>
          </a:xfrm>
          <a:prstGeom prst="rect">
            <a:avLst/>
          </a:prstGeom>
          <a:noFill/>
          <a:ln w="12700">
            <a:noFill/>
            <a:miter lim="800000"/>
            <a:headEnd/>
            <a:tailEnd/>
          </a:ln>
          <a:effectLst/>
        </p:spPr>
        <p:txBody>
          <a:bodyPr lIns="90488" tIns="44450" rIns="90488" bIns="44450" anchor="ctr"/>
          <a:lstStyle/>
          <a:p>
            <a:pPr algn="ctr" eaLnBrk="0" hangingPunct="0">
              <a:defRPr/>
            </a:pPr>
            <a:r>
              <a:rPr lang="en-US" sz="2000" b="1">
                <a:effectLst>
                  <a:outerShdw blurRad="38100" dist="38100" dir="2700000" algn="tl">
                    <a:srgbClr val="C0C0C0"/>
                  </a:outerShdw>
                </a:effectLst>
              </a:rPr>
              <a:t>Management Information Systems</a:t>
            </a:r>
          </a:p>
          <a:p>
            <a:pPr algn="ctr" eaLnBrk="0" hangingPunct="0">
              <a:defRPr/>
            </a:pPr>
            <a:r>
              <a:rPr lang="en-US" sz="1600" b="1">
                <a:effectLst>
                  <a:outerShdw blurRad="38100" dist="38100" dir="2700000" algn="tl">
                    <a:srgbClr val="C0C0C0"/>
                  </a:outerShdw>
                </a:effectLst>
              </a:rPr>
              <a:t>Chapter 1 Information Systems in Global Business Today</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316">
                                            <p:txEl>
                                              <p:pRg st="1" end="1"/>
                                            </p:txEl>
                                          </p:spTgt>
                                        </p:tgtEl>
                                        <p:attrNameLst>
                                          <p:attrName>style.visibility</p:attrName>
                                        </p:attrNameLst>
                                      </p:cBhvr>
                                      <p:to>
                                        <p:strVal val="visible"/>
                                      </p:to>
                                    </p:set>
                                    <p:anim calcmode="lin" valueType="num">
                                      <p:cBhvr additive="base">
                                        <p:cTn id="7" dur="500" fill="hold"/>
                                        <p:tgtEl>
                                          <p:spTgt spid="1331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6">
                                            <p:txEl>
                                              <p:pRg st="1" end="1"/>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3316">
                                            <p:txEl>
                                              <p:pRg st="2" end="2"/>
                                            </p:txEl>
                                          </p:spTgt>
                                        </p:tgtEl>
                                        <p:attrNameLst>
                                          <p:attrName>style.visibility</p:attrName>
                                        </p:attrNameLst>
                                      </p:cBhvr>
                                      <p:to>
                                        <p:strVal val="visible"/>
                                      </p:to>
                                    </p:set>
                                    <p:anim calcmode="lin" valueType="num">
                                      <p:cBhvr additive="base">
                                        <p:cTn id="11" dur="500" fill="hold"/>
                                        <p:tgtEl>
                                          <p:spTgt spid="13316">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316">
                                            <p:txEl>
                                              <p:pRg st="2" end="2"/>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3316">
                                            <p:txEl>
                                              <p:pRg st="3" end="3"/>
                                            </p:txEl>
                                          </p:spTgt>
                                        </p:tgtEl>
                                        <p:attrNameLst>
                                          <p:attrName>style.visibility</p:attrName>
                                        </p:attrNameLst>
                                      </p:cBhvr>
                                      <p:to>
                                        <p:strVal val="visible"/>
                                      </p:to>
                                    </p:set>
                                    <p:anim calcmode="lin" valueType="num">
                                      <p:cBhvr additive="base">
                                        <p:cTn id="15" dur="500" fill="hold"/>
                                        <p:tgtEl>
                                          <p:spTgt spid="13316">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3316">
                                            <p:txEl>
                                              <p:pRg st="3" end="3"/>
                                            </p:txEl>
                                          </p:spTgt>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13316">
                                            <p:txEl>
                                              <p:pRg st="4" end="4"/>
                                            </p:txEl>
                                          </p:spTgt>
                                        </p:tgtEl>
                                        <p:attrNameLst>
                                          <p:attrName>style.visibility</p:attrName>
                                        </p:attrNameLst>
                                      </p:cBhvr>
                                      <p:to>
                                        <p:strVal val="visible"/>
                                      </p:to>
                                    </p:set>
                                    <p:anim calcmode="lin" valueType="num">
                                      <p:cBhvr additive="base">
                                        <p:cTn id="19" dur="500" fill="hold"/>
                                        <p:tgtEl>
                                          <p:spTgt spid="1331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6">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685800" y="2057400"/>
            <a:ext cx="77724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marL="342900" indent="-342900">
              <a:spcBef>
                <a:spcPct val="20000"/>
              </a:spcBef>
              <a:buFontTx/>
              <a:buChar char="•"/>
            </a:pPr>
            <a:r>
              <a:rPr lang="en-US" b="1">
                <a:cs typeface="Arial" charset="0"/>
              </a:rPr>
              <a:t>Assess the complementary assets required for information technology to provide value to a business.</a:t>
            </a:r>
          </a:p>
          <a:p>
            <a:pPr marL="342900" indent="-342900">
              <a:spcBef>
                <a:spcPct val="100000"/>
              </a:spcBef>
              <a:buFontTx/>
              <a:buChar char="•"/>
            </a:pPr>
            <a:r>
              <a:rPr lang="en-US" b="1">
                <a:cs typeface="Arial" charset="0"/>
              </a:rPr>
              <a:t>Identify and describe contemporary approaches to the study of information systems and distinguish between computer literacy and information systems literacy.</a:t>
            </a:r>
            <a:endParaRPr lang="en-US" b="1"/>
          </a:p>
        </p:txBody>
      </p:sp>
      <p:sp>
        <p:nvSpPr>
          <p:cNvPr id="4099" name="Text Box 4"/>
          <p:cNvSpPr txBox="1">
            <a:spLocks noChangeArrowheads="1"/>
          </p:cNvSpPr>
          <p:nvPr/>
        </p:nvSpPr>
        <p:spPr bwMode="auto">
          <a:xfrm>
            <a:off x="2886075" y="1066800"/>
            <a:ext cx="38957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t>LEARNING OBJECTIVES (Continued)</a:t>
            </a:r>
          </a:p>
        </p:txBody>
      </p:sp>
      <p:sp>
        <p:nvSpPr>
          <p:cNvPr id="4102" name="Rectangle 6"/>
          <p:cNvSpPr>
            <a:spLocks noChangeArrowheads="1"/>
          </p:cNvSpPr>
          <p:nvPr/>
        </p:nvSpPr>
        <p:spPr bwMode="auto">
          <a:xfrm>
            <a:off x="885825" y="200025"/>
            <a:ext cx="7772400" cy="523875"/>
          </a:xfrm>
          <a:prstGeom prst="rect">
            <a:avLst/>
          </a:prstGeom>
          <a:noFill/>
          <a:ln w="12700">
            <a:noFill/>
            <a:miter lim="800000"/>
            <a:headEnd/>
            <a:tailEnd/>
          </a:ln>
          <a:effectLst/>
        </p:spPr>
        <p:txBody>
          <a:bodyPr lIns="90488" tIns="44450" rIns="90488" bIns="44450" anchor="ctr"/>
          <a:lstStyle/>
          <a:p>
            <a:pPr algn="ctr" eaLnBrk="0" hangingPunct="0">
              <a:defRPr/>
            </a:pPr>
            <a:r>
              <a:rPr lang="en-US" sz="2000" b="1">
                <a:effectLst>
                  <a:outerShdw blurRad="38100" dist="38100" dir="2700000" algn="tl">
                    <a:srgbClr val="C0C0C0"/>
                  </a:outerShdw>
                </a:effectLst>
              </a:rPr>
              <a:t>Management Information Systems</a:t>
            </a:r>
          </a:p>
          <a:p>
            <a:pPr algn="ctr" eaLnBrk="0" hangingPunct="0">
              <a:defRPr/>
            </a:pPr>
            <a:r>
              <a:rPr lang="en-US" sz="1600" b="1">
                <a:effectLst>
                  <a:outerShdw blurRad="38100" dist="38100" dir="2700000" algn="tl">
                    <a:srgbClr val="C0C0C0"/>
                  </a:outerShdw>
                </a:effectLst>
              </a:rPr>
              <a:t>Chapter 1 Information Systems in Global Business Today</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 calcmode="lin" valueType="num">
                                      <p:cBhvr additive="base">
                                        <p:cTn id="7" dur="500" fill="hold"/>
                                        <p:tgtEl>
                                          <p:spTgt spid="40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8">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4098">
                                            <p:txEl>
                                              <p:pRg st="1" end="1"/>
                                            </p:txEl>
                                          </p:spTgt>
                                        </p:tgtEl>
                                        <p:attrNameLst>
                                          <p:attrName>style.visibility</p:attrName>
                                        </p:attrNameLst>
                                      </p:cBhvr>
                                      <p:to>
                                        <p:strVal val="visible"/>
                                      </p:to>
                                    </p:set>
                                    <p:anim calcmode="lin" valueType="num">
                                      <p:cBhvr additive="base">
                                        <p:cTn id="13" dur="500" fill="hold"/>
                                        <p:tgtEl>
                                          <p:spTgt spid="409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8">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5"/>
          <p:cNvSpPr txBox="1">
            <a:spLocks noChangeArrowheads="1"/>
          </p:cNvSpPr>
          <p:nvPr/>
        </p:nvSpPr>
        <p:spPr bwMode="auto">
          <a:xfrm>
            <a:off x="1600200" y="1066800"/>
            <a:ext cx="75438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500" b="1"/>
              <a:t>Smart Systems and Smart Ways of Working Help Toyota Become Number One</a:t>
            </a:r>
          </a:p>
        </p:txBody>
      </p:sp>
      <p:sp>
        <p:nvSpPr>
          <p:cNvPr id="5123" name="Rectangle 9"/>
          <p:cNvSpPr>
            <a:spLocks noGrp="1" noChangeArrowheads="1"/>
          </p:cNvSpPr>
          <p:nvPr>
            <p:ph type="body" idx="1"/>
          </p:nvPr>
        </p:nvSpPr>
        <p:spPr bwMode="auto">
          <a:xfrm>
            <a:off x="457200" y="1752600"/>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110000"/>
              </a:lnSpc>
            </a:pPr>
            <a:r>
              <a:rPr lang="en-US" sz="2200" b="1" smtClean="0">
                <a:solidFill>
                  <a:srgbClr val="A50021"/>
                </a:solidFill>
                <a:latin typeface="Arial" charset="0"/>
              </a:rPr>
              <a:t>Problem:</a:t>
            </a:r>
            <a:r>
              <a:rPr lang="en-US" sz="2200" b="1" smtClean="0">
                <a:latin typeface="Arial" charset="0"/>
              </a:rPr>
              <a:t> Tough competition and demanding customers.</a:t>
            </a:r>
          </a:p>
          <a:p>
            <a:pPr eaLnBrk="1" hangingPunct="1">
              <a:lnSpc>
                <a:spcPct val="110000"/>
              </a:lnSpc>
            </a:pPr>
            <a:r>
              <a:rPr lang="en-US" sz="2200" b="1" smtClean="0">
                <a:solidFill>
                  <a:srgbClr val="A50021"/>
                </a:solidFill>
                <a:latin typeface="Arial" charset="0"/>
              </a:rPr>
              <a:t>Solutions: Redesigned order and production processes</a:t>
            </a:r>
            <a:r>
              <a:rPr lang="en-US" sz="2200" b="1" smtClean="0">
                <a:latin typeface="Arial" charset="0"/>
              </a:rPr>
              <a:t> reduce costs, increase revenue, and improve customer service.</a:t>
            </a:r>
          </a:p>
          <a:p>
            <a:pPr eaLnBrk="1" hangingPunct="1">
              <a:lnSpc>
                <a:spcPct val="110000"/>
              </a:lnSpc>
            </a:pPr>
            <a:r>
              <a:rPr lang="en-US" sz="2200" b="1" smtClean="0">
                <a:solidFill>
                  <a:srgbClr val="A50021"/>
                </a:solidFill>
                <a:latin typeface="Arial" charset="0"/>
              </a:rPr>
              <a:t>Oracle E-Business Suite</a:t>
            </a:r>
            <a:r>
              <a:rPr lang="en-US" sz="2200" b="1" smtClean="0">
                <a:latin typeface="Arial" charset="0"/>
              </a:rPr>
              <a:t> makes it possible to build cars to order and forecast demand and production requirements more accurately.</a:t>
            </a:r>
          </a:p>
          <a:p>
            <a:pPr eaLnBrk="1" hangingPunct="1">
              <a:lnSpc>
                <a:spcPct val="110000"/>
              </a:lnSpc>
            </a:pPr>
            <a:r>
              <a:rPr lang="en-US" sz="2200" b="1" smtClean="0">
                <a:latin typeface="Arial" charset="0"/>
              </a:rPr>
              <a:t>Demonstrates IT’s role in analyzing market trends and monitoring quality, efficiency, and costs.</a:t>
            </a:r>
          </a:p>
          <a:p>
            <a:pPr eaLnBrk="1" hangingPunct="1">
              <a:lnSpc>
                <a:spcPct val="110000"/>
              </a:lnSpc>
            </a:pPr>
            <a:r>
              <a:rPr lang="en-US" sz="2200" b="1" smtClean="0">
                <a:latin typeface="Arial" charset="0"/>
              </a:rPr>
              <a:t>Illustrates the emerging digital firm landscape where businesses can use tools to analyze critical data.</a:t>
            </a:r>
          </a:p>
          <a:p>
            <a:pPr eaLnBrk="1" hangingPunct="1">
              <a:buFontTx/>
              <a:buNone/>
            </a:pPr>
            <a:endParaRPr lang="en-US" sz="2200" b="1" smtClean="0">
              <a:latin typeface="Arial" charset="0"/>
            </a:endParaRPr>
          </a:p>
          <a:p>
            <a:pPr eaLnBrk="1" hangingPunct="1">
              <a:buFontTx/>
              <a:buNone/>
            </a:pPr>
            <a:endParaRPr lang="en-US" sz="2800" smtClean="0"/>
          </a:p>
          <a:p>
            <a:pPr eaLnBrk="1" hangingPunct="1">
              <a:buFontTx/>
              <a:buNone/>
            </a:pPr>
            <a:endParaRPr lang="en-US" sz="2800" smtClean="0"/>
          </a:p>
          <a:p>
            <a:pPr eaLnBrk="1" hangingPunct="1">
              <a:buFontTx/>
              <a:buNone/>
            </a:pPr>
            <a:endParaRPr lang="en-US" sz="2800" smtClean="0"/>
          </a:p>
          <a:p>
            <a:pPr eaLnBrk="1" hangingPunct="1">
              <a:buFontTx/>
              <a:buNone/>
            </a:pPr>
            <a:endParaRPr lang="en-US" sz="2800" smtClean="0"/>
          </a:p>
          <a:p>
            <a:pPr eaLnBrk="1" hangingPunct="1"/>
            <a:endParaRPr lang="en-US" sz="2800" smtClean="0"/>
          </a:p>
        </p:txBody>
      </p:sp>
      <p:sp>
        <p:nvSpPr>
          <p:cNvPr id="61450" name="Rectangle 10"/>
          <p:cNvSpPr>
            <a:spLocks noChangeArrowheads="1"/>
          </p:cNvSpPr>
          <p:nvPr/>
        </p:nvSpPr>
        <p:spPr bwMode="auto">
          <a:xfrm>
            <a:off x="885825" y="200025"/>
            <a:ext cx="7772400" cy="523875"/>
          </a:xfrm>
          <a:prstGeom prst="rect">
            <a:avLst/>
          </a:prstGeom>
          <a:noFill/>
          <a:ln w="12700">
            <a:noFill/>
            <a:miter lim="800000"/>
            <a:headEnd/>
            <a:tailEnd/>
          </a:ln>
          <a:effectLst/>
        </p:spPr>
        <p:txBody>
          <a:bodyPr lIns="90488" tIns="44450" rIns="90488" bIns="44450" anchor="ctr"/>
          <a:lstStyle/>
          <a:p>
            <a:pPr algn="ctr" eaLnBrk="0" hangingPunct="0">
              <a:defRPr/>
            </a:pPr>
            <a:r>
              <a:rPr lang="en-US" sz="2000" b="1">
                <a:effectLst>
                  <a:outerShdw blurRad="38100" dist="38100" dir="2700000" algn="tl">
                    <a:srgbClr val="C0C0C0"/>
                  </a:outerShdw>
                </a:effectLst>
              </a:rPr>
              <a:t>Management Information Systems</a:t>
            </a:r>
          </a:p>
          <a:p>
            <a:pPr algn="ctr" eaLnBrk="0" hangingPunct="0">
              <a:defRPr/>
            </a:pPr>
            <a:r>
              <a:rPr lang="en-US" sz="1600" b="1">
                <a:effectLst>
                  <a:outerShdw blurRad="38100" dist="38100" dir="2700000" algn="tl">
                    <a:srgbClr val="C0C0C0"/>
                  </a:outerShdw>
                </a:effectLst>
              </a:rPr>
              <a:t>Chapter 1 Information Systems in Global Business Today</a:t>
            </a: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2133600" y="1066800"/>
            <a:ext cx="5257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charset="0"/>
              </a:rPr>
              <a:t>The Role of Information Systems in Business Today</a:t>
            </a:r>
          </a:p>
        </p:txBody>
      </p:sp>
      <p:sp>
        <p:nvSpPr>
          <p:cNvPr id="10246" name="Rectangle 6"/>
          <p:cNvSpPr>
            <a:spLocks noChangeArrowheads="1"/>
          </p:cNvSpPr>
          <p:nvPr/>
        </p:nvSpPr>
        <p:spPr bwMode="auto">
          <a:xfrm>
            <a:off x="457200" y="1828800"/>
            <a:ext cx="8458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marL="342900" indent="-342900">
              <a:spcBef>
                <a:spcPct val="5000"/>
              </a:spcBef>
              <a:buFontTx/>
              <a:buChar char="•"/>
            </a:pPr>
            <a:r>
              <a:rPr lang="en-US" b="1">
                <a:cs typeface="Times New Roman" charset="0"/>
              </a:rPr>
              <a:t>How information systems are transforming business</a:t>
            </a:r>
            <a:endParaRPr lang="en-US" b="1"/>
          </a:p>
          <a:p>
            <a:pPr marL="342900" indent="-342900">
              <a:lnSpc>
                <a:spcPct val="80000"/>
              </a:lnSpc>
              <a:spcBef>
                <a:spcPct val="50000"/>
              </a:spcBef>
              <a:buFontTx/>
              <a:buChar char="•"/>
            </a:pPr>
            <a:r>
              <a:rPr lang="en-US" b="1">
                <a:cs typeface="Times New Roman" charset="0"/>
              </a:rPr>
              <a:t>Globalization opportunities </a:t>
            </a:r>
          </a:p>
          <a:p>
            <a:pPr marL="342900" indent="-342900">
              <a:lnSpc>
                <a:spcPct val="80000"/>
              </a:lnSpc>
              <a:spcBef>
                <a:spcPct val="50000"/>
              </a:spcBef>
              <a:buFontTx/>
              <a:buChar char="•"/>
            </a:pPr>
            <a:r>
              <a:rPr lang="en-US" b="1">
                <a:cs typeface="Times New Roman" charset="0"/>
              </a:rPr>
              <a:t>The emerging digital firm</a:t>
            </a:r>
          </a:p>
          <a:p>
            <a:pPr marL="342900" indent="-342900">
              <a:lnSpc>
                <a:spcPct val="80000"/>
              </a:lnSpc>
              <a:spcBef>
                <a:spcPct val="50000"/>
              </a:spcBef>
              <a:buFontTx/>
              <a:buChar char="•"/>
            </a:pPr>
            <a:r>
              <a:rPr lang="en-US" b="1">
                <a:cs typeface="Times New Roman" charset="0"/>
              </a:rPr>
              <a:t>Strategic business objectives of information systems</a:t>
            </a:r>
          </a:p>
          <a:p>
            <a:pPr marL="742950" lvl="1" indent="-285750">
              <a:lnSpc>
                <a:spcPct val="80000"/>
              </a:lnSpc>
              <a:spcBef>
                <a:spcPct val="50000"/>
              </a:spcBef>
              <a:buFontTx/>
              <a:buChar char="•"/>
            </a:pPr>
            <a:r>
              <a:rPr lang="en-US" sz="2000" b="1">
                <a:cs typeface="Times New Roman" charset="0"/>
              </a:rPr>
              <a:t>Operational excellence</a:t>
            </a:r>
          </a:p>
          <a:p>
            <a:pPr marL="742950" lvl="1" indent="-285750">
              <a:lnSpc>
                <a:spcPct val="80000"/>
              </a:lnSpc>
              <a:spcBef>
                <a:spcPct val="50000"/>
              </a:spcBef>
              <a:buFontTx/>
              <a:buChar char="•"/>
            </a:pPr>
            <a:r>
              <a:rPr lang="en-US" sz="2000" b="1">
                <a:cs typeface="Times New Roman" charset="0"/>
              </a:rPr>
              <a:t>New products, services, and business models</a:t>
            </a:r>
          </a:p>
          <a:p>
            <a:pPr marL="742950" lvl="1" indent="-285750">
              <a:lnSpc>
                <a:spcPct val="80000"/>
              </a:lnSpc>
              <a:spcBef>
                <a:spcPct val="50000"/>
              </a:spcBef>
              <a:buFontTx/>
              <a:buChar char="•"/>
            </a:pPr>
            <a:r>
              <a:rPr lang="en-US" sz="2000" b="1">
                <a:cs typeface="Times New Roman" charset="0"/>
              </a:rPr>
              <a:t>Customer and supplier intimacy</a:t>
            </a:r>
          </a:p>
          <a:p>
            <a:pPr marL="742950" lvl="1" indent="-285750">
              <a:lnSpc>
                <a:spcPct val="80000"/>
              </a:lnSpc>
              <a:spcBef>
                <a:spcPct val="50000"/>
              </a:spcBef>
              <a:buFontTx/>
              <a:buChar char="•"/>
            </a:pPr>
            <a:r>
              <a:rPr lang="en-US" sz="2000" b="1">
                <a:cs typeface="Times New Roman" charset="0"/>
              </a:rPr>
              <a:t>Improved decision making</a:t>
            </a:r>
          </a:p>
          <a:p>
            <a:pPr marL="742950" lvl="1" indent="-285750">
              <a:lnSpc>
                <a:spcPct val="80000"/>
              </a:lnSpc>
              <a:spcBef>
                <a:spcPct val="50000"/>
              </a:spcBef>
              <a:buFontTx/>
              <a:buChar char="•"/>
            </a:pPr>
            <a:r>
              <a:rPr lang="en-US" sz="2000" b="1">
                <a:cs typeface="Times New Roman" charset="0"/>
              </a:rPr>
              <a:t>Competitive advantage</a:t>
            </a:r>
          </a:p>
          <a:p>
            <a:pPr marL="742950" lvl="1" indent="-285750">
              <a:lnSpc>
                <a:spcPct val="80000"/>
              </a:lnSpc>
              <a:spcBef>
                <a:spcPct val="50000"/>
              </a:spcBef>
              <a:buFontTx/>
              <a:buChar char="•"/>
            </a:pPr>
            <a:r>
              <a:rPr lang="en-US" sz="2000" b="1">
                <a:cs typeface="Times New Roman" charset="0"/>
              </a:rPr>
              <a:t>Survival</a:t>
            </a:r>
          </a:p>
        </p:txBody>
      </p:sp>
      <p:sp>
        <p:nvSpPr>
          <p:cNvPr id="10251" name="Rectangle 11"/>
          <p:cNvSpPr>
            <a:spLocks noChangeArrowheads="1"/>
          </p:cNvSpPr>
          <p:nvPr/>
        </p:nvSpPr>
        <p:spPr bwMode="auto">
          <a:xfrm>
            <a:off x="885825" y="200025"/>
            <a:ext cx="7772400" cy="523875"/>
          </a:xfrm>
          <a:prstGeom prst="rect">
            <a:avLst/>
          </a:prstGeom>
          <a:noFill/>
          <a:ln w="12700">
            <a:noFill/>
            <a:miter lim="800000"/>
            <a:headEnd/>
            <a:tailEnd/>
          </a:ln>
          <a:effectLst/>
        </p:spPr>
        <p:txBody>
          <a:bodyPr lIns="90488" tIns="44450" rIns="90488" bIns="44450" anchor="ctr"/>
          <a:lstStyle/>
          <a:p>
            <a:pPr algn="ctr" eaLnBrk="0" hangingPunct="0">
              <a:defRPr/>
            </a:pPr>
            <a:r>
              <a:rPr lang="en-US" sz="2000" b="1" dirty="0">
                <a:effectLst>
                  <a:outerShdw blurRad="38100" dist="38100" dir="2700000" algn="tl">
                    <a:srgbClr val="C0C0C0"/>
                  </a:outerShdw>
                </a:effectLst>
              </a:rPr>
              <a:t>Management Information Systems</a:t>
            </a:r>
          </a:p>
          <a:p>
            <a:pPr algn="ctr" eaLnBrk="0" hangingPunct="0">
              <a:defRPr/>
            </a:pPr>
            <a:r>
              <a:rPr lang="en-US" sz="1600" b="1" dirty="0">
                <a:effectLst>
                  <a:outerShdw blurRad="38100" dist="38100" dir="2700000" algn="tl">
                    <a:srgbClr val="C0C0C0"/>
                  </a:outerShdw>
                </a:effectLst>
              </a:rPr>
              <a:t>Chapter 1 Information Systems in Global Business Today</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0246">
                                            <p:txEl>
                                              <p:pRg st="0" end="0"/>
                                            </p:txEl>
                                          </p:spTgt>
                                        </p:tgtEl>
                                        <p:attrNameLst>
                                          <p:attrName>style.visibility</p:attrName>
                                        </p:attrNameLst>
                                      </p:cBhvr>
                                      <p:to>
                                        <p:strVal val="visible"/>
                                      </p:to>
                                    </p:set>
                                    <p:anim calcmode="lin" valueType="num">
                                      <p:cBhvr additive="base">
                                        <p:cTn id="7" dur="500" fill="hold"/>
                                        <p:tgtEl>
                                          <p:spTgt spid="102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0246">
                                            <p:txEl>
                                              <p:pRg st="1" end="1"/>
                                            </p:txEl>
                                          </p:spTgt>
                                        </p:tgtEl>
                                        <p:attrNameLst>
                                          <p:attrName>style.visibility</p:attrName>
                                        </p:attrNameLst>
                                      </p:cBhvr>
                                      <p:to>
                                        <p:strVal val="visible"/>
                                      </p:to>
                                    </p:set>
                                    <p:anim calcmode="lin" valueType="num">
                                      <p:cBhvr additive="base">
                                        <p:cTn id="13" dur="500" fill="hold"/>
                                        <p:tgtEl>
                                          <p:spTgt spid="1024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6">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0246">
                                            <p:txEl>
                                              <p:pRg st="2" end="2"/>
                                            </p:txEl>
                                          </p:spTgt>
                                        </p:tgtEl>
                                        <p:attrNameLst>
                                          <p:attrName>style.visibility</p:attrName>
                                        </p:attrNameLst>
                                      </p:cBhvr>
                                      <p:to>
                                        <p:strVal val="visible"/>
                                      </p:to>
                                    </p:set>
                                    <p:anim calcmode="lin" valueType="num">
                                      <p:cBhvr additive="base">
                                        <p:cTn id="19" dur="500" fill="hold"/>
                                        <p:tgtEl>
                                          <p:spTgt spid="1024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6">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0246">
                                            <p:txEl>
                                              <p:pRg st="3" end="3"/>
                                            </p:txEl>
                                          </p:spTgt>
                                        </p:tgtEl>
                                        <p:attrNameLst>
                                          <p:attrName>style.visibility</p:attrName>
                                        </p:attrNameLst>
                                      </p:cBhvr>
                                      <p:to>
                                        <p:strVal val="visible"/>
                                      </p:to>
                                    </p:set>
                                    <p:anim calcmode="lin" valueType="num">
                                      <p:cBhvr additive="base">
                                        <p:cTn id="25" dur="500" fill="hold"/>
                                        <p:tgtEl>
                                          <p:spTgt spid="1024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6">
                                            <p:txEl>
                                              <p:pRg st="3" end="3"/>
                                            </p:txEl>
                                          </p:spTgt>
                                        </p:tgtEl>
                                        <p:attrNameLst>
                                          <p:attrName>ppt_y</p:attrName>
                                        </p:attrNameLst>
                                      </p:cBhvr>
                                      <p:tavLst>
                                        <p:tav tm="0">
                                          <p:val>
                                            <p:strVal val="0-#ppt_h/2"/>
                                          </p:val>
                                        </p:tav>
                                        <p:tav tm="100000">
                                          <p:val>
                                            <p:strVal val="#ppt_y"/>
                                          </p:val>
                                        </p:tav>
                                      </p:tavLst>
                                    </p:anim>
                                  </p:childTnLst>
                                </p:cTn>
                              </p:par>
                              <p:par>
                                <p:cTn id="27" presetID="2" presetClass="entr" presetSubtype="1" fill="hold" grpId="0" nodeType="withEffect">
                                  <p:stCondLst>
                                    <p:cond delay="0"/>
                                  </p:stCondLst>
                                  <p:childTnLst>
                                    <p:set>
                                      <p:cBhvr>
                                        <p:cTn id="28" dur="1" fill="hold">
                                          <p:stCondLst>
                                            <p:cond delay="0"/>
                                          </p:stCondLst>
                                        </p:cTn>
                                        <p:tgtEl>
                                          <p:spTgt spid="10246">
                                            <p:txEl>
                                              <p:pRg st="4" end="4"/>
                                            </p:txEl>
                                          </p:spTgt>
                                        </p:tgtEl>
                                        <p:attrNameLst>
                                          <p:attrName>style.visibility</p:attrName>
                                        </p:attrNameLst>
                                      </p:cBhvr>
                                      <p:to>
                                        <p:strVal val="visible"/>
                                      </p:to>
                                    </p:set>
                                    <p:anim calcmode="lin" valueType="num">
                                      <p:cBhvr additive="base">
                                        <p:cTn id="29" dur="500" fill="hold"/>
                                        <p:tgtEl>
                                          <p:spTgt spid="10246">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0246">
                                            <p:txEl>
                                              <p:pRg st="4" end="4"/>
                                            </p:txEl>
                                          </p:spTgt>
                                        </p:tgtEl>
                                        <p:attrNameLst>
                                          <p:attrName>ppt_y</p:attrName>
                                        </p:attrNameLst>
                                      </p:cBhvr>
                                      <p:tavLst>
                                        <p:tav tm="0">
                                          <p:val>
                                            <p:strVal val="0-#ppt_h/2"/>
                                          </p:val>
                                        </p:tav>
                                        <p:tav tm="100000">
                                          <p:val>
                                            <p:strVal val="#ppt_y"/>
                                          </p:val>
                                        </p:tav>
                                      </p:tavLst>
                                    </p:anim>
                                  </p:childTnLst>
                                </p:cTn>
                              </p:par>
                              <p:par>
                                <p:cTn id="31" presetID="2" presetClass="entr" presetSubtype="1" fill="hold" grpId="0" nodeType="withEffect">
                                  <p:stCondLst>
                                    <p:cond delay="0"/>
                                  </p:stCondLst>
                                  <p:childTnLst>
                                    <p:set>
                                      <p:cBhvr>
                                        <p:cTn id="32" dur="1" fill="hold">
                                          <p:stCondLst>
                                            <p:cond delay="0"/>
                                          </p:stCondLst>
                                        </p:cTn>
                                        <p:tgtEl>
                                          <p:spTgt spid="10246">
                                            <p:txEl>
                                              <p:pRg st="5" end="5"/>
                                            </p:txEl>
                                          </p:spTgt>
                                        </p:tgtEl>
                                        <p:attrNameLst>
                                          <p:attrName>style.visibility</p:attrName>
                                        </p:attrNameLst>
                                      </p:cBhvr>
                                      <p:to>
                                        <p:strVal val="visible"/>
                                      </p:to>
                                    </p:set>
                                    <p:anim calcmode="lin" valueType="num">
                                      <p:cBhvr additive="base">
                                        <p:cTn id="33" dur="500" fill="hold"/>
                                        <p:tgtEl>
                                          <p:spTgt spid="10246">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0246">
                                            <p:txEl>
                                              <p:pRg st="5" end="5"/>
                                            </p:txEl>
                                          </p:spTgt>
                                        </p:tgtEl>
                                        <p:attrNameLst>
                                          <p:attrName>ppt_y</p:attrName>
                                        </p:attrNameLst>
                                      </p:cBhvr>
                                      <p:tavLst>
                                        <p:tav tm="0">
                                          <p:val>
                                            <p:strVal val="0-#ppt_h/2"/>
                                          </p:val>
                                        </p:tav>
                                        <p:tav tm="100000">
                                          <p:val>
                                            <p:strVal val="#ppt_y"/>
                                          </p:val>
                                        </p:tav>
                                      </p:tavLst>
                                    </p:anim>
                                  </p:childTnLst>
                                </p:cTn>
                              </p:par>
                              <p:par>
                                <p:cTn id="35" presetID="2" presetClass="entr" presetSubtype="1" fill="hold" grpId="0" nodeType="withEffect">
                                  <p:stCondLst>
                                    <p:cond delay="0"/>
                                  </p:stCondLst>
                                  <p:childTnLst>
                                    <p:set>
                                      <p:cBhvr>
                                        <p:cTn id="36" dur="1" fill="hold">
                                          <p:stCondLst>
                                            <p:cond delay="0"/>
                                          </p:stCondLst>
                                        </p:cTn>
                                        <p:tgtEl>
                                          <p:spTgt spid="10246">
                                            <p:txEl>
                                              <p:pRg st="6" end="6"/>
                                            </p:txEl>
                                          </p:spTgt>
                                        </p:tgtEl>
                                        <p:attrNameLst>
                                          <p:attrName>style.visibility</p:attrName>
                                        </p:attrNameLst>
                                      </p:cBhvr>
                                      <p:to>
                                        <p:strVal val="visible"/>
                                      </p:to>
                                    </p:set>
                                    <p:anim calcmode="lin" valueType="num">
                                      <p:cBhvr additive="base">
                                        <p:cTn id="37" dur="500" fill="hold"/>
                                        <p:tgtEl>
                                          <p:spTgt spid="1024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246">
                                            <p:txEl>
                                              <p:pRg st="6" end="6"/>
                                            </p:txEl>
                                          </p:spTgt>
                                        </p:tgtEl>
                                        <p:attrNameLst>
                                          <p:attrName>ppt_y</p:attrName>
                                        </p:attrNameLst>
                                      </p:cBhvr>
                                      <p:tavLst>
                                        <p:tav tm="0">
                                          <p:val>
                                            <p:strVal val="0-#ppt_h/2"/>
                                          </p:val>
                                        </p:tav>
                                        <p:tav tm="100000">
                                          <p:val>
                                            <p:strVal val="#ppt_y"/>
                                          </p:val>
                                        </p:tav>
                                      </p:tavLst>
                                    </p:anim>
                                  </p:childTnLst>
                                </p:cTn>
                              </p:par>
                              <p:par>
                                <p:cTn id="39" presetID="2" presetClass="entr" presetSubtype="1" fill="hold" grpId="0" nodeType="withEffect">
                                  <p:stCondLst>
                                    <p:cond delay="0"/>
                                  </p:stCondLst>
                                  <p:childTnLst>
                                    <p:set>
                                      <p:cBhvr>
                                        <p:cTn id="40" dur="1" fill="hold">
                                          <p:stCondLst>
                                            <p:cond delay="0"/>
                                          </p:stCondLst>
                                        </p:cTn>
                                        <p:tgtEl>
                                          <p:spTgt spid="10246">
                                            <p:txEl>
                                              <p:pRg st="7" end="7"/>
                                            </p:txEl>
                                          </p:spTgt>
                                        </p:tgtEl>
                                        <p:attrNameLst>
                                          <p:attrName>style.visibility</p:attrName>
                                        </p:attrNameLst>
                                      </p:cBhvr>
                                      <p:to>
                                        <p:strVal val="visible"/>
                                      </p:to>
                                    </p:set>
                                    <p:anim calcmode="lin" valueType="num">
                                      <p:cBhvr additive="base">
                                        <p:cTn id="41" dur="500" fill="hold"/>
                                        <p:tgtEl>
                                          <p:spTgt spid="10246">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0246">
                                            <p:txEl>
                                              <p:pRg st="7" end="7"/>
                                            </p:txEl>
                                          </p:spTgt>
                                        </p:tgtEl>
                                        <p:attrNameLst>
                                          <p:attrName>ppt_y</p:attrName>
                                        </p:attrNameLst>
                                      </p:cBhvr>
                                      <p:tavLst>
                                        <p:tav tm="0">
                                          <p:val>
                                            <p:strVal val="0-#ppt_h/2"/>
                                          </p:val>
                                        </p:tav>
                                        <p:tav tm="100000">
                                          <p:val>
                                            <p:strVal val="#ppt_y"/>
                                          </p:val>
                                        </p:tav>
                                      </p:tavLst>
                                    </p:anim>
                                  </p:childTnLst>
                                </p:cTn>
                              </p:par>
                              <p:par>
                                <p:cTn id="43" presetID="2" presetClass="entr" presetSubtype="1" fill="hold" grpId="0" nodeType="withEffect">
                                  <p:stCondLst>
                                    <p:cond delay="0"/>
                                  </p:stCondLst>
                                  <p:childTnLst>
                                    <p:set>
                                      <p:cBhvr>
                                        <p:cTn id="44" dur="1" fill="hold">
                                          <p:stCondLst>
                                            <p:cond delay="0"/>
                                          </p:stCondLst>
                                        </p:cTn>
                                        <p:tgtEl>
                                          <p:spTgt spid="10246">
                                            <p:txEl>
                                              <p:pRg st="8" end="8"/>
                                            </p:txEl>
                                          </p:spTgt>
                                        </p:tgtEl>
                                        <p:attrNameLst>
                                          <p:attrName>style.visibility</p:attrName>
                                        </p:attrNameLst>
                                      </p:cBhvr>
                                      <p:to>
                                        <p:strVal val="visible"/>
                                      </p:to>
                                    </p:set>
                                    <p:anim calcmode="lin" valueType="num">
                                      <p:cBhvr additive="base">
                                        <p:cTn id="45" dur="500" fill="hold"/>
                                        <p:tgtEl>
                                          <p:spTgt spid="10246">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0246">
                                            <p:txEl>
                                              <p:pRg st="8" end="8"/>
                                            </p:txEl>
                                          </p:spTgt>
                                        </p:tgtEl>
                                        <p:attrNameLst>
                                          <p:attrName>ppt_y</p:attrName>
                                        </p:attrNameLst>
                                      </p:cBhvr>
                                      <p:tavLst>
                                        <p:tav tm="0">
                                          <p:val>
                                            <p:strVal val="0-#ppt_h/2"/>
                                          </p:val>
                                        </p:tav>
                                        <p:tav tm="100000">
                                          <p:val>
                                            <p:strVal val="#ppt_y"/>
                                          </p:val>
                                        </p:tav>
                                      </p:tavLst>
                                    </p:anim>
                                  </p:childTnLst>
                                </p:cTn>
                              </p:par>
                              <p:par>
                                <p:cTn id="47" presetID="2" presetClass="entr" presetSubtype="1" fill="hold" grpId="0" nodeType="withEffect">
                                  <p:stCondLst>
                                    <p:cond delay="0"/>
                                  </p:stCondLst>
                                  <p:childTnLst>
                                    <p:set>
                                      <p:cBhvr>
                                        <p:cTn id="48" dur="1" fill="hold">
                                          <p:stCondLst>
                                            <p:cond delay="0"/>
                                          </p:stCondLst>
                                        </p:cTn>
                                        <p:tgtEl>
                                          <p:spTgt spid="10246">
                                            <p:txEl>
                                              <p:pRg st="9" end="9"/>
                                            </p:txEl>
                                          </p:spTgt>
                                        </p:tgtEl>
                                        <p:attrNameLst>
                                          <p:attrName>style.visibility</p:attrName>
                                        </p:attrNameLst>
                                      </p:cBhvr>
                                      <p:to>
                                        <p:strVal val="visible"/>
                                      </p:to>
                                    </p:set>
                                    <p:anim calcmode="lin" valueType="num">
                                      <p:cBhvr additive="base">
                                        <p:cTn id="49" dur="500" fill="hold"/>
                                        <p:tgtEl>
                                          <p:spTgt spid="10246">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246">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ChangeArrowheads="1"/>
          </p:cNvSpPr>
          <p:nvPr/>
        </p:nvSpPr>
        <p:spPr bwMode="auto">
          <a:xfrm>
            <a:off x="885825" y="200025"/>
            <a:ext cx="7772400" cy="523875"/>
          </a:xfrm>
          <a:prstGeom prst="rect">
            <a:avLst/>
          </a:prstGeom>
          <a:noFill/>
          <a:ln w="12700">
            <a:noFill/>
            <a:miter lim="800000"/>
            <a:headEnd/>
            <a:tailEnd/>
          </a:ln>
          <a:effectLst/>
        </p:spPr>
        <p:txBody>
          <a:bodyPr lIns="90488" tIns="44450" rIns="90488" bIns="44450" anchor="ctr"/>
          <a:lstStyle/>
          <a:p>
            <a:pPr algn="ctr" eaLnBrk="0" hangingPunct="0">
              <a:defRPr/>
            </a:pPr>
            <a:r>
              <a:rPr lang="en-US" sz="2000" b="1" dirty="0">
                <a:effectLst>
                  <a:outerShdw blurRad="38100" dist="38100" dir="2700000" algn="tl">
                    <a:srgbClr val="C0C0C0"/>
                  </a:outerShdw>
                </a:effectLst>
              </a:rPr>
              <a:t>Management Information Systems</a:t>
            </a:r>
          </a:p>
          <a:p>
            <a:pPr algn="ctr" eaLnBrk="0" hangingPunct="0">
              <a:defRPr/>
            </a:pPr>
            <a:r>
              <a:rPr lang="en-US" sz="1600" b="1" dirty="0">
                <a:effectLst>
                  <a:outerShdw blurRad="38100" dist="38100" dir="2700000" algn="tl">
                    <a:srgbClr val="C0C0C0"/>
                  </a:outerShdw>
                </a:effectLst>
              </a:rPr>
              <a:t>Chapter 1 Information Systems in Global Business Today</a:t>
            </a:r>
          </a:p>
        </p:txBody>
      </p:sp>
      <p:sp>
        <p:nvSpPr>
          <p:cNvPr id="21508" name="Rectangle 4"/>
          <p:cNvSpPr>
            <a:spLocks noChangeArrowheads="1"/>
          </p:cNvSpPr>
          <p:nvPr/>
        </p:nvSpPr>
        <p:spPr bwMode="auto">
          <a:xfrm>
            <a:off x="1054100" y="1828800"/>
            <a:ext cx="7620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marL="342900" indent="-342900">
              <a:spcBef>
                <a:spcPct val="20000"/>
              </a:spcBef>
              <a:buFontTx/>
              <a:buChar char="•"/>
            </a:pPr>
            <a:endParaRPr lang="en-US" b="1">
              <a:solidFill>
                <a:srgbClr val="000000"/>
              </a:solidFill>
              <a:cs typeface="Arial" charset="0"/>
            </a:endParaRPr>
          </a:p>
          <a:p>
            <a:pPr marL="342900" indent="-342900">
              <a:spcBef>
                <a:spcPct val="20000"/>
              </a:spcBef>
              <a:buFontTx/>
              <a:buChar char="•"/>
            </a:pPr>
            <a:r>
              <a:rPr lang="en-US" b="1">
                <a:solidFill>
                  <a:srgbClr val="000000"/>
                </a:solidFill>
                <a:cs typeface="Arial" charset="0"/>
              </a:rPr>
              <a:t>Management and control in a global marketplace</a:t>
            </a:r>
            <a:endParaRPr lang="en-US" b="1">
              <a:solidFill>
                <a:srgbClr val="000000"/>
              </a:solidFill>
              <a:cs typeface="Times New Roman" charset="0"/>
            </a:endParaRPr>
          </a:p>
          <a:p>
            <a:pPr marL="342900" indent="-342900">
              <a:spcBef>
                <a:spcPct val="20000"/>
              </a:spcBef>
              <a:buFontTx/>
              <a:buChar char="•"/>
            </a:pPr>
            <a:endParaRPr lang="en-US" b="1">
              <a:solidFill>
                <a:srgbClr val="000000"/>
              </a:solidFill>
              <a:cs typeface="Times New Roman" charset="0"/>
            </a:endParaRPr>
          </a:p>
          <a:p>
            <a:pPr marL="342900" indent="-342900">
              <a:spcBef>
                <a:spcPct val="20000"/>
              </a:spcBef>
              <a:buFontTx/>
              <a:buChar char="•"/>
            </a:pPr>
            <a:r>
              <a:rPr lang="en-US" b="1">
                <a:solidFill>
                  <a:srgbClr val="000000"/>
                </a:solidFill>
                <a:cs typeface="Arial" charset="0"/>
              </a:rPr>
              <a:t>Competition in world markets</a:t>
            </a:r>
            <a:endParaRPr lang="en-US" b="1">
              <a:solidFill>
                <a:srgbClr val="000000"/>
              </a:solidFill>
              <a:cs typeface="Times New Roman" charset="0"/>
            </a:endParaRPr>
          </a:p>
          <a:p>
            <a:pPr marL="342900" indent="-342900">
              <a:spcBef>
                <a:spcPct val="20000"/>
              </a:spcBef>
              <a:buFontTx/>
              <a:buChar char="•"/>
            </a:pPr>
            <a:endParaRPr lang="en-US" b="1">
              <a:solidFill>
                <a:srgbClr val="000000"/>
              </a:solidFill>
              <a:cs typeface="Times New Roman" charset="0"/>
            </a:endParaRPr>
          </a:p>
          <a:p>
            <a:pPr marL="342900" indent="-342900">
              <a:spcBef>
                <a:spcPct val="20000"/>
              </a:spcBef>
              <a:buFontTx/>
              <a:buChar char="•"/>
            </a:pPr>
            <a:r>
              <a:rPr lang="en-US" b="1">
                <a:solidFill>
                  <a:srgbClr val="000000"/>
                </a:solidFill>
                <a:cs typeface="Arial" charset="0"/>
              </a:rPr>
              <a:t>Global workgroups</a:t>
            </a:r>
            <a:endParaRPr lang="en-US" b="1">
              <a:solidFill>
                <a:srgbClr val="000000"/>
              </a:solidFill>
              <a:cs typeface="Times New Roman" charset="0"/>
            </a:endParaRPr>
          </a:p>
          <a:p>
            <a:pPr marL="342900" indent="-342900">
              <a:spcBef>
                <a:spcPct val="20000"/>
              </a:spcBef>
              <a:buFontTx/>
              <a:buChar char="•"/>
            </a:pPr>
            <a:endParaRPr lang="en-US" b="1">
              <a:solidFill>
                <a:srgbClr val="000000"/>
              </a:solidFill>
              <a:cs typeface="Times New Roman" charset="0"/>
            </a:endParaRPr>
          </a:p>
          <a:p>
            <a:pPr marL="342900" indent="-342900">
              <a:spcBef>
                <a:spcPct val="20000"/>
              </a:spcBef>
              <a:buFontTx/>
              <a:buChar char="•"/>
            </a:pPr>
            <a:r>
              <a:rPr lang="en-US" b="1">
                <a:solidFill>
                  <a:srgbClr val="000000"/>
                </a:solidFill>
                <a:cs typeface="Times New Roman" charset="0"/>
              </a:rPr>
              <a:t>Global delivery systems </a:t>
            </a:r>
          </a:p>
        </p:txBody>
      </p:sp>
      <p:sp>
        <p:nvSpPr>
          <p:cNvPr id="7172" name="Text Box 5"/>
          <p:cNvSpPr txBox="1">
            <a:spLocks noChangeArrowheads="1"/>
          </p:cNvSpPr>
          <p:nvPr/>
        </p:nvSpPr>
        <p:spPr bwMode="auto">
          <a:xfrm>
            <a:off x="2733675" y="1066800"/>
            <a:ext cx="41243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charset="0"/>
              </a:rPr>
              <a:t>WHY INFORMATION SYSTEMS?</a:t>
            </a:r>
          </a:p>
        </p:txBody>
      </p:sp>
      <p:sp>
        <p:nvSpPr>
          <p:cNvPr id="7173" name="Rectangle 6"/>
          <p:cNvSpPr>
            <a:spLocks noChangeArrowheads="1"/>
          </p:cNvSpPr>
          <p:nvPr/>
        </p:nvSpPr>
        <p:spPr bwMode="auto">
          <a:xfrm>
            <a:off x="1066800" y="1600200"/>
            <a:ext cx="2279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20000"/>
              </a:spcBef>
            </a:pPr>
            <a:r>
              <a:rPr lang="en-US" b="1">
                <a:solidFill>
                  <a:srgbClr val="A50021"/>
                </a:solidFill>
                <a:cs typeface="Times New Roman" charset="0"/>
              </a:rPr>
              <a:t>Globalization: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1508">
                                            <p:txEl>
                                              <p:pRg st="1" end="1"/>
                                            </p:txEl>
                                          </p:spTgt>
                                        </p:tgtEl>
                                        <p:attrNameLst>
                                          <p:attrName>style.visibility</p:attrName>
                                        </p:attrNameLst>
                                      </p:cBhvr>
                                      <p:to>
                                        <p:strVal val="visible"/>
                                      </p:to>
                                    </p:set>
                                    <p:anim calcmode="lin" valueType="num">
                                      <p:cBhvr additive="base">
                                        <p:cTn id="7" dur="500" fill="hold"/>
                                        <p:tgtEl>
                                          <p:spTgt spid="2150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8">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1508">
                                            <p:txEl>
                                              <p:pRg st="3" end="3"/>
                                            </p:txEl>
                                          </p:spTgt>
                                        </p:tgtEl>
                                        <p:attrNameLst>
                                          <p:attrName>style.visibility</p:attrName>
                                        </p:attrNameLst>
                                      </p:cBhvr>
                                      <p:to>
                                        <p:strVal val="visible"/>
                                      </p:to>
                                    </p:set>
                                    <p:anim calcmode="lin" valueType="num">
                                      <p:cBhvr additive="base">
                                        <p:cTn id="13" dur="500" fill="hold"/>
                                        <p:tgtEl>
                                          <p:spTgt spid="21508">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8">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1508">
                                            <p:txEl>
                                              <p:pRg st="5" end="5"/>
                                            </p:txEl>
                                          </p:spTgt>
                                        </p:tgtEl>
                                        <p:attrNameLst>
                                          <p:attrName>style.visibility</p:attrName>
                                        </p:attrNameLst>
                                      </p:cBhvr>
                                      <p:to>
                                        <p:strVal val="visible"/>
                                      </p:to>
                                    </p:set>
                                    <p:anim calcmode="lin" valueType="num">
                                      <p:cBhvr additive="base">
                                        <p:cTn id="19" dur="500" fill="hold"/>
                                        <p:tgtEl>
                                          <p:spTgt spid="21508">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8">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1508">
                                            <p:txEl>
                                              <p:pRg st="7" end="7"/>
                                            </p:txEl>
                                          </p:spTgt>
                                        </p:tgtEl>
                                        <p:attrNameLst>
                                          <p:attrName>style.visibility</p:attrName>
                                        </p:attrNameLst>
                                      </p:cBhvr>
                                      <p:to>
                                        <p:strVal val="visible"/>
                                      </p:to>
                                    </p:set>
                                    <p:anim calcmode="lin" valueType="num">
                                      <p:cBhvr additive="base">
                                        <p:cTn id="25" dur="500" fill="hold"/>
                                        <p:tgtEl>
                                          <p:spTgt spid="21508">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1508">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ChangeArrowheads="1"/>
          </p:cNvSpPr>
          <p:nvPr/>
        </p:nvSpPr>
        <p:spPr bwMode="auto">
          <a:xfrm>
            <a:off x="885825" y="200025"/>
            <a:ext cx="7772400" cy="523875"/>
          </a:xfrm>
          <a:prstGeom prst="rect">
            <a:avLst/>
          </a:prstGeom>
          <a:noFill/>
          <a:ln w="12700">
            <a:noFill/>
            <a:miter lim="800000"/>
            <a:headEnd/>
            <a:tailEnd/>
          </a:ln>
          <a:effectLst/>
        </p:spPr>
        <p:txBody>
          <a:bodyPr lIns="90488" tIns="44450" rIns="90488" bIns="44450" anchor="ctr"/>
          <a:lstStyle/>
          <a:p>
            <a:pPr algn="ctr" eaLnBrk="0" hangingPunct="0">
              <a:defRPr/>
            </a:pPr>
            <a:r>
              <a:rPr lang="en-US" sz="2000" b="1" dirty="0">
                <a:effectLst>
                  <a:outerShdw blurRad="38100" dist="38100" dir="2700000" algn="tl">
                    <a:srgbClr val="C0C0C0"/>
                  </a:outerShdw>
                </a:effectLst>
              </a:rPr>
              <a:t>Management Information Systems</a:t>
            </a:r>
          </a:p>
          <a:p>
            <a:pPr algn="ctr" eaLnBrk="0" hangingPunct="0">
              <a:defRPr/>
            </a:pPr>
            <a:r>
              <a:rPr lang="en-US" sz="1600" b="1" dirty="0">
                <a:effectLst>
                  <a:outerShdw blurRad="38100" dist="38100" dir="2700000" algn="tl">
                    <a:srgbClr val="C0C0C0"/>
                  </a:outerShdw>
                </a:effectLst>
              </a:rPr>
              <a:t>Chapter 1 Information Systems in Global Business Today</a:t>
            </a:r>
          </a:p>
        </p:txBody>
      </p:sp>
      <p:sp>
        <p:nvSpPr>
          <p:cNvPr id="24580" name="Rectangle 4"/>
          <p:cNvSpPr>
            <a:spLocks noChangeArrowheads="1"/>
          </p:cNvSpPr>
          <p:nvPr/>
        </p:nvSpPr>
        <p:spPr bwMode="auto">
          <a:xfrm>
            <a:off x="685800" y="1981200"/>
            <a:ext cx="80899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marL="342900" indent="-342900">
              <a:spcBef>
                <a:spcPct val="10000"/>
              </a:spcBef>
              <a:buFontTx/>
              <a:buChar char="•"/>
            </a:pPr>
            <a:endParaRPr lang="en-US" b="1">
              <a:solidFill>
                <a:srgbClr val="000000"/>
              </a:solidFill>
              <a:cs typeface="Arial" charset="0"/>
            </a:endParaRPr>
          </a:p>
          <a:p>
            <a:pPr marL="342900" indent="-342900">
              <a:spcBef>
                <a:spcPct val="10000"/>
              </a:spcBef>
              <a:buFontTx/>
              <a:buChar char="•"/>
            </a:pPr>
            <a:r>
              <a:rPr lang="en-US" b="1">
                <a:solidFill>
                  <a:srgbClr val="000000"/>
                </a:solidFill>
                <a:cs typeface="Arial" charset="0"/>
              </a:rPr>
              <a:t>Digitally enabled relationships with customers, suppliers, and employees</a:t>
            </a:r>
          </a:p>
          <a:p>
            <a:pPr marL="342900" indent="-342900">
              <a:spcBef>
                <a:spcPct val="10000"/>
              </a:spcBef>
              <a:buFontTx/>
              <a:buChar char="•"/>
            </a:pPr>
            <a:endParaRPr lang="en-US" b="1">
              <a:solidFill>
                <a:srgbClr val="000000"/>
              </a:solidFill>
              <a:cs typeface="Times New Roman" charset="0"/>
            </a:endParaRPr>
          </a:p>
          <a:p>
            <a:pPr marL="342900" indent="-342900">
              <a:spcBef>
                <a:spcPct val="10000"/>
              </a:spcBef>
              <a:buFontTx/>
              <a:buChar char="•"/>
            </a:pPr>
            <a:r>
              <a:rPr lang="en-US" b="1">
                <a:solidFill>
                  <a:srgbClr val="000000"/>
                </a:solidFill>
                <a:cs typeface="Arial" charset="0"/>
              </a:rPr>
              <a:t>Core business processes accomplished using digital networks</a:t>
            </a:r>
          </a:p>
          <a:p>
            <a:pPr marL="342900" indent="-342900">
              <a:spcBef>
                <a:spcPct val="10000"/>
              </a:spcBef>
              <a:buFontTx/>
              <a:buChar char="•"/>
            </a:pPr>
            <a:endParaRPr lang="en-US" b="1">
              <a:solidFill>
                <a:srgbClr val="000000"/>
              </a:solidFill>
              <a:cs typeface="Times New Roman" charset="0"/>
            </a:endParaRPr>
          </a:p>
          <a:p>
            <a:pPr marL="342900" indent="-342900">
              <a:spcBef>
                <a:spcPct val="10000"/>
              </a:spcBef>
              <a:buFontTx/>
              <a:buChar char="•"/>
            </a:pPr>
            <a:r>
              <a:rPr lang="en-US" b="1">
                <a:solidFill>
                  <a:srgbClr val="000000"/>
                </a:solidFill>
                <a:cs typeface="Arial" charset="0"/>
              </a:rPr>
              <a:t>Digital management of key corporate assets</a:t>
            </a:r>
          </a:p>
          <a:p>
            <a:pPr marL="342900" indent="-342900">
              <a:spcBef>
                <a:spcPct val="10000"/>
              </a:spcBef>
              <a:buFontTx/>
              <a:buChar char="•"/>
            </a:pPr>
            <a:endParaRPr lang="en-US" b="1">
              <a:solidFill>
                <a:srgbClr val="000000"/>
              </a:solidFill>
              <a:cs typeface="Times New Roman" charset="0"/>
            </a:endParaRPr>
          </a:p>
        </p:txBody>
      </p:sp>
      <p:sp>
        <p:nvSpPr>
          <p:cNvPr id="8196" name="Text Box 5"/>
          <p:cNvSpPr txBox="1">
            <a:spLocks noChangeArrowheads="1"/>
          </p:cNvSpPr>
          <p:nvPr/>
        </p:nvSpPr>
        <p:spPr bwMode="auto">
          <a:xfrm>
            <a:off x="2733675" y="1066800"/>
            <a:ext cx="41243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charset="0"/>
              </a:rPr>
              <a:t>WHY INFORMATION SYSTEMS?</a:t>
            </a:r>
          </a:p>
        </p:txBody>
      </p:sp>
      <p:sp>
        <p:nvSpPr>
          <p:cNvPr id="8197" name="Rectangle 6"/>
          <p:cNvSpPr>
            <a:spLocks noChangeArrowheads="1"/>
          </p:cNvSpPr>
          <p:nvPr/>
        </p:nvSpPr>
        <p:spPr bwMode="auto">
          <a:xfrm>
            <a:off x="647700" y="1600200"/>
            <a:ext cx="4686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10000"/>
              </a:spcBef>
            </a:pPr>
            <a:r>
              <a:rPr lang="en-US" b="1">
                <a:solidFill>
                  <a:srgbClr val="A50021"/>
                </a:solidFill>
                <a:cs typeface="Times New Roman" charset="0"/>
              </a:rPr>
              <a:t>Emergence of the Digital Firm: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4580">
                                            <p:txEl>
                                              <p:pRg st="1" end="1"/>
                                            </p:txEl>
                                          </p:spTgt>
                                        </p:tgtEl>
                                        <p:attrNameLst>
                                          <p:attrName>style.visibility</p:attrName>
                                        </p:attrNameLst>
                                      </p:cBhvr>
                                      <p:to>
                                        <p:strVal val="visible"/>
                                      </p:to>
                                    </p:set>
                                    <p:anim calcmode="lin" valueType="num">
                                      <p:cBhvr additive="base">
                                        <p:cTn id="7" dur="500" fill="hold"/>
                                        <p:tgtEl>
                                          <p:spTgt spid="2458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80">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4580">
                                            <p:txEl>
                                              <p:pRg st="3" end="3"/>
                                            </p:txEl>
                                          </p:spTgt>
                                        </p:tgtEl>
                                        <p:attrNameLst>
                                          <p:attrName>style.visibility</p:attrName>
                                        </p:attrNameLst>
                                      </p:cBhvr>
                                      <p:to>
                                        <p:strVal val="visible"/>
                                      </p:to>
                                    </p:set>
                                    <p:anim calcmode="lin" valueType="num">
                                      <p:cBhvr additive="base">
                                        <p:cTn id="13" dur="500" fill="hold"/>
                                        <p:tgtEl>
                                          <p:spTgt spid="24580">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80">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4580">
                                            <p:txEl>
                                              <p:pRg st="5" end="5"/>
                                            </p:txEl>
                                          </p:spTgt>
                                        </p:tgtEl>
                                        <p:attrNameLst>
                                          <p:attrName>style.visibility</p:attrName>
                                        </p:attrNameLst>
                                      </p:cBhvr>
                                      <p:to>
                                        <p:strVal val="visible"/>
                                      </p:to>
                                    </p:set>
                                    <p:anim calcmode="lin" valueType="num">
                                      <p:cBhvr additive="base">
                                        <p:cTn id="19" dur="500" fill="hold"/>
                                        <p:tgtEl>
                                          <p:spTgt spid="24580">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80">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ChangeArrowheads="1"/>
          </p:cNvSpPr>
          <p:nvPr/>
        </p:nvSpPr>
        <p:spPr bwMode="auto">
          <a:xfrm>
            <a:off x="885825" y="200025"/>
            <a:ext cx="7772400" cy="523875"/>
          </a:xfrm>
          <a:prstGeom prst="rect">
            <a:avLst/>
          </a:prstGeom>
          <a:noFill/>
          <a:ln w="12700">
            <a:noFill/>
            <a:miter lim="800000"/>
            <a:headEnd/>
            <a:tailEnd/>
          </a:ln>
          <a:effectLst/>
        </p:spPr>
        <p:txBody>
          <a:bodyPr lIns="90488" tIns="44450" rIns="90488" bIns="44450" anchor="ctr"/>
          <a:lstStyle/>
          <a:p>
            <a:pPr algn="ctr" eaLnBrk="0" hangingPunct="0">
              <a:defRPr/>
            </a:pPr>
            <a:r>
              <a:rPr lang="en-US" sz="2000" b="1">
                <a:effectLst>
                  <a:outerShdw blurRad="38100" dist="38100" dir="2700000" algn="tl">
                    <a:srgbClr val="C0C0C0"/>
                  </a:outerShdw>
                </a:effectLst>
              </a:rPr>
              <a:t>Management Information Systems</a:t>
            </a:r>
          </a:p>
          <a:p>
            <a:pPr algn="ctr" eaLnBrk="0" hangingPunct="0">
              <a:defRPr/>
            </a:pPr>
            <a:r>
              <a:rPr lang="en-US" sz="1600" b="1">
                <a:effectLst>
                  <a:outerShdw blurRad="38100" dist="38100" dir="2700000" algn="tl">
                    <a:srgbClr val="C0C0C0"/>
                  </a:outerShdw>
                </a:effectLst>
              </a:rPr>
              <a:t>Chapter 1 Information Systems in Global Business Today</a:t>
            </a:r>
          </a:p>
        </p:txBody>
      </p:sp>
      <p:sp>
        <p:nvSpPr>
          <p:cNvPr id="9219" name="Text Box 3"/>
          <p:cNvSpPr txBox="1">
            <a:spLocks noChangeArrowheads="1"/>
          </p:cNvSpPr>
          <p:nvPr/>
        </p:nvSpPr>
        <p:spPr bwMode="auto">
          <a:xfrm>
            <a:off x="2133600" y="1066800"/>
            <a:ext cx="5257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charset="0"/>
              </a:rPr>
              <a:t>The Role of Information Systems in Business Today</a:t>
            </a:r>
          </a:p>
        </p:txBody>
      </p:sp>
      <p:sp>
        <p:nvSpPr>
          <p:cNvPr id="92164" name="Rectangle 4"/>
          <p:cNvSpPr>
            <a:spLocks noChangeArrowheads="1"/>
          </p:cNvSpPr>
          <p:nvPr/>
        </p:nvSpPr>
        <p:spPr bwMode="auto">
          <a:xfrm>
            <a:off x="685800" y="1612900"/>
            <a:ext cx="7772400" cy="457200"/>
          </a:xfrm>
          <a:prstGeom prst="rect">
            <a:avLst/>
          </a:prstGeom>
          <a:noFill/>
          <a:ln w="9525">
            <a:noFill/>
            <a:miter lim="800000"/>
            <a:headEnd/>
            <a:tailEnd/>
          </a:ln>
          <a:effectLst/>
        </p:spPr>
        <p:txBody>
          <a:bodyPr>
            <a:spAutoFit/>
          </a:bodyPr>
          <a:lstStyle/>
          <a:p>
            <a:pPr algn="ctr">
              <a:defRPr/>
            </a:pPr>
            <a:r>
              <a:rPr lang="en-US" b="1">
                <a:solidFill>
                  <a:srgbClr val="9F0F10"/>
                </a:solidFill>
                <a:effectLst>
                  <a:outerShdw blurRad="38100" dist="38100" dir="2700000" algn="tl">
                    <a:srgbClr val="C0C0C0"/>
                  </a:outerShdw>
                </a:effectLst>
                <a:cs typeface="Times New Roman" charset="0"/>
              </a:rPr>
              <a:t>Information Technology Capital Investment</a:t>
            </a:r>
          </a:p>
        </p:txBody>
      </p:sp>
      <p:pic>
        <p:nvPicPr>
          <p:cNvPr id="9221" name="Picture 5" descr="C:\My Documents\MIS10\Compositing\Chapter-01\Fig-1-1.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7863" y="2206625"/>
            <a:ext cx="5248275" cy="312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Text Box 6"/>
          <p:cNvSpPr txBox="1">
            <a:spLocks noChangeArrowheads="1"/>
          </p:cNvSpPr>
          <p:nvPr/>
        </p:nvSpPr>
        <p:spPr bwMode="auto">
          <a:xfrm>
            <a:off x="3905250" y="6096000"/>
            <a:ext cx="1276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sz="1800" b="1"/>
              <a:t>Figure 1-1</a:t>
            </a:r>
          </a:p>
        </p:txBody>
      </p:sp>
      <p:sp>
        <p:nvSpPr>
          <p:cNvPr id="9223" name="Text Box 7"/>
          <p:cNvSpPr txBox="1">
            <a:spLocks noChangeArrowheads="1"/>
          </p:cNvSpPr>
          <p:nvPr/>
        </p:nvSpPr>
        <p:spPr bwMode="auto">
          <a:xfrm>
            <a:off x="1981200" y="5410200"/>
            <a:ext cx="5257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US" sz="900" b="1"/>
              <a:t>Information technology investment, defined as hardware, software, and communications equipment, grew from 34% to 50% between 1980 and 2004.</a:t>
            </a:r>
            <a:br>
              <a:rPr lang="en-US" sz="900" b="1"/>
            </a:br>
            <a:r>
              <a:rPr lang="en-US" sz="800" b="1" i="1"/>
              <a:t>Source</a:t>
            </a:r>
            <a:r>
              <a:rPr lang="en-US" sz="800" b="1"/>
              <a:t>: Based on data in U.S. Department of Commerce, Bureau of Economic Analysis, </a:t>
            </a:r>
            <a:r>
              <a:rPr lang="en-US" sz="800" b="1" i="1"/>
              <a:t>National Income and Product Accounts</a:t>
            </a:r>
            <a:r>
              <a:rPr lang="en-US" sz="800" b="1"/>
              <a:t>, 2006.</a:t>
            </a:r>
            <a:endParaRPr lang="en-US" sz="800"/>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3"/>
          <p:cNvSpPr>
            <a:spLocks noGrp="1" noChangeArrowheads="1"/>
          </p:cNvSpPr>
          <p:nvPr>
            <p:ph type="body" idx="1"/>
          </p:nvPr>
        </p:nvSpPr>
        <p:spPr bwMode="auto">
          <a:xfrm>
            <a:off x="685800" y="2057400"/>
            <a:ext cx="7772400" cy="403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spcBef>
                <a:spcPct val="50000"/>
              </a:spcBef>
            </a:pPr>
            <a:r>
              <a:rPr lang="en-US" sz="2400" b="1" smtClean="0">
                <a:latin typeface="Arial" charset="0"/>
              </a:rPr>
              <a:t>What is an information system?</a:t>
            </a:r>
            <a:r>
              <a:rPr lang="en-US" sz="2400" b="1" smtClean="0">
                <a:cs typeface="Times New Roman" charset="0"/>
              </a:rPr>
              <a:t> </a:t>
            </a:r>
          </a:p>
          <a:p>
            <a:pPr eaLnBrk="1" hangingPunct="1">
              <a:lnSpc>
                <a:spcPct val="90000"/>
              </a:lnSpc>
              <a:spcBef>
                <a:spcPct val="50000"/>
              </a:spcBef>
            </a:pPr>
            <a:r>
              <a:rPr lang="en-US" sz="2400" b="1" smtClean="0">
                <a:cs typeface="Times New Roman" charset="0"/>
              </a:rPr>
              <a:t>A set of interrelated components that collect (or retrieve), process, store, and distribute information to support decision making and control in an organization</a:t>
            </a:r>
            <a:r>
              <a:rPr lang="en-US" sz="2400" b="1" smtClean="0">
                <a:solidFill>
                  <a:srgbClr val="A50021"/>
                </a:solidFill>
                <a:cs typeface="Times New Roman" charset="0"/>
              </a:rPr>
              <a:t> </a:t>
            </a:r>
            <a:endParaRPr lang="en-US" sz="2400" b="1" smtClean="0">
              <a:latin typeface="Arial" charset="0"/>
            </a:endParaRPr>
          </a:p>
        </p:txBody>
      </p:sp>
      <p:sp>
        <p:nvSpPr>
          <p:cNvPr id="10243" name="Text Box 14"/>
          <p:cNvSpPr txBox="1">
            <a:spLocks noChangeArrowheads="1"/>
          </p:cNvSpPr>
          <p:nvPr/>
        </p:nvSpPr>
        <p:spPr bwMode="auto">
          <a:xfrm>
            <a:off x="1905000" y="1066800"/>
            <a:ext cx="5715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pPr>
            <a:r>
              <a:rPr lang="en-US" sz="1600" b="1">
                <a:cs typeface="Times New Roman" charset="0"/>
              </a:rPr>
              <a:t>Perspectives on Information Systems</a:t>
            </a:r>
          </a:p>
        </p:txBody>
      </p:sp>
      <p:sp>
        <p:nvSpPr>
          <p:cNvPr id="12303" name="Rectangle 15"/>
          <p:cNvSpPr>
            <a:spLocks noChangeArrowheads="1"/>
          </p:cNvSpPr>
          <p:nvPr/>
        </p:nvSpPr>
        <p:spPr bwMode="auto">
          <a:xfrm>
            <a:off x="885825" y="200025"/>
            <a:ext cx="7772400" cy="523875"/>
          </a:xfrm>
          <a:prstGeom prst="rect">
            <a:avLst/>
          </a:prstGeom>
          <a:noFill/>
          <a:ln w="12700">
            <a:noFill/>
            <a:miter lim="800000"/>
            <a:headEnd/>
            <a:tailEnd/>
          </a:ln>
          <a:effectLst/>
        </p:spPr>
        <p:txBody>
          <a:bodyPr lIns="90488" tIns="44450" rIns="90488" bIns="44450" anchor="ctr"/>
          <a:lstStyle/>
          <a:p>
            <a:pPr algn="ctr" eaLnBrk="0" hangingPunct="0">
              <a:defRPr/>
            </a:pPr>
            <a:r>
              <a:rPr lang="en-US" sz="2000" b="1" dirty="0">
                <a:effectLst>
                  <a:outerShdw blurRad="38100" dist="38100" dir="2700000" algn="tl">
                    <a:srgbClr val="C0C0C0"/>
                  </a:outerShdw>
                </a:effectLst>
              </a:rPr>
              <a:t>Management Information Systems</a:t>
            </a:r>
          </a:p>
          <a:p>
            <a:pPr algn="ctr" eaLnBrk="0" hangingPunct="0">
              <a:defRPr/>
            </a:pPr>
            <a:r>
              <a:rPr lang="en-US" sz="1600" b="1" dirty="0">
                <a:effectLst>
                  <a:outerShdw blurRad="38100" dist="38100" dir="2700000" algn="tl">
                    <a:srgbClr val="C0C0C0"/>
                  </a:outerShdw>
                </a:effectLst>
              </a:rPr>
              <a:t>Chapter 1 Information Systems in Global Business Today</a:t>
            </a:r>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2615</TotalTime>
  <Words>1076</Words>
  <Application>Microsoft Office PowerPoint</Application>
  <PresentationFormat>On-screen Show (4:3)</PresentationFormat>
  <Paragraphs>183</Paragraphs>
  <Slides>20</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Slide Titles</vt:lpstr>
      </vt:variant>
      <vt:variant>
        <vt:i4>20</vt:i4>
      </vt:variant>
      <vt:variant>
        <vt:lpstr>Custom Shows</vt:lpstr>
      </vt:variant>
      <vt:variant>
        <vt:i4>1</vt:i4>
      </vt:variant>
    </vt:vector>
  </HeadingPairs>
  <TitlesOfParts>
    <vt:vector size="24"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Custom Show 1</vt:lpstr>
    </vt:vector>
  </TitlesOfParts>
  <Company>Azimuth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KL</dc:creator>
  <cp:lastModifiedBy>malabay</cp:lastModifiedBy>
  <cp:revision>299</cp:revision>
  <dcterms:created xsi:type="dcterms:W3CDTF">2005-03-05T09:57:46Z</dcterms:created>
  <dcterms:modified xsi:type="dcterms:W3CDTF">2013-06-22T03:37:23Z</dcterms:modified>
</cp:coreProperties>
</file>