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6" r:id="rId2"/>
    <p:sldId id="335" r:id="rId3"/>
    <p:sldId id="257" r:id="rId4"/>
    <p:sldId id="364" r:id="rId5"/>
    <p:sldId id="365" r:id="rId6"/>
    <p:sldId id="366" r:id="rId7"/>
    <p:sldId id="367" r:id="rId8"/>
    <p:sldId id="368" r:id="rId9"/>
    <p:sldId id="369" r:id="rId10"/>
    <p:sldId id="370" r:id="rId11"/>
    <p:sldId id="371" r:id="rId12"/>
    <p:sldId id="372" r:id="rId13"/>
    <p:sldId id="373" r:id="rId14"/>
    <p:sldId id="374" r:id="rId15"/>
    <p:sldId id="380" r:id="rId16"/>
    <p:sldId id="375" r:id="rId17"/>
    <p:sldId id="377" r:id="rId18"/>
    <p:sldId id="381" r:id="rId19"/>
    <p:sldId id="382" r:id="rId20"/>
    <p:sldId id="378" r:id="rId21"/>
    <p:sldId id="383" r:id="rId22"/>
    <p:sldId id="379" r:id="rId23"/>
    <p:sldId id="3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showGuides="1">
      <p:cViewPr varScale="1">
        <p:scale>
          <a:sx n="60" d="100"/>
          <a:sy n="60" d="100"/>
        </p:scale>
        <p:origin x="-34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9B435C-D7FE-4B83-B812-86E3BC02045E}" type="datetimeFigureOut">
              <a:rPr lang="id-ID"/>
              <a:pPr>
                <a:defRPr/>
              </a:pPr>
              <a:t>30/10/2017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B8EF36-0D8A-4966-B6DA-0877B1F84567}" type="slidenum">
              <a:rPr lang="id-ID" altLang="id-ID"/>
              <a:pPr/>
              <a:t>‹#›</a:t>
            </a:fld>
            <a:endParaRPr lang="id-ID" altLang="id-ID"/>
          </a:p>
        </p:txBody>
      </p:sp>
    </p:spTree>
    <p:extLst>
      <p:ext uri="{BB962C8B-B14F-4D97-AF65-F5344CB8AC3E}">
        <p14:creationId xmlns:p14="http://schemas.microsoft.com/office/powerpoint/2010/main" val="76592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217DA2-8B88-4505-8E48-84A1908C161C}" type="slidenum">
              <a:rPr lang="id-ID" altLang="id-ID">
                <a:latin typeface="Calibri" panose="020F0502020204030204" pitchFamily="34" charset="0"/>
              </a:rPr>
              <a:pPr eaLnBrk="1" hangingPunct="1"/>
              <a:t>2</a:t>
            </a:fld>
            <a:endParaRPr lang="id-ID" altLang="id-ID">
              <a:latin typeface="Calibri" panose="020F0502020204030204" pitchFamily="34" charset="0"/>
            </a:endParaRPr>
          </a:p>
        </p:txBody>
      </p:sp>
    </p:spTree>
    <p:extLst>
      <p:ext uri="{BB962C8B-B14F-4D97-AF65-F5344CB8AC3E}">
        <p14:creationId xmlns:p14="http://schemas.microsoft.com/office/powerpoint/2010/main" val="411123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B6DDF-EEC9-411F-9D8C-6C8A7EFCD516}" type="slidenum">
              <a:rPr lang="id-ID" altLang="id-ID">
                <a:latin typeface="Calibri" panose="020F0502020204030204" pitchFamily="34" charset="0"/>
              </a:rPr>
              <a:pPr eaLnBrk="1" hangingPunct="1"/>
              <a:t>11</a:t>
            </a:fld>
            <a:endParaRPr lang="id-ID" altLang="id-ID">
              <a:latin typeface="Calibri" panose="020F0502020204030204" pitchFamily="34" charset="0"/>
            </a:endParaRPr>
          </a:p>
        </p:txBody>
      </p:sp>
    </p:spTree>
    <p:extLst>
      <p:ext uri="{BB962C8B-B14F-4D97-AF65-F5344CB8AC3E}">
        <p14:creationId xmlns:p14="http://schemas.microsoft.com/office/powerpoint/2010/main" val="296535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43D1A-06D4-4A33-99CC-A935EA26D8A3}" type="slidenum">
              <a:rPr lang="id-ID" altLang="id-ID">
                <a:latin typeface="Calibri" panose="020F0502020204030204" pitchFamily="34" charset="0"/>
              </a:rPr>
              <a:pPr eaLnBrk="1" hangingPunct="1"/>
              <a:t>12</a:t>
            </a:fld>
            <a:endParaRPr lang="id-ID" altLang="id-ID">
              <a:latin typeface="Calibri" panose="020F0502020204030204" pitchFamily="34" charset="0"/>
            </a:endParaRPr>
          </a:p>
        </p:txBody>
      </p:sp>
    </p:spTree>
    <p:extLst>
      <p:ext uri="{BB962C8B-B14F-4D97-AF65-F5344CB8AC3E}">
        <p14:creationId xmlns:p14="http://schemas.microsoft.com/office/powerpoint/2010/main" val="289986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C2F95-60F5-43AC-8F02-46ABD09D3B8D}" type="slidenum">
              <a:rPr lang="id-ID" altLang="id-ID">
                <a:latin typeface="Calibri" panose="020F0502020204030204" pitchFamily="34" charset="0"/>
              </a:rPr>
              <a:pPr eaLnBrk="1" hangingPunct="1"/>
              <a:t>13</a:t>
            </a:fld>
            <a:endParaRPr lang="id-ID" altLang="id-ID">
              <a:latin typeface="Calibri" panose="020F0502020204030204" pitchFamily="34" charset="0"/>
            </a:endParaRPr>
          </a:p>
        </p:txBody>
      </p:sp>
    </p:spTree>
    <p:extLst>
      <p:ext uri="{BB962C8B-B14F-4D97-AF65-F5344CB8AC3E}">
        <p14:creationId xmlns:p14="http://schemas.microsoft.com/office/powerpoint/2010/main" val="12861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006E7-8025-40DF-8EC5-5143AC21FBCD}" type="slidenum">
              <a:rPr lang="id-ID" altLang="id-ID">
                <a:latin typeface="Calibri" panose="020F0502020204030204" pitchFamily="34" charset="0"/>
              </a:rPr>
              <a:pPr eaLnBrk="1" hangingPunct="1"/>
              <a:t>14</a:t>
            </a:fld>
            <a:endParaRPr lang="id-ID" altLang="id-ID">
              <a:latin typeface="Calibri" panose="020F0502020204030204" pitchFamily="34" charset="0"/>
            </a:endParaRPr>
          </a:p>
        </p:txBody>
      </p:sp>
    </p:spTree>
    <p:extLst>
      <p:ext uri="{BB962C8B-B14F-4D97-AF65-F5344CB8AC3E}">
        <p14:creationId xmlns:p14="http://schemas.microsoft.com/office/powerpoint/2010/main" val="254792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15</a:t>
            </a:fld>
            <a:endParaRPr lang="id-ID" altLang="id-ID">
              <a:latin typeface="Calibri" panose="020F0502020204030204" pitchFamily="34" charset="0"/>
            </a:endParaRPr>
          </a:p>
        </p:txBody>
      </p:sp>
    </p:spTree>
    <p:extLst>
      <p:ext uri="{BB962C8B-B14F-4D97-AF65-F5344CB8AC3E}">
        <p14:creationId xmlns:p14="http://schemas.microsoft.com/office/powerpoint/2010/main" val="84765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16</a:t>
            </a:fld>
            <a:endParaRPr lang="id-ID" altLang="id-ID">
              <a:latin typeface="Calibri" panose="020F0502020204030204" pitchFamily="34" charset="0"/>
            </a:endParaRPr>
          </a:p>
        </p:txBody>
      </p:sp>
    </p:spTree>
    <p:extLst>
      <p:ext uri="{BB962C8B-B14F-4D97-AF65-F5344CB8AC3E}">
        <p14:creationId xmlns:p14="http://schemas.microsoft.com/office/powerpoint/2010/main" val="41185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17</a:t>
            </a:fld>
            <a:endParaRPr lang="id-ID" altLang="id-ID">
              <a:latin typeface="Calibri" panose="020F0502020204030204" pitchFamily="34" charset="0"/>
            </a:endParaRPr>
          </a:p>
        </p:txBody>
      </p:sp>
    </p:spTree>
    <p:extLst>
      <p:ext uri="{BB962C8B-B14F-4D97-AF65-F5344CB8AC3E}">
        <p14:creationId xmlns:p14="http://schemas.microsoft.com/office/powerpoint/2010/main" val="187255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18</a:t>
            </a:fld>
            <a:endParaRPr lang="id-ID" altLang="id-ID">
              <a:latin typeface="Calibri" panose="020F0502020204030204" pitchFamily="34" charset="0"/>
            </a:endParaRPr>
          </a:p>
        </p:txBody>
      </p:sp>
    </p:spTree>
    <p:extLst>
      <p:ext uri="{BB962C8B-B14F-4D97-AF65-F5344CB8AC3E}">
        <p14:creationId xmlns:p14="http://schemas.microsoft.com/office/powerpoint/2010/main" val="123618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19</a:t>
            </a:fld>
            <a:endParaRPr lang="id-ID" altLang="id-ID">
              <a:latin typeface="Calibri" panose="020F0502020204030204" pitchFamily="34" charset="0"/>
            </a:endParaRPr>
          </a:p>
        </p:txBody>
      </p:sp>
    </p:spTree>
    <p:extLst>
      <p:ext uri="{BB962C8B-B14F-4D97-AF65-F5344CB8AC3E}">
        <p14:creationId xmlns:p14="http://schemas.microsoft.com/office/powerpoint/2010/main" val="273205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20</a:t>
            </a:fld>
            <a:endParaRPr lang="id-ID" altLang="id-ID">
              <a:latin typeface="Calibri" panose="020F0502020204030204" pitchFamily="34" charset="0"/>
            </a:endParaRPr>
          </a:p>
        </p:txBody>
      </p:sp>
    </p:spTree>
    <p:extLst>
      <p:ext uri="{BB962C8B-B14F-4D97-AF65-F5344CB8AC3E}">
        <p14:creationId xmlns:p14="http://schemas.microsoft.com/office/powerpoint/2010/main" val="141506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6A31B-F041-491B-93E9-69D400DD0509}" type="slidenum">
              <a:rPr lang="id-ID" altLang="id-ID">
                <a:latin typeface="Calibri" panose="020F0502020204030204" pitchFamily="34" charset="0"/>
              </a:rPr>
              <a:pPr eaLnBrk="1" hangingPunct="1"/>
              <a:t>3</a:t>
            </a:fld>
            <a:endParaRPr lang="id-ID" altLang="id-ID">
              <a:latin typeface="Calibri" panose="020F0502020204030204" pitchFamily="34" charset="0"/>
            </a:endParaRPr>
          </a:p>
        </p:txBody>
      </p:sp>
    </p:spTree>
    <p:extLst>
      <p:ext uri="{BB962C8B-B14F-4D97-AF65-F5344CB8AC3E}">
        <p14:creationId xmlns:p14="http://schemas.microsoft.com/office/powerpoint/2010/main" val="483604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21</a:t>
            </a:fld>
            <a:endParaRPr lang="id-ID" altLang="id-ID">
              <a:latin typeface="Calibri" panose="020F0502020204030204" pitchFamily="34" charset="0"/>
            </a:endParaRPr>
          </a:p>
        </p:txBody>
      </p:sp>
    </p:spTree>
    <p:extLst>
      <p:ext uri="{BB962C8B-B14F-4D97-AF65-F5344CB8AC3E}">
        <p14:creationId xmlns:p14="http://schemas.microsoft.com/office/powerpoint/2010/main" val="144475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22</a:t>
            </a:fld>
            <a:endParaRPr lang="id-ID" altLang="id-ID">
              <a:latin typeface="Calibri" panose="020F0502020204030204" pitchFamily="34" charset="0"/>
            </a:endParaRPr>
          </a:p>
        </p:txBody>
      </p:sp>
    </p:spTree>
    <p:extLst>
      <p:ext uri="{BB962C8B-B14F-4D97-AF65-F5344CB8AC3E}">
        <p14:creationId xmlns:p14="http://schemas.microsoft.com/office/powerpoint/2010/main" val="132415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793439-8187-45E8-9545-D650AD026033}" type="slidenum">
              <a:rPr lang="id-ID" altLang="id-ID">
                <a:latin typeface="Calibri" panose="020F0502020204030204" pitchFamily="34" charset="0"/>
              </a:rPr>
              <a:pPr eaLnBrk="1" hangingPunct="1"/>
              <a:t>23</a:t>
            </a:fld>
            <a:endParaRPr lang="id-ID" altLang="id-ID">
              <a:latin typeface="Calibri" panose="020F0502020204030204" pitchFamily="34" charset="0"/>
            </a:endParaRPr>
          </a:p>
        </p:txBody>
      </p:sp>
    </p:spTree>
    <p:extLst>
      <p:ext uri="{BB962C8B-B14F-4D97-AF65-F5344CB8AC3E}">
        <p14:creationId xmlns:p14="http://schemas.microsoft.com/office/powerpoint/2010/main" val="331878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B1DDD8-EC58-46BF-8F6C-831646312204}" type="slidenum">
              <a:rPr lang="id-ID" altLang="id-ID">
                <a:latin typeface="Calibri" panose="020F0502020204030204" pitchFamily="34" charset="0"/>
              </a:rPr>
              <a:pPr eaLnBrk="1" hangingPunct="1"/>
              <a:t>4</a:t>
            </a:fld>
            <a:endParaRPr lang="id-ID" altLang="id-ID">
              <a:latin typeface="Calibri" panose="020F0502020204030204" pitchFamily="34" charset="0"/>
            </a:endParaRPr>
          </a:p>
        </p:txBody>
      </p:sp>
    </p:spTree>
    <p:extLst>
      <p:ext uri="{BB962C8B-B14F-4D97-AF65-F5344CB8AC3E}">
        <p14:creationId xmlns:p14="http://schemas.microsoft.com/office/powerpoint/2010/main" val="39840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46904-FA3A-46D8-AA0F-954F6252C5F6}" type="slidenum">
              <a:rPr lang="id-ID" altLang="id-ID">
                <a:latin typeface="Calibri" panose="020F0502020204030204" pitchFamily="34" charset="0"/>
              </a:rPr>
              <a:pPr eaLnBrk="1" hangingPunct="1"/>
              <a:t>5</a:t>
            </a:fld>
            <a:endParaRPr lang="id-ID" altLang="id-ID">
              <a:latin typeface="Calibri" panose="020F0502020204030204" pitchFamily="34" charset="0"/>
            </a:endParaRPr>
          </a:p>
        </p:txBody>
      </p:sp>
    </p:spTree>
    <p:extLst>
      <p:ext uri="{BB962C8B-B14F-4D97-AF65-F5344CB8AC3E}">
        <p14:creationId xmlns:p14="http://schemas.microsoft.com/office/powerpoint/2010/main" val="399224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77FF2D-9A17-4DED-A7D7-D69EE4A822FC}" type="slidenum">
              <a:rPr lang="id-ID" altLang="id-ID">
                <a:latin typeface="Calibri" panose="020F0502020204030204" pitchFamily="34" charset="0"/>
              </a:rPr>
              <a:pPr eaLnBrk="1" hangingPunct="1"/>
              <a:t>6</a:t>
            </a:fld>
            <a:endParaRPr lang="id-ID" altLang="id-ID">
              <a:latin typeface="Calibri" panose="020F0502020204030204" pitchFamily="34" charset="0"/>
            </a:endParaRPr>
          </a:p>
        </p:txBody>
      </p:sp>
    </p:spTree>
    <p:extLst>
      <p:ext uri="{BB962C8B-B14F-4D97-AF65-F5344CB8AC3E}">
        <p14:creationId xmlns:p14="http://schemas.microsoft.com/office/powerpoint/2010/main" val="83795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6B2969-37B1-4784-BE9B-338299FC033F}" type="slidenum">
              <a:rPr lang="id-ID" altLang="id-ID">
                <a:latin typeface="Calibri" panose="020F0502020204030204" pitchFamily="34" charset="0"/>
              </a:rPr>
              <a:pPr eaLnBrk="1" hangingPunct="1"/>
              <a:t>7</a:t>
            </a:fld>
            <a:endParaRPr lang="id-ID" altLang="id-ID">
              <a:latin typeface="Calibri" panose="020F0502020204030204" pitchFamily="34" charset="0"/>
            </a:endParaRPr>
          </a:p>
        </p:txBody>
      </p:sp>
    </p:spTree>
    <p:extLst>
      <p:ext uri="{BB962C8B-B14F-4D97-AF65-F5344CB8AC3E}">
        <p14:creationId xmlns:p14="http://schemas.microsoft.com/office/powerpoint/2010/main" val="183579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8</a:t>
            </a:fld>
            <a:endParaRPr lang="id-ID" altLang="id-ID">
              <a:latin typeface="Calibri" panose="020F0502020204030204" pitchFamily="34" charset="0"/>
            </a:endParaRPr>
          </a:p>
        </p:txBody>
      </p:sp>
    </p:spTree>
    <p:extLst>
      <p:ext uri="{BB962C8B-B14F-4D97-AF65-F5344CB8AC3E}">
        <p14:creationId xmlns:p14="http://schemas.microsoft.com/office/powerpoint/2010/main" val="122776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C241C8-9998-4B70-80B9-7597248F04AC}" type="slidenum">
              <a:rPr lang="id-ID" altLang="id-ID">
                <a:latin typeface="Calibri" panose="020F0502020204030204" pitchFamily="34" charset="0"/>
              </a:rPr>
              <a:pPr eaLnBrk="1" hangingPunct="1"/>
              <a:t>9</a:t>
            </a:fld>
            <a:endParaRPr lang="id-ID" altLang="id-ID">
              <a:latin typeface="Calibri" panose="020F0502020204030204" pitchFamily="34" charset="0"/>
            </a:endParaRPr>
          </a:p>
        </p:txBody>
      </p:sp>
    </p:spTree>
    <p:extLst>
      <p:ext uri="{BB962C8B-B14F-4D97-AF65-F5344CB8AC3E}">
        <p14:creationId xmlns:p14="http://schemas.microsoft.com/office/powerpoint/2010/main" val="2857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6B803E-363D-4FF3-A33F-3D47DD613408}" type="slidenum">
              <a:rPr lang="id-ID" altLang="id-ID">
                <a:latin typeface="Calibri" panose="020F0502020204030204" pitchFamily="34" charset="0"/>
              </a:rPr>
              <a:pPr eaLnBrk="1" hangingPunct="1"/>
              <a:t>10</a:t>
            </a:fld>
            <a:endParaRPr lang="id-ID" altLang="id-ID">
              <a:latin typeface="Calibri" panose="020F0502020204030204" pitchFamily="34" charset="0"/>
            </a:endParaRPr>
          </a:p>
        </p:txBody>
      </p:sp>
    </p:spTree>
    <p:extLst>
      <p:ext uri="{BB962C8B-B14F-4D97-AF65-F5344CB8AC3E}">
        <p14:creationId xmlns:p14="http://schemas.microsoft.com/office/powerpoint/2010/main" val="1604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0C152F-8EF5-492E-9B59-7406A55D5201}"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7CF51D-22A8-422B-97CB-0051A1BC8A22}" type="slidenum">
              <a:rPr lang="en-US" altLang="id-ID"/>
              <a:pPr/>
              <a:t>‹#›</a:t>
            </a:fld>
            <a:endParaRPr lang="en-US" altLang="id-ID"/>
          </a:p>
        </p:txBody>
      </p:sp>
    </p:spTree>
    <p:extLst>
      <p:ext uri="{BB962C8B-B14F-4D97-AF65-F5344CB8AC3E}">
        <p14:creationId xmlns:p14="http://schemas.microsoft.com/office/powerpoint/2010/main" val="229530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862B8-FD4B-4AF8-935C-610DD725526D}"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D7FA40-EE1D-4A35-AE20-5FD5C6EE9711}" type="slidenum">
              <a:rPr lang="en-US" altLang="id-ID"/>
              <a:pPr/>
              <a:t>‹#›</a:t>
            </a:fld>
            <a:endParaRPr lang="en-US" altLang="id-ID"/>
          </a:p>
        </p:txBody>
      </p:sp>
    </p:spTree>
    <p:extLst>
      <p:ext uri="{BB962C8B-B14F-4D97-AF65-F5344CB8AC3E}">
        <p14:creationId xmlns:p14="http://schemas.microsoft.com/office/powerpoint/2010/main" val="22505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0C328-E480-4740-8417-9534F5B6CA9E}"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80E03E-C50D-49FC-B32E-C4410534FA47}" type="slidenum">
              <a:rPr lang="en-US" altLang="id-ID"/>
              <a:pPr/>
              <a:t>‹#›</a:t>
            </a:fld>
            <a:endParaRPr lang="en-US" altLang="id-ID"/>
          </a:p>
        </p:txBody>
      </p:sp>
    </p:spTree>
    <p:extLst>
      <p:ext uri="{BB962C8B-B14F-4D97-AF65-F5344CB8AC3E}">
        <p14:creationId xmlns:p14="http://schemas.microsoft.com/office/powerpoint/2010/main" val="140094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54BB75-838E-40CF-80C4-DF967C28790C}"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B95FAC-6E9F-4E4B-BE23-F0511060E8D0}" type="slidenum">
              <a:rPr lang="en-US" altLang="id-ID"/>
              <a:pPr/>
              <a:t>‹#›</a:t>
            </a:fld>
            <a:endParaRPr lang="en-US" altLang="id-ID"/>
          </a:p>
        </p:txBody>
      </p:sp>
    </p:spTree>
    <p:extLst>
      <p:ext uri="{BB962C8B-B14F-4D97-AF65-F5344CB8AC3E}">
        <p14:creationId xmlns:p14="http://schemas.microsoft.com/office/powerpoint/2010/main" val="88145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66B43-0DF8-4D5E-A44E-905B04211FFF}"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B2D6D4-7773-48B8-B731-0CA2D03AB141}" type="slidenum">
              <a:rPr lang="en-US" altLang="id-ID"/>
              <a:pPr/>
              <a:t>‹#›</a:t>
            </a:fld>
            <a:endParaRPr lang="en-US" altLang="id-ID"/>
          </a:p>
        </p:txBody>
      </p:sp>
    </p:spTree>
    <p:extLst>
      <p:ext uri="{BB962C8B-B14F-4D97-AF65-F5344CB8AC3E}">
        <p14:creationId xmlns:p14="http://schemas.microsoft.com/office/powerpoint/2010/main" val="23219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93419-B245-4CA7-A4A0-B884D3911682}"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2DFDBE-9B1C-4650-AE3F-1CC276CE7841}" type="slidenum">
              <a:rPr lang="en-US" altLang="id-ID"/>
              <a:pPr/>
              <a:t>‹#›</a:t>
            </a:fld>
            <a:endParaRPr lang="en-US" altLang="id-ID"/>
          </a:p>
        </p:txBody>
      </p:sp>
    </p:spTree>
    <p:extLst>
      <p:ext uri="{BB962C8B-B14F-4D97-AF65-F5344CB8AC3E}">
        <p14:creationId xmlns:p14="http://schemas.microsoft.com/office/powerpoint/2010/main" val="12730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584B91-8271-41AA-AB13-65CAC8776442}" type="datetime1">
              <a:rPr lang="en-US"/>
              <a:pPr>
                <a:defRPr/>
              </a:pPr>
              <a:t>10/30/2017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17B812F-7A01-4DFA-8392-36BE6E2269A1}" type="slidenum">
              <a:rPr lang="en-US" altLang="id-ID"/>
              <a:pPr/>
              <a:t>‹#›</a:t>
            </a:fld>
            <a:endParaRPr lang="en-US" altLang="id-ID"/>
          </a:p>
        </p:txBody>
      </p:sp>
    </p:spTree>
    <p:extLst>
      <p:ext uri="{BB962C8B-B14F-4D97-AF65-F5344CB8AC3E}">
        <p14:creationId xmlns:p14="http://schemas.microsoft.com/office/powerpoint/2010/main" val="390298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928F9C-EF15-444B-B6EE-331298B315BE}" type="datetime1">
              <a:rPr lang="en-US"/>
              <a:pPr>
                <a:defRPr/>
              </a:pPr>
              <a:t>10/30/2017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BB1C710-A6FB-447A-AF9F-23515CC856F9}" type="slidenum">
              <a:rPr lang="en-US" altLang="id-ID"/>
              <a:pPr/>
              <a:t>‹#›</a:t>
            </a:fld>
            <a:endParaRPr lang="en-US" altLang="id-ID"/>
          </a:p>
        </p:txBody>
      </p:sp>
    </p:spTree>
    <p:extLst>
      <p:ext uri="{BB962C8B-B14F-4D97-AF65-F5344CB8AC3E}">
        <p14:creationId xmlns:p14="http://schemas.microsoft.com/office/powerpoint/2010/main" val="290711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20B67-6521-44BD-BAFF-FAC568C0869B}" type="datetime1">
              <a:rPr lang="en-US"/>
              <a:pPr>
                <a:defRPr/>
              </a:pPr>
              <a:t>10/30/2017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55CCFC-AE47-44D2-8AE1-BAD2554ADC77}" type="slidenum">
              <a:rPr lang="en-US" altLang="id-ID"/>
              <a:pPr/>
              <a:t>‹#›</a:t>
            </a:fld>
            <a:endParaRPr lang="en-US" altLang="id-ID"/>
          </a:p>
        </p:txBody>
      </p:sp>
    </p:spTree>
    <p:extLst>
      <p:ext uri="{BB962C8B-B14F-4D97-AF65-F5344CB8AC3E}">
        <p14:creationId xmlns:p14="http://schemas.microsoft.com/office/powerpoint/2010/main" val="4030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279D1B-50A1-4373-B79B-E60FCA08A509}"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277657-0134-45FE-993C-A72D38614FC9}" type="slidenum">
              <a:rPr lang="en-US" altLang="id-ID"/>
              <a:pPr/>
              <a:t>‹#›</a:t>
            </a:fld>
            <a:endParaRPr lang="en-US" altLang="id-ID"/>
          </a:p>
        </p:txBody>
      </p:sp>
    </p:spTree>
    <p:extLst>
      <p:ext uri="{BB962C8B-B14F-4D97-AF65-F5344CB8AC3E}">
        <p14:creationId xmlns:p14="http://schemas.microsoft.com/office/powerpoint/2010/main" val="317667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CAA0F4-3EAF-416B-85F7-910CA0B3C1CD}"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B63591-C4E2-43E1-B751-0A25FF6B8B3D}" type="slidenum">
              <a:rPr lang="en-US" altLang="id-ID"/>
              <a:pPr/>
              <a:t>‹#›</a:t>
            </a:fld>
            <a:endParaRPr lang="en-US" altLang="id-ID"/>
          </a:p>
        </p:txBody>
      </p:sp>
    </p:spTree>
    <p:extLst>
      <p:ext uri="{BB962C8B-B14F-4D97-AF65-F5344CB8AC3E}">
        <p14:creationId xmlns:p14="http://schemas.microsoft.com/office/powerpoint/2010/main" val="382765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endParaRPr lang="en-US" altLang="id-ID"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endParaRPr lang="en-US" alt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3A5419-5A40-4C8F-BE10-782C9906D8DD}" type="datetime1">
              <a:rPr lang="en-US"/>
              <a:pPr>
                <a:defRPr/>
              </a:pPr>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451D5605-1CAE-43BB-8D98-5F0E3EFC6E28}"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id-ID" b="1" dirty="0" smtClean="0">
                <a:solidFill>
                  <a:schemeClr val="bg1"/>
                </a:solidFill>
              </a:rPr>
              <a:t>Introduction Information Resources Management </a:t>
            </a:r>
            <a:r>
              <a:rPr lang="en-US" altLang="id-ID" b="1" dirty="0" smtClean="0">
                <a:solidFill>
                  <a:schemeClr val="bg1"/>
                </a:solidFill>
              </a:rPr>
              <a:t> </a:t>
            </a:r>
            <a:endParaRPr lang="en-US" altLang="id-ID" b="1" dirty="0">
              <a:solidFill>
                <a:schemeClr val="bg1"/>
              </a:solidFill>
            </a:endParaRPr>
          </a:p>
          <a:p>
            <a:pPr algn="ctr" eaLnBrk="1" hangingPunct="1"/>
            <a:r>
              <a:rPr lang="id-ID" altLang="id-ID" b="1" dirty="0" smtClean="0">
                <a:solidFill>
                  <a:schemeClr val="bg1"/>
                </a:solidFill>
              </a:rPr>
              <a:t>Riya Widayanti</a:t>
            </a:r>
            <a:endParaRPr lang="en-US" altLang="id-ID" b="1" dirty="0">
              <a:solidFill>
                <a:schemeClr val="bg1"/>
              </a:solidFill>
            </a:endParaRPr>
          </a:p>
          <a:p>
            <a:pPr algn="ctr" eaLnBrk="1" hangingPunct="1"/>
            <a:r>
              <a:rPr lang="id-ID" altLang="id-ID" b="1" dirty="0" smtClean="0">
                <a:solidFill>
                  <a:schemeClr val="bg1"/>
                </a:solidFill>
              </a:rPr>
              <a:t>Sistem Informasi - FASILKOM</a:t>
            </a:r>
            <a:endParaRPr lang="en-US" altLang="id-ID"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Source of Information</a:t>
            </a:r>
          </a:p>
        </p:txBody>
      </p:sp>
      <p:sp>
        <p:nvSpPr>
          <p:cNvPr id="5" name="Content Placeholder 2"/>
          <p:cNvSpPr>
            <a:spLocks noGrp="1"/>
          </p:cNvSpPr>
          <p:nvPr>
            <p:ph idx="1"/>
          </p:nvPr>
        </p:nvSpPr>
        <p:spPr>
          <a:xfrm>
            <a:off x="457200" y="1524000"/>
            <a:ext cx="8229600" cy="4602163"/>
          </a:xfrm>
        </p:spPr>
        <p:txBody>
          <a:bodyPr/>
          <a:lstStyle/>
          <a:p>
            <a:r>
              <a:rPr lang="id-ID" dirty="0" smtClean="0"/>
              <a:t>Internal Source</a:t>
            </a:r>
          </a:p>
          <a:p>
            <a:r>
              <a:rPr lang="id-ID" dirty="0" smtClean="0"/>
              <a:t>External Source</a:t>
            </a:r>
          </a:p>
          <a:p>
            <a:pPr lvl="1"/>
            <a:r>
              <a:rPr lang="id-ID" dirty="0" smtClean="0"/>
              <a:t>Referensi books</a:t>
            </a:r>
          </a:p>
          <a:p>
            <a:pPr lvl="1"/>
            <a:r>
              <a:rPr lang="id-ID" dirty="0" smtClean="0"/>
              <a:t>Quality newspapers</a:t>
            </a:r>
          </a:p>
          <a:p>
            <a:pPr lvl="1"/>
            <a:r>
              <a:rPr lang="id-ID" dirty="0" smtClean="0"/>
              <a:t>Public/academic libbraries</a:t>
            </a:r>
          </a:p>
          <a:p>
            <a:pPr lvl="1"/>
            <a:r>
              <a:rPr lang="id-ID" dirty="0" smtClean="0"/>
              <a:t>Public realtion departement of a company</a:t>
            </a:r>
          </a:p>
          <a:p>
            <a:pPr lvl="1"/>
            <a:r>
              <a:rPr lang="id-ID" dirty="0" smtClean="0"/>
              <a:t>Commercial organization who expert in providing companies infmration through computer</a:t>
            </a:r>
            <a:endParaRPr lang="id-ID"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What is Resources</a:t>
            </a:r>
          </a:p>
        </p:txBody>
      </p:sp>
      <p:sp>
        <p:nvSpPr>
          <p:cNvPr id="5" name="Content Placeholder 2"/>
          <p:cNvSpPr>
            <a:spLocks noGrp="1"/>
          </p:cNvSpPr>
          <p:nvPr>
            <p:ph idx="1"/>
          </p:nvPr>
        </p:nvSpPr>
        <p:spPr>
          <a:xfrm>
            <a:off x="457200" y="1524000"/>
            <a:ext cx="8229600" cy="4602163"/>
          </a:xfrm>
        </p:spPr>
        <p:txBody>
          <a:bodyPr/>
          <a:lstStyle/>
          <a:p>
            <a:r>
              <a:rPr lang="id-ID" dirty="0" smtClean="0"/>
              <a:t>A reusable source of supply to produce something. Example include human, financial, material and infomration resources. </a:t>
            </a:r>
            <a:endParaRPr lang="id-ID" dirty="0"/>
          </a:p>
          <a:p>
            <a:r>
              <a:rPr lang="id-ID" dirty="0" smtClean="0"/>
              <a:t>To maximize the efficient and effective use of respurces, the munst be classified in order to share them and eliminate unwanted redundancy, and controlled in orde to receove, store and distribute.</a:t>
            </a:r>
            <a:endParaRPr lang="id-ID"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What is Management </a:t>
            </a:r>
          </a:p>
        </p:txBody>
      </p:sp>
      <p:sp>
        <p:nvSpPr>
          <p:cNvPr id="5" name="Content Placeholder 2"/>
          <p:cNvSpPr>
            <a:spLocks noGrp="1"/>
          </p:cNvSpPr>
          <p:nvPr>
            <p:ph idx="1"/>
          </p:nvPr>
        </p:nvSpPr>
        <p:spPr>
          <a:xfrm>
            <a:off x="457200" y="1524000"/>
            <a:ext cx="8229600" cy="4602163"/>
          </a:xfrm>
        </p:spPr>
        <p:txBody>
          <a:bodyPr/>
          <a:lstStyle/>
          <a:p>
            <a:r>
              <a:rPr lang="id-ID" dirty="0" smtClean="0"/>
              <a:t>A set activity (including planning anddecision making, organizing, leading and controlling) directed at an organization’s resources human, financial, physical and information) with the aim of achieving organizational </a:t>
            </a:r>
            <a:r>
              <a:rPr lang="id-ID" dirty="0"/>
              <a:t>g</a:t>
            </a:r>
            <a:r>
              <a:rPr lang="id-ID" dirty="0" smtClean="0"/>
              <a:t>oal in an efficient and effevtive manner</a:t>
            </a:r>
            <a:endParaRPr lang="id-ID" dirty="0"/>
          </a:p>
          <a:p>
            <a:endParaRPr lang="id-ID" dirty="0" smtClean="0"/>
          </a:p>
          <a:p>
            <a:endParaRPr lang="id-ID"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What is IRM</a:t>
            </a:r>
          </a:p>
        </p:txBody>
      </p:sp>
      <p:sp>
        <p:nvSpPr>
          <p:cNvPr id="6" name="Content Placeholder 2"/>
          <p:cNvSpPr>
            <a:spLocks noGrp="1"/>
          </p:cNvSpPr>
          <p:nvPr>
            <p:ph idx="1"/>
          </p:nvPr>
        </p:nvSpPr>
        <p:spPr>
          <a:xfrm>
            <a:off x="457200" y="1524000"/>
            <a:ext cx="8229600" cy="4602163"/>
          </a:xfrm>
        </p:spPr>
        <p:txBody>
          <a:bodyPr/>
          <a:lstStyle/>
          <a:p>
            <a:r>
              <a:rPr lang="en-US" dirty="0"/>
              <a:t>IRM can be stated simply as a process to manage information efficiently and effectively in fulfilling the objectives of the firm.  IRM concepts rest under the premise that information, information related activities, technologies and personnel are important organizational resources that deserve to be managed like any other resources in the organization (</a:t>
            </a:r>
            <a:r>
              <a:rPr lang="en-US" dirty="0" err="1"/>
              <a:t>Trauth</a:t>
            </a:r>
            <a:r>
              <a:rPr lang="en-US" dirty="0"/>
              <a:t>, 1989).</a:t>
            </a:r>
            <a:endParaRPr lang="id-ID"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endParaRPr lang="id-ID" altLang="id-ID" sz="320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24000"/>
            <a:ext cx="8229600" cy="4602163"/>
          </a:xfrm>
        </p:spPr>
        <p:txBody>
          <a:bodyPr/>
          <a:lstStyle/>
          <a:p>
            <a:r>
              <a:rPr lang="en-US" dirty="0"/>
              <a:t>Definitions of IRM </a:t>
            </a:r>
            <a:r>
              <a:rPr lang="en-US" dirty="0" err="1"/>
              <a:t>IRM</a:t>
            </a:r>
            <a:r>
              <a:rPr lang="en-US" dirty="0"/>
              <a:t> is the management (planning, organization, operations and control) of the resources (human and physical) concerned with the systems support (development, enhancement and maintenance) and the servicing (processing, transformation, distribution, storage and retrieval) of information (data, text, voice, image) for an enterprise. - (</a:t>
            </a:r>
            <a:r>
              <a:rPr lang="en-US" dirty="0" err="1"/>
              <a:t>Schneyman</a:t>
            </a:r>
            <a:r>
              <a:rPr lang="en-US" dirty="0"/>
              <a:t>, 1985) </a:t>
            </a:r>
            <a:endParaRPr lang="id-ID"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Information Resources Management</a:t>
            </a:r>
          </a:p>
        </p:txBody>
      </p:sp>
      <p:sp>
        <p:nvSpPr>
          <p:cNvPr id="16388" name="Content Placeholder 5"/>
          <p:cNvSpPr>
            <a:spLocks noGrp="1"/>
          </p:cNvSpPr>
          <p:nvPr>
            <p:ph idx="1"/>
          </p:nvPr>
        </p:nvSpPr>
        <p:spPr>
          <a:xfrm>
            <a:off x="457200" y="1524000"/>
            <a:ext cx="8229600" cy="4602163"/>
          </a:xfrm>
        </p:spPr>
        <p:txBody>
          <a:bodyPr/>
          <a:lstStyle/>
          <a:p>
            <a:r>
              <a:rPr lang="id-ID" sz="2400" dirty="0" smtClean="0"/>
              <a:t>To manage and control all of resources required to produce information</a:t>
            </a:r>
          </a:p>
          <a:p>
            <a:r>
              <a:rPr lang="id-ID" sz="2400" dirty="0" smtClean="0"/>
              <a:t>The IRM works is similiar to material resources planning in manufacturing</a:t>
            </a:r>
          </a:p>
          <a:p>
            <a:r>
              <a:rPr lang="id-ID" sz="2400" dirty="0" smtClean="0">
                <a:sym typeface="Wingdings" panose="05000000000000000000" pitchFamily="2" charset="2"/>
              </a:rPr>
              <a:t>Both concern with cost effective and efficient use of resources.</a:t>
            </a:r>
          </a:p>
          <a:p>
            <a:r>
              <a:rPr lang="id-ID" sz="2400" dirty="0" smtClean="0">
                <a:sym typeface="Wingdings" panose="05000000000000000000" pitchFamily="2" charset="2"/>
              </a:rPr>
              <a:t>MRP is concerned with managing product while IRM is concerned  with managing information</a:t>
            </a:r>
            <a:endParaRPr lang="id-ID" sz="2400" dirty="0" smtClean="0"/>
          </a:p>
        </p:txBody>
      </p:sp>
    </p:spTree>
    <p:extLst>
      <p:ext uri="{BB962C8B-B14F-4D97-AF65-F5344CB8AC3E}">
        <p14:creationId xmlns:p14="http://schemas.microsoft.com/office/powerpoint/2010/main" val="326526785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0" y="762000"/>
            <a:ext cx="9248775" cy="4191000"/>
          </a:xfrm>
        </p:spPr>
        <p:txBody>
          <a:bodyPr/>
          <a:lstStyle/>
          <a:p>
            <a:r>
              <a:rPr lang="id-ID" dirty="0" smtClean="0"/>
              <a:t>The use of IRM societal sector:</a:t>
            </a:r>
          </a:p>
          <a:p>
            <a:pPr lvl="1"/>
            <a:r>
              <a:rPr lang="id-ID" dirty="0" smtClean="0"/>
              <a:t>Private sector: coprporation, factories</a:t>
            </a:r>
          </a:p>
          <a:p>
            <a:pPr lvl="1"/>
            <a:r>
              <a:rPr lang="id-ID" dirty="0" smtClean="0"/>
              <a:t>Federal agencies: public banks, intlledgent agencies, etc</a:t>
            </a:r>
          </a:p>
          <a:p>
            <a:r>
              <a:rPr lang="id-ID" dirty="0" smtClean="0"/>
              <a:t>Three diciplines of IRM:</a:t>
            </a:r>
          </a:p>
          <a:p>
            <a:pPr lvl="1"/>
            <a:r>
              <a:rPr lang="id-ID" dirty="0" smtClean="0"/>
              <a:t>Database management</a:t>
            </a:r>
          </a:p>
          <a:p>
            <a:pPr lvl="2"/>
            <a:r>
              <a:rPr lang="id-ID" dirty="0" smtClean="0"/>
              <a:t>To manage the data on daily using database in corporation</a:t>
            </a:r>
          </a:p>
          <a:p>
            <a:pPr lvl="1"/>
            <a:r>
              <a:rPr lang="id-ID" dirty="0" smtClean="0"/>
              <a:t>Record Mangement</a:t>
            </a:r>
          </a:p>
          <a:p>
            <a:pPr lvl="2"/>
            <a:r>
              <a:rPr lang="id-ID" dirty="0" smtClean="0"/>
              <a:t>To handel effective storage, retrival and the use of document in cormporation</a:t>
            </a:r>
          </a:p>
          <a:p>
            <a:pPr lvl="1"/>
            <a:r>
              <a:rPr lang="id-ID" dirty="0" smtClean="0"/>
              <a:t>Data processing Management</a:t>
            </a:r>
          </a:p>
          <a:p>
            <a:pPr lvl="2"/>
            <a:r>
              <a:rPr lang="id-ID" dirty="0" smtClean="0"/>
              <a:t>To provide better support for coporate decision making</a:t>
            </a:r>
            <a:endParaRPr lang="id-ID"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Three Classess of Information Resources</a:t>
            </a:r>
          </a:p>
        </p:txBody>
      </p:sp>
      <p:sp>
        <p:nvSpPr>
          <p:cNvPr id="5" name="Content Placeholder 2"/>
          <p:cNvSpPr>
            <a:spLocks noGrp="1"/>
          </p:cNvSpPr>
          <p:nvPr>
            <p:ph idx="1"/>
          </p:nvPr>
        </p:nvSpPr>
        <p:spPr>
          <a:xfrm>
            <a:off x="457200" y="1524000"/>
            <a:ext cx="8229600" cy="4602163"/>
          </a:xfrm>
        </p:spPr>
        <p:txBody>
          <a:bodyPr>
            <a:normAutofit fontScale="92500" lnSpcReduction="20000"/>
          </a:bodyPr>
          <a:lstStyle/>
          <a:p>
            <a:pPr marL="457200" indent="-457200">
              <a:buAutoNum type="arabicPeriod"/>
            </a:pPr>
            <a:r>
              <a:rPr lang="id-ID" dirty="0" smtClean="0"/>
              <a:t>Business  Resources</a:t>
            </a:r>
          </a:p>
          <a:p>
            <a:pPr marL="914400" lvl="1" indent="-457200">
              <a:buAutoNum type="arabicPeriod"/>
            </a:pPr>
            <a:r>
              <a:rPr lang="id-ID" dirty="0" smtClean="0"/>
              <a:t>Enterprise</a:t>
            </a:r>
          </a:p>
          <a:p>
            <a:pPr marL="914400" lvl="1" indent="-457200">
              <a:buAutoNum type="arabicPeriod"/>
            </a:pPr>
            <a:r>
              <a:rPr lang="id-ID" dirty="0" smtClean="0"/>
              <a:t>Busniess function</a:t>
            </a:r>
          </a:p>
          <a:p>
            <a:pPr marL="914400" lvl="1" indent="-457200">
              <a:buAutoNum type="arabicPeriod"/>
            </a:pPr>
            <a:r>
              <a:rPr lang="id-ID" dirty="0" smtClean="0"/>
              <a:t>Positions(Job)</a:t>
            </a:r>
          </a:p>
          <a:p>
            <a:pPr marL="914400" lvl="1" indent="-457200">
              <a:buAutoNum type="arabicPeriod"/>
            </a:pPr>
            <a:r>
              <a:rPr lang="id-ID" dirty="0" smtClean="0"/>
              <a:t>Human/Machine resources</a:t>
            </a:r>
          </a:p>
          <a:p>
            <a:pPr marL="914400" lvl="1" indent="-457200">
              <a:buAutoNum type="arabicPeriod"/>
            </a:pPr>
            <a:r>
              <a:rPr lang="id-ID" dirty="0" smtClean="0"/>
              <a:t>Skills</a:t>
            </a:r>
          </a:p>
          <a:p>
            <a:pPr marL="914400" lvl="1" indent="-457200">
              <a:buAutoNum type="arabicPeriod"/>
            </a:pPr>
            <a:r>
              <a:rPr lang="id-ID" dirty="0" smtClean="0"/>
              <a:t>Business Objectives</a:t>
            </a:r>
          </a:p>
          <a:p>
            <a:pPr marL="914400" lvl="1" indent="-457200">
              <a:buAutoNum type="arabicPeriod"/>
            </a:pPr>
            <a:r>
              <a:rPr lang="id-ID" dirty="0" smtClean="0"/>
              <a:t>Projects </a:t>
            </a:r>
          </a:p>
          <a:p>
            <a:pPr marL="914400" lvl="1" indent="-457200">
              <a:buAutoNum type="arabicPeriod"/>
            </a:pPr>
            <a:r>
              <a:rPr lang="id-ID" dirty="0" smtClean="0"/>
              <a:t>Information requirements</a:t>
            </a:r>
          </a:p>
          <a:p>
            <a:pPr marL="457200" indent="-457200">
              <a:buAutoNum type="arabicPeriod"/>
            </a:pPr>
            <a:r>
              <a:rPr lang="id-ID" dirty="0" smtClean="0"/>
              <a:t>System Resources</a:t>
            </a:r>
          </a:p>
          <a:p>
            <a:pPr marL="457200" indent="-457200">
              <a:buAutoNum type="arabicPeriod"/>
            </a:pPr>
            <a:r>
              <a:rPr lang="id-ID" dirty="0" smtClean="0"/>
              <a:t>Data Resources</a:t>
            </a:r>
          </a:p>
        </p:txBody>
      </p:sp>
    </p:spTree>
    <p:extLst>
      <p:ext uri="{BB962C8B-B14F-4D97-AF65-F5344CB8AC3E}">
        <p14:creationId xmlns:p14="http://schemas.microsoft.com/office/powerpoint/2010/main" val="134718854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Three Classess of Information Resources</a:t>
            </a:r>
          </a:p>
        </p:txBody>
      </p:sp>
      <p:sp>
        <p:nvSpPr>
          <p:cNvPr id="6" name="Content Placeholder 2"/>
          <p:cNvSpPr>
            <a:spLocks noGrp="1"/>
          </p:cNvSpPr>
          <p:nvPr>
            <p:ph idx="1"/>
          </p:nvPr>
        </p:nvSpPr>
        <p:spPr/>
        <p:txBody>
          <a:bodyPr>
            <a:normAutofit/>
          </a:bodyPr>
          <a:lstStyle/>
          <a:p>
            <a:pPr marL="457200" indent="-457200">
              <a:buAutoNum type="arabicPeriod"/>
            </a:pPr>
            <a:r>
              <a:rPr lang="id-ID" dirty="0" smtClean="0"/>
              <a:t>Business  Resources</a:t>
            </a:r>
          </a:p>
          <a:p>
            <a:pPr marL="457200" indent="-457200">
              <a:buAutoNum type="arabicPeriod"/>
            </a:pPr>
            <a:r>
              <a:rPr lang="id-ID" dirty="0" smtClean="0"/>
              <a:t>System Resources</a:t>
            </a:r>
          </a:p>
          <a:p>
            <a:pPr marL="914400" lvl="1" indent="-457200">
              <a:buAutoNum type="arabicPeriod"/>
            </a:pPr>
            <a:r>
              <a:rPr lang="id-ID" dirty="0" smtClean="0"/>
              <a:t>Systems</a:t>
            </a:r>
          </a:p>
          <a:p>
            <a:pPr marL="914400" lvl="1" indent="-457200">
              <a:buAutoNum type="arabicPeriod"/>
            </a:pPr>
            <a:r>
              <a:rPr lang="id-ID" dirty="0" smtClean="0"/>
              <a:t>Sub Systems(business process)</a:t>
            </a:r>
          </a:p>
          <a:p>
            <a:pPr marL="914400" lvl="1" indent="-457200">
              <a:buAutoNum type="arabicPeriod"/>
            </a:pPr>
            <a:r>
              <a:rPr lang="id-ID" dirty="0" smtClean="0"/>
              <a:t>Administrative procedure</a:t>
            </a:r>
          </a:p>
          <a:p>
            <a:pPr marL="914400" lvl="1" indent="-457200">
              <a:buAutoNum type="arabicPeriod"/>
            </a:pPr>
            <a:r>
              <a:rPr lang="id-ID" dirty="0" smtClean="0"/>
              <a:t>Computer procedure, program, operasional step</a:t>
            </a:r>
          </a:p>
          <a:p>
            <a:pPr marL="457200" indent="-457200">
              <a:buAutoNum type="arabicPeriod"/>
            </a:pPr>
            <a:r>
              <a:rPr lang="id-ID" dirty="0" smtClean="0"/>
              <a:t>Data Resources</a:t>
            </a:r>
          </a:p>
        </p:txBody>
      </p:sp>
    </p:spTree>
    <p:extLst>
      <p:ext uri="{BB962C8B-B14F-4D97-AF65-F5344CB8AC3E}">
        <p14:creationId xmlns:p14="http://schemas.microsoft.com/office/powerpoint/2010/main" val="208977409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Three Classess of Information Resources</a:t>
            </a:r>
          </a:p>
        </p:txBody>
      </p:sp>
      <p:sp>
        <p:nvSpPr>
          <p:cNvPr id="7" name="Content Placeholder 2"/>
          <p:cNvSpPr>
            <a:spLocks noGrp="1"/>
          </p:cNvSpPr>
          <p:nvPr>
            <p:ph idx="1"/>
          </p:nvPr>
        </p:nvSpPr>
        <p:spPr/>
        <p:txBody>
          <a:bodyPr>
            <a:normAutofit fontScale="77500" lnSpcReduction="20000"/>
          </a:bodyPr>
          <a:lstStyle/>
          <a:p>
            <a:pPr marL="457200" indent="-457200">
              <a:buAutoNum type="arabicPeriod"/>
            </a:pPr>
            <a:r>
              <a:rPr lang="id-ID" dirty="0" smtClean="0"/>
              <a:t>Business  Resources</a:t>
            </a:r>
          </a:p>
          <a:p>
            <a:pPr marL="457200" indent="-457200">
              <a:buAutoNum type="arabicPeriod"/>
            </a:pPr>
            <a:r>
              <a:rPr lang="id-ID" dirty="0" smtClean="0"/>
              <a:t>System Resources</a:t>
            </a:r>
          </a:p>
          <a:p>
            <a:pPr marL="457200" indent="-457200">
              <a:buAutoNum type="arabicPeriod"/>
            </a:pPr>
            <a:r>
              <a:rPr lang="id-ID" dirty="0" smtClean="0"/>
              <a:t>Data Resources</a:t>
            </a:r>
          </a:p>
          <a:p>
            <a:pPr marL="914400" lvl="1" indent="-457200">
              <a:buAutoNum type="arabicPeriod"/>
            </a:pPr>
            <a:r>
              <a:rPr lang="id-ID" dirty="0" smtClean="0"/>
              <a:t>Data elements</a:t>
            </a:r>
          </a:p>
          <a:p>
            <a:pPr marL="914400" lvl="1" indent="-457200">
              <a:buAutoNum type="arabicPeriod"/>
            </a:pPr>
            <a:r>
              <a:rPr lang="id-ID" dirty="0" smtClean="0"/>
              <a:t>File</a:t>
            </a:r>
          </a:p>
          <a:p>
            <a:pPr marL="914400" lvl="1" indent="-457200">
              <a:buAutoNum type="arabicPeriod"/>
            </a:pPr>
            <a:r>
              <a:rPr lang="id-ID" dirty="0" smtClean="0"/>
              <a:t>Objects</a:t>
            </a:r>
          </a:p>
          <a:p>
            <a:pPr marL="914400" lvl="1" indent="-457200">
              <a:buAutoNum type="arabicPeriod"/>
            </a:pPr>
            <a:r>
              <a:rPr lang="id-ID" dirty="0" smtClean="0"/>
              <a:t>Outputs</a:t>
            </a:r>
          </a:p>
          <a:p>
            <a:pPr marL="914400" lvl="1" indent="-457200">
              <a:buAutoNum type="arabicPeriod"/>
            </a:pPr>
            <a:r>
              <a:rPr lang="id-ID" dirty="0" smtClean="0"/>
              <a:t>Map</a:t>
            </a:r>
          </a:p>
          <a:p>
            <a:pPr marL="914400" lvl="1" indent="-457200">
              <a:buAutoNum type="arabicPeriod"/>
            </a:pPr>
            <a:r>
              <a:rPr lang="id-ID" dirty="0" smtClean="0"/>
              <a:t>Database</a:t>
            </a:r>
          </a:p>
          <a:p>
            <a:pPr marL="914400" lvl="1" indent="-457200">
              <a:buAutoNum type="arabicPeriod"/>
            </a:pPr>
            <a:r>
              <a:rPr lang="id-ID" dirty="0" smtClean="0"/>
              <a:t>Storage Record</a:t>
            </a:r>
          </a:p>
          <a:p>
            <a:pPr marL="914400" lvl="1" indent="-457200">
              <a:buAutoNum type="arabicPeriod"/>
            </a:pPr>
            <a:r>
              <a:rPr lang="id-ID" dirty="0" smtClean="0"/>
              <a:t>Input</a:t>
            </a:r>
          </a:p>
          <a:p>
            <a:pPr marL="914400" lvl="1" indent="-457200">
              <a:buAutoNum type="arabicPeriod"/>
            </a:pPr>
            <a:r>
              <a:rPr lang="id-ID" dirty="0" smtClean="0"/>
              <a:t>Call Parameter </a:t>
            </a:r>
          </a:p>
        </p:txBody>
      </p:sp>
    </p:spTree>
    <p:extLst>
      <p:ext uri="{BB962C8B-B14F-4D97-AF65-F5344CB8AC3E}">
        <p14:creationId xmlns:p14="http://schemas.microsoft.com/office/powerpoint/2010/main" val="18337241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Who Needs IRM</a:t>
            </a:r>
          </a:p>
        </p:txBody>
      </p:sp>
      <p:sp>
        <p:nvSpPr>
          <p:cNvPr id="5" name="Content Placeholder 2"/>
          <p:cNvSpPr>
            <a:spLocks noGrp="1"/>
          </p:cNvSpPr>
          <p:nvPr>
            <p:ph idx="1"/>
          </p:nvPr>
        </p:nvSpPr>
        <p:spPr>
          <a:xfrm>
            <a:off x="457200" y="1524000"/>
            <a:ext cx="8229600" cy="4602163"/>
          </a:xfrm>
        </p:spPr>
        <p:txBody>
          <a:bodyPr>
            <a:normAutofit/>
          </a:bodyPr>
          <a:lstStyle/>
          <a:p>
            <a:pPr marL="0" indent="0">
              <a:buNone/>
            </a:pPr>
            <a:r>
              <a:rPr lang="id-ID" sz="3600" dirty="0" smtClean="0"/>
              <a:t>A</a:t>
            </a:r>
            <a:r>
              <a:rPr lang="en-US" sz="3600" dirty="0" err="1" smtClean="0"/>
              <a:t>ny</a:t>
            </a:r>
            <a:r>
              <a:rPr lang="en-US" sz="3600" dirty="0" smtClean="0"/>
              <a:t> </a:t>
            </a:r>
            <a:r>
              <a:rPr lang="en-US" sz="3600" dirty="0"/>
              <a:t>organization that wants to survive in today’s turbulent dynamic environment need IRM in order to be </a:t>
            </a:r>
            <a:r>
              <a:rPr lang="en-US" sz="4000" b="1" dirty="0"/>
              <a:t>adaptive, knowing and learning. </a:t>
            </a:r>
            <a:endParaRPr lang="id-ID" sz="4000" b="1" dirty="0"/>
          </a:p>
        </p:txBody>
      </p:sp>
    </p:spTree>
    <p:extLst>
      <p:ext uri="{BB962C8B-B14F-4D97-AF65-F5344CB8AC3E}">
        <p14:creationId xmlns:p14="http://schemas.microsoft.com/office/powerpoint/2010/main" val="14530438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altLang="id-ID" sz="320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24000"/>
            <a:ext cx="8229600" cy="4602163"/>
          </a:xfrm>
        </p:spPr>
        <p:txBody>
          <a:bodyPr>
            <a:normAutofit/>
          </a:bodyPr>
          <a:lstStyle/>
          <a:p>
            <a:pPr marL="0" indent="0">
              <a:buNone/>
            </a:pPr>
            <a:r>
              <a:rPr lang="en-US" sz="3200" dirty="0"/>
              <a:t>Adaptive Organization An organization that modifies its business practices in response to the changing needs of its stakeholders: customers, employees, and stockholders. It rapidly adapt to changes in its operating environment, it doesn’t take the time to determine the underlying patterns of change within the environment</a:t>
            </a:r>
            <a:endParaRPr lang="id-ID" sz="3200" dirty="0"/>
          </a:p>
        </p:txBody>
      </p:sp>
    </p:spTree>
    <p:extLst>
      <p:ext uri="{BB962C8B-B14F-4D97-AF65-F5344CB8AC3E}">
        <p14:creationId xmlns:p14="http://schemas.microsoft.com/office/powerpoint/2010/main" val="22944904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endParaRPr lang="id-ID" altLang="id-ID" sz="320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24000"/>
            <a:ext cx="8229600" cy="4602163"/>
          </a:xfrm>
        </p:spPr>
        <p:txBody>
          <a:bodyPr/>
          <a:lstStyle/>
          <a:p>
            <a:r>
              <a:rPr lang="en-US" dirty="0"/>
              <a:t>Knowing Organization The knowing organization possesses information and knowledge so that it is well informed, mentally perceptive, and enlightened. Its actions are based on shared and valid understanding of the organization’s environments and needs (Choo, Chun Wei: The Knowing Organization. New York 1998 ).</a:t>
            </a:r>
            <a:endParaRPr lang="id-ID" dirty="0"/>
          </a:p>
        </p:txBody>
      </p:sp>
    </p:spTree>
    <p:extLst>
      <p:ext uri="{BB962C8B-B14F-4D97-AF65-F5344CB8AC3E}">
        <p14:creationId xmlns:p14="http://schemas.microsoft.com/office/powerpoint/2010/main" val="382907183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609600" y="685800"/>
            <a:ext cx="8229600" cy="4602163"/>
          </a:xfrm>
        </p:spPr>
        <p:txBody>
          <a:bodyPr/>
          <a:lstStyle/>
          <a:p>
            <a:r>
              <a:rPr lang="en-US" sz="2800" dirty="0"/>
              <a:t>Learning Organization An organization in which everyone is engaged in identifying and solving problems, enabling the organization to continuously experiment, improve, and increase its capability. Changing employee behaviors and attitudes is key to the continuous organizational renewal needed in today’s rapidly changing world. The organization as a whole is committed to continual improvement of every facet of itself, its products and its services – by learning. (</a:t>
            </a:r>
            <a:r>
              <a:rPr lang="en-US" sz="2800" dirty="0" err="1"/>
              <a:t>Senge</a:t>
            </a:r>
            <a:r>
              <a:rPr lang="en-US" sz="2800" dirty="0"/>
              <a:t>, Peter M., “The Fifth Discipline: The Art &amp; Practice of Learning Organizations,” ) </a:t>
            </a:r>
            <a:endParaRPr lang="id-ID" sz="28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02. </a:t>
            </a:r>
            <a:r>
              <a:rPr lang="id-ID" dirty="0" smtClean="0">
                <a:ln w="18415" cmpd="sng">
                  <a:solidFill>
                    <a:srgbClr val="FFFFFF"/>
                  </a:solidFill>
                  <a:prstDash val="solid"/>
                </a:ln>
                <a:solidFill>
                  <a:srgbClr val="FFFFFF"/>
                </a:solidFill>
                <a:cs typeface="Arial" pitchFamily="34" charset="0"/>
              </a:rPr>
              <a:t> Peran TI bagi pencapaian Kinerja </a:t>
            </a:r>
            <a:endParaRPr lang="en-US"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07</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Laporan Assessment</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03</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Siklus Manajemen Sumber Daya TI</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04. </a:t>
            </a:r>
            <a:r>
              <a:rPr lang="id-ID" dirty="0" smtClean="0">
                <a:ln w="18415" cmpd="sng">
                  <a:solidFill>
                    <a:srgbClr val="FFFFFF"/>
                  </a:solidFill>
                  <a:prstDash val="solid"/>
                </a:ln>
                <a:solidFill>
                  <a:srgbClr val="FFFFFF"/>
                </a:solidFill>
                <a:cs typeface="Arial" pitchFamily="34" charset="0"/>
              </a:rPr>
              <a:t> Strategi Manajemen SDI</a:t>
            </a:r>
            <a:endParaRPr lang="en-US"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05. </a:t>
            </a:r>
            <a:r>
              <a:rPr lang="id-ID" dirty="0" smtClean="0">
                <a:ln w="18415" cmpd="sng">
                  <a:solidFill>
                    <a:srgbClr val="FFFFFF"/>
                  </a:solidFill>
                  <a:prstDash val="solid"/>
                </a:ln>
                <a:solidFill>
                  <a:srgbClr val="FFFFFF"/>
                </a:solidFill>
                <a:cs typeface="Arial" pitchFamily="34" charset="0"/>
              </a:rPr>
              <a:t> Evolusi Informasi</a:t>
            </a:r>
            <a:endParaRPr lang="en-US"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06</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Assessment Manajemen SDI</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01</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Pendahuluan IRM</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09. </a:t>
            </a:r>
            <a:r>
              <a:rPr lang="id-ID" dirty="0" smtClean="0">
                <a:ln w="18415" cmpd="sng">
                  <a:solidFill>
                    <a:srgbClr val="FFFFFF"/>
                  </a:solidFill>
                  <a:prstDash val="solid"/>
                </a:ln>
                <a:solidFill>
                  <a:srgbClr val="FFFFFF"/>
                </a:solidFill>
                <a:cs typeface="Arial" pitchFamily="34" charset="0"/>
              </a:rPr>
              <a:t>  Organisasi Pengelola SDI</a:t>
            </a:r>
            <a:endParaRPr lang="en-US"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14</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Pentingnya Resiko TI</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10. </a:t>
            </a:r>
            <a:r>
              <a:rPr lang="id-ID" dirty="0" smtClean="0">
                <a:ln w="18415" cmpd="sng">
                  <a:solidFill>
                    <a:srgbClr val="FFFFFF"/>
                  </a:solidFill>
                  <a:prstDash val="solid"/>
                </a:ln>
                <a:solidFill>
                  <a:srgbClr val="FFFFFF"/>
                </a:solidFill>
                <a:cs typeface="Arial" pitchFamily="34" charset="0"/>
              </a:rPr>
              <a:t>  Indikator Kinerja Organisasi TI</a:t>
            </a:r>
            <a:endParaRPr lang="en-US"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11. </a:t>
            </a:r>
            <a:r>
              <a:rPr lang="id-ID" dirty="0" smtClean="0">
                <a:ln w="18415" cmpd="sng">
                  <a:solidFill>
                    <a:srgbClr val="FFFFFF"/>
                  </a:solidFill>
                  <a:prstDash val="solid"/>
                </a:ln>
                <a:solidFill>
                  <a:srgbClr val="FFFFFF"/>
                </a:solidFill>
                <a:cs typeface="Arial" pitchFamily="34" charset="0"/>
              </a:rPr>
              <a:t>  Lanjutan Indikator Kinerja Organisasi TI</a:t>
            </a:r>
            <a:endParaRPr lang="en-US"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cs typeface="Arial" pitchFamily="34" charset="0"/>
              </a:rPr>
              <a:t>. </a:t>
            </a:r>
            <a:r>
              <a:rPr lang="id-ID" dirty="0" smtClean="0">
                <a:ln w="18415" cmpd="sng">
                  <a:solidFill>
                    <a:srgbClr val="FFFFFF"/>
                  </a:solidFill>
                  <a:prstDash val="solid"/>
                </a:ln>
                <a:solidFill>
                  <a:srgbClr val="FFFFFF"/>
                </a:solidFill>
                <a:cs typeface="Arial" pitchFamily="34" charset="0"/>
              </a:rPr>
              <a:t>  Kompetensi SDM TI</a:t>
            </a:r>
            <a:endParaRPr lang="en-US"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13. </a:t>
            </a:r>
            <a:r>
              <a:rPr lang="id-ID" dirty="0" smtClean="0">
                <a:ln w="18415" cmpd="sng">
                  <a:solidFill>
                    <a:srgbClr val="FFFFFF"/>
                  </a:solidFill>
                  <a:prstDash val="solid"/>
                </a:ln>
                <a:solidFill>
                  <a:srgbClr val="FFFFFF"/>
                </a:solidFill>
                <a:cs typeface="Arial" pitchFamily="34" charset="0"/>
              </a:rPr>
              <a:t>  Indikator Kinerja SDM TI</a:t>
            </a:r>
            <a:endParaRPr lang="en-US"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3647206" y="3248890"/>
            <a:ext cx="5496793" cy="415498"/>
          </a:xfrm>
          <a:prstGeom prst="rect">
            <a:avLst/>
          </a:prstGeom>
          <a:noFill/>
          <a:ln>
            <a:noFill/>
          </a:ln>
          <a:effectLst/>
        </p:spPr>
        <p:txBody>
          <a:bodyPr wrap="square">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08. </a:t>
            </a:r>
            <a:r>
              <a:rPr lang="id-ID" dirty="0" smtClean="0">
                <a:ln w="18415" cmpd="sng">
                  <a:solidFill>
                    <a:srgbClr val="FFFFFF"/>
                  </a:solidFill>
                  <a:prstDash val="solid"/>
                </a:ln>
                <a:solidFill>
                  <a:srgbClr val="FFFFFF"/>
                </a:solidFill>
                <a:cs typeface="Arial" pitchFamily="34" charset="0"/>
              </a:rPr>
              <a:t> Kebijakan dan Akuntabilitas Pengelolaan SDI</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altLang="id-ID" sz="3200" smtClean="0">
                <a:latin typeface="Arial" panose="020B0604020202020204" pitchFamily="34" charset="0"/>
                <a:cs typeface="Arial" panose="020B0604020202020204" pitchFamily="34" charset="0"/>
              </a:rPr>
              <a:t>KEMAMPUAN AKHIR YANG DIHARAPKAN</a:t>
            </a:r>
          </a:p>
        </p:txBody>
      </p:sp>
      <p:sp>
        <p:nvSpPr>
          <p:cNvPr id="6148" name="Content Placeholder 5"/>
          <p:cNvSpPr>
            <a:spLocks noGrp="1"/>
          </p:cNvSpPr>
          <p:nvPr>
            <p:ph idx="1"/>
          </p:nvPr>
        </p:nvSpPr>
        <p:spPr>
          <a:xfrm>
            <a:off x="457200" y="1524000"/>
            <a:ext cx="8229600" cy="4602163"/>
          </a:xfrm>
        </p:spPr>
        <p:txBody>
          <a:bodyPr/>
          <a:lstStyle/>
          <a:p>
            <a:r>
              <a:rPr lang="id-ID" altLang="id-ID" sz="2200" dirty="0" smtClean="0">
                <a:latin typeface="Arial" panose="020B0604020202020204" pitchFamily="34" charset="0"/>
                <a:cs typeface="Arial" panose="020B0604020202020204" pitchFamily="34" charset="0"/>
              </a:rPr>
              <a:t>Mahasiswa dapat menjelaskan secara lisan dan tertulis, dapat mengidentifikasi kecukupan dan dapat</a:t>
            </a:r>
          </a:p>
          <a:p>
            <a:r>
              <a:rPr lang="id-ID" altLang="id-ID" sz="2200" dirty="0" smtClean="0">
                <a:latin typeface="Arial" panose="020B0604020202020204" pitchFamily="34" charset="0"/>
                <a:cs typeface="Arial" panose="020B0604020202020204" pitchFamily="34" charset="0"/>
              </a:rPr>
              <a:t>memberikan masukan perbaikan terhadap tatakelola organisasi, tatakelola TI, tatakelola informasi, siklus</a:t>
            </a:r>
          </a:p>
          <a:p>
            <a:r>
              <a:rPr lang="id-ID" altLang="id-ID" sz="2200" dirty="0" smtClean="0">
                <a:latin typeface="Arial" panose="020B0604020202020204" pitchFamily="34" charset="0"/>
                <a:cs typeface="Arial" panose="020B0604020202020204" pitchFamily="34" charset="0"/>
              </a:rPr>
              <a:t>manajemen pengelolaan sumberdaya STI, ukuran kinerja pengelolaan sumberdaya STI dan manajemen</a:t>
            </a:r>
          </a:p>
          <a:p>
            <a:r>
              <a:rPr lang="id-ID" altLang="id-ID" sz="2200" dirty="0" smtClean="0">
                <a:latin typeface="Arial" panose="020B0604020202020204" pitchFamily="34" charset="0"/>
                <a:cs typeface="Arial" panose="020B0604020202020204" pitchFamily="34" charset="0"/>
              </a:rPr>
              <a:t>risiko sumberdaya STI.</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Buku Acuan</a:t>
            </a:r>
          </a:p>
        </p:txBody>
      </p:sp>
      <p:sp>
        <p:nvSpPr>
          <p:cNvPr id="7172" name="Content Placeholder 5"/>
          <p:cNvSpPr>
            <a:spLocks noGrp="1"/>
          </p:cNvSpPr>
          <p:nvPr>
            <p:ph idx="1"/>
          </p:nvPr>
        </p:nvSpPr>
        <p:spPr>
          <a:xfrm>
            <a:off x="457200" y="1524000"/>
            <a:ext cx="8229600" cy="4602163"/>
          </a:xfrm>
        </p:spPr>
        <p:txBody>
          <a:bodyPr/>
          <a:lstStyle/>
          <a:p>
            <a:pPr marL="457200" indent="-457200">
              <a:buFont typeface="+mj-lt"/>
              <a:buAutoNum type="arabicPeriod"/>
            </a:pPr>
            <a:r>
              <a:rPr lang="en-US" altLang="id-ID" sz="2200" dirty="0" smtClean="0">
                <a:latin typeface="Arial" panose="020B0604020202020204" pitchFamily="34" charset="0"/>
                <a:cs typeface="Arial" panose="020B0604020202020204" pitchFamily="34" charset="0"/>
              </a:rPr>
              <a:t>Jim Davis, Gloria J. Miller, Allan Russel. Information Revolution: Using the Information Evolution Model to Grow Your</a:t>
            </a:r>
            <a:r>
              <a:rPr lang="id-ID" altLang="id-ID" sz="2200" dirty="0" smtClean="0">
                <a:latin typeface="Arial" panose="020B0604020202020204" pitchFamily="34" charset="0"/>
                <a:cs typeface="Arial" panose="020B0604020202020204" pitchFamily="34" charset="0"/>
              </a:rPr>
              <a:t> </a:t>
            </a:r>
            <a:r>
              <a:rPr lang="en-US" altLang="id-ID" sz="2200" dirty="0" smtClean="0">
                <a:latin typeface="Arial" panose="020B0604020202020204" pitchFamily="34" charset="0"/>
                <a:cs typeface="Arial" panose="020B0604020202020204" pitchFamily="34" charset="0"/>
              </a:rPr>
              <a:t>Business. John Wiley &amp;amp; Sons, 2006</a:t>
            </a:r>
            <a:endParaRPr lang="id-ID" altLang="id-ID" sz="2200" dirty="0" smtClean="0">
              <a:latin typeface="Arial" panose="020B0604020202020204" pitchFamily="34" charset="0"/>
              <a:cs typeface="Arial" panose="020B0604020202020204" pitchFamily="34" charset="0"/>
            </a:endParaRPr>
          </a:p>
          <a:p>
            <a:pPr marL="457200" indent="-457200">
              <a:buFont typeface="+mj-lt"/>
              <a:buAutoNum type="arabicPeriod"/>
            </a:pPr>
            <a:r>
              <a:rPr lang="en-US" altLang="id-ID" sz="2200" dirty="0" smtClean="0">
                <a:latin typeface="Arial" panose="020B0604020202020204" pitchFamily="34" charset="0"/>
                <a:cs typeface="Arial" panose="020B0604020202020204" pitchFamily="34" charset="0"/>
              </a:rPr>
              <a:t>Jerry N. </a:t>
            </a:r>
            <a:r>
              <a:rPr lang="en-US" altLang="id-ID" sz="2200" dirty="0" err="1" smtClean="0">
                <a:latin typeface="Arial" panose="020B0604020202020204" pitchFamily="34" charset="0"/>
                <a:cs typeface="Arial" panose="020B0604020202020204" pitchFamily="34" charset="0"/>
              </a:rPr>
              <a:t>Luftmann</a:t>
            </a:r>
            <a:r>
              <a:rPr lang="en-US" altLang="id-ID" sz="2200" dirty="0" smtClean="0">
                <a:latin typeface="Arial" panose="020B0604020202020204" pitchFamily="34" charset="0"/>
                <a:cs typeface="Arial" panose="020B0604020202020204" pitchFamily="34" charset="0"/>
              </a:rPr>
              <a:t>. Managing the Information Technology Resource: Leadership in the Information Age. Prentice-Hall, 1</a:t>
            </a:r>
            <a:r>
              <a:rPr lang="en-US" altLang="id-ID" sz="2200" baseline="30000" dirty="0" smtClean="0">
                <a:latin typeface="Arial" panose="020B0604020202020204" pitchFamily="34" charset="0"/>
                <a:cs typeface="Arial" panose="020B0604020202020204" pitchFamily="34" charset="0"/>
              </a:rPr>
              <a:t>st</a:t>
            </a:r>
            <a:r>
              <a:rPr lang="id-ID" altLang="id-ID" sz="2200" dirty="0" smtClean="0">
                <a:latin typeface="Arial" panose="020B0604020202020204" pitchFamily="34" charset="0"/>
                <a:cs typeface="Arial" panose="020B0604020202020204" pitchFamily="34" charset="0"/>
              </a:rPr>
              <a:t> </a:t>
            </a:r>
            <a:r>
              <a:rPr lang="en-US" altLang="id-ID" sz="2200" dirty="0" smtClean="0">
                <a:latin typeface="Arial" panose="020B0604020202020204" pitchFamily="34" charset="0"/>
                <a:cs typeface="Arial" panose="020B0604020202020204" pitchFamily="34" charset="0"/>
              </a:rPr>
              <a:t>edition, 2003</a:t>
            </a:r>
            <a:endParaRPr lang="id-ID" altLang="id-ID" sz="2200" dirty="0" smtClean="0">
              <a:latin typeface="Arial" panose="020B0604020202020204" pitchFamily="34" charset="0"/>
              <a:cs typeface="Arial" panose="020B0604020202020204" pitchFamily="34" charset="0"/>
            </a:endParaRPr>
          </a:p>
          <a:p>
            <a:pPr marL="457200" indent="-457200">
              <a:buFont typeface="+mj-lt"/>
              <a:buAutoNum type="arabicPeriod"/>
            </a:pPr>
            <a:r>
              <a:rPr lang="en-US" altLang="id-ID" sz="2200" dirty="0" err="1" smtClean="0">
                <a:latin typeface="Arial" panose="020B0604020202020204" pitchFamily="34" charset="0"/>
                <a:cs typeface="Arial" panose="020B0604020202020204" pitchFamily="34" charset="0"/>
              </a:rPr>
              <a:t>Cobit</a:t>
            </a:r>
            <a:r>
              <a:rPr lang="en-US" altLang="id-ID" sz="2200" dirty="0" smtClean="0">
                <a:latin typeface="Arial" panose="020B0604020202020204" pitchFamily="34" charset="0"/>
                <a:cs typeface="Arial" panose="020B0604020202020204" pitchFamily="34" charset="0"/>
              </a:rPr>
              <a:t>, ISACA</a:t>
            </a:r>
            <a:endParaRPr lang="id-ID" alt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Information</a:t>
            </a:r>
          </a:p>
        </p:txBody>
      </p:sp>
      <p:sp>
        <p:nvSpPr>
          <p:cNvPr id="5" name="Content Placeholder 2"/>
          <p:cNvSpPr txBox="1">
            <a:spLocks/>
          </p:cNvSpPr>
          <p:nvPr/>
        </p:nvSpPr>
        <p:spPr bwMode="auto">
          <a:xfrm>
            <a:off x="304800" y="1524000"/>
            <a:ext cx="9613861" cy="359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dirty="0" smtClean="0"/>
              <a:t>Information is data that have been collected and processed into a meaningful form</a:t>
            </a:r>
            <a:endParaRPr lang="id-ID"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Why Information Needed</a:t>
            </a:r>
          </a:p>
        </p:txBody>
      </p:sp>
      <p:sp>
        <p:nvSpPr>
          <p:cNvPr id="5" name="Content Placeholder 2"/>
          <p:cNvSpPr>
            <a:spLocks noGrp="1"/>
          </p:cNvSpPr>
          <p:nvPr>
            <p:ph idx="1"/>
          </p:nvPr>
        </p:nvSpPr>
        <p:spPr>
          <a:xfrm>
            <a:off x="457200" y="1524000"/>
            <a:ext cx="8229600" cy="4602163"/>
          </a:xfrm>
        </p:spPr>
        <p:txBody>
          <a:bodyPr/>
          <a:lstStyle/>
          <a:p>
            <a:r>
              <a:rPr lang="id-ID" dirty="0" smtClean="0"/>
              <a:t>To perform task/job</a:t>
            </a:r>
          </a:p>
          <a:p>
            <a:r>
              <a:rPr lang="id-ID" dirty="0" smtClean="0"/>
              <a:t>To plan</a:t>
            </a:r>
          </a:p>
          <a:p>
            <a:r>
              <a:rPr lang="id-ID" dirty="0" smtClean="0"/>
              <a:t>To slove problem</a:t>
            </a:r>
          </a:p>
          <a:p>
            <a:r>
              <a:rPr lang="id-ID" dirty="0" smtClean="0"/>
              <a:t>To make dicision</a:t>
            </a:r>
          </a:p>
          <a:p>
            <a:r>
              <a:rPr lang="id-ID" dirty="0" smtClean="0"/>
              <a:t>To take action</a:t>
            </a:r>
            <a:endParaRPr lang="id-ID"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Source of Information</a:t>
            </a:r>
          </a:p>
        </p:txBody>
      </p:sp>
      <p:sp>
        <p:nvSpPr>
          <p:cNvPr id="5" name="Content Placeholder 2"/>
          <p:cNvSpPr>
            <a:spLocks noGrp="1"/>
          </p:cNvSpPr>
          <p:nvPr>
            <p:ph idx="1"/>
          </p:nvPr>
        </p:nvSpPr>
        <p:spPr>
          <a:xfrm>
            <a:off x="496784" y="1403268"/>
            <a:ext cx="8266216" cy="3802589"/>
          </a:xfrm>
        </p:spPr>
        <p:txBody>
          <a:bodyPr/>
          <a:lstStyle/>
          <a:p>
            <a:r>
              <a:rPr lang="id-ID" dirty="0" smtClean="0"/>
              <a:t>Internal Source</a:t>
            </a:r>
          </a:p>
          <a:p>
            <a:pPr lvl="1"/>
            <a:r>
              <a:rPr lang="id-ID" dirty="0" smtClean="0"/>
              <a:t>Organizational chart – who does what?</a:t>
            </a:r>
          </a:p>
          <a:p>
            <a:pPr lvl="1"/>
            <a:r>
              <a:rPr lang="id-ID" dirty="0" smtClean="0"/>
              <a:t>Report and annual accounts?</a:t>
            </a:r>
          </a:p>
          <a:p>
            <a:pPr lvl="1"/>
            <a:r>
              <a:rPr lang="id-ID" dirty="0" smtClean="0"/>
              <a:t>List of directors and managers with thier responsibility</a:t>
            </a:r>
          </a:p>
          <a:p>
            <a:pPr lvl="1"/>
            <a:r>
              <a:rPr lang="id-ID" dirty="0" smtClean="0"/>
              <a:t>Telephone directories</a:t>
            </a:r>
          </a:p>
          <a:p>
            <a:pPr lvl="1"/>
            <a:r>
              <a:rPr lang="id-ID" dirty="0" smtClean="0"/>
              <a:t>Personnle departemens</a:t>
            </a:r>
          </a:p>
          <a:p>
            <a:r>
              <a:rPr lang="id-ID" dirty="0" smtClean="0"/>
              <a:t>External Source</a:t>
            </a:r>
            <a:endParaRPr lang="id-ID"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 UEU - Manajemen Sumber Daya Informasi - Pertemua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RM Pertemuan-1" id="{3979C861-7D89-4CC1-9C6B-39A9A90CB11D}" vid="{8D56DF52-7B1B-405B-A0F0-F9B69CA6A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UEU - Manajemen Sumber Daya Informasi - Pertemuan 1</Template>
  <TotalTime>0</TotalTime>
  <Words>982</Words>
  <Application>Microsoft Office PowerPoint</Application>
  <PresentationFormat>On-screen Show (4:3)</PresentationFormat>
  <Paragraphs>138</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PPT UEU - Manajemen Sumber Daya Informasi - Pertemuan 1</vt:lpstr>
      <vt:lpstr>PowerPoint Presentation</vt:lpstr>
      <vt:lpstr>PowerPoint Presentation</vt:lpstr>
      <vt:lpstr>PowerPoint Presentation</vt:lpstr>
      <vt:lpstr>PowerPoint Presentation</vt:lpstr>
      <vt:lpstr>KEMAMPUAN AKHIR YANG DIHARAPKAN</vt:lpstr>
      <vt:lpstr>Buku Acuan</vt:lpstr>
      <vt:lpstr>Information</vt:lpstr>
      <vt:lpstr>Why Information Needed</vt:lpstr>
      <vt:lpstr>Source of Information</vt:lpstr>
      <vt:lpstr>Source of Information</vt:lpstr>
      <vt:lpstr>What is Resources</vt:lpstr>
      <vt:lpstr>What is Management </vt:lpstr>
      <vt:lpstr>What is IRM</vt:lpstr>
      <vt:lpstr>PowerPoint Presentation</vt:lpstr>
      <vt:lpstr>Information Resources Management</vt:lpstr>
      <vt:lpstr>PowerPoint Presentation</vt:lpstr>
      <vt:lpstr>Three Classess of Information Resources</vt:lpstr>
      <vt:lpstr>Three Classess of Information Resources</vt:lpstr>
      <vt:lpstr>Three Classess of Information Resources</vt:lpstr>
      <vt:lpstr>Who Needs IRM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2017-10-30T02:49:42Z</dcterms:created>
  <dcterms:modified xsi:type="dcterms:W3CDTF">2017-10-30T02:50:04Z</dcterms:modified>
</cp:coreProperties>
</file>