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82" r:id="rId2"/>
    <p:sldId id="281" r:id="rId3"/>
    <p:sldId id="280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5" r:id="rId12"/>
    <p:sldId id="266" r:id="rId13"/>
    <p:sldId id="264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0031"/>
    <a:srgbClr val="2A383E"/>
    <a:srgbClr val="005068"/>
    <a:srgbClr val="8200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 autoAdjust="0"/>
    <p:restoredTop sz="94636" autoAdjust="0"/>
  </p:normalViewPr>
  <p:slideViewPr>
    <p:cSldViewPr>
      <p:cViewPr varScale="1">
        <p:scale>
          <a:sx n="74" d="100"/>
          <a:sy n="74" d="100"/>
        </p:scale>
        <p:origin x="756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0E016C-7500-487D-9831-2B15A41A0A81}" type="datetimeFigureOut">
              <a:rPr lang="id-ID" smtClean="0"/>
              <a:t>11/12/2017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2897E9-7A05-46E7-9CD6-A3AFB86D4AA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023795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altLang="id-ID" smtClean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CDACFA8-C7FC-4021-A3AC-5D7C3063EAD2}" type="slidenum">
              <a:rPr lang="id-ID" altLang="id-ID"/>
              <a:pPr>
                <a:spcBef>
                  <a:spcPct val="0"/>
                </a:spcBef>
              </a:pPr>
              <a:t>3</a:t>
            </a:fld>
            <a:endParaRPr lang="id-ID" altLang="id-ID"/>
          </a:p>
        </p:txBody>
      </p:sp>
    </p:spTree>
    <p:extLst>
      <p:ext uri="{BB962C8B-B14F-4D97-AF65-F5344CB8AC3E}">
        <p14:creationId xmlns:p14="http://schemas.microsoft.com/office/powerpoint/2010/main" val="41256552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668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6689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sz="3200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eaLnBrk="1" hangingPunct="1">
              <a:buFontTx/>
              <a:buNone/>
              <a:defRPr sz="320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96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rgbClr val="2A383E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rgbClr val="2A383E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rgbClr val="2A383E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rgbClr val="2A383E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rgbClr val="2A383E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2A383E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2A383E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2A383E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2A383E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82002B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82002B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92003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920031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920031"/>
        </a:buClr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920031"/>
        </a:buClr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920031"/>
        </a:buClr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920031"/>
        </a:buClr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920031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rsil\Desktop\Smartcrea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304800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Box 1"/>
          <p:cNvSpPr txBox="1">
            <a:spLocks noChangeArrowheads="1"/>
          </p:cNvSpPr>
          <p:nvPr/>
        </p:nvSpPr>
        <p:spPr bwMode="auto">
          <a:xfrm>
            <a:off x="3200400" y="3725863"/>
            <a:ext cx="56388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id-ID" b="1" dirty="0" smtClean="0">
                <a:solidFill>
                  <a:schemeClr val="bg1"/>
                </a:solidFill>
              </a:rPr>
              <a:t>PERTEMUAN </a:t>
            </a:r>
            <a:r>
              <a:rPr lang="id-ID" altLang="id-ID" b="1" dirty="0" smtClean="0">
                <a:solidFill>
                  <a:schemeClr val="bg1"/>
                </a:solidFill>
              </a:rPr>
              <a:t>13 – IT RISK MANAGEMENT</a:t>
            </a:r>
            <a:endParaRPr lang="en-US" altLang="id-ID" b="1" dirty="0">
              <a:solidFill>
                <a:schemeClr val="bg1"/>
              </a:solidFill>
            </a:endParaRPr>
          </a:p>
          <a:p>
            <a:pPr algn="ctr" eaLnBrk="1" hangingPunct="1"/>
            <a:r>
              <a:rPr lang="id-ID" altLang="id-ID" b="1" dirty="0" smtClean="0">
                <a:solidFill>
                  <a:schemeClr val="bg1"/>
                </a:solidFill>
              </a:rPr>
              <a:t>Riya Widayanti</a:t>
            </a:r>
            <a:endParaRPr lang="en-US" altLang="id-ID" b="1" dirty="0">
              <a:solidFill>
                <a:schemeClr val="bg1"/>
              </a:solidFill>
            </a:endParaRPr>
          </a:p>
          <a:p>
            <a:pPr algn="ctr" eaLnBrk="1" hangingPunct="1"/>
            <a:r>
              <a:rPr lang="id-ID" altLang="id-ID" b="1" dirty="0" smtClean="0">
                <a:solidFill>
                  <a:schemeClr val="bg1"/>
                </a:solidFill>
              </a:rPr>
              <a:t>SI-FASILKOM</a:t>
            </a:r>
          </a:p>
          <a:p>
            <a:pPr algn="ctr" eaLnBrk="1" hangingPunct="1"/>
            <a:r>
              <a:rPr lang="id-ID" altLang="id-ID" b="1" dirty="0" smtClean="0">
                <a:solidFill>
                  <a:schemeClr val="bg1"/>
                </a:solidFill>
              </a:rPr>
              <a:t>Sumber COBIT</a:t>
            </a:r>
            <a:endParaRPr lang="en-US" altLang="id-ID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04033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IT-related Risk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90000"/>
              </a:lnSpc>
              <a:defRPr/>
            </a:pPr>
            <a:r>
              <a:rPr lang="en-US" sz="2600" dirty="0" smtClean="0"/>
              <a:t>Risk IT is not limited to information security. It covers </a:t>
            </a:r>
            <a:r>
              <a:rPr lang="en-US" sz="2600" i="1" dirty="0" smtClean="0"/>
              <a:t>all</a:t>
            </a:r>
            <a:r>
              <a:rPr lang="en-US" sz="2600" dirty="0" smtClean="0"/>
              <a:t> IT-related risks, including:</a:t>
            </a:r>
          </a:p>
          <a:p>
            <a:pPr marL="0" indent="0">
              <a:lnSpc>
                <a:spcPct val="90000"/>
              </a:lnSpc>
              <a:defRPr/>
            </a:pPr>
            <a:endParaRPr lang="en-US" sz="1800" dirty="0" smtClean="0"/>
          </a:p>
          <a:p>
            <a:pPr marL="420688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2000" dirty="0" smtClean="0"/>
              <a:t>Late project delivery</a:t>
            </a:r>
          </a:p>
          <a:p>
            <a:pPr marL="420688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2000" dirty="0" smtClean="0"/>
              <a:t>Not achieving enough </a:t>
            </a:r>
            <a:br>
              <a:rPr lang="en-US" sz="2000" dirty="0" smtClean="0"/>
            </a:br>
            <a:r>
              <a:rPr lang="en-US" sz="2000" dirty="0" smtClean="0"/>
              <a:t>value from IT</a:t>
            </a:r>
          </a:p>
          <a:p>
            <a:pPr marL="420688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2000" dirty="0" smtClean="0"/>
              <a:t>Compliance</a:t>
            </a:r>
          </a:p>
          <a:p>
            <a:pPr marL="420688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2000" dirty="0" smtClean="0"/>
              <a:t>Misalignment</a:t>
            </a:r>
          </a:p>
          <a:p>
            <a:pPr marL="420688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2000" dirty="0" smtClean="0"/>
              <a:t>Obsolete or inflexible</a:t>
            </a:r>
            <a:br>
              <a:rPr lang="en-US" sz="2000" dirty="0" smtClean="0"/>
            </a:br>
            <a:r>
              <a:rPr lang="en-US" sz="2000" dirty="0" smtClean="0"/>
              <a:t>IT architecture</a:t>
            </a:r>
          </a:p>
          <a:p>
            <a:pPr marL="420688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2000" dirty="0" smtClean="0"/>
              <a:t>IT </a:t>
            </a:r>
            <a:r>
              <a:rPr lang="en-US" sz="2000" smtClean="0"/>
              <a:t>service delivery</a:t>
            </a:r>
            <a:br>
              <a:rPr lang="en-US" sz="2000" smtClean="0"/>
            </a:br>
            <a:r>
              <a:rPr lang="en-US" sz="2000" smtClean="0"/>
              <a:t>problems</a:t>
            </a:r>
            <a:endParaRPr lang="en-US" sz="2000" dirty="0" smtClean="0"/>
          </a:p>
          <a:p>
            <a:pPr>
              <a:defRPr/>
            </a:pPr>
            <a:endParaRPr lang="en-US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2667000"/>
            <a:ext cx="4914900" cy="344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Where IT Risk Fits In</a:t>
            </a:r>
          </a:p>
        </p:txBody>
      </p:sp>
      <p:pic>
        <p:nvPicPr>
          <p:cNvPr id="2150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886200" y="1752600"/>
            <a:ext cx="4876800" cy="4114800"/>
          </a:xfrm>
        </p:spPr>
      </p:pic>
      <p:sp>
        <p:nvSpPr>
          <p:cNvPr id="21507" name="TextBox 4"/>
          <p:cNvSpPr txBox="1">
            <a:spLocks noChangeArrowheads="1"/>
          </p:cNvSpPr>
          <p:nvPr/>
        </p:nvSpPr>
        <p:spPr bwMode="auto">
          <a:xfrm>
            <a:off x="533400" y="2133600"/>
            <a:ext cx="327660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GB" sz="2000"/>
              <a:t>Standards and frameworks are available, but are either too: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en-GB" sz="2000"/>
              <a:t> Generic enterprise </a:t>
            </a:r>
          </a:p>
          <a:p>
            <a:pPr>
              <a:lnSpc>
                <a:spcPct val="90000"/>
              </a:lnSpc>
            </a:pPr>
            <a:r>
              <a:rPr lang="en-GB" sz="2000"/>
              <a:t>   risk management-</a:t>
            </a:r>
          </a:p>
          <a:p>
            <a:pPr>
              <a:lnSpc>
                <a:spcPct val="90000"/>
              </a:lnSpc>
            </a:pPr>
            <a:r>
              <a:rPr lang="en-GB" sz="2000"/>
              <a:t>   oriented 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en-GB" sz="2000"/>
              <a:t> IT security-oriented</a:t>
            </a:r>
          </a:p>
          <a:p>
            <a:pPr lvl="1">
              <a:lnSpc>
                <a:spcPct val="90000"/>
              </a:lnSpc>
            </a:pPr>
            <a:endParaRPr lang="en-GB" sz="2000"/>
          </a:p>
          <a:p>
            <a:pPr>
              <a:lnSpc>
                <a:spcPct val="90000"/>
              </a:lnSpc>
            </a:pPr>
            <a:r>
              <a:rPr lang="en-GB" sz="2000" b="1"/>
              <a:t>No comprehensive IT- related risk framework available—until now.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Risk IT Offers</a:t>
            </a:r>
          </a:p>
        </p:txBody>
      </p:sp>
      <p:sp>
        <p:nvSpPr>
          <p:cNvPr id="22530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sz="1800" smtClean="0"/>
              <a:t>Provides guidance to help executives and management ask the key questions, make better, more informed risk-adjusted decisions and guide their enterprises so risk is managed effectively</a:t>
            </a:r>
          </a:p>
          <a:p>
            <a:pPr>
              <a:buFontTx/>
              <a:buChar char="•"/>
            </a:pPr>
            <a:endParaRPr lang="en-US" sz="1800" smtClean="0"/>
          </a:p>
          <a:p>
            <a:pPr>
              <a:buFontTx/>
              <a:buChar char="•"/>
            </a:pPr>
            <a:r>
              <a:rPr lang="en-US" sz="1800" smtClean="0"/>
              <a:t>Helps save time, cost and effort with tools to address business risks</a:t>
            </a:r>
          </a:p>
          <a:p>
            <a:pPr>
              <a:buFontTx/>
              <a:buChar char="•"/>
            </a:pPr>
            <a:endParaRPr lang="en-US" sz="1800" smtClean="0"/>
          </a:p>
          <a:p>
            <a:pPr>
              <a:buFontTx/>
              <a:buChar char="•"/>
            </a:pPr>
            <a:r>
              <a:rPr lang="en-US" sz="1800" smtClean="0"/>
              <a:t>Integrates the management of IT-related business risks into overall enterprise risk management</a:t>
            </a:r>
          </a:p>
          <a:p>
            <a:pPr>
              <a:buFontTx/>
              <a:buChar char="•"/>
            </a:pPr>
            <a:endParaRPr lang="en-US" sz="1800" smtClean="0"/>
          </a:p>
          <a:p>
            <a:pPr>
              <a:buFontTx/>
              <a:buChar char="•"/>
            </a:pPr>
            <a:r>
              <a:rPr lang="en-US" sz="1800" smtClean="0"/>
              <a:t>Helps leadership understand the enterprise’s risk appetite and risk tolerance</a:t>
            </a:r>
          </a:p>
          <a:p>
            <a:pPr>
              <a:buFontTx/>
              <a:buChar char="•"/>
            </a:pPr>
            <a:endParaRPr lang="en-US" sz="1800" smtClean="0"/>
          </a:p>
          <a:p>
            <a:pPr>
              <a:buFontTx/>
              <a:buChar char="•"/>
            </a:pPr>
            <a:r>
              <a:rPr lang="en-US" sz="1800" smtClean="0"/>
              <a:t>Provides practical guidance driven by the needs of enterprise leadership around the world</a:t>
            </a:r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Unique to the Marketplace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defRPr/>
            </a:pPr>
            <a:r>
              <a:rPr lang="en-US" sz="2800" dirty="0" smtClean="0"/>
              <a:t>Risk IT provides a balanced view of an enterprise’s IT-related business risks:</a:t>
            </a:r>
          </a:p>
          <a:p>
            <a:pPr marL="533400" lvl="1" indent="-177800">
              <a:defRPr/>
            </a:pPr>
            <a:r>
              <a:rPr lang="en-US" sz="1800" dirty="0" smtClean="0"/>
              <a:t>Brings together all aspects of IT risk, including value, change, availability, security, project and recovery.</a:t>
            </a:r>
          </a:p>
          <a:p>
            <a:pPr marL="533400" lvl="1" indent="-177800">
              <a:defRPr/>
            </a:pPr>
            <a:r>
              <a:rPr lang="en-US" sz="1800" dirty="0" smtClean="0"/>
              <a:t>Links with </a:t>
            </a:r>
            <a:r>
              <a:rPr lang="en-US" sz="1800" i="1" dirty="0" err="1" smtClean="0"/>
              <a:t>enterprisewide</a:t>
            </a:r>
            <a:r>
              <a:rPr lang="en-US" sz="1800" dirty="0" smtClean="0"/>
              <a:t> risk management concepts and approaches, such as COSO ERM, ARMS and ISO 31000.</a:t>
            </a:r>
          </a:p>
          <a:p>
            <a:pPr marL="533400" lvl="1" indent="-177800">
              <a:defRPr/>
            </a:pPr>
            <a:r>
              <a:rPr lang="en-US" sz="1800" dirty="0" smtClean="0"/>
              <a:t>Other standards and frameworks are either too generic (e.g., ERM-oriented) or too focused on one aspect (e.g., IT security) (see next slide).</a:t>
            </a:r>
          </a:p>
          <a:p>
            <a:pPr marL="533400" lvl="1" indent="-177800">
              <a:defRPr/>
            </a:pPr>
            <a:r>
              <a:rPr lang="en-US" sz="1800" dirty="0" smtClean="0"/>
              <a:t>Offers a single, comprehensive view of IT-related business risks, which can cost companies millions annually in lost revenues and opportunities.</a:t>
            </a:r>
            <a:endParaRPr lang="en-US" dirty="0" smtClean="0"/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57200" y="2743200"/>
            <a:ext cx="8229600" cy="3200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200" smtClean="0"/>
              <a:t/>
            </a:r>
            <a:br>
              <a:rPr lang="en-US" sz="3200" smtClean="0"/>
            </a:br>
            <a:r>
              <a:rPr lang="en-US" sz="3200" smtClean="0"/>
              <a:t>Who Benefits From Risk IT?</a:t>
            </a:r>
            <a:r>
              <a:rPr lang="en-US" b="1" smtClean="0"/>
              <a:t/>
            </a:r>
            <a:br>
              <a:rPr lang="en-US" b="1" smtClean="0"/>
            </a:br>
            <a:endParaRPr lang="en-US" smtClean="0"/>
          </a:p>
        </p:txBody>
      </p:sp>
      <p:sp>
        <p:nvSpPr>
          <p:cNvPr id="24579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971800"/>
            <a:ext cx="4038600" cy="3154363"/>
          </a:xfrm>
        </p:spPr>
        <p:txBody>
          <a:bodyPr/>
          <a:lstStyle/>
          <a:p>
            <a:endParaRPr lang="en-US" sz="2000" smtClean="0"/>
          </a:p>
          <a:p>
            <a:r>
              <a:rPr lang="en-US" sz="2000" smtClean="0"/>
              <a:t>Boards and executive management; C-suite</a:t>
            </a:r>
          </a:p>
          <a:p>
            <a:r>
              <a:rPr lang="en-US" sz="2000" smtClean="0"/>
              <a:t>Corporate and operational risk managers</a:t>
            </a:r>
          </a:p>
          <a:p>
            <a:r>
              <a:rPr lang="en-US" sz="2000" smtClean="0"/>
              <a:t>IT management</a:t>
            </a:r>
          </a:p>
          <a:p>
            <a:r>
              <a:rPr lang="en-US" sz="2000" smtClean="0"/>
              <a:t>IT service managers</a:t>
            </a:r>
          </a:p>
        </p:txBody>
      </p:sp>
      <p:sp>
        <p:nvSpPr>
          <p:cNvPr id="24580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2971800"/>
            <a:ext cx="4038600" cy="3154363"/>
          </a:xfrm>
        </p:spPr>
        <p:txBody>
          <a:bodyPr/>
          <a:lstStyle/>
          <a:p>
            <a:endParaRPr lang="en-US" sz="2000" smtClean="0"/>
          </a:p>
          <a:p>
            <a:r>
              <a:rPr lang="en-US" sz="2000" smtClean="0"/>
              <a:t>IT security managers</a:t>
            </a:r>
          </a:p>
          <a:p>
            <a:r>
              <a:rPr lang="en-US" sz="2000" smtClean="0"/>
              <a:t>Enterprise governance officers</a:t>
            </a:r>
          </a:p>
          <a:p>
            <a:r>
              <a:rPr lang="en-US" sz="2000" smtClean="0"/>
              <a:t>Business managers</a:t>
            </a:r>
          </a:p>
          <a:p>
            <a:r>
              <a:rPr lang="en-US" sz="2000" smtClean="0"/>
              <a:t>IT and external auditors</a:t>
            </a:r>
          </a:p>
          <a:p>
            <a:r>
              <a:rPr lang="en-US" sz="2000" smtClean="0"/>
              <a:t>Regulators</a:t>
            </a:r>
          </a:p>
        </p:txBody>
      </p:sp>
      <p:sp>
        <p:nvSpPr>
          <p:cNvPr id="24581" name="Rectangle 4"/>
          <p:cNvSpPr>
            <a:spLocks noChangeArrowheads="1"/>
          </p:cNvSpPr>
          <p:nvPr/>
        </p:nvSpPr>
        <p:spPr bwMode="auto">
          <a:xfrm>
            <a:off x="609600" y="1524000"/>
            <a:ext cx="73914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/>
              <a:t>All enterprises that use IT, whether one-person shops or multinational conglomerates, can benefit from Risk IT.</a:t>
            </a:r>
          </a:p>
          <a:p>
            <a:endParaRPr lang="en-US" sz="1600"/>
          </a:p>
          <a:p>
            <a:r>
              <a:rPr lang="en-US" sz="1600"/>
              <a:t>Risk IT can be customised for any type of enterprise in any geographic location.</a:t>
            </a:r>
          </a:p>
          <a:p>
            <a:endParaRPr lang="en-US" sz="1600"/>
          </a:p>
          <a:p>
            <a:r>
              <a:rPr lang="en-US" sz="1600"/>
              <a:t>Specifically, the following audiences can benefit from the Risk IT framework: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sz="quarter" idx="4"/>
          </p:nvPr>
        </p:nvSpPr>
        <p:spPr>
          <a:xfrm>
            <a:off x="4648200" y="1905000"/>
            <a:ext cx="4041775" cy="43434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  <a:defRPr/>
            </a:pPr>
            <a:endParaRPr lang="en-US" dirty="0" smtClean="0"/>
          </a:p>
          <a:p>
            <a:pPr>
              <a:lnSpc>
                <a:spcPct val="90000"/>
              </a:lnSpc>
              <a:defRPr/>
            </a:pPr>
            <a:endParaRPr lang="en-US" dirty="0" smtClean="0"/>
          </a:p>
          <a:p>
            <a:pPr>
              <a:lnSpc>
                <a:spcPct val="90000"/>
              </a:lnSpc>
              <a:defRPr/>
            </a:pPr>
            <a:r>
              <a:rPr lang="en-US" dirty="0" smtClean="0">
                <a:solidFill>
                  <a:schemeClr val="tx1"/>
                </a:solidFill>
              </a:rPr>
              <a:t>Practical stand-alone guidance; extends COBIT and Val IT</a:t>
            </a:r>
          </a:p>
          <a:p>
            <a:pPr>
              <a:lnSpc>
                <a:spcPct val="90000"/>
              </a:lnSpc>
              <a:defRPr/>
            </a:pPr>
            <a:r>
              <a:rPr lang="en-US" dirty="0" smtClean="0">
                <a:solidFill>
                  <a:schemeClr val="tx1"/>
                </a:solidFill>
              </a:rPr>
              <a:t>Continuous process model, supported by maturity models and practical tools</a:t>
            </a:r>
          </a:p>
          <a:p>
            <a:pPr>
              <a:lnSpc>
                <a:spcPct val="90000"/>
              </a:lnSpc>
              <a:defRPr/>
            </a:pPr>
            <a:r>
              <a:rPr lang="en-US" dirty="0" smtClean="0">
                <a:solidFill>
                  <a:schemeClr val="tx1"/>
                </a:solidFill>
              </a:rPr>
              <a:t>Includes a framework and good practice guidance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57200" y="1905000"/>
            <a:ext cx="3962400" cy="434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603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67000"/>
            <a:ext cx="4040188" cy="33067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mtClean="0"/>
              <a:t>Link to business risk management approaches</a:t>
            </a:r>
          </a:p>
          <a:p>
            <a:pPr>
              <a:lnSpc>
                <a:spcPct val="90000"/>
              </a:lnSpc>
            </a:pPr>
            <a:r>
              <a:rPr lang="en-US" smtClean="0"/>
              <a:t>Use an end-to end business process performance approach</a:t>
            </a:r>
          </a:p>
          <a:p>
            <a:pPr>
              <a:lnSpc>
                <a:spcPct val="90000"/>
              </a:lnSpc>
            </a:pPr>
            <a:r>
              <a:rPr lang="en-US" smtClean="0"/>
              <a:t>Integrate silos of technology risk management</a:t>
            </a:r>
          </a:p>
          <a:p>
            <a:endParaRPr lang="en-US" smtClean="0"/>
          </a:p>
        </p:txBody>
      </p:sp>
      <p:sp>
        <p:nvSpPr>
          <p:cNvPr id="25604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4040188" cy="650875"/>
          </a:xfrm>
        </p:spPr>
        <p:txBody>
          <a:bodyPr/>
          <a:lstStyle/>
          <a:p>
            <a:r>
              <a:rPr lang="en-US" sz="2000" u="sng" smtClean="0"/>
              <a:t>Functional Requirements</a:t>
            </a:r>
          </a:p>
        </p:txBody>
      </p:sp>
      <p:sp>
        <p:nvSpPr>
          <p:cNvPr id="2560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4400" y="1905000"/>
            <a:ext cx="4041775" cy="639763"/>
          </a:xfrm>
        </p:spPr>
        <p:txBody>
          <a:bodyPr/>
          <a:lstStyle/>
          <a:p>
            <a:endParaRPr lang="en-US" sz="2000" smtClean="0"/>
          </a:p>
          <a:p>
            <a:r>
              <a:rPr lang="en-US" sz="2000" u="sng" smtClean="0"/>
              <a:t>Nonfunctional/Ease-of-use Requirements</a:t>
            </a:r>
          </a:p>
        </p:txBody>
      </p:sp>
      <p:sp>
        <p:nvSpPr>
          <p:cNvPr id="25606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200" smtClean="0"/>
              <a:t>Practitioner-driven Requirements</a:t>
            </a:r>
          </a:p>
        </p:txBody>
      </p:sp>
      <p:sp>
        <p:nvSpPr>
          <p:cNvPr id="25607" name="TextBox 12"/>
          <p:cNvSpPr txBox="1">
            <a:spLocks noChangeArrowheads="1"/>
          </p:cNvSpPr>
          <p:nvPr/>
        </p:nvSpPr>
        <p:spPr bwMode="auto">
          <a:xfrm>
            <a:off x="1828800" y="1371600"/>
            <a:ext cx="5562600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i="1"/>
              <a:t>Developed to fill the needs of enterprise leaders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Guiding Principles of Risk IT</a:t>
            </a:r>
          </a:p>
        </p:txBody>
      </p:sp>
      <p:sp>
        <p:nvSpPr>
          <p:cNvPr id="2662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en-US" sz="2000" smtClean="0"/>
              <a:t>Always connect to enterprise objectives.</a:t>
            </a:r>
          </a:p>
          <a:p>
            <a:pPr>
              <a:buFont typeface="Wingdings" pitchFamily="2" charset="2"/>
              <a:buChar char="ü"/>
            </a:pPr>
            <a:r>
              <a:rPr lang="en-US" sz="2000" smtClean="0"/>
              <a:t>Align the management of IT-related business risk with </a:t>
            </a:r>
          </a:p>
          <a:p>
            <a:r>
              <a:rPr lang="en-US" sz="2000" smtClean="0"/>
              <a:t>	overall enterprise risk management.</a:t>
            </a:r>
          </a:p>
          <a:p>
            <a:pPr>
              <a:buFont typeface="Wingdings" pitchFamily="2" charset="2"/>
              <a:buChar char="ü"/>
            </a:pPr>
            <a:r>
              <a:rPr lang="en-US" sz="2000" smtClean="0"/>
              <a:t>Balance the costs and benefits of managing risk.</a:t>
            </a:r>
          </a:p>
          <a:p>
            <a:pPr>
              <a:buFont typeface="Wingdings" pitchFamily="2" charset="2"/>
              <a:buChar char="ü"/>
            </a:pPr>
            <a:r>
              <a:rPr lang="en-US" sz="2000" smtClean="0"/>
              <a:t>Promote fair and open communication of IT risk.</a:t>
            </a:r>
          </a:p>
          <a:p>
            <a:pPr>
              <a:buFont typeface="Wingdings" pitchFamily="2" charset="2"/>
              <a:buChar char="ü"/>
            </a:pPr>
            <a:r>
              <a:rPr lang="en-US" sz="2000" smtClean="0"/>
              <a:t>Establish the right tone from the top while defining </a:t>
            </a:r>
          </a:p>
          <a:p>
            <a:r>
              <a:rPr lang="en-US" sz="2000" smtClean="0"/>
              <a:t>	and enforcing personal accountability for operating </a:t>
            </a:r>
          </a:p>
          <a:p>
            <a:r>
              <a:rPr lang="en-US" sz="2000" smtClean="0"/>
              <a:t>	within acceptable and well-defined tolerance levels.</a:t>
            </a:r>
          </a:p>
          <a:p>
            <a:pPr>
              <a:buFont typeface="Wingdings" pitchFamily="2" charset="2"/>
              <a:buChar char="ü"/>
            </a:pPr>
            <a:r>
              <a:rPr lang="en-US" sz="2000" smtClean="0"/>
              <a:t>Understand that this is a continuous process and an important part of daily activities.</a:t>
            </a:r>
          </a:p>
          <a:p>
            <a:endParaRPr lang="en-US" smtClean="0"/>
          </a:p>
        </p:txBody>
      </p:sp>
      <p:pic>
        <p:nvPicPr>
          <p:cNvPr id="26627" name="Picture 2" descr="C:\Documents and Settings\kkessinger\Local Settings\Temporary Internet Files\Content.IE5\0NAR7FHX\MP900314082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6600" y="2209800"/>
            <a:ext cx="141922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Key Risk IT Content: The “What”</a:t>
            </a:r>
          </a:p>
        </p:txBody>
      </p:sp>
      <p:sp>
        <p:nvSpPr>
          <p:cNvPr id="2765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400" smtClean="0"/>
              <a:t>Key content of the Risk IT framework includes:</a:t>
            </a:r>
          </a:p>
          <a:p>
            <a:endParaRPr lang="en-US" sz="1400" smtClean="0"/>
          </a:p>
          <a:p>
            <a:pPr>
              <a:lnSpc>
                <a:spcPct val="80000"/>
              </a:lnSpc>
              <a:buFontTx/>
              <a:buChar char="•"/>
            </a:pPr>
            <a:r>
              <a:rPr lang="en-US" sz="1400" smtClean="0"/>
              <a:t>Risk management essentials</a:t>
            </a:r>
          </a:p>
          <a:p>
            <a:pPr>
              <a:lnSpc>
                <a:spcPct val="80000"/>
              </a:lnSpc>
            </a:pPr>
            <a:r>
              <a:rPr lang="en-US" sz="1400" smtClean="0"/>
              <a:t>	In </a:t>
            </a:r>
            <a:r>
              <a:rPr lang="en-US" sz="1400" b="1" smtClean="0"/>
              <a:t>Risk Governance</a:t>
            </a:r>
            <a:r>
              <a:rPr lang="en-US" sz="1400" smtClean="0"/>
              <a:t>: Risk appetite and tolerance, responsibilities and accountability for IT risk</a:t>
            </a:r>
          </a:p>
          <a:p>
            <a:pPr>
              <a:lnSpc>
                <a:spcPct val="80000"/>
              </a:lnSpc>
            </a:pPr>
            <a:r>
              <a:rPr lang="en-US" sz="1400" smtClean="0"/>
              <a:t>	    management, awareness and communication, and risk culture</a:t>
            </a:r>
          </a:p>
          <a:p>
            <a:pPr>
              <a:lnSpc>
                <a:spcPct val="90000"/>
              </a:lnSpc>
              <a:buClr>
                <a:srgbClr val="92D050"/>
              </a:buClr>
            </a:pPr>
            <a:r>
              <a:rPr lang="en-US" sz="1400" smtClean="0"/>
              <a:t>	In </a:t>
            </a:r>
            <a:r>
              <a:rPr lang="en-US" sz="1400" b="1" smtClean="0"/>
              <a:t>Risk Evaluation</a:t>
            </a:r>
            <a:r>
              <a:rPr lang="en-US" sz="1400" smtClean="0"/>
              <a:t>: Describing business impact and risk scenarios</a:t>
            </a:r>
          </a:p>
          <a:p>
            <a:pPr>
              <a:lnSpc>
                <a:spcPct val="90000"/>
              </a:lnSpc>
              <a:buClr>
                <a:srgbClr val="92D050"/>
              </a:buClr>
            </a:pPr>
            <a:r>
              <a:rPr lang="en-US" sz="1400" smtClean="0"/>
              <a:t>	In </a:t>
            </a:r>
            <a:r>
              <a:rPr lang="en-US" sz="1400" b="1" smtClean="0"/>
              <a:t>Risk Response</a:t>
            </a:r>
            <a:r>
              <a:rPr lang="en-US" sz="1400" smtClean="0"/>
              <a:t>: Key risk indicators (KRI) and risk response definition and prioritisation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en-US" sz="1400" smtClean="0"/>
              <a:t>Section on how Risk IT extends and enhances COBIT and Val IT (</a:t>
            </a:r>
            <a:r>
              <a:rPr lang="en-US" sz="1400" i="1" smtClean="0"/>
              <a:t>Note: </a:t>
            </a:r>
            <a:r>
              <a:rPr lang="en-US" sz="1400" smtClean="0"/>
              <a:t>Risk IT does not require the use of COBIT or Val IT</a:t>
            </a:r>
            <a:r>
              <a:rPr lang="en-US" sz="1400" i="1" smtClean="0"/>
              <a:t>.)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en-US" sz="1400" smtClean="0"/>
              <a:t>Process model sections that contain:</a:t>
            </a:r>
          </a:p>
          <a:p>
            <a:pPr>
              <a:lnSpc>
                <a:spcPct val="80000"/>
              </a:lnSpc>
            </a:pPr>
            <a:r>
              <a:rPr lang="en-US" sz="1400" smtClean="0"/>
              <a:t>	Descriptions</a:t>
            </a:r>
          </a:p>
          <a:p>
            <a:pPr>
              <a:lnSpc>
                <a:spcPct val="80000"/>
              </a:lnSpc>
            </a:pPr>
            <a:r>
              <a:rPr lang="en-US" sz="1400" smtClean="0"/>
              <a:t>	Input-output tables</a:t>
            </a:r>
          </a:p>
          <a:p>
            <a:pPr>
              <a:lnSpc>
                <a:spcPct val="80000"/>
              </a:lnSpc>
            </a:pPr>
            <a:r>
              <a:rPr lang="en-US" sz="1400" smtClean="0"/>
              <a:t>	RACI (Responsible, Accountable, Consulted, Informed) table 	</a:t>
            </a:r>
          </a:p>
          <a:p>
            <a:pPr>
              <a:lnSpc>
                <a:spcPct val="80000"/>
              </a:lnSpc>
            </a:pPr>
            <a:r>
              <a:rPr lang="en-US" sz="1400" smtClean="0"/>
              <a:t>	Goals and Metrics Table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en-US" sz="1400" smtClean="0"/>
              <a:t>Maturity model is provided for each domain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en-US" sz="1400" smtClean="0"/>
              <a:t>Appendices</a:t>
            </a:r>
          </a:p>
          <a:p>
            <a:pPr>
              <a:lnSpc>
                <a:spcPct val="80000"/>
              </a:lnSpc>
            </a:pPr>
            <a:r>
              <a:rPr lang="en-US" sz="1400" smtClean="0"/>
              <a:t>	Reference materials</a:t>
            </a:r>
          </a:p>
          <a:p>
            <a:pPr>
              <a:lnSpc>
                <a:spcPct val="80000"/>
              </a:lnSpc>
            </a:pPr>
            <a:r>
              <a:rPr lang="en-US" sz="1400" smtClean="0"/>
              <a:t>	High-level comparison of Risk IT to other risk management frameworks and standards</a:t>
            </a:r>
          </a:p>
          <a:p>
            <a:pPr>
              <a:lnSpc>
                <a:spcPct val="80000"/>
              </a:lnSpc>
            </a:pPr>
            <a:r>
              <a:rPr lang="en-US" sz="1400" smtClean="0"/>
              <a:t>	Glossary</a:t>
            </a:r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Risk IT Three Domains</a:t>
            </a:r>
          </a:p>
        </p:txBody>
      </p:sp>
      <p:pic>
        <p:nvPicPr>
          <p:cNvPr id="28674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425700" y="1600200"/>
            <a:ext cx="4292600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Risk Governance Domain</a:t>
            </a:r>
          </a:p>
        </p:txBody>
      </p:sp>
      <p:sp>
        <p:nvSpPr>
          <p:cNvPr id="2969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solidFill>
                  <a:srgbClr val="920031"/>
                </a:solidFill>
              </a:rPr>
              <a:t>Risk Governance Essentials:</a:t>
            </a:r>
          </a:p>
          <a:p>
            <a:endParaRPr lang="en-US" smtClean="0">
              <a:solidFill>
                <a:srgbClr val="920031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n-US" sz="2800" smtClean="0"/>
              <a:t>Responsibility and accountability for risk</a:t>
            </a:r>
          </a:p>
          <a:p>
            <a:pPr>
              <a:buFont typeface="Wingdings" pitchFamily="2" charset="2"/>
              <a:buChar char="q"/>
            </a:pPr>
            <a:r>
              <a:rPr lang="en-US" sz="2800" smtClean="0"/>
              <a:t>Risk appetite and tolerance</a:t>
            </a:r>
          </a:p>
          <a:p>
            <a:pPr>
              <a:buFont typeface="Wingdings" pitchFamily="2" charset="2"/>
              <a:buChar char="q"/>
            </a:pPr>
            <a:r>
              <a:rPr lang="en-US" sz="2800" smtClean="0"/>
              <a:t>Awareness and communication</a:t>
            </a:r>
          </a:p>
          <a:p>
            <a:pPr>
              <a:buFont typeface="Wingdings" pitchFamily="2" charset="2"/>
              <a:buChar char="q"/>
            </a:pPr>
            <a:r>
              <a:rPr lang="en-US" sz="2800" smtClean="0"/>
              <a:t>Risk culture</a:t>
            </a:r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41987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Risk Evaluation Domain</a:t>
            </a:r>
          </a:p>
        </p:txBody>
      </p:sp>
      <p:sp>
        <p:nvSpPr>
          <p:cNvPr id="3072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solidFill>
                  <a:srgbClr val="920031"/>
                </a:solidFill>
              </a:rPr>
              <a:t>Risk Evaluation Essentials:</a:t>
            </a:r>
          </a:p>
          <a:p>
            <a:endParaRPr lang="en-US" smtClean="0"/>
          </a:p>
          <a:p>
            <a:pPr>
              <a:buFont typeface="Wingdings" pitchFamily="2" charset="2"/>
              <a:buChar char="q"/>
            </a:pPr>
            <a:r>
              <a:rPr lang="en-US" smtClean="0"/>
              <a:t>Risk scenarios</a:t>
            </a:r>
          </a:p>
          <a:p>
            <a:pPr>
              <a:buFont typeface="Wingdings" pitchFamily="2" charset="2"/>
              <a:buChar char="q"/>
            </a:pPr>
            <a:r>
              <a:rPr lang="en-US" smtClean="0"/>
              <a:t>Business impact descriptions</a:t>
            </a:r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Risk Response Domain</a:t>
            </a:r>
          </a:p>
        </p:txBody>
      </p:sp>
      <p:sp>
        <p:nvSpPr>
          <p:cNvPr id="3174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solidFill>
                  <a:srgbClr val="920031"/>
                </a:solidFill>
              </a:rPr>
              <a:t>Risk Response Essentials:</a:t>
            </a:r>
          </a:p>
          <a:p>
            <a:endParaRPr lang="en-US" smtClean="0"/>
          </a:p>
          <a:p>
            <a:pPr>
              <a:buFont typeface="Wingdings" pitchFamily="2" charset="2"/>
              <a:buChar char="q"/>
            </a:pPr>
            <a:r>
              <a:rPr lang="en-US" smtClean="0"/>
              <a:t>Key risk indicators (KRIs)</a:t>
            </a:r>
          </a:p>
          <a:p>
            <a:pPr>
              <a:buFont typeface="Wingdings" pitchFamily="2" charset="2"/>
              <a:buChar char="q"/>
            </a:pPr>
            <a:r>
              <a:rPr lang="en-US" smtClean="0"/>
              <a:t>Risk response definition and prioritisation</a:t>
            </a:r>
          </a:p>
          <a:p>
            <a:endParaRPr lang="en-US" smtClean="0">
              <a:solidFill>
                <a:srgbClr val="92003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Risk IT: The “How”</a:t>
            </a:r>
          </a:p>
        </p:txBody>
      </p:sp>
      <p:sp>
        <p:nvSpPr>
          <p:cNvPr id="32770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953000"/>
          </a:xfrm>
        </p:spPr>
        <p:txBody>
          <a:bodyPr/>
          <a:lstStyle/>
          <a:p>
            <a:r>
              <a:rPr lang="en-US" sz="2400" smtClean="0"/>
              <a:t>Key contents of </a:t>
            </a:r>
            <a:r>
              <a:rPr lang="en-US" sz="2400" i="1" smtClean="0"/>
              <a:t>The Risk IT Practitioner Guide</a:t>
            </a:r>
            <a:r>
              <a:rPr lang="en-US" sz="2400" smtClean="0"/>
              <a:t>: 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en-US" sz="1800" smtClean="0"/>
              <a:t>Review of the Risk IT process model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en-US" sz="1800" smtClean="0"/>
              <a:t>Risk IT to COBIT and Val IT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en-US" sz="1600" smtClean="0"/>
              <a:t>How to use it:</a:t>
            </a:r>
          </a:p>
          <a:p>
            <a:pPr lvl="1">
              <a:lnSpc>
                <a:spcPct val="80000"/>
              </a:lnSpc>
              <a:buFont typeface="Arial" charset="0"/>
              <a:buAutoNum type="arabicPeriod"/>
            </a:pPr>
            <a:r>
              <a:rPr lang="en-US" sz="1200" smtClean="0"/>
              <a:t>Define a risk universe and scoping risk management</a:t>
            </a:r>
          </a:p>
          <a:p>
            <a:pPr lvl="1">
              <a:lnSpc>
                <a:spcPct val="80000"/>
              </a:lnSpc>
              <a:buFont typeface="Arial" charset="0"/>
              <a:buAutoNum type="arabicPeriod"/>
            </a:pPr>
            <a:r>
              <a:rPr lang="en-US" sz="1200" smtClean="0"/>
              <a:t>Risk appetite and risk tolerance</a:t>
            </a:r>
          </a:p>
          <a:p>
            <a:pPr lvl="1">
              <a:lnSpc>
                <a:spcPct val="80000"/>
              </a:lnSpc>
              <a:buFont typeface="Arial" charset="0"/>
              <a:buAutoNum type="arabicPeriod"/>
            </a:pPr>
            <a:r>
              <a:rPr lang="en-US" sz="1200" smtClean="0"/>
              <a:t>Risk awareness, communication and reporting: includes key risk indicators, risk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1200" smtClean="0"/>
              <a:t>       profiles, risk aggregation and risk culture</a:t>
            </a:r>
          </a:p>
          <a:p>
            <a:pPr lvl="1">
              <a:lnSpc>
                <a:spcPct val="80000"/>
              </a:lnSpc>
              <a:buFont typeface="Arial" charset="0"/>
              <a:buAutoNum type="arabicPeriod" startAt="4"/>
            </a:pPr>
            <a:r>
              <a:rPr lang="en-US" sz="1200" smtClean="0"/>
              <a:t>Express and describe risk: guidance on business context, frequency, impact, 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1200" smtClean="0"/>
              <a:t>	COBIT business goals, risk maps, risk registers</a:t>
            </a:r>
          </a:p>
          <a:p>
            <a:pPr lvl="1">
              <a:lnSpc>
                <a:spcPct val="80000"/>
              </a:lnSpc>
              <a:buFont typeface="Arial" charset="0"/>
              <a:buAutoNum type="arabicPeriod" startAt="5"/>
            </a:pPr>
            <a:r>
              <a:rPr lang="en-US" sz="1200" smtClean="0"/>
              <a:t>Risk scenarios: includes capability risk factors and environmental risk factors</a:t>
            </a:r>
          </a:p>
          <a:p>
            <a:pPr lvl="1">
              <a:lnSpc>
                <a:spcPct val="80000"/>
              </a:lnSpc>
              <a:buFont typeface="Arial" charset="0"/>
              <a:buAutoNum type="arabicPeriod" startAt="5"/>
            </a:pPr>
            <a:r>
              <a:rPr lang="en-US" sz="1200" smtClean="0"/>
              <a:t>Risk response and prioritisation</a:t>
            </a:r>
          </a:p>
          <a:p>
            <a:pPr lvl="1">
              <a:lnSpc>
                <a:spcPct val="80000"/>
              </a:lnSpc>
              <a:buFont typeface="Arial" charset="0"/>
              <a:buAutoNum type="arabicPeriod" startAt="5"/>
            </a:pPr>
            <a:r>
              <a:rPr lang="en-US" sz="1200" smtClean="0"/>
              <a:t>A risk analysis workflow: “swim lane” flow chart, including role context</a:t>
            </a:r>
          </a:p>
          <a:p>
            <a:pPr lvl="1">
              <a:lnSpc>
                <a:spcPct val="80000"/>
              </a:lnSpc>
              <a:buFont typeface="Arial" charset="0"/>
              <a:buAutoNum type="arabicPeriod" startAt="5"/>
            </a:pPr>
            <a:r>
              <a:rPr lang="en-US" sz="1200" smtClean="0"/>
              <a:t>Mitigation of IT risk using COBIT and Val IT 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en-US" sz="1800" smtClean="0"/>
              <a:t>Mappings: Risk IT to other risk management standards and frameworks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en-US" sz="1800" smtClean="0"/>
              <a:t>Glossary</a:t>
            </a:r>
          </a:p>
        </p:txBody>
      </p:sp>
      <p:pic>
        <p:nvPicPr>
          <p:cNvPr id="32771" name="Picture 3" descr="risk-it-pg-cover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1752600"/>
            <a:ext cx="1630363" cy="241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Risk/Response Definition</a:t>
            </a:r>
          </a:p>
        </p:txBody>
      </p:sp>
      <p:pic>
        <p:nvPicPr>
          <p:cNvPr id="33794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343400" y="1371600"/>
            <a:ext cx="4211638" cy="4976813"/>
          </a:xfrm>
        </p:spPr>
      </p:pic>
      <p:sp>
        <p:nvSpPr>
          <p:cNvPr id="33795" name="TextBox 4"/>
          <p:cNvSpPr txBox="1">
            <a:spLocks noChangeArrowheads="1"/>
          </p:cNvSpPr>
          <p:nvPr/>
        </p:nvSpPr>
        <p:spPr bwMode="auto">
          <a:xfrm>
            <a:off x="762000" y="2057400"/>
            <a:ext cx="2971800" cy="406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92D050"/>
              </a:buClr>
            </a:pPr>
            <a:r>
              <a:rPr lang="en-GB" sz="1600"/>
              <a:t>The purpose of defining a risk response is to bring risk in line with the defined risk tolerance for the enterprise after due risk analysis. </a:t>
            </a:r>
          </a:p>
          <a:p>
            <a:pPr>
              <a:buClr>
                <a:srgbClr val="92D050"/>
              </a:buClr>
            </a:pPr>
            <a:endParaRPr lang="en-GB" sz="1600"/>
          </a:p>
          <a:p>
            <a:pPr>
              <a:buClr>
                <a:srgbClr val="92D050"/>
              </a:buClr>
            </a:pPr>
            <a:r>
              <a:rPr lang="en-GB" sz="1600"/>
              <a:t>In other words, a response needs to be defined such that future residual risk (=current risk with the risk response defined and implemented) is as much as  possible (usually depending on budgets available) within risk tolerance limits.</a:t>
            </a:r>
            <a:endParaRPr lang="en-US" sz="1600"/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Risk IT Benefits and Outcomes</a:t>
            </a:r>
          </a:p>
        </p:txBody>
      </p:sp>
      <p:sp>
        <p:nvSpPr>
          <p:cNvPr id="34818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/>
          <a:lstStyle/>
          <a:p>
            <a:pPr>
              <a:buFontTx/>
              <a:buChar char="•"/>
            </a:pPr>
            <a:endParaRPr lang="en-US" sz="2400" smtClean="0"/>
          </a:p>
          <a:p>
            <a:pPr>
              <a:buFontTx/>
              <a:buChar char="•"/>
            </a:pPr>
            <a:r>
              <a:rPr lang="en-US" sz="2400" smtClean="0"/>
              <a:t>Accurate view on current and near-future IT-related events</a:t>
            </a:r>
          </a:p>
          <a:p>
            <a:pPr>
              <a:buFontTx/>
              <a:buChar char="•"/>
            </a:pPr>
            <a:r>
              <a:rPr lang="en-US" sz="2400" smtClean="0"/>
              <a:t>End-to-end guidance on how to manage IT-related risks</a:t>
            </a:r>
          </a:p>
          <a:p>
            <a:pPr>
              <a:buFontTx/>
              <a:buChar char="•"/>
            </a:pPr>
            <a:r>
              <a:rPr lang="en-US" sz="2400" smtClean="0"/>
              <a:t>Understanding of how to capitalise on the investment made in an IT internal control system already in place</a:t>
            </a:r>
          </a:p>
          <a:p>
            <a:pPr>
              <a:buFontTx/>
              <a:buChar char="•"/>
            </a:pPr>
            <a:r>
              <a:rPr lang="en-US" sz="2400" smtClean="0"/>
              <a:t>Integration with the overall risk and compliance structures within the enterprise</a:t>
            </a:r>
          </a:p>
          <a:p>
            <a:pPr>
              <a:buFontTx/>
              <a:buChar char="•"/>
            </a:pPr>
            <a:r>
              <a:rPr lang="en-US" sz="2400" smtClean="0"/>
              <a:t>Common language to help manage the relationships</a:t>
            </a:r>
          </a:p>
          <a:p>
            <a:pPr>
              <a:buFontTx/>
              <a:buChar char="•"/>
            </a:pPr>
            <a:r>
              <a:rPr lang="en-US" sz="2400" smtClean="0"/>
              <a:t>Promotion of risk ownership throughout the organisation</a:t>
            </a:r>
          </a:p>
          <a:p>
            <a:pPr>
              <a:buFontTx/>
              <a:buChar char="•"/>
            </a:pPr>
            <a:r>
              <a:rPr lang="en-US" sz="2400" smtClean="0"/>
              <a:t>Complete risk profile to better understand risk</a:t>
            </a:r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altLang="id-ID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00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endParaRPr lang="id-ID" altLang="id-ID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364553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11188"/>
            <a:ext cx="8229600" cy="768350"/>
          </a:xfrm>
        </p:spPr>
        <p:txBody>
          <a:bodyPr/>
          <a:lstStyle/>
          <a:p>
            <a:r>
              <a:rPr lang="en-US" smtClean="0"/>
              <a:t>About ISACA</a:t>
            </a:r>
          </a:p>
        </p:txBody>
      </p:sp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sz="1800" dirty="0" smtClean="0"/>
              <a:t>Founded in 1969; non-profit, independent association that helps members </a:t>
            </a:r>
          </a:p>
          <a:p>
            <a:r>
              <a:rPr lang="en-US" sz="1800" dirty="0" smtClean="0"/>
              <a:t>	achieve greater trust in, and value from, their information systems</a:t>
            </a:r>
          </a:p>
          <a:p>
            <a:pPr>
              <a:buFont typeface="Wingdings" pitchFamily="2" charset="2"/>
              <a:buChar char="§"/>
            </a:pPr>
            <a:r>
              <a:rPr lang="en-US" sz="1800" dirty="0" smtClean="0"/>
              <a:t>Has more than 95,000 constituents in 160 countries and more than 190</a:t>
            </a:r>
          </a:p>
          <a:p>
            <a:r>
              <a:rPr lang="en-US" sz="1800" dirty="0" smtClean="0"/>
              <a:t>	chapters worldwide   </a:t>
            </a:r>
          </a:p>
          <a:p>
            <a:pPr>
              <a:buFont typeface="Wingdings" pitchFamily="2" charset="2"/>
              <a:buChar char="§"/>
            </a:pPr>
            <a:r>
              <a:rPr lang="en-US" sz="1800" dirty="0" smtClean="0"/>
              <a:t>Sponsors international conferences and education</a:t>
            </a:r>
          </a:p>
          <a:p>
            <a:pPr>
              <a:buFont typeface="Wingdings" pitchFamily="2" charset="2"/>
              <a:buChar char="§"/>
            </a:pPr>
            <a:r>
              <a:rPr lang="en-US" sz="1800" dirty="0" smtClean="0"/>
              <a:t>Publishes original research</a:t>
            </a:r>
          </a:p>
          <a:p>
            <a:pPr>
              <a:buFont typeface="Wingdings" pitchFamily="2" charset="2"/>
              <a:buChar char="§"/>
            </a:pPr>
            <a:r>
              <a:rPr lang="en-US" sz="1800" dirty="0" smtClean="0"/>
              <a:t>Develops international IS audit and control standards</a:t>
            </a:r>
          </a:p>
          <a:p>
            <a:pPr>
              <a:buFont typeface="Wingdings" pitchFamily="2" charset="2"/>
              <a:buChar char="§"/>
            </a:pPr>
            <a:r>
              <a:rPr lang="en-US" sz="1800" dirty="0" smtClean="0"/>
              <a:t>Offers CISA, CISM, CGEIT and CRISC certifications </a:t>
            </a:r>
          </a:p>
          <a:p>
            <a:pPr>
              <a:buFont typeface="Wingdings" pitchFamily="2" charset="2"/>
              <a:buChar char="§"/>
            </a:pPr>
            <a:r>
              <a:rPr lang="en-US" sz="1800" dirty="0" smtClean="0"/>
              <a:t>Developed and continually updates the COBIT, Val IT</a:t>
            </a:r>
          </a:p>
          <a:p>
            <a:r>
              <a:rPr lang="en-US" sz="1800" dirty="0" smtClean="0"/>
              <a:t>	and Risk IT frameworks, as well as the IT Assurance Framework and Business Model for Information Security</a:t>
            </a:r>
          </a:p>
          <a:p>
            <a:endParaRPr lang="en-US" sz="1800" dirty="0" smtClean="0"/>
          </a:p>
        </p:txBody>
      </p:sp>
      <p:pic>
        <p:nvPicPr>
          <p:cNvPr id="14339" name="Picture 11" descr="globe black and white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4069"/>
          <a:stretch>
            <a:fillRect/>
          </a:stretch>
        </p:blipFill>
        <p:spPr bwMode="auto">
          <a:xfrm>
            <a:off x="6400800" y="2667000"/>
            <a:ext cx="2286000" cy="201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Risk IT: A Balance Is Essential</a:t>
            </a:r>
          </a:p>
        </p:txBody>
      </p:sp>
      <p:sp>
        <p:nvSpPr>
          <p:cNvPr id="15362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sz="2800" smtClean="0"/>
              <a:t>Risk and value are two sides of the same coin.</a:t>
            </a:r>
          </a:p>
          <a:p>
            <a:pPr>
              <a:buFontTx/>
              <a:buChar char="•"/>
            </a:pPr>
            <a:r>
              <a:rPr lang="en-US" sz="2800" smtClean="0"/>
              <a:t>Risk is inherent to all enterprises.</a:t>
            </a:r>
          </a:p>
          <a:p>
            <a:endParaRPr lang="en-US" sz="2800" smtClean="0"/>
          </a:p>
          <a:p>
            <a:r>
              <a:rPr lang="en-US" sz="2800" smtClean="0"/>
              <a:t>BUT</a:t>
            </a:r>
          </a:p>
          <a:p>
            <a:r>
              <a:rPr lang="en-US" sz="2800" smtClean="0"/>
              <a:t>	Enterprises need to ensure that opportunities for value creation are not missed by trying to eliminate all risk. </a:t>
            </a:r>
          </a:p>
          <a:p>
            <a:endParaRPr lang="en-US" smtClean="0"/>
          </a:p>
        </p:txBody>
      </p:sp>
      <p:pic>
        <p:nvPicPr>
          <p:cNvPr id="15363" name="Picture 2" descr="C:\Documents and Settings\kkessinger\Local Settings\Temporary Internet Files\Content.IE5\0NAR7FHX\MP900442965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2286000"/>
            <a:ext cx="16764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Why Care About IT-related Risk?</a:t>
            </a:r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sz="2800" smtClean="0"/>
              <a:t>Enterprises are dependent on </a:t>
            </a:r>
          </a:p>
          <a:p>
            <a:r>
              <a:rPr lang="en-US" sz="2800" smtClean="0"/>
              <a:t>	automation and integration.</a:t>
            </a:r>
          </a:p>
          <a:p>
            <a:endParaRPr lang="en-US" sz="2800" smtClean="0"/>
          </a:p>
          <a:p>
            <a:pPr>
              <a:buFontTx/>
              <a:buChar char="•"/>
            </a:pPr>
            <a:r>
              <a:rPr lang="en-US" sz="2800" smtClean="0"/>
              <a:t>Need to cross IT silos of risk </a:t>
            </a:r>
          </a:p>
          <a:p>
            <a:r>
              <a:rPr lang="en-US" sz="2800" smtClean="0"/>
              <a:t>	management.</a:t>
            </a:r>
          </a:p>
          <a:p>
            <a:r>
              <a:rPr lang="en-US" sz="2800" smtClean="0"/>
              <a:t> </a:t>
            </a:r>
          </a:p>
          <a:p>
            <a:pPr>
              <a:buFontTx/>
              <a:buChar char="•"/>
            </a:pPr>
            <a:r>
              <a:rPr lang="en-US" sz="2800" smtClean="0"/>
              <a:t>Important to integrate with 	existing levels of risk management practices. </a:t>
            </a:r>
          </a:p>
          <a:p>
            <a:endParaRPr lang="en-US" smtClean="0"/>
          </a:p>
        </p:txBody>
      </p:sp>
      <p:pic>
        <p:nvPicPr>
          <p:cNvPr id="16387" name="Picture 2" descr="C:\Documents and Settings\kkessinger\Local Settings\Temporary Internet Files\Content.IE5\HAWJ44LD\MP900387301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2362200"/>
            <a:ext cx="2514600" cy="187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smtClean="0"/>
              <a:t>Manage and Capitalise on Business Risk</a:t>
            </a:r>
            <a:endParaRPr lang="en-US" smtClean="0"/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sz="2800" smtClean="0"/>
              <a:t>Enterprises achieve return by </a:t>
            </a:r>
          </a:p>
          <a:p>
            <a:r>
              <a:rPr lang="en-US" sz="2800" smtClean="0"/>
              <a:t>	taking risks.</a:t>
            </a:r>
          </a:p>
          <a:p>
            <a:endParaRPr lang="en-US" sz="2800" smtClean="0"/>
          </a:p>
          <a:p>
            <a:pPr>
              <a:buFontTx/>
              <a:buChar char="•"/>
            </a:pPr>
            <a:r>
              <a:rPr lang="en-US" sz="2800" smtClean="0"/>
              <a:t>Some try to eliminate the very</a:t>
            </a:r>
          </a:p>
          <a:p>
            <a:r>
              <a:rPr lang="en-US" sz="2800" smtClean="0"/>
              <a:t>	 risks that drive profit.</a:t>
            </a:r>
          </a:p>
          <a:p>
            <a:endParaRPr lang="en-US" sz="2800" smtClean="0"/>
          </a:p>
          <a:p>
            <a:pPr>
              <a:buFontTx/>
              <a:buChar char="•"/>
            </a:pPr>
            <a:r>
              <a:rPr lang="en-US" sz="2800" smtClean="0"/>
              <a:t>Guidance was needed on how to </a:t>
            </a:r>
            <a:r>
              <a:rPr lang="en-US" sz="2800" i="1" smtClean="0"/>
              <a:t>manage</a:t>
            </a:r>
            <a:r>
              <a:rPr lang="en-US" sz="2800" smtClean="0"/>
              <a:t> risk effectively. </a:t>
            </a:r>
          </a:p>
          <a:p>
            <a:endParaRPr lang="en-US" smtClean="0"/>
          </a:p>
        </p:txBody>
      </p:sp>
      <p:pic>
        <p:nvPicPr>
          <p:cNvPr id="17411" name="Picture 4" descr="C:\Documents and Settings\kkessinger\Local Settings\Temporary Internet Files\Content.IE5\0NAR7FHX\MP900440966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1981200"/>
            <a:ext cx="2433638" cy="182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Risk IT Extends Val IT and COBIT</a:t>
            </a:r>
          </a:p>
        </p:txBody>
      </p:sp>
      <p:pic>
        <p:nvPicPr>
          <p:cNvPr id="18434" name="Picture 3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62400" y="1828800"/>
            <a:ext cx="4313238" cy="3967163"/>
          </a:xfrm>
        </p:spPr>
      </p:pic>
      <p:sp>
        <p:nvSpPr>
          <p:cNvPr id="18435" name="TextBox 4"/>
          <p:cNvSpPr txBox="1">
            <a:spLocks noChangeArrowheads="1"/>
          </p:cNvSpPr>
          <p:nvPr/>
        </p:nvSpPr>
        <p:spPr bwMode="auto">
          <a:xfrm>
            <a:off x="838200" y="2133600"/>
            <a:ext cx="25908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/>
              <a:t>Risk IT complements and extends COBIT and Val IT to make a more </a:t>
            </a:r>
            <a:r>
              <a:rPr lang="en-GB" i="1"/>
              <a:t>complete</a:t>
            </a:r>
            <a:r>
              <a:rPr lang="en-GB"/>
              <a:t> IT governance guidance resource.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smtClean="0"/>
              <a:t>Developed by ISACA International Experts </a:t>
            </a:r>
            <a:endParaRPr lang="en-US" smtClean="0"/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	</a:t>
            </a:r>
            <a:r>
              <a:rPr lang="en-US" sz="2800" smtClean="0"/>
              <a:t>IT and business leaders from around the world who are members of ISACA volunteered thousands of hours to share their expertise.</a:t>
            </a:r>
          </a:p>
          <a:p>
            <a:endParaRPr lang="en-US" smtClean="0"/>
          </a:p>
          <a:p>
            <a:r>
              <a:rPr lang="en-US" smtClean="0"/>
              <a:t>	</a:t>
            </a:r>
          </a:p>
          <a:p>
            <a:r>
              <a:rPr lang="en-US" sz="2800" smtClean="0"/>
              <a:t>	</a:t>
            </a:r>
          </a:p>
          <a:p>
            <a:r>
              <a:rPr lang="en-US" sz="2800" smtClean="0"/>
              <a:t>	The development team provided an exposure draft, which resulted in 1,700 SME and public comments. </a:t>
            </a:r>
          </a:p>
          <a:p>
            <a:endParaRPr lang="en-US" smtClean="0"/>
          </a:p>
        </p:txBody>
      </p:sp>
      <p:pic>
        <p:nvPicPr>
          <p:cNvPr id="19459" name="Picture 2" descr="C:\Documents and Settings\kkessinger\Local Settings\Temporary Internet Files\Content.IE5\0NAR7FHX\MP900433088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3124200"/>
            <a:ext cx="21336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SACA 2010 dark blue template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ISACA 2010 dark blue template</Template>
  <TotalTime>24</TotalTime>
  <Words>811</Words>
  <Application>Microsoft Office PowerPoint</Application>
  <PresentationFormat>On-screen Show (4:3)</PresentationFormat>
  <Paragraphs>186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Wingdings</vt:lpstr>
      <vt:lpstr>ISACA 2010 dark blue template</vt:lpstr>
      <vt:lpstr>PowerPoint Presentation</vt:lpstr>
      <vt:lpstr>PowerPoint Presentation</vt:lpstr>
      <vt:lpstr>PowerPoint Presentation</vt:lpstr>
      <vt:lpstr>About ISACA</vt:lpstr>
      <vt:lpstr>Risk IT: A Balance Is Essential</vt:lpstr>
      <vt:lpstr>Why Care About IT-related Risk?</vt:lpstr>
      <vt:lpstr>Manage and Capitalise on Business Risk</vt:lpstr>
      <vt:lpstr>Risk IT Extends Val IT and COBIT</vt:lpstr>
      <vt:lpstr>Developed by ISACA International Experts </vt:lpstr>
      <vt:lpstr>IT-related Risk Management</vt:lpstr>
      <vt:lpstr>Where IT Risk Fits In</vt:lpstr>
      <vt:lpstr>What Risk IT Offers</vt:lpstr>
      <vt:lpstr>Unique to the Marketplace</vt:lpstr>
      <vt:lpstr> Who Benefits From Risk IT? </vt:lpstr>
      <vt:lpstr>Practitioner-driven Requirements</vt:lpstr>
      <vt:lpstr>Guiding Principles of Risk IT</vt:lpstr>
      <vt:lpstr>Key Risk IT Content: The “What”</vt:lpstr>
      <vt:lpstr>Risk IT Three Domains</vt:lpstr>
      <vt:lpstr>Risk Governance Domain</vt:lpstr>
      <vt:lpstr>Risk Evaluation Domain</vt:lpstr>
      <vt:lpstr>Risk Response Domain</vt:lpstr>
      <vt:lpstr>Risk IT: The “How”</vt:lpstr>
      <vt:lpstr>Risk/Response Definition</vt:lpstr>
      <vt:lpstr>Risk IT Benefits and Outcomes</vt:lpstr>
    </vt:vector>
  </TitlesOfParts>
  <Company>ISACA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Kristen Kessinger</dc:creator>
  <cp:lastModifiedBy>SP</cp:lastModifiedBy>
  <cp:revision>46</cp:revision>
  <dcterms:created xsi:type="dcterms:W3CDTF">2010-09-29T16:02:17Z</dcterms:created>
  <dcterms:modified xsi:type="dcterms:W3CDTF">2017-12-11T03:12:18Z</dcterms:modified>
</cp:coreProperties>
</file>