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3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80E225-EC76-462B-A711-F74BF2048F08}" type="datetimeFigureOut">
              <a:rPr lang="en-US" smtClean="0"/>
              <a:pPr/>
              <a:t>1/6/2018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106D26-B54B-4B48-8BF0-7686A23A10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657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Materi 11</a:t>
            </a:r>
          </a:p>
        </p:txBody>
      </p:sp>
      <p:sp>
        <p:nvSpPr>
          <p:cNvPr id="2457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C92C78-A31A-43B8-8DE8-3FA7227187BC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302251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B8ED8B-CFC1-44DD-AFB0-CF7CFE9F0ECE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2771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971800" cy="457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9" tIns="45709" rIns="91419" bIns="45709"/>
          <a:lstStyle/>
          <a:p>
            <a:r>
              <a:rPr lang="en-US" sz="1200"/>
              <a:t>SIM   &amp;   TI    session  13 &amp; 14</a:t>
            </a:r>
          </a:p>
        </p:txBody>
      </p:sp>
      <p:sp>
        <p:nvSpPr>
          <p:cNvPr id="32772" name="Rectangle 7"/>
          <p:cNvSpPr txBox="1">
            <a:spLocks noGrp="1" noChangeArrowheads="1"/>
          </p:cNvSpPr>
          <p:nvPr/>
        </p:nvSpPr>
        <p:spPr bwMode="auto">
          <a:xfrm>
            <a:off x="3884613" y="8685679"/>
            <a:ext cx="2971800" cy="457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9" tIns="45709" rIns="91419" bIns="45709" anchor="b"/>
          <a:lstStyle/>
          <a:p>
            <a:pPr algn="r"/>
            <a:fld id="{ECC4BC60-78AA-443F-9E55-86017C6B9517}" type="slidenum">
              <a:rPr lang="en-US" sz="1200"/>
              <a:pPr algn="r"/>
              <a:t>11</a:t>
            </a:fld>
            <a:endParaRPr lang="en-US" sz="1200"/>
          </a:p>
        </p:txBody>
      </p:sp>
      <p:sp>
        <p:nvSpPr>
          <p:cNvPr id="327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/>
        </p:spPr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19" tIns="45709" rIns="91419" bIns="45709"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952823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3B67F6-813A-4B66-9EB3-3F5B7CACE6F1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3795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971800" cy="457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9" tIns="45709" rIns="91419" bIns="45709"/>
          <a:lstStyle/>
          <a:p>
            <a:r>
              <a:rPr lang="en-US" sz="1200"/>
              <a:t>SIM   &amp;   TI    session  13 &amp; 14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884613" y="8685679"/>
            <a:ext cx="2971800" cy="457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9" tIns="45709" rIns="91419" bIns="45709" anchor="b"/>
          <a:lstStyle/>
          <a:p>
            <a:pPr algn="r"/>
            <a:fld id="{5513A15E-D231-4D83-AB09-075817D7270D}" type="slidenum">
              <a:rPr lang="en-US" sz="1200"/>
              <a:pPr algn="r"/>
              <a:t>12</a:t>
            </a:fld>
            <a:endParaRPr lang="en-US" sz="120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19" tIns="45709" rIns="91419" bIns="45709"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69317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265EB5-0333-4EE4-9BF0-B0D25F3E8984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4819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971800" cy="457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9" tIns="45709" rIns="91419" bIns="45709"/>
          <a:lstStyle/>
          <a:p>
            <a:r>
              <a:rPr lang="en-US" sz="1200"/>
              <a:t>SIM   &amp;   TI    session  13 &amp; 14</a:t>
            </a:r>
          </a:p>
        </p:txBody>
      </p:sp>
      <p:sp>
        <p:nvSpPr>
          <p:cNvPr id="34820" name="Rectangle 7"/>
          <p:cNvSpPr txBox="1">
            <a:spLocks noGrp="1" noChangeArrowheads="1"/>
          </p:cNvSpPr>
          <p:nvPr/>
        </p:nvSpPr>
        <p:spPr bwMode="auto">
          <a:xfrm>
            <a:off x="3884613" y="8685679"/>
            <a:ext cx="2971800" cy="457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9" tIns="45709" rIns="91419" bIns="45709" anchor="b"/>
          <a:lstStyle/>
          <a:p>
            <a:pPr algn="r"/>
            <a:fld id="{42C36A55-C89F-40D5-9623-20A1E7767672}" type="slidenum">
              <a:rPr lang="en-US" sz="1200"/>
              <a:pPr algn="r"/>
              <a:t>13</a:t>
            </a:fld>
            <a:endParaRPr lang="en-US" sz="1200"/>
          </a:p>
        </p:txBody>
      </p:sp>
      <p:sp>
        <p:nvSpPr>
          <p:cNvPr id="348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/>
        </p:spPr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19" tIns="45709" rIns="91419" bIns="45709"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022267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Materi 11</a:t>
            </a:r>
          </a:p>
        </p:txBody>
      </p:sp>
      <p:sp>
        <p:nvSpPr>
          <p:cNvPr id="3584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CAA4C0-1EED-4716-99B0-114873733D9B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58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580426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Materi 11</a:t>
            </a:r>
          </a:p>
        </p:txBody>
      </p:sp>
      <p:sp>
        <p:nvSpPr>
          <p:cNvPr id="3686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CD4BB5-AFE9-4A7C-A1BD-82856B0A9CBF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68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278293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Materi 11</a:t>
            </a:r>
          </a:p>
        </p:txBody>
      </p:sp>
      <p:sp>
        <p:nvSpPr>
          <p:cNvPr id="3789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89705F-5DCE-4F32-82CC-1F10E299A824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78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3818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Materi 11</a:t>
            </a:r>
          </a:p>
        </p:txBody>
      </p:sp>
      <p:sp>
        <p:nvSpPr>
          <p:cNvPr id="3891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3DEA99-453E-4F22-8A2E-C7F38ACE1556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89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068251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Materi 11</a:t>
            </a:r>
          </a:p>
        </p:txBody>
      </p:sp>
      <p:sp>
        <p:nvSpPr>
          <p:cNvPr id="3993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EE7D2B-BBFB-4707-B2D4-36AF885F6D25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399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679370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Materi 11</a:t>
            </a:r>
          </a:p>
        </p:txBody>
      </p:sp>
      <p:sp>
        <p:nvSpPr>
          <p:cNvPr id="409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735424-C2AE-46A3-950F-A58DB8175769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409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187747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Materi 11</a:t>
            </a:r>
          </a:p>
        </p:txBody>
      </p:sp>
      <p:sp>
        <p:nvSpPr>
          <p:cNvPr id="419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814EF0-CAD3-4285-984E-597FBF55A280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419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29953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AA4161-4609-4247-815A-F2A0C98F2726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5603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971800" cy="457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9" tIns="45709" rIns="91419" bIns="45709"/>
          <a:lstStyle/>
          <a:p>
            <a:r>
              <a:rPr lang="en-US" sz="1200"/>
              <a:t>SIM   &amp;   TI    session  13 &amp; 14</a:t>
            </a:r>
          </a:p>
        </p:txBody>
      </p:sp>
      <p:sp>
        <p:nvSpPr>
          <p:cNvPr id="25604" name="Rectangle 7"/>
          <p:cNvSpPr txBox="1">
            <a:spLocks noGrp="1" noChangeArrowheads="1"/>
          </p:cNvSpPr>
          <p:nvPr/>
        </p:nvSpPr>
        <p:spPr bwMode="auto">
          <a:xfrm>
            <a:off x="3884613" y="8685679"/>
            <a:ext cx="2971800" cy="457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9" tIns="45709" rIns="91419" bIns="45709" anchor="b"/>
          <a:lstStyle/>
          <a:p>
            <a:pPr algn="r"/>
            <a:fld id="{41D49A35-72D5-4647-875D-1684FBB7C5F2}" type="slidenum">
              <a:rPr lang="en-US" sz="1200"/>
              <a:pPr algn="r"/>
              <a:t>3</a:t>
            </a:fld>
            <a:endParaRPr lang="en-US" sz="1200"/>
          </a:p>
        </p:txBody>
      </p:sp>
      <p:sp>
        <p:nvSpPr>
          <p:cNvPr id="256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/>
        </p:spPr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19" tIns="45709" rIns="91419" bIns="45709"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417699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Materi 11</a:t>
            </a:r>
          </a:p>
        </p:txBody>
      </p:sp>
      <p:sp>
        <p:nvSpPr>
          <p:cNvPr id="430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2EF395-79ED-43FD-A461-D43E27B93349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430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918068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Materi 11</a:t>
            </a:r>
          </a:p>
        </p:txBody>
      </p:sp>
      <p:sp>
        <p:nvSpPr>
          <p:cNvPr id="4403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2F66F4-154B-4788-B1F7-E303518BFA4A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440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610107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Materi 11</a:t>
            </a:r>
          </a:p>
        </p:txBody>
      </p:sp>
      <p:sp>
        <p:nvSpPr>
          <p:cNvPr id="4505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B4B167-0671-47EF-B50B-5F3ACF2DA649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450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034049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87049F-95E3-455B-A828-FE17BA33C48B}" type="slidenum">
              <a:rPr lang="en-US" smtClean="0">
                <a:ea typeface="Lucida Sans Unicode" pitchFamily="34" charset="0"/>
                <a:cs typeface="Lucida Sans Unicode" pitchFamily="34" charset="0"/>
              </a:rPr>
              <a:pPr/>
              <a:t>4</a:t>
            </a:fld>
            <a:endParaRPr lang="en-US" smtClean="0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6627" name="Text Box 1"/>
          <p:cNvSpPr txBox="1">
            <a:spLocks noChangeArrowheads="1"/>
          </p:cNvSpPr>
          <p:nvPr/>
        </p:nvSpPr>
        <p:spPr bwMode="auto">
          <a:xfrm>
            <a:off x="0" y="0"/>
            <a:ext cx="2971800" cy="4570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SIM   &amp;   TI    session  13 &amp; 14</a:t>
            </a:r>
          </a:p>
        </p:txBody>
      </p:sp>
      <p:sp>
        <p:nvSpPr>
          <p:cNvPr id="26628" name="Text Box 2"/>
          <p:cNvSpPr txBox="1">
            <a:spLocks noChangeArrowheads="1"/>
          </p:cNvSpPr>
          <p:nvPr/>
        </p:nvSpPr>
        <p:spPr bwMode="auto">
          <a:xfrm>
            <a:off x="3884613" y="8685679"/>
            <a:ext cx="2971800" cy="4570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C3E67287-DB32-4B6A-8A00-E29D80587BAD}" type="slidenum">
              <a:rPr lang="en-US" sz="1200">
                <a:solidFill>
                  <a:srgbClr val="000000"/>
                </a:solidFill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6629" name="Text Box 3"/>
          <p:cNvSpPr txBox="1">
            <a:spLocks noChangeArrowheads="1"/>
          </p:cNvSpPr>
          <p:nvPr/>
        </p:nvSpPr>
        <p:spPr bwMode="auto">
          <a:xfrm>
            <a:off x="1144588" y="686236"/>
            <a:ext cx="4570412" cy="342744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Rectangle 4"/>
          <p:cNvSpPr>
            <a:spLocks noGrp="1" noChangeArrowheads="1"/>
          </p:cNvSpPr>
          <p:nvPr>
            <p:ph type="body"/>
          </p:nvPr>
        </p:nvSpPr>
        <p:spPr>
          <a:xfrm>
            <a:off x="685800" y="4342840"/>
            <a:ext cx="5486400" cy="4209578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278267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87049F-95E3-455B-A828-FE17BA33C48B}" type="slidenum">
              <a:rPr lang="en-US" smtClean="0">
                <a:ea typeface="Lucida Sans Unicode" pitchFamily="34" charset="0"/>
                <a:cs typeface="Lucida Sans Unicode" pitchFamily="34" charset="0"/>
              </a:rPr>
              <a:pPr/>
              <a:t>5</a:t>
            </a:fld>
            <a:endParaRPr lang="en-US" smtClean="0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6627" name="Text Box 1"/>
          <p:cNvSpPr txBox="1">
            <a:spLocks noChangeArrowheads="1"/>
          </p:cNvSpPr>
          <p:nvPr/>
        </p:nvSpPr>
        <p:spPr bwMode="auto">
          <a:xfrm>
            <a:off x="0" y="0"/>
            <a:ext cx="2971800" cy="4570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SIM   &amp;   TI    session  13 &amp; 14</a:t>
            </a:r>
          </a:p>
        </p:txBody>
      </p:sp>
      <p:sp>
        <p:nvSpPr>
          <p:cNvPr id="26628" name="Text Box 2"/>
          <p:cNvSpPr txBox="1">
            <a:spLocks noChangeArrowheads="1"/>
          </p:cNvSpPr>
          <p:nvPr/>
        </p:nvSpPr>
        <p:spPr bwMode="auto">
          <a:xfrm>
            <a:off x="3884613" y="8685679"/>
            <a:ext cx="2971800" cy="4570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C3E67287-DB32-4B6A-8A00-E29D80587BAD}" type="slidenum">
              <a:rPr lang="en-US" sz="1200">
                <a:solidFill>
                  <a:srgbClr val="000000"/>
                </a:solidFill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5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6629" name="Text Box 3"/>
          <p:cNvSpPr txBox="1">
            <a:spLocks noChangeArrowheads="1"/>
          </p:cNvSpPr>
          <p:nvPr/>
        </p:nvSpPr>
        <p:spPr bwMode="auto">
          <a:xfrm>
            <a:off x="1144588" y="686236"/>
            <a:ext cx="4570412" cy="342744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Rectangle 4"/>
          <p:cNvSpPr>
            <a:spLocks noGrp="1" noChangeArrowheads="1"/>
          </p:cNvSpPr>
          <p:nvPr>
            <p:ph type="body"/>
          </p:nvPr>
        </p:nvSpPr>
        <p:spPr>
          <a:xfrm>
            <a:off x="685800" y="4342840"/>
            <a:ext cx="5486400" cy="4209578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537900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Materi 11</a:t>
            </a:r>
          </a:p>
        </p:txBody>
      </p:sp>
      <p:sp>
        <p:nvSpPr>
          <p:cNvPr id="2765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E1E63E-94D6-4BF2-ABA0-D7BF00044AA0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76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343669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Materi 11</a:t>
            </a:r>
          </a:p>
        </p:txBody>
      </p:sp>
      <p:sp>
        <p:nvSpPr>
          <p:cNvPr id="2867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A71B0A-9B2D-4DE3-A0DD-2001DB8ED327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8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616650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Materi 11</a:t>
            </a:r>
          </a:p>
        </p:txBody>
      </p:sp>
      <p:sp>
        <p:nvSpPr>
          <p:cNvPr id="296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1834A5-87BA-4183-ACC0-5BE10455AC0D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97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538638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91D75C-0BA2-4A87-844E-EC2B4F9B3FC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0723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971800" cy="457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9" tIns="45709" rIns="91419" bIns="45709"/>
          <a:lstStyle/>
          <a:p>
            <a:r>
              <a:rPr lang="en-US" sz="1200"/>
              <a:t>SIM   &amp;   TI    session  13 &amp; 14</a:t>
            </a:r>
          </a:p>
        </p:txBody>
      </p:sp>
      <p:sp>
        <p:nvSpPr>
          <p:cNvPr id="30724" name="Rectangle 7"/>
          <p:cNvSpPr txBox="1">
            <a:spLocks noGrp="1" noChangeArrowheads="1"/>
          </p:cNvSpPr>
          <p:nvPr/>
        </p:nvSpPr>
        <p:spPr bwMode="auto">
          <a:xfrm>
            <a:off x="3884613" y="8685679"/>
            <a:ext cx="2971800" cy="457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9" tIns="45709" rIns="91419" bIns="45709" anchor="b"/>
          <a:lstStyle/>
          <a:p>
            <a:pPr algn="r"/>
            <a:fld id="{8616C9FD-02C5-426C-98E8-B469A6FFB5B8}" type="slidenum">
              <a:rPr lang="en-US" sz="1200"/>
              <a:pPr algn="r"/>
              <a:t>9</a:t>
            </a:fld>
            <a:endParaRPr lang="en-US" sz="1200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19" tIns="45709" rIns="91419" bIns="45709"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320219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784DDC-4B40-41D3-BEF2-19BB89B5FF46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1747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971800" cy="457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9" tIns="45709" rIns="91419" bIns="45709"/>
          <a:lstStyle/>
          <a:p>
            <a:r>
              <a:rPr lang="en-US" sz="1200"/>
              <a:t>SIM   &amp;   TI    session  13 &amp; 14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884613" y="8685679"/>
            <a:ext cx="2971800" cy="457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9" tIns="45709" rIns="91419" bIns="45709" anchor="b"/>
          <a:lstStyle/>
          <a:p>
            <a:pPr algn="r"/>
            <a:fld id="{AE9CDC75-2AF7-43B8-B806-FF53DFE9BB14}" type="slidenum">
              <a:rPr lang="en-US" sz="1200"/>
              <a:pPr algn="r"/>
              <a:t>10</a:t>
            </a:fld>
            <a:endParaRPr lang="en-US" sz="120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19" tIns="45709" rIns="91419" bIns="45709"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53633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23C815E2-BB92-4AD3-934C-09AF2252D1C0}" type="datetimeFigureOut">
              <a:rPr lang="en-US" smtClean="0"/>
              <a:pPr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5B859F76-5849-4F8F-99B2-1B6790A2FA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973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23C815E2-BB92-4AD3-934C-09AF2252D1C0}" type="datetimeFigureOut">
              <a:rPr lang="en-US" smtClean="0"/>
              <a:pPr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5B859F76-5849-4F8F-99B2-1B6790A2FA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947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23C815E2-BB92-4AD3-934C-09AF2252D1C0}" type="datetimeFigureOut">
              <a:rPr lang="en-US" smtClean="0"/>
              <a:pPr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5B859F76-5849-4F8F-99B2-1B6790A2FA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410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23C815E2-BB92-4AD3-934C-09AF2252D1C0}" type="datetimeFigureOut">
              <a:rPr lang="en-US" smtClean="0"/>
              <a:pPr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5B859F76-5849-4F8F-99B2-1B6790A2FA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472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23C815E2-BB92-4AD3-934C-09AF2252D1C0}" type="datetimeFigureOut">
              <a:rPr lang="en-US" smtClean="0"/>
              <a:pPr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5B859F76-5849-4F8F-99B2-1B6790A2FA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37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23C815E2-BB92-4AD3-934C-09AF2252D1C0}" type="datetimeFigureOut">
              <a:rPr lang="en-US" smtClean="0"/>
              <a:pPr/>
              <a:t>1/6/2018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5B859F76-5849-4F8F-99B2-1B6790A2FA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14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23C815E2-BB92-4AD3-934C-09AF2252D1C0}" type="datetimeFigureOut">
              <a:rPr lang="en-US" smtClean="0"/>
              <a:pPr/>
              <a:t>1/6/2018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5B859F76-5849-4F8F-99B2-1B6790A2FA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951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23C815E2-BB92-4AD3-934C-09AF2252D1C0}" type="datetimeFigureOut">
              <a:rPr lang="en-US" smtClean="0"/>
              <a:pPr/>
              <a:t>1/6/2018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5B859F76-5849-4F8F-99B2-1B6790A2FA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112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23C815E2-BB92-4AD3-934C-09AF2252D1C0}" type="datetimeFigureOut">
              <a:rPr lang="en-US" smtClean="0"/>
              <a:pPr/>
              <a:t>1/6/2018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5B859F76-5849-4F8F-99B2-1B6790A2FA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4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23C815E2-BB92-4AD3-934C-09AF2252D1C0}" type="datetimeFigureOut">
              <a:rPr lang="en-US" smtClean="0"/>
              <a:pPr/>
              <a:t>1/6/2018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5B859F76-5849-4F8F-99B2-1B6790A2FA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525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23C815E2-BB92-4AD3-934C-09AF2252D1C0}" type="datetimeFigureOut">
              <a:rPr lang="en-US" smtClean="0"/>
              <a:pPr/>
              <a:t>1/6/2018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5B859F76-5849-4F8F-99B2-1B6790A2FA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74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3"/>
            <a:ext cx="9144000" cy="683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981200"/>
            <a:ext cx="7820025" cy="2376488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4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Manajemen</a:t>
            </a:r>
            <a:r>
              <a:rPr lang="en-US" sz="4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 </a:t>
            </a:r>
            <a:r>
              <a:rPr lang="en-US" sz="4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Sumber</a:t>
            </a:r>
            <a:r>
              <a:rPr lang="en-US" sz="4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 </a:t>
            </a:r>
            <a:r>
              <a:rPr lang="en-US" sz="4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Daya</a:t>
            </a:r>
            <a:r>
              <a:rPr lang="en-US" sz="4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 </a:t>
            </a:r>
            <a:r>
              <a:rPr lang="en-US" sz="4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Informasi</a:t>
            </a:r>
            <a:r>
              <a:rPr lang="en-US" sz="4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 (Information Resources Management/IRM)</a:t>
            </a: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6072206"/>
            <a:ext cx="9144000" cy="428606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2400" dirty="0" err="1" smtClean="0"/>
              <a:t>Pengampu</a:t>
            </a:r>
            <a:r>
              <a:rPr lang="en-US" sz="2400" dirty="0" smtClean="0"/>
              <a:t> :Dr. </a:t>
            </a:r>
            <a:r>
              <a:rPr lang="en-US" sz="2400" dirty="0" err="1" smtClean="0"/>
              <a:t>Asyaroh</a:t>
            </a:r>
            <a:r>
              <a:rPr lang="en-US" sz="2400" dirty="0" smtClean="0"/>
              <a:t> </a:t>
            </a:r>
            <a:r>
              <a:rPr lang="en-US" sz="2400" dirty="0" err="1" smtClean="0"/>
              <a:t>Ramadona</a:t>
            </a:r>
            <a:r>
              <a:rPr lang="en-US" sz="2400" dirty="0" smtClean="0"/>
              <a:t> N ,</a:t>
            </a:r>
            <a:r>
              <a:rPr lang="en-US" sz="2400" dirty="0" err="1" smtClean="0"/>
              <a:t>S.Kom,MMSI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0" tIns="45716" rIns="91430" bIns="45716"/>
          <a:lstStyle/>
          <a:p>
            <a:pPr algn="r">
              <a:defRPr/>
            </a:pPr>
            <a:fld id="{87904FF9-E194-48AC-907F-DAE619CBFF63}" type="slidenum"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>
                <a:defRPr/>
              </a:pPr>
              <a:t>10</a:t>
            </a:fld>
            <a:endParaRPr lang="en-US" sz="1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4866" name="Rectangle 2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762000" y="1524000"/>
            <a:ext cx="8382000" cy="4953000"/>
          </a:xfrm>
          <a:prstGeom prst="rect">
            <a:avLst/>
          </a:prstGeom>
        </p:spPr>
        <p:txBody>
          <a:bodyPr lIns="91430" tIns="45716" rIns="91430" bIns="45716"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Pembangunan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Aplikasi</a:t>
            </a:r>
            <a:endParaRPr lang="en-US" sz="2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Menangani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desain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pembangunan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dan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implementasi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sistem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Dukungan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Sistem</a:t>
            </a:r>
            <a:endParaRPr lang="en-US" sz="2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Sediakan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dukungan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hardware &amp; software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untuk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sistem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komputer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perusahaan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sistem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pemrosesan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transaksi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dan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infrastruktur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TI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lainnya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Dukungan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Pengguna</a:t>
            </a:r>
            <a:endParaRPr lang="en-US" sz="2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Sediakan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pengguna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dengan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informasi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teknikal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pelatihan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dan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dukungan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produktiviti</a:t>
            </a: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4867" name="Rectangle 3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228600"/>
            <a:ext cx="7696200" cy="1066800"/>
          </a:xfrm>
          <a:prstGeom prst="roundRect">
            <a:avLst>
              <a:gd name="adj" fmla="val 21667"/>
            </a:avLst>
          </a:prstGeom>
        </p:spPr>
        <p:txBody>
          <a:bodyPr lIns="91430" tIns="45716" rIns="91430" bIns="45716" anchor="ctr"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Struktur</a:t>
            </a:r>
            <a:r>
              <a:rPr lang="en-US" sz="32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Departemen TI (cont)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0" tIns="45716" rIns="91430" bIns="45716"/>
          <a:lstStyle/>
          <a:p>
            <a:pPr algn="r">
              <a:defRPr/>
            </a:pPr>
            <a:fld id="{B68ACEB2-99A7-40EE-9DE9-5B032FFB1487}" type="slidenum"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>
                <a:defRPr/>
              </a:pPr>
              <a:t>11</a:t>
            </a:fld>
            <a:endParaRPr lang="en-US" sz="1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5890" name="Rectangle 2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0" y="1828800"/>
            <a:ext cx="8382000" cy="4572000"/>
          </a:xfrm>
          <a:prstGeom prst="rect">
            <a:avLst/>
          </a:prstGeom>
        </p:spPr>
        <p:txBody>
          <a:bodyPr lIns="91430" tIns="45716" rIns="91430" bIns="45716"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Administrasi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Database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Meliputi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desain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manajemen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keamanan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, backup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akses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data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terhadap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database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Administrasi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Jaringan</a:t>
            </a:r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Termasuk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pemeliharaan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dukungan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keamanan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hardware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software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jaringan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Dukungan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Web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Meliputi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desain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&amp;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pembuatan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halaman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web,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mengurus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hardware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software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menghubungkan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aplikasi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berasaskan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web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kepada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sistem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informasi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perusahaan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sudah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ada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219200" y="762000"/>
            <a:ext cx="7924800" cy="1143000"/>
          </a:xfrm>
          <a:prstGeom prst="roundRect">
            <a:avLst>
              <a:gd name="adj" fmla="val 21667"/>
            </a:avLst>
          </a:prstGeom>
          <a:effectLst>
            <a:outerShdw dist="35921" dir="2700000" algn="ctr" rotWithShape="0">
              <a:schemeClr val="bg1"/>
            </a:outerShdw>
          </a:effectLst>
        </p:spPr>
        <p:txBody>
          <a:bodyPr lIns="91430" tIns="45716" rIns="91430" bIns="45716" anchor="ctr"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Struktur</a:t>
            </a:r>
            <a:r>
              <a:rPr lang="en-US" sz="32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Departemen TI (cont)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0" tIns="45716" rIns="91430" bIns="45716"/>
          <a:lstStyle/>
          <a:p>
            <a:pPr algn="r">
              <a:defRPr/>
            </a:pPr>
            <a:fld id="{12F2219F-EB27-4816-962B-E0FE3480F8EB}" type="slidenum"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>
                <a:defRPr/>
              </a:pPr>
              <a:t>12</a:t>
            </a:fld>
            <a:endParaRPr lang="en-US" sz="1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691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1219200" y="304800"/>
            <a:ext cx="7924800" cy="1600200"/>
          </a:xfrm>
          <a:prstGeom prst="roundRect">
            <a:avLst>
              <a:gd name="adj" fmla="val 21667"/>
            </a:avLst>
          </a:prstGeom>
        </p:spPr>
        <p:txBody>
          <a:bodyPr lIns="91430" tIns="45716" rIns="91430" bIns="45716" anchor="ctr">
            <a:normAutofit/>
          </a:bodyPr>
          <a:lstStyle/>
          <a:p>
            <a:pPr eaLnBrk="1" hangingPunct="1">
              <a:defRPr/>
            </a:pPr>
            <a:r>
              <a:rPr lang="en-US" sz="4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Struktur</a:t>
            </a:r>
            <a:r>
              <a:rPr lang="en-US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Organisasi</a:t>
            </a:r>
            <a:r>
              <a:rPr lang="en-US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Departemen</a:t>
            </a:r>
            <a:r>
              <a:rPr lang="en-US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TI</a:t>
            </a:r>
          </a:p>
        </p:txBody>
      </p:sp>
      <p:sp>
        <p:nvSpPr>
          <p:cNvPr id="166915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1450975" y="1676400"/>
            <a:ext cx="7693025" cy="4410075"/>
          </a:xfrm>
          <a:prstGeom prst="rect">
            <a:avLst/>
          </a:prstGeom>
        </p:spPr>
        <p:txBody>
          <a:bodyPr lIns="91430" tIns="45716" rIns="91430" bIns="45716"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CEO (Chief Executive Officer)</a:t>
            </a:r>
          </a:p>
          <a:p>
            <a:pPr marL="609600" indent="-609600" eaLnBrk="1" hangingPunct="1">
              <a:defRPr/>
            </a:pPr>
            <a:r>
              <a:rPr lang="en-US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bertanggung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jawab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terhadap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kinerja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perusahaannya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n-US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termasuk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dalam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hal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implementasi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teknologi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informasi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endParaRPr lang="en-US" sz="36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0" tIns="45716" rIns="91430" bIns="45716"/>
          <a:lstStyle/>
          <a:p>
            <a:pPr algn="r">
              <a:defRPr/>
            </a:pPr>
            <a:fld id="{51B55397-0824-4F72-89CC-29A24F8BE227}" type="slidenum"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>
                <a:defRPr/>
              </a:pPr>
              <a:t>13</a:t>
            </a:fld>
            <a:endParaRPr lang="en-US" sz="1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938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1219200" y="304800"/>
            <a:ext cx="7924800" cy="1295400"/>
          </a:xfrm>
          <a:prstGeom prst="roundRect">
            <a:avLst>
              <a:gd name="adj" fmla="val 21667"/>
            </a:avLst>
          </a:prstGeom>
        </p:spPr>
        <p:txBody>
          <a:bodyPr lIns="91430" tIns="45716" rIns="91430" bIns="45716" anchor="ctr">
            <a:normAutofit/>
          </a:bodyPr>
          <a:lstStyle/>
          <a:p>
            <a:pPr eaLnBrk="1" hangingPunct="1">
              <a:defRPr/>
            </a:pPr>
            <a:r>
              <a:rPr lang="en-US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Struktur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Organisasi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Dep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TI (cont)</a:t>
            </a:r>
          </a:p>
        </p:txBody>
      </p:sp>
      <p:sp>
        <p:nvSpPr>
          <p:cNvPr id="167939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838200" y="1524000"/>
            <a:ext cx="8305800" cy="4953000"/>
          </a:xfrm>
          <a:prstGeom prst="rect">
            <a:avLst/>
          </a:prstGeom>
        </p:spPr>
        <p:txBody>
          <a:bodyPr lIns="91430" tIns="45716" rIns="91430" bIns="45716"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CIO (Chief Information Officer)</a:t>
            </a:r>
          </a:p>
          <a:p>
            <a:pPr eaLnBrk="1" hangingPunct="1">
              <a:defRPr/>
            </a:pP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bertanggung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jawab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terhadap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proses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perencanaan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pengembangan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sistem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teknologi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informasi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di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perusahaan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eaLnBrk="1" hangingPunct="1">
              <a:defRPr/>
            </a:pP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Tugas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utama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bersangkutan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ini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adalah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menjamin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lancarnya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implementasi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teknologi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informasi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(TI),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sehingga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dapat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memberikan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kontribusi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signifikan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bagi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operasional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perkembangan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bisnis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sehari-hari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09855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4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erlin Sans FB Demi" pitchFamily="34" charset="0"/>
              </a:rPr>
              <a:t>Sumber</a:t>
            </a:r>
            <a:r>
              <a:rPr 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erlin Sans FB Demi" pitchFamily="34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erlin Sans FB Demi" pitchFamily="34" charset="0"/>
              </a:rPr>
              <a:t>Daya</a:t>
            </a:r>
            <a:r>
              <a:rPr 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erlin Sans FB Demi" pitchFamily="34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erlin Sans FB Demi" pitchFamily="34" charset="0"/>
              </a:rPr>
              <a:t>Informasi</a:t>
            </a:r>
            <a:r>
              <a:rPr 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erlin Sans FB Demi" pitchFamily="34" charset="0"/>
              </a:rPr>
              <a:t>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898650"/>
            <a:ext cx="8305800" cy="4114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609600" indent="-609600" eaLnBrk="1" hangingPunct="1">
              <a:buFontTx/>
              <a:buChar char="-"/>
            </a:pPr>
            <a:r>
              <a:rPr lang="en-US" sz="3600" dirty="0" err="1" smtClean="0">
                <a:latin typeface="Arial" charset="0"/>
              </a:rPr>
              <a:t>Sumber</a:t>
            </a:r>
            <a:r>
              <a:rPr lang="en-US" sz="3600" dirty="0" smtClean="0">
                <a:latin typeface="Arial" charset="0"/>
              </a:rPr>
              <a:t> </a:t>
            </a:r>
            <a:r>
              <a:rPr lang="en-US" sz="3600" dirty="0" err="1" smtClean="0">
                <a:latin typeface="Arial" charset="0"/>
              </a:rPr>
              <a:t>Daya</a:t>
            </a:r>
            <a:r>
              <a:rPr lang="en-US" sz="3600" dirty="0" smtClean="0">
                <a:latin typeface="Arial" charset="0"/>
              </a:rPr>
              <a:t> </a:t>
            </a:r>
            <a:r>
              <a:rPr lang="en-US" sz="3600" dirty="0" err="1" smtClean="0">
                <a:latin typeface="Arial" charset="0"/>
              </a:rPr>
              <a:t>Informasi</a:t>
            </a:r>
            <a:r>
              <a:rPr lang="en-US" sz="3600" dirty="0" smtClean="0">
                <a:latin typeface="Arial" charset="0"/>
              </a:rPr>
              <a:t> yang </a:t>
            </a:r>
            <a:r>
              <a:rPr lang="en-US" sz="3600" dirty="0" err="1" smtClean="0">
                <a:latin typeface="Arial" charset="0"/>
              </a:rPr>
              <a:t>berada</a:t>
            </a:r>
            <a:r>
              <a:rPr lang="en-US" sz="3600" dirty="0" smtClean="0">
                <a:latin typeface="Arial" charset="0"/>
              </a:rPr>
              <a:t> </a:t>
            </a:r>
            <a:r>
              <a:rPr lang="en-US" sz="3600" dirty="0" err="1" smtClean="0">
                <a:latin typeface="Arial" charset="0"/>
              </a:rPr>
              <a:t>di</a:t>
            </a:r>
            <a:r>
              <a:rPr lang="en-US" sz="3600" dirty="0" smtClean="0">
                <a:latin typeface="Arial" charset="0"/>
              </a:rPr>
              <a:t> area </a:t>
            </a:r>
            <a:r>
              <a:rPr lang="en-US" sz="3600" dirty="0" err="1" smtClean="0">
                <a:latin typeface="Arial" charset="0"/>
              </a:rPr>
              <a:t>pemakai</a:t>
            </a:r>
            <a:r>
              <a:rPr lang="en-US" sz="3600" dirty="0" smtClean="0">
                <a:latin typeface="Arial" charset="0"/>
              </a:rPr>
              <a:t> </a:t>
            </a:r>
            <a:r>
              <a:rPr lang="en-US" sz="3600" dirty="0" err="1" smtClean="0">
                <a:latin typeface="Arial" charset="0"/>
              </a:rPr>
              <a:t>merupakan</a:t>
            </a:r>
            <a:r>
              <a:rPr lang="en-US" sz="3600" dirty="0" smtClean="0">
                <a:latin typeface="Arial" charset="0"/>
              </a:rPr>
              <a:t> </a:t>
            </a:r>
            <a:r>
              <a:rPr lang="en-US" sz="3600" dirty="0" err="1" smtClean="0">
                <a:latin typeface="Arial" charset="0"/>
              </a:rPr>
              <a:t>tanggung</a:t>
            </a:r>
            <a:r>
              <a:rPr lang="en-US" sz="3600" dirty="0" smtClean="0">
                <a:latin typeface="Arial" charset="0"/>
              </a:rPr>
              <a:t> </a:t>
            </a:r>
            <a:r>
              <a:rPr lang="en-US" sz="3600" dirty="0" err="1" smtClean="0">
                <a:latin typeface="Arial" charset="0"/>
              </a:rPr>
              <a:t>jawab</a:t>
            </a:r>
            <a:r>
              <a:rPr lang="en-US" sz="3600" dirty="0" smtClean="0">
                <a:latin typeface="Arial" charset="0"/>
              </a:rPr>
              <a:t> </a:t>
            </a:r>
            <a:r>
              <a:rPr lang="en-US" sz="3600" dirty="0" err="1" smtClean="0">
                <a:latin typeface="Arial" charset="0"/>
              </a:rPr>
              <a:t>manajer</a:t>
            </a:r>
            <a:r>
              <a:rPr lang="en-US" sz="3600" dirty="0" smtClean="0">
                <a:latin typeface="Arial" charset="0"/>
              </a:rPr>
              <a:t> area </a:t>
            </a:r>
            <a:r>
              <a:rPr lang="en-US" sz="3600" dirty="0" err="1" smtClean="0">
                <a:latin typeface="Arial" charset="0"/>
              </a:rPr>
              <a:t>pemakai</a:t>
            </a:r>
            <a:r>
              <a:rPr lang="en-US" sz="3600" dirty="0" smtClean="0">
                <a:latin typeface="Arial" charset="0"/>
              </a:rPr>
              <a:t> </a:t>
            </a:r>
          </a:p>
          <a:p>
            <a:pPr marL="609600" indent="-609600" eaLnBrk="1" hangingPunct="1">
              <a:buFontTx/>
              <a:buChar char="-"/>
            </a:pPr>
            <a:r>
              <a:rPr lang="en-US" sz="3600" dirty="0" err="1" smtClean="0">
                <a:latin typeface="Arial" charset="0"/>
              </a:rPr>
              <a:t>Sebagian</a:t>
            </a:r>
            <a:r>
              <a:rPr lang="en-US" sz="3600" dirty="0" smtClean="0">
                <a:latin typeface="Arial" charset="0"/>
              </a:rPr>
              <a:t> </a:t>
            </a:r>
            <a:r>
              <a:rPr lang="en-US" sz="3600" dirty="0" err="1" smtClean="0">
                <a:latin typeface="Arial" charset="0"/>
              </a:rPr>
              <a:t>besar</a:t>
            </a:r>
            <a:r>
              <a:rPr lang="en-US" sz="3600" dirty="0" smtClean="0">
                <a:latin typeface="Arial" charset="0"/>
              </a:rPr>
              <a:t> SDI </a:t>
            </a:r>
            <a:r>
              <a:rPr lang="en-US" sz="3600" dirty="0" err="1" smtClean="0">
                <a:latin typeface="Arial" charset="0"/>
              </a:rPr>
              <a:t>berlokasi</a:t>
            </a:r>
            <a:r>
              <a:rPr lang="en-US" sz="3600" dirty="0" smtClean="0">
                <a:latin typeface="Arial" charset="0"/>
              </a:rPr>
              <a:t> </a:t>
            </a:r>
            <a:r>
              <a:rPr lang="en-US" sz="3600" dirty="0" err="1" smtClean="0">
                <a:latin typeface="Arial" charset="0"/>
              </a:rPr>
              <a:t>di</a:t>
            </a:r>
            <a:r>
              <a:rPr lang="en-US" sz="3600" dirty="0" smtClean="0">
                <a:latin typeface="Arial" charset="0"/>
              </a:rPr>
              <a:t> </a:t>
            </a:r>
            <a:r>
              <a:rPr lang="en-US" sz="3600" dirty="0" err="1" smtClean="0">
                <a:latin typeface="Arial" charset="0"/>
              </a:rPr>
              <a:t>Jasa</a:t>
            </a:r>
            <a:r>
              <a:rPr lang="en-US" sz="3600" dirty="0" smtClean="0">
                <a:latin typeface="Arial" charset="0"/>
              </a:rPr>
              <a:t> </a:t>
            </a:r>
            <a:r>
              <a:rPr lang="en-US" sz="3600" dirty="0" err="1" smtClean="0">
                <a:latin typeface="Arial" charset="0"/>
              </a:rPr>
              <a:t>Informasi</a:t>
            </a:r>
            <a:r>
              <a:rPr lang="en-US" sz="3600" dirty="0" smtClean="0">
                <a:latin typeface="Arial" charset="0"/>
              </a:rPr>
              <a:t> </a:t>
            </a:r>
            <a:r>
              <a:rPr lang="en-US" sz="3600" dirty="0" err="1" smtClean="0">
                <a:latin typeface="Arial" charset="0"/>
              </a:rPr>
              <a:t>dan</a:t>
            </a:r>
            <a:r>
              <a:rPr lang="en-US" sz="3600" dirty="0" smtClean="0">
                <a:latin typeface="Arial" charset="0"/>
              </a:rPr>
              <a:t> </a:t>
            </a:r>
            <a:r>
              <a:rPr lang="en-US" sz="3600" dirty="0" err="1" smtClean="0">
                <a:latin typeface="Arial" charset="0"/>
              </a:rPr>
              <a:t>tanggung</a:t>
            </a:r>
            <a:r>
              <a:rPr lang="en-US" sz="3600" dirty="0" smtClean="0">
                <a:latin typeface="Arial" charset="0"/>
              </a:rPr>
              <a:t> </a:t>
            </a:r>
            <a:r>
              <a:rPr lang="en-US" sz="3600" dirty="0" err="1" smtClean="0">
                <a:latin typeface="Arial" charset="0"/>
              </a:rPr>
              <a:t>jawab</a:t>
            </a:r>
            <a:r>
              <a:rPr lang="en-US" sz="3600" dirty="0" smtClean="0">
                <a:latin typeface="Arial" charset="0"/>
              </a:rPr>
              <a:t> CIO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404813"/>
            <a:ext cx="8424863" cy="79375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Sebuah Model untuk Sumber Daya Informasi Sistem Informasi </a:t>
            </a: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5645150" y="1889125"/>
            <a:ext cx="1435100" cy="6731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5645150" y="2803525"/>
            <a:ext cx="1435100" cy="6731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5645150" y="3870325"/>
            <a:ext cx="1435100" cy="6731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5645150" y="4937125"/>
            <a:ext cx="1435100" cy="6731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5651500" y="5942013"/>
            <a:ext cx="1435100" cy="6731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9"/>
          <p:cNvSpPr>
            <a:spLocks noChangeArrowheads="1"/>
          </p:cNvSpPr>
          <p:nvPr/>
        </p:nvSpPr>
        <p:spPr bwMode="auto">
          <a:xfrm>
            <a:off x="3968750" y="2041525"/>
            <a:ext cx="368300" cy="4406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10"/>
          <p:cNvSpPr>
            <a:spLocks noChangeArrowheads="1"/>
          </p:cNvSpPr>
          <p:nvPr/>
        </p:nvSpPr>
        <p:spPr bwMode="auto">
          <a:xfrm rot="-5460000">
            <a:off x="3651250" y="4014788"/>
            <a:ext cx="10826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 b="1"/>
              <a:t>Database</a:t>
            </a:r>
          </a:p>
        </p:txBody>
      </p:sp>
      <p:sp>
        <p:nvSpPr>
          <p:cNvPr id="14346" name="Rectangle 11"/>
          <p:cNvSpPr>
            <a:spLocks noChangeArrowheads="1"/>
          </p:cNvSpPr>
          <p:nvPr/>
        </p:nvSpPr>
        <p:spPr bwMode="auto">
          <a:xfrm>
            <a:off x="1530350" y="3870325"/>
            <a:ext cx="1435100" cy="9017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Rectangle 12"/>
          <p:cNvSpPr>
            <a:spLocks noChangeArrowheads="1"/>
          </p:cNvSpPr>
          <p:nvPr/>
        </p:nvSpPr>
        <p:spPr bwMode="auto">
          <a:xfrm>
            <a:off x="1530350" y="5241925"/>
            <a:ext cx="1435100" cy="9779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8" name="Rectangle 13"/>
          <p:cNvSpPr>
            <a:spLocks noChangeArrowheads="1"/>
          </p:cNvSpPr>
          <p:nvPr/>
        </p:nvSpPr>
        <p:spPr bwMode="auto">
          <a:xfrm>
            <a:off x="1530350" y="2574925"/>
            <a:ext cx="1435100" cy="6731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Rectangle 14"/>
          <p:cNvSpPr>
            <a:spLocks noChangeArrowheads="1"/>
          </p:cNvSpPr>
          <p:nvPr/>
        </p:nvSpPr>
        <p:spPr bwMode="auto">
          <a:xfrm>
            <a:off x="1684338" y="2562225"/>
            <a:ext cx="1058862" cy="727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/>
              <a:t>Accounting</a:t>
            </a:r>
          </a:p>
          <a:p>
            <a:pPr algn="ctr" eaLnBrk="0" hangingPunct="0"/>
            <a:r>
              <a:rPr lang="en-US" sz="1400"/>
              <a:t>information</a:t>
            </a:r>
          </a:p>
          <a:p>
            <a:pPr algn="ctr" eaLnBrk="0" hangingPunct="0"/>
            <a:r>
              <a:rPr lang="en-US" sz="1400"/>
              <a:t>system</a:t>
            </a:r>
          </a:p>
        </p:txBody>
      </p:sp>
      <p:sp>
        <p:nvSpPr>
          <p:cNvPr id="14350" name="Rectangle 15"/>
          <p:cNvSpPr>
            <a:spLocks noChangeArrowheads="1"/>
          </p:cNvSpPr>
          <p:nvPr/>
        </p:nvSpPr>
        <p:spPr bwMode="auto">
          <a:xfrm>
            <a:off x="1682750" y="3881438"/>
            <a:ext cx="1066800" cy="939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/>
              <a:t>Information</a:t>
            </a:r>
          </a:p>
          <a:p>
            <a:pPr algn="ctr" eaLnBrk="0" hangingPunct="0"/>
            <a:r>
              <a:rPr lang="en-US" sz="1400"/>
              <a:t>resources</a:t>
            </a:r>
          </a:p>
          <a:p>
            <a:pPr algn="ctr" eaLnBrk="0" hangingPunct="0"/>
            <a:r>
              <a:rPr lang="en-US" sz="1400"/>
              <a:t>research</a:t>
            </a:r>
          </a:p>
          <a:p>
            <a:pPr algn="ctr" eaLnBrk="0" hangingPunct="0"/>
            <a:r>
              <a:rPr lang="en-US" sz="1400"/>
              <a:t>subsystem</a:t>
            </a:r>
          </a:p>
        </p:txBody>
      </p:sp>
      <p:sp>
        <p:nvSpPr>
          <p:cNvPr id="14351" name="Rectangle 16"/>
          <p:cNvSpPr>
            <a:spLocks noChangeArrowheads="1"/>
          </p:cNvSpPr>
          <p:nvPr/>
        </p:nvSpPr>
        <p:spPr bwMode="auto">
          <a:xfrm>
            <a:off x="1692275" y="5229225"/>
            <a:ext cx="1068388" cy="939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/>
              <a:t>Information</a:t>
            </a:r>
          </a:p>
          <a:p>
            <a:pPr algn="ctr" eaLnBrk="0" hangingPunct="0"/>
            <a:r>
              <a:rPr lang="en-US" sz="1400"/>
              <a:t>resources</a:t>
            </a:r>
          </a:p>
          <a:p>
            <a:pPr algn="ctr" eaLnBrk="0" hangingPunct="0"/>
            <a:r>
              <a:rPr lang="en-US" sz="1400"/>
              <a:t>intelligence</a:t>
            </a:r>
          </a:p>
          <a:p>
            <a:pPr algn="ctr" eaLnBrk="0" hangingPunct="0"/>
            <a:r>
              <a:rPr lang="en-US" sz="1400"/>
              <a:t>subsystem</a:t>
            </a:r>
          </a:p>
        </p:txBody>
      </p:sp>
      <p:sp>
        <p:nvSpPr>
          <p:cNvPr id="14352" name="Rectangle 17"/>
          <p:cNvSpPr>
            <a:spLocks noChangeArrowheads="1"/>
          </p:cNvSpPr>
          <p:nvPr/>
        </p:nvSpPr>
        <p:spPr bwMode="auto">
          <a:xfrm>
            <a:off x="5815013" y="1900238"/>
            <a:ext cx="1028700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/>
              <a:t>Hardware</a:t>
            </a:r>
          </a:p>
          <a:p>
            <a:pPr algn="ctr" eaLnBrk="0" hangingPunct="0"/>
            <a:r>
              <a:rPr lang="en-US" sz="1400"/>
              <a:t>subsystem</a:t>
            </a:r>
          </a:p>
        </p:txBody>
      </p:sp>
      <p:sp>
        <p:nvSpPr>
          <p:cNvPr id="14353" name="Rectangle 18"/>
          <p:cNvSpPr>
            <a:spLocks noChangeArrowheads="1"/>
          </p:cNvSpPr>
          <p:nvPr/>
        </p:nvSpPr>
        <p:spPr bwMode="auto">
          <a:xfrm>
            <a:off x="5813425" y="2814638"/>
            <a:ext cx="1028700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/>
              <a:t>Software</a:t>
            </a:r>
          </a:p>
          <a:p>
            <a:pPr algn="ctr" eaLnBrk="0" hangingPunct="0"/>
            <a:r>
              <a:rPr lang="en-US" sz="1400"/>
              <a:t>subsystem</a:t>
            </a:r>
          </a:p>
        </p:txBody>
      </p:sp>
      <p:sp>
        <p:nvSpPr>
          <p:cNvPr id="14354" name="Rectangle 19"/>
          <p:cNvSpPr>
            <a:spLocks noChangeArrowheads="1"/>
          </p:cNvSpPr>
          <p:nvPr/>
        </p:nvSpPr>
        <p:spPr bwMode="auto">
          <a:xfrm>
            <a:off x="5645150" y="3870325"/>
            <a:ext cx="1550988" cy="727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1400"/>
              <a:t>Human resources</a:t>
            </a:r>
          </a:p>
          <a:p>
            <a:pPr algn="ctr" eaLnBrk="0" hangingPunct="0"/>
            <a:r>
              <a:rPr lang="en-US" sz="1400"/>
              <a:t>subsystem</a:t>
            </a:r>
          </a:p>
        </p:txBody>
      </p:sp>
      <p:sp>
        <p:nvSpPr>
          <p:cNvPr id="14355" name="Rectangle 20"/>
          <p:cNvSpPr>
            <a:spLocks noChangeArrowheads="1"/>
          </p:cNvSpPr>
          <p:nvPr/>
        </p:nvSpPr>
        <p:spPr bwMode="auto">
          <a:xfrm>
            <a:off x="5815013" y="4937125"/>
            <a:ext cx="1057275" cy="727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/>
              <a:t>Data and</a:t>
            </a:r>
          </a:p>
          <a:p>
            <a:pPr algn="ctr" eaLnBrk="0" hangingPunct="0"/>
            <a:r>
              <a:rPr lang="en-US" sz="1400"/>
              <a:t>information</a:t>
            </a:r>
          </a:p>
          <a:p>
            <a:pPr algn="ctr" eaLnBrk="0" hangingPunct="0"/>
            <a:r>
              <a:rPr lang="en-US" sz="1400"/>
              <a:t>subsystem</a:t>
            </a:r>
          </a:p>
        </p:txBody>
      </p:sp>
      <p:sp>
        <p:nvSpPr>
          <p:cNvPr id="14356" name="Rectangle 21"/>
          <p:cNvSpPr>
            <a:spLocks noChangeArrowheads="1"/>
          </p:cNvSpPr>
          <p:nvPr/>
        </p:nvSpPr>
        <p:spPr bwMode="auto">
          <a:xfrm>
            <a:off x="5813425" y="5942013"/>
            <a:ext cx="1028700" cy="727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/>
              <a:t>Integrated</a:t>
            </a:r>
          </a:p>
          <a:p>
            <a:pPr algn="ctr" eaLnBrk="0" hangingPunct="0"/>
            <a:r>
              <a:rPr lang="en-US" sz="1400"/>
              <a:t>resource</a:t>
            </a:r>
          </a:p>
          <a:p>
            <a:pPr algn="ctr" eaLnBrk="0" hangingPunct="0"/>
            <a:r>
              <a:rPr lang="en-US" sz="1400"/>
              <a:t>subsystem</a:t>
            </a:r>
          </a:p>
        </p:txBody>
      </p:sp>
      <p:sp>
        <p:nvSpPr>
          <p:cNvPr id="14357" name="Freeform 22"/>
          <p:cNvSpPr>
            <a:spLocks/>
          </p:cNvSpPr>
          <p:nvPr/>
        </p:nvSpPr>
        <p:spPr bwMode="auto">
          <a:xfrm>
            <a:off x="1295400" y="3101975"/>
            <a:ext cx="230188" cy="1220788"/>
          </a:xfrm>
          <a:custGeom>
            <a:avLst/>
            <a:gdLst>
              <a:gd name="T0" fmla="*/ 228600 w 145"/>
              <a:gd name="T1" fmla="*/ 0 h 769"/>
              <a:gd name="T2" fmla="*/ 0 w 145"/>
              <a:gd name="T3" fmla="*/ 0 h 769"/>
              <a:gd name="T4" fmla="*/ 0 w 145"/>
              <a:gd name="T5" fmla="*/ 1219200 h 769"/>
              <a:gd name="T6" fmla="*/ 228600 w 145"/>
              <a:gd name="T7" fmla="*/ 1219200 h 769"/>
              <a:gd name="T8" fmla="*/ 0 60000 65536"/>
              <a:gd name="T9" fmla="*/ 0 60000 65536"/>
              <a:gd name="T10" fmla="*/ 0 60000 65536"/>
              <a:gd name="T11" fmla="*/ 0 60000 65536"/>
              <a:gd name="T12" fmla="*/ 0 w 145"/>
              <a:gd name="T13" fmla="*/ 0 h 769"/>
              <a:gd name="T14" fmla="*/ 145 w 145"/>
              <a:gd name="T15" fmla="*/ 769 h 76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5" h="769">
                <a:moveTo>
                  <a:pt x="144" y="0"/>
                </a:moveTo>
                <a:lnTo>
                  <a:pt x="0" y="0"/>
                </a:lnTo>
                <a:lnTo>
                  <a:pt x="0" y="768"/>
                </a:lnTo>
                <a:lnTo>
                  <a:pt x="144" y="768"/>
                </a:lnTo>
              </a:path>
            </a:pathLst>
          </a:custGeom>
          <a:noFill/>
          <a:ln w="50800" cap="rnd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58" name="Freeform 23"/>
          <p:cNvSpPr>
            <a:spLocks/>
          </p:cNvSpPr>
          <p:nvPr/>
        </p:nvSpPr>
        <p:spPr bwMode="auto">
          <a:xfrm>
            <a:off x="914400" y="2720975"/>
            <a:ext cx="611188" cy="3049588"/>
          </a:xfrm>
          <a:custGeom>
            <a:avLst/>
            <a:gdLst>
              <a:gd name="T0" fmla="*/ 609600 w 385"/>
              <a:gd name="T1" fmla="*/ 0 h 1921"/>
              <a:gd name="T2" fmla="*/ 0 w 385"/>
              <a:gd name="T3" fmla="*/ 0 h 1921"/>
              <a:gd name="T4" fmla="*/ 0 w 385"/>
              <a:gd name="T5" fmla="*/ 3048001 h 1921"/>
              <a:gd name="T6" fmla="*/ 609600 w 385"/>
              <a:gd name="T7" fmla="*/ 3048001 h 1921"/>
              <a:gd name="T8" fmla="*/ 0 60000 65536"/>
              <a:gd name="T9" fmla="*/ 0 60000 65536"/>
              <a:gd name="T10" fmla="*/ 0 60000 65536"/>
              <a:gd name="T11" fmla="*/ 0 60000 65536"/>
              <a:gd name="T12" fmla="*/ 0 w 385"/>
              <a:gd name="T13" fmla="*/ 0 h 1921"/>
              <a:gd name="T14" fmla="*/ 385 w 385"/>
              <a:gd name="T15" fmla="*/ 1921 h 192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5" h="1921">
                <a:moveTo>
                  <a:pt x="384" y="0"/>
                </a:moveTo>
                <a:lnTo>
                  <a:pt x="0" y="0"/>
                </a:lnTo>
                <a:lnTo>
                  <a:pt x="0" y="1920"/>
                </a:lnTo>
                <a:lnTo>
                  <a:pt x="384" y="1920"/>
                </a:lnTo>
              </a:path>
            </a:pathLst>
          </a:custGeom>
          <a:noFill/>
          <a:ln w="50800" cap="rnd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59" name="Line 24"/>
          <p:cNvSpPr>
            <a:spLocks noChangeShapeType="1"/>
          </p:cNvSpPr>
          <p:nvPr/>
        </p:nvSpPr>
        <p:spPr bwMode="auto">
          <a:xfrm>
            <a:off x="2997200" y="2873375"/>
            <a:ext cx="939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Line 25"/>
          <p:cNvSpPr>
            <a:spLocks noChangeShapeType="1"/>
          </p:cNvSpPr>
          <p:nvPr/>
        </p:nvSpPr>
        <p:spPr bwMode="auto">
          <a:xfrm>
            <a:off x="4368800" y="3101975"/>
            <a:ext cx="1244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Line 26"/>
          <p:cNvSpPr>
            <a:spLocks noChangeShapeType="1"/>
          </p:cNvSpPr>
          <p:nvPr/>
        </p:nvSpPr>
        <p:spPr bwMode="auto">
          <a:xfrm>
            <a:off x="4368800" y="4168775"/>
            <a:ext cx="1244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Line 27"/>
          <p:cNvSpPr>
            <a:spLocks noChangeShapeType="1"/>
          </p:cNvSpPr>
          <p:nvPr/>
        </p:nvSpPr>
        <p:spPr bwMode="auto">
          <a:xfrm>
            <a:off x="2997200" y="4321175"/>
            <a:ext cx="939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Line 28"/>
          <p:cNvSpPr>
            <a:spLocks noChangeShapeType="1"/>
          </p:cNvSpPr>
          <p:nvPr/>
        </p:nvSpPr>
        <p:spPr bwMode="auto">
          <a:xfrm>
            <a:off x="2997200" y="5768975"/>
            <a:ext cx="939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Line 29"/>
          <p:cNvSpPr>
            <a:spLocks noChangeShapeType="1"/>
          </p:cNvSpPr>
          <p:nvPr/>
        </p:nvSpPr>
        <p:spPr bwMode="auto">
          <a:xfrm>
            <a:off x="4445000" y="5235575"/>
            <a:ext cx="1168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5" name="Rectangle 30"/>
          <p:cNvSpPr>
            <a:spLocks noChangeArrowheads="1"/>
          </p:cNvSpPr>
          <p:nvPr/>
        </p:nvSpPr>
        <p:spPr bwMode="auto">
          <a:xfrm rot="-5400000">
            <a:off x="356395" y="3434556"/>
            <a:ext cx="1446212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400"/>
              <a:t>Internal sources</a:t>
            </a:r>
          </a:p>
        </p:txBody>
      </p:sp>
      <p:sp>
        <p:nvSpPr>
          <p:cNvPr id="14366" name="Rectangle 31"/>
          <p:cNvSpPr>
            <a:spLocks noChangeArrowheads="1"/>
          </p:cNvSpPr>
          <p:nvPr/>
        </p:nvSpPr>
        <p:spPr bwMode="auto">
          <a:xfrm rot="-5400000">
            <a:off x="-244475" y="4799013"/>
            <a:ext cx="198437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400"/>
              <a:t>Environmental sources</a:t>
            </a:r>
          </a:p>
        </p:txBody>
      </p:sp>
      <p:sp>
        <p:nvSpPr>
          <p:cNvPr id="14367" name="Rectangle 32"/>
          <p:cNvSpPr>
            <a:spLocks noChangeArrowheads="1"/>
          </p:cNvSpPr>
          <p:nvPr/>
        </p:nvSpPr>
        <p:spPr bwMode="auto">
          <a:xfrm>
            <a:off x="7751763" y="4035425"/>
            <a:ext cx="815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/>
              <a:t>Users</a:t>
            </a:r>
          </a:p>
        </p:txBody>
      </p:sp>
      <p:sp>
        <p:nvSpPr>
          <p:cNvPr id="14368" name="Freeform 33"/>
          <p:cNvSpPr>
            <a:spLocks/>
          </p:cNvSpPr>
          <p:nvPr/>
        </p:nvSpPr>
        <p:spPr bwMode="auto">
          <a:xfrm>
            <a:off x="7086600" y="2187575"/>
            <a:ext cx="915988" cy="1830388"/>
          </a:xfrm>
          <a:custGeom>
            <a:avLst/>
            <a:gdLst>
              <a:gd name="T0" fmla="*/ 0 w 577"/>
              <a:gd name="T1" fmla="*/ 0 h 1153"/>
              <a:gd name="T2" fmla="*/ 914400 w 577"/>
              <a:gd name="T3" fmla="*/ 0 h 1153"/>
              <a:gd name="T4" fmla="*/ 914400 w 577"/>
              <a:gd name="T5" fmla="*/ 1828801 h 1153"/>
              <a:gd name="T6" fmla="*/ 0 60000 65536"/>
              <a:gd name="T7" fmla="*/ 0 60000 65536"/>
              <a:gd name="T8" fmla="*/ 0 60000 65536"/>
              <a:gd name="T9" fmla="*/ 0 w 577"/>
              <a:gd name="T10" fmla="*/ 0 h 1153"/>
              <a:gd name="T11" fmla="*/ 577 w 577"/>
              <a:gd name="T12" fmla="*/ 1153 h 11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7" h="1153">
                <a:moveTo>
                  <a:pt x="0" y="0"/>
                </a:moveTo>
                <a:lnTo>
                  <a:pt x="576" y="0"/>
                </a:lnTo>
                <a:lnTo>
                  <a:pt x="576" y="1152"/>
                </a:lnTo>
              </a:path>
            </a:pathLst>
          </a:custGeom>
          <a:noFill/>
          <a:ln w="508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69" name="Line 34"/>
          <p:cNvSpPr>
            <a:spLocks noChangeShapeType="1"/>
          </p:cNvSpPr>
          <p:nvPr/>
        </p:nvSpPr>
        <p:spPr bwMode="auto">
          <a:xfrm>
            <a:off x="7112000" y="3127375"/>
            <a:ext cx="558800" cy="787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70" name="Line 35"/>
          <p:cNvSpPr>
            <a:spLocks noChangeShapeType="1"/>
          </p:cNvSpPr>
          <p:nvPr/>
        </p:nvSpPr>
        <p:spPr bwMode="auto">
          <a:xfrm flipV="1">
            <a:off x="7112000" y="4448175"/>
            <a:ext cx="635000" cy="965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71" name="Line 36"/>
          <p:cNvSpPr>
            <a:spLocks noChangeShapeType="1"/>
          </p:cNvSpPr>
          <p:nvPr/>
        </p:nvSpPr>
        <p:spPr bwMode="auto">
          <a:xfrm>
            <a:off x="7112000" y="4244975"/>
            <a:ext cx="558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72" name="Freeform 37"/>
          <p:cNvSpPr>
            <a:spLocks/>
          </p:cNvSpPr>
          <p:nvPr/>
        </p:nvSpPr>
        <p:spPr bwMode="auto">
          <a:xfrm>
            <a:off x="7086600" y="4397375"/>
            <a:ext cx="915988" cy="1982788"/>
          </a:xfrm>
          <a:custGeom>
            <a:avLst/>
            <a:gdLst>
              <a:gd name="T0" fmla="*/ 0 w 577"/>
              <a:gd name="T1" fmla="*/ 1981201 h 1249"/>
              <a:gd name="T2" fmla="*/ 914400 w 577"/>
              <a:gd name="T3" fmla="*/ 1981201 h 1249"/>
              <a:gd name="T4" fmla="*/ 914400 w 577"/>
              <a:gd name="T5" fmla="*/ 0 h 1249"/>
              <a:gd name="T6" fmla="*/ 0 60000 65536"/>
              <a:gd name="T7" fmla="*/ 0 60000 65536"/>
              <a:gd name="T8" fmla="*/ 0 60000 65536"/>
              <a:gd name="T9" fmla="*/ 0 w 577"/>
              <a:gd name="T10" fmla="*/ 0 h 1249"/>
              <a:gd name="T11" fmla="*/ 577 w 577"/>
              <a:gd name="T12" fmla="*/ 1249 h 124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7" h="1249">
                <a:moveTo>
                  <a:pt x="0" y="1248"/>
                </a:moveTo>
                <a:lnTo>
                  <a:pt x="576" y="1248"/>
                </a:lnTo>
                <a:lnTo>
                  <a:pt x="576" y="0"/>
                </a:lnTo>
              </a:path>
            </a:pathLst>
          </a:custGeom>
          <a:noFill/>
          <a:ln w="508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79375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Model dari Sistem Informasi Sumber Daya Informasi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219201"/>
            <a:ext cx="8305800" cy="5181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609600" indent="-609600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latin typeface="Arial" charset="0"/>
              </a:rPr>
              <a:t>Sub </a:t>
            </a:r>
            <a:r>
              <a:rPr lang="en-US" dirty="0" err="1" smtClean="0">
                <a:latin typeface="Arial" charset="0"/>
              </a:rPr>
              <a:t>Sistem</a:t>
            </a:r>
            <a:r>
              <a:rPr lang="en-US" dirty="0" smtClean="0">
                <a:latin typeface="Arial" charset="0"/>
              </a:rPr>
              <a:t> Input :</a:t>
            </a:r>
          </a:p>
          <a:p>
            <a:pPr marL="990600" lvl="1" indent="-533400" eaLnBrk="1" hangingPunct="1">
              <a:spcBef>
                <a:spcPct val="0"/>
              </a:spcBef>
              <a:buFontTx/>
              <a:buChar char="-"/>
            </a:pPr>
            <a:r>
              <a:rPr lang="en-US" sz="3200" dirty="0" err="1" smtClean="0">
                <a:latin typeface="Arial" charset="0"/>
              </a:rPr>
              <a:t>Sistem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Informasi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Akuntansi</a:t>
            </a:r>
            <a:endParaRPr lang="en-US" sz="3200" dirty="0" smtClean="0">
              <a:latin typeface="Arial" charset="0"/>
            </a:endParaRPr>
          </a:p>
          <a:p>
            <a:pPr marL="990600" lvl="1" indent="-533400" eaLnBrk="1" hangingPunct="1">
              <a:spcBef>
                <a:spcPct val="0"/>
              </a:spcBef>
              <a:buFontTx/>
              <a:buChar char="-"/>
            </a:pPr>
            <a:r>
              <a:rPr lang="en-US" sz="3200" dirty="0" err="1" smtClean="0">
                <a:latin typeface="Arial" charset="0"/>
              </a:rPr>
              <a:t>Riset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Sumber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Daya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Informasi</a:t>
            </a:r>
            <a:r>
              <a:rPr lang="en-US" sz="3200" dirty="0" smtClean="0">
                <a:latin typeface="Arial" charset="0"/>
              </a:rPr>
              <a:t> </a:t>
            </a:r>
          </a:p>
          <a:p>
            <a:pPr marL="990600" lvl="1" indent="-533400" eaLnBrk="1" hangingPunct="1">
              <a:spcBef>
                <a:spcPct val="0"/>
              </a:spcBef>
              <a:buFontTx/>
              <a:buChar char="-"/>
            </a:pPr>
            <a:r>
              <a:rPr lang="en-US" sz="3200" dirty="0" err="1" smtClean="0">
                <a:latin typeface="Arial" charset="0"/>
              </a:rPr>
              <a:t>Intelijen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Sumber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Daya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Informasi</a:t>
            </a:r>
            <a:endParaRPr lang="en-US" sz="3200" dirty="0" smtClean="0">
              <a:latin typeface="Arial" charset="0"/>
            </a:endParaRPr>
          </a:p>
          <a:p>
            <a:pPr marL="990600" lvl="1" indent="-533400" eaLnBrk="1" hangingPunct="1">
              <a:spcBef>
                <a:spcPct val="0"/>
              </a:spcBef>
              <a:buFontTx/>
              <a:buNone/>
            </a:pPr>
            <a:endParaRPr lang="en-US" sz="3200" dirty="0" smtClean="0">
              <a:latin typeface="Arial" charset="0"/>
            </a:endParaRPr>
          </a:p>
          <a:p>
            <a:pPr marL="609600" indent="-609600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latin typeface="Arial" charset="0"/>
              </a:rPr>
              <a:t>Sub </a:t>
            </a:r>
            <a:r>
              <a:rPr lang="en-US" dirty="0" err="1" smtClean="0">
                <a:latin typeface="Arial" charset="0"/>
              </a:rPr>
              <a:t>Sistem</a:t>
            </a:r>
            <a:r>
              <a:rPr lang="en-US" dirty="0" smtClean="0">
                <a:latin typeface="Arial" charset="0"/>
              </a:rPr>
              <a:t> Output </a:t>
            </a:r>
          </a:p>
          <a:p>
            <a:pPr marL="990600" lvl="1" indent="-533400" eaLnBrk="1" hangingPunct="1">
              <a:spcBef>
                <a:spcPct val="0"/>
              </a:spcBef>
              <a:buFontTx/>
              <a:buChar char="-"/>
            </a:pPr>
            <a:r>
              <a:rPr lang="en-US" sz="3200" dirty="0" err="1" smtClean="0">
                <a:latin typeface="Arial" charset="0"/>
              </a:rPr>
              <a:t>Perangkat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keras</a:t>
            </a:r>
            <a:endParaRPr lang="en-US" sz="3200" dirty="0" smtClean="0">
              <a:latin typeface="Arial" charset="0"/>
            </a:endParaRPr>
          </a:p>
          <a:p>
            <a:pPr marL="990600" lvl="1" indent="-533400" eaLnBrk="1" hangingPunct="1">
              <a:spcBef>
                <a:spcPct val="0"/>
              </a:spcBef>
              <a:buFontTx/>
              <a:buChar char="-"/>
            </a:pPr>
            <a:r>
              <a:rPr lang="en-US" sz="3200" dirty="0" err="1" smtClean="0">
                <a:latin typeface="Arial" charset="0"/>
              </a:rPr>
              <a:t>Perangkat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Lunak</a:t>
            </a:r>
            <a:endParaRPr lang="en-US" sz="3200" dirty="0" smtClean="0">
              <a:latin typeface="Arial" charset="0"/>
            </a:endParaRPr>
          </a:p>
          <a:p>
            <a:pPr marL="990600" lvl="1" indent="-533400" eaLnBrk="1" hangingPunct="1">
              <a:spcBef>
                <a:spcPct val="0"/>
              </a:spcBef>
              <a:buFontTx/>
              <a:buChar char="-"/>
            </a:pPr>
            <a:r>
              <a:rPr lang="en-US" sz="3200" dirty="0" err="1" smtClean="0">
                <a:latin typeface="Arial" charset="0"/>
              </a:rPr>
              <a:t>Sumber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Daya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Manusia</a:t>
            </a:r>
            <a:endParaRPr lang="en-US" sz="3200" dirty="0" smtClean="0">
              <a:latin typeface="Arial" charset="0"/>
            </a:endParaRPr>
          </a:p>
          <a:p>
            <a:pPr marL="990600" lvl="1" indent="-533400" eaLnBrk="1" hangingPunct="1">
              <a:spcBef>
                <a:spcPct val="0"/>
              </a:spcBef>
              <a:buFontTx/>
              <a:buChar char="-"/>
            </a:pPr>
            <a:r>
              <a:rPr lang="en-US" sz="3200" dirty="0" smtClean="0">
                <a:latin typeface="Arial" charset="0"/>
              </a:rPr>
              <a:t>Data </a:t>
            </a:r>
            <a:r>
              <a:rPr lang="en-US" sz="3200" dirty="0" err="1" smtClean="0">
                <a:latin typeface="Arial" charset="0"/>
              </a:rPr>
              <a:t>dan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Informasi</a:t>
            </a:r>
            <a:r>
              <a:rPr lang="en-US" sz="3200" dirty="0" smtClean="0">
                <a:latin typeface="Arial" charset="0"/>
              </a:rPr>
              <a:t> </a:t>
            </a:r>
          </a:p>
          <a:p>
            <a:pPr marL="990600" lvl="1" indent="-533400" eaLnBrk="1" hangingPunct="1">
              <a:spcBef>
                <a:spcPct val="0"/>
              </a:spcBef>
              <a:buFontTx/>
              <a:buChar char="-"/>
            </a:pPr>
            <a:r>
              <a:rPr lang="en-US" sz="3200" dirty="0" err="1" smtClean="0">
                <a:latin typeface="Arial" charset="0"/>
              </a:rPr>
              <a:t>Sumber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Daya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Terintegrasi</a:t>
            </a:r>
            <a:endParaRPr lang="en-US" sz="32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79375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SubSistem Riset </a:t>
            </a:r>
            <a:br>
              <a:rPr 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</a:br>
            <a:r>
              <a:rPr 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Sumber Daya Informasi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04800" y="1905000"/>
            <a:ext cx="8458200" cy="44037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609600" indent="-609600" eaLnBrk="1" hangingPunct="1">
              <a:buFontTx/>
              <a:buChar char="-"/>
            </a:pPr>
            <a:r>
              <a:rPr lang="en-US" dirty="0" smtClean="0">
                <a:latin typeface="Arial" charset="0"/>
              </a:rPr>
              <a:t>Sub </a:t>
            </a:r>
            <a:r>
              <a:rPr lang="en-US" dirty="0" err="1" smtClean="0">
                <a:latin typeface="Arial" charset="0"/>
              </a:rPr>
              <a:t>Sistem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Riset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biasanya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digunakan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untuk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menjelaskan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kegiatan</a:t>
            </a:r>
            <a:r>
              <a:rPr lang="en-US" dirty="0" smtClean="0">
                <a:latin typeface="Arial" charset="0"/>
              </a:rPr>
              <a:t> yang </a:t>
            </a:r>
            <a:r>
              <a:rPr lang="en-US" dirty="0" err="1" smtClean="0">
                <a:latin typeface="Arial" charset="0"/>
              </a:rPr>
              <a:t>terdiri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dari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Proyek-proyek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riset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dalam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perusahaan</a:t>
            </a:r>
            <a:endParaRPr lang="en-US" dirty="0" smtClean="0">
              <a:latin typeface="Arial" charset="0"/>
            </a:endParaRPr>
          </a:p>
          <a:p>
            <a:pPr marL="609600" indent="-609600" eaLnBrk="1" hangingPunct="1">
              <a:buFontTx/>
              <a:buNone/>
            </a:pPr>
            <a:endParaRPr lang="en-US" dirty="0" smtClean="0">
              <a:latin typeface="Arial" charset="0"/>
            </a:endParaRPr>
          </a:p>
          <a:p>
            <a:pPr marL="609600" indent="-609600" eaLnBrk="1" hangingPunct="1">
              <a:buFontTx/>
              <a:buChar char="-"/>
            </a:pPr>
            <a:r>
              <a:rPr lang="en-US" dirty="0" err="1" smtClean="0">
                <a:latin typeface="Arial" charset="0"/>
              </a:rPr>
              <a:t>Merupakan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aktifitas</a:t>
            </a:r>
            <a:r>
              <a:rPr lang="en-US" dirty="0" smtClean="0">
                <a:latin typeface="Arial" charset="0"/>
              </a:rPr>
              <a:t> yang </a:t>
            </a:r>
            <a:r>
              <a:rPr lang="en-US" dirty="0" err="1" smtClean="0">
                <a:latin typeface="Arial" charset="0"/>
              </a:rPr>
              <a:t>dilakukan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oleh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Analis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sistem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saat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berinteraksi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dengan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pemakai</a:t>
            </a:r>
            <a:r>
              <a:rPr lang="en-US" dirty="0" smtClean="0">
                <a:latin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79375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Subsistem Intelijen </a:t>
            </a:r>
            <a:br>
              <a:rPr 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</a:br>
            <a:r>
              <a:rPr 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Sumber Daya  Informasi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85800" y="1828800"/>
            <a:ext cx="7772400" cy="45529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609600" indent="-609600" eaLnBrk="1" hangingPunct="1">
              <a:buFontTx/>
              <a:buNone/>
            </a:pPr>
            <a:r>
              <a:rPr lang="en-US" dirty="0" err="1" smtClean="0">
                <a:latin typeface="Arial" charset="0"/>
              </a:rPr>
              <a:t>Subsistem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ini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melakukan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fungsi</a:t>
            </a:r>
            <a:r>
              <a:rPr lang="en-US" dirty="0" smtClean="0">
                <a:latin typeface="Arial" charset="0"/>
              </a:rPr>
              <a:t> yang </a:t>
            </a:r>
            <a:r>
              <a:rPr lang="en-US" dirty="0" err="1" smtClean="0">
                <a:latin typeface="Arial" charset="0"/>
              </a:rPr>
              <a:t>berhubungan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dengan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pengumpulan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informasi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dari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elemen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lingkungan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perusahaan</a:t>
            </a:r>
            <a:r>
              <a:rPr lang="en-US" dirty="0" smtClean="0">
                <a:latin typeface="Arial" charset="0"/>
              </a:rPr>
              <a:t> </a:t>
            </a:r>
          </a:p>
          <a:p>
            <a:pPr marL="1752600" lvl="3" indent="-381000" eaLnBrk="1" hangingPunct="1">
              <a:spcBef>
                <a:spcPct val="0"/>
              </a:spcBef>
              <a:buFontTx/>
              <a:buChar char="-"/>
            </a:pPr>
            <a:r>
              <a:rPr lang="en-US" sz="3200" dirty="0" err="1" smtClean="0">
                <a:latin typeface="Arial" charset="0"/>
              </a:rPr>
              <a:t>Pemerintah</a:t>
            </a:r>
            <a:endParaRPr lang="en-US" sz="3200" dirty="0" smtClean="0">
              <a:latin typeface="Arial" charset="0"/>
            </a:endParaRPr>
          </a:p>
          <a:p>
            <a:pPr marL="1752600" lvl="3" indent="-381000" eaLnBrk="1" hangingPunct="1">
              <a:spcBef>
                <a:spcPct val="0"/>
              </a:spcBef>
              <a:buFontTx/>
              <a:buChar char="-"/>
            </a:pPr>
            <a:r>
              <a:rPr lang="en-US" sz="3200" dirty="0" err="1" smtClean="0">
                <a:latin typeface="Arial" charset="0"/>
              </a:rPr>
              <a:t>Pemasok</a:t>
            </a:r>
            <a:endParaRPr lang="en-US" sz="3200" dirty="0" smtClean="0">
              <a:latin typeface="Arial" charset="0"/>
            </a:endParaRPr>
          </a:p>
          <a:p>
            <a:pPr marL="1752600" lvl="3" indent="-381000" eaLnBrk="1" hangingPunct="1">
              <a:spcBef>
                <a:spcPct val="0"/>
              </a:spcBef>
              <a:buFontTx/>
              <a:buChar char="-"/>
            </a:pPr>
            <a:r>
              <a:rPr lang="en-US" sz="3200" dirty="0" err="1" smtClean="0">
                <a:latin typeface="Arial" charset="0"/>
              </a:rPr>
              <a:t>Serikat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Buruh</a:t>
            </a:r>
            <a:endParaRPr lang="en-US" sz="3200" dirty="0" smtClean="0">
              <a:latin typeface="Arial" charset="0"/>
            </a:endParaRPr>
          </a:p>
          <a:p>
            <a:pPr marL="1752600" lvl="3" indent="-381000" eaLnBrk="1" hangingPunct="1">
              <a:spcBef>
                <a:spcPct val="0"/>
              </a:spcBef>
              <a:buFontTx/>
              <a:buChar char="-"/>
            </a:pPr>
            <a:r>
              <a:rPr lang="en-US" sz="3200" dirty="0" err="1" smtClean="0">
                <a:latin typeface="Arial" charset="0"/>
              </a:rPr>
              <a:t>Masyarakat</a:t>
            </a:r>
            <a:r>
              <a:rPr lang="en-US" sz="3200" dirty="0" smtClean="0">
                <a:latin typeface="Arial" charset="0"/>
              </a:rPr>
              <a:t> Global</a:t>
            </a:r>
          </a:p>
          <a:p>
            <a:pPr marL="1752600" lvl="3" indent="-381000" eaLnBrk="1" hangingPunct="1">
              <a:spcBef>
                <a:spcPct val="0"/>
              </a:spcBef>
              <a:buFontTx/>
              <a:buChar char="-"/>
            </a:pPr>
            <a:r>
              <a:rPr lang="en-US" sz="3200" dirty="0" err="1" smtClean="0">
                <a:latin typeface="Arial" charset="0"/>
              </a:rPr>
              <a:t>Pelanggan</a:t>
            </a:r>
            <a:endParaRPr lang="en-US" sz="3200" dirty="0" smtClean="0">
              <a:latin typeface="Arial" charset="0"/>
            </a:endParaRPr>
          </a:p>
          <a:p>
            <a:pPr marL="1752600" lvl="3" indent="-381000" eaLnBrk="1" hangingPunct="1">
              <a:spcBef>
                <a:spcPct val="0"/>
              </a:spcBef>
              <a:buFontTx/>
              <a:buChar char="-"/>
            </a:pPr>
            <a:r>
              <a:rPr lang="en-US" sz="3200" dirty="0" err="1" smtClean="0">
                <a:latin typeface="Arial" charset="0"/>
              </a:rPr>
              <a:t>Pesaing</a:t>
            </a:r>
            <a:endParaRPr lang="en-US" sz="32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60350"/>
            <a:ext cx="7772400" cy="79375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6 tahap dasar untuk mencapai Manajemen Mutu</a:t>
            </a:r>
          </a:p>
        </p:txBody>
      </p:sp>
      <p:sp>
        <p:nvSpPr>
          <p:cNvPr id="18435" name="Freeform 4"/>
          <p:cNvSpPr>
            <a:spLocks/>
          </p:cNvSpPr>
          <p:nvPr/>
        </p:nvSpPr>
        <p:spPr bwMode="auto">
          <a:xfrm>
            <a:off x="4179888" y="2239963"/>
            <a:ext cx="2363787" cy="4497387"/>
          </a:xfrm>
          <a:custGeom>
            <a:avLst/>
            <a:gdLst>
              <a:gd name="T0" fmla="*/ 0 w 1489"/>
              <a:gd name="T1" fmla="*/ 4240212 h 2833"/>
              <a:gd name="T2" fmla="*/ 0 w 1489"/>
              <a:gd name="T3" fmla="*/ 4495800 h 2833"/>
              <a:gd name="T4" fmla="*/ 2362200 w 1489"/>
              <a:gd name="T5" fmla="*/ 4495800 h 2833"/>
              <a:gd name="T6" fmla="*/ 2362200 w 1489"/>
              <a:gd name="T7" fmla="*/ 0 h 2833"/>
              <a:gd name="T8" fmla="*/ 174625 w 1489"/>
              <a:gd name="T9" fmla="*/ 0 h 28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89"/>
              <a:gd name="T16" fmla="*/ 0 h 2833"/>
              <a:gd name="T17" fmla="*/ 1489 w 1489"/>
              <a:gd name="T18" fmla="*/ 2833 h 28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89" h="2833">
                <a:moveTo>
                  <a:pt x="0" y="2671"/>
                </a:moveTo>
                <a:lnTo>
                  <a:pt x="0" y="2832"/>
                </a:lnTo>
                <a:lnTo>
                  <a:pt x="1488" y="2832"/>
                </a:lnTo>
                <a:lnTo>
                  <a:pt x="1488" y="0"/>
                </a:lnTo>
                <a:lnTo>
                  <a:pt x="110" y="0"/>
                </a:lnTo>
              </a:path>
            </a:pathLst>
          </a:custGeom>
          <a:noFill/>
          <a:ln w="508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2581" name="AutoShape 5"/>
          <p:cNvSpPr>
            <a:spLocks noChangeArrowheads="1"/>
          </p:cNvSpPr>
          <p:nvPr/>
        </p:nvSpPr>
        <p:spPr bwMode="auto">
          <a:xfrm rot="16200000" flipH="1">
            <a:off x="3995738" y="5561013"/>
            <a:ext cx="292100" cy="368300"/>
          </a:xfrm>
          <a:prstGeom prst="rightArrow">
            <a:avLst>
              <a:gd name="adj1" fmla="val 50000"/>
              <a:gd name="adj2" fmla="val 50005"/>
            </a:avLst>
          </a:prstGeom>
          <a:solidFill>
            <a:schemeClr val="tx1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35921" dir="2700000" algn="ctr" rotWithShape="0">
              <a:srgbClr val="162543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2582" name="AutoShape 6"/>
          <p:cNvSpPr>
            <a:spLocks noChangeArrowheads="1"/>
          </p:cNvSpPr>
          <p:nvPr/>
        </p:nvSpPr>
        <p:spPr bwMode="auto">
          <a:xfrm rot="16200000" flipH="1">
            <a:off x="3995738" y="2894013"/>
            <a:ext cx="292100" cy="368300"/>
          </a:xfrm>
          <a:prstGeom prst="rightArrow">
            <a:avLst>
              <a:gd name="adj1" fmla="val 50000"/>
              <a:gd name="adj2" fmla="val 50005"/>
            </a:avLst>
          </a:prstGeom>
          <a:solidFill>
            <a:schemeClr val="tx1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35921" dir="2700000" algn="ctr" rotWithShape="0">
              <a:srgbClr val="162543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2583" name="AutoShape 7"/>
          <p:cNvSpPr>
            <a:spLocks noChangeArrowheads="1"/>
          </p:cNvSpPr>
          <p:nvPr/>
        </p:nvSpPr>
        <p:spPr bwMode="auto">
          <a:xfrm rot="16200000" flipH="1">
            <a:off x="3995738" y="3732213"/>
            <a:ext cx="292100" cy="368300"/>
          </a:xfrm>
          <a:prstGeom prst="rightArrow">
            <a:avLst>
              <a:gd name="adj1" fmla="val 50000"/>
              <a:gd name="adj2" fmla="val 50005"/>
            </a:avLst>
          </a:prstGeom>
          <a:solidFill>
            <a:schemeClr val="tx1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35921" dir="2700000" algn="ctr" rotWithShape="0">
              <a:srgbClr val="162543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2584" name="AutoShape 8"/>
          <p:cNvSpPr>
            <a:spLocks noChangeArrowheads="1"/>
          </p:cNvSpPr>
          <p:nvPr/>
        </p:nvSpPr>
        <p:spPr bwMode="auto">
          <a:xfrm rot="16200000" flipH="1">
            <a:off x="3995738" y="4646613"/>
            <a:ext cx="292100" cy="368300"/>
          </a:xfrm>
          <a:prstGeom prst="rightArrow">
            <a:avLst>
              <a:gd name="adj1" fmla="val 50000"/>
              <a:gd name="adj2" fmla="val 50005"/>
            </a:avLst>
          </a:prstGeom>
          <a:solidFill>
            <a:schemeClr val="tx1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35921" dir="2700000" algn="ctr" rotWithShape="0">
              <a:srgbClr val="162543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2585" name="AutoShape 9"/>
          <p:cNvSpPr>
            <a:spLocks noChangeArrowheads="1"/>
          </p:cNvSpPr>
          <p:nvPr/>
        </p:nvSpPr>
        <p:spPr bwMode="auto">
          <a:xfrm rot="16200000" flipH="1">
            <a:off x="3919538" y="1979613"/>
            <a:ext cx="444500" cy="368300"/>
          </a:xfrm>
          <a:prstGeom prst="rightArrow">
            <a:avLst>
              <a:gd name="adj1" fmla="val 50000"/>
              <a:gd name="adj2" fmla="val 60350"/>
            </a:avLst>
          </a:prstGeom>
          <a:solidFill>
            <a:schemeClr val="tx1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35921" dir="2700000" algn="ctr" rotWithShape="0">
              <a:srgbClr val="162543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441" name="Rectangle 10"/>
          <p:cNvSpPr>
            <a:spLocks noChangeArrowheads="1"/>
          </p:cNvSpPr>
          <p:nvPr/>
        </p:nvSpPr>
        <p:spPr bwMode="auto">
          <a:xfrm>
            <a:off x="2828925" y="1484313"/>
            <a:ext cx="2806700" cy="596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2" name="Rectangle 11"/>
          <p:cNvSpPr>
            <a:spLocks noChangeArrowheads="1"/>
          </p:cNvSpPr>
          <p:nvPr/>
        </p:nvSpPr>
        <p:spPr bwMode="auto">
          <a:xfrm>
            <a:off x="2814638" y="2398713"/>
            <a:ext cx="2806700" cy="596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3" name="Rectangle 12"/>
          <p:cNvSpPr>
            <a:spLocks noChangeArrowheads="1"/>
          </p:cNvSpPr>
          <p:nvPr/>
        </p:nvSpPr>
        <p:spPr bwMode="auto">
          <a:xfrm>
            <a:off x="2814638" y="3236913"/>
            <a:ext cx="2806700" cy="596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4" name="Rectangle 13"/>
          <p:cNvSpPr>
            <a:spLocks noChangeArrowheads="1"/>
          </p:cNvSpPr>
          <p:nvPr/>
        </p:nvSpPr>
        <p:spPr bwMode="auto">
          <a:xfrm>
            <a:off x="2814638" y="4075113"/>
            <a:ext cx="2806700" cy="596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Rectangle 14"/>
          <p:cNvSpPr>
            <a:spLocks noChangeArrowheads="1"/>
          </p:cNvSpPr>
          <p:nvPr/>
        </p:nvSpPr>
        <p:spPr bwMode="auto">
          <a:xfrm>
            <a:off x="2814638" y="4989513"/>
            <a:ext cx="2806700" cy="596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Rectangle 15"/>
          <p:cNvSpPr>
            <a:spLocks noChangeArrowheads="1"/>
          </p:cNvSpPr>
          <p:nvPr/>
        </p:nvSpPr>
        <p:spPr bwMode="auto">
          <a:xfrm>
            <a:off x="2814638" y="5903913"/>
            <a:ext cx="2806700" cy="596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2592" name="Rectangle 16"/>
          <p:cNvSpPr>
            <a:spLocks noChangeArrowheads="1"/>
          </p:cNvSpPr>
          <p:nvPr/>
        </p:nvSpPr>
        <p:spPr bwMode="auto">
          <a:xfrm>
            <a:off x="2508250" y="1624013"/>
            <a:ext cx="296863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defRPr/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</a:rPr>
              <a:t>1</a:t>
            </a:r>
          </a:p>
        </p:txBody>
      </p:sp>
      <p:sp>
        <p:nvSpPr>
          <p:cNvPr id="152593" name="Rectangle 17"/>
          <p:cNvSpPr>
            <a:spLocks noChangeArrowheads="1"/>
          </p:cNvSpPr>
          <p:nvPr/>
        </p:nvSpPr>
        <p:spPr bwMode="auto">
          <a:xfrm>
            <a:off x="2489200" y="2462213"/>
            <a:ext cx="3333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defRPr/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</a:rPr>
              <a:t>2</a:t>
            </a:r>
          </a:p>
        </p:txBody>
      </p:sp>
      <p:sp>
        <p:nvSpPr>
          <p:cNvPr id="152594" name="Rectangle 18"/>
          <p:cNvSpPr>
            <a:spLocks noChangeArrowheads="1"/>
          </p:cNvSpPr>
          <p:nvPr/>
        </p:nvSpPr>
        <p:spPr bwMode="auto">
          <a:xfrm>
            <a:off x="2484438" y="3300413"/>
            <a:ext cx="3429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defRPr/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</a:rPr>
              <a:t>3</a:t>
            </a:r>
          </a:p>
        </p:txBody>
      </p:sp>
      <p:sp>
        <p:nvSpPr>
          <p:cNvPr id="152595" name="Rectangle 19"/>
          <p:cNvSpPr>
            <a:spLocks noChangeArrowheads="1"/>
          </p:cNvSpPr>
          <p:nvPr/>
        </p:nvSpPr>
        <p:spPr bwMode="auto">
          <a:xfrm>
            <a:off x="2489200" y="4138613"/>
            <a:ext cx="3333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defRPr/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</a:rPr>
              <a:t>4</a:t>
            </a:r>
          </a:p>
        </p:txBody>
      </p:sp>
      <p:sp>
        <p:nvSpPr>
          <p:cNvPr id="152596" name="Rectangle 20"/>
          <p:cNvSpPr>
            <a:spLocks noChangeArrowheads="1"/>
          </p:cNvSpPr>
          <p:nvPr/>
        </p:nvSpPr>
        <p:spPr bwMode="auto">
          <a:xfrm>
            <a:off x="2484438" y="5053013"/>
            <a:ext cx="34448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defRPr/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</a:rPr>
              <a:t>5</a:t>
            </a:r>
          </a:p>
        </p:txBody>
      </p:sp>
      <p:sp>
        <p:nvSpPr>
          <p:cNvPr id="152597" name="Rectangle 21"/>
          <p:cNvSpPr>
            <a:spLocks noChangeArrowheads="1"/>
          </p:cNvSpPr>
          <p:nvPr/>
        </p:nvSpPr>
        <p:spPr bwMode="auto">
          <a:xfrm>
            <a:off x="2484438" y="5891213"/>
            <a:ext cx="3460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defRPr/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</a:rPr>
              <a:t>6</a:t>
            </a:r>
          </a:p>
        </p:txBody>
      </p:sp>
      <p:sp>
        <p:nvSpPr>
          <p:cNvPr id="152598" name="Rectangle 22"/>
          <p:cNvSpPr>
            <a:spLocks noChangeArrowheads="1"/>
          </p:cNvSpPr>
          <p:nvPr/>
        </p:nvSpPr>
        <p:spPr bwMode="auto">
          <a:xfrm>
            <a:off x="3122613" y="1649413"/>
            <a:ext cx="21367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defRPr/>
            </a:pPr>
            <a:r>
              <a:rPr lang="en-US" sz="1800" b="1"/>
              <a:t>Kenali Pemakai SI</a:t>
            </a:r>
            <a:endParaRPr lang="en-US" sz="18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2599" name="Rectangle 23"/>
          <p:cNvSpPr>
            <a:spLocks noChangeArrowheads="1"/>
          </p:cNvSpPr>
          <p:nvPr/>
        </p:nvSpPr>
        <p:spPr bwMode="auto">
          <a:xfrm>
            <a:off x="2843213" y="2409825"/>
            <a:ext cx="2636837" cy="57785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>
              <a:defRPr/>
            </a:pPr>
            <a:r>
              <a:rPr lang="en-US" sz="1600" b="1"/>
              <a:t>Tentukan Kebutuhan mutu pemakai</a:t>
            </a:r>
            <a:endParaRPr lang="en-US" sz="16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2600" name="Rectangle 24"/>
          <p:cNvSpPr>
            <a:spLocks noChangeArrowheads="1"/>
          </p:cNvSpPr>
          <p:nvPr/>
        </p:nvSpPr>
        <p:spPr bwMode="auto">
          <a:xfrm>
            <a:off x="2916238" y="3400425"/>
            <a:ext cx="2592387" cy="333375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>
              <a:defRPr/>
            </a:pPr>
            <a:r>
              <a:rPr lang="en-US" sz="1600" b="1"/>
              <a:t>Buat ukuran mutu</a:t>
            </a:r>
            <a:endParaRPr lang="en-US" sz="16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2601" name="Rectangle 25"/>
          <p:cNvSpPr>
            <a:spLocks noChangeArrowheads="1"/>
          </p:cNvSpPr>
          <p:nvPr/>
        </p:nvSpPr>
        <p:spPr bwMode="auto">
          <a:xfrm>
            <a:off x="2803525" y="4216400"/>
            <a:ext cx="27527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>
              <a:defRPr/>
            </a:pPr>
            <a:r>
              <a:rPr lang="en-US" sz="1600" b="1"/>
              <a:t>Tentukan strategi Mutu SI</a:t>
            </a:r>
            <a:endParaRPr lang="en-US" sz="16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2602" name="Rectangle 26"/>
          <p:cNvSpPr>
            <a:spLocks noChangeArrowheads="1"/>
          </p:cNvSpPr>
          <p:nvPr/>
        </p:nvSpPr>
        <p:spPr bwMode="auto">
          <a:xfrm>
            <a:off x="2890838" y="5000625"/>
            <a:ext cx="2589212" cy="57785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>
              <a:defRPr/>
            </a:pPr>
            <a:r>
              <a:rPr lang="en-US" sz="1600" b="1"/>
              <a:t>Terapkan Program Mutu SI</a:t>
            </a:r>
            <a:endParaRPr lang="en-US" sz="16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2603" name="Rectangle 27"/>
          <p:cNvSpPr>
            <a:spLocks noChangeArrowheads="1"/>
          </p:cNvSpPr>
          <p:nvPr/>
        </p:nvSpPr>
        <p:spPr bwMode="auto">
          <a:xfrm>
            <a:off x="2889250" y="5915025"/>
            <a:ext cx="266700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>
              <a:defRPr/>
            </a:pPr>
            <a:r>
              <a:rPr lang="en-US" sz="1600" b="1"/>
              <a:t>Pantau kriteria Mutu SI</a:t>
            </a:r>
            <a:endParaRPr lang="en-US" sz="16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28596" y="1571612"/>
            <a:ext cx="835824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Manajemen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Sumber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Daya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Informasi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 (Information Resources Management/IRM) </a:t>
            </a:r>
            <a:r>
              <a:rPr lang="en-US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adalah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Praktek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Manajemen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 (Planning, Organizing, Leading/Directing, </a:t>
            </a:r>
            <a:r>
              <a:rPr lang="en-US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dan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Controling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) yang </a:t>
            </a:r>
            <a:r>
              <a:rPr lang="en-US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dilaksanakan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dalam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rangka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mengoptimalkan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pemanfaatan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sumber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daya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informasi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secara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efektif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dan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efisien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 agar </a:t>
            </a:r>
            <a:r>
              <a:rPr lang="en-US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perusahaan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 yang </a:t>
            </a:r>
            <a:r>
              <a:rPr lang="en-US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bersangkutan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mampu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mewujudkan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strategi-strateginya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dan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mempertahankan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keunggulan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daya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saing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79375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Mencapai Manajemen Kualitas dalam jasa informasi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84213" y="1989138"/>
            <a:ext cx="7772400" cy="39782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609600" indent="-609600" eaLnBrk="1" hangingPunct="1">
              <a:buFontTx/>
              <a:buAutoNum type="arabicPeriod"/>
            </a:pPr>
            <a:r>
              <a:rPr lang="en-US" dirty="0" err="1" smtClean="0">
                <a:latin typeface="Arial" charset="0"/>
              </a:rPr>
              <a:t>Mengidentifikasikan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Pelanggan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Sistem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Informasi</a:t>
            </a:r>
            <a:endParaRPr lang="en-US" dirty="0" smtClean="0">
              <a:latin typeface="Arial" charset="0"/>
            </a:endParaRPr>
          </a:p>
          <a:p>
            <a:pPr marL="990600" lvl="1" indent="-533400" eaLnBrk="1" hangingPunct="1">
              <a:buFontTx/>
              <a:buChar char="-"/>
            </a:pPr>
            <a:r>
              <a:rPr lang="en-US" sz="3200" smtClean="0">
                <a:latin typeface="Arial" charset="0"/>
              </a:rPr>
              <a:t>Komite </a:t>
            </a:r>
            <a:r>
              <a:rPr lang="en-US" sz="3200" dirty="0" err="1" smtClean="0">
                <a:latin typeface="Arial" charset="0"/>
              </a:rPr>
              <a:t>Pengarah</a:t>
            </a:r>
            <a:r>
              <a:rPr lang="en-US" sz="3200" dirty="0" smtClean="0">
                <a:latin typeface="Arial" charset="0"/>
              </a:rPr>
              <a:t> SIM</a:t>
            </a:r>
          </a:p>
          <a:p>
            <a:pPr marL="990600" lvl="1" indent="-533400" eaLnBrk="1" hangingPunct="1">
              <a:buFontTx/>
              <a:buChar char="-"/>
            </a:pPr>
            <a:r>
              <a:rPr lang="en-US" sz="3200" dirty="0" err="1" smtClean="0">
                <a:latin typeface="Arial" charset="0"/>
              </a:rPr>
              <a:t>Menerapan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Sistem</a:t>
            </a:r>
            <a:r>
              <a:rPr lang="en-US" sz="3200" dirty="0" smtClean="0">
                <a:latin typeface="Arial" charset="0"/>
              </a:rPr>
              <a:t> Formal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dirty="0" err="1" smtClean="0">
                <a:latin typeface="Arial" charset="0"/>
              </a:rPr>
              <a:t>Mendefinisikan</a:t>
            </a:r>
            <a:r>
              <a:rPr lang="en-US" dirty="0" smtClean="0">
                <a:latin typeface="Arial" charset="0"/>
              </a:rPr>
              <a:t>  </a:t>
            </a:r>
            <a:r>
              <a:rPr lang="en-US" dirty="0" err="1" smtClean="0">
                <a:latin typeface="Arial" charset="0"/>
              </a:rPr>
              <a:t>kebutuhan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kualitas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Pelanggan</a:t>
            </a:r>
            <a:r>
              <a:rPr lang="en-US" dirty="0" smtClean="0">
                <a:latin typeface="Arial" charset="0"/>
              </a:rPr>
              <a:t> </a:t>
            </a:r>
          </a:p>
          <a:p>
            <a:pPr marL="990600" lvl="1" indent="-533400" eaLnBrk="1" hangingPunct="1">
              <a:buFontTx/>
              <a:buChar char="-"/>
            </a:pPr>
            <a:r>
              <a:rPr lang="en-US" sz="3200" dirty="0" err="1" smtClean="0">
                <a:latin typeface="Arial" charset="0"/>
              </a:rPr>
              <a:t>Dimensi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kualitas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produk</a:t>
            </a:r>
            <a:endParaRPr lang="en-US" sz="3200" dirty="0" smtClean="0">
              <a:latin typeface="Arial" charset="0"/>
            </a:endParaRPr>
          </a:p>
          <a:p>
            <a:pPr marL="990600" lvl="1" indent="-533400" eaLnBrk="1" hangingPunct="1">
              <a:buFontTx/>
              <a:buChar char="-"/>
            </a:pPr>
            <a:r>
              <a:rPr lang="en-US" sz="3200" dirty="0" err="1" smtClean="0">
                <a:latin typeface="Arial" charset="0"/>
              </a:rPr>
              <a:t>Dimensi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kualitas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Jasa</a:t>
            </a:r>
            <a:endParaRPr lang="en-US" sz="32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9144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4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Mencapai</a:t>
            </a:r>
            <a:r>
              <a:rPr 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 …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85800" y="1143000"/>
            <a:ext cx="7772400" cy="53101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609600" indent="-609600" eaLnBrk="1" hangingPunct="1">
              <a:buFontTx/>
              <a:buAutoNum type="arabicPeriod" startAt="3"/>
            </a:pPr>
            <a:r>
              <a:rPr lang="en-US" sz="2800" dirty="0" err="1" smtClean="0">
                <a:latin typeface="Arial" charset="0"/>
              </a:rPr>
              <a:t>Menetapkan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Metrik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Kualitas</a:t>
            </a:r>
            <a:endParaRPr lang="en-US" sz="2800" dirty="0" smtClean="0">
              <a:latin typeface="Arial" charset="0"/>
            </a:endParaRPr>
          </a:p>
          <a:p>
            <a:pPr marL="990600" lvl="1" indent="-533400" eaLnBrk="1" hangingPunct="1">
              <a:buFontTx/>
              <a:buChar char="-"/>
            </a:pPr>
            <a:r>
              <a:rPr lang="en-US" dirty="0" err="1" smtClean="0">
                <a:latin typeface="Arial" charset="0"/>
              </a:rPr>
              <a:t>Kualitas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Produk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Informasi</a:t>
            </a:r>
            <a:r>
              <a:rPr lang="en-US" dirty="0" smtClean="0">
                <a:latin typeface="Arial" charset="0"/>
              </a:rPr>
              <a:t> </a:t>
            </a:r>
          </a:p>
          <a:p>
            <a:pPr marL="990600" lvl="1" indent="-533400" eaLnBrk="1" hangingPunct="1">
              <a:buFontTx/>
              <a:buChar char="-"/>
            </a:pPr>
            <a:r>
              <a:rPr lang="en-US" dirty="0" err="1" smtClean="0">
                <a:latin typeface="Arial" charset="0"/>
              </a:rPr>
              <a:t>Kualitas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Jasa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Informasi</a:t>
            </a:r>
            <a:r>
              <a:rPr lang="en-US" dirty="0" smtClean="0">
                <a:latin typeface="Arial" charset="0"/>
              </a:rPr>
              <a:t> </a:t>
            </a:r>
          </a:p>
          <a:p>
            <a:pPr marL="609600" indent="-609600" eaLnBrk="1" hangingPunct="1">
              <a:buFontTx/>
              <a:buAutoNum type="arabicPeriod" startAt="3"/>
            </a:pPr>
            <a:r>
              <a:rPr lang="en-US" sz="2800" dirty="0" err="1" smtClean="0">
                <a:latin typeface="Arial" charset="0"/>
              </a:rPr>
              <a:t>Mendefinisikan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Strategi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Kualitas</a:t>
            </a:r>
            <a:r>
              <a:rPr lang="en-US" sz="2800" dirty="0" smtClean="0">
                <a:latin typeface="Arial" charset="0"/>
              </a:rPr>
              <a:t> SI</a:t>
            </a:r>
          </a:p>
          <a:p>
            <a:pPr marL="990600" lvl="1" indent="-533400" eaLnBrk="1" hangingPunct="1">
              <a:buFontTx/>
              <a:buChar char="-"/>
            </a:pPr>
            <a:r>
              <a:rPr lang="en-US" dirty="0" err="1" smtClean="0">
                <a:latin typeface="Arial" charset="0"/>
              </a:rPr>
              <a:t>Penerimaan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pelatihan</a:t>
            </a:r>
            <a:endParaRPr lang="en-US" dirty="0" smtClean="0">
              <a:latin typeface="Arial" charset="0"/>
            </a:endParaRPr>
          </a:p>
          <a:p>
            <a:pPr marL="990600" lvl="1" indent="-533400" eaLnBrk="1" hangingPunct="1">
              <a:buFontTx/>
              <a:buChar char="-"/>
            </a:pPr>
            <a:r>
              <a:rPr lang="en-US" dirty="0" err="1" smtClean="0">
                <a:latin typeface="Arial" charset="0"/>
              </a:rPr>
              <a:t>Pengembangan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Sistem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berorientasi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pemakai</a:t>
            </a:r>
            <a:r>
              <a:rPr lang="en-US" dirty="0" smtClean="0">
                <a:latin typeface="Arial" charset="0"/>
              </a:rPr>
              <a:t> </a:t>
            </a:r>
          </a:p>
          <a:p>
            <a:pPr marL="1371600" lvl="2" indent="-457200" eaLnBrk="1" hangingPunct="1">
              <a:spcBef>
                <a:spcPct val="0"/>
              </a:spcBef>
            </a:pPr>
            <a:r>
              <a:rPr lang="en-US" sz="2800" dirty="0" err="1" smtClean="0">
                <a:latin typeface="Arial" charset="0"/>
              </a:rPr>
              <a:t>Analisa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Pasar</a:t>
            </a:r>
            <a:r>
              <a:rPr lang="en-US" sz="2800" dirty="0" smtClean="0">
                <a:latin typeface="Arial" charset="0"/>
              </a:rPr>
              <a:t> </a:t>
            </a:r>
          </a:p>
          <a:p>
            <a:pPr marL="1371600" lvl="2" indent="-457200" eaLnBrk="1" hangingPunct="1">
              <a:spcBef>
                <a:spcPct val="0"/>
              </a:spcBef>
            </a:pPr>
            <a:r>
              <a:rPr lang="en-US" sz="2800" dirty="0" err="1" smtClean="0">
                <a:latin typeface="Arial" charset="0"/>
              </a:rPr>
              <a:t>Analisa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Penerimaan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Produk</a:t>
            </a:r>
            <a:endParaRPr lang="en-US" sz="2800" dirty="0" smtClean="0">
              <a:latin typeface="Arial" charset="0"/>
            </a:endParaRPr>
          </a:p>
          <a:p>
            <a:pPr marL="1371600" lvl="2" indent="-457200" eaLnBrk="1" hangingPunct="1">
              <a:spcBef>
                <a:spcPct val="0"/>
              </a:spcBef>
            </a:pPr>
            <a:r>
              <a:rPr lang="en-US" sz="2800" dirty="0" err="1" smtClean="0">
                <a:latin typeface="Arial" charset="0"/>
              </a:rPr>
              <a:t>Analisa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Tugas</a:t>
            </a:r>
            <a:endParaRPr lang="en-US" sz="2800" dirty="0" smtClean="0">
              <a:latin typeface="Arial" charset="0"/>
            </a:endParaRPr>
          </a:p>
          <a:p>
            <a:pPr marL="1371600" lvl="2" indent="-457200" eaLnBrk="1" hangingPunct="1">
              <a:spcBef>
                <a:spcPct val="0"/>
              </a:spcBef>
            </a:pPr>
            <a:r>
              <a:rPr lang="en-US" sz="2800" dirty="0" err="1" smtClean="0">
                <a:latin typeface="Arial" charset="0"/>
              </a:rPr>
              <a:t>Pengujian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Protitype</a:t>
            </a:r>
            <a:endParaRPr lang="en-US" sz="2800" dirty="0" smtClean="0">
              <a:latin typeface="Arial" charset="0"/>
            </a:endParaRPr>
          </a:p>
          <a:p>
            <a:pPr marL="1371600" lvl="2" indent="-457200" eaLnBrk="1" hangingPunct="1">
              <a:spcBef>
                <a:spcPct val="0"/>
              </a:spcBef>
            </a:pPr>
            <a:r>
              <a:rPr lang="en-US" sz="2800" dirty="0" err="1" smtClean="0">
                <a:latin typeface="Arial" charset="0"/>
              </a:rPr>
              <a:t>Pengujian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Sistem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Operasional</a:t>
            </a:r>
            <a:endParaRPr lang="en-US" sz="28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ChangeArrowheads="1"/>
          </p:cNvSpPr>
          <p:nvPr/>
        </p:nvSpPr>
        <p:spPr bwMode="auto">
          <a:xfrm>
            <a:off x="684213" y="1989138"/>
            <a:ext cx="7772400" cy="397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FontTx/>
              <a:buAutoNum type="arabicPeriod" startAt="5"/>
            </a:pPr>
            <a:r>
              <a:rPr lang="en-US" sz="3200" dirty="0" err="1">
                <a:latin typeface="Arial" pitchFamily="34" charset="0"/>
                <a:cs typeface="Arial" pitchFamily="34" charset="0"/>
              </a:rPr>
              <a:t>Menetapkan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Program-program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kualitas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SI</a:t>
            </a:r>
          </a:p>
          <a:p>
            <a:pPr marL="990600" lvl="1" indent="-533400">
              <a:spcBef>
                <a:spcPct val="20000"/>
              </a:spcBef>
              <a:buFontTx/>
              <a:buChar char="-"/>
            </a:pPr>
            <a:r>
              <a:rPr lang="en-US" sz="3200" dirty="0" err="1">
                <a:latin typeface="Arial" pitchFamily="34" charset="0"/>
                <a:cs typeface="Arial" pitchFamily="34" charset="0"/>
              </a:rPr>
              <a:t>Penerapannya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berbeda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bagi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tiap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perusahaan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marL="609600" indent="-609600">
              <a:spcBef>
                <a:spcPct val="20000"/>
              </a:spcBef>
              <a:buFontTx/>
              <a:buAutoNum type="arabicPeriod" startAt="5"/>
            </a:pPr>
            <a:r>
              <a:rPr lang="en-US" sz="3200" dirty="0" err="1">
                <a:latin typeface="Arial" pitchFamily="34" charset="0"/>
                <a:cs typeface="Arial" pitchFamily="34" charset="0"/>
              </a:rPr>
              <a:t>Memantau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kinerja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Kualitas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SI</a:t>
            </a:r>
          </a:p>
          <a:p>
            <a:pPr marL="990600" lvl="1" indent="-533400">
              <a:spcBef>
                <a:spcPct val="20000"/>
              </a:spcBef>
              <a:buFontTx/>
              <a:buChar char="-"/>
            </a:pPr>
            <a:r>
              <a:rPr lang="en-US" sz="3200" dirty="0" err="1">
                <a:latin typeface="Arial" pitchFamily="34" charset="0"/>
                <a:cs typeface="Arial" pitchFamily="34" charset="0"/>
              </a:rPr>
              <a:t>Memantau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kinerja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spesialis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Informasi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Unit SI</a:t>
            </a:r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79375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Mencapai …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79375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Strategi Pengurangan Biaya Manajemen Informasi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755650" y="1916113"/>
            <a:ext cx="7772400" cy="4114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609600" indent="-609600" eaLnBrk="1" hangingPunct="1">
              <a:buFontTx/>
              <a:buChar char="-"/>
            </a:pPr>
            <a:r>
              <a:rPr lang="en-US" dirty="0" err="1" smtClean="0">
                <a:latin typeface="Arial" charset="0"/>
              </a:rPr>
              <a:t>Konsolidasi</a:t>
            </a:r>
            <a:endParaRPr lang="en-US" dirty="0" smtClean="0">
              <a:latin typeface="Arial" charset="0"/>
            </a:endParaRPr>
          </a:p>
          <a:p>
            <a:pPr marL="609600" indent="-609600" eaLnBrk="1" hangingPunct="1">
              <a:buFontTx/>
              <a:buChar char="-"/>
            </a:pPr>
            <a:r>
              <a:rPr lang="en-US" dirty="0" smtClean="0">
                <a:latin typeface="Arial" charset="0"/>
              </a:rPr>
              <a:t>Downsizing</a:t>
            </a:r>
          </a:p>
          <a:p>
            <a:pPr marL="609600" indent="-609600" eaLnBrk="1" hangingPunct="1">
              <a:buFontTx/>
              <a:buNone/>
            </a:pPr>
            <a:r>
              <a:rPr lang="en-US" dirty="0" smtClean="0">
                <a:latin typeface="Arial" charset="0"/>
              </a:rPr>
              <a:t>	</a:t>
            </a:r>
            <a:r>
              <a:rPr lang="en-US" dirty="0" smtClean="0">
                <a:latin typeface="Arial" charset="0"/>
                <a:sym typeface="Wingdings" pitchFamily="2" charset="2"/>
              </a:rPr>
              <a:t> transfer </a:t>
            </a:r>
            <a:r>
              <a:rPr lang="en-US" dirty="0" err="1" smtClean="0">
                <a:latin typeface="Arial" charset="0"/>
                <a:sym typeface="Wingdings" pitchFamily="2" charset="2"/>
              </a:rPr>
              <a:t>berbagai</a:t>
            </a:r>
            <a:r>
              <a:rPr lang="en-US" dirty="0" smtClean="0">
                <a:latin typeface="Arial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charset="0"/>
                <a:sym typeface="Wingdings" pitchFamily="2" charset="2"/>
              </a:rPr>
              <a:t>aplikasi</a:t>
            </a:r>
            <a:r>
              <a:rPr lang="en-US" dirty="0" smtClean="0">
                <a:latin typeface="Arial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charset="0"/>
                <a:sym typeface="Wingdings" pitchFamily="2" charset="2"/>
              </a:rPr>
              <a:t>dari</a:t>
            </a:r>
            <a:r>
              <a:rPr lang="en-US" dirty="0" smtClean="0">
                <a:latin typeface="Arial" charset="0"/>
                <a:sym typeface="Wingdings" pitchFamily="2" charset="2"/>
              </a:rPr>
              <a:t> platform yang 	</a:t>
            </a:r>
            <a:r>
              <a:rPr lang="en-US" dirty="0" err="1" smtClean="0">
                <a:latin typeface="Arial" charset="0"/>
                <a:sym typeface="Wingdings" pitchFamily="2" charset="2"/>
              </a:rPr>
              <a:t>lebih</a:t>
            </a:r>
            <a:r>
              <a:rPr lang="en-US" dirty="0" smtClean="0">
                <a:latin typeface="Arial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charset="0"/>
                <a:sym typeface="Wingdings" pitchFamily="2" charset="2"/>
              </a:rPr>
              <a:t>rendah</a:t>
            </a:r>
            <a:endParaRPr lang="en-US" dirty="0" smtClean="0">
              <a:latin typeface="Arial" charset="0"/>
              <a:sym typeface="Wingdings" pitchFamily="2" charset="2"/>
            </a:endParaRPr>
          </a:p>
          <a:p>
            <a:pPr marL="609600" indent="-609600" eaLnBrk="1" hangingPunct="1">
              <a:buFontTx/>
              <a:buChar char="-"/>
            </a:pPr>
            <a:r>
              <a:rPr lang="en-US" dirty="0" smtClean="0">
                <a:latin typeface="Arial" charset="0"/>
              </a:rPr>
              <a:t>Outsourcing</a:t>
            </a:r>
          </a:p>
          <a:p>
            <a:pPr marL="609600" indent="-609600" eaLnBrk="1" hangingPunct="1">
              <a:buFontTx/>
              <a:buNone/>
            </a:pPr>
            <a:r>
              <a:rPr lang="en-US" dirty="0" smtClean="0">
                <a:latin typeface="Arial" charset="0"/>
              </a:rPr>
              <a:t>	</a:t>
            </a:r>
            <a:r>
              <a:rPr lang="en-US" dirty="0" smtClean="0">
                <a:latin typeface="Arial" charset="0"/>
                <a:sym typeface="Wingdings" pitchFamily="2" charset="2"/>
              </a:rPr>
              <a:t> </a:t>
            </a:r>
            <a:r>
              <a:rPr lang="en-US" dirty="0" err="1" smtClean="0">
                <a:latin typeface="Arial" charset="0"/>
                <a:sym typeface="Wingdings" pitchFamily="2" charset="2"/>
              </a:rPr>
              <a:t>mengontrak</a:t>
            </a:r>
            <a:r>
              <a:rPr lang="en-US" dirty="0" smtClean="0">
                <a:latin typeface="Arial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charset="0"/>
                <a:sym typeface="Wingdings" pitchFamily="2" charset="2"/>
              </a:rPr>
              <a:t>semua</a:t>
            </a:r>
            <a:r>
              <a:rPr lang="en-US" dirty="0" smtClean="0">
                <a:latin typeface="Arial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charset="0"/>
                <a:sym typeface="Wingdings" pitchFamily="2" charset="2"/>
              </a:rPr>
              <a:t>atau</a:t>
            </a:r>
            <a:r>
              <a:rPr lang="en-US" dirty="0" smtClean="0">
                <a:latin typeface="Arial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charset="0"/>
                <a:sym typeface="Wingdings" pitchFamily="2" charset="2"/>
              </a:rPr>
              <a:t>sebagian</a:t>
            </a:r>
            <a:r>
              <a:rPr lang="en-US" dirty="0" smtClean="0">
                <a:latin typeface="Arial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charset="0"/>
                <a:sym typeface="Wingdings" pitchFamily="2" charset="2"/>
              </a:rPr>
              <a:t>operasi</a:t>
            </a:r>
            <a:r>
              <a:rPr lang="en-US" dirty="0" smtClean="0">
                <a:latin typeface="Arial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charset="0"/>
                <a:sym typeface="Wingdings" pitchFamily="2" charset="2"/>
              </a:rPr>
              <a:t>pada</a:t>
            </a:r>
            <a:r>
              <a:rPr lang="en-US" dirty="0" smtClean="0">
                <a:latin typeface="Arial" charset="0"/>
                <a:sym typeface="Wingdings" pitchFamily="2" charset="2"/>
              </a:rPr>
              <a:t> 	</a:t>
            </a:r>
            <a:r>
              <a:rPr lang="en-US" dirty="0" err="1" smtClean="0">
                <a:latin typeface="Arial" charset="0"/>
                <a:sym typeface="Wingdings" pitchFamily="2" charset="2"/>
              </a:rPr>
              <a:t>jasa</a:t>
            </a:r>
            <a:r>
              <a:rPr lang="en-US" dirty="0" smtClean="0">
                <a:latin typeface="Arial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charset="0"/>
                <a:sym typeface="Wingdings" pitchFamily="2" charset="2"/>
              </a:rPr>
              <a:t>di</a:t>
            </a:r>
            <a:r>
              <a:rPr lang="en-US" dirty="0" smtClean="0">
                <a:latin typeface="Arial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charset="0"/>
                <a:sym typeface="Wingdings" pitchFamily="2" charset="2"/>
              </a:rPr>
              <a:t>luar</a:t>
            </a:r>
            <a:r>
              <a:rPr lang="en-US" dirty="0" smtClean="0">
                <a:latin typeface="Arial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charset="0"/>
                <a:sym typeface="Wingdings" pitchFamily="2" charset="2"/>
              </a:rPr>
              <a:t>perusahaan</a:t>
            </a:r>
            <a:endParaRPr lang="en-US" dirty="0" smtClean="0">
              <a:latin typeface="Arial" charset="0"/>
            </a:endParaRPr>
          </a:p>
          <a:p>
            <a:pPr marL="609600" indent="-609600" eaLnBrk="1" hangingPunct="1">
              <a:buFontTx/>
              <a:buNone/>
            </a:pPr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 txBox="1">
            <a:spLocks noGrp="1"/>
          </p:cNvSpPr>
          <p:nvPr/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0" tIns="45716" rIns="91430" bIns="45716"/>
          <a:lstStyle/>
          <a:p>
            <a:pPr algn="r">
              <a:defRPr/>
            </a:pPr>
            <a:fld id="{1ECB5306-3A35-444E-8245-2CC703183486}" type="slidenum"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>
                <a:defRPr/>
              </a:pPr>
              <a:t>3</a:t>
            </a:fld>
            <a:endParaRPr lang="en-US" sz="1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8610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357188"/>
            <a:ext cx="7924800" cy="1214437"/>
          </a:xfrm>
          <a:prstGeom prst="roundRect">
            <a:avLst>
              <a:gd name="adj" fmla="val 21667"/>
            </a:avLst>
          </a:prstGeom>
        </p:spPr>
        <p:txBody>
          <a:bodyPr lIns="91430" tIns="45716" rIns="91430" bIns="45716" anchor="ctr"/>
          <a:lstStyle/>
          <a:p>
            <a:pPr eaLnBrk="1" hangingPunct="1">
              <a:defRPr/>
            </a:pPr>
            <a:r>
              <a:rPr lang="en-US" sz="3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Beberapa</a:t>
            </a: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Alasan</a:t>
            </a: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Investasi</a:t>
            </a: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TI</a:t>
            </a:r>
            <a:endParaRPr lang="id-ID" sz="32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8611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0" y="1643063"/>
            <a:ext cx="8501063" cy="3844925"/>
          </a:xfrm>
          <a:prstGeom prst="rect">
            <a:avLst/>
          </a:prstGeom>
        </p:spPr>
        <p:txBody>
          <a:bodyPr lIns="91430" tIns="45716" rIns="91430" bIns="45716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haroni" pitchFamily="2" charset="-79"/>
                <a:cs typeface="Aharoni" pitchFamily="2" charset="-79"/>
              </a:rPr>
              <a:t>Adanya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haroni" pitchFamily="2" charset="-79"/>
                <a:cs typeface="Aharoni" pitchFamily="2" charset="-79"/>
              </a:rPr>
              <a:t>kebutuhan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haroni" pitchFamily="2" charset="-79"/>
                <a:cs typeface="Aharoni" pitchFamily="2" charset="-79"/>
              </a:rPr>
              <a:t>untuk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haroni" pitchFamily="2" charset="-79"/>
                <a:cs typeface="Aharoni" pitchFamily="2" charset="-79"/>
              </a:rPr>
              <a:t>mempertahankan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haroni" pitchFamily="2" charset="-79"/>
                <a:cs typeface="Aharoni" pitchFamily="2" charset="-79"/>
              </a:rPr>
              <a:t>dan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haroni" pitchFamily="2" charset="-79"/>
                <a:cs typeface="Aharoni" pitchFamily="2" charset="-79"/>
              </a:rPr>
              <a:t>meningkatkan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haroni" pitchFamily="2" charset="-79"/>
                <a:cs typeface="Aharoni" pitchFamily="2" charset="-79"/>
              </a:rPr>
              <a:t>posisi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haroni" pitchFamily="2" charset="-79"/>
                <a:cs typeface="Aharoni" pitchFamily="2" charset="-79"/>
              </a:rPr>
              <a:t>kompetitif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haroni" pitchFamily="2" charset="-79"/>
                <a:cs typeface="Aharoni" pitchFamily="2" charset="-79"/>
              </a:rPr>
              <a:t>karena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haroni" pitchFamily="2" charset="-79"/>
                <a:cs typeface="Aharoni" pitchFamily="2" charset="-79"/>
              </a:rPr>
              <a:t>siklus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haroni" pitchFamily="2" charset="-79"/>
                <a:cs typeface="Aharoni" pitchFamily="2" charset="-79"/>
              </a:rPr>
              <a:t>hidup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haroni" pitchFamily="2" charset="-79"/>
                <a:cs typeface="Aharoni" pitchFamily="2" charset="-79"/>
              </a:rPr>
              <a:t>produk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haroni" pitchFamily="2" charset="-79"/>
                <a:cs typeface="Aharoni" pitchFamily="2" charset="-79"/>
              </a:rPr>
              <a:t> yang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haroni" pitchFamily="2" charset="-79"/>
                <a:cs typeface="Aharoni" pitchFamily="2" charset="-79"/>
              </a:rPr>
              <a:t>semakin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haroni" pitchFamily="2" charset="-79"/>
                <a:cs typeface="Aharoni" pitchFamily="2" charset="-79"/>
              </a:rPr>
              <a:t>singkat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haroni" pitchFamily="2" charset="-79"/>
                <a:cs typeface="Aharoni" pitchFamily="2" charset="-79"/>
              </a:rPr>
              <a:t>sehingga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haroni" pitchFamily="2" charset="-79"/>
                <a:cs typeface="Aharoni" pitchFamily="2" charset="-79"/>
              </a:rPr>
              <a:t>memerlukan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haroni" pitchFamily="2" charset="-79"/>
                <a:cs typeface="Aharoni" pitchFamily="2" charset="-79"/>
              </a:rPr>
              <a:t>sistem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haroni" pitchFamily="2" charset="-79"/>
                <a:cs typeface="Aharoni" pitchFamily="2" charset="-79"/>
              </a:rPr>
              <a:t>Informasi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haroni" pitchFamily="2" charset="-79"/>
                <a:cs typeface="Aharoni" pitchFamily="2" charset="-79"/>
              </a:rPr>
              <a:t> yang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haroni" pitchFamily="2" charset="-79"/>
                <a:cs typeface="Aharoni" pitchFamily="2" charset="-79"/>
              </a:rPr>
              <a:t>lebih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haroni" pitchFamily="2" charset="-79"/>
                <a:cs typeface="Aharoni" pitchFamily="2" charset="-79"/>
              </a:rPr>
              <a:t> 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haroni" pitchFamily="2" charset="-79"/>
                <a:cs typeface="Aharoni" pitchFamily="2" charset="-79"/>
              </a:rPr>
              <a:t>baru</a:t>
            </a:r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haroni" pitchFamily="2" charset="-79"/>
                <a:cs typeface="Aharoni" pitchFamily="2" charset="-79"/>
              </a:rPr>
              <a:t>Mengurangi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haroni" pitchFamily="2" charset="-79"/>
                <a:cs typeface="Aharoni" pitchFamily="2" charset="-79"/>
              </a:rPr>
              <a:t>biaya</a:t>
            </a:r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haroni" pitchFamily="2" charset="-79"/>
                <a:cs typeface="Aharoni" pitchFamily="2" charset="-79"/>
              </a:rPr>
              <a:t>Meningkatkan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haroni" pitchFamily="2" charset="-79"/>
                <a:cs typeface="Aharoni" pitchFamily="2" charset="-79"/>
              </a:rPr>
              <a:t>fleksibilitas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haroni" pitchFamily="2" charset="-79"/>
                <a:cs typeface="Aharoni" pitchFamily="2" charset="-79"/>
              </a:rPr>
              <a:t>dan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haroni" pitchFamily="2" charset="-79"/>
                <a:cs typeface="Aharoni" pitchFamily="2" charset="-79"/>
              </a:rPr>
              <a:t>tanggapan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haroni" pitchFamily="2" charset="-79"/>
                <a:cs typeface="Aharoni" pitchFamily="2" charset="-79"/>
              </a:rPr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haroni" pitchFamily="2" charset="-79"/>
                <a:cs typeface="Aharoni" pitchFamily="2" charset="-79"/>
              </a:rPr>
              <a:t>Pertumbuhan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haroni" pitchFamily="2" charset="-79"/>
                <a:cs typeface="Aharoni" pitchFamily="2" charset="-79"/>
              </a:rPr>
              <a:t>produktivitas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haroni" pitchFamily="2" charset="-79"/>
                <a:cs typeface="Aharoni" pitchFamily="2" charset="-79"/>
              </a:rPr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haroni" pitchFamily="2" charset="-79"/>
                <a:cs typeface="Aharoni" pitchFamily="2" charset="-79"/>
              </a:rPr>
              <a:t>Berkembang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haroni" pitchFamily="2" charset="-79"/>
                <a:cs typeface="Aharoni" pitchFamily="2" charset="-79"/>
              </a:rPr>
              <a:t>luasnya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haroni" pitchFamily="2" charset="-79"/>
                <a:cs typeface="Aharoni" pitchFamily="2" charset="-79"/>
              </a:rPr>
              <a:t>teknologi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haroni" pitchFamily="2" charset="-79"/>
                <a:cs typeface="Aharoni" pitchFamily="2" charset="-79"/>
              </a:rPr>
              <a:t> internet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haroni" pitchFamily="2" charset="-79"/>
                <a:cs typeface="Aharoni" pitchFamily="2" charset="-79"/>
              </a:rPr>
              <a:t>dan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haroni" pitchFamily="2" charset="-79"/>
                <a:cs typeface="Aharoni" pitchFamily="2" charset="-79"/>
              </a:rPr>
              <a:t>penggunaannya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haroni" pitchFamily="2" charset="-79"/>
                <a:cs typeface="Aharoni" pitchFamily="2" charset="-79"/>
              </a:rPr>
              <a:t>di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haroni" pitchFamily="2" charset="-79"/>
                <a:cs typeface="Aharoni" pitchFamily="2" charset="-79"/>
              </a:rPr>
              <a:t>dunia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haroni" pitchFamily="2" charset="-79"/>
                <a:cs typeface="Aharoni" pitchFamily="2" charset="-79"/>
              </a:rPr>
              <a:t>bisnis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haroni" pitchFamily="2" charset="-79"/>
                <a:cs typeface="Aharoni" pitchFamily="2" charset="-79"/>
              </a:rPr>
              <a:t>dan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haroni" pitchFamily="2" charset="-79"/>
                <a:cs typeface="Aharoni" pitchFamily="2" charset="-79"/>
              </a:rPr>
              <a:t>masyarakat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haroni" pitchFamily="2" charset="-79"/>
                <a:cs typeface="Aharoni" pitchFamily="2" charset="-79"/>
              </a:rPr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haroni" pitchFamily="2" charset="-79"/>
                <a:cs typeface="Aharoni" pitchFamily="2" charset="-79"/>
              </a:rPr>
              <a:t>Konsumen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haroni" pitchFamily="2" charset="-79"/>
                <a:cs typeface="Aharoni" pitchFamily="2" charset="-79"/>
              </a:rPr>
              <a:t> yang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haroni" pitchFamily="2" charset="-79"/>
                <a:cs typeface="Aharoni" pitchFamily="2" charset="-79"/>
              </a:rPr>
              <a:t>semakin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haroni" pitchFamily="2" charset="-79"/>
                <a:cs typeface="Aharoni" pitchFamily="2" charset="-79"/>
              </a:rPr>
              <a:t>menjadi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haroni" pitchFamily="2" charset="-79"/>
                <a:cs typeface="Aharoni" pitchFamily="2" charset="-79"/>
              </a:rPr>
              <a:t>pengendali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haroni" pitchFamily="2" charset="-79"/>
                <a:cs typeface="Aharoni" pitchFamily="2" charset="-79"/>
              </a:rPr>
              <a:t>pertumbuhan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haroni" pitchFamily="2" charset="-79"/>
                <a:cs typeface="Aharoni" pitchFamily="2" charset="-79"/>
              </a:rPr>
              <a:t>ekonomi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haroni" pitchFamily="2" charset="-79"/>
                <a:cs typeface="Aharoni" pitchFamily="2" charset="-79"/>
              </a:rPr>
              <a:t>.</a:t>
            </a:r>
          </a:p>
        </p:txBody>
      </p:sp>
      <p:sp>
        <p:nvSpPr>
          <p:cNvPr id="3077" name="AutoShape 4"/>
          <p:cNvSpPr>
            <a:spLocks noChangeArrowheads="1"/>
          </p:cNvSpPr>
          <p:nvPr/>
        </p:nvSpPr>
        <p:spPr bwMode="auto">
          <a:xfrm>
            <a:off x="533400" y="5486400"/>
            <a:ext cx="976313" cy="1150938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pPr algn="ctr"/>
            <a:r>
              <a:rPr lang="en-US" sz="1700"/>
              <a:t>Contoh</a:t>
            </a:r>
            <a:endParaRPr lang="id-ID" sz="1700"/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1752600" y="5715000"/>
            <a:ext cx="6697663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700"/>
              <a:t>Bank yang berlomba-lomba untuk memperluas jaringan ATM untuk meningkatkan layanan kepada nasabah mengingat persaingan antarbank yang sangat ketat.</a:t>
            </a:r>
            <a:endParaRPr lang="id-ID" sz="1700"/>
          </a:p>
          <a:p>
            <a:pPr>
              <a:spcBef>
                <a:spcPct val="50000"/>
              </a:spcBef>
            </a:pPr>
            <a:endParaRPr lang="id-ID" sz="17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613775" cy="9191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36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Mengapa</a:t>
            </a:r>
            <a:r>
              <a:rPr 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SI </a:t>
            </a:r>
            <a:r>
              <a:rPr lang="en-US" sz="36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sangat</a:t>
            </a:r>
            <a:r>
              <a:rPr 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penting</a:t>
            </a:r>
            <a:r>
              <a:rPr 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dlm</a:t>
            </a:r>
            <a:r>
              <a:rPr 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bisnis</a:t>
            </a:r>
            <a:r>
              <a:rPr 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saat</a:t>
            </a:r>
            <a:r>
              <a:rPr 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ini</a:t>
            </a:r>
            <a:r>
              <a:rPr 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?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228600" y="1752600"/>
            <a:ext cx="8458200" cy="457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800"/>
              </a:spcBef>
              <a:buFont typeface="Arial" pitchFamily="34" charset="0"/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Mengolah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data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menjadi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informasi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berkualitas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.</a:t>
            </a:r>
          </a:p>
          <a:p>
            <a:pPr marL="341313" indent="-341313">
              <a:lnSpc>
                <a:spcPct val="90000"/>
              </a:lnSpc>
              <a:spcBef>
                <a:spcPts val="800"/>
              </a:spcBef>
              <a:buFont typeface="Arial" pitchFamily="34" charset="0"/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Mengefektifkan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(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mengotomatiskan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)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dan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mengefisienkan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proses-proses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bisnis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.</a:t>
            </a:r>
          </a:p>
          <a:p>
            <a:pPr marL="341313" indent="-341313">
              <a:lnSpc>
                <a:spcPct val="90000"/>
              </a:lnSpc>
              <a:spcBef>
                <a:spcPts val="800"/>
              </a:spcBef>
              <a:buFont typeface="Arial" pitchFamily="34" charset="0"/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Mengefelktifkan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dan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mengefisienkan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hubungan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bisnis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kepada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para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stakeholders.</a:t>
            </a:r>
          </a:p>
          <a:p>
            <a:pPr marL="341313" indent="-341313">
              <a:lnSpc>
                <a:spcPct val="90000"/>
              </a:lnSpc>
              <a:spcBef>
                <a:spcPts val="800"/>
              </a:spcBef>
              <a:buFont typeface="Arial" pitchFamily="34" charset="0"/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Membantu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analisis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data yang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mendalam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.</a:t>
            </a:r>
          </a:p>
          <a:p>
            <a:pPr marL="341313" indent="-341313">
              <a:lnSpc>
                <a:spcPct val="90000"/>
              </a:lnSpc>
              <a:spcBef>
                <a:spcPts val="800"/>
              </a:spcBef>
              <a:buClr>
                <a:srgbClr val="FFFF00"/>
              </a:buClr>
              <a:buFont typeface="Arial" pitchFamily="34" charset="0"/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Meningkatkan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kreatifitas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,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inovasi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,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dan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produktifitas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 </a:t>
            </a:r>
          </a:p>
          <a:p>
            <a:pPr marL="341313" indent="-341313" algn="ctr">
              <a:lnSpc>
                <a:spcPct val="90000"/>
              </a:lnSpc>
              <a:spcBef>
                <a:spcPts val="800"/>
              </a:spcBef>
              <a:buClr>
                <a:srgbClr val="FFFF00"/>
              </a:buClr>
              <a:buFont typeface="Arial" pitchFamily="34" charset="0"/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US" sz="3200" b="1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 Box 1"/>
          <p:cNvSpPr txBox="1">
            <a:spLocks noChangeArrowheads="1"/>
          </p:cNvSpPr>
          <p:nvPr/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FE443766-86E8-494D-B020-538B49E577D8}" type="slidenum">
              <a:rPr lang="en-US" sz="1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5</a:t>
            </a:fld>
            <a:endParaRPr lang="en-US" sz="14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613775" cy="99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Mengapa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SI </a:t>
            </a:r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sangat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penting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dlm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bisnis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saat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ini</a:t>
            </a: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?  (</a:t>
            </a:r>
            <a:r>
              <a:rPr lang="en-US" sz="28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Lanjutan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)</a:t>
            </a:r>
            <a:endParaRPr lang="en-US" sz="24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228600" y="1676400"/>
            <a:ext cx="8616950" cy="487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800"/>
              </a:spcBef>
              <a:buClr>
                <a:srgbClr val="FFFF00"/>
              </a:buClr>
              <a:buFont typeface="Arial" pitchFamily="34" charset="0"/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32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meningkatkan</a:t>
            </a: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mutu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proses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pengambilan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keputusan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,</a:t>
            </a:r>
          </a:p>
          <a:p>
            <a:pPr marL="341313" indent="-341313">
              <a:lnSpc>
                <a:spcPct val="90000"/>
              </a:lnSpc>
              <a:spcBef>
                <a:spcPts val="800"/>
              </a:spcBef>
              <a:buClr>
                <a:srgbClr val="FFFF00"/>
              </a:buClr>
              <a:buFont typeface="Arial" pitchFamily="34" charset="0"/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Membantu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menciptakan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keunggulan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operasional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,</a:t>
            </a:r>
          </a:p>
          <a:p>
            <a:pPr marL="341313" indent="-341313">
              <a:lnSpc>
                <a:spcPct val="90000"/>
              </a:lnSpc>
              <a:spcBef>
                <a:spcPts val="800"/>
              </a:spcBef>
              <a:buClr>
                <a:srgbClr val="FFFF00"/>
              </a:buClr>
              <a:buFont typeface="Arial" pitchFamily="34" charset="0"/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Membantu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menciptakan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dan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mempertahankan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keunggulan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Daya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Saing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/Competitive Advantage </a:t>
            </a:r>
          </a:p>
          <a:p>
            <a:pPr marL="341313" indent="-341313">
              <a:lnSpc>
                <a:spcPct val="90000"/>
              </a:lnSpc>
              <a:spcBef>
                <a:spcPts val="800"/>
              </a:spcBef>
              <a:buClr>
                <a:srgbClr val="FFFF00"/>
              </a:buClr>
              <a:buFont typeface="Arial" pitchFamily="34" charset="0"/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Membantu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pembuatan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berbagai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keputusan</a:t>
            </a:r>
            <a:endParaRPr lang="en-US" sz="32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1313" indent="-341313">
              <a:lnSpc>
                <a:spcPct val="90000"/>
              </a:lnSpc>
              <a:spcBef>
                <a:spcPts val="800"/>
              </a:spcBef>
              <a:buClr>
                <a:srgbClr val="FFFF00"/>
              </a:buClr>
              <a:buFont typeface="Arial" pitchFamily="34" charset="0"/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32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Membantu</a:t>
            </a: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pencapaian</a:t>
            </a: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strategi-strategi</a:t>
            </a: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dan</a:t>
            </a: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target-target </a:t>
            </a:r>
            <a:r>
              <a:rPr lang="en-US" sz="32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perusahaan</a:t>
            </a: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.</a:t>
            </a:r>
            <a:endParaRPr lang="en-US" sz="3200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304800"/>
            <a:ext cx="8207375" cy="838201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en-US" sz="4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Sumber</a:t>
            </a:r>
            <a:r>
              <a:rPr 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daya</a:t>
            </a:r>
            <a:r>
              <a:rPr 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Informasi</a:t>
            </a:r>
            <a:r>
              <a:rPr 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 Perusahaan </a:t>
            </a:r>
            <a:r>
              <a:rPr lang="en-US" sz="4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Meliputi</a:t>
            </a:r>
            <a:r>
              <a:rPr 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 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85800" y="1066800"/>
            <a:ext cx="7772400" cy="55768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400" b="1" dirty="0" err="1" smtClean="0">
                <a:latin typeface="Tahoma" pitchFamily="34" charset="0"/>
              </a:rPr>
              <a:t>Perangkat</a:t>
            </a:r>
            <a:r>
              <a:rPr lang="en-US" sz="2400" b="1" dirty="0" smtClean="0">
                <a:latin typeface="Tahoma" pitchFamily="34" charset="0"/>
              </a:rPr>
              <a:t> </a:t>
            </a:r>
            <a:r>
              <a:rPr lang="en-US" sz="2400" b="1" dirty="0" err="1" smtClean="0">
                <a:latin typeface="Tahoma" pitchFamily="34" charset="0"/>
              </a:rPr>
              <a:t>Keras</a:t>
            </a:r>
            <a:r>
              <a:rPr lang="en-US" sz="2400" b="1" dirty="0" smtClean="0">
                <a:latin typeface="Tahoma" pitchFamily="34" charset="0"/>
              </a:rPr>
              <a:t>  </a:t>
            </a:r>
            <a:r>
              <a:rPr lang="en-US" sz="2400" dirty="0" smtClean="0">
                <a:latin typeface="Tahoma" pitchFamily="34" charset="0"/>
              </a:rPr>
              <a:t>(</a:t>
            </a:r>
            <a:r>
              <a:rPr lang="en-US" sz="2400" i="1" dirty="0" smtClean="0">
                <a:latin typeface="Tahoma" pitchFamily="34" charset="0"/>
              </a:rPr>
              <a:t>Hardware</a:t>
            </a:r>
            <a:r>
              <a:rPr lang="en-US" sz="2400" dirty="0" smtClean="0">
                <a:latin typeface="Tahoma" pitchFamily="34" charset="0"/>
              </a:rPr>
              <a:t>)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400" b="1" dirty="0" err="1" smtClean="0">
                <a:latin typeface="Tahoma" pitchFamily="34" charset="0"/>
              </a:rPr>
              <a:t>Perangkat</a:t>
            </a:r>
            <a:r>
              <a:rPr lang="en-US" sz="2400" b="1" dirty="0" smtClean="0">
                <a:latin typeface="Tahoma" pitchFamily="34" charset="0"/>
              </a:rPr>
              <a:t> </a:t>
            </a:r>
            <a:r>
              <a:rPr lang="en-US" sz="2400" b="1" dirty="0" err="1" smtClean="0">
                <a:latin typeface="Tahoma" pitchFamily="34" charset="0"/>
              </a:rPr>
              <a:t>Lunak</a:t>
            </a:r>
            <a:r>
              <a:rPr lang="en-US" sz="2400" b="1" dirty="0" smtClean="0">
                <a:latin typeface="Tahoma" pitchFamily="34" charset="0"/>
              </a:rPr>
              <a:t> </a:t>
            </a:r>
            <a:r>
              <a:rPr lang="en-US" sz="2400" dirty="0" smtClean="0">
                <a:latin typeface="Tahoma" pitchFamily="34" charset="0"/>
              </a:rPr>
              <a:t>(</a:t>
            </a:r>
            <a:r>
              <a:rPr lang="en-US" sz="2400" i="1" dirty="0" smtClean="0">
                <a:latin typeface="Tahoma" pitchFamily="34" charset="0"/>
              </a:rPr>
              <a:t>Software</a:t>
            </a:r>
            <a:r>
              <a:rPr lang="en-US" sz="2400" dirty="0" smtClean="0">
                <a:latin typeface="Tahoma" pitchFamily="34" charset="0"/>
              </a:rPr>
              <a:t>)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400" b="1" dirty="0" err="1" smtClean="0">
                <a:latin typeface="Tahoma" pitchFamily="34" charset="0"/>
              </a:rPr>
              <a:t>Jejaring</a:t>
            </a:r>
            <a:r>
              <a:rPr lang="en-US" sz="2400" dirty="0" smtClean="0">
                <a:latin typeface="Tahoma" pitchFamily="34" charset="0"/>
              </a:rPr>
              <a:t> (</a:t>
            </a:r>
            <a:r>
              <a:rPr lang="en-US" sz="2400" i="1" dirty="0" smtClean="0">
                <a:latin typeface="Tahoma" pitchFamily="34" charset="0"/>
              </a:rPr>
              <a:t>Network</a:t>
            </a:r>
            <a:r>
              <a:rPr lang="en-US" sz="2400" dirty="0" smtClean="0">
                <a:latin typeface="Tahoma" pitchFamily="34" charset="0"/>
              </a:rPr>
              <a:t>)</a:t>
            </a:r>
            <a:endParaRPr lang="en-US" sz="2400" b="1" dirty="0" smtClean="0">
              <a:latin typeface="Tahoma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400" b="1" dirty="0" smtClean="0">
                <a:latin typeface="Tahoma" pitchFamily="34" charset="0"/>
              </a:rPr>
              <a:t>Data, </a:t>
            </a:r>
            <a:r>
              <a:rPr lang="en-US" sz="2400" b="1" dirty="0" err="1" smtClean="0">
                <a:latin typeface="Tahoma" pitchFamily="34" charset="0"/>
              </a:rPr>
              <a:t>Informasi</a:t>
            </a:r>
            <a:r>
              <a:rPr lang="en-US" sz="2400" b="1" dirty="0" smtClean="0">
                <a:latin typeface="Tahoma" pitchFamily="34" charset="0"/>
              </a:rPr>
              <a:t>, </a:t>
            </a:r>
            <a:r>
              <a:rPr lang="en-US" sz="2400" b="1" dirty="0" err="1" smtClean="0">
                <a:latin typeface="Tahoma" pitchFamily="34" charset="0"/>
              </a:rPr>
              <a:t>Pengetahuan</a:t>
            </a:r>
            <a:r>
              <a:rPr lang="en-US" sz="2400" b="1" dirty="0" smtClean="0">
                <a:latin typeface="Tahoma" pitchFamily="34" charset="0"/>
              </a:rPr>
              <a:t>/knowledge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400" b="1" dirty="0" err="1" smtClean="0">
                <a:latin typeface="Tahoma" pitchFamily="34" charset="0"/>
              </a:rPr>
              <a:t>Prosedur</a:t>
            </a:r>
            <a:r>
              <a:rPr lang="en-US" sz="2400" b="1" dirty="0" smtClean="0">
                <a:latin typeface="Tahoma" pitchFamily="34" charset="0"/>
              </a:rPr>
              <a:t>/</a:t>
            </a:r>
            <a:r>
              <a:rPr lang="en-US" sz="2400" b="1" dirty="0" err="1" smtClean="0">
                <a:latin typeface="Tahoma" pitchFamily="34" charset="0"/>
              </a:rPr>
              <a:t>kebijakan-kebijakan</a:t>
            </a:r>
            <a:r>
              <a:rPr lang="en-US" sz="2400" b="1" dirty="0" smtClean="0">
                <a:latin typeface="Tahoma" pitchFamily="34" charset="0"/>
              </a:rPr>
              <a:t>  </a:t>
            </a:r>
            <a:r>
              <a:rPr lang="en-US" sz="2400" b="1" dirty="0" err="1" smtClean="0">
                <a:latin typeface="Tahoma" pitchFamily="34" charset="0"/>
              </a:rPr>
              <a:t>perusahaan</a:t>
            </a:r>
            <a:r>
              <a:rPr lang="en-US" sz="2400" b="1" dirty="0" smtClean="0">
                <a:latin typeface="Tahoma" pitchFamily="34" charset="0"/>
              </a:rPr>
              <a:t> </a:t>
            </a:r>
            <a:r>
              <a:rPr lang="en-US" sz="2400" b="1" dirty="0" err="1" smtClean="0">
                <a:latin typeface="Tahoma" pitchFamily="34" charset="0"/>
              </a:rPr>
              <a:t>untuk</a:t>
            </a:r>
            <a:r>
              <a:rPr lang="en-US" sz="2400" b="1" dirty="0" smtClean="0">
                <a:latin typeface="Tahoma" pitchFamily="34" charset="0"/>
              </a:rPr>
              <a:t> </a:t>
            </a:r>
            <a:r>
              <a:rPr lang="en-US" sz="2400" b="1" dirty="0" err="1" smtClean="0">
                <a:latin typeface="Tahoma" pitchFamily="34" charset="0"/>
              </a:rPr>
              <a:t>menjamin</a:t>
            </a:r>
            <a:r>
              <a:rPr lang="en-US" sz="2400" b="1" dirty="0" smtClean="0">
                <a:latin typeface="Tahoma" pitchFamily="34" charset="0"/>
              </a:rPr>
              <a:t> </a:t>
            </a:r>
            <a:r>
              <a:rPr lang="en-US" sz="2400" b="1" dirty="0" err="1" smtClean="0">
                <a:latin typeface="Tahoma" pitchFamily="34" charset="0"/>
              </a:rPr>
              <a:t>pengelolaan</a:t>
            </a:r>
            <a:r>
              <a:rPr lang="en-US" sz="2400" b="1" dirty="0" smtClean="0">
                <a:latin typeface="Tahoma" pitchFamily="34" charset="0"/>
              </a:rPr>
              <a:t> </a:t>
            </a:r>
            <a:r>
              <a:rPr lang="en-US" sz="2400" b="1" dirty="0" err="1" smtClean="0">
                <a:latin typeface="Tahoma" pitchFamily="34" charset="0"/>
              </a:rPr>
              <a:t>sistem</a:t>
            </a:r>
            <a:r>
              <a:rPr lang="en-US" sz="2400" b="1" dirty="0" smtClean="0">
                <a:latin typeface="Tahoma" pitchFamily="34" charset="0"/>
              </a:rPr>
              <a:t> </a:t>
            </a:r>
            <a:r>
              <a:rPr lang="en-US" sz="2400" b="1" dirty="0" err="1" smtClean="0">
                <a:latin typeface="Tahoma" pitchFamily="34" charset="0"/>
              </a:rPr>
              <a:t>informasi</a:t>
            </a:r>
            <a:r>
              <a:rPr lang="en-US" sz="2400" b="1" dirty="0" smtClean="0">
                <a:latin typeface="Tahoma" pitchFamily="34" charset="0"/>
              </a:rPr>
              <a:t> yang </a:t>
            </a:r>
            <a:r>
              <a:rPr lang="en-US" sz="2400" b="1" dirty="0" err="1" smtClean="0">
                <a:latin typeface="Tahoma" pitchFamily="34" charset="0"/>
              </a:rPr>
              <a:t>profesional</a:t>
            </a:r>
            <a:r>
              <a:rPr lang="en-US" sz="2400" b="1" dirty="0" smtClean="0">
                <a:latin typeface="Tahoma" pitchFamily="34" charset="0"/>
              </a:rPr>
              <a:t>, </a:t>
            </a:r>
            <a:r>
              <a:rPr lang="en-US" sz="2400" b="1" dirty="0" err="1" smtClean="0">
                <a:latin typeface="Tahoma" pitchFamily="34" charset="0"/>
              </a:rPr>
              <a:t>efektif</a:t>
            </a:r>
            <a:r>
              <a:rPr lang="en-US" sz="2400" b="1" dirty="0" smtClean="0">
                <a:latin typeface="Tahoma" pitchFamily="34" charset="0"/>
              </a:rPr>
              <a:t>, </a:t>
            </a:r>
            <a:r>
              <a:rPr lang="en-US" sz="2400" b="1" dirty="0" err="1" smtClean="0">
                <a:latin typeface="Tahoma" pitchFamily="34" charset="0"/>
              </a:rPr>
              <a:t>dan</a:t>
            </a:r>
            <a:r>
              <a:rPr lang="en-US" sz="2400" b="1" dirty="0" smtClean="0">
                <a:latin typeface="Tahoma" pitchFamily="34" charset="0"/>
              </a:rPr>
              <a:t> </a:t>
            </a:r>
            <a:r>
              <a:rPr lang="en-US" sz="2400" b="1" dirty="0" err="1" smtClean="0">
                <a:latin typeface="Tahoma" pitchFamily="34" charset="0"/>
              </a:rPr>
              <a:t>efisien</a:t>
            </a:r>
            <a:r>
              <a:rPr lang="en-US" sz="2400" b="1" dirty="0" smtClean="0">
                <a:latin typeface="Tahoma" pitchFamily="34" charset="0"/>
              </a:rPr>
              <a:t>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400" b="1" i="1" dirty="0" err="1" smtClean="0">
                <a:latin typeface="Tahoma" pitchFamily="34" charset="0"/>
              </a:rPr>
              <a:t>Brainware</a:t>
            </a:r>
            <a:endParaRPr lang="en-US" sz="2400" b="1" i="1" dirty="0" smtClean="0">
              <a:latin typeface="Tahoma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400" b="1" dirty="0" smtClean="0">
                <a:latin typeface="Tahoma" pitchFamily="34" charset="0"/>
              </a:rPr>
              <a:t>	A. </a:t>
            </a:r>
            <a:r>
              <a:rPr lang="en-US" sz="2400" b="1" dirty="0" err="1" smtClean="0">
                <a:latin typeface="Tahoma" pitchFamily="34" charset="0"/>
              </a:rPr>
              <a:t>Spesialis</a:t>
            </a:r>
            <a:r>
              <a:rPr lang="en-US" sz="2400" b="1" dirty="0" smtClean="0">
                <a:latin typeface="Tahoma" pitchFamily="34" charset="0"/>
              </a:rPr>
              <a:t> </a:t>
            </a:r>
            <a:r>
              <a:rPr lang="en-US" sz="2400" b="1" dirty="0" err="1" smtClean="0">
                <a:latin typeface="Tahoma" pitchFamily="34" charset="0"/>
              </a:rPr>
              <a:t>Informasi</a:t>
            </a:r>
            <a:r>
              <a:rPr lang="en-US" sz="2400" b="1" dirty="0" smtClean="0">
                <a:latin typeface="Tahoma" pitchFamily="34" charset="0"/>
              </a:rPr>
              <a:t> </a:t>
            </a:r>
            <a:r>
              <a:rPr lang="en-US" sz="2400" dirty="0" smtClean="0">
                <a:latin typeface="Tahoma" pitchFamily="34" charset="0"/>
              </a:rPr>
              <a:t>(</a:t>
            </a:r>
            <a:r>
              <a:rPr lang="en-US" sz="2400" i="1" dirty="0" smtClean="0">
                <a:latin typeface="Tahoma" pitchFamily="34" charset="0"/>
              </a:rPr>
              <a:t>Specialists</a:t>
            </a:r>
            <a:r>
              <a:rPr lang="en-US" sz="2400" dirty="0" smtClean="0">
                <a:latin typeface="Tahoma" pitchFamily="34" charset="0"/>
              </a:rPr>
              <a:t>)</a:t>
            </a:r>
            <a:endParaRPr lang="en-US" sz="2400" i="1" dirty="0" smtClean="0">
              <a:latin typeface="Tahoma" pitchFamily="34" charset="0"/>
            </a:endParaRP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sz="2400" i="1" dirty="0" smtClean="0">
                <a:latin typeface="Tahoma" pitchFamily="34" charset="0"/>
              </a:rPr>
              <a:t>Systems analysts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sz="2400" i="1" dirty="0" smtClean="0">
                <a:latin typeface="Tahoma" pitchFamily="34" charset="0"/>
              </a:rPr>
              <a:t>Programmers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sz="2400" i="1" dirty="0" smtClean="0">
                <a:latin typeface="Tahoma" pitchFamily="34" charset="0"/>
              </a:rPr>
              <a:t>Database administrators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sz="2400" i="1" dirty="0" smtClean="0">
                <a:latin typeface="Tahoma" pitchFamily="34" charset="0"/>
              </a:rPr>
              <a:t>Network specialists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sz="2400" i="1" dirty="0" smtClean="0">
                <a:latin typeface="Tahoma" pitchFamily="34" charset="0"/>
              </a:rPr>
              <a:t>Operations personnel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r>
              <a:rPr lang="en-US" sz="2400" dirty="0" smtClean="0">
                <a:latin typeface="Tahoma" pitchFamily="34" charset="0"/>
              </a:rPr>
              <a:t>  </a:t>
            </a:r>
            <a:r>
              <a:rPr lang="en-US" sz="2400" b="1" dirty="0" smtClean="0">
                <a:latin typeface="Tahoma" pitchFamily="34" charset="0"/>
              </a:rPr>
              <a:t>B. Para </a:t>
            </a:r>
            <a:r>
              <a:rPr lang="en-US" sz="2400" b="1" i="1" dirty="0" smtClean="0">
                <a:latin typeface="Tahoma" pitchFamily="34" charset="0"/>
              </a:rPr>
              <a:t>End Users.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endParaRPr lang="en-US" sz="2400" dirty="0" smtClean="0">
              <a:latin typeface="Tahoma" pitchFamily="34" charset="0"/>
            </a:endParaRPr>
          </a:p>
          <a:p>
            <a:pPr marL="990600" lvl="1" indent="-533400" eaLnBrk="1" hangingPunct="1">
              <a:lnSpc>
                <a:spcPct val="80000"/>
              </a:lnSpc>
            </a:pPr>
            <a:endParaRPr lang="en-US" sz="2000" dirty="0" smtClean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79375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Spesialis Informasi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85800" y="1898650"/>
            <a:ext cx="7772400" cy="4114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 eaLnBrk="1" hangingPunct="1">
              <a:buFontTx/>
              <a:buChar char="-"/>
            </a:pPr>
            <a:r>
              <a:rPr lang="en-US" sz="2800" smtClean="0">
                <a:latin typeface="Arial" charset="0"/>
              </a:rPr>
              <a:t>Sebagian besar berada di unit jasa Informasi </a:t>
            </a:r>
          </a:p>
          <a:p>
            <a:pPr marL="609600" indent="-609600" eaLnBrk="1" hangingPunct="1">
              <a:buFontTx/>
              <a:buChar char="-"/>
            </a:pPr>
            <a:r>
              <a:rPr lang="en-US" sz="2800" smtClean="0">
                <a:latin typeface="Arial" charset="0"/>
              </a:rPr>
              <a:t>Sekarang ini cenderung mendistribusikan keseluruh bagian perusahaan dalam berbagai area pemakai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1338" y="549275"/>
            <a:ext cx="8134350" cy="79375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Struktur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Fungsional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 Perusahaan </a:t>
            </a:r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untuk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Layanan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Informasi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emen Bd BT" pitchFamily="82" charset="0"/>
              </a:rPr>
              <a:t> </a:t>
            </a:r>
          </a:p>
        </p:txBody>
      </p:sp>
      <p:sp>
        <p:nvSpPr>
          <p:cNvPr id="7171" name="Line 37"/>
          <p:cNvSpPr>
            <a:spLocks noChangeShapeType="1"/>
          </p:cNvSpPr>
          <p:nvPr/>
        </p:nvSpPr>
        <p:spPr bwMode="auto">
          <a:xfrm>
            <a:off x="6400800" y="2889250"/>
            <a:ext cx="0" cy="1587500"/>
          </a:xfrm>
          <a:prstGeom prst="line">
            <a:avLst/>
          </a:prstGeom>
          <a:noFill/>
          <a:ln w="12700">
            <a:solidFill>
              <a:srgbClr val="F57B4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Line 38"/>
          <p:cNvSpPr>
            <a:spLocks noChangeShapeType="1"/>
          </p:cNvSpPr>
          <p:nvPr/>
        </p:nvSpPr>
        <p:spPr bwMode="auto">
          <a:xfrm>
            <a:off x="4648200" y="2736850"/>
            <a:ext cx="0" cy="1739900"/>
          </a:xfrm>
          <a:prstGeom prst="line">
            <a:avLst/>
          </a:prstGeom>
          <a:noFill/>
          <a:ln w="12700">
            <a:solidFill>
              <a:srgbClr val="F57B4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Rectangle 39"/>
          <p:cNvSpPr>
            <a:spLocks noChangeArrowheads="1"/>
          </p:cNvSpPr>
          <p:nvPr/>
        </p:nvSpPr>
        <p:spPr bwMode="auto">
          <a:xfrm>
            <a:off x="4044950" y="2051050"/>
            <a:ext cx="1206500" cy="673100"/>
          </a:xfrm>
          <a:prstGeom prst="rect">
            <a:avLst/>
          </a:prstGeom>
          <a:solidFill>
            <a:schemeClr val="bg1"/>
          </a:solidFill>
          <a:ln w="12700">
            <a:solidFill>
              <a:srgbClr val="F57B4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Rectangle 40"/>
          <p:cNvSpPr>
            <a:spLocks noChangeArrowheads="1"/>
          </p:cNvSpPr>
          <p:nvPr/>
        </p:nvSpPr>
        <p:spPr bwMode="auto">
          <a:xfrm>
            <a:off x="615950" y="3194050"/>
            <a:ext cx="1206500" cy="673100"/>
          </a:xfrm>
          <a:prstGeom prst="rect">
            <a:avLst/>
          </a:prstGeom>
          <a:solidFill>
            <a:schemeClr val="tx2"/>
          </a:solidFill>
          <a:ln w="12700">
            <a:solidFill>
              <a:srgbClr val="F57B4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Freeform 41"/>
          <p:cNvSpPr>
            <a:spLocks/>
          </p:cNvSpPr>
          <p:nvPr/>
        </p:nvSpPr>
        <p:spPr bwMode="auto">
          <a:xfrm>
            <a:off x="990600" y="2882900"/>
            <a:ext cx="7011988" cy="306388"/>
          </a:xfrm>
          <a:custGeom>
            <a:avLst/>
            <a:gdLst>
              <a:gd name="T0" fmla="*/ 0 w 4417"/>
              <a:gd name="T1" fmla="*/ 304800 h 193"/>
              <a:gd name="T2" fmla="*/ 0 w 4417"/>
              <a:gd name="T3" fmla="*/ 0 h 193"/>
              <a:gd name="T4" fmla="*/ 7010401 w 4417"/>
              <a:gd name="T5" fmla="*/ 0 h 193"/>
              <a:gd name="T6" fmla="*/ 7010401 w 4417"/>
              <a:gd name="T7" fmla="*/ 228600 h 193"/>
              <a:gd name="T8" fmla="*/ 7010401 w 4417"/>
              <a:gd name="T9" fmla="*/ 304800 h 1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17"/>
              <a:gd name="T16" fmla="*/ 0 h 193"/>
              <a:gd name="T17" fmla="*/ 4417 w 4417"/>
              <a:gd name="T18" fmla="*/ 193 h 1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17" h="193">
                <a:moveTo>
                  <a:pt x="0" y="192"/>
                </a:moveTo>
                <a:lnTo>
                  <a:pt x="0" y="0"/>
                </a:lnTo>
                <a:lnTo>
                  <a:pt x="4416" y="0"/>
                </a:lnTo>
                <a:lnTo>
                  <a:pt x="4416" y="144"/>
                </a:lnTo>
                <a:lnTo>
                  <a:pt x="4416" y="192"/>
                </a:lnTo>
              </a:path>
            </a:pathLst>
          </a:custGeom>
          <a:noFill/>
          <a:ln w="12700" cap="rnd">
            <a:solidFill>
              <a:srgbClr val="F57B4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6" name="Rectangle 42"/>
          <p:cNvSpPr>
            <a:spLocks noChangeArrowheads="1"/>
          </p:cNvSpPr>
          <p:nvPr/>
        </p:nvSpPr>
        <p:spPr bwMode="auto">
          <a:xfrm>
            <a:off x="7397750" y="3194050"/>
            <a:ext cx="1206500" cy="673100"/>
          </a:xfrm>
          <a:prstGeom prst="rect">
            <a:avLst/>
          </a:prstGeom>
          <a:solidFill>
            <a:schemeClr val="bg1"/>
          </a:solidFill>
          <a:ln w="12700">
            <a:solidFill>
              <a:srgbClr val="F57B49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1400" b="1"/>
              <a:t>Network</a:t>
            </a:r>
          </a:p>
          <a:p>
            <a:pPr algn="ctr" eaLnBrk="0" hangingPunct="0"/>
            <a:r>
              <a:rPr lang="en-US" sz="1400" b="1"/>
              <a:t>manager</a:t>
            </a:r>
          </a:p>
        </p:txBody>
      </p:sp>
      <p:sp>
        <p:nvSpPr>
          <p:cNvPr id="7177" name="Rectangle 43"/>
          <p:cNvSpPr>
            <a:spLocks noChangeArrowheads="1"/>
          </p:cNvSpPr>
          <p:nvPr/>
        </p:nvSpPr>
        <p:spPr bwMode="auto">
          <a:xfrm>
            <a:off x="4044950" y="3194050"/>
            <a:ext cx="1206500" cy="673100"/>
          </a:xfrm>
          <a:prstGeom prst="rect">
            <a:avLst/>
          </a:prstGeom>
          <a:solidFill>
            <a:schemeClr val="bg1"/>
          </a:solidFill>
          <a:ln w="12700">
            <a:solidFill>
              <a:srgbClr val="F57B49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1400" b="1"/>
              <a:t>Manager</a:t>
            </a:r>
          </a:p>
          <a:p>
            <a:pPr algn="ctr" eaLnBrk="0" hangingPunct="0"/>
            <a:r>
              <a:rPr lang="en-US" sz="1400" b="1"/>
              <a:t>of computer</a:t>
            </a:r>
          </a:p>
          <a:p>
            <a:pPr algn="ctr" eaLnBrk="0" hangingPunct="0"/>
            <a:r>
              <a:rPr lang="en-US" sz="1400" b="1"/>
              <a:t>operations</a:t>
            </a:r>
          </a:p>
        </p:txBody>
      </p:sp>
      <p:sp>
        <p:nvSpPr>
          <p:cNvPr id="7178" name="Rectangle 44"/>
          <p:cNvSpPr>
            <a:spLocks noChangeArrowheads="1"/>
          </p:cNvSpPr>
          <p:nvPr/>
        </p:nvSpPr>
        <p:spPr bwMode="auto">
          <a:xfrm>
            <a:off x="2368550" y="3194050"/>
            <a:ext cx="1206500" cy="673100"/>
          </a:xfrm>
          <a:prstGeom prst="rect">
            <a:avLst/>
          </a:prstGeom>
          <a:solidFill>
            <a:schemeClr val="bg1"/>
          </a:solidFill>
          <a:ln w="12700">
            <a:solidFill>
              <a:srgbClr val="F57B49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1400" b="1"/>
              <a:t>Manager</a:t>
            </a:r>
          </a:p>
          <a:p>
            <a:pPr algn="ctr" eaLnBrk="0" hangingPunct="0"/>
            <a:r>
              <a:rPr lang="en-US" sz="1400" b="1"/>
              <a:t>of systems</a:t>
            </a:r>
          </a:p>
          <a:p>
            <a:pPr algn="ctr" eaLnBrk="0" hangingPunct="0"/>
            <a:r>
              <a:rPr lang="en-US" sz="1400" b="1"/>
              <a:t>maintenance</a:t>
            </a:r>
          </a:p>
        </p:txBody>
      </p:sp>
      <p:sp>
        <p:nvSpPr>
          <p:cNvPr id="7179" name="Rectangle 45"/>
          <p:cNvSpPr>
            <a:spLocks noChangeArrowheads="1"/>
          </p:cNvSpPr>
          <p:nvPr/>
        </p:nvSpPr>
        <p:spPr bwMode="auto">
          <a:xfrm>
            <a:off x="5740400" y="3194050"/>
            <a:ext cx="1352550" cy="673100"/>
          </a:xfrm>
          <a:prstGeom prst="rect">
            <a:avLst/>
          </a:prstGeom>
          <a:solidFill>
            <a:schemeClr val="bg1"/>
          </a:solidFill>
          <a:ln w="12700">
            <a:solidFill>
              <a:srgbClr val="F57B49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1400" b="1"/>
              <a:t>Manager</a:t>
            </a:r>
          </a:p>
          <a:p>
            <a:pPr algn="ctr" eaLnBrk="0" hangingPunct="0"/>
            <a:r>
              <a:rPr lang="en-US" sz="1400" b="1"/>
              <a:t>of systems</a:t>
            </a:r>
          </a:p>
          <a:p>
            <a:pPr algn="ctr" eaLnBrk="0" hangingPunct="0"/>
            <a:r>
              <a:rPr lang="en-US" sz="1400" b="1"/>
              <a:t>administration</a:t>
            </a:r>
          </a:p>
        </p:txBody>
      </p:sp>
      <p:sp>
        <p:nvSpPr>
          <p:cNvPr id="7180" name="Line 46"/>
          <p:cNvSpPr>
            <a:spLocks noChangeShapeType="1"/>
          </p:cNvSpPr>
          <p:nvPr/>
        </p:nvSpPr>
        <p:spPr bwMode="auto">
          <a:xfrm>
            <a:off x="2971800" y="2889250"/>
            <a:ext cx="0" cy="292100"/>
          </a:xfrm>
          <a:prstGeom prst="line">
            <a:avLst/>
          </a:prstGeom>
          <a:noFill/>
          <a:ln w="12700">
            <a:solidFill>
              <a:srgbClr val="F57B4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1" name="Rectangle 47"/>
          <p:cNvSpPr>
            <a:spLocks noChangeArrowheads="1"/>
          </p:cNvSpPr>
          <p:nvPr/>
        </p:nvSpPr>
        <p:spPr bwMode="auto">
          <a:xfrm>
            <a:off x="615950" y="4489450"/>
            <a:ext cx="1206500" cy="673100"/>
          </a:xfrm>
          <a:prstGeom prst="rect">
            <a:avLst/>
          </a:prstGeom>
          <a:solidFill>
            <a:schemeClr val="bg1"/>
          </a:solidFill>
          <a:ln w="12700">
            <a:solidFill>
              <a:srgbClr val="F57B4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2" name="Rectangle 48"/>
          <p:cNvSpPr>
            <a:spLocks noChangeArrowheads="1"/>
          </p:cNvSpPr>
          <p:nvPr/>
        </p:nvSpPr>
        <p:spPr bwMode="auto">
          <a:xfrm>
            <a:off x="7397750" y="4489450"/>
            <a:ext cx="1206500" cy="673100"/>
          </a:xfrm>
          <a:prstGeom prst="rect">
            <a:avLst/>
          </a:prstGeom>
          <a:solidFill>
            <a:schemeClr val="bg1"/>
          </a:solidFill>
          <a:ln w="12700">
            <a:solidFill>
              <a:srgbClr val="F57B4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Rectangle 49"/>
          <p:cNvSpPr>
            <a:spLocks noChangeArrowheads="1"/>
          </p:cNvSpPr>
          <p:nvPr/>
        </p:nvSpPr>
        <p:spPr bwMode="auto">
          <a:xfrm>
            <a:off x="4044950" y="4489450"/>
            <a:ext cx="1206500" cy="673100"/>
          </a:xfrm>
          <a:prstGeom prst="rect">
            <a:avLst/>
          </a:prstGeom>
          <a:solidFill>
            <a:schemeClr val="bg1"/>
          </a:solidFill>
          <a:ln w="12700">
            <a:solidFill>
              <a:srgbClr val="F57B4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4" name="Rectangle 50"/>
          <p:cNvSpPr>
            <a:spLocks noChangeArrowheads="1"/>
          </p:cNvSpPr>
          <p:nvPr/>
        </p:nvSpPr>
        <p:spPr bwMode="auto">
          <a:xfrm>
            <a:off x="2368550" y="4489450"/>
            <a:ext cx="1206500" cy="673100"/>
          </a:xfrm>
          <a:prstGeom prst="rect">
            <a:avLst/>
          </a:prstGeom>
          <a:solidFill>
            <a:schemeClr val="bg1"/>
          </a:solidFill>
          <a:ln w="12700">
            <a:solidFill>
              <a:srgbClr val="F57B4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5" name="Rectangle 51"/>
          <p:cNvSpPr>
            <a:spLocks noChangeArrowheads="1"/>
          </p:cNvSpPr>
          <p:nvPr/>
        </p:nvSpPr>
        <p:spPr bwMode="auto">
          <a:xfrm>
            <a:off x="5686425" y="4437063"/>
            <a:ext cx="1439863" cy="647700"/>
          </a:xfrm>
          <a:prstGeom prst="rect">
            <a:avLst/>
          </a:prstGeom>
          <a:solidFill>
            <a:schemeClr val="bg1"/>
          </a:solidFill>
          <a:ln w="12700">
            <a:solidFill>
              <a:srgbClr val="F57B4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6" name="Rectangle 52"/>
          <p:cNvSpPr>
            <a:spLocks noChangeArrowheads="1"/>
          </p:cNvSpPr>
          <p:nvPr/>
        </p:nvSpPr>
        <p:spPr bwMode="auto">
          <a:xfrm>
            <a:off x="615950" y="5708650"/>
            <a:ext cx="1206500" cy="673100"/>
          </a:xfrm>
          <a:prstGeom prst="rect">
            <a:avLst/>
          </a:prstGeom>
          <a:solidFill>
            <a:schemeClr val="bg1"/>
          </a:solidFill>
          <a:ln w="12700">
            <a:solidFill>
              <a:srgbClr val="F57B4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7" name="Rectangle 53"/>
          <p:cNvSpPr>
            <a:spLocks noChangeArrowheads="1"/>
          </p:cNvSpPr>
          <p:nvPr/>
        </p:nvSpPr>
        <p:spPr bwMode="auto">
          <a:xfrm>
            <a:off x="2368550" y="5708650"/>
            <a:ext cx="1206500" cy="673100"/>
          </a:xfrm>
          <a:prstGeom prst="rect">
            <a:avLst/>
          </a:prstGeom>
          <a:solidFill>
            <a:schemeClr val="bg1"/>
          </a:solidFill>
          <a:ln w="12700">
            <a:solidFill>
              <a:srgbClr val="F57B4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8" name="Freeform 54"/>
          <p:cNvSpPr>
            <a:spLocks/>
          </p:cNvSpPr>
          <p:nvPr/>
        </p:nvSpPr>
        <p:spPr bwMode="auto">
          <a:xfrm>
            <a:off x="457200" y="3492500"/>
            <a:ext cx="153988" cy="2592388"/>
          </a:xfrm>
          <a:custGeom>
            <a:avLst/>
            <a:gdLst>
              <a:gd name="T0" fmla="*/ 152400 w 97"/>
              <a:gd name="T1" fmla="*/ 0 h 1633"/>
              <a:gd name="T2" fmla="*/ 0 w 97"/>
              <a:gd name="T3" fmla="*/ 0 h 1633"/>
              <a:gd name="T4" fmla="*/ 0 w 97"/>
              <a:gd name="T5" fmla="*/ 2590801 h 1633"/>
              <a:gd name="T6" fmla="*/ 152400 w 97"/>
              <a:gd name="T7" fmla="*/ 2590801 h 1633"/>
              <a:gd name="T8" fmla="*/ 0 60000 65536"/>
              <a:gd name="T9" fmla="*/ 0 60000 65536"/>
              <a:gd name="T10" fmla="*/ 0 60000 65536"/>
              <a:gd name="T11" fmla="*/ 0 60000 65536"/>
              <a:gd name="T12" fmla="*/ 0 w 97"/>
              <a:gd name="T13" fmla="*/ 0 h 1633"/>
              <a:gd name="T14" fmla="*/ 97 w 97"/>
              <a:gd name="T15" fmla="*/ 1633 h 16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7" h="1633">
                <a:moveTo>
                  <a:pt x="96" y="0"/>
                </a:moveTo>
                <a:lnTo>
                  <a:pt x="0" y="0"/>
                </a:lnTo>
                <a:lnTo>
                  <a:pt x="0" y="1632"/>
                </a:lnTo>
                <a:lnTo>
                  <a:pt x="96" y="1632"/>
                </a:lnTo>
              </a:path>
            </a:pathLst>
          </a:custGeom>
          <a:noFill/>
          <a:ln w="12700" cap="rnd">
            <a:solidFill>
              <a:srgbClr val="F57B4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9" name="Line 55"/>
          <p:cNvSpPr>
            <a:spLocks noChangeShapeType="1"/>
          </p:cNvSpPr>
          <p:nvPr/>
        </p:nvSpPr>
        <p:spPr bwMode="auto">
          <a:xfrm>
            <a:off x="463550" y="4864100"/>
            <a:ext cx="139700" cy="0"/>
          </a:xfrm>
          <a:prstGeom prst="line">
            <a:avLst/>
          </a:prstGeom>
          <a:noFill/>
          <a:ln w="12700">
            <a:solidFill>
              <a:srgbClr val="F57B4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0" name="Line 56"/>
          <p:cNvSpPr>
            <a:spLocks noChangeShapeType="1"/>
          </p:cNvSpPr>
          <p:nvPr/>
        </p:nvSpPr>
        <p:spPr bwMode="auto">
          <a:xfrm>
            <a:off x="8001000" y="3879850"/>
            <a:ext cx="0" cy="596900"/>
          </a:xfrm>
          <a:prstGeom prst="line">
            <a:avLst/>
          </a:prstGeom>
          <a:noFill/>
          <a:ln w="12700">
            <a:solidFill>
              <a:srgbClr val="F57B4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1" name="Freeform 57"/>
          <p:cNvSpPr>
            <a:spLocks/>
          </p:cNvSpPr>
          <p:nvPr/>
        </p:nvSpPr>
        <p:spPr bwMode="auto">
          <a:xfrm>
            <a:off x="2209800" y="3492500"/>
            <a:ext cx="153988" cy="2592388"/>
          </a:xfrm>
          <a:custGeom>
            <a:avLst/>
            <a:gdLst>
              <a:gd name="T0" fmla="*/ 152400 w 97"/>
              <a:gd name="T1" fmla="*/ 0 h 1633"/>
              <a:gd name="T2" fmla="*/ 0 w 97"/>
              <a:gd name="T3" fmla="*/ 0 h 1633"/>
              <a:gd name="T4" fmla="*/ 0 w 97"/>
              <a:gd name="T5" fmla="*/ 2590801 h 1633"/>
              <a:gd name="T6" fmla="*/ 152400 w 97"/>
              <a:gd name="T7" fmla="*/ 2590801 h 1633"/>
              <a:gd name="T8" fmla="*/ 0 60000 65536"/>
              <a:gd name="T9" fmla="*/ 0 60000 65536"/>
              <a:gd name="T10" fmla="*/ 0 60000 65536"/>
              <a:gd name="T11" fmla="*/ 0 60000 65536"/>
              <a:gd name="T12" fmla="*/ 0 w 97"/>
              <a:gd name="T13" fmla="*/ 0 h 1633"/>
              <a:gd name="T14" fmla="*/ 97 w 97"/>
              <a:gd name="T15" fmla="*/ 1633 h 16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7" h="1633">
                <a:moveTo>
                  <a:pt x="96" y="0"/>
                </a:moveTo>
                <a:lnTo>
                  <a:pt x="0" y="0"/>
                </a:lnTo>
                <a:lnTo>
                  <a:pt x="0" y="1632"/>
                </a:lnTo>
                <a:lnTo>
                  <a:pt x="96" y="1632"/>
                </a:lnTo>
              </a:path>
            </a:pathLst>
          </a:custGeom>
          <a:noFill/>
          <a:ln w="12700" cap="rnd">
            <a:solidFill>
              <a:srgbClr val="F57B4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2" name="Line 58"/>
          <p:cNvSpPr>
            <a:spLocks noChangeShapeType="1"/>
          </p:cNvSpPr>
          <p:nvPr/>
        </p:nvSpPr>
        <p:spPr bwMode="auto">
          <a:xfrm>
            <a:off x="2216150" y="4864100"/>
            <a:ext cx="139700" cy="0"/>
          </a:xfrm>
          <a:prstGeom prst="line">
            <a:avLst/>
          </a:prstGeom>
          <a:noFill/>
          <a:ln w="12700">
            <a:solidFill>
              <a:srgbClr val="F57B4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3" name="Rectangle 59"/>
          <p:cNvSpPr>
            <a:spLocks noChangeArrowheads="1"/>
          </p:cNvSpPr>
          <p:nvPr/>
        </p:nvSpPr>
        <p:spPr bwMode="auto">
          <a:xfrm>
            <a:off x="4289425" y="2170113"/>
            <a:ext cx="722313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2400" b="1" dirty="0" smtClean="0"/>
              <a:t>CIO</a:t>
            </a:r>
            <a:endParaRPr lang="en-US" sz="2400" b="1" dirty="0"/>
          </a:p>
        </p:txBody>
      </p:sp>
      <p:sp>
        <p:nvSpPr>
          <p:cNvPr id="7194" name="Rectangle 60"/>
          <p:cNvSpPr>
            <a:spLocks noChangeArrowheads="1"/>
          </p:cNvSpPr>
          <p:nvPr/>
        </p:nvSpPr>
        <p:spPr bwMode="auto">
          <a:xfrm>
            <a:off x="582613" y="3128963"/>
            <a:ext cx="1273175" cy="727075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 b="1"/>
              <a:t>Manager</a:t>
            </a:r>
          </a:p>
          <a:p>
            <a:pPr algn="ctr" eaLnBrk="0" hangingPunct="0"/>
            <a:r>
              <a:rPr lang="en-US" sz="1400" b="1"/>
              <a:t>of systems</a:t>
            </a:r>
          </a:p>
          <a:p>
            <a:pPr algn="ctr" eaLnBrk="0" hangingPunct="0"/>
            <a:r>
              <a:rPr lang="en-US" sz="1400" b="1"/>
              <a:t>development</a:t>
            </a:r>
          </a:p>
        </p:txBody>
      </p:sp>
      <p:sp>
        <p:nvSpPr>
          <p:cNvPr id="7195" name="Rectangle 61"/>
          <p:cNvSpPr>
            <a:spLocks noChangeArrowheads="1"/>
          </p:cNvSpPr>
          <p:nvPr/>
        </p:nvSpPr>
        <p:spPr bwMode="auto">
          <a:xfrm>
            <a:off x="765175" y="4576763"/>
            <a:ext cx="911225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 b="1"/>
              <a:t>Systems</a:t>
            </a:r>
          </a:p>
          <a:p>
            <a:pPr algn="ctr" eaLnBrk="0" hangingPunct="0"/>
            <a:r>
              <a:rPr lang="en-US" sz="1400" b="1"/>
              <a:t>analyst</a:t>
            </a:r>
          </a:p>
        </p:txBody>
      </p:sp>
      <p:sp>
        <p:nvSpPr>
          <p:cNvPr id="7196" name="Rectangle 62"/>
          <p:cNvSpPr>
            <a:spLocks noChangeArrowheads="1"/>
          </p:cNvSpPr>
          <p:nvPr/>
        </p:nvSpPr>
        <p:spPr bwMode="auto">
          <a:xfrm>
            <a:off x="2517775" y="4576763"/>
            <a:ext cx="911225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 b="1"/>
              <a:t>Systems</a:t>
            </a:r>
          </a:p>
          <a:p>
            <a:pPr algn="ctr" eaLnBrk="0" hangingPunct="0"/>
            <a:r>
              <a:rPr lang="en-US" sz="1400" b="1"/>
              <a:t>analyst</a:t>
            </a:r>
          </a:p>
        </p:txBody>
      </p:sp>
      <p:sp>
        <p:nvSpPr>
          <p:cNvPr id="7197" name="Rectangle 63"/>
          <p:cNvSpPr>
            <a:spLocks noChangeArrowheads="1"/>
          </p:cNvSpPr>
          <p:nvPr/>
        </p:nvSpPr>
        <p:spPr bwMode="auto">
          <a:xfrm>
            <a:off x="4097338" y="4500563"/>
            <a:ext cx="1116012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 b="1"/>
              <a:t>Operations</a:t>
            </a:r>
          </a:p>
          <a:p>
            <a:pPr algn="ctr" eaLnBrk="0" hangingPunct="0"/>
            <a:r>
              <a:rPr lang="en-US" sz="1400" b="1"/>
              <a:t>personnel</a:t>
            </a:r>
          </a:p>
        </p:txBody>
      </p:sp>
      <p:sp>
        <p:nvSpPr>
          <p:cNvPr id="7198" name="Rectangle 64"/>
          <p:cNvSpPr>
            <a:spLocks noChangeArrowheads="1"/>
          </p:cNvSpPr>
          <p:nvPr/>
        </p:nvSpPr>
        <p:spPr bwMode="auto">
          <a:xfrm>
            <a:off x="5700713" y="4500563"/>
            <a:ext cx="1412875" cy="51435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 b="1"/>
              <a:t>Database</a:t>
            </a:r>
          </a:p>
          <a:p>
            <a:pPr algn="ctr" eaLnBrk="0" hangingPunct="0"/>
            <a:r>
              <a:rPr lang="en-US" sz="1400" b="1"/>
              <a:t>administrators</a:t>
            </a:r>
          </a:p>
        </p:txBody>
      </p:sp>
      <p:sp>
        <p:nvSpPr>
          <p:cNvPr id="7199" name="Rectangle 65"/>
          <p:cNvSpPr>
            <a:spLocks noChangeArrowheads="1"/>
          </p:cNvSpPr>
          <p:nvPr/>
        </p:nvSpPr>
        <p:spPr bwMode="auto">
          <a:xfrm>
            <a:off x="7462838" y="4500563"/>
            <a:ext cx="1085850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 b="1"/>
              <a:t>Network</a:t>
            </a:r>
          </a:p>
          <a:p>
            <a:pPr algn="ctr" eaLnBrk="0" hangingPunct="0"/>
            <a:r>
              <a:rPr lang="en-US" sz="1400" b="1"/>
              <a:t>specialists</a:t>
            </a:r>
          </a:p>
        </p:txBody>
      </p:sp>
      <p:sp>
        <p:nvSpPr>
          <p:cNvPr id="7200" name="Rectangle 66"/>
          <p:cNvSpPr>
            <a:spLocks noChangeArrowheads="1"/>
          </p:cNvSpPr>
          <p:nvPr/>
        </p:nvSpPr>
        <p:spPr bwMode="auto">
          <a:xfrm>
            <a:off x="557213" y="5873750"/>
            <a:ext cx="1338262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 b="1"/>
              <a:t>Programmers</a:t>
            </a:r>
          </a:p>
        </p:txBody>
      </p:sp>
      <p:sp>
        <p:nvSpPr>
          <p:cNvPr id="7201" name="Rectangle 67"/>
          <p:cNvSpPr>
            <a:spLocks noChangeArrowheads="1"/>
          </p:cNvSpPr>
          <p:nvPr/>
        </p:nvSpPr>
        <p:spPr bwMode="auto">
          <a:xfrm>
            <a:off x="2308225" y="5872163"/>
            <a:ext cx="1338263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 b="1"/>
              <a:t>Programmers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562600" y="2209800"/>
            <a:ext cx="26811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Chief Information Officer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/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0" tIns="45716" rIns="91430" bIns="45716"/>
          <a:lstStyle/>
          <a:p>
            <a:pPr algn="r">
              <a:defRPr/>
            </a:pPr>
            <a:fld id="{81F30509-9BAB-43C4-8B7A-7B5DDC2EB871}" type="slidenum"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>
                <a:defRPr/>
              </a:pPr>
              <a:t>9</a:t>
            </a:fld>
            <a:endParaRPr lang="en-US" sz="1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3842" name="Rectangle 2"/>
          <p:cNvSpPr>
            <a:spLocks noGrp="1" noRot="1" noChangeArrowheads="1"/>
          </p:cNvSpPr>
          <p:nvPr>
            <p:ph type="body" sz="half" idx="4294967295"/>
          </p:nvPr>
        </p:nvSpPr>
        <p:spPr>
          <a:xfrm>
            <a:off x="0" y="1905000"/>
            <a:ext cx="7058025" cy="1322388"/>
          </a:xfrm>
          <a:prstGeom prst="rect">
            <a:avLst/>
          </a:prstGeom>
        </p:spPr>
        <p:txBody>
          <a:bodyPr lIns="91430" tIns="45716" rIns="91430" bIns="45716"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Departemen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IT </a:t>
            </a:r>
            <a:r>
              <a:rPr lang="en-US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menyediakan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dukungan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teknikal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yang </a:t>
            </a:r>
            <a:r>
              <a:rPr lang="en-US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terdiri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dari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6 </a:t>
            </a:r>
            <a:r>
              <a:rPr lang="en-US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fungsi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utama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 </a:t>
            </a:r>
          </a:p>
          <a:p>
            <a:pPr eaLnBrk="1" hangingPunct="1">
              <a:defRPr/>
            </a:pPr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8196" name="Picture 3" descr="243F1-30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3559175"/>
            <a:ext cx="8382000" cy="2841625"/>
          </a:xfrm>
          <a:prstGeom prst="rect">
            <a:avLst/>
          </a:prstGeom>
          <a:noFill/>
          <a:ln>
            <a:miter lim="800000"/>
            <a:headEnd/>
            <a:tailEnd/>
          </a:ln>
        </p:spPr>
      </p:pic>
      <p:sp>
        <p:nvSpPr>
          <p:cNvPr id="16384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219200" y="304800"/>
            <a:ext cx="7924800" cy="1600200"/>
          </a:xfrm>
          <a:prstGeom prst="roundRect">
            <a:avLst>
              <a:gd name="adj" fmla="val 21667"/>
            </a:avLst>
          </a:prstGeom>
          <a:effectLst>
            <a:outerShdw dist="35921" dir="2700000" algn="ctr" rotWithShape="0">
              <a:schemeClr val="bg1"/>
            </a:outerShdw>
          </a:effectLst>
        </p:spPr>
        <p:txBody>
          <a:bodyPr lIns="91430" tIns="45716" rIns="91430" bIns="45716" anchor="ctr">
            <a:normAutofit/>
          </a:bodyPr>
          <a:lstStyle/>
          <a:p>
            <a:pPr eaLnBrk="1" hangingPunct="1">
              <a:defRPr/>
            </a:pPr>
            <a:r>
              <a:rPr lang="en-US" sz="4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Struktur</a:t>
            </a:r>
            <a:r>
              <a:rPr lang="en-US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Departemen</a:t>
            </a:r>
            <a:r>
              <a:rPr lang="en-US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TI (cont)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(PPT UEU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Theme(PPT UEU)</Template>
  <TotalTime>36</TotalTime>
  <Words>940</Words>
  <Application>Microsoft Office PowerPoint</Application>
  <PresentationFormat>On-screen Show (4:3)</PresentationFormat>
  <Paragraphs>251</Paragraphs>
  <Slides>23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Theme(PPT UEU)</vt:lpstr>
      <vt:lpstr>Manajemen Sumber Daya Informasi (Information Resources Management/IRM)</vt:lpstr>
      <vt:lpstr>PowerPoint Presentation</vt:lpstr>
      <vt:lpstr>Beberapa Alasan Investasi TI</vt:lpstr>
      <vt:lpstr>PowerPoint Presentation</vt:lpstr>
      <vt:lpstr>PowerPoint Presentation</vt:lpstr>
      <vt:lpstr>Sumber daya Informasi Perusahaan Meliputi :</vt:lpstr>
      <vt:lpstr>Spesialis Informasi </vt:lpstr>
      <vt:lpstr>Struktur Fungsional Perusahaan untuk Layanan Informasi </vt:lpstr>
      <vt:lpstr>Struktur Departemen TI (cont)</vt:lpstr>
      <vt:lpstr>Struktur Departemen TI (cont)</vt:lpstr>
      <vt:lpstr>Struktur Departemen TI (cont)</vt:lpstr>
      <vt:lpstr>Struktur Organisasi Departemen TI</vt:lpstr>
      <vt:lpstr>Struktur Organisasi Dep TI (cont)</vt:lpstr>
      <vt:lpstr>Sumber Daya Informasi </vt:lpstr>
      <vt:lpstr>Sebuah Model untuk Sumber Daya Informasi Sistem Informasi </vt:lpstr>
      <vt:lpstr>Model dari Sistem Informasi Sumber Daya Informasi</vt:lpstr>
      <vt:lpstr>SubSistem Riset  Sumber Daya Informasi </vt:lpstr>
      <vt:lpstr>Subsistem Intelijen  Sumber Daya  Informasi </vt:lpstr>
      <vt:lpstr>6 tahap dasar untuk mencapai Manajemen Mutu</vt:lpstr>
      <vt:lpstr>Mencapai Manajemen Kualitas dalam jasa informasi</vt:lpstr>
      <vt:lpstr>Mencapai …</vt:lpstr>
      <vt:lpstr>Mencapai …  </vt:lpstr>
      <vt:lpstr>Strategi Pengurangan Biaya Manajemen Informasi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Sumber Daya Informasi (Information Resources Management/IRM)</dc:title>
  <dc:creator>user</dc:creator>
  <cp:lastModifiedBy>Windows User</cp:lastModifiedBy>
  <cp:revision>7</cp:revision>
  <dcterms:created xsi:type="dcterms:W3CDTF">2012-06-24T15:32:13Z</dcterms:created>
  <dcterms:modified xsi:type="dcterms:W3CDTF">2018-01-06T01:10:54Z</dcterms:modified>
</cp:coreProperties>
</file>