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7" r:id="rId10"/>
    <p:sldId id="372" r:id="rId11"/>
    <p:sldId id="3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 showGuides="1">
      <p:cViewPr varScale="1">
        <p:scale>
          <a:sx n="60" d="100"/>
          <a:sy n="60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9B435C-D7FE-4B83-B812-86E3BC02045E}" type="datetimeFigureOut">
              <a:rPr lang="id-ID"/>
              <a:pPr>
                <a:defRPr/>
              </a:pPr>
              <a:t>30/10/2017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CB8EF36-0D8A-4966-B6DA-0877B1F84567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765928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246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879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61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004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99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391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52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73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68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446904-FA3A-46D8-AA0F-954F6252C5F6}" type="slidenum">
              <a:rPr lang="id-ID" alt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1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152F-8EF5-492E-9B59-7406A55D5201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F51D-22A8-422B-97CB-0051A1BC8A2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9530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62B8-FD4B-4AF8-935C-610DD725526D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7FA40-EE1D-4A35-AE20-5FD5C6EE971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505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C328-E480-4740-8417-9534F5B6CA9E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0E03E-C50D-49FC-B32E-C4410534FA4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0094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4BB75-838E-40CF-80C4-DF967C28790C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95FAC-6E9F-4E4B-BE23-F0511060E8D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8145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66B43-0DF8-4D5E-A44E-905B04211FFF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2D6D4-7773-48B8-B731-0CA2D03AB14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2190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3419-B245-4CA7-A4A0-B884D3911682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DFDBE-9B1C-4650-AE3F-1CC276CE784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7301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4B91-8271-41AA-AB13-65CAC8776442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B812F-7A01-4DFA-8392-36BE6E2269A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0298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8F9C-EF15-444B-B6EE-331298B315BE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1C710-A6FB-447A-AF9F-23515CC856F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711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0B67-6521-44BD-BAFF-FAC568C0869B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5CCFC-AE47-44D2-8AE1-BAD2554ADC7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0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9D1B-50A1-4373-B79B-E60FCA08A509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77657-0134-45FE-993C-A72D38614FC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7667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AA0F4-3EAF-416B-85F7-910CA0B3C1CD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63591-C4E2-43E1-B751-0A25FF6B8B3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2765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  <a:endParaRPr lang="en-US" alt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  <a:endParaRPr lang="en-US" alt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3A5419-5A40-4C8F-BE10-782C9906D8DD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451D5605-1CAE-43BB-8D98-5F0E3EFC6E28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Jenis sumber Daya TI, Nilai dan Peran TI</a:t>
            </a:r>
            <a:endParaRPr lang="en-US" altLang="id-ID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Riya Widayanti</a:t>
            </a:r>
            <a:endParaRPr lang="en-US" altLang="id-ID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Sistem Informasi - FASILKOM</a:t>
            </a:r>
            <a:endParaRPr lang="en-US" altLang="id-ID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On the minus side, globalization means:</a:t>
            </a:r>
          </a:p>
          <a:p>
            <a:r>
              <a:rPr lang="en-US" sz="2400" dirty="0" smtClean="0"/>
              <a:t>Your </a:t>
            </a:r>
            <a:r>
              <a:rPr lang="en-US" sz="2400" dirty="0"/>
              <a:t>customers are increasingly crossing borders and expecting </a:t>
            </a:r>
            <a:r>
              <a:rPr lang="en-US" sz="2400" dirty="0" smtClean="0"/>
              <a:t>you</a:t>
            </a:r>
            <a:r>
              <a:rPr lang="id-ID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respond to their needs in every country in which they operate.</a:t>
            </a:r>
          </a:p>
          <a:p>
            <a:r>
              <a:rPr lang="en-US" sz="2400" dirty="0" smtClean="0"/>
              <a:t>Process- </a:t>
            </a:r>
            <a:r>
              <a:rPr lang="en-US" sz="2400" dirty="0"/>
              <a:t>and quality-control issues are now complicated by </a:t>
            </a:r>
            <a:r>
              <a:rPr lang="en-US" sz="2400" dirty="0" smtClean="0"/>
              <a:t>spanning</a:t>
            </a:r>
            <a:r>
              <a:rPr lang="id-ID" sz="2400" dirty="0" smtClean="0"/>
              <a:t> continents</a:t>
            </a:r>
            <a:r>
              <a:rPr lang="id-ID" sz="2400" dirty="0"/>
              <a:t>, languages, international standards, and cultures.</a:t>
            </a:r>
          </a:p>
          <a:p>
            <a:r>
              <a:rPr lang="en-US" sz="2400" dirty="0" smtClean="0"/>
              <a:t>New </a:t>
            </a:r>
            <a:r>
              <a:rPr lang="en-US" sz="2400" dirty="0"/>
              <a:t>international outsourcing, partnering, and </a:t>
            </a:r>
            <a:r>
              <a:rPr lang="en-US" sz="2400" dirty="0" smtClean="0"/>
              <a:t>marketing</a:t>
            </a:r>
            <a:r>
              <a:rPr lang="id-ID" sz="2400" dirty="0" smtClean="0"/>
              <a:t> </a:t>
            </a:r>
            <a:r>
              <a:rPr lang="en-US" sz="2400" dirty="0" smtClean="0"/>
              <a:t>options—while </a:t>
            </a:r>
            <a:r>
              <a:rPr lang="en-US" sz="2400" dirty="0"/>
              <a:t>increasing choice and flexibility—also raise </a:t>
            </a:r>
            <a:r>
              <a:rPr lang="en-US" sz="2400" dirty="0" smtClean="0"/>
              <a:t>the</a:t>
            </a:r>
            <a:r>
              <a:rPr lang="id-ID" sz="2400" dirty="0" smtClean="0"/>
              <a:t> complexity </a:t>
            </a:r>
            <a:r>
              <a:rPr lang="id-ID" sz="2400" dirty="0"/>
              <a:t>of doing business.</a:t>
            </a: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7319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Business Reality 6: The Penalties of Not Knowing</a:t>
            </a:r>
          </a:p>
          <a:p>
            <a:pPr marL="0" indent="0">
              <a:buNone/>
            </a:pPr>
            <a:r>
              <a:rPr lang="id-ID" sz="2400" b="1" dirty="0"/>
              <a:t>Are Harsher Than </a:t>
            </a:r>
            <a:r>
              <a:rPr lang="id-ID" sz="2400" b="1" dirty="0" smtClean="0"/>
              <a:t>Ever</a:t>
            </a:r>
          </a:p>
          <a:p>
            <a:pPr marL="0" indent="0">
              <a:buNone/>
            </a:pPr>
            <a:endParaRPr lang="id-ID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400" dirty="0" smtClean="0"/>
              <a:t>the </a:t>
            </a:r>
            <a:r>
              <a:rPr lang="id-ID" sz="2400" dirty="0"/>
              <a:t>Sarbanes-Oxley </a:t>
            </a:r>
            <a:r>
              <a:rPr lang="id-ID" sz="2400" dirty="0" smtClean="0"/>
              <a:t>Act </a:t>
            </a:r>
            <a:r>
              <a:rPr lang="en-US" sz="2400" dirty="0"/>
              <a:t>enforces accepted principles of good</a:t>
            </a:r>
          </a:p>
          <a:p>
            <a:pPr marL="0" indent="0">
              <a:buNone/>
            </a:pPr>
            <a:r>
              <a:rPr lang="en-US" sz="2400" dirty="0"/>
              <a:t>business—primarily, that organizations must fairly and accurately </a:t>
            </a:r>
            <a:r>
              <a:rPr lang="en-US" sz="2400" dirty="0" smtClean="0"/>
              <a:t>represent</a:t>
            </a:r>
            <a:r>
              <a:rPr lang="id-ID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company’s financial position to shareholders and the public</a:t>
            </a: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412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Seven Realities That Jeopardize </a:t>
            </a:r>
            <a:b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Survival</a:t>
            </a:r>
            <a:endParaRPr lang="en-US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Who are our best customer?</a:t>
            </a:r>
          </a:p>
          <a:p>
            <a:r>
              <a:rPr lang="id-ID" sz="2400" dirty="0" smtClean="0"/>
              <a:t>How can we increase the value of our relationships with them?</a:t>
            </a:r>
          </a:p>
          <a:p>
            <a:r>
              <a:rPr lang="id-ID" sz="2400" dirty="0" smtClean="0"/>
              <a:t>Among the infrastructure projects on the plate?</a:t>
            </a:r>
          </a:p>
          <a:p>
            <a:r>
              <a:rPr lang="id-ID" sz="2400" dirty="0" smtClean="0"/>
              <a:t>Which ones will yield the best return on investment?</a:t>
            </a:r>
          </a:p>
          <a:p>
            <a:r>
              <a:rPr lang="id-ID" sz="2400" dirty="0" smtClean="0"/>
              <a:t>What is the true cost of major business process?</a:t>
            </a:r>
          </a:p>
          <a:p>
            <a:pPr marL="0" indent="0">
              <a:buNone/>
            </a:pPr>
            <a:endParaRPr lang="id-ID" sz="2400" dirty="0" smtClean="0"/>
          </a:p>
          <a:p>
            <a:endParaRPr lang="id-ID" sz="2400" dirty="0" smtClean="0"/>
          </a:p>
          <a:p>
            <a:pPr marL="0" indent="0">
              <a:buNone/>
            </a:pP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000" dirty="0" smtClean="0"/>
              <a:t>Which processes area inefficient?</a:t>
            </a:r>
          </a:p>
          <a:p>
            <a:r>
              <a:rPr lang="id-ID" sz="2000" dirty="0" smtClean="0"/>
              <a:t>How can  we align unit level objectives the best satisfy corporate level objective?</a:t>
            </a:r>
          </a:p>
          <a:p>
            <a:r>
              <a:rPr lang="id-ID" sz="2000" dirty="0" smtClean="0"/>
              <a:t>Can I sign my good name to the financial statements being submitted to the securities an Exchange coomission?</a:t>
            </a:r>
          </a:p>
          <a:p>
            <a:r>
              <a:rPr lang="id-ID" sz="2000" dirty="0" smtClean="0"/>
              <a:t>Do you have full confidence tat every relevant byte of data is vallid and accurate?</a:t>
            </a:r>
          </a:p>
          <a:p>
            <a:r>
              <a:rPr lang="id-ID" sz="2000" dirty="0" smtClean="0"/>
              <a:t>That every  contributor along the way is operating from one version of the truth?</a:t>
            </a:r>
          </a:p>
          <a:p>
            <a:pPr marL="0" indent="0">
              <a:buNone/>
            </a:pP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0025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520113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Reality – Reassess Your information Management Strategy</a:t>
            </a:r>
            <a:endParaRPr lang="en-US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buFontTx/>
              <a:buChar char="-"/>
            </a:pPr>
            <a:r>
              <a:rPr lang="id-ID" altLang="id-ID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Relaity 1 : Business Cycles Are Shrinking</a:t>
            </a:r>
          </a:p>
          <a:p>
            <a:pPr marL="985838" indent="-985838">
              <a:buNone/>
            </a:pPr>
            <a:r>
              <a:rPr lang="id-ID" sz="2400" dirty="0" smtClean="0"/>
              <a:t>	T</a:t>
            </a:r>
            <a:r>
              <a:rPr lang="en-US" sz="2400" dirty="0" err="1" smtClean="0"/>
              <a:t>echnology</a:t>
            </a:r>
            <a:r>
              <a:rPr lang="en-US" sz="2400" dirty="0" smtClean="0"/>
              <a:t>-based </a:t>
            </a:r>
            <a:r>
              <a:rPr lang="en-US" sz="2400" dirty="0"/>
              <a:t>advantages such as these also deliver </a:t>
            </a:r>
            <a:r>
              <a:rPr lang="en-US" sz="2400" dirty="0" smtClean="0"/>
              <a:t>a</a:t>
            </a:r>
            <a:r>
              <a:rPr lang="id-ID" sz="2400" dirty="0" smtClean="0"/>
              <a:t> </a:t>
            </a:r>
            <a:r>
              <a:rPr lang="en-US" sz="2400" dirty="0" smtClean="0"/>
              <a:t>dark </a:t>
            </a:r>
            <a:r>
              <a:rPr lang="en-US" sz="2400" dirty="0"/>
              <a:t>side by compressing business cycles into a fraction of their </a:t>
            </a:r>
            <a:r>
              <a:rPr lang="en-US" sz="2400" dirty="0" smtClean="0"/>
              <a:t>previous</a:t>
            </a:r>
            <a:r>
              <a:rPr lang="id-ID" sz="2400" dirty="0" smtClean="0"/>
              <a:t> span.</a:t>
            </a:r>
          </a:p>
          <a:p>
            <a:pPr marL="985838" indent="-985838">
              <a:buNone/>
            </a:pPr>
            <a:endParaRPr lang="id-ID" sz="2400" dirty="0" smtClean="0"/>
          </a:p>
          <a:p>
            <a:pPr marL="985838" indent="-985838">
              <a:buNone/>
            </a:pPr>
            <a:r>
              <a:rPr lang="id-ID" sz="2400" dirty="0"/>
              <a:t>	</a:t>
            </a:r>
            <a:r>
              <a:rPr lang="en-US" sz="2400" dirty="0" smtClean="0"/>
              <a:t>Pushing </a:t>
            </a:r>
            <a:r>
              <a:rPr lang="en-US" sz="2400" dirty="0"/>
              <a:t>decision making closer to operational units has </a:t>
            </a:r>
            <a:r>
              <a:rPr lang="en-US" sz="2400" dirty="0" smtClean="0"/>
              <a:t>streamlined</a:t>
            </a:r>
            <a:r>
              <a:rPr lang="id-ID" sz="2400" dirty="0" smtClean="0"/>
              <a:t> </a:t>
            </a:r>
            <a:r>
              <a:rPr lang="en-US" sz="2400" dirty="0" smtClean="0"/>
              <a:t>processes</a:t>
            </a:r>
            <a:endParaRPr lang="id-ID" sz="2400" dirty="0" smtClean="0"/>
          </a:p>
          <a:p>
            <a:pPr marL="985838" indent="0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5838" indent="0">
              <a:buNone/>
            </a:pPr>
            <a:r>
              <a:rPr lang="en-US" sz="2400" dirty="0" smtClean="0"/>
              <a:t>How </a:t>
            </a:r>
            <a:r>
              <a:rPr lang="en-US" sz="2400" dirty="0"/>
              <a:t>can decision makers </a:t>
            </a:r>
            <a:r>
              <a:rPr lang="en-US" sz="2400" dirty="0" smtClean="0"/>
              <a:t>make</a:t>
            </a:r>
            <a:r>
              <a:rPr lang="id-ID" sz="2400" dirty="0" smtClean="0"/>
              <a:t> s</a:t>
            </a:r>
            <a:r>
              <a:rPr lang="en-US" sz="2400" dirty="0" err="1" smtClean="0"/>
              <a:t>ure</a:t>
            </a:r>
            <a:r>
              <a:rPr lang="en-US" sz="2400" dirty="0" smtClean="0"/>
              <a:t> </a:t>
            </a:r>
            <a:r>
              <a:rPr lang="en-US" sz="2400" b="1" dirty="0"/>
              <a:t>their decisions align with corporate strategy</a:t>
            </a:r>
            <a:r>
              <a:rPr lang="en-US" sz="2400" dirty="0"/>
              <a:t>? How does </a:t>
            </a:r>
            <a:r>
              <a:rPr lang="en-US" sz="2400" dirty="0" smtClean="0"/>
              <a:t>management</a:t>
            </a:r>
            <a:r>
              <a:rPr lang="id-ID" sz="2400" dirty="0" smtClean="0"/>
              <a:t> measure </a:t>
            </a:r>
            <a:r>
              <a:rPr lang="id-ID" sz="2400" dirty="0"/>
              <a:t>that they are?</a:t>
            </a: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5904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Business Reality 2: You Can Squeeze Only</a:t>
            </a:r>
          </a:p>
          <a:p>
            <a:pPr marL="0" indent="0">
              <a:buNone/>
            </a:pPr>
            <a:r>
              <a:rPr lang="en-US" sz="2400" b="1" dirty="0"/>
              <a:t>So Much Juice Out of an </a:t>
            </a:r>
            <a:r>
              <a:rPr lang="en-US" sz="2400" b="1" dirty="0" smtClean="0"/>
              <a:t>Orang</a:t>
            </a:r>
            <a:r>
              <a:rPr lang="id-ID" sz="2400" b="1" dirty="0" smtClean="0"/>
              <a:t>e</a:t>
            </a:r>
          </a:p>
          <a:p>
            <a:pPr marL="0" indent="0">
              <a:buNone/>
            </a:pPr>
            <a:endParaRPr lang="id-ID" alt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/>
              <a:t>Maybe the answer is not squeezing a few more drops out of </a:t>
            </a:r>
            <a:r>
              <a:rPr lang="en-US" sz="2400" dirty="0" smtClean="0"/>
              <a:t>the</a:t>
            </a:r>
            <a:r>
              <a:rPr lang="id-ID" sz="2400" dirty="0" smtClean="0"/>
              <a:t> </a:t>
            </a:r>
            <a:r>
              <a:rPr lang="en-US" sz="2400" dirty="0" smtClean="0"/>
              <a:t>orange</a:t>
            </a:r>
            <a:r>
              <a:rPr lang="en-US" sz="2400" dirty="0"/>
              <a:t>, but questioning whether more orange juice is really </a:t>
            </a:r>
            <a:r>
              <a:rPr lang="en-US" sz="2400" dirty="0" smtClean="0"/>
              <a:t>producing</a:t>
            </a:r>
            <a:r>
              <a:rPr lang="id-ID" sz="2400" dirty="0" smtClean="0"/>
              <a:t> </a:t>
            </a:r>
            <a:r>
              <a:rPr lang="en-US" sz="2400" dirty="0" smtClean="0"/>
              <a:t>more </a:t>
            </a:r>
            <a:r>
              <a:rPr lang="en-US" sz="2400" dirty="0"/>
              <a:t>profit. Maybe those efficiencies are being gained at the expense </a:t>
            </a:r>
            <a:r>
              <a:rPr lang="en-US" sz="2400" dirty="0" smtClean="0"/>
              <a:t>of</a:t>
            </a:r>
            <a:r>
              <a:rPr lang="id-ID" sz="2400" dirty="0" smtClean="0"/>
              <a:t> </a:t>
            </a:r>
            <a:r>
              <a:rPr lang="en-US" sz="2400" b="1" dirty="0" smtClean="0"/>
              <a:t>innovation</a:t>
            </a:r>
            <a:r>
              <a:rPr lang="en-US" sz="2400" b="1" dirty="0"/>
              <a:t>, market alignment, and enterprise-level goals.</a:t>
            </a:r>
            <a:endParaRPr lang="id-ID" altLang="id-ID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823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6248400"/>
          </a:xfrm>
        </p:spPr>
        <p:txBody>
          <a:bodyPr/>
          <a:lstStyle/>
          <a:p>
            <a:r>
              <a:rPr lang="en-US" sz="2400" b="1" dirty="0"/>
              <a:t>Business Reality 3: The Rules Have Changed;</a:t>
            </a:r>
          </a:p>
          <a:p>
            <a:r>
              <a:rPr lang="en-US" sz="2400" b="1" dirty="0"/>
              <a:t>There Is No More “Business as Usual</a:t>
            </a:r>
            <a:r>
              <a:rPr lang="en-US" sz="2400" b="1" dirty="0" smtClean="0"/>
              <a:t>”</a:t>
            </a:r>
            <a:endParaRPr lang="id-ID" alt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Along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new promise came new problems:</a:t>
            </a:r>
          </a:p>
          <a:p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diversification wrought by mergers and acquisitions increased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reach and revenues, but also increased the difficulty of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gaining agility and corporate-level perspective.</a:t>
            </a:r>
            <a:endParaRPr lang="id-ID" alt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productivity advancements that increased yields at tighter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turnarounds also ratcheted up all baseline expectations from management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customers (whether those expectations would drive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company to success or not).</a:t>
            </a:r>
            <a:endParaRPr lang="id-ID" alt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information technology (IT) advancements that generated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gigabytes of data about every phase of the process also drowned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systems that were supposed to capture and digest it.</a:t>
            </a:r>
            <a:endParaRPr lang="id-ID" alt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technologies that were supposed to be cure-alls failed to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resolve root business issues, because the interdependencies of people,</a:t>
            </a:r>
            <a:r>
              <a:rPr lang="id-ID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process, and culture had often been overlooked.</a:t>
            </a:r>
            <a:endParaRPr lang="id-ID" alt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66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In the midst of a </a:t>
            </a:r>
            <a:r>
              <a:rPr lang="en-US" sz="2400" dirty="0" err="1" smtClean="0"/>
              <a:t>multiyearslump</a:t>
            </a:r>
            <a:r>
              <a:rPr lang="en-US" sz="2400" dirty="0"/>
              <a:t>, every organization has felt the pressure to </a:t>
            </a:r>
            <a:endParaRPr lang="id-ID" sz="2400" dirty="0"/>
          </a:p>
          <a:p>
            <a:pPr marL="457200" indent="-457200">
              <a:buAutoNum type="arabicParenBoth"/>
            </a:pPr>
            <a:r>
              <a:rPr lang="en-US" sz="2400" dirty="0" smtClean="0"/>
              <a:t>respond more</a:t>
            </a:r>
            <a:r>
              <a:rPr lang="id-ID" sz="2400" dirty="0" smtClean="0"/>
              <a:t> </a:t>
            </a:r>
            <a:r>
              <a:rPr lang="en-US" sz="2400" dirty="0" smtClean="0"/>
              <a:t>quickly </a:t>
            </a:r>
            <a:r>
              <a:rPr lang="en-US" sz="2400" dirty="0"/>
              <a:t>to </a:t>
            </a:r>
            <a:endParaRPr lang="id-ID" sz="2400" dirty="0" smtClean="0"/>
          </a:p>
          <a:p>
            <a:pPr marL="457200" indent="-457200">
              <a:buAutoNum type="arabicParenBoth"/>
            </a:pPr>
            <a:r>
              <a:rPr lang="en-US" sz="2400" dirty="0" smtClean="0"/>
              <a:t>constantly </a:t>
            </a:r>
            <a:r>
              <a:rPr lang="en-US" sz="2400" dirty="0"/>
              <a:t>changing market demands </a:t>
            </a:r>
            <a:r>
              <a:rPr lang="en-US" sz="2400" dirty="0" smtClean="0"/>
              <a:t>with</a:t>
            </a:r>
            <a:endParaRPr lang="id-ID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3) </a:t>
            </a:r>
            <a:r>
              <a:rPr lang="en-US" sz="2400" dirty="0" smtClean="0"/>
              <a:t>higher</a:t>
            </a:r>
            <a:r>
              <a:rPr lang="id-ID" sz="2400" dirty="0" smtClean="0"/>
              <a:t> </a:t>
            </a:r>
            <a:r>
              <a:rPr lang="en-US" sz="2400" dirty="0" smtClean="0"/>
              <a:t>quality </a:t>
            </a:r>
            <a:r>
              <a:rPr lang="en-US" sz="2400" dirty="0"/>
              <a:t>products, while </a:t>
            </a:r>
            <a:endParaRPr lang="id-ID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4) trimming workforce, waste, and costs. </a:t>
            </a: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7680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380999" y="685800"/>
            <a:ext cx="8791575" cy="5287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Business Reality 4: The Only Constant</a:t>
            </a:r>
          </a:p>
          <a:p>
            <a:pPr marL="0" indent="0">
              <a:buNone/>
            </a:pPr>
            <a:r>
              <a:rPr lang="id-ID" sz="2400" b="1" dirty="0"/>
              <a:t>Is Permanent </a:t>
            </a:r>
            <a:r>
              <a:rPr lang="id-ID" sz="2400" b="1" dirty="0" smtClean="0"/>
              <a:t>Volatility</a:t>
            </a:r>
          </a:p>
          <a:p>
            <a:pPr marL="0" indent="0">
              <a:buNone/>
            </a:pPr>
            <a:endParaRPr lang="id-ID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 smtClean="0"/>
              <a:t>V</a:t>
            </a:r>
            <a:r>
              <a:rPr lang="en-US" sz="2400" dirty="0" err="1" smtClean="0"/>
              <a:t>olatile</a:t>
            </a:r>
            <a:r>
              <a:rPr lang="en-US" sz="2400" dirty="0" smtClean="0"/>
              <a:t> </a:t>
            </a:r>
            <a:r>
              <a:rPr lang="en-US" sz="2400" dirty="0"/>
              <a:t>markets reward a company’s agility </a:t>
            </a:r>
            <a:r>
              <a:rPr lang="en-US" sz="2400" dirty="0" smtClean="0"/>
              <a:t>and</a:t>
            </a:r>
            <a:r>
              <a:rPr lang="id-ID" sz="2400" dirty="0" smtClean="0"/>
              <a:t> willingness </a:t>
            </a:r>
            <a:r>
              <a:rPr lang="id-ID" sz="2400" dirty="0"/>
              <a:t>to </a:t>
            </a:r>
            <a:r>
              <a:rPr lang="id-ID" sz="2400" dirty="0" smtClean="0"/>
              <a:t>evolve</a:t>
            </a:r>
          </a:p>
          <a:p>
            <a:r>
              <a:rPr lang="id-ID" sz="2400" dirty="0"/>
              <a:t>H</a:t>
            </a:r>
            <a:r>
              <a:rPr lang="en-US" sz="2400" dirty="0" smtClean="0"/>
              <a:t>ow </a:t>
            </a:r>
            <a:r>
              <a:rPr lang="en-US" sz="2400" dirty="0"/>
              <a:t>does a company recognize </a:t>
            </a:r>
            <a:r>
              <a:rPr lang="en-US" sz="2400" dirty="0" smtClean="0"/>
              <a:t>meaningful</a:t>
            </a:r>
            <a:r>
              <a:rPr lang="id-ID" sz="2400" dirty="0" smtClean="0"/>
              <a:t> </a:t>
            </a:r>
            <a:r>
              <a:rPr lang="en-US" sz="2400" dirty="0" smtClean="0"/>
              <a:t>change </a:t>
            </a:r>
            <a:r>
              <a:rPr lang="en-US" sz="2400" dirty="0"/>
              <a:t>and realign corporate strategy to match? </a:t>
            </a:r>
            <a:endParaRPr lang="id-ID" sz="2400" dirty="0" smtClean="0"/>
          </a:p>
          <a:p>
            <a:r>
              <a:rPr lang="en-US" sz="2400" dirty="0" smtClean="0"/>
              <a:t>How </a:t>
            </a:r>
            <a:r>
              <a:rPr lang="en-US" sz="2400" dirty="0"/>
              <a:t>does it </a:t>
            </a:r>
            <a:r>
              <a:rPr lang="en-US" sz="2400" dirty="0" smtClean="0"/>
              <a:t>determine</a:t>
            </a:r>
            <a:r>
              <a:rPr lang="id-ID" sz="2400" dirty="0" smtClean="0"/>
              <a:t> </a:t>
            </a:r>
            <a:r>
              <a:rPr lang="en-US" sz="2400" dirty="0" smtClean="0"/>
              <a:t>whether </a:t>
            </a:r>
            <a:r>
              <a:rPr lang="en-US" sz="2400" dirty="0"/>
              <a:t>to differentiate itself in an existing market niche or define </a:t>
            </a:r>
            <a:r>
              <a:rPr lang="en-US" sz="2400" dirty="0" smtClean="0"/>
              <a:t>a</a:t>
            </a:r>
            <a:r>
              <a:rPr lang="id-ID" sz="2400" dirty="0" smtClean="0"/>
              <a:t> </a:t>
            </a:r>
            <a:r>
              <a:rPr lang="en-US" sz="2400" dirty="0" smtClean="0"/>
              <a:t>new </a:t>
            </a:r>
            <a:r>
              <a:rPr lang="en-US" sz="2400" dirty="0"/>
              <a:t>one? </a:t>
            </a:r>
            <a:endParaRPr lang="id-ID" sz="2400" dirty="0" smtClean="0"/>
          </a:p>
          <a:p>
            <a:r>
              <a:rPr lang="en-US" sz="2400" dirty="0" smtClean="0"/>
              <a:t>How </a:t>
            </a:r>
            <a:r>
              <a:rPr lang="en-US" sz="2400" dirty="0"/>
              <a:t>does it choreograph massive corporate change </a:t>
            </a:r>
            <a:r>
              <a:rPr lang="en-US" sz="2400" dirty="0" smtClean="0"/>
              <a:t>while</a:t>
            </a:r>
            <a:r>
              <a:rPr lang="id-ID" sz="2400" dirty="0" smtClean="0"/>
              <a:t> </a:t>
            </a:r>
            <a:r>
              <a:rPr lang="en-US" sz="2400" dirty="0" smtClean="0"/>
              <a:t>minimizing </a:t>
            </a:r>
            <a:r>
              <a:rPr lang="en-US" sz="2400" dirty="0"/>
              <a:t>risk and maximizing returns for shareholders</a:t>
            </a:r>
            <a:r>
              <a:rPr lang="en-US" sz="2400" dirty="0" smtClean="0"/>
              <a:t>?</a:t>
            </a:r>
            <a:endParaRPr lang="id-ID" sz="2400" dirty="0" smtClean="0"/>
          </a:p>
          <a:p>
            <a:r>
              <a:rPr lang="en-US" sz="2400" dirty="0"/>
              <a:t>They need to drive and harness change </a:t>
            </a:r>
            <a:r>
              <a:rPr lang="en-US" sz="2400" dirty="0" smtClean="0"/>
              <a:t>rather</a:t>
            </a:r>
            <a:r>
              <a:rPr lang="id-ID" sz="2400" dirty="0" smtClean="0"/>
              <a:t> </a:t>
            </a:r>
            <a:r>
              <a:rPr lang="en-US" sz="2400" dirty="0" smtClean="0"/>
              <a:t>than </a:t>
            </a:r>
            <a:r>
              <a:rPr lang="en-US" sz="2400" dirty="0"/>
              <a:t>react to it. They need to focus on what will create value for </a:t>
            </a:r>
            <a:r>
              <a:rPr lang="en-US" sz="2400" dirty="0" smtClean="0"/>
              <a:t>the</a:t>
            </a:r>
            <a:r>
              <a:rPr lang="id-ID" sz="2400" dirty="0" smtClean="0"/>
              <a:t> </a:t>
            </a:r>
            <a:r>
              <a:rPr lang="en-US" sz="2400" dirty="0" smtClean="0"/>
              <a:t>organization </a:t>
            </a:r>
            <a:r>
              <a:rPr lang="en-US" sz="2400" dirty="0"/>
              <a:t>in the future rather than on tallying up historic results.</a:t>
            </a: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281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Business Reality 5: Globalization Helps and </a:t>
            </a:r>
            <a:r>
              <a:rPr lang="en-US" sz="2400" b="1" dirty="0" smtClean="0"/>
              <a:t>Hurts</a:t>
            </a:r>
            <a:endParaRPr lang="id-ID" sz="2400" b="1" dirty="0" smtClean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en-US" sz="2400" dirty="0" smtClean="0"/>
              <a:t>On </a:t>
            </a:r>
            <a:r>
              <a:rPr lang="en-US" sz="2400" dirty="0"/>
              <a:t>the plus side, this means:</a:t>
            </a:r>
          </a:p>
          <a:p>
            <a:r>
              <a:rPr lang="en-US" sz="2400" dirty="0" smtClean="0"/>
              <a:t>Your </a:t>
            </a:r>
            <a:r>
              <a:rPr lang="en-US" sz="2400" dirty="0"/>
              <a:t>potential market is as widespread as the reach </a:t>
            </a:r>
            <a:r>
              <a:rPr lang="en-US" sz="2400" dirty="0" smtClean="0"/>
              <a:t>of</a:t>
            </a:r>
            <a:r>
              <a:rPr lang="id-ID" sz="2400" dirty="0" smtClean="0"/>
              <a:t> </a:t>
            </a:r>
            <a:r>
              <a:rPr lang="en-US" sz="2400" dirty="0" smtClean="0"/>
              <a:t>global communication</a:t>
            </a:r>
            <a:r>
              <a:rPr lang="id-ID" sz="2400" dirty="0" smtClean="0"/>
              <a:t> networks</a:t>
            </a:r>
            <a:r>
              <a:rPr lang="id-ID" sz="2400" dirty="0"/>
              <a:t>.</a:t>
            </a:r>
          </a:p>
          <a:p>
            <a:r>
              <a:rPr lang="en-US" sz="2400" dirty="0" smtClean="0"/>
              <a:t>Your </a:t>
            </a:r>
            <a:r>
              <a:rPr lang="en-US" sz="2400" dirty="0"/>
              <a:t>suppliers and other outsource partners can </a:t>
            </a:r>
            <a:r>
              <a:rPr lang="en-US" sz="2400" dirty="0" smtClean="0"/>
              <a:t>be</a:t>
            </a:r>
            <a:r>
              <a:rPr lang="id-ID" sz="2400" dirty="0" smtClean="0"/>
              <a:t> </a:t>
            </a:r>
            <a:r>
              <a:rPr lang="en-US" sz="2400" dirty="0" smtClean="0"/>
              <a:t>strategically</a:t>
            </a:r>
            <a:r>
              <a:rPr lang="id-ID" sz="2400" dirty="0"/>
              <a:t> </a:t>
            </a:r>
            <a:r>
              <a:rPr lang="en-US" sz="2400" dirty="0" smtClean="0"/>
              <a:t>chosen </a:t>
            </a:r>
            <a:r>
              <a:rPr lang="en-US" sz="2400" dirty="0"/>
              <a:t>from the lowest-cost countries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en-US" sz="2400" dirty="0" smtClean="0"/>
              <a:t>You </a:t>
            </a:r>
            <a:r>
              <a:rPr lang="en-US" sz="2400" dirty="0"/>
              <a:t>can attract the best and brightest talent for </a:t>
            </a:r>
            <a:r>
              <a:rPr lang="en-US" sz="2400" dirty="0" smtClean="0"/>
              <a:t>collaborative</a:t>
            </a:r>
            <a:r>
              <a:rPr lang="id-ID" sz="2400" dirty="0" smtClean="0"/>
              <a:t> </a:t>
            </a:r>
            <a:r>
              <a:rPr lang="en-US" sz="2400" dirty="0" smtClean="0"/>
              <a:t>teams</a:t>
            </a:r>
            <a:r>
              <a:rPr lang="en-US" sz="2400" dirty="0"/>
              <a:t>, without requiring them to relocate</a:t>
            </a:r>
            <a:endParaRPr lang="id-ID" alt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177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UEU - Manajemen Sumber Daya Informasi - Pertemuan 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RM Pertemuan-3" id="{69819C6E-A226-423A-B1F9-54F21353D84D}" vid="{C73A4BD2-B4F3-4ED9-8CB7-37F83603EB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UEU - Manajemen Sumber Daya Informasi - Pertemuan 4</Template>
  <TotalTime>0</TotalTime>
  <Words>685</Words>
  <Application>Microsoft Office PowerPoint</Application>
  <PresentationFormat>On-screen Show (4:3)</PresentationFormat>
  <Paragraphs>71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PPT UEU - Manajemen Sumber Daya Informasi - Pertemuan 4</vt:lpstr>
      <vt:lpstr>PowerPoint Presentation</vt:lpstr>
      <vt:lpstr>Seven Realities That Jeopardize  Business Survival</vt:lpstr>
      <vt:lpstr>PowerPoint Presentation</vt:lpstr>
      <vt:lpstr>Business Reality – Reassess Your information Management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2017-10-30T02:50:19Z</dcterms:created>
  <dcterms:modified xsi:type="dcterms:W3CDTF">2017-10-30T02:50:36Z</dcterms:modified>
</cp:coreProperties>
</file>