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79" d="100"/>
          <a:sy n="79" d="100"/>
        </p:scale>
        <p:origin x="1591"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23/09/2017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23/09/2017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orkflowpatterns.com/patterns/control/multiple_instance/wcp14_animation.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orkflowpatterns.com/patterns/control/basic/wcp4_animation.php"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workflowpatterns.com/patterns/control/state/wcp16.ph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8B0E8AA-088E-42B1-AE2A-9CCDE4003124}"/>
              </a:ext>
            </a:extLst>
          </p:cNvPr>
          <p:cNvSpPr>
            <a:spLocks noGrp="1" noRot="1" noChangeAspect="1"/>
          </p:cNvSpPr>
          <p:nvPr>
            <p:ph type="sldImg"/>
          </p:nvPr>
        </p:nvSpPr>
        <p:spPr>
          <a:ln/>
        </p:spPr>
      </p:sp>
      <p:sp>
        <p:nvSpPr>
          <p:cNvPr id="30723" name="Notes Placeholder 2">
            <a:extLst>
              <a:ext uri="{FF2B5EF4-FFF2-40B4-BE49-F238E27FC236}">
                <a16:creationId xmlns:a16="http://schemas.microsoft.com/office/drawing/2014/main" id="{EF74A944-F654-4CEF-9EF3-911D952F5C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C086C700-C5FF-4D83-AA21-A989E851EF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CA6786A1-645A-4702-B716-492A1A924329}" type="slidenum">
              <a:rPr lang="en-AU" altLang="en-US" sz="1300" b="0"/>
              <a:pPr eaLnBrk="1" hangingPunct="1"/>
              <a:t>11</a:t>
            </a:fld>
            <a:endParaRPr lang="en-AU" altLang="en-US" sz="1300" b="0"/>
          </a:p>
        </p:txBody>
      </p:sp>
    </p:spTree>
    <p:extLst>
      <p:ext uri="{BB962C8B-B14F-4D97-AF65-F5344CB8AC3E}">
        <p14:creationId xmlns:p14="http://schemas.microsoft.com/office/powerpoint/2010/main" val="340534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3CF480B-C254-423F-8AF0-FD300FE15003}"/>
              </a:ext>
            </a:extLst>
          </p:cNvPr>
          <p:cNvSpPr>
            <a:spLocks noGrp="1" noRot="1" noChangeAspect="1"/>
          </p:cNvSpPr>
          <p:nvPr>
            <p:ph type="sldImg"/>
          </p:nvPr>
        </p:nvSpPr>
        <p:spPr>
          <a:ln/>
        </p:spPr>
      </p:sp>
      <p:sp>
        <p:nvSpPr>
          <p:cNvPr id="34819" name="Notes Placeholder 2">
            <a:extLst>
              <a:ext uri="{FF2B5EF4-FFF2-40B4-BE49-F238E27FC236}">
                <a16:creationId xmlns:a16="http://schemas.microsoft.com/office/drawing/2014/main" id="{BCC1F1B8-649F-4DB9-9C13-3AE2A05DF0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hlinkClick r:id="rId3"/>
              </a:rPr>
              <a:t>http://www.workflowpatterns.com/patterns/control/multiple_instance/wcp14_animation.php</a:t>
            </a:r>
            <a:r>
              <a:rPr lang="en-US" altLang="en-US">
                <a:latin typeface="Arial" panose="020B0604020202020204" pitchFamily="34" charset="0"/>
                <a:ea typeface="ＭＳ Ｐゴシック" panose="020B0600070205080204" pitchFamily="34" charset="-128"/>
              </a:rPr>
              <a:t> </a:t>
            </a:r>
            <a:endParaRPr lang="et-EE"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ABF48325-D97D-4BC5-8D86-CB95C7B144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18BEA1DA-2A2C-47AD-9597-6472B25ECA15}" type="slidenum">
              <a:rPr lang="en-AU" altLang="en-US" sz="1300" b="0"/>
              <a:pPr eaLnBrk="1" hangingPunct="1"/>
              <a:t>14</a:t>
            </a:fld>
            <a:endParaRPr lang="en-AU" altLang="en-US" sz="1300" b="0"/>
          </a:p>
        </p:txBody>
      </p:sp>
    </p:spTree>
    <p:extLst>
      <p:ext uri="{BB962C8B-B14F-4D97-AF65-F5344CB8AC3E}">
        <p14:creationId xmlns:p14="http://schemas.microsoft.com/office/powerpoint/2010/main" val="114495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03F0711-5A0A-4068-8FB0-1E7EE9B5EAE0}"/>
              </a:ext>
            </a:extLst>
          </p:cNvPr>
          <p:cNvSpPr>
            <a:spLocks noGrp="1" noRot="1" noChangeAspect="1"/>
          </p:cNvSpPr>
          <p:nvPr>
            <p:ph type="sldImg"/>
          </p:nvPr>
        </p:nvSpPr>
        <p:spPr>
          <a:ln/>
        </p:spPr>
      </p:sp>
      <p:sp>
        <p:nvSpPr>
          <p:cNvPr id="41987" name="Notes Placeholder 2">
            <a:extLst>
              <a:ext uri="{FF2B5EF4-FFF2-40B4-BE49-F238E27FC236}">
                <a16:creationId xmlns:a16="http://schemas.microsoft.com/office/drawing/2014/main" id="{15B59295-A75D-48BB-900C-EC464645C3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AU" altLang="en-US">
                <a:latin typeface="Arial" panose="020B0604020202020204" pitchFamily="34" charset="0"/>
                <a:ea typeface="ＭＳ Ｐゴシック" panose="020B0600070205080204" pitchFamily="34" charset="-128"/>
              </a:rPr>
              <a:t>See “exclusive choice” pattern: </a:t>
            </a:r>
            <a:r>
              <a:rPr lang="en-AU" altLang="en-US">
                <a:latin typeface="Arial" panose="020B0604020202020204" pitchFamily="34" charset="0"/>
                <a:ea typeface="ＭＳ Ｐゴシック" panose="020B0600070205080204" pitchFamily="34" charset="-128"/>
                <a:hlinkClick r:id="rId3"/>
              </a:rPr>
              <a:t>http://www.workflowpatterns.com/patterns/control/basic/wcp4_animation.php</a:t>
            </a:r>
            <a:r>
              <a:rPr lang="en-AU" altLang="en-US">
                <a:latin typeface="Arial" panose="020B0604020202020204" pitchFamily="34" charset="0"/>
                <a:ea typeface="ＭＳ Ｐゴシック" panose="020B0600070205080204" pitchFamily="34" charset="-128"/>
              </a:rPr>
              <a:t> </a:t>
            </a:r>
          </a:p>
          <a:p>
            <a:pPr marL="0" lvl="1"/>
            <a:r>
              <a:rPr lang="en-AU" altLang="en-US">
                <a:latin typeface="Arial" panose="020B0604020202020204" pitchFamily="34" charset="0"/>
                <a:ea typeface="ＭＳ Ｐゴシック" panose="020B0600070205080204" pitchFamily="34" charset="-128"/>
                <a:sym typeface="Wingdings" panose="05000000000000000000" pitchFamily="2" charset="2"/>
              </a:rPr>
              <a:t>See “deferred choice” pattern: </a:t>
            </a:r>
            <a:r>
              <a:rPr lang="en-AU" altLang="en-US">
                <a:latin typeface="Arial" panose="020B0604020202020204" pitchFamily="34" charset="0"/>
                <a:ea typeface="ＭＳ Ｐゴシック" panose="020B0600070205080204" pitchFamily="34" charset="-128"/>
                <a:sym typeface="Wingdings" panose="05000000000000000000" pitchFamily="2" charset="2"/>
                <a:hlinkClick r:id="rId4"/>
              </a:rPr>
              <a:t>http://www.workflowpatterns.com/patterns/control/state/wcp16.php</a:t>
            </a:r>
            <a:r>
              <a:rPr lang="en-AU" altLang="en-US">
                <a:latin typeface="Arial" panose="020B0604020202020204" pitchFamily="34" charset="0"/>
                <a:ea typeface="ＭＳ Ｐゴシック" panose="020B0600070205080204" pitchFamily="34" charset="-128"/>
                <a:sym typeface="Wingdings" panose="05000000000000000000" pitchFamily="2" charset="2"/>
              </a:rPr>
              <a:t> </a:t>
            </a:r>
          </a:p>
          <a:p>
            <a:endParaRPr lang="en-US" altLang="en-US">
              <a:latin typeface="Arial" panose="020B0604020202020204" pitchFamily="34"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6FB40645-0208-4813-BD2B-2AA893B719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502D101C-639D-432A-A52E-03D8583D965F}" type="slidenum">
              <a:rPr lang="en-AU" altLang="en-US" sz="1300" b="0"/>
              <a:pPr eaLnBrk="1" hangingPunct="1"/>
              <a:t>20</a:t>
            </a:fld>
            <a:endParaRPr lang="en-AU" altLang="en-US" sz="1300" b="0"/>
          </a:p>
        </p:txBody>
      </p:sp>
    </p:spTree>
    <p:extLst>
      <p:ext uri="{BB962C8B-B14F-4D97-AF65-F5344CB8AC3E}">
        <p14:creationId xmlns:p14="http://schemas.microsoft.com/office/powerpoint/2010/main" val="225481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2DC210A-72A1-4280-98EA-2295090F902E}"/>
              </a:ext>
            </a:extLst>
          </p:cNvPr>
          <p:cNvSpPr>
            <a:spLocks noGrp="1" noRot="1" noChangeAspect="1"/>
          </p:cNvSpPr>
          <p:nvPr>
            <p:ph type="sldImg"/>
          </p:nvPr>
        </p:nvSpPr>
        <p:spPr>
          <a:ln/>
        </p:spPr>
      </p:sp>
      <p:sp>
        <p:nvSpPr>
          <p:cNvPr id="44035" name="Notes Placeholder 2">
            <a:extLst>
              <a:ext uri="{FF2B5EF4-FFF2-40B4-BE49-F238E27FC236}">
                <a16:creationId xmlns:a16="http://schemas.microsoft.com/office/drawing/2014/main" id="{BF0BA921-8001-4059-A786-5A2C6E1051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ea typeface="ＭＳ Ｐゴシック" panose="020B0600070205080204" pitchFamily="34" charset="-128"/>
              </a:rPr>
              <a:t>After a purchase order is sent, a customer can receive either a “PO Response” or an error message. It may happen that no response is received at all. If no response is received after 24 hours or if an error message is received, the purchasing officer should be notified. Otherwise, the PO Response is processed normally.</a:t>
            </a:r>
            <a:endParaRPr lang="en-US" altLang="en-US">
              <a:latin typeface="Arial" panose="020B0604020202020204" pitchFamily="34" charset="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3099DDED-C5D0-4E6C-A3AA-8DB896A5B3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B78CA5EC-9129-452B-B82D-3C30FD319731}" type="slidenum">
              <a:rPr lang="en-AU" altLang="en-US" sz="1300" b="0"/>
              <a:pPr eaLnBrk="1" hangingPunct="1"/>
              <a:t>21</a:t>
            </a:fld>
            <a:endParaRPr lang="en-AU" altLang="en-US" sz="1300" b="0"/>
          </a:p>
        </p:txBody>
      </p:sp>
    </p:spTree>
    <p:extLst>
      <p:ext uri="{BB962C8B-B14F-4D97-AF65-F5344CB8AC3E}">
        <p14:creationId xmlns:p14="http://schemas.microsoft.com/office/powerpoint/2010/main" val="429479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55FEAAC-BF2F-445E-A900-6B88F7969043}"/>
              </a:ext>
            </a:extLst>
          </p:cNvPr>
          <p:cNvSpPr>
            <a:spLocks noGrp="1" noRot="1" noChangeAspect="1"/>
          </p:cNvSpPr>
          <p:nvPr>
            <p:ph type="sldImg"/>
          </p:nvPr>
        </p:nvSpPr>
        <p:spPr>
          <a:ln/>
        </p:spPr>
      </p:sp>
      <p:sp>
        <p:nvSpPr>
          <p:cNvPr id="52227" name="Notes Placeholder 2">
            <a:extLst>
              <a:ext uri="{FF2B5EF4-FFF2-40B4-BE49-F238E27FC236}">
                <a16:creationId xmlns:a16="http://schemas.microsoft.com/office/drawing/2014/main" id="{857A258B-A85A-45E2-8C78-AF41A80C2C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ea typeface="ＭＳ Ｐゴシック" panose="020B0600070205080204" pitchFamily="34" charset="-128"/>
              </a:rPr>
              <a:t>Consider the previous “PO Change Request” example with the following variation: When a PO Change Request is received, it is first checked to determined if it can be accepted. If it is accepted, any processing related to the PO must be stopped. The PO change request is then registered. Thereafter, the process proceeds as it would after a “normal” PO is registered.</a:t>
            </a:r>
          </a:p>
          <a:p>
            <a:endParaRPr lang="en-US" altLang="en-US">
              <a:latin typeface="Arial" panose="020B0604020202020204" pitchFamily="34"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93101945-02F0-473C-AEA9-EADE203236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3F64750E-D73C-4163-8020-C57C00ADEE9F}" type="slidenum">
              <a:rPr lang="en-AU" altLang="en-US" sz="1300" b="0"/>
              <a:pPr eaLnBrk="1" hangingPunct="1"/>
              <a:t>28</a:t>
            </a:fld>
            <a:endParaRPr lang="en-AU" altLang="en-US" sz="1300" b="0"/>
          </a:p>
        </p:txBody>
      </p:sp>
    </p:spTree>
    <p:extLst>
      <p:ext uri="{BB962C8B-B14F-4D97-AF65-F5344CB8AC3E}">
        <p14:creationId xmlns:p14="http://schemas.microsoft.com/office/powerpoint/2010/main" val="1697502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23-Sep-17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23-Sep-17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23-Sep-17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hyperlink" Target="http://www.bpmb.de/images/BPMN2_0_Poster_E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Pemodelan</a:t>
            </a:r>
            <a:r>
              <a:rPr lang="en-GB" dirty="0"/>
              <a:t> Proses </a:t>
            </a:r>
            <a:r>
              <a:rPr lang="en-GB" dirty="0" err="1"/>
              <a:t>Bisnis</a:t>
            </a:r>
            <a:endParaRPr lang="id-ID" dirty="0"/>
          </a:p>
        </p:txBody>
      </p:sp>
      <p:sp>
        <p:nvSpPr>
          <p:cNvPr id="3" name="Subtitle 2"/>
          <p:cNvSpPr>
            <a:spLocks noGrp="1"/>
          </p:cNvSpPr>
          <p:nvPr>
            <p:ph type="subTitle" idx="1"/>
          </p:nvPr>
        </p:nvSpPr>
        <p:spPr/>
        <p:txBody>
          <a:bodyPr/>
          <a:lstStyle/>
          <a:p>
            <a:r>
              <a:rPr lang="en-US" dirty="0"/>
              <a:t>Process Analysis</a:t>
            </a:r>
            <a:br>
              <a:rPr lang="en-US" dirty="0"/>
            </a:br>
            <a:r>
              <a:rPr lang="en-US" dirty="0" err="1"/>
              <a:t>Pertemuan</a:t>
            </a:r>
            <a:r>
              <a:rPr lang="en-US" dirty="0"/>
              <a:t> 8 </a:t>
            </a:r>
            <a:r>
              <a:rPr lang="en-US" dirty="0" err="1"/>
              <a:t>dan</a:t>
            </a:r>
            <a:r>
              <a:rPr lang="en-US" dirty="0"/>
              <a:t> 9</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D88B83F-E88E-4B48-8BE2-F6EBEFA44FF0}"/>
              </a:ext>
            </a:extLst>
          </p:cNvPr>
          <p:cNvSpPr>
            <a:spLocks noGrp="1"/>
          </p:cNvSpPr>
          <p:nvPr>
            <p:ph type="title"/>
          </p:nvPr>
        </p:nvSpPr>
        <p:spPr>
          <a:xfrm>
            <a:off x="457200" y="76200"/>
            <a:ext cx="8229600" cy="1143000"/>
          </a:xfrm>
        </p:spPr>
        <p:txBody>
          <a:bodyPr/>
          <a:lstStyle/>
          <a:p>
            <a:r>
              <a:rPr lang="en-US" altLang="en-US">
                <a:ea typeface="ＭＳ Ｐゴシック" panose="020B0600070205080204" pitchFamily="34" charset="-128"/>
              </a:rPr>
              <a:t>Shared sub-process</a:t>
            </a:r>
          </a:p>
        </p:txBody>
      </p:sp>
      <p:pic>
        <p:nvPicPr>
          <p:cNvPr id="28675" name="Picture 4" descr="ch4_LoanHierarchy2.png">
            <a:extLst>
              <a:ext uri="{FF2B5EF4-FFF2-40B4-BE49-F238E27FC236}">
                <a16:creationId xmlns:a16="http://schemas.microsoft.com/office/drawing/2014/main" id="{6DDE5CDF-41F0-42AC-BC2B-67BFC06F5E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1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303E02E-523C-490C-ACCA-FA66728C4192}"/>
              </a:ext>
            </a:extLst>
          </p:cNvPr>
          <p:cNvSpPr>
            <a:spLocks noGrp="1" noChangeArrowheads="1"/>
          </p:cNvSpPr>
          <p:nvPr>
            <p:ph type="title"/>
          </p:nvPr>
        </p:nvSpPr>
        <p:spPr>
          <a:xfrm>
            <a:off x="569913" y="76200"/>
            <a:ext cx="7559675" cy="792163"/>
          </a:xfrm>
        </p:spPr>
        <p:txBody>
          <a:bodyPr/>
          <a:lstStyle/>
          <a:p>
            <a:r>
              <a:rPr lang="en-AU" altLang="en-US">
                <a:ea typeface="ＭＳ Ｐゴシック" panose="020B0600070205080204" pitchFamily="34" charset="-128"/>
              </a:rPr>
              <a:t>Sub-processes and loop marker</a:t>
            </a:r>
          </a:p>
        </p:txBody>
      </p:sp>
      <p:sp>
        <p:nvSpPr>
          <p:cNvPr id="29699" name="TextBox 4">
            <a:extLst>
              <a:ext uri="{FF2B5EF4-FFF2-40B4-BE49-F238E27FC236}">
                <a16:creationId xmlns:a16="http://schemas.microsoft.com/office/drawing/2014/main" id="{E2F341DA-20C1-4AAF-97E0-F3154C938B4C}"/>
              </a:ext>
            </a:extLst>
          </p:cNvPr>
          <p:cNvSpPr txBox="1">
            <a:spLocks noChangeArrowheads="1"/>
          </p:cNvSpPr>
          <p:nvPr/>
        </p:nvSpPr>
        <p:spPr bwMode="auto">
          <a:xfrm>
            <a:off x="304800" y="25908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t>equivalent to:</a:t>
            </a:r>
          </a:p>
        </p:txBody>
      </p:sp>
      <p:pic>
        <p:nvPicPr>
          <p:cNvPr id="29700" name="Picture 4" descr="ch3_MinisterialCorrespondence.png">
            <a:extLst>
              <a:ext uri="{FF2B5EF4-FFF2-40B4-BE49-F238E27FC236}">
                <a16:creationId xmlns:a16="http://schemas.microsoft.com/office/drawing/2014/main" id="{727447D5-F384-4819-AD4B-C33AC9054C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08075"/>
            <a:ext cx="9144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h4_MinisterialCorrespondenceLoop.png">
            <a:extLst>
              <a:ext uri="{FF2B5EF4-FFF2-40B4-BE49-F238E27FC236}">
                <a16:creationId xmlns:a16="http://schemas.microsoft.com/office/drawing/2014/main" id="{09142537-3A52-4C90-925D-840A9A0A8B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16275"/>
            <a:ext cx="78486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9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9566A83-1A66-48FB-BEDF-EBA4D55CABE6}"/>
              </a:ext>
            </a:extLst>
          </p:cNvPr>
          <p:cNvSpPr>
            <a:spLocks noGrp="1" noChangeArrowheads="1"/>
          </p:cNvSpPr>
          <p:nvPr>
            <p:ph type="title"/>
          </p:nvPr>
        </p:nvSpPr>
        <p:spPr/>
        <p:txBody>
          <a:bodyPr/>
          <a:lstStyle/>
          <a:p>
            <a:r>
              <a:rPr lang="en-AU" altLang="en-US">
                <a:ea typeface="ＭＳ Ｐゴシック" panose="020B0600070205080204" pitchFamily="34" charset="-128"/>
              </a:rPr>
              <a:t>Exercise</a:t>
            </a:r>
          </a:p>
        </p:txBody>
      </p:sp>
      <p:sp>
        <p:nvSpPr>
          <p:cNvPr id="31747" name="Rectangle 3">
            <a:extLst>
              <a:ext uri="{FF2B5EF4-FFF2-40B4-BE49-F238E27FC236}">
                <a16:creationId xmlns:a16="http://schemas.microsoft.com/office/drawing/2014/main" id="{452FF808-EFD0-4EC4-9109-787B318E5B28}"/>
              </a:ext>
            </a:extLst>
          </p:cNvPr>
          <p:cNvSpPr>
            <a:spLocks noGrp="1" noChangeArrowheads="1"/>
          </p:cNvSpPr>
          <p:nvPr>
            <p:ph type="body" idx="1"/>
          </p:nvPr>
        </p:nvSpPr>
        <p:spPr/>
        <p:txBody>
          <a:bodyPr/>
          <a:lstStyle/>
          <a:p>
            <a:pPr>
              <a:lnSpc>
                <a:spcPct val="90000"/>
              </a:lnSpc>
              <a:buFontTx/>
              <a:buNone/>
            </a:pPr>
            <a:r>
              <a:rPr lang="en-AU" altLang="en-US">
                <a:ea typeface="ＭＳ Ｐゴシック" panose="020B0600070205080204" pitchFamily="34" charset="-128"/>
              </a:rPr>
              <a:t>	After a claim is registered, it is examined by a claims officer. The claims officer then writes a “settlement recommendation”. This recommendation is checked by a senior claims officer who may mark the claim as “OK” or “Not OK”. If the claim is marked as “Not OK”, it is sent back to the claims officer and the examination is repeated. If the claim is marked as “OK”, the claims officer notifies the settlement to the customer.</a:t>
            </a:r>
          </a:p>
        </p:txBody>
      </p:sp>
    </p:spTree>
    <p:extLst>
      <p:ext uri="{BB962C8B-B14F-4D97-AF65-F5344CB8AC3E}">
        <p14:creationId xmlns:p14="http://schemas.microsoft.com/office/powerpoint/2010/main" val="326020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4D1E334-5955-4FC1-9218-DF786C1724A8}"/>
              </a:ext>
            </a:extLst>
          </p:cNvPr>
          <p:cNvSpPr>
            <a:spLocks noGrp="1" noChangeArrowheads="1"/>
          </p:cNvSpPr>
          <p:nvPr>
            <p:ph type="title"/>
          </p:nvPr>
        </p:nvSpPr>
        <p:spPr/>
        <p:txBody>
          <a:bodyPr/>
          <a:lstStyle/>
          <a:p>
            <a:r>
              <a:rPr lang="en-AU" altLang="en-US">
                <a:ea typeface="ＭＳ Ｐゴシック" panose="020B0600070205080204" pitchFamily="34" charset="-128"/>
              </a:rPr>
              <a:t>Multiple instance marker</a:t>
            </a:r>
          </a:p>
        </p:txBody>
      </p:sp>
      <p:sp>
        <p:nvSpPr>
          <p:cNvPr id="32771" name="Rectangle 3">
            <a:extLst>
              <a:ext uri="{FF2B5EF4-FFF2-40B4-BE49-F238E27FC236}">
                <a16:creationId xmlns:a16="http://schemas.microsoft.com/office/drawing/2014/main" id="{7608C7D2-7838-4A7C-9F5C-20BAFCD28340}"/>
              </a:ext>
            </a:extLst>
          </p:cNvPr>
          <p:cNvSpPr>
            <a:spLocks noGrp="1" noChangeArrowheads="1"/>
          </p:cNvSpPr>
          <p:nvPr>
            <p:ph type="body" idx="1"/>
          </p:nvPr>
        </p:nvSpPr>
        <p:spPr/>
        <p:txBody>
          <a:bodyPr/>
          <a:lstStyle/>
          <a:p>
            <a:pPr>
              <a:lnSpc>
                <a:spcPct val="90000"/>
              </a:lnSpc>
            </a:pPr>
            <a:r>
              <a:rPr lang="en-AU" altLang="en-US">
                <a:ea typeface="ＭＳ Ｐゴシック" panose="020B0600070205080204" pitchFamily="34" charset="-128"/>
              </a:rPr>
              <a:t>“Multiple instance” marker </a:t>
            </a:r>
            <a:r>
              <a:rPr lang="en-US" altLang="en-US">
                <a:ea typeface="ＭＳ Ｐゴシック" panose="020B0600070205080204" pitchFamily="34" charset="-128"/>
                <a:cs typeface="Arial" panose="020B0604020202020204" pitchFamily="34" charset="0"/>
              </a:rPr>
              <a:t>~</a:t>
            </a:r>
            <a:r>
              <a:rPr lang="en-AU" altLang="en-US">
                <a:ea typeface="ＭＳ Ｐゴシック" panose="020B0600070205080204" pitchFamily="34" charset="-128"/>
              </a:rPr>
              <a:t> “parallel repetition” of an activity/sub-process</a:t>
            </a:r>
          </a:p>
          <a:p>
            <a:pPr>
              <a:lnSpc>
                <a:spcPct val="90000"/>
              </a:lnSpc>
            </a:pPr>
            <a:r>
              <a:rPr lang="en-AU" altLang="en-US">
                <a:ea typeface="ＭＳ Ｐゴシック" panose="020B0600070205080204" pitchFamily="34" charset="-128"/>
              </a:rPr>
              <a:t>Useful when the same activity should be executed for multiple entities or data items, e.g.</a:t>
            </a:r>
          </a:p>
          <a:p>
            <a:pPr lvl="1">
              <a:lnSpc>
                <a:spcPct val="90000"/>
              </a:lnSpc>
            </a:pPr>
            <a:r>
              <a:rPr lang="en-AU" altLang="en-US">
                <a:ea typeface="ＭＳ Ｐゴシック" panose="020B0600070205080204" pitchFamily="34" charset="-128"/>
              </a:rPr>
              <a:t>Request quotes from multiple suppliers</a:t>
            </a:r>
          </a:p>
          <a:p>
            <a:pPr lvl="1">
              <a:lnSpc>
                <a:spcPct val="90000"/>
              </a:lnSpc>
            </a:pPr>
            <a:r>
              <a:rPr lang="en-AU" altLang="en-US">
                <a:ea typeface="ＭＳ Ｐゴシック" panose="020B0600070205080204" pitchFamily="34" charset="-128"/>
              </a:rPr>
              <a:t>Check the availability for each line item in an order separately</a:t>
            </a:r>
          </a:p>
          <a:p>
            <a:pPr lvl="1">
              <a:lnSpc>
                <a:spcPct val="90000"/>
              </a:lnSpc>
            </a:pPr>
            <a:r>
              <a:rPr lang="en-AU" altLang="en-US">
                <a:ea typeface="ＭＳ Ｐゴシック" panose="020B0600070205080204" pitchFamily="34" charset="-128"/>
              </a:rPr>
              <a:t>Send and gather questionnaires for multiple witnesses in the context of an insurance claim</a:t>
            </a:r>
          </a:p>
        </p:txBody>
      </p:sp>
    </p:spTree>
    <p:extLst>
      <p:ext uri="{BB962C8B-B14F-4D97-AF65-F5344CB8AC3E}">
        <p14:creationId xmlns:p14="http://schemas.microsoft.com/office/powerpoint/2010/main" val="237763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283F260A-6DC3-4223-A692-4DFADE7D61FF}"/>
              </a:ext>
            </a:extLst>
          </p:cNvPr>
          <p:cNvSpPr>
            <a:spLocks noGrp="1" noChangeArrowheads="1"/>
          </p:cNvSpPr>
          <p:nvPr>
            <p:ph type="title"/>
          </p:nvPr>
        </p:nvSpPr>
        <p:spPr/>
        <p:txBody>
          <a:bodyPr/>
          <a:lstStyle/>
          <a:p>
            <a:r>
              <a:rPr lang="en-AU" altLang="en-US">
                <a:ea typeface="ＭＳ Ｐゴシック" panose="020B0600070205080204" pitchFamily="34" charset="-128"/>
              </a:rPr>
              <a:t>Multiple instance activity - example</a:t>
            </a:r>
          </a:p>
        </p:txBody>
      </p:sp>
      <p:graphicFrame>
        <p:nvGraphicFramePr>
          <p:cNvPr id="33794" name="Object 2">
            <a:extLst>
              <a:ext uri="{FF2B5EF4-FFF2-40B4-BE49-F238E27FC236}">
                <a16:creationId xmlns:a16="http://schemas.microsoft.com/office/drawing/2014/main" id="{AD5C4E3B-80F4-40B4-B5F1-DE2D8011668F}"/>
              </a:ext>
            </a:extLst>
          </p:cNvPr>
          <p:cNvGraphicFramePr>
            <a:graphicFrameLocks noChangeAspect="1"/>
          </p:cNvGraphicFramePr>
          <p:nvPr>
            <p:ph idx="1"/>
          </p:nvPr>
        </p:nvGraphicFramePr>
        <p:xfrm>
          <a:off x="955675" y="1909763"/>
          <a:ext cx="6943725" cy="2233612"/>
        </p:xfrm>
        <a:graphic>
          <a:graphicData uri="http://schemas.openxmlformats.org/presentationml/2006/ole">
            <mc:AlternateContent xmlns:mc="http://schemas.openxmlformats.org/markup-compatibility/2006">
              <mc:Choice xmlns:v="urn:schemas-microsoft-com:vml" Requires="v">
                <p:oleObj spid="_x0000_s16386" name="Visio" r:id="rId4" imgW="3898983" imgH="1254427" progId="Visio.Drawing.11">
                  <p:embed/>
                </p:oleObj>
              </mc:Choice>
              <mc:Fallback>
                <p:oleObj name="Visio" r:id="rId4" imgW="3898983" imgH="1254427" progId="Visio.Drawing.11">
                  <p:embed/>
                  <p:pic>
                    <p:nvPicPr>
                      <p:cNvPr id="33794" name="Object 2">
                        <a:extLst>
                          <a:ext uri="{FF2B5EF4-FFF2-40B4-BE49-F238E27FC236}">
                            <a16:creationId xmlns:a16="http://schemas.microsoft.com/office/drawing/2014/main" id="{AD5C4E3B-80F4-40B4-B5F1-DE2D80116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675" y="1909763"/>
                        <a:ext cx="6943725" cy="2233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344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ED19A8D6-3592-4A29-AE7B-EC4A06AF468C}"/>
              </a:ext>
            </a:extLst>
          </p:cNvPr>
          <p:cNvSpPr>
            <a:spLocks noGrp="1" noChangeArrowheads="1"/>
          </p:cNvSpPr>
          <p:nvPr>
            <p:ph type="title"/>
          </p:nvPr>
        </p:nvSpPr>
        <p:spPr>
          <a:xfrm>
            <a:off x="468313" y="115888"/>
            <a:ext cx="7920037" cy="1143000"/>
          </a:xfrm>
        </p:spPr>
        <p:txBody>
          <a:bodyPr/>
          <a:lstStyle/>
          <a:p>
            <a:r>
              <a:rPr lang="en-AU" altLang="en-US">
                <a:ea typeface="ＭＳ Ｐゴシック" panose="020B0600070205080204" pitchFamily="34" charset="-128"/>
              </a:rPr>
              <a:t>Event types</a:t>
            </a:r>
          </a:p>
        </p:txBody>
      </p:sp>
      <p:graphicFrame>
        <p:nvGraphicFramePr>
          <p:cNvPr id="35842" name="Object 2">
            <a:extLst>
              <a:ext uri="{FF2B5EF4-FFF2-40B4-BE49-F238E27FC236}">
                <a16:creationId xmlns:a16="http://schemas.microsoft.com/office/drawing/2014/main" id="{53DDA2A1-B521-4AAE-95FF-2FDBF58FDF65}"/>
              </a:ext>
            </a:extLst>
          </p:cNvPr>
          <p:cNvGraphicFramePr>
            <a:graphicFrameLocks noChangeAspect="1"/>
          </p:cNvGraphicFramePr>
          <p:nvPr>
            <p:ph idx="1"/>
          </p:nvPr>
        </p:nvGraphicFramePr>
        <p:xfrm>
          <a:off x="893763" y="1196975"/>
          <a:ext cx="7138987" cy="5065713"/>
        </p:xfrm>
        <a:graphic>
          <a:graphicData uri="http://schemas.openxmlformats.org/presentationml/2006/ole">
            <mc:AlternateContent xmlns:mc="http://schemas.openxmlformats.org/markup-compatibility/2006">
              <mc:Choice xmlns:v="urn:schemas-microsoft-com:vml" Requires="v">
                <p:oleObj spid="_x0000_s17410" name="Visio" r:id="rId3" imgW="4937379" imgH="3502914" progId="Visio.Drawing.11">
                  <p:embed/>
                </p:oleObj>
              </mc:Choice>
              <mc:Fallback>
                <p:oleObj name="Visio" r:id="rId3" imgW="4937379" imgH="3502914" progId="Visio.Drawing.11">
                  <p:embed/>
                  <p:pic>
                    <p:nvPicPr>
                      <p:cNvPr id="35842" name="Object 2">
                        <a:extLst>
                          <a:ext uri="{FF2B5EF4-FFF2-40B4-BE49-F238E27FC236}">
                            <a16:creationId xmlns:a16="http://schemas.microsoft.com/office/drawing/2014/main" id="{53DDA2A1-B521-4AAE-95FF-2FDBF58FD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63" y="1196975"/>
                        <a:ext cx="7138987" cy="506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891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CD522D05-3A0C-408B-BD2D-C556B2011D97}"/>
              </a:ext>
            </a:extLst>
          </p:cNvPr>
          <p:cNvSpPr>
            <a:spLocks noGrp="1" noChangeArrowheads="1"/>
          </p:cNvSpPr>
          <p:nvPr>
            <p:ph type="title"/>
          </p:nvPr>
        </p:nvSpPr>
        <p:spPr>
          <a:xfrm>
            <a:off x="468313" y="104775"/>
            <a:ext cx="7920037" cy="1143000"/>
          </a:xfrm>
        </p:spPr>
        <p:txBody>
          <a:bodyPr/>
          <a:lstStyle/>
          <a:p>
            <a:r>
              <a:rPr lang="en-AU" altLang="en-US">
                <a:ea typeface="ＭＳ Ｐゴシック" panose="020B0600070205080204" pitchFamily="34" charset="-128"/>
              </a:rPr>
              <a:t>Event types (cont.)</a:t>
            </a:r>
          </a:p>
        </p:txBody>
      </p:sp>
      <p:graphicFrame>
        <p:nvGraphicFramePr>
          <p:cNvPr id="36866" name="Object 2">
            <a:extLst>
              <a:ext uri="{FF2B5EF4-FFF2-40B4-BE49-F238E27FC236}">
                <a16:creationId xmlns:a16="http://schemas.microsoft.com/office/drawing/2014/main" id="{23203930-4277-47AE-BC44-D18A5076300B}"/>
              </a:ext>
            </a:extLst>
          </p:cNvPr>
          <p:cNvGraphicFramePr>
            <a:graphicFrameLocks noChangeAspect="1"/>
          </p:cNvGraphicFramePr>
          <p:nvPr>
            <p:ph idx="1"/>
          </p:nvPr>
        </p:nvGraphicFramePr>
        <p:xfrm>
          <a:off x="901700" y="990600"/>
          <a:ext cx="7051675" cy="5160963"/>
        </p:xfrm>
        <a:graphic>
          <a:graphicData uri="http://schemas.openxmlformats.org/presentationml/2006/ole">
            <mc:AlternateContent xmlns:mc="http://schemas.openxmlformats.org/markup-compatibility/2006">
              <mc:Choice xmlns:v="urn:schemas-microsoft-com:vml" Requires="v">
                <p:oleObj spid="_x0000_s18434" name="Visio" r:id="rId3" imgW="5410962" imgH="3959733" progId="Visio.Drawing.11">
                  <p:embed/>
                </p:oleObj>
              </mc:Choice>
              <mc:Fallback>
                <p:oleObj name="Visio" r:id="rId3" imgW="5410962" imgH="3959733" progId="Visio.Drawing.11">
                  <p:embed/>
                  <p:pic>
                    <p:nvPicPr>
                      <p:cNvPr id="36866" name="Object 2">
                        <a:extLst>
                          <a:ext uri="{FF2B5EF4-FFF2-40B4-BE49-F238E27FC236}">
                            <a16:creationId xmlns:a16="http://schemas.microsoft.com/office/drawing/2014/main" id="{23203930-4277-47AE-BC44-D18A50763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990600"/>
                        <a:ext cx="7051675" cy="5160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0E4852D0-ED41-479A-BE03-DB3876D701FA}"/>
              </a:ext>
            </a:extLst>
          </p:cNvPr>
          <p:cNvSpPr txBox="1"/>
          <p:nvPr/>
        </p:nvSpPr>
        <p:spPr>
          <a:xfrm>
            <a:off x="838200" y="5029200"/>
            <a:ext cx="7391400" cy="990600"/>
          </a:xfrm>
          <a:prstGeom prst="rect">
            <a:avLst/>
          </a:prstGeom>
          <a:solidFill>
            <a:schemeClr val="accent3"/>
          </a:solidFill>
        </p:spPr>
        <p:txBody>
          <a:bodyPr>
            <a:spAutoFit/>
          </a:bodyPr>
          <a:lstStyle/>
          <a:p>
            <a:pPr>
              <a:defRPr/>
            </a:pPr>
            <a:endParaRPr lang="en-US" dirty="0">
              <a:latin typeface="Arial" pitchFamily="-106" charset="0"/>
              <a:ea typeface="+mn-ea"/>
            </a:endParaRPr>
          </a:p>
        </p:txBody>
      </p:sp>
    </p:spTree>
    <p:extLst>
      <p:ext uri="{BB962C8B-B14F-4D97-AF65-F5344CB8AC3E}">
        <p14:creationId xmlns:p14="http://schemas.microsoft.com/office/powerpoint/2010/main" val="262765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F182AC7-D2A9-454F-A165-A0F617375042}"/>
              </a:ext>
            </a:extLst>
          </p:cNvPr>
          <p:cNvSpPr>
            <a:spLocks noGrp="1"/>
          </p:cNvSpPr>
          <p:nvPr>
            <p:ph type="title"/>
          </p:nvPr>
        </p:nvSpPr>
        <p:spPr/>
        <p:txBody>
          <a:bodyPr/>
          <a:lstStyle/>
          <a:p>
            <a:r>
              <a:rPr lang="en-US" altLang="en-US">
                <a:ea typeface="ＭＳ Ｐゴシック" panose="020B0600070205080204" pitchFamily="34" charset="-128"/>
              </a:rPr>
              <a:t>And more...</a:t>
            </a:r>
          </a:p>
        </p:txBody>
      </p:sp>
      <p:sp>
        <p:nvSpPr>
          <p:cNvPr id="37891" name="Content Placeholder 2">
            <a:extLst>
              <a:ext uri="{FF2B5EF4-FFF2-40B4-BE49-F238E27FC236}">
                <a16:creationId xmlns:a16="http://schemas.microsoft.com/office/drawing/2014/main" id="{DEA2B394-83FF-4DF4-A8AE-727C6142783B}"/>
              </a:ext>
            </a:extLst>
          </p:cNvPr>
          <p:cNvSpPr>
            <a:spLocks noGrp="1"/>
          </p:cNvSpPr>
          <p:nvPr>
            <p:ph idx="1"/>
          </p:nvPr>
        </p:nvSpPr>
        <p:spPr>
          <a:xfrm>
            <a:off x="152400" y="1628775"/>
            <a:ext cx="8686800" cy="3989388"/>
          </a:xfrm>
        </p:spPr>
        <p:txBody>
          <a:bodyPr/>
          <a:lstStyle/>
          <a:p>
            <a:r>
              <a:rPr lang="en-US" altLang="en-US">
                <a:ea typeface="ＭＳ Ｐゴシック" panose="020B0600070205080204" pitchFamily="34" charset="-128"/>
              </a:rPr>
              <a:t>Condition events</a:t>
            </a:r>
          </a:p>
          <a:p>
            <a:r>
              <a:rPr lang="en-US" altLang="en-US">
                <a:ea typeface="ＭＳ Ｐゴシック" panose="020B0600070205080204" pitchFamily="34" charset="-128"/>
              </a:rPr>
              <a:t>Escalation events</a:t>
            </a:r>
          </a:p>
          <a:p>
            <a:r>
              <a:rPr lang="en-US" altLang="en-US">
                <a:ea typeface="ＭＳ Ｐゴシック" panose="020B0600070205080204" pitchFamily="34" charset="-128"/>
              </a:rPr>
              <a:t>Signal events, …</a:t>
            </a:r>
          </a:p>
          <a:p>
            <a:r>
              <a:rPr lang="en-US" altLang="en-US">
                <a:ea typeface="ＭＳ Ｐゴシック" panose="020B0600070205080204" pitchFamily="34" charset="-128"/>
              </a:rPr>
              <a:t>Check the BPMN poster:</a:t>
            </a:r>
          </a:p>
          <a:p>
            <a:pPr lvl="1"/>
            <a:r>
              <a:rPr lang="en-US" altLang="en-US">
                <a:ea typeface="ＭＳ Ｐゴシック" panose="020B0600070205080204" pitchFamily="34" charset="-128"/>
                <a:hlinkClick r:id="rId2"/>
              </a:rPr>
              <a:t>http://www.bpmb.de/images/BPMN2_0_Poster_EN.pdf</a:t>
            </a:r>
            <a:r>
              <a:rPr lang="en-US" altLang="en-US">
                <a:ea typeface="ＭＳ Ｐゴシック" panose="020B0600070205080204" pitchFamily="34" charset="-128"/>
              </a:rPr>
              <a:t> </a:t>
            </a:r>
          </a:p>
        </p:txBody>
      </p:sp>
    </p:spTree>
    <p:extLst>
      <p:ext uri="{BB962C8B-B14F-4D97-AF65-F5344CB8AC3E}">
        <p14:creationId xmlns:p14="http://schemas.microsoft.com/office/powerpoint/2010/main" val="331047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EC80AD1-CB90-4394-B520-DFFEA27C20DE}"/>
              </a:ext>
            </a:extLst>
          </p:cNvPr>
          <p:cNvSpPr>
            <a:spLocks noGrp="1" noChangeArrowheads="1"/>
          </p:cNvSpPr>
          <p:nvPr>
            <p:ph type="title"/>
          </p:nvPr>
        </p:nvSpPr>
        <p:spPr/>
        <p:txBody>
          <a:bodyPr/>
          <a:lstStyle/>
          <a:p>
            <a:r>
              <a:rPr lang="en-AU" altLang="en-US">
                <a:ea typeface="ＭＳ Ｐゴシック" panose="020B0600070205080204" pitchFamily="34" charset="-128"/>
              </a:rPr>
              <a:t>Modelling with events - Example</a:t>
            </a:r>
          </a:p>
        </p:txBody>
      </p:sp>
      <p:sp>
        <p:nvSpPr>
          <p:cNvPr id="38915" name="Rectangle 3">
            <a:extLst>
              <a:ext uri="{FF2B5EF4-FFF2-40B4-BE49-F238E27FC236}">
                <a16:creationId xmlns:a16="http://schemas.microsoft.com/office/drawing/2014/main" id="{3516E501-A3DF-4BE2-B71A-64AEB36DEF77}"/>
              </a:ext>
            </a:extLst>
          </p:cNvPr>
          <p:cNvSpPr>
            <a:spLocks noGrp="1" noChangeArrowheads="1"/>
          </p:cNvSpPr>
          <p:nvPr>
            <p:ph type="body" idx="1"/>
          </p:nvPr>
        </p:nvSpPr>
        <p:spPr>
          <a:xfrm>
            <a:off x="468313" y="1758950"/>
            <a:ext cx="7920037" cy="3930650"/>
          </a:xfrm>
        </p:spPr>
        <p:txBody>
          <a:bodyPr/>
          <a:lstStyle/>
          <a:p>
            <a:pPr>
              <a:lnSpc>
                <a:spcPct val="90000"/>
              </a:lnSpc>
              <a:buFontTx/>
              <a:buNone/>
            </a:pPr>
            <a:r>
              <a:rPr lang="en-AU" altLang="en-US" sz="2400">
                <a:ea typeface="ＭＳ Ｐゴシック" panose="020B0600070205080204" pitchFamily="34" charset="-128"/>
              </a:rPr>
              <a:t>	A PO handling process starts when a PO is received. The PO is first registered. If the current date is not a working day, the process waits until the following working day before proceeding.</a:t>
            </a:r>
          </a:p>
          <a:p>
            <a:pPr>
              <a:lnSpc>
                <a:spcPct val="90000"/>
              </a:lnSpc>
              <a:buFontTx/>
              <a:buNone/>
            </a:pPr>
            <a:r>
              <a:rPr lang="en-AU" altLang="en-US" sz="2400">
                <a:ea typeface="ＭＳ Ｐゴシック" panose="020B0600070205080204" pitchFamily="34" charset="-128"/>
              </a:rPr>
              <a:t>	Otherwise, an availability check is performed and a “PO response” is sent back to the customer. </a:t>
            </a:r>
          </a:p>
          <a:p>
            <a:pPr>
              <a:lnSpc>
                <a:spcPct val="90000"/>
              </a:lnSpc>
              <a:buFontTx/>
              <a:buNone/>
            </a:pPr>
            <a:r>
              <a:rPr lang="en-AU" altLang="en-US" sz="2400">
                <a:ea typeface="ＭＳ Ｐゴシック" panose="020B0600070205080204" pitchFamily="34" charset="-128"/>
              </a:rPr>
              <a:t>	Anytime during the process, the customer may send a “PO change request”. When such a request is received, it is just registered, without further action.</a:t>
            </a:r>
          </a:p>
        </p:txBody>
      </p:sp>
    </p:spTree>
    <p:extLst>
      <p:ext uri="{BB962C8B-B14F-4D97-AF65-F5344CB8AC3E}">
        <p14:creationId xmlns:p14="http://schemas.microsoft.com/office/powerpoint/2010/main" val="251832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7DAA628A-6290-4150-87B0-286426AC1F62}"/>
              </a:ext>
            </a:extLst>
          </p:cNvPr>
          <p:cNvSpPr>
            <a:spLocks noGrp="1" noChangeArrowheads="1"/>
          </p:cNvSpPr>
          <p:nvPr>
            <p:ph type="title"/>
          </p:nvPr>
        </p:nvSpPr>
        <p:spPr/>
        <p:txBody>
          <a:bodyPr/>
          <a:lstStyle/>
          <a:p>
            <a:r>
              <a:rPr lang="en-AU" altLang="en-US">
                <a:ea typeface="ＭＳ Ｐゴシック" panose="020B0600070205080204" pitchFamily="34" charset="-128"/>
              </a:rPr>
              <a:t>Modelling with events - Example</a:t>
            </a:r>
          </a:p>
        </p:txBody>
      </p:sp>
      <p:graphicFrame>
        <p:nvGraphicFramePr>
          <p:cNvPr id="39938" name="Object 2">
            <a:extLst>
              <a:ext uri="{FF2B5EF4-FFF2-40B4-BE49-F238E27FC236}">
                <a16:creationId xmlns:a16="http://schemas.microsoft.com/office/drawing/2014/main" id="{734565FE-11CC-4BE0-B530-99468C451F61}"/>
              </a:ext>
            </a:extLst>
          </p:cNvPr>
          <p:cNvGraphicFramePr>
            <a:graphicFrameLocks noChangeAspect="1"/>
          </p:cNvGraphicFramePr>
          <p:nvPr>
            <p:ph idx="1"/>
          </p:nvPr>
        </p:nvGraphicFramePr>
        <p:xfrm>
          <a:off x="290513" y="1974850"/>
          <a:ext cx="8601075" cy="3055938"/>
        </p:xfrm>
        <a:graphic>
          <a:graphicData uri="http://schemas.openxmlformats.org/presentationml/2006/ole">
            <mc:AlternateContent xmlns:mc="http://schemas.openxmlformats.org/markup-compatibility/2006">
              <mc:Choice xmlns:v="urn:schemas-microsoft-com:vml" Requires="v">
                <p:oleObj spid="_x0000_s19458" name="Visio" r:id="rId3" imgW="7300722" imgH="2593848" progId="Visio.Drawing.11">
                  <p:embed/>
                </p:oleObj>
              </mc:Choice>
              <mc:Fallback>
                <p:oleObj name="Visio" r:id="rId3" imgW="7300722" imgH="2593848" progId="Visio.Drawing.11">
                  <p:embed/>
                  <p:pic>
                    <p:nvPicPr>
                      <p:cNvPr id="39938" name="Object 2">
                        <a:extLst>
                          <a:ext uri="{FF2B5EF4-FFF2-40B4-BE49-F238E27FC236}">
                            <a16:creationId xmlns:a16="http://schemas.microsoft.com/office/drawing/2014/main" id="{734565FE-11CC-4BE0-B530-99468C451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974850"/>
                        <a:ext cx="8601075" cy="305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987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DA4A83E4-B9D8-40CB-BC78-4959221C656F}"/>
              </a:ext>
            </a:extLst>
          </p:cNvPr>
          <p:cNvSpPr>
            <a:spLocks noGrp="1" noChangeArrowheads="1"/>
          </p:cNvSpPr>
          <p:nvPr>
            <p:ph idx="1"/>
          </p:nvPr>
        </p:nvSpPr>
        <p:spPr>
          <a:xfrm>
            <a:off x="457200" y="1828800"/>
            <a:ext cx="8229600" cy="4297363"/>
          </a:xfrm>
        </p:spPr>
        <p:txBody>
          <a:bodyPr/>
          <a:lstStyle/>
          <a:p>
            <a:pPr eaLnBrk="1" hangingPunct="1">
              <a:spcBef>
                <a:spcPct val="80000"/>
              </a:spcBef>
            </a:pPr>
            <a:r>
              <a:rPr lang="en-AU" altLang="en-US" dirty="0">
                <a:ea typeface="ＭＳ Ｐゴシック" panose="020B0600070205080204" pitchFamily="34" charset="-128"/>
              </a:rPr>
              <a:t>Business Process Management (BPM)</a:t>
            </a:r>
            <a:br>
              <a:rPr lang="en-AU" altLang="en-US" dirty="0">
                <a:ea typeface="ＭＳ Ｐゴシック" panose="020B0600070205080204" pitchFamily="34" charset="-128"/>
              </a:rPr>
            </a:br>
            <a:r>
              <a:rPr lang="en-AU" altLang="en-US" dirty="0">
                <a:ea typeface="ＭＳ Ｐゴシック" panose="020B0600070205080204" pitchFamily="34" charset="-128"/>
              </a:rPr>
              <a:t>Marlon Dumas (Quantitative Process Analysis)</a:t>
            </a:r>
          </a:p>
        </p:txBody>
      </p:sp>
      <p:sp>
        <p:nvSpPr>
          <p:cNvPr id="3" name="Title 2">
            <a:extLst>
              <a:ext uri="{FF2B5EF4-FFF2-40B4-BE49-F238E27FC236}">
                <a16:creationId xmlns:a16="http://schemas.microsoft.com/office/drawing/2014/main" id="{018BADEE-2ABD-43F3-81D7-BCC9A345E1DC}"/>
              </a:ext>
            </a:extLst>
          </p:cNvPr>
          <p:cNvSpPr>
            <a:spLocks noGrp="1"/>
          </p:cNvSpPr>
          <p:nvPr>
            <p:ph type="title"/>
          </p:nvPr>
        </p:nvSpPr>
        <p:spPr/>
        <p:txBody>
          <a:bodyPr/>
          <a:lstStyle/>
          <a:p>
            <a:r>
              <a:rPr lang="en-US" dirty="0" err="1"/>
              <a:t>Referensi</a:t>
            </a:r>
            <a:endParaRPr lang="en-US" dirty="0"/>
          </a:p>
        </p:txBody>
      </p:sp>
    </p:spTree>
    <p:extLst>
      <p:ext uri="{BB962C8B-B14F-4D97-AF65-F5344CB8AC3E}">
        <p14:creationId xmlns:p14="http://schemas.microsoft.com/office/powerpoint/2010/main" val="357605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1EC734F-3F20-42CB-B1BF-1009C1762E94}"/>
              </a:ext>
            </a:extLst>
          </p:cNvPr>
          <p:cNvSpPr>
            <a:spLocks noGrp="1" noChangeArrowheads="1"/>
          </p:cNvSpPr>
          <p:nvPr>
            <p:ph type="title"/>
          </p:nvPr>
        </p:nvSpPr>
        <p:spPr>
          <a:xfrm>
            <a:off x="457200" y="285750"/>
            <a:ext cx="8229600" cy="1143000"/>
          </a:xfrm>
        </p:spPr>
        <p:txBody>
          <a:bodyPr/>
          <a:lstStyle/>
          <a:p>
            <a:r>
              <a:rPr lang="en-AU" altLang="en-US">
                <a:ea typeface="ＭＳ Ｐゴシック" panose="020B0600070205080204" pitchFamily="34" charset="-128"/>
              </a:rPr>
              <a:t>Data-based vs. event-based decision</a:t>
            </a:r>
          </a:p>
        </p:txBody>
      </p:sp>
      <p:sp>
        <p:nvSpPr>
          <p:cNvPr id="40963" name="Rectangle 3">
            <a:extLst>
              <a:ext uri="{FF2B5EF4-FFF2-40B4-BE49-F238E27FC236}">
                <a16:creationId xmlns:a16="http://schemas.microsoft.com/office/drawing/2014/main" id="{DAE8B6E8-D1F7-4613-ABC8-399FB46DB869}"/>
              </a:ext>
            </a:extLst>
          </p:cNvPr>
          <p:cNvSpPr>
            <a:spLocks noGrp="1" noChangeArrowheads="1"/>
          </p:cNvSpPr>
          <p:nvPr>
            <p:ph type="body" idx="1"/>
          </p:nvPr>
        </p:nvSpPr>
        <p:spPr>
          <a:xfrm>
            <a:off x="285750" y="1447800"/>
            <a:ext cx="8572500" cy="4357688"/>
          </a:xfrm>
        </p:spPr>
        <p:txBody>
          <a:bodyPr/>
          <a:lstStyle/>
          <a:p>
            <a:pPr>
              <a:lnSpc>
                <a:spcPct val="90000"/>
              </a:lnSpc>
            </a:pPr>
            <a:r>
              <a:rPr lang="en-AU" altLang="en-US">
                <a:ea typeface="ＭＳ Ｐゴシック" panose="020B0600070205080204" pitchFamily="34" charset="-128"/>
              </a:rPr>
              <a:t>In an XOR-split gateway, one branch is chosen based on expressions evaluated over available </a:t>
            </a:r>
            <a:r>
              <a:rPr lang="en-AU" altLang="en-US" u="sng">
                <a:ea typeface="ＭＳ Ｐゴシック" panose="020B0600070205080204" pitchFamily="34" charset="-128"/>
              </a:rPr>
              <a:t>data</a:t>
            </a:r>
          </a:p>
          <a:p>
            <a:pPr lvl="1">
              <a:lnSpc>
                <a:spcPct val="90000"/>
              </a:lnSpc>
              <a:buFont typeface="Wingdings" panose="05000000000000000000" pitchFamily="2" charset="2"/>
              <a:buChar char="à"/>
            </a:pPr>
            <a:r>
              <a:rPr lang="en-AU" altLang="en-US">
                <a:ea typeface="ＭＳ Ｐゴシック" panose="020B0600070205080204" pitchFamily="34" charset="-128"/>
              </a:rPr>
              <a:t>Choice is made immediately when the gateway is reached</a:t>
            </a:r>
          </a:p>
          <a:p>
            <a:pPr>
              <a:lnSpc>
                <a:spcPct val="90000"/>
              </a:lnSpc>
            </a:pPr>
            <a:r>
              <a:rPr lang="en-AU" altLang="en-US">
                <a:ea typeface="ＭＳ Ｐゴシック" panose="020B0600070205080204" pitchFamily="34" charset="-128"/>
              </a:rPr>
              <a:t>Sometimes, the choice must be delayed until something happens </a:t>
            </a:r>
          </a:p>
          <a:p>
            <a:pPr lvl="1">
              <a:lnSpc>
                <a:spcPct val="90000"/>
              </a:lnSpc>
              <a:buFont typeface="Wingdings" panose="05000000000000000000" pitchFamily="2" charset="2"/>
              <a:buChar char="à"/>
            </a:pPr>
            <a:r>
              <a:rPr lang="en-AU" altLang="en-US">
                <a:ea typeface="ＭＳ Ｐゴシック" panose="020B0600070205080204" pitchFamily="34" charset="-128"/>
                <a:sym typeface="Wingdings" panose="05000000000000000000" pitchFamily="2" charset="2"/>
              </a:rPr>
              <a:t>Choice is based on a “race between events”</a:t>
            </a:r>
          </a:p>
          <a:p>
            <a:r>
              <a:rPr lang="en-AU" altLang="en-US">
                <a:ea typeface="ＭＳ Ｐゴシック" panose="020B0600070205080204" pitchFamily="34" charset="-128"/>
              </a:rPr>
              <a:t>BPMN distinguishes between:</a:t>
            </a:r>
          </a:p>
          <a:p>
            <a:pPr lvl="1"/>
            <a:r>
              <a:rPr lang="en-AU" altLang="en-US">
                <a:ea typeface="ＭＳ Ｐゴシック" panose="020B0600070205080204" pitchFamily="34" charset="-128"/>
              </a:rPr>
              <a:t>Exclusive decision gateway (XOR-split)</a:t>
            </a:r>
          </a:p>
          <a:p>
            <a:pPr lvl="1"/>
            <a:r>
              <a:rPr lang="en-AU" altLang="en-US">
                <a:ea typeface="ＭＳ Ｐゴシック" panose="020B0600070205080204" pitchFamily="34" charset="-128"/>
              </a:rPr>
              <a:t>Event-based decision gateway</a:t>
            </a:r>
          </a:p>
        </p:txBody>
      </p:sp>
    </p:spTree>
    <p:extLst>
      <p:ext uri="{BB962C8B-B14F-4D97-AF65-F5344CB8AC3E}">
        <p14:creationId xmlns:p14="http://schemas.microsoft.com/office/powerpoint/2010/main" val="31510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7B6EFA1-32F4-4D18-8EE4-6C950AD08678}"/>
              </a:ext>
            </a:extLst>
          </p:cNvPr>
          <p:cNvSpPr>
            <a:spLocks noGrp="1" noChangeArrowheads="1"/>
          </p:cNvSpPr>
          <p:nvPr>
            <p:ph type="title"/>
          </p:nvPr>
        </p:nvSpPr>
        <p:spPr/>
        <p:txBody>
          <a:bodyPr/>
          <a:lstStyle/>
          <a:p>
            <a:r>
              <a:rPr lang="en-AU" altLang="en-US">
                <a:ea typeface="ＭＳ Ｐゴシック" panose="020B0600070205080204" pitchFamily="34" charset="-128"/>
              </a:rPr>
              <a:t>Event-driven Decision – Example</a:t>
            </a:r>
          </a:p>
        </p:txBody>
      </p:sp>
      <p:graphicFrame>
        <p:nvGraphicFramePr>
          <p:cNvPr id="43010" name="Object 2">
            <a:extLst>
              <a:ext uri="{FF2B5EF4-FFF2-40B4-BE49-F238E27FC236}">
                <a16:creationId xmlns:a16="http://schemas.microsoft.com/office/drawing/2014/main" id="{4154FD7E-5D72-479D-B92F-DF55B308D138}"/>
              </a:ext>
            </a:extLst>
          </p:cNvPr>
          <p:cNvGraphicFramePr>
            <a:graphicFrameLocks noChangeAspect="1"/>
          </p:cNvGraphicFramePr>
          <p:nvPr>
            <p:ph idx="1"/>
          </p:nvPr>
        </p:nvGraphicFramePr>
        <p:xfrm>
          <a:off x="806450" y="1292225"/>
          <a:ext cx="7672388" cy="4800600"/>
        </p:xfrm>
        <a:graphic>
          <a:graphicData uri="http://schemas.openxmlformats.org/presentationml/2006/ole">
            <mc:AlternateContent xmlns:mc="http://schemas.openxmlformats.org/markup-compatibility/2006">
              <mc:Choice xmlns:v="urn:schemas-microsoft-com:vml" Requires="v">
                <p:oleObj spid="_x0000_s20482" name="Visio" r:id="rId4" imgW="4177589" imgH="2614879" progId="Visio.Drawing.11">
                  <p:embed/>
                </p:oleObj>
              </mc:Choice>
              <mc:Fallback>
                <p:oleObj name="Visio" r:id="rId4" imgW="4177589" imgH="2614879" progId="Visio.Drawing.11">
                  <p:embed/>
                  <p:pic>
                    <p:nvPicPr>
                      <p:cNvPr id="43010" name="Object 2">
                        <a:extLst>
                          <a:ext uri="{FF2B5EF4-FFF2-40B4-BE49-F238E27FC236}">
                            <a16:creationId xmlns:a16="http://schemas.microsoft.com/office/drawing/2014/main" id="{4154FD7E-5D72-479D-B92F-DF55B308D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292225"/>
                        <a:ext cx="7672388"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849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76A226A-4F96-461D-96EF-542CE64AB05F}"/>
              </a:ext>
            </a:extLst>
          </p:cNvPr>
          <p:cNvSpPr>
            <a:spLocks noGrp="1" noChangeArrowheads="1"/>
          </p:cNvSpPr>
          <p:nvPr>
            <p:ph type="title"/>
          </p:nvPr>
        </p:nvSpPr>
        <p:spPr/>
        <p:txBody>
          <a:bodyPr/>
          <a:lstStyle/>
          <a:p>
            <a:r>
              <a:rPr lang="en-AU" altLang="en-US">
                <a:ea typeface="ＭＳ Ｐゴシック" panose="020B0600070205080204" pitchFamily="34" charset="-128"/>
              </a:rPr>
              <a:t>Exercise</a:t>
            </a:r>
          </a:p>
        </p:txBody>
      </p:sp>
      <p:sp>
        <p:nvSpPr>
          <p:cNvPr id="45059" name="Rectangle 3">
            <a:extLst>
              <a:ext uri="{FF2B5EF4-FFF2-40B4-BE49-F238E27FC236}">
                <a16:creationId xmlns:a16="http://schemas.microsoft.com/office/drawing/2014/main" id="{17697CBC-0583-4EBE-95B6-C5429D7ACB7A}"/>
              </a:ext>
            </a:extLst>
          </p:cNvPr>
          <p:cNvSpPr>
            <a:spLocks noGrp="1" noChangeArrowheads="1"/>
          </p:cNvSpPr>
          <p:nvPr>
            <p:ph type="body" idx="1"/>
          </p:nvPr>
        </p:nvSpPr>
        <p:spPr/>
        <p:txBody>
          <a:bodyPr/>
          <a:lstStyle/>
          <a:p>
            <a:pPr>
              <a:buFontTx/>
              <a:buNone/>
            </a:pPr>
            <a:r>
              <a:rPr lang="en-AU" altLang="en-US" sz="2400">
                <a:ea typeface="ＭＳ Ｐゴシック" panose="020B0600070205080204" pitchFamily="34" charset="-128"/>
              </a:rPr>
              <a:t>	In the context of a claim handling process, it is sometimes necessary to send a questionnaire to the claimant to gather additional information. The claimant is expected to return the questionnaire within five days. If no response is received after five days, a reminder is sent to the claimant. If after another five days there is still no response, another reminder is sent and so on until the completed questionnaire is received.</a:t>
            </a:r>
          </a:p>
        </p:txBody>
      </p:sp>
    </p:spTree>
    <p:extLst>
      <p:ext uri="{BB962C8B-B14F-4D97-AF65-F5344CB8AC3E}">
        <p14:creationId xmlns:p14="http://schemas.microsoft.com/office/powerpoint/2010/main" val="50437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4482A2E-E997-4AEF-85BA-8F20A400B774}"/>
              </a:ext>
            </a:extLst>
          </p:cNvPr>
          <p:cNvSpPr>
            <a:spLocks noGrp="1"/>
          </p:cNvSpPr>
          <p:nvPr>
            <p:ph type="title"/>
          </p:nvPr>
        </p:nvSpPr>
        <p:spPr/>
        <p:txBody>
          <a:bodyPr/>
          <a:lstStyle/>
          <a:p>
            <a:r>
              <a:rPr lang="en-US" altLang="en-US">
                <a:ea typeface="ＭＳ Ｐゴシック" panose="020B0600070205080204" pitchFamily="34" charset="-128"/>
              </a:rPr>
              <a:t>Boundary events</a:t>
            </a:r>
          </a:p>
        </p:txBody>
      </p:sp>
      <p:sp>
        <p:nvSpPr>
          <p:cNvPr id="46083" name="Content Placeholder 2">
            <a:extLst>
              <a:ext uri="{FF2B5EF4-FFF2-40B4-BE49-F238E27FC236}">
                <a16:creationId xmlns:a16="http://schemas.microsoft.com/office/drawing/2014/main" id="{4C9E5B6C-86F1-4C94-86AF-094A739B4F7B}"/>
              </a:ext>
            </a:extLst>
          </p:cNvPr>
          <p:cNvSpPr>
            <a:spLocks noGrp="1"/>
          </p:cNvSpPr>
          <p:nvPr>
            <p:ph idx="1"/>
          </p:nvPr>
        </p:nvSpPr>
        <p:spPr/>
        <p:txBody>
          <a:bodyPr/>
          <a:lstStyle/>
          <a:p>
            <a:r>
              <a:rPr lang="en-US" altLang="en-US">
                <a:ea typeface="ＭＳ Ｐゴシック" panose="020B0600070205080204" pitchFamily="34" charset="-128"/>
              </a:rPr>
              <a:t>Sometimes during a sub-process execution, some event may occur that needs some action…</a:t>
            </a:r>
          </a:p>
          <a:p>
            <a:r>
              <a:rPr lang="en-US" altLang="en-US">
                <a:ea typeface="ＭＳ Ｐゴシック" panose="020B0600070205080204" pitchFamily="34" charset="-128"/>
              </a:rPr>
              <a:t>Such events are placed at the boundaries of the sub-process (boundary events)</a:t>
            </a:r>
          </a:p>
          <a:p>
            <a:r>
              <a:rPr lang="en-US" altLang="en-US">
                <a:ea typeface="ＭＳ Ｐゴシック" panose="020B0600070205080204" pitchFamily="34" charset="-128"/>
              </a:rPr>
              <a:t>Two flavors:</a:t>
            </a:r>
          </a:p>
          <a:p>
            <a:pPr lvl="1"/>
            <a:r>
              <a:rPr lang="en-US" altLang="en-US">
                <a:ea typeface="ＭＳ Ｐゴシック" panose="020B0600070205080204" pitchFamily="34" charset="-128"/>
              </a:rPr>
              <a:t>Interrupting boundary events</a:t>
            </a:r>
          </a:p>
          <a:p>
            <a:pPr lvl="1"/>
            <a:r>
              <a:rPr lang="en-US" altLang="en-US">
                <a:ea typeface="ＭＳ Ｐゴシック" panose="020B0600070205080204" pitchFamily="34" charset="-128"/>
              </a:rPr>
              <a:t>Non-interrupting boundary events</a:t>
            </a:r>
          </a:p>
        </p:txBody>
      </p:sp>
    </p:spTree>
    <p:extLst>
      <p:ext uri="{BB962C8B-B14F-4D97-AF65-F5344CB8AC3E}">
        <p14:creationId xmlns:p14="http://schemas.microsoft.com/office/powerpoint/2010/main" val="241627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D7CFD0D-5C5B-447D-AC6A-0F6CAD50D9EF}"/>
              </a:ext>
            </a:extLst>
          </p:cNvPr>
          <p:cNvSpPr>
            <a:spLocks noGrp="1"/>
          </p:cNvSpPr>
          <p:nvPr>
            <p:ph type="title"/>
          </p:nvPr>
        </p:nvSpPr>
        <p:spPr>
          <a:xfrm>
            <a:off x="457200" y="152400"/>
            <a:ext cx="8229600" cy="1143000"/>
          </a:xfrm>
        </p:spPr>
        <p:txBody>
          <a:bodyPr/>
          <a:lstStyle/>
          <a:p>
            <a:r>
              <a:rPr lang="en-US" altLang="en-US">
                <a:ea typeface="ＭＳ Ｐゴシック" panose="020B0600070205080204" pitchFamily="34" charset="-128"/>
              </a:rPr>
              <a:t>Boundary Events – Example</a:t>
            </a:r>
          </a:p>
        </p:txBody>
      </p:sp>
      <p:pic>
        <p:nvPicPr>
          <p:cNvPr id="47107" name="Content Placeholder 3" descr="ch4_PurchaseOrder9.pdf">
            <a:extLst>
              <a:ext uri="{FF2B5EF4-FFF2-40B4-BE49-F238E27FC236}">
                <a16:creationId xmlns:a16="http://schemas.microsoft.com/office/drawing/2014/main" id="{32E8F3F8-3A42-45B8-9274-011F8B927E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199" r="-15199"/>
          <a:stretch>
            <a:fillRect/>
          </a:stretch>
        </p:blipFill>
        <p:spPr>
          <a:xfrm>
            <a:off x="26988" y="1143000"/>
            <a:ext cx="9117012" cy="4876800"/>
          </a:xfrm>
        </p:spPr>
      </p:pic>
    </p:spTree>
    <p:extLst>
      <p:ext uri="{BB962C8B-B14F-4D97-AF65-F5344CB8AC3E}">
        <p14:creationId xmlns:p14="http://schemas.microsoft.com/office/powerpoint/2010/main" val="172520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A6DF0F0-F69B-4C47-B760-7047DE329B7D}"/>
              </a:ext>
            </a:extLst>
          </p:cNvPr>
          <p:cNvSpPr>
            <a:spLocks noGrp="1"/>
          </p:cNvSpPr>
          <p:nvPr>
            <p:ph type="title"/>
          </p:nvPr>
        </p:nvSpPr>
        <p:spPr/>
        <p:txBody>
          <a:bodyPr/>
          <a:lstStyle/>
          <a:p>
            <a:r>
              <a:rPr lang="en-US" altLang="en-US">
                <a:ea typeface="ＭＳ Ｐゴシック" panose="020B0600070205080204" pitchFamily="34" charset="-128"/>
              </a:rPr>
              <a:t>Event sub-processes	</a:t>
            </a:r>
          </a:p>
        </p:txBody>
      </p:sp>
      <p:sp>
        <p:nvSpPr>
          <p:cNvPr id="48131" name="Content Placeholder 2">
            <a:extLst>
              <a:ext uri="{FF2B5EF4-FFF2-40B4-BE49-F238E27FC236}">
                <a16:creationId xmlns:a16="http://schemas.microsoft.com/office/drawing/2014/main" id="{A32EC749-C2E5-4712-AB7F-2933A95F61AC}"/>
              </a:ext>
            </a:extLst>
          </p:cNvPr>
          <p:cNvSpPr>
            <a:spLocks noGrp="1"/>
          </p:cNvSpPr>
          <p:nvPr>
            <p:ph idx="1"/>
          </p:nvPr>
        </p:nvSpPr>
        <p:spPr/>
        <p:txBody>
          <a:bodyPr/>
          <a:lstStyle/>
          <a:p>
            <a:r>
              <a:rPr lang="en-US" altLang="en-US">
                <a:ea typeface="ＭＳ Ｐゴシック" panose="020B0600070205080204" pitchFamily="34" charset="-128"/>
              </a:rPr>
              <a:t>An event sub-process are processes attached to a parent process, that are triggered when an event happens</a:t>
            </a:r>
          </a:p>
          <a:p>
            <a:r>
              <a:rPr lang="en-US" altLang="en-US">
                <a:ea typeface="ＭＳ Ｐゴシック" panose="020B0600070205080204" pitchFamily="34" charset="-128"/>
              </a:rPr>
              <a:t>Alternative to putting a boundary non-interrupting event around the parent process</a:t>
            </a:r>
          </a:p>
        </p:txBody>
      </p:sp>
    </p:spTree>
    <p:extLst>
      <p:ext uri="{BB962C8B-B14F-4D97-AF65-F5344CB8AC3E}">
        <p14:creationId xmlns:p14="http://schemas.microsoft.com/office/powerpoint/2010/main" val="98914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5C066AB-A7D4-4811-BEB0-4DEC6567B806}"/>
              </a:ext>
            </a:extLst>
          </p:cNvPr>
          <p:cNvSpPr>
            <a:spLocks noGrp="1"/>
          </p:cNvSpPr>
          <p:nvPr>
            <p:ph type="title"/>
          </p:nvPr>
        </p:nvSpPr>
        <p:spPr>
          <a:xfrm>
            <a:off x="457200" y="76200"/>
            <a:ext cx="8229600" cy="1143000"/>
          </a:xfrm>
        </p:spPr>
        <p:txBody>
          <a:bodyPr/>
          <a:lstStyle/>
          <a:p>
            <a:r>
              <a:rPr lang="en-US" altLang="en-US">
                <a:ea typeface="ＭＳ Ｐゴシック" panose="020B0600070205080204" pitchFamily="34" charset="-128"/>
              </a:rPr>
              <a:t>Event sub-processes	 – Example</a:t>
            </a:r>
          </a:p>
        </p:txBody>
      </p:sp>
      <p:pic>
        <p:nvPicPr>
          <p:cNvPr id="49155" name="Content Placeholder 3" descr="ch4_PurchaseOrder11.pdf">
            <a:extLst>
              <a:ext uri="{FF2B5EF4-FFF2-40B4-BE49-F238E27FC236}">
                <a16:creationId xmlns:a16="http://schemas.microsoft.com/office/drawing/2014/main" id="{F9AD8A72-C176-4C84-A420-E6914B9081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7028" r="-7028"/>
          <a:stretch>
            <a:fillRect/>
          </a:stretch>
        </p:blipFill>
        <p:spPr>
          <a:xfrm>
            <a:off x="0" y="1219200"/>
            <a:ext cx="9144000" cy="4876800"/>
          </a:xfrm>
        </p:spPr>
      </p:pic>
    </p:spTree>
    <p:extLst>
      <p:ext uri="{BB962C8B-B14F-4D97-AF65-F5344CB8AC3E}">
        <p14:creationId xmlns:p14="http://schemas.microsoft.com/office/powerpoint/2010/main" val="20646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2A6B31C-856E-4398-85DB-AE9DB2BC0CB6}"/>
              </a:ext>
            </a:extLst>
          </p:cNvPr>
          <p:cNvSpPr>
            <a:spLocks noGrp="1" noChangeArrowheads="1"/>
          </p:cNvSpPr>
          <p:nvPr>
            <p:ph type="title"/>
          </p:nvPr>
        </p:nvSpPr>
        <p:spPr>
          <a:xfrm>
            <a:off x="468313" y="160338"/>
            <a:ext cx="7920037" cy="1143000"/>
          </a:xfrm>
        </p:spPr>
        <p:txBody>
          <a:bodyPr/>
          <a:lstStyle/>
          <a:p>
            <a:r>
              <a:rPr lang="en-AU" altLang="en-US">
                <a:ea typeface="ＭＳ Ｐゴシック" panose="020B0600070205080204" pitchFamily="34" charset="-128"/>
              </a:rPr>
              <a:t>Exception handling (error events)</a:t>
            </a:r>
          </a:p>
        </p:txBody>
      </p:sp>
      <p:sp>
        <p:nvSpPr>
          <p:cNvPr id="50179" name="Rectangle 3">
            <a:extLst>
              <a:ext uri="{FF2B5EF4-FFF2-40B4-BE49-F238E27FC236}">
                <a16:creationId xmlns:a16="http://schemas.microsoft.com/office/drawing/2014/main" id="{1F160A87-42CD-474C-B72C-212A77C04E20}"/>
              </a:ext>
            </a:extLst>
          </p:cNvPr>
          <p:cNvSpPr>
            <a:spLocks noGrp="1" noChangeArrowheads="1"/>
          </p:cNvSpPr>
          <p:nvPr>
            <p:ph type="body" idx="1"/>
          </p:nvPr>
        </p:nvSpPr>
        <p:spPr>
          <a:xfrm>
            <a:off x="395288" y="1371600"/>
            <a:ext cx="8353425" cy="4865688"/>
          </a:xfrm>
        </p:spPr>
        <p:txBody>
          <a:bodyPr/>
          <a:lstStyle/>
          <a:p>
            <a:pPr>
              <a:lnSpc>
                <a:spcPct val="90000"/>
              </a:lnSpc>
            </a:pPr>
            <a:r>
              <a:rPr lang="en-AU" altLang="en-US" sz="2400">
                <a:ea typeface="ＭＳ Ｐゴシック" panose="020B0600070205080204" pitchFamily="34" charset="-128"/>
              </a:rPr>
              <a:t>Exceptions are events that deviate a process from its “normal” course</a:t>
            </a:r>
          </a:p>
          <a:p>
            <a:pPr>
              <a:lnSpc>
                <a:spcPct val="90000"/>
              </a:lnSpc>
            </a:pPr>
            <a:r>
              <a:rPr lang="en-AU" altLang="en-US" sz="2400">
                <a:ea typeface="ＭＳ Ｐゴシック" panose="020B0600070205080204" pitchFamily="34" charset="-128"/>
              </a:rPr>
              <a:t>Handling exceptions often involves stopping a sub-process and performing a special activity</a:t>
            </a:r>
          </a:p>
          <a:p>
            <a:pPr>
              <a:lnSpc>
                <a:spcPct val="90000"/>
              </a:lnSpc>
            </a:pPr>
            <a:r>
              <a:rPr lang="en-AU" altLang="en-US" sz="2400">
                <a:ea typeface="ＭＳ Ｐゴシック" panose="020B0600070205080204" pitchFamily="34" charset="-128"/>
              </a:rPr>
              <a:t>Achieved using two event nodes:</a:t>
            </a:r>
          </a:p>
          <a:p>
            <a:pPr lvl="1">
              <a:lnSpc>
                <a:spcPct val="90000"/>
              </a:lnSpc>
            </a:pPr>
            <a:r>
              <a:rPr lang="en-AU" altLang="en-US">
                <a:ea typeface="ＭＳ Ｐゴシック" panose="020B0600070205080204" pitchFamily="34" charset="-128"/>
              </a:rPr>
              <a:t>An “end error event” that stops the enclosing subprocess execution</a:t>
            </a:r>
          </a:p>
          <a:p>
            <a:pPr lvl="1">
              <a:lnSpc>
                <a:spcPct val="90000"/>
              </a:lnSpc>
            </a:pPr>
            <a:r>
              <a:rPr lang="en-AU" altLang="en-US">
                <a:ea typeface="ＭＳ Ｐゴシック" panose="020B0600070205080204" pitchFamily="34" charset="-128"/>
              </a:rPr>
              <a:t>An “intermediate error event” attached to the enclosing subprocess – this is where the process execution will continue after the error</a:t>
            </a:r>
          </a:p>
        </p:txBody>
      </p:sp>
    </p:spTree>
    <p:extLst>
      <p:ext uri="{BB962C8B-B14F-4D97-AF65-F5344CB8AC3E}">
        <p14:creationId xmlns:p14="http://schemas.microsoft.com/office/powerpoint/2010/main" val="141146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BA3072BD-D3C2-4616-82B6-E51FEFC4B3C0}"/>
              </a:ext>
            </a:extLst>
          </p:cNvPr>
          <p:cNvSpPr>
            <a:spLocks noGrp="1" noChangeArrowheads="1"/>
          </p:cNvSpPr>
          <p:nvPr>
            <p:ph type="title"/>
          </p:nvPr>
        </p:nvSpPr>
        <p:spPr>
          <a:xfrm>
            <a:off x="468313" y="138113"/>
            <a:ext cx="7920037" cy="1143000"/>
          </a:xfrm>
        </p:spPr>
        <p:txBody>
          <a:bodyPr/>
          <a:lstStyle/>
          <a:p>
            <a:r>
              <a:rPr lang="en-AU" altLang="en-US">
                <a:ea typeface="ＭＳ Ｐゴシック" panose="020B0600070205080204" pitchFamily="34" charset="-128"/>
              </a:rPr>
              <a:t>Error events – Example</a:t>
            </a:r>
          </a:p>
        </p:txBody>
      </p:sp>
      <p:sp>
        <p:nvSpPr>
          <p:cNvPr id="51204" name="Content Placeholder 3">
            <a:extLst>
              <a:ext uri="{FF2B5EF4-FFF2-40B4-BE49-F238E27FC236}">
                <a16:creationId xmlns:a16="http://schemas.microsoft.com/office/drawing/2014/main" id="{69E27570-98E0-4FE8-98A9-FE212CB94211}"/>
              </a:ext>
            </a:extLst>
          </p:cNvPr>
          <p:cNvSpPr>
            <a:spLocks noGrp="1"/>
          </p:cNvSpPr>
          <p:nvPr>
            <p:ph idx="1"/>
          </p:nvPr>
        </p:nvSpPr>
        <p:spPr/>
        <p:txBody>
          <a:bodyPr/>
          <a:lstStyle/>
          <a:p>
            <a:endParaRPr lang="en-US" altLang="en-US">
              <a:ea typeface="ＭＳ Ｐゴシック" panose="020B0600070205080204" pitchFamily="34" charset="-128"/>
            </a:endParaRPr>
          </a:p>
        </p:txBody>
      </p:sp>
      <p:graphicFrame>
        <p:nvGraphicFramePr>
          <p:cNvPr id="51202" name="Object 2">
            <a:extLst>
              <a:ext uri="{FF2B5EF4-FFF2-40B4-BE49-F238E27FC236}">
                <a16:creationId xmlns:a16="http://schemas.microsoft.com/office/drawing/2014/main" id="{69436F52-3823-4431-B3F5-B686D5B62FA8}"/>
              </a:ext>
            </a:extLst>
          </p:cNvPr>
          <p:cNvGraphicFramePr>
            <a:graphicFrameLocks noChangeAspect="1"/>
          </p:cNvGraphicFramePr>
          <p:nvPr/>
        </p:nvGraphicFramePr>
        <p:xfrm>
          <a:off x="71438" y="1357313"/>
          <a:ext cx="9001125" cy="4948237"/>
        </p:xfrm>
        <a:graphic>
          <a:graphicData uri="http://schemas.openxmlformats.org/presentationml/2006/ole">
            <mc:AlternateContent xmlns:mc="http://schemas.openxmlformats.org/markup-compatibility/2006">
              <mc:Choice xmlns:v="urn:schemas-microsoft-com:vml" Requires="v">
                <p:oleObj spid="_x0000_s21506" name="Visio" r:id="rId4" imgW="7354767" imgH="4230367" progId="Visio.Drawing.11">
                  <p:embed/>
                </p:oleObj>
              </mc:Choice>
              <mc:Fallback>
                <p:oleObj name="Visio" r:id="rId4" imgW="7354767" imgH="4230367" progId="Visio.Drawing.11">
                  <p:embed/>
                  <p:pic>
                    <p:nvPicPr>
                      <p:cNvPr id="51202" name="Object 2">
                        <a:extLst>
                          <a:ext uri="{FF2B5EF4-FFF2-40B4-BE49-F238E27FC236}">
                            <a16:creationId xmlns:a16="http://schemas.microsoft.com/office/drawing/2014/main" id="{69436F52-3823-4431-B3F5-B686D5B62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1357313"/>
                        <a:ext cx="9001125" cy="4948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3461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98923FF-7020-448E-98B4-EB3A9B5575F5}"/>
              </a:ext>
            </a:extLst>
          </p:cNvPr>
          <p:cNvSpPr>
            <a:spLocks noGrp="1" noChangeArrowheads="1"/>
          </p:cNvSpPr>
          <p:nvPr>
            <p:ph type="title"/>
          </p:nvPr>
        </p:nvSpPr>
        <p:spPr>
          <a:xfrm>
            <a:off x="468313" y="115888"/>
            <a:ext cx="7920037" cy="1143000"/>
          </a:xfrm>
        </p:spPr>
        <p:txBody>
          <a:bodyPr/>
          <a:lstStyle/>
          <a:p>
            <a:r>
              <a:rPr lang="en-AU" altLang="en-US">
                <a:ea typeface="ＭＳ Ｐゴシック" panose="020B0600070205080204" pitchFamily="34" charset="-128"/>
              </a:rPr>
              <a:t>Exercise</a:t>
            </a:r>
          </a:p>
        </p:txBody>
      </p:sp>
      <p:sp>
        <p:nvSpPr>
          <p:cNvPr id="53251" name="Rectangle 3">
            <a:extLst>
              <a:ext uri="{FF2B5EF4-FFF2-40B4-BE49-F238E27FC236}">
                <a16:creationId xmlns:a16="http://schemas.microsoft.com/office/drawing/2014/main" id="{91364EB3-EF40-476B-87CB-DA49BB9B47EF}"/>
              </a:ext>
            </a:extLst>
          </p:cNvPr>
          <p:cNvSpPr>
            <a:spLocks noGrp="1" noChangeArrowheads="1"/>
          </p:cNvSpPr>
          <p:nvPr>
            <p:ph type="body" idx="1"/>
          </p:nvPr>
        </p:nvSpPr>
        <p:spPr>
          <a:xfrm>
            <a:off x="323850" y="1371600"/>
            <a:ext cx="8423275" cy="4625975"/>
          </a:xfrm>
        </p:spPr>
        <p:txBody>
          <a:bodyPr/>
          <a:lstStyle/>
          <a:p>
            <a:pPr>
              <a:buFontTx/>
              <a:buNone/>
            </a:pPr>
            <a:r>
              <a:rPr lang="en-AU" altLang="en-US" sz="2400">
                <a:ea typeface="ＭＳ Ｐゴシック" panose="020B0600070205080204" pitchFamily="34" charset="-128"/>
              </a:rPr>
              <a:t>	When a claim is received, it is registered. After registration, the claim is classified leading to two possible outcomes: simple or complex. If the claim is simple, the policy is checked. For complex claims, both the policy and the damage are checked independently.</a:t>
            </a:r>
          </a:p>
          <a:p>
            <a:pPr>
              <a:buFontTx/>
              <a:buNone/>
            </a:pPr>
            <a:r>
              <a:rPr lang="en-AU" altLang="en-US" sz="2400">
                <a:ea typeface="ＭＳ Ｐゴシック" panose="020B0600070205080204" pitchFamily="34" charset="-128"/>
              </a:rPr>
              <a:t>	A possible outcome of the policy check is that the insurance is invalid. In this case, any processing is cancelled and a letter is sent to the customer. In the case of a complex claim, this implies that the damage checking is cancelled if it has not yet been completed.</a:t>
            </a:r>
          </a:p>
        </p:txBody>
      </p:sp>
    </p:spTree>
    <p:extLst>
      <p:ext uri="{BB962C8B-B14F-4D97-AF65-F5344CB8AC3E}">
        <p14:creationId xmlns:p14="http://schemas.microsoft.com/office/powerpoint/2010/main" val="306751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8B64C98-2CA3-483C-90A5-2FA670566D2D}"/>
              </a:ext>
            </a:extLst>
          </p:cNvPr>
          <p:cNvSpPr>
            <a:spLocks noGrp="1"/>
          </p:cNvSpPr>
          <p:nvPr>
            <p:ph type="title"/>
          </p:nvPr>
        </p:nvSpPr>
        <p:spPr>
          <a:xfrm>
            <a:off x="457200" y="0"/>
            <a:ext cx="8229600" cy="1143000"/>
          </a:xfrm>
        </p:spPr>
        <p:txBody>
          <a:bodyPr/>
          <a:lstStyle/>
          <a:p>
            <a:r>
              <a:rPr lang="en-US" altLang="en-US">
                <a:ea typeface="ＭＳ Ｐゴシック" panose="020B0600070205080204" pitchFamily="34" charset="-128"/>
              </a:rPr>
              <a:t>Anything wrong with this model?</a:t>
            </a:r>
          </a:p>
        </p:txBody>
      </p:sp>
      <p:pic>
        <p:nvPicPr>
          <p:cNvPr id="21507" name="Picture 6" descr="ch4_PurchaseOrder6_1-ForMarlonsLecture.png">
            <a:extLst>
              <a:ext uri="{FF2B5EF4-FFF2-40B4-BE49-F238E27FC236}">
                <a16:creationId xmlns:a16="http://schemas.microsoft.com/office/drawing/2014/main" id="{02CB8DA1-CC4A-4C0D-886D-7F4382C088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05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344A848-7176-4137-B0B2-E40386A91D54}"/>
              </a:ext>
            </a:extLst>
          </p:cNvPr>
          <p:cNvSpPr>
            <a:spLocks noGrp="1"/>
          </p:cNvSpPr>
          <p:nvPr>
            <p:ph type="title"/>
          </p:nvPr>
        </p:nvSpPr>
        <p:spPr/>
        <p:txBody>
          <a:bodyPr/>
          <a:lstStyle/>
          <a:p>
            <a:r>
              <a:rPr lang="en-US" altLang="en-US">
                <a:ea typeface="ＭＳ Ｐゴシック" panose="020B0600070205080204" pitchFamily="34" charset="-128"/>
              </a:rPr>
              <a:t>Summary</a:t>
            </a:r>
          </a:p>
        </p:txBody>
      </p:sp>
      <p:sp>
        <p:nvSpPr>
          <p:cNvPr id="54275" name="Content Placeholder 2">
            <a:extLst>
              <a:ext uri="{FF2B5EF4-FFF2-40B4-BE49-F238E27FC236}">
                <a16:creationId xmlns:a16="http://schemas.microsoft.com/office/drawing/2014/main" id="{6D1416CA-CD02-4BFD-A091-4792F5F712D3}"/>
              </a:ext>
            </a:extLst>
          </p:cNvPr>
          <p:cNvSpPr>
            <a:spLocks noGrp="1"/>
          </p:cNvSpPr>
          <p:nvPr>
            <p:ph idx="1"/>
          </p:nvPr>
        </p:nvSpPr>
        <p:spPr/>
        <p:txBody>
          <a:bodyPr/>
          <a:lstStyle/>
          <a:p>
            <a:r>
              <a:rPr lang="en-US" altLang="en-US">
                <a:ea typeface="ＭＳ Ｐゴシック" panose="020B0600070205080204" pitchFamily="34" charset="-128"/>
              </a:rPr>
              <a:t>In this lecture we have learned about:</a:t>
            </a:r>
          </a:p>
          <a:p>
            <a:pPr lvl="1"/>
            <a:r>
              <a:rPr lang="en-US" altLang="en-US">
                <a:ea typeface="ＭＳ Ｐゴシック" panose="020B0600070205080204" pitchFamily="34" charset="-128"/>
              </a:rPr>
              <a:t>BPMN sub-processes</a:t>
            </a:r>
          </a:p>
          <a:p>
            <a:pPr lvl="1"/>
            <a:r>
              <a:rPr lang="en-US" altLang="en-US">
                <a:ea typeface="ＭＳ Ｐゴシック" panose="020B0600070205080204" pitchFamily="34" charset="-128"/>
              </a:rPr>
              <a:t>Sub-process markers: loop and multiple-instance</a:t>
            </a:r>
          </a:p>
          <a:p>
            <a:pPr lvl="1"/>
            <a:r>
              <a:rPr lang="en-US" altLang="en-US">
                <a:ea typeface="ＭＳ Ｐゴシック" panose="020B0600070205080204" pitchFamily="34" charset="-128"/>
              </a:rPr>
              <a:t>Events: timer, message and error events</a:t>
            </a:r>
          </a:p>
          <a:p>
            <a:pPr lvl="1"/>
            <a:r>
              <a:rPr lang="en-US" altLang="en-US">
                <a:ea typeface="ＭＳ Ｐゴシック" panose="020B0600070205080204" pitchFamily="34" charset="-128"/>
              </a:rPr>
              <a:t>Event-based choice gateway</a:t>
            </a:r>
          </a:p>
          <a:p>
            <a:pPr lvl="1"/>
            <a:r>
              <a:rPr lang="en-US" altLang="en-US">
                <a:ea typeface="ＭＳ Ｐゴシック" panose="020B0600070205080204" pitchFamily="34" charset="-128"/>
              </a:rPr>
              <a:t>Boundary events (interrupting and non-interrupting)</a:t>
            </a:r>
          </a:p>
          <a:p>
            <a:pPr lvl="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67501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B88D35D-BE05-401B-A08D-13226AB7A7EE}"/>
              </a:ext>
            </a:extLst>
          </p:cNvPr>
          <p:cNvSpPr>
            <a:spLocks noGrp="1" noChangeArrowheads="1"/>
          </p:cNvSpPr>
          <p:nvPr>
            <p:ph type="title"/>
          </p:nvPr>
        </p:nvSpPr>
        <p:spPr/>
        <p:txBody>
          <a:bodyPr/>
          <a:lstStyle/>
          <a:p>
            <a:r>
              <a:rPr lang="en-US" altLang="en-US">
                <a:ea typeface="ＭＳ Ｐゴシック" panose="020B0600070205080204" pitchFamily="34" charset="-128"/>
              </a:rPr>
              <a:t>And once I’ve got a model, what’s next?</a:t>
            </a:r>
          </a:p>
        </p:txBody>
      </p:sp>
      <p:sp>
        <p:nvSpPr>
          <p:cNvPr id="55299" name="Rectangle 3">
            <a:extLst>
              <a:ext uri="{FF2B5EF4-FFF2-40B4-BE49-F238E27FC236}">
                <a16:creationId xmlns:a16="http://schemas.microsoft.com/office/drawing/2014/main" id="{6B094ACB-F719-456D-B206-EA0041597F73}"/>
              </a:ext>
            </a:extLst>
          </p:cNvPr>
          <p:cNvSpPr>
            <a:spLocks noGrp="1" noChangeArrowheads="1"/>
          </p:cNvSpPr>
          <p:nvPr>
            <p:ph type="body" idx="1"/>
          </p:nvPr>
        </p:nvSpPr>
        <p:spPr>
          <a:xfrm>
            <a:off x="468313" y="1670050"/>
            <a:ext cx="7920037" cy="4156075"/>
          </a:xfrm>
        </p:spPr>
        <p:txBody>
          <a:bodyPr/>
          <a:lstStyle/>
          <a:p>
            <a:pPr>
              <a:buFontTx/>
              <a:buNone/>
            </a:pPr>
            <a:r>
              <a:rPr lang="en-US" altLang="en-US">
                <a:ea typeface="ＭＳ Ｐゴシック" panose="020B0600070205080204" pitchFamily="34" charset="-128"/>
              </a:rPr>
              <a:t>Some process analysis techniques:</a:t>
            </a:r>
          </a:p>
          <a:p>
            <a:pPr lvl="1"/>
            <a:r>
              <a:rPr lang="en-US" altLang="en-US">
                <a:ea typeface="ＭＳ Ｐゴシック" panose="020B0600070205080204" pitchFamily="34" charset="-128"/>
              </a:rPr>
              <a:t>Added-Value Analysis</a:t>
            </a:r>
          </a:p>
          <a:p>
            <a:pPr lvl="1"/>
            <a:r>
              <a:rPr lang="en-US" altLang="en-US">
                <a:ea typeface="ＭＳ Ｐゴシック" panose="020B0600070205080204" pitchFamily="34" charset="-128"/>
              </a:rPr>
              <a:t>Root-Cause Analysis</a:t>
            </a:r>
          </a:p>
          <a:p>
            <a:pPr lvl="1"/>
            <a:r>
              <a:rPr lang="en-US" altLang="en-US">
                <a:ea typeface="ＭＳ Ｐゴシック" panose="020B0600070205080204" pitchFamily="34" charset="-128"/>
              </a:rPr>
              <a:t>Flow Analysis</a:t>
            </a:r>
          </a:p>
          <a:p>
            <a:pPr lvl="1"/>
            <a:r>
              <a:rPr lang="en-US" altLang="en-US">
                <a:ea typeface="ＭＳ Ｐゴシック" panose="020B0600070205080204" pitchFamily="34" charset="-128"/>
              </a:rPr>
              <a:t>Queuing Analysis</a:t>
            </a:r>
          </a:p>
          <a:p>
            <a:pPr lvl="1"/>
            <a:r>
              <a:rPr lang="en-US" altLang="en-US">
                <a:ea typeface="ＭＳ Ｐゴシック" panose="020B0600070205080204" pitchFamily="34" charset="-128"/>
              </a:rPr>
              <a:t>Process Simulation</a:t>
            </a:r>
          </a:p>
          <a:p>
            <a:pPr lvl="1"/>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981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D8A682F-235C-4C11-8EA3-3E99313AA411}"/>
              </a:ext>
            </a:extLst>
          </p:cNvPr>
          <p:cNvSpPr>
            <a:spLocks noGrp="1"/>
          </p:cNvSpPr>
          <p:nvPr>
            <p:ph type="title"/>
          </p:nvPr>
        </p:nvSpPr>
        <p:spPr/>
        <p:txBody>
          <a:bodyPr/>
          <a:lstStyle/>
          <a:p>
            <a:r>
              <a:rPr lang="en-US" altLang="en-US">
                <a:ea typeface="ＭＳ Ｐゴシック" panose="020B0600070205080204" pitchFamily="34" charset="-128"/>
              </a:rPr>
              <a:t>Is this better?</a:t>
            </a:r>
          </a:p>
        </p:txBody>
      </p:sp>
      <p:pic>
        <p:nvPicPr>
          <p:cNvPr id="22531" name="Picture 4" descr="ch4_PurchaseOrder6_2.png">
            <a:extLst>
              <a:ext uri="{FF2B5EF4-FFF2-40B4-BE49-F238E27FC236}">
                <a16:creationId xmlns:a16="http://schemas.microsoft.com/office/drawing/2014/main" id="{A545F076-C3A4-49AA-91AD-0C2F29320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5031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27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C9DE878-F3AA-47E0-BBB1-FB26B75BC471}"/>
              </a:ext>
            </a:extLst>
          </p:cNvPr>
          <p:cNvSpPr>
            <a:spLocks noGrp="1"/>
          </p:cNvSpPr>
          <p:nvPr>
            <p:ph type="title"/>
          </p:nvPr>
        </p:nvSpPr>
        <p:spPr>
          <a:xfrm>
            <a:off x="457200" y="0"/>
            <a:ext cx="8229600" cy="868363"/>
          </a:xfrm>
        </p:spPr>
        <p:txBody>
          <a:bodyPr/>
          <a:lstStyle/>
          <a:p>
            <a:r>
              <a:rPr lang="en-US" altLang="en-US">
                <a:ea typeface="ＭＳ Ｐゴシック" panose="020B0600070205080204" pitchFamily="34" charset="-128"/>
              </a:rPr>
              <a:t>Expanded…</a:t>
            </a:r>
          </a:p>
        </p:txBody>
      </p:sp>
      <p:pic>
        <p:nvPicPr>
          <p:cNvPr id="23555" name="Picture 5" descr="ch4_PurchaseOrder6_1.png">
            <a:extLst>
              <a:ext uri="{FF2B5EF4-FFF2-40B4-BE49-F238E27FC236}">
                <a16:creationId xmlns:a16="http://schemas.microsoft.com/office/drawing/2014/main" id="{2DCB3760-27EE-4420-9F3A-FDC5E2376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11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33EB84-1886-4963-BED4-89983038EFEA}"/>
              </a:ext>
            </a:extLst>
          </p:cNvPr>
          <p:cNvSpPr>
            <a:spLocks noGrp="1" noChangeArrowheads="1"/>
          </p:cNvSpPr>
          <p:nvPr>
            <p:ph type="title"/>
          </p:nvPr>
        </p:nvSpPr>
        <p:spPr/>
        <p:txBody>
          <a:bodyPr/>
          <a:lstStyle/>
          <a:p>
            <a:r>
              <a:rPr lang="en-AU" altLang="en-US">
                <a:ea typeface="ＭＳ Ｐゴシック" panose="020B0600070205080204" pitchFamily="34" charset="-128"/>
              </a:rPr>
              <a:t>Sub-processes</a:t>
            </a:r>
          </a:p>
        </p:txBody>
      </p:sp>
      <p:sp>
        <p:nvSpPr>
          <p:cNvPr id="24579" name="Rectangle 3">
            <a:extLst>
              <a:ext uri="{FF2B5EF4-FFF2-40B4-BE49-F238E27FC236}">
                <a16:creationId xmlns:a16="http://schemas.microsoft.com/office/drawing/2014/main" id="{7ACEC58B-468B-4B4C-A432-C0306D169916}"/>
              </a:ext>
            </a:extLst>
          </p:cNvPr>
          <p:cNvSpPr>
            <a:spLocks noGrp="1" noChangeArrowheads="1"/>
          </p:cNvSpPr>
          <p:nvPr>
            <p:ph type="body" idx="1"/>
          </p:nvPr>
        </p:nvSpPr>
        <p:spPr>
          <a:xfrm>
            <a:off x="348456" y="1143000"/>
            <a:ext cx="8447087" cy="4495800"/>
          </a:xfrm>
        </p:spPr>
        <p:txBody>
          <a:bodyPr/>
          <a:lstStyle/>
          <a:p>
            <a:pPr>
              <a:lnSpc>
                <a:spcPct val="90000"/>
              </a:lnSpc>
            </a:pPr>
            <a:r>
              <a:rPr lang="en-AU" altLang="en-US" dirty="0">
                <a:ea typeface="ＭＳ Ｐゴシック" panose="020B0600070205080204" pitchFamily="34" charset="-128"/>
              </a:rPr>
              <a:t>An activity in a process can “invoke” a separate (sub-)process</a:t>
            </a:r>
          </a:p>
          <a:p>
            <a:pPr>
              <a:lnSpc>
                <a:spcPct val="90000"/>
              </a:lnSpc>
            </a:pPr>
            <a:r>
              <a:rPr lang="en-AU" altLang="en-US" dirty="0">
                <a:ea typeface="ＭＳ Ｐゴシック" panose="020B0600070205080204" pitchFamily="34" charset="-128"/>
              </a:rPr>
              <a:t>Use this feature to:</a:t>
            </a:r>
          </a:p>
          <a:p>
            <a:pPr marL="914400" lvl="1" indent="-457200">
              <a:lnSpc>
                <a:spcPct val="90000"/>
              </a:lnSpc>
              <a:buFontTx/>
              <a:buAutoNum type="arabicPeriod"/>
            </a:pPr>
            <a:r>
              <a:rPr lang="en-AU" altLang="en-US" dirty="0">
                <a:ea typeface="ＭＳ Ｐゴシック" panose="020B0600070205080204" pitchFamily="34" charset="-128"/>
              </a:rPr>
              <a:t>Break down large models into smaller ones, making them easier to understand and maintain</a:t>
            </a:r>
          </a:p>
          <a:p>
            <a:pPr lvl="2">
              <a:lnSpc>
                <a:spcPct val="90000"/>
              </a:lnSpc>
              <a:buFontTx/>
              <a:buNone/>
            </a:pPr>
            <a:r>
              <a:rPr lang="en-US" altLang="en-US" dirty="0">
                <a:ea typeface="ＭＳ Ｐゴシック" panose="020B0600070205080204" pitchFamily="34" charset="-128"/>
                <a:sym typeface="Wingdings" panose="05000000000000000000" pitchFamily="2" charset="2"/>
              </a:rPr>
              <a:t> process hierarchies</a:t>
            </a:r>
            <a:endParaRPr lang="en-AU" altLang="en-US" dirty="0">
              <a:ea typeface="ＭＳ Ｐゴシック" panose="020B0600070205080204" pitchFamily="34" charset="-128"/>
            </a:endParaRPr>
          </a:p>
          <a:p>
            <a:pPr marL="914400" lvl="1" indent="-457200">
              <a:lnSpc>
                <a:spcPct val="90000"/>
              </a:lnSpc>
              <a:buFontTx/>
              <a:buAutoNum type="arabicPeriod"/>
            </a:pPr>
            <a:r>
              <a:rPr lang="en-AU" altLang="en-US" dirty="0">
                <a:ea typeface="ＭＳ Ｐゴシック" panose="020B0600070205080204" pitchFamily="34" charset="-128"/>
              </a:rPr>
              <a:t>Share common fragments across multiple processes</a:t>
            </a:r>
          </a:p>
          <a:p>
            <a:pPr lvl="2">
              <a:lnSpc>
                <a:spcPct val="90000"/>
              </a:lnSpc>
              <a:buFontTx/>
              <a:buNone/>
            </a:pPr>
            <a:r>
              <a:rPr lang="en-US" altLang="en-US" dirty="0">
                <a:ea typeface="ＭＳ Ｐゴシック" panose="020B0600070205080204" pitchFamily="34" charset="-128"/>
                <a:sym typeface="Wingdings" panose="05000000000000000000" pitchFamily="2" charset="2"/>
              </a:rPr>
              <a:t> shared </a:t>
            </a:r>
            <a:r>
              <a:rPr lang="en-US" altLang="en-US" dirty="0" err="1">
                <a:ea typeface="ＭＳ Ｐゴシック" panose="020B0600070205080204" pitchFamily="34" charset="-128"/>
                <a:sym typeface="Wingdings" panose="05000000000000000000" pitchFamily="2" charset="2"/>
              </a:rPr>
              <a:t>subprocesses</a:t>
            </a:r>
            <a:endParaRPr lang="en-AU" altLang="en-US" dirty="0">
              <a:ea typeface="ＭＳ Ｐゴシック" panose="020B0600070205080204" pitchFamily="34" charset="-128"/>
            </a:endParaRPr>
          </a:p>
          <a:p>
            <a:pPr marL="914400" lvl="1" indent="-457200">
              <a:lnSpc>
                <a:spcPct val="90000"/>
              </a:lnSpc>
              <a:buFontTx/>
              <a:buAutoNum type="arabicPeriod"/>
            </a:pPr>
            <a:r>
              <a:rPr lang="en-AU" altLang="en-US" dirty="0">
                <a:ea typeface="ＭＳ Ｐゴシック" panose="020B0600070205080204" pitchFamily="34" charset="-128"/>
              </a:rPr>
              <a:t>Identify parts of a process that should be:</a:t>
            </a:r>
          </a:p>
          <a:p>
            <a:pPr lvl="2">
              <a:lnSpc>
                <a:spcPct val="90000"/>
              </a:lnSpc>
            </a:pPr>
            <a:r>
              <a:rPr lang="en-AU" altLang="en-US" dirty="0">
                <a:ea typeface="ＭＳ Ｐゴシック" panose="020B0600070205080204" pitchFamily="34" charset="-128"/>
              </a:rPr>
              <a:t>repeated</a:t>
            </a:r>
          </a:p>
          <a:p>
            <a:pPr lvl="2">
              <a:lnSpc>
                <a:spcPct val="90000"/>
              </a:lnSpc>
            </a:pPr>
            <a:r>
              <a:rPr lang="en-AU" altLang="en-US" dirty="0">
                <a:ea typeface="ＭＳ Ｐゴシック" panose="020B0600070205080204" pitchFamily="34" charset="-128"/>
              </a:rPr>
              <a:t>executed multiple times in parallel</a:t>
            </a:r>
          </a:p>
          <a:p>
            <a:pPr lvl="2">
              <a:lnSpc>
                <a:spcPct val="90000"/>
              </a:lnSpc>
            </a:pPr>
            <a:r>
              <a:rPr lang="en-AU" altLang="en-US" dirty="0">
                <a:ea typeface="ＭＳ Ｐゴシック" panose="020B0600070205080204" pitchFamily="34" charset="-128"/>
              </a:rPr>
              <a:t>cancelled</a:t>
            </a:r>
          </a:p>
        </p:txBody>
      </p:sp>
    </p:spTree>
    <p:extLst>
      <p:ext uri="{BB962C8B-B14F-4D97-AF65-F5344CB8AC3E}">
        <p14:creationId xmlns:p14="http://schemas.microsoft.com/office/powerpoint/2010/main" val="91907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B1990B30-4D17-46FA-8273-B889F7499127}"/>
              </a:ext>
            </a:extLst>
          </p:cNvPr>
          <p:cNvSpPr>
            <a:spLocks noGrp="1" noChangeArrowheads="1"/>
          </p:cNvSpPr>
          <p:nvPr>
            <p:ph type="title"/>
          </p:nvPr>
        </p:nvSpPr>
        <p:spPr>
          <a:xfrm>
            <a:off x="468313" y="109538"/>
            <a:ext cx="7920037" cy="879475"/>
          </a:xfrm>
        </p:spPr>
        <p:txBody>
          <a:bodyPr/>
          <a:lstStyle/>
          <a:p>
            <a:r>
              <a:rPr lang="en-AU" altLang="en-US">
                <a:ea typeface="ＭＳ Ｐゴシック" panose="020B0600070205080204" pitchFamily="34" charset="-128"/>
              </a:rPr>
              <a:t>Process hierarchies</a:t>
            </a:r>
          </a:p>
        </p:txBody>
      </p:sp>
      <p:graphicFrame>
        <p:nvGraphicFramePr>
          <p:cNvPr id="25602" name="Object 2">
            <a:extLst>
              <a:ext uri="{FF2B5EF4-FFF2-40B4-BE49-F238E27FC236}">
                <a16:creationId xmlns:a16="http://schemas.microsoft.com/office/drawing/2014/main" id="{60CD00D8-034E-400A-AF42-162BC1A65C15}"/>
              </a:ext>
            </a:extLst>
          </p:cNvPr>
          <p:cNvGraphicFramePr>
            <a:graphicFrameLocks noGrp="1" noChangeAspect="1"/>
          </p:cNvGraphicFramePr>
          <p:nvPr>
            <p:ph idx="1"/>
          </p:nvPr>
        </p:nvGraphicFramePr>
        <p:xfrm>
          <a:off x="715963" y="1233488"/>
          <a:ext cx="7129462" cy="4959350"/>
        </p:xfrm>
        <a:graphic>
          <a:graphicData uri="http://schemas.openxmlformats.org/presentationml/2006/ole">
            <mc:AlternateContent xmlns:mc="http://schemas.openxmlformats.org/markup-compatibility/2006">
              <mc:Choice xmlns:v="urn:schemas-microsoft-com:vml" Requires="v">
                <p:oleObj spid="_x0000_s14338" name="Visio" r:id="rId3" imgW="5906414" imgH="4108704" progId="Visio.Drawing.11">
                  <p:embed/>
                </p:oleObj>
              </mc:Choice>
              <mc:Fallback>
                <p:oleObj name="Visio" r:id="rId3" imgW="5906414" imgH="4108704" progId="Visio.Drawing.11">
                  <p:embed/>
                  <p:pic>
                    <p:nvPicPr>
                      <p:cNvPr id="25602" name="Object 2">
                        <a:extLst>
                          <a:ext uri="{FF2B5EF4-FFF2-40B4-BE49-F238E27FC236}">
                            <a16:creationId xmlns:a16="http://schemas.microsoft.com/office/drawing/2014/main" id="{60CD00D8-034E-400A-AF42-162BC1A65C15}"/>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1233488"/>
                        <a:ext cx="7129462"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Text Box 4">
            <a:extLst>
              <a:ext uri="{FF2B5EF4-FFF2-40B4-BE49-F238E27FC236}">
                <a16:creationId xmlns:a16="http://schemas.microsoft.com/office/drawing/2014/main" id="{C3AAD57E-9658-4481-9061-515CC724ABFA}"/>
              </a:ext>
            </a:extLst>
          </p:cNvPr>
          <p:cNvSpPr txBox="1">
            <a:spLocks noChangeArrowheads="1"/>
          </p:cNvSpPr>
          <p:nvPr/>
        </p:nvSpPr>
        <p:spPr bwMode="auto">
          <a:xfrm>
            <a:off x="0" y="6027738"/>
            <a:ext cx="1649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
                <a:schemeClr val="bg2"/>
              </a:buClr>
              <a:buFont typeface="Wingdings" panose="05000000000000000000" pitchFamily="2" charset="2"/>
              <a:buNone/>
            </a:pPr>
            <a:r>
              <a:rPr lang="en-AU" altLang="en-US" sz="1600" i="1"/>
              <a:t>Fragment of the SCOR model</a:t>
            </a:r>
          </a:p>
        </p:txBody>
      </p:sp>
    </p:spTree>
    <p:extLst>
      <p:ext uri="{BB962C8B-B14F-4D97-AF65-F5344CB8AC3E}">
        <p14:creationId xmlns:p14="http://schemas.microsoft.com/office/powerpoint/2010/main" val="67882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C25E8CE-2CCC-4A2F-8F7B-0F48C8E30F04}"/>
              </a:ext>
            </a:extLst>
          </p:cNvPr>
          <p:cNvSpPr>
            <a:spLocks noGrp="1"/>
          </p:cNvSpPr>
          <p:nvPr>
            <p:ph type="title"/>
          </p:nvPr>
        </p:nvSpPr>
        <p:spPr/>
        <p:txBody>
          <a:bodyPr/>
          <a:lstStyle/>
          <a:p>
            <a:r>
              <a:rPr lang="en-US" altLang="en-US">
                <a:ea typeface="ＭＳ Ｐゴシック" panose="020B0600070205080204" pitchFamily="34" charset="-128"/>
              </a:rPr>
              <a:t>Modeling Guideline</a:t>
            </a:r>
            <a:br>
              <a:rPr lang="en-US" altLang="en-US">
                <a:ea typeface="ＭＳ Ｐゴシック" panose="020B0600070205080204" pitchFamily="34" charset="-128"/>
              </a:rPr>
            </a:br>
            <a:r>
              <a:rPr lang="en-US" altLang="en-US">
                <a:ea typeface="ＭＳ Ｐゴシック" panose="020B0600070205080204" pitchFamily="34" charset="-128"/>
              </a:rPr>
              <a:t>Start with a value chain</a:t>
            </a:r>
          </a:p>
        </p:txBody>
      </p:sp>
      <p:sp>
        <p:nvSpPr>
          <p:cNvPr id="26627" name="Content Placeholder 2">
            <a:extLst>
              <a:ext uri="{FF2B5EF4-FFF2-40B4-BE49-F238E27FC236}">
                <a16:creationId xmlns:a16="http://schemas.microsoft.com/office/drawing/2014/main" id="{DC82EF3F-0A59-4243-B456-725F91F7145D}"/>
              </a:ext>
            </a:extLst>
          </p:cNvPr>
          <p:cNvSpPr>
            <a:spLocks noGrp="1"/>
          </p:cNvSpPr>
          <p:nvPr>
            <p:ph idx="1"/>
          </p:nvPr>
        </p:nvSpPr>
        <p:spPr>
          <a:xfrm>
            <a:off x="457200" y="1676400"/>
            <a:ext cx="8229600" cy="3941763"/>
          </a:xfrm>
        </p:spPr>
        <p:txBody>
          <a:bodyPr/>
          <a:lstStyle/>
          <a:p>
            <a:pPr>
              <a:lnSpc>
                <a:spcPct val="90000"/>
              </a:lnSpc>
            </a:pPr>
            <a:r>
              <a:rPr lang="en-AU" altLang="en-US">
                <a:ea typeface="ＭＳ Ｐゴシック" panose="020B0600070205080204" pitchFamily="34" charset="-128"/>
              </a:rPr>
              <a:t>Good practice is that the top-level process should be simple (no gateways) and should show the main phases of the process</a:t>
            </a:r>
          </a:p>
          <a:p>
            <a:pPr lvl="1">
              <a:lnSpc>
                <a:spcPct val="90000"/>
              </a:lnSpc>
            </a:pPr>
            <a:r>
              <a:rPr lang="en-AU" altLang="en-US">
                <a:ea typeface="ＭＳ Ｐゴシック" panose="020B0600070205080204" pitchFamily="34" charset="-128"/>
              </a:rPr>
              <a:t>Each phase then becomes a sub-process</a:t>
            </a:r>
          </a:p>
          <a:p>
            <a:pPr lvl="1">
              <a:lnSpc>
                <a:spcPct val="90000"/>
              </a:lnSpc>
            </a:pPr>
            <a:r>
              <a:rPr lang="en-AU" altLang="en-US">
                <a:ea typeface="ＭＳ Ｐゴシック" panose="020B0600070205080204" pitchFamily="34" charset="-128"/>
              </a:rPr>
              <a:t>This is sometimes called a “value chain”</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86396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5584F224-2D45-464D-A145-2C581986742B}"/>
              </a:ext>
            </a:extLst>
          </p:cNvPr>
          <p:cNvSpPr>
            <a:spLocks noGrp="1" noChangeArrowheads="1"/>
          </p:cNvSpPr>
          <p:nvPr>
            <p:ph type="title"/>
          </p:nvPr>
        </p:nvSpPr>
        <p:spPr/>
        <p:txBody>
          <a:bodyPr/>
          <a:lstStyle/>
          <a:p>
            <a:r>
              <a:rPr lang="en-AU" altLang="en-US">
                <a:ea typeface="ＭＳ Ｐゴシック" panose="020B0600070205080204" pitchFamily="34" charset="-128"/>
              </a:rPr>
              <a:t>Showing the value chain with sub-processes</a:t>
            </a:r>
          </a:p>
        </p:txBody>
      </p:sp>
      <p:graphicFrame>
        <p:nvGraphicFramePr>
          <p:cNvPr id="27650" name="Object 2">
            <a:extLst>
              <a:ext uri="{FF2B5EF4-FFF2-40B4-BE49-F238E27FC236}">
                <a16:creationId xmlns:a16="http://schemas.microsoft.com/office/drawing/2014/main" id="{671D3AE4-7D94-47DF-A262-12F164F5E543}"/>
              </a:ext>
            </a:extLst>
          </p:cNvPr>
          <p:cNvGraphicFramePr>
            <a:graphicFrameLocks noChangeAspect="1"/>
          </p:cNvGraphicFramePr>
          <p:nvPr>
            <p:ph idx="1"/>
          </p:nvPr>
        </p:nvGraphicFramePr>
        <p:xfrm>
          <a:off x="381000" y="1676400"/>
          <a:ext cx="8524875" cy="685800"/>
        </p:xfrm>
        <a:graphic>
          <a:graphicData uri="http://schemas.openxmlformats.org/presentationml/2006/ole">
            <mc:AlternateContent xmlns:mc="http://schemas.openxmlformats.org/markup-compatibility/2006">
              <mc:Choice xmlns:v="urn:schemas-microsoft-com:vml" Requires="v">
                <p:oleObj spid="_x0000_s15362" name="Visio" r:id="rId3" imgW="9412834" imgH="757733" progId="Visio.Drawing.11">
                  <p:embed/>
                </p:oleObj>
              </mc:Choice>
              <mc:Fallback>
                <p:oleObj name="Visio" r:id="rId3" imgW="9412834" imgH="757733" progId="Visio.Drawing.11">
                  <p:embed/>
                  <p:pic>
                    <p:nvPicPr>
                      <p:cNvPr id="27650" name="Object 2">
                        <a:extLst>
                          <a:ext uri="{FF2B5EF4-FFF2-40B4-BE49-F238E27FC236}">
                            <a16:creationId xmlns:a16="http://schemas.microsoft.com/office/drawing/2014/main" id="{671D3AE4-7D94-47DF-A262-12F164F5E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8524875" cy="685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a:extLst>
              <a:ext uri="{FF2B5EF4-FFF2-40B4-BE49-F238E27FC236}">
                <a16:creationId xmlns:a16="http://schemas.microsoft.com/office/drawing/2014/main" id="{156F45C9-8065-449A-BFBB-30DAF0DFA533}"/>
              </a:ext>
            </a:extLst>
          </p:cNvPr>
          <p:cNvGraphicFramePr>
            <a:graphicFrameLocks noChangeAspect="1"/>
          </p:cNvGraphicFramePr>
          <p:nvPr/>
        </p:nvGraphicFramePr>
        <p:xfrm>
          <a:off x="457200" y="2882900"/>
          <a:ext cx="8229600" cy="3213100"/>
        </p:xfrm>
        <a:graphic>
          <a:graphicData uri="http://schemas.openxmlformats.org/presentationml/2006/ole">
            <mc:AlternateContent xmlns:mc="http://schemas.openxmlformats.org/markup-compatibility/2006">
              <mc:Choice xmlns:v="urn:schemas-microsoft-com:vml" Requires="v">
                <p:oleObj spid="_x0000_s15363" name="Visio" r:id="rId5" imgW="14337487" imgH="5596738" progId="Visio.Drawing.11">
                  <p:embed/>
                </p:oleObj>
              </mc:Choice>
              <mc:Fallback>
                <p:oleObj name="Visio" r:id="rId5" imgW="14337487" imgH="5596738" progId="Visio.Drawing.11">
                  <p:embed/>
                  <p:pic>
                    <p:nvPicPr>
                      <p:cNvPr id="27651" name="Object 3">
                        <a:extLst>
                          <a:ext uri="{FF2B5EF4-FFF2-40B4-BE49-F238E27FC236}">
                            <a16:creationId xmlns:a16="http://schemas.microsoft.com/office/drawing/2014/main" id="{156F45C9-8065-449A-BFBB-30DAF0DFA5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82900"/>
                        <a:ext cx="82296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7653" name="Straight Arrow Connector 5">
            <a:extLst>
              <a:ext uri="{FF2B5EF4-FFF2-40B4-BE49-F238E27FC236}">
                <a16:creationId xmlns:a16="http://schemas.microsoft.com/office/drawing/2014/main" id="{B593F645-5FC5-4B49-B133-6331EF609776}"/>
              </a:ext>
            </a:extLst>
          </p:cNvPr>
          <p:cNvCxnSpPr>
            <a:cxnSpLocks noChangeShapeType="1"/>
          </p:cNvCxnSpPr>
          <p:nvPr/>
        </p:nvCxnSpPr>
        <p:spPr bwMode="auto">
          <a:xfrm rot="10800000" flipV="1">
            <a:off x="609600" y="2438400"/>
            <a:ext cx="2590800" cy="684213"/>
          </a:xfrm>
          <a:prstGeom prst="straightConnector1">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7654" name="Straight Arrow Connector 9">
            <a:extLst>
              <a:ext uri="{FF2B5EF4-FFF2-40B4-BE49-F238E27FC236}">
                <a16:creationId xmlns:a16="http://schemas.microsoft.com/office/drawing/2014/main" id="{AA02248C-68CE-453E-A300-D9A0266EA673}"/>
              </a:ext>
            </a:extLst>
          </p:cNvPr>
          <p:cNvCxnSpPr>
            <a:cxnSpLocks noChangeShapeType="1"/>
          </p:cNvCxnSpPr>
          <p:nvPr/>
        </p:nvCxnSpPr>
        <p:spPr bwMode="auto">
          <a:xfrm>
            <a:off x="3124200" y="2438400"/>
            <a:ext cx="4495800" cy="609600"/>
          </a:xfrm>
          <a:prstGeom prst="straightConnector1">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93558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770</Words>
  <Application>Microsoft Office PowerPoint</Application>
  <PresentationFormat>On-screen Show (4:3)</PresentationFormat>
  <Paragraphs>107</Paragraphs>
  <Slides>31</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ＭＳ Ｐゴシック</vt:lpstr>
      <vt:lpstr>Arial</vt:lpstr>
      <vt:lpstr>Calibri</vt:lpstr>
      <vt:lpstr>Wingdings</vt:lpstr>
      <vt:lpstr>Office Theme</vt:lpstr>
      <vt:lpstr>Microsoft Visio Drawing</vt:lpstr>
      <vt:lpstr>Microsoft Office Visio Drawing</vt:lpstr>
      <vt:lpstr>Pemodelan Proses Bisnis</vt:lpstr>
      <vt:lpstr>Referensi</vt:lpstr>
      <vt:lpstr>Anything wrong with this model?</vt:lpstr>
      <vt:lpstr>Is this better?</vt:lpstr>
      <vt:lpstr>Expanded…</vt:lpstr>
      <vt:lpstr>Sub-processes</vt:lpstr>
      <vt:lpstr>Process hierarchies</vt:lpstr>
      <vt:lpstr>Modeling Guideline Start with a value chain</vt:lpstr>
      <vt:lpstr>Showing the value chain with sub-processes</vt:lpstr>
      <vt:lpstr>Shared sub-process</vt:lpstr>
      <vt:lpstr>Sub-processes and loop marker</vt:lpstr>
      <vt:lpstr>Exercise</vt:lpstr>
      <vt:lpstr>Multiple instance marker</vt:lpstr>
      <vt:lpstr>Multiple instance activity - example</vt:lpstr>
      <vt:lpstr>Event types</vt:lpstr>
      <vt:lpstr>Event types (cont.)</vt:lpstr>
      <vt:lpstr>And more...</vt:lpstr>
      <vt:lpstr>Modelling with events - Example</vt:lpstr>
      <vt:lpstr>Modelling with events - Example</vt:lpstr>
      <vt:lpstr>Data-based vs. event-based decision</vt:lpstr>
      <vt:lpstr>Event-driven Decision – Example</vt:lpstr>
      <vt:lpstr>Exercise</vt:lpstr>
      <vt:lpstr>Boundary events</vt:lpstr>
      <vt:lpstr>Boundary Events – Example</vt:lpstr>
      <vt:lpstr>Event sub-processes </vt:lpstr>
      <vt:lpstr>Event sub-processes  – Example</vt:lpstr>
      <vt:lpstr>Exception handling (error events)</vt:lpstr>
      <vt:lpstr>Error events – Example</vt:lpstr>
      <vt:lpstr>Exercise</vt:lpstr>
      <vt:lpstr>Summary</vt:lpstr>
      <vt:lpstr>And once I’ve got a model, what’s next?</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241</cp:revision>
  <dcterms:created xsi:type="dcterms:W3CDTF">2010-08-24T06:47:44Z</dcterms:created>
  <dcterms:modified xsi:type="dcterms:W3CDTF">2017-09-22T23:49:54Z</dcterms:modified>
</cp:coreProperties>
</file>