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83" r:id="rId2"/>
    <p:sldId id="384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406" r:id="rId25"/>
    <p:sldId id="407" r:id="rId26"/>
    <p:sldId id="408" r:id="rId27"/>
    <p:sldId id="409" r:id="rId28"/>
    <p:sldId id="410" r:id="rId29"/>
    <p:sldId id="411" r:id="rId30"/>
    <p:sldId id="412" r:id="rId31"/>
    <p:sldId id="413" r:id="rId32"/>
    <p:sldId id="414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65" d="100"/>
          <a:sy n="65" d="100"/>
        </p:scale>
        <p:origin x="22" y="3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D401D-C29A-4928-88E1-427A39D3C18A}" type="datetimeFigureOut">
              <a:rPr lang="id-ID" smtClean="0"/>
              <a:t>23/09/2017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FD104-B2A3-424E-B3F4-1DFCA91EAA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791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048E5B-BD9A-4C0B-B552-4469974D48FE}" type="datetimeFigureOut">
              <a:rPr lang="id-ID"/>
              <a:pPr>
                <a:defRPr/>
              </a:pPr>
              <a:t>23/09/2017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339B845-4BC6-43F6-B113-E03B24E0C7AB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413082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>
            <a:extLst>
              <a:ext uri="{FF2B5EF4-FFF2-40B4-BE49-F238E27FC236}">
                <a16:creationId xmlns:a16="http://schemas.microsoft.com/office/drawing/2014/main" id="{5369B16A-1AB2-4BB3-BDCA-BC01FDCCB7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731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53CE212-9C6E-4B96-A2DE-FFE72F015626}" type="slidenum">
              <a:rPr lang="en-GB" altLang="en-US" sz="1300" b="0"/>
              <a:pPr eaLnBrk="1" hangingPunct="1"/>
              <a:t>4</a:t>
            </a:fld>
            <a:endParaRPr lang="en-GB" altLang="en-US" sz="1300" b="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1B4C4B66-1B21-4717-8711-BD2EAFBFEAB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62050" y="769938"/>
            <a:ext cx="4787900" cy="3590925"/>
          </a:xfrm>
          <a:ln cap="flat"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CC66637-C072-4456-BBAA-52F6B51682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59" tIns="48395" rIns="98459" bIns="48395"/>
          <a:lstStyle/>
          <a:p>
            <a:endParaRPr lang="et-EE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4440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>
            <a:extLst>
              <a:ext uri="{FF2B5EF4-FFF2-40B4-BE49-F238E27FC236}">
                <a16:creationId xmlns:a16="http://schemas.microsoft.com/office/drawing/2014/main" id="{1BF1D537-9564-4B1F-A6AC-5ACA1204BA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731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54CA995-E2EA-480C-9D31-09BF007A788B}" type="slidenum">
              <a:rPr lang="en-GB" altLang="en-US" sz="1300" b="0"/>
              <a:pPr eaLnBrk="1" hangingPunct="1"/>
              <a:t>19</a:t>
            </a:fld>
            <a:endParaRPr lang="en-GB" altLang="en-US" sz="1300" b="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E7E34034-DBC3-40A2-9150-55E596B2AB3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62050" y="769938"/>
            <a:ext cx="4787900" cy="3590925"/>
          </a:xfrm>
          <a:ln cap="flat"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C0988F5F-6546-4DEF-8F84-D593E92B6E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59" tIns="48395" rIns="98459" bIns="48395"/>
          <a:lstStyle/>
          <a:p>
            <a:endParaRPr lang="et-EE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4196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>
            <a:extLst>
              <a:ext uri="{FF2B5EF4-FFF2-40B4-BE49-F238E27FC236}">
                <a16:creationId xmlns:a16="http://schemas.microsoft.com/office/drawing/2014/main" id="{A3F99617-C5AC-4732-B640-B0CF44D2B7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731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6EEA099-138B-4CEA-8850-DD8C9AC7045C}" type="slidenum">
              <a:rPr lang="en-GB" altLang="en-US" sz="1300" b="0"/>
              <a:pPr eaLnBrk="1" hangingPunct="1"/>
              <a:t>24</a:t>
            </a:fld>
            <a:endParaRPr lang="en-GB" altLang="en-US" sz="1300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C3F05728-1BDA-43EB-9629-67CB017424E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62050" y="769938"/>
            <a:ext cx="4787900" cy="3590925"/>
          </a:xfrm>
          <a:ln cap="flat"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446B5126-DF6C-4387-AEDB-B3AB6D8D6B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59" tIns="48395" rIns="98459" bIns="48395"/>
          <a:lstStyle/>
          <a:p>
            <a:endParaRPr lang="et-EE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4461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>
            <a:extLst>
              <a:ext uri="{FF2B5EF4-FFF2-40B4-BE49-F238E27FC236}">
                <a16:creationId xmlns:a16="http://schemas.microsoft.com/office/drawing/2014/main" id="{9E8872EB-274E-4117-B570-A61661BC5A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731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D865A47-5E6A-4B6E-91A0-3D8147A0DA4F}" type="slidenum">
              <a:rPr lang="en-GB" altLang="en-US" sz="1300" b="0"/>
              <a:pPr eaLnBrk="1" hangingPunct="1"/>
              <a:t>26</a:t>
            </a:fld>
            <a:endParaRPr lang="en-GB" altLang="en-US" sz="1300" b="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57F63495-4276-4226-BD2B-33F47A89FF2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62050" y="769938"/>
            <a:ext cx="4787900" cy="3590925"/>
          </a:xfrm>
          <a:ln cap="flat"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8198DB1D-BA6F-469F-9819-BFDA889D4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59" tIns="48395" rIns="98459" bIns="48395"/>
          <a:lstStyle/>
          <a:p>
            <a:endParaRPr lang="et-EE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2956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3A03D225-AC96-4F4C-8E15-60CDDF1C94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41B3629B-AD5D-42ED-ADBD-A855EBECD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Boaz Ronen, “The Complete Kit Concept,” </a:t>
            </a:r>
            <a:r>
              <a:rPr lang="en-US" altLang="en-US" i="1">
                <a:latin typeface="Arial" panose="020B0604020202020204" pitchFamily="34" charset="0"/>
                <a:ea typeface="ＭＳ Ｐゴシック" panose="020B0600070205080204" pitchFamily="34" charset="-128"/>
              </a:rPr>
              <a:t>International Journal of Production Research, Volume 30, Issue 10 October 1992, pages 2457 – 2466. 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1FB673D8-B55E-4858-9D5C-E1BD5ADA94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731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8EBF737-4652-4B12-B1E1-AC10D28F8883}" type="slidenum">
              <a:rPr lang="en-AU" altLang="en-US" sz="1300" b="0"/>
              <a:pPr eaLnBrk="1" hangingPunct="1"/>
              <a:t>27</a:t>
            </a:fld>
            <a:endParaRPr lang="en-AU" altLang="en-US" sz="1300" b="0"/>
          </a:p>
        </p:txBody>
      </p:sp>
    </p:spTree>
    <p:extLst>
      <p:ext uri="{BB962C8B-B14F-4D97-AF65-F5344CB8AC3E}">
        <p14:creationId xmlns:p14="http://schemas.microsoft.com/office/powerpoint/2010/main" val="3014028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>
            <a:extLst>
              <a:ext uri="{FF2B5EF4-FFF2-40B4-BE49-F238E27FC236}">
                <a16:creationId xmlns:a16="http://schemas.microsoft.com/office/drawing/2014/main" id="{BCB41C82-3F46-41D7-93F7-0B1762865E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731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E9572A4-1468-41F7-9080-DED860476273}" type="slidenum">
              <a:rPr lang="en-GB" altLang="en-US" sz="1300" b="0"/>
              <a:pPr eaLnBrk="1" hangingPunct="1"/>
              <a:t>29</a:t>
            </a:fld>
            <a:endParaRPr lang="en-GB" altLang="en-US" sz="1300" b="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69C908E6-EC9A-4DF1-A3E4-FD671A514AF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62050" y="769938"/>
            <a:ext cx="4787900" cy="3590925"/>
          </a:xfrm>
          <a:ln cap="flat"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E63313D6-10C2-43DB-B073-2073A9A6E3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59" tIns="48395" rIns="98459" bIns="48395"/>
          <a:lstStyle/>
          <a:p>
            <a:endParaRPr lang="et-EE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5509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>
            <a:extLst>
              <a:ext uri="{FF2B5EF4-FFF2-40B4-BE49-F238E27FC236}">
                <a16:creationId xmlns:a16="http://schemas.microsoft.com/office/drawing/2014/main" id="{E13CD2C8-1807-4600-9838-399164779E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731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BB7DEF6-6D27-4C7F-9C83-85458A76181F}" type="slidenum">
              <a:rPr lang="en-GB" altLang="en-US" sz="1300" b="0"/>
              <a:pPr eaLnBrk="1" hangingPunct="1"/>
              <a:t>5</a:t>
            </a:fld>
            <a:endParaRPr lang="en-GB" altLang="en-US" sz="1300" b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2B2B649B-4D20-47B1-A38A-82DA2EE1918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62050" y="769938"/>
            <a:ext cx="4787900" cy="3590925"/>
          </a:xfrm>
          <a:ln cap="flat"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BF14C9C7-BE12-42B4-8854-63838FA0A7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59" tIns="48395" rIns="98459" bIns="48395"/>
          <a:lstStyle/>
          <a:p>
            <a:endParaRPr lang="et-EE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2947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>
            <a:extLst>
              <a:ext uri="{FF2B5EF4-FFF2-40B4-BE49-F238E27FC236}">
                <a16:creationId xmlns:a16="http://schemas.microsoft.com/office/drawing/2014/main" id="{49669EC1-22C4-4B66-8F13-BD019EB1B8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731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D89B0B0-F100-48B5-AB2E-929140BF5C38}" type="slidenum">
              <a:rPr lang="en-GB" altLang="en-US" sz="1300" b="0"/>
              <a:pPr eaLnBrk="1" hangingPunct="1"/>
              <a:t>6</a:t>
            </a:fld>
            <a:endParaRPr lang="en-GB" altLang="en-US" sz="1300" b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092D9CC-D259-4CBE-B471-85C005CEE09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62050" y="769938"/>
            <a:ext cx="4787900" cy="3590925"/>
          </a:xfrm>
          <a:ln cap="flat"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7CFA2E1C-64D0-47DB-A4BA-7FBF1247F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59" tIns="48395" rIns="98459" bIns="48395"/>
          <a:lstStyle/>
          <a:p>
            <a:endParaRPr lang="et-EE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1263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>
            <a:extLst>
              <a:ext uri="{FF2B5EF4-FFF2-40B4-BE49-F238E27FC236}">
                <a16:creationId xmlns:a16="http://schemas.microsoft.com/office/drawing/2014/main" id="{847C94F6-60FF-446B-B5C9-96E22BFAEC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731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6A0D9E4-BC29-46A5-AE09-C8EAB1D934FF}" type="slidenum">
              <a:rPr lang="en-GB" altLang="en-US" sz="1300" b="0"/>
              <a:pPr eaLnBrk="1" hangingPunct="1"/>
              <a:t>7</a:t>
            </a:fld>
            <a:endParaRPr lang="en-GB" altLang="en-US" sz="1300" b="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FD1A9DE-E232-4A54-BDB7-5F389CC1A8E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62050" y="769938"/>
            <a:ext cx="4787900" cy="3590925"/>
          </a:xfrm>
          <a:ln cap="flat"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23323FD1-3379-49F5-87FC-098DC5B53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59" tIns="48395" rIns="98459" bIns="48395"/>
          <a:lstStyle/>
          <a:p>
            <a:endParaRPr lang="et-EE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4722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>
            <a:extLst>
              <a:ext uri="{FF2B5EF4-FFF2-40B4-BE49-F238E27FC236}">
                <a16:creationId xmlns:a16="http://schemas.microsoft.com/office/drawing/2014/main" id="{4A643206-2B9F-4092-B45D-28D0F52EEE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731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4357BF9-457A-4CDA-9829-759664EB6324}" type="slidenum">
              <a:rPr lang="en-GB" altLang="en-US" sz="1300" b="0"/>
              <a:pPr eaLnBrk="1" hangingPunct="1"/>
              <a:t>8</a:t>
            </a:fld>
            <a:endParaRPr lang="en-GB" altLang="en-US" sz="1300" b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0FF7EC02-BC31-49A0-88C6-E6956EEEA27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62050" y="769938"/>
            <a:ext cx="4787900" cy="3590925"/>
          </a:xfrm>
          <a:ln cap="flat"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AB4C20F7-32CB-4D36-ACDB-D412C98A5C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59" tIns="48395" rIns="98459" bIns="48395"/>
          <a:lstStyle/>
          <a:p>
            <a:endParaRPr lang="et-EE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1318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>
            <a:extLst>
              <a:ext uri="{FF2B5EF4-FFF2-40B4-BE49-F238E27FC236}">
                <a16:creationId xmlns:a16="http://schemas.microsoft.com/office/drawing/2014/main" id="{B6880335-CE0D-49DF-93F0-DA60A03E41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731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3FE6C67-0407-4AE4-A235-7D8AFF4952D9}" type="slidenum">
              <a:rPr lang="en-GB" altLang="en-US" sz="1300" b="0"/>
              <a:pPr eaLnBrk="1" hangingPunct="1"/>
              <a:t>11</a:t>
            </a:fld>
            <a:endParaRPr lang="en-GB" altLang="en-US" sz="1300" b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7B39A397-CE51-4BD9-ADE2-63FF7EEBF49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62050" y="769938"/>
            <a:ext cx="4787900" cy="3590925"/>
          </a:xfrm>
          <a:ln cap="flat"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F4AFAC81-1766-4C6F-B074-83333F8C51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59" tIns="48395" rIns="98459" bIns="48395"/>
          <a:lstStyle/>
          <a:p>
            <a:endParaRPr lang="et-EE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0029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>
            <a:extLst>
              <a:ext uri="{FF2B5EF4-FFF2-40B4-BE49-F238E27FC236}">
                <a16:creationId xmlns:a16="http://schemas.microsoft.com/office/drawing/2014/main" id="{670A357F-B0AB-4D63-8C29-5A0AF10209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731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3434161-F97C-44AD-A31D-076372312055}" type="slidenum">
              <a:rPr lang="en-GB" altLang="en-US" sz="1300" b="0"/>
              <a:pPr eaLnBrk="1" hangingPunct="1"/>
              <a:t>14</a:t>
            </a:fld>
            <a:endParaRPr lang="en-GB" altLang="en-US" sz="1300" b="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6FE17072-C8A0-47D9-94FD-A962622A124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62050" y="769938"/>
            <a:ext cx="4787900" cy="3590925"/>
          </a:xfrm>
          <a:ln cap="flat"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A68DCC7B-A129-483F-986D-BC029270C8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59" tIns="48395" rIns="98459" bIns="48395"/>
          <a:lstStyle/>
          <a:p>
            <a:endParaRPr lang="et-EE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9460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>
            <a:extLst>
              <a:ext uri="{FF2B5EF4-FFF2-40B4-BE49-F238E27FC236}">
                <a16:creationId xmlns:a16="http://schemas.microsoft.com/office/drawing/2014/main" id="{6D2FD325-5C15-4DB6-A1B8-5474949D8D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731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ABED699-D458-49E4-BF3A-AC98925610F3}" type="slidenum">
              <a:rPr lang="en-GB" altLang="en-US" sz="1300" b="0"/>
              <a:pPr eaLnBrk="1" hangingPunct="1"/>
              <a:t>16</a:t>
            </a:fld>
            <a:endParaRPr lang="en-GB" altLang="en-US" sz="1300" b="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C657FF3A-8680-4D9B-8BB6-218E939FE83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62050" y="769938"/>
            <a:ext cx="4787900" cy="3590925"/>
          </a:xfrm>
          <a:ln cap="flat"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1C114BFD-6D40-450C-AB52-546C6D30FF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59" tIns="48395" rIns="98459" bIns="48395"/>
          <a:lstStyle/>
          <a:p>
            <a:endParaRPr lang="et-EE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8488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>
            <a:extLst>
              <a:ext uri="{FF2B5EF4-FFF2-40B4-BE49-F238E27FC236}">
                <a16:creationId xmlns:a16="http://schemas.microsoft.com/office/drawing/2014/main" id="{A3DE37BE-82C0-4880-8BDC-6A38C6E46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731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6CA2B52-61C9-4343-B0D6-0EBC60E188D3}" type="slidenum">
              <a:rPr lang="en-GB" altLang="en-US" sz="1300" b="0"/>
              <a:pPr eaLnBrk="1" hangingPunct="1"/>
              <a:t>17</a:t>
            </a:fld>
            <a:endParaRPr lang="en-GB" altLang="en-US" sz="1300" b="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A369A233-CA52-47C5-B4AF-6DB155D81B2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62050" y="769938"/>
            <a:ext cx="4787900" cy="3590925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2014A692-47B2-49BF-85D4-CB5611C0F98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46150" y="4875213"/>
            <a:ext cx="5205413" cy="4629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59" tIns="48395" rIns="98459" bIns="48395"/>
          <a:lstStyle/>
          <a:p>
            <a:endParaRPr lang="et-EE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762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1859" y="0"/>
            <a:ext cx="9347717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01859" y="228600"/>
            <a:ext cx="934771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1799" y="1524000"/>
            <a:ext cx="6274059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798" y="3657600"/>
            <a:ext cx="6274060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here to edit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Bahasan</a:t>
            </a:r>
            <a:br>
              <a:rPr lang="en-US" dirty="0"/>
            </a:br>
            <a:r>
              <a:rPr lang="en-US" dirty="0"/>
              <a:t>Click here to edit </a:t>
            </a:r>
            <a:r>
              <a:rPr lang="en-US" dirty="0" err="1"/>
              <a:t>Pertemuan</a:t>
            </a:r>
            <a:br>
              <a:rPr lang="en-US" dirty="0"/>
            </a:br>
            <a:r>
              <a:rPr lang="en-US" dirty="0"/>
              <a:t>Click here to edit Nama </a:t>
            </a:r>
            <a:r>
              <a:rPr lang="en-US" dirty="0" err="1"/>
              <a:t>Dosen</a:t>
            </a:r>
            <a:br>
              <a:rPr lang="en-US" dirty="0"/>
            </a:br>
            <a:r>
              <a:rPr lang="en-US" dirty="0"/>
              <a:t>Click here to edit Nama Prodi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Fakultas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E4D6-BEB8-4E99-B8A1-7038C2F2D1BE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144A-AE3E-4E44-A89F-B6746EC1707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318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FACB-1F5D-4FF9-B5CC-F194F462CCA2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51C2-6190-4BB7-BBA8-1B23D0C40A2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5904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4BF1-3389-4F47-8435-C04CC10B9A7E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C1FE-ED77-4380-AE9C-EE28AB75257F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4287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2BF8-DE4E-4DD8-93A8-819B2A8C6ED6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CEFC-1327-4C24-92E5-884D19EDEC0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027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420939"/>
            <a:ext cx="35052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UTS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3240088"/>
            <a:ext cx="5334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DCBD-1673-4569-B2E0-E1B7B9DEF070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71F4A-6D73-4342-9533-46E3ECE9155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4335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D78E-5710-4279-9346-CA3F3FF1ADAB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B3AD7-5558-4161-B7D2-95F8DE54CD3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00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036D-7F85-4604-9C31-D116ABDFBFCB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2A8DE-DF06-4A0A-B8B9-F0FC1DFE871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519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DBD3-F138-4801-A0A6-578A3386CD18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5B9C0-F00E-4EC1-B571-461E0CC5FB03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9094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1518-4759-420B-9C6C-02911BE08FB6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046D4-C1A9-4BE2-8E11-BB51EFD9947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0306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038C-8833-4053-A8B5-3B45FC1C23E1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78CF-756E-44AB-85F7-AA9B06AF3F0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355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C4F4-CD15-4E8C-A7EE-9212E377943D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5ABA6-7761-4D95-A1CD-8F9B19CA4E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22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11F90-EFA5-425A-83D0-AD67BBCB8FFB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BC9BDE8-EFE1-4D93-AB31-5E7BCFE0330D}" type="slidenum">
              <a:rPr lang="en-US" altLang="id-ID"/>
              <a:pPr/>
              <a:t>‹#›</a:t>
            </a:fld>
            <a:endParaRPr lang="en-US" altLang="id-ID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kflowcourse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Pemodelan</a:t>
            </a:r>
            <a:r>
              <a:rPr lang="en-GB" dirty="0"/>
              <a:t> Proses </a:t>
            </a:r>
            <a:r>
              <a:rPr lang="en-GB" dirty="0" err="1"/>
              <a:t>Bisnis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: </a:t>
            </a:r>
            <a:r>
              <a:rPr lang="en-US" dirty="0" err="1"/>
              <a:t>Analisis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br>
              <a:rPr lang="en-US" dirty="0"/>
            </a:br>
            <a:r>
              <a:rPr lang="en-US" dirty="0" err="1"/>
              <a:t>Pertemuan</a:t>
            </a:r>
            <a:r>
              <a:rPr lang="en-US" dirty="0"/>
              <a:t> 11</a:t>
            </a:r>
            <a:br>
              <a:rPr lang="en-US" dirty="0"/>
            </a:b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Pengampu</a:t>
            </a:r>
            <a:r>
              <a:rPr lang="en-US" dirty="0"/>
              <a:t>: Alivia </a:t>
            </a:r>
            <a:r>
              <a:rPr lang="en-US" dirty="0" err="1"/>
              <a:t>Yulfitri</a:t>
            </a:r>
            <a:r>
              <a:rPr lang="en-US" dirty="0"/>
              <a:t> (2017)</a:t>
            </a:r>
          </a:p>
          <a:p>
            <a:r>
              <a:rPr lang="en-US" dirty="0"/>
              <a:t>Prodi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- </a:t>
            </a:r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653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F93684FF-CB7F-491A-9AE0-AFDB5D844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Re-Design Heuristics</a:t>
            </a:r>
            <a:endParaRPr lang="et-EE" altLang="en-US">
              <a:ea typeface="ＭＳ Ｐゴシック" panose="020B0600070205080204" pitchFamily="34" charset="-128"/>
            </a:endParaRP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038A2541-E448-42BF-8017-C2DF5EF9C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775"/>
            <a:ext cx="3657600" cy="3989388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en-US">
                <a:ea typeface="ＭＳ Ｐゴシック" panose="020B0600070205080204" pitchFamily="34" charset="-128"/>
              </a:rPr>
              <a:t>Task elimination</a:t>
            </a:r>
          </a:p>
          <a:p>
            <a:pPr marL="514350" indent="-514350">
              <a:buFontTx/>
              <a:buAutoNum type="arabicPeriod"/>
            </a:pPr>
            <a:r>
              <a:rPr lang="en-US" altLang="en-US">
                <a:ea typeface="ＭＳ Ｐゴシック" panose="020B0600070205080204" pitchFamily="34" charset="-128"/>
              </a:rPr>
              <a:t>Task composition</a:t>
            </a:r>
          </a:p>
          <a:p>
            <a:pPr marL="514350" indent="-514350">
              <a:buFontTx/>
              <a:buAutoNum type="arabicPeriod"/>
            </a:pPr>
            <a:r>
              <a:rPr lang="en-US" altLang="en-US">
                <a:ea typeface="ＭＳ Ｐゴシック" panose="020B0600070205080204" pitchFamily="34" charset="-128"/>
              </a:rPr>
              <a:t>Triage</a:t>
            </a:r>
          </a:p>
          <a:p>
            <a:pPr marL="514350" indent="-514350">
              <a:buFontTx/>
              <a:buAutoNum type="arabicPeriod"/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514350" indent="-514350">
              <a:buFontTx/>
              <a:buAutoNum type="arabicPeriod"/>
            </a:pPr>
            <a:r>
              <a:rPr lang="en-US" altLang="en-US">
                <a:ea typeface="ＭＳ Ｐゴシック" panose="020B0600070205080204" pitchFamily="34" charset="-128"/>
              </a:rPr>
              <a:t>Resequencing</a:t>
            </a:r>
          </a:p>
          <a:p>
            <a:pPr marL="514350" indent="-514350">
              <a:buFontTx/>
              <a:buAutoNum type="arabicPeriod"/>
            </a:pPr>
            <a:r>
              <a:rPr lang="en-US" altLang="en-US">
                <a:ea typeface="ＭＳ Ｐゴシック" panose="020B0600070205080204" pitchFamily="34" charset="-128"/>
              </a:rPr>
              <a:t>Parallelism</a:t>
            </a:r>
          </a:p>
          <a:p>
            <a:pPr marL="514350" indent="-514350">
              <a:buFontTx/>
              <a:buAutoNum type="arabicPeriod"/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514350" indent="-514350"/>
            <a:endParaRPr lang="en-US" altLang="en-US">
              <a:ea typeface="ＭＳ Ｐゴシック" panose="020B0600070205080204" pitchFamily="34" charset="-128"/>
            </a:endParaRPr>
          </a:p>
          <a:p>
            <a:pPr marL="514350" indent="-514350"/>
            <a:endParaRPr lang="en-US" altLang="en-US">
              <a:ea typeface="ＭＳ Ｐゴシック" panose="020B0600070205080204" pitchFamily="34" charset="-128"/>
            </a:endParaRPr>
          </a:p>
          <a:p>
            <a:pPr marL="514350" indent="-514350"/>
            <a:endParaRPr lang="en-US" altLang="en-US">
              <a:ea typeface="ＭＳ Ｐゴシック" panose="020B0600070205080204" pitchFamily="34" charset="-128"/>
            </a:endParaRPr>
          </a:p>
          <a:p>
            <a:pPr marL="514350" indent="-514350"/>
            <a:endParaRPr lang="et-EE" altLang="en-US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F93B58-D00D-44AA-AF77-B55C7B6EC777}"/>
              </a:ext>
            </a:extLst>
          </p:cNvPr>
          <p:cNvSpPr txBox="1">
            <a:spLocks/>
          </p:cNvSpPr>
          <p:nvPr/>
        </p:nvSpPr>
        <p:spPr bwMode="auto">
          <a:xfrm>
            <a:off x="3657600" y="1676400"/>
            <a:ext cx="5486400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514350" indent="-5143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B1B1B1"/>
              </a:buClr>
              <a:buFont typeface="Arial" panose="020B0604020202020204" pitchFamily="34" charset="0"/>
              <a:buAutoNum type="arabicPeriod" startAt="6"/>
            </a:pPr>
            <a:r>
              <a:rPr lang="en-US" altLang="en-US" sz="2800" b="0">
                <a:solidFill>
                  <a:srgbClr val="103566"/>
                </a:solidFill>
              </a:rPr>
              <a:t>Process specialization and standardization</a:t>
            </a:r>
          </a:p>
          <a:p>
            <a:pPr>
              <a:spcBef>
                <a:spcPct val="20000"/>
              </a:spcBef>
              <a:buClr>
                <a:srgbClr val="B1B1B1"/>
              </a:buClr>
              <a:buFont typeface="Arial" panose="020B0604020202020204" pitchFamily="34" charset="0"/>
              <a:buAutoNum type="arabicPeriod" startAt="6"/>
            </a:pPr>
            <a:endParaRPr lang="en-US" altLang="en-US" sz="2800" b="0">
              <a:solidFill>
                <a:srgbClr val="103566"/>
              </a:solidFill>
            </a:endParaRPr>
          </a:p>
          <a:p>
            <a:pPr>
              <a:spcBef>
                <a:spcPct val="20000"/>
              </a:spcBef>
              <a:buClr>
                <a:srgbClr val="B1B1B1"/>
              </a:buClr>
              <a:buFont typeface="Arial" panose="020B0604020202020204" pitchFamily="34" charset="0"/>
              <a:buAutoNum type="arabicPeriod" startAt="6"/>
            </a:pPr>
            <a:r>
              <a:rPr lang="en-US" altLang="en-US" sz="2800" b="0">
                <a:solidFill>
                  <a:srgbClr val="103566"/>
                </a:solidFill>
              </a:rPr>
              <a:t>Resource optimization</a:t>
            </a:r>
          </a:p>
          <a:p>
            <a:pPr>
              <a:spcBef>
                <a:spcPct val="20000"/>
              </a:spcBef>
              <a:buClr>
                <a:srgbClr val="B1B1B1"/>
              </a:buClr>
              <a:buFont typeface="Arial" panose="020B0604020202020204" pitchFamily="34" charset="0"/>
              <a:buAutoNum type="arabicPeriod" startAt="6"/>
            </a:pPr>
            <a:r>
              <a:rPr lang="en-US" altLang="en-US" sz="2800" b="0">
                <a:solidFill>
                  <a:srgbClr val="103566"/>
                </a:solidFill>
              </a:rPr>
              <a:t>Communication optimization</a:t>
            </a:r>
          </a:p>
          <a:p>
            <a:pPr>
              <a:spcBef>
                <a:spcPct val="20000"/>
              </a:spcBef>
              <a:buClr>
                <a:srgbClr val="B1B1B1"/>
              </a:buClr>
              <a:buFont typeface="Arial" panose="020B0604020202020204" pitchFamily="34" charset="0"/>
              <a:buAutoNum type="arabicPeriod" startAt="6"/>
            </a:pPr>
            <a:endParaRPr lang="en-US" altLang="en-US" sz="2800" b="0">
              <a:solidFill>
                <a:srgbClr val="103566"/>
              </a:solidFill>
            </a:endParaRPr>
          </a:p>
          <a:p>
            <a:pPr>
              <a:spcBef>
                <a:spcPct val="20000"/>
              </a:spcBef>
              <a:buClr>
                <a:srgbClr val="B1B1B1"/>
              </a:buClr>
              <a:buFont typeface="Arial" panose="020B0604020202020204" pitchFamily="34" charset="0"/>
              <a:buAutoNum type="arabicPeriod" startAt="6"/>
            </a:pPr>
            <a:r>
              <a:rPr lang="en-US" altLang="en-US" sz="2800" b="0">
                <a:solidFill>
                  <a:srgbClr val="103566"/>
                </a:solidFill>
              </a:rPr>
              <a:t>Automation</a:t>
            </a:r>
          </a:p>
          <a:p>
            <a:pPr>
              <a:spcBef>
                <a:spcPct val="20000"/>
              </a:spcBef>
              <a:buClr>
                <a:srgbClr val="B1B1B1"/>
              </a:buClr>
            </a:pPr>
            <a:endParaRPr lang="en-US" altLang="en-US" sz="2800" b="0">
              <a:solidFill>
                <a:srgbClr val="103566"/>
              </a:solidFill>
            </a:endParaRPr>
          </a:p>
          <a:p>
            <a:pPr>
              <a:spcBef>
                <a:spcPct val="20000"/>
              </a:spcBef>
              <a:buClr>
                <a:srgbClr val="B1B1B1"/>
              </a:buClr>
              <a:buFontTx/>
              <a:buChar char="•"/>
            </a:pPr>
            <a:endParaRPr lang="en-US" altLang="en-US" sz="2800" b="0">
              <a:solidFill>
                <a:srgbClr val="103566"/>
              </a:solidFill>
            </a:endParaRPr>
          </a:p>
          <a:p>
            <a:pPr>
              <a:spcBef>
                <a:spcPct val="20000"/>
              </a:spcBef>
              <a:buClr>
                <a:srgbClr val="B1B1B1"/>
              </a:buClr>
              <a:buFontTx/>
              <a:buChar char="•"/>
            </a:pPr>
            <a:endParaRPr lang="et-EE" altLang="en-US" sz="2800" b="0">
              <a:solidFill>
                <a:srgbClr val="1035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13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EBE5A3BA-5B16-4F7C-8C71-609B93A2CA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7188" y="1143000"/>
            <a:ext cx="8429625" cy="1071563"/>
          </a:xfrm>
          <a:noFill/>
        </p:spPr>
        <p:txBody>
          <a:bodyPr/>
          <a:lstStyle/>
          <a:p>
            <a:r>
              <a:rPr lang="en-GB" altLang="en-US" sz="2400">
                <a:ea typeface="ＭＳ Ｐゴシック" panose="020B0600070205080204" pitchFamily="34" charset="-128"/>
              </a:rPr>
              <a:t>Sometimes "checks" may be skipped: trade-off between the cost of the check and the cost of not doing the check.</a:t>
            </a:r>
          </a:p>
        </p:txBody>
      </p:sp>
      <p:sp>
        <p:nvSpPr>
          <p:cNvPr id="31747" name="Rectangle 82">
            <a:extLst>
              <a:ext uri="{FF2B5EF4-FFF2-40B4-BE49-F238E27FC236}">
                <a16:creationId xmlns:a16="http://schemas.microsoft.com/office/drawing/2014/main" id="{F355A09E-D073-4144-927C-03658B4A7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9525" y="5630863"/>
            <a:ext cx="1443038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/>
              <a:t>(T+,Q-,C+/-)</a:t>
            </a:r>
          </a:p>
        </p:txBody>
      </p:sp>
      <p:sp>
        <p:nvSpPr>
          <p:cNvPr id="31748" name="Title 82">
            <a:extLst>
              <a:ext uri="{FF2B5EF4-FFF2-40B4-BE49-F238E27FC236}">
                <a16:creationId xmlns:a16="http://schemas.microsoft.com/office/drawing/2014/main" id="{322737F0-4E33-4DE9-93F9-36C2DC7AE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000125"/>
          </a:xfrm>
        </p:spPr>
        <p:txBody>
          <a:bodyPr/>
          <a:lstStyle/>
          <a:p>
            <a:r>
              <a:rPr lang="en-GB" altLang="en-US">
                <a:ea typeface="ＭＳ Ｐゴシック" panose="020B0600070205080204" pitchFamily="34" charset="-128"/>
              </a:rPr>
              <a:t>(1) Task Elimination</a:t>
            </a:r>
            <a:endParaRPr lang="et-EE" altLang="en-US">
              <a:ea typeface="ＭＳ Ｐゴシック" panose="020B0600070205080204" pitchFamily="34" charset="-128"/>
            </a:endParaRPr>
          </a:p>
        </p:txBody>
      </p:sp>
      <p:pic>
        <p:nvPicPr>
          <p:cNvPr id="31749" name="Picture 9">
            <a:extLst>
              <a:ext uri="{FF2B5EF4-FFF2-40B4-BE49-F238E27FC236}">
                <a16:creationId xmlns:a16="http://schemas.microsoft.com/office/drawing/2014/main" id="{588D905B-DEE3-456F-A52A-FDF47EBCB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024063"/>
            <a:ext cx="74009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592720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FEBC2D34-B53C-4A47-9C4C-9CAC6B1D2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14313"/>
            <a:ext cx="8715375" cy="928687"/>
          </a:xfrm>
        </p:spPr>
        <p:txBody>
          <a:bodyPr/>
          <a:lstStyle/>
          <a:p>
            <a:r>
              <a:rPr lang="en-GB" altLang="en-US">
                <a:ea typeface="ＭＳ Ｐゴシック" panose="020B0600070205080204" pitchFamily="34" charset="-128"/>
              </a:rPr>
              <a:t>(1) Task Elimination (cont.)</a:t>
            </a:r>
            <a:endParaRPr lang="et-EE" altLang="en-US">
              <a:ea typeface="ＭＳ Ｐゴシック" panose="020B0600070205080204" pitchFamily="34" charset="-128"/>
            </a:endParaRP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E6DE396A-5E47-4BD2-9AD4-7C1C5BFCF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85775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Other tasks to consider for elimination: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Print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Copy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Archive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Store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More generally: non-value adding activities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Task elimination can be achieved by delegating authority, e.g.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No need for approval if amount less than 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Employees have budget for small expenses</a:t>
            </a:r>
          </a:p>
        </p:txBody>
      </p:sp>
    </p:spTree>
    <p:extLst>
      <p:ext uri="{BB962C8B-B14F-4D97-AF65-F5344CB8AC3E}">
        <p14:creationId xmlns:p14="http://schemas.microsoft.com/office/powerpoint/2010/main" val="3029738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1">
            <a:extLst>
              <a:ext uri="{FF2B5EF4-FFF2-40B4-BE49-F238E27FC236}">
                <a16:creationId xmlns:a16="http://schemas.microsoft.com/office/drawing/2014/main" id="{7E5671E2-9AC7-4B75-BB42-885D698C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</a:t>
            </a:r>
            <a:endParaRPr lang="et-EE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34818" name="Object 2">
            <a:extLst>
              <a:ext uri="{FF2B5EF4-FFF2-40B4-BE49-F238E27FC236}">
                <a16:creationId xmlns:a16="http://schemas.microsoft.com/office/drawing/2014/main" id="{DE3DC1C0-67EB-4C16-88F5-CCF6DB3632BC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71438" y="1852613"/>
          <a:ext cx="9001125" cy="393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Visio" r:id="rId3" imgW="14695503" imgH="5702334" progId="Visio.Drawing.11">
                  <p:embed/>
                </p:oleObj>
              </mc:Choice>
              <mc:Fallback>
                <p:oleObj name="Visio" r:id="rId3" imgW="14695503" imgH="5702334" progId="Visio.Drawing.11">
                  <p:embed/>
                  <p:pic>
                    <p:nvPicPr>
                      <p:cNvPr id="34818" name="Object 2">
                        <a:extLst>
                          <a:ext uri="{FF2B5EF4-FFF2-40B4-BE49-F238E27FC236}">
                            <a16:creationId xmlns:a16="http://schemas.microsoft.com/office/drawing/2014/main" id="{DE3DC1C0-67EB-4C16-88F5-CCF6DB3632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1852613"/>
                        <a:ext cx="9001125" cy="393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9491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05DD036F-E99B-4860-91E2-769B131CD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1730375"/>
            <a:ext cx="539750" cy="584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t-EE" altLang="en-US" sz="1800"/>
          </a:p>
        </p:txBody>
      </p:sp>
      <p:sp>
        <p:nvSpPr>
          <p:cNvPr id="35843" name="Rectangle 6">
            <a:extLst>
              <a:ext uri="{FF2B5EF4-FFF2-40B4-BE49-F238E27FC236}">
                <a16:creationId xmlns:a16="http://schemas.microsoft.com/office/drawing/2014/main" id="{0C19B734-F142-45A5-8DB5-7EF4C8BB8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0" y="1738313"/>
            <a:ext cx="539750" cy="584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t-EE" altLang="en-US" sz="1800"/>
          </a:p>
        </p:txBody>
      </p:sp>
      <p:sp>
        <p:nvSpPr>
          <p:cNvPr id="35844" name="Line 7">
            <a:extLst>
              <a:ext uri="{FF2B5EF4-FFF2-40B4-BE49-F238E27FC236}">
                <a16:creationId xmlns:a16="http://schemas.microsoft.com/office/drawing/2014/main" id="{ACB8B382-4415-4BD4-A699-EBC4402427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38913" y="2011363"/>
            <a:ext cx="1714500" cy="460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Rectangle 12">
            <a:extLst>
              <a:ext uri="{FF2B5EF4-FFF2-40B4-BE49-F238E27FC236}">
                <a16:creationId xmlns:a16="http://schemas.microsoft.com/office/drawing/2014/main" id="{40E7CE5C-E067-438F-A77A-3CEEDE871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9813" y="3643313"/>
            <a:ext cx="539750" cy="584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t-EE" altLang="en-US" sz="1800"/>
          </a:p>
        </p:txBody>
      </p:sp>
      <p:sp>
        <p:nvSpPr>
          <p:cNvPr id="35846" name="Rectangle 17">
            <a:extLst>
              <a:ext uri="{FF2B5EF4-FFF2-40B4-BE49-F238E27FC236}">
                <a16:creationId xmlns:a16="http://schemas.microsoft.com/office/drawing/2014/main" id="{73CE77B4-98D0-4319-8462-3B1E554A0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75" y="1571625"/>
            <a:ext cx="3082925" cy="9017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t-EE" altLang="en-US" sz="1800"/>
          </a:p>
        </p:txBody>
      </p:sp>
      <p:sp>
        <p:nvSpPr>
          <p:cNvPr id="35847" name="Rectangle 18">
            <a:extLst>
              <a:ext uri="{FF2B5EF4-FFF2-40B4-BE49-F238E27FC236}">
                <a16:creationId xmlns:a16="http://schemas.microsoft.com/office/drawing/2014/main" id="{F1D6DE5D-C081-4EAF-97C5-2DDD92C04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3063"/>
            <a:ext cx="5857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/>
              <a:t>Pros: less work to commit, allows for specialization.</a:t>
            </a:r>
          </a:p>
          <a:p>
            <a:pPr eaLnBrk="1" hangingPunct="1"/>
            <a:r>
              <a:rPr lang="en-GB" altLang="en-US" sz="1800"/>
              <a:t>Cons: setup time, fragmentation, less commitment.</a:t>
            </a:r>
          </a:p>
        </p:txBody>
      </p:sp>
      <p:sp>
        <p:nvSpPr>
          <p:cNvPr id="35848" name="Rectangle 19">
            <a:extLst>
              <a:ext uri="{FF2B5EF4-FFF2-40B4-BE49-F238E27FC236}">
                <a16:creationId xmlns:a16="http://schemas.microsoft.com/office/drawing/2014/main" id="{3654A9E6-0822-47A3-A0B4-0A516B437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446463"/>
            <a:ext cx="63579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/>
              <a:t>Pros of merging: setup reduction, no fragmentation, less transportation time, more commitment</a:t>
            </a:r>
          </a:p>
          <a:p>
            <a:pPr eaLnBrk="1" hangingPunct="1"/>
            <a:r>
              <a:rPr lang="en-GB" altLang="en-US" sz="1800"/>
              <a:t>Cons of merging: more work to commit, one person needs to be qualified for both tasks being merged</a:t>
            </a:r>
          </a:p>
        </p:txBody>
      </p:sp>
      <p:sp>
        <p:nvSpPr>
          <p:cNvPr id="35849" name="AutoShape 20">
            <a:extLst>
              <a:ext uri="{FF2B5EF4-FFF2-40B4-BE49-F238E27FC236}">
                <a16:creationId xmlns:a16="http://schemas.microsoft.com/office/drawing/2014/main" id="{911247AF-293D-4876-870E-B727213EE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2475" y="2733675"/>
            <a:ext cx="622300" cy="749300"/>
          </a:xfrm>
          <a:prstGeom prst="downArrow">
            <a:avLst>
              <a:gd name="adj1" fmla="val 50000"/>
              <a:gd name="adj2" fmla="val 5557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t-EE" altLang="en-US" sz="1800"/>
          </a:p>
        </p:txBody>
      </p:sp>
      <p:sp>
        <p:nvSpPr>
          <p:cNvPr id="35850" name="AutoShape 21">
            <a:extLst>
              <a:ext uri="{FF2B5EF4-FFF2-40B4-BE49-F238E27FC236}">
                <a16:creationId xmlns:a16="http://schemas.microsoft.com/office/drawing/2014/main" id="{8AB210BE-8BD0-42DE-83F2-6AA14DD04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6038" y="2536825"/>
            <a:ext cx="620712" cy="749300"/>
          </a:xfrm>
          <a:prstGeom prst="upArrow">
            <a:avLst>
              <a:gd name="adj1" fmla="val 50000"/>
              <a:gd name="adj2" fmla="val 5570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t-EE" altLang="en-US" sz="1800"/>
          </a:p>
        </p:txBody>
      </p:sp>
      <p:sp>
        <p:nvSpPr>
          <p:cNvPr id="35851" name="Rectangle 22">
            <a:extLst>
              <a:ext uri="{FF2B5EF4-FFF2-40B4-BE49-F238E27FC236}">
                <a16:creationId xmlns:a16="http://schemas.microsoft.com/office/drawing/2014/main" id="{BFE37BC9-9137-4815-838E-E84DABB2E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4929188"/>
            <a:ext cx="8286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GB" altLang="en-US" sz="2000"/>
              <a:t>Splitting can be an opportunity to enable partial self-service, e.g. </a:t>
            </a:r>
            <a:r>
              <a:rPr lang="en-US" altLang="en-US" sz="2000"/>
              <a:t>decouple scanning and payment in a supermarket</a:t>
            </a:r>
            <a:endParaRPr lang="en-GB" altLang="en-US" sz="2000"/>
          </a:p>
        </p:txBody>
      </p:sp>
      <p:sp>
        <p:nvSpPr>
          <p:cNvPr id="35852" name="Rectangle 23">
            <a:extLst>
              <a:ext uri="{FF2B5EF4-FFF2-40B4-BE49-F238E27FC236}">
                <a16:creationId xmlns:a16="http://schemas.microsoft.com/office/drawing/2014/main" id="{F72B6DAF-2236-49F0-A959-360132A9B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1313" y="5643563"/>
            <a:ext cx="896937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/>
              <a:t>(T+,F-)</a:t>
            </a:r>
          </a:p>
        </p:txBody>
      </p:sp>
      <p:sp>
        <p:nvSpPr>
          <p:cNvPr id="35853" name="Title 23">
            <a:extLst>
              <a:ext uri="{FF2B5EF4-FFF2-40B4-BE49-F238E27FC236}">
                <a16:creationId xmlns:a16="http://schemas.microsoft.com/office/drawing/2014/main" id="{B131860B-CF33-48B7-B2B9-CA2049A2A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274638"/>
            <a:ext cx="85725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(2) Task composition (merge or split)</a:t>
            </a:r>
            <a:endParaRPr lang="et-EE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806162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1">
            <a:extLst>
              <a:ext uri="{FF2B5EF4-FFF2-40B4-BE49-F238E27FC236}">
                <a16:creationId xmlns:a16="http://schemas.microsoft.com/office/drawing/2014/main" id="{32745607-8693-488B-8241-4E5A24FA8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</a:t>
            </a:r>
            <a:endParaRPr lang="et-EE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37890" name="Object 2">
            <a:extLst>
              <a:ext uri="{FF2B5EF4-FFF2-40B4-BE49-F238E27FC236}">
                <a16:creationId xmlns:a16="http://schemas.microsoft.com/office/drawing/2014/main" id="{A1101E7A-B703-4833-8E97-D21E9FC55F55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71438" y="1852613"/>
          <a:ext cx="9001125" cy="393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Visio" r:id="rId3" imgW="14695503" imgH="5702334" progId="Visio.Drawing.11">
                  <p:embed/>
                </p:oleObj>
              </mc:Choice>
              <mc:Fallback>
                <p:oleObj name="Visio" r:id="rId3" imgW="14695503" imgH="5702334" progId="Visio.Drawing.11">
                  <p:embed/>
                  <p:pic>
                    <p:nvPicPr>
                      <p:cNvPr id="37890" name="Object 2">
                        <a:extLst>
                          <a:ext uri="{FF2B5EF4-FFF2-40B4-BE49-F238E27FC236}">
                            <a16:creationId xmlns:a16="http://schemas.microsoft.com/office/drawing/2014/main" id="{A1101E7A-B703-4833-8E97-D21E9FC55F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1852613"/>
                        <a:ext cx="9001125" cy="393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7898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C5849E03-FFCA-4048-8AA2-04155397A2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313" y="304800"/>
            <a:ext cx="8572500" cy="1090613"/>
          </a:xfrm>
          <a:noFill/>
        </p:spPr>
        <p:txBody>
          <a:bodyPr/>
          <a:lstStyle/>
          <a:p>
            <a:r>
              <a:rPr lang="en-GB" altLang="en-US">
                <a:ea typeface="ＭＳ Ｐゴシック" panose="020B0600070205080204" pitchFamily="34" charset="-128"/>
              </a:rPr>
              <a:t>(3) Triage</a:t>
            </a:r>
          </a:p>
        </p:txBody>
      </p:sp>
      <p:sp>
        <p:nvSpPr>
          <p:cNvPr id="38915" name="Rectangle 4">
            <a:extLst>
              <a:ext uri="{FF2B5EF4-FFF2-40B4-BE49-F238E27FC236}">
                <a16:creationId xmlns:a16="http://schemas.microsoft.com/office/drawing/2014/main" id="{34DBA106-D4FD-4690-B743-288C2D410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5721350"/>
            <a:ext cx="898525" cy="36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/>
              <a:t>(T+,F-)</a:t>
            </a:r>
          </a:p>
        </p:txBody>
      </p:sp>
      <p:sp>
        <p:nvSpPr>
          <p:cNvPr id="38916" name="Content Placeholder 8">
            <a:extLst>
              <a:ext uri="{FF2B5EF4-FFF2-40B4-BE49-F238E27FC236}">
                <a16:creationId xmlns:a16="http://schemas.microsoft.com/office/drawing/2014/main" id="{08C55799-D7AB-412A-8A08-6D9F60C32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Consider dividing a general task into two or more alternative tasks or the integration of two or more alternative tasks into one general task.</a:t>
            </a:r>
            <a:endParaRPr lang="et-EE" altLang="en-US">
              <a:ea typeface="ＭＳ Ｐゴシック" panose="020B0600070205080204" pitchFamily="34" charset="-128"/>
            </a:endParaRPr>
          </a:p>
          <a:p>
            <a:endParaRPr lang="et-EE" altLang="en-US">
              <a:ea typeface="ＭＳ Ｐゴシック" panose="020B0600070205080204" pitchFamily="34" charset="-128"/>
            </a:endParaRPr>
          </a:p>
        </p:txBody>
      </p:sp>
      <p:pic>
        <p:nvPicPr>
          <p:cNvPr id="38917" name="Picture 3">
            <a:extLst>
              <a:ext uri="{FF2B5EF4-FFF2-40B4-BE49-F238E27FC236}">
                <a16:creationId xmlns:a16="http://schemas.microsoft.com/office/drawing/2014/main" id="{0EFC67E9-659B-413C-9837-720FBB4E0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286125"/>
            <a:ext cx="49434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46081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4BAB798-ADE3-4DE7-9640-0406D10C2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3425" y="285750"/>
            <a:ext cx="7696200" cy="1085850"/>
          </a:xfrm>
          <a:noFill/>
        </p:spPr>
        <p:txBody>
          <a:bodyPr/>
          <a:lstStyle/>
          <a:p>
            <a:r>
              <a:rPr lang="en-GB" altLang="en-US">
                <a:ea typeface="ＭＳ Ｐゴシック" panose="020B0600070205080204" pitchFamily="34" charset="-128"/>
              </a:rPr>
              <a:t>(</a:t>
            </a:r>
            <a:r>
              <a:rPr lang="nl-NL" altLang="en-US">
                <a:ea typeface="ＭＳ Ｐゴシック" panose="020B0600070205080204" pitchFamily="34" charset="-128"/>
              </a:rPr>
              <a:t>4</a:t>
            </a:r>
            <a:r>
              <a:rPr lang="en-GB" altLang="en-US">
                <a:ea typeface="ＭＳ Ｐゴシック" panose="020B0600070205080204" pitchFamily="34" charset="-128"/>
              </a:rPr>
              <a:t>) Resequencing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90C7B68F-3DF0-4ECF-AC5F-8F1FCFD70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5750" y="3276600"/>
            <a:ext cx="8572500" cy="2295525"/>
          </a:xfrm>
          <a:noFill/>
        </p:spPr>
        <p:txBody>
          <a:bodyPr/>
          <a:lstStyle/>
          <a:p>
            <a:r>
              <a:rPr lang="nl-NL" altLang="en-US" sz="2400">
                <a:ea typeface="ＭＳ Ｐゴシック" panose="020B0600070205080204" pitchFamily="34" charset="-128"/>
              </a:rPr>
              <a:t>Order tasks based on cost/effect</a:t>
            </a:r>
          </a:p>
          <a:p>
            <a:r>
              <a:rPr lang="nl-NL" altLang="en-US" sz="2400">
                <a:ea typeface="ＭＳ Ｐゴシック" panose="020B0600070205080204" pitchFamily="34" charset="-128"/>
              </a:rPr>
              <a:t>Put “knock-out checks” first – identify problems early</a:t>
            </a:r>
          </a:p>
          <a:p>
            <a:r>
              <a:rPr lang="nl-NL" altLang="en-US" sz="2400">
                <a:ea typeface="ＭＳ Ｐゴシック" panose="020B0600070205080204" pitchFamily="34" charset="-128"/>
              </a:rPr>
              <a:t>Postpone expensive tasks until the end</a:t>
            </a:r>
            <a:r>
              <a:rPr lang="en-GB" altLang="en-US" sz="2400">
                <a:ea typeface="ＭＳ Ｐゴシック" panose="020B0600070205080204" pitchFamily="34" charset="-128"/>
              </a:rPr>
              <a:t>.</a:t>
            </a:r>
          </a:p>
          <a:p>
            <a:r>
              <a:rPr lang="nl-NL" altLang="en-US" sz="2400">
                <a:ea typeface="ＭＳ Ｐゴシック" panose="020B0600070205080204" pitchFamily="34" charset="-128"/>
              </a:rPr>
              <a:t>In other words: order the tasks using the ratio “costs/effect”.</a:t>
            </a:r>
          </a:p>
          <a:p>
            <a:endParaRPr lang="en-GB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B357E566-662A-41F3-852F-75D48E7EE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2825" y="5630863"/>
            <a:ext cx="9239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/>
              <a:t>(T+,C-)</a:t>
            </a:r>
          </a:p>
        </p:txBody>
      </p:sp>
      <p:sp>
        <p:nvSpPr>
          <p:cNvPr id="40965" name="AutoShape 25">
            <a:extLst>
              <a:ext uri="{FF2B5EF4-FFF2-40B4-BE49-F238E27FC236}">
                <a16:creationId xmlns:a16="http://schemas.microsoft.com/office/drawing/2014/main" id="{D24CDA5F-9CFE-48B3-B85A-091C9C730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1600200"/>
            <a:ext cx="7104063" cy="762000"/>
          </a:xfrm>
          <a:prstGeom prst="rightArrow">
            <a:avLst>
              <a:gd name="adj1" fmla="val 50000"/>
              <a:gd name="adj2" fmla="val 252496"/>
            </a:avLst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t-EE" altLang="en-US" sz="1800"/>
          </a:p>
        </p:txBody>
      </p:sp>
      <p:sp>
        <p:nvSpPr>
          <p:cNvPr id="40966" name="AutoShape 26">
            <a:extLst>
              <a:ext uri="{FF2B5EF4-FFF2-40B4-BE49-F238E27FC236}">
                <a16:creationId xmlns:a16="http://schemas.microsoft.com/office/drawing/2014/main" id="{9F18A394-699C-4CAC-AD9B-217616021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2286000"/>
            <a:ext cx="492125" cy="533400"/>
          </a:xfrm>
          <a:prstGeom prst="downArrow">
            <a:avLst>
              <a:gd name="adj1" fmla="val 50000"/>
              <a:gd name="adj2" fmla="val 25014"/>
            </a:avLst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t-EE" altLang="en-US" sz="1800"/>
          </a:p>
        </p:txBody>
      </p:sp>
      <p:sp>
        <p:nvSpPr>
          <p:cNvPr id="40967" name="AutoShape 27">
            <a:extLst>
              <a:ext uri="{FF2B5EF4-FFF2-40B4-BE49-F238E27FC236}">
                <a16:creationId xmlns:a16="http://schemas.microsoft.com/office/drawing/2014/main" id="{0B5375B1-0FD8-4B7D-9125-6A28F29BC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650" y="2286000"/>
            <a:ext cx="492125" cy="533400"/>
          </a:xfrm>
          <a:prstGeom prst="downArrow">
            <a:avLst>
              <a:gd name="adj1" fmla="val 50000"/>
              <a:gd name="adj2" fmla="val 25014"/>
            </a:avLst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t-EE" altLang="en-US" sz="1800"/>
          </a:p>
        </p:txBody>
      </p:sp>
      <p:sp>
        <p:nvSpPr>
          <p:cNvPr id="40968" name="AutoShape 28">
            <a:extLst>
              <a:ext uri="{FF2B5EF4-FFF2-40B4-BE49-F238E27FC236}">
                <a16:creationId xmlns:a16="http://schemas.microsoft.com/office/drawing/2014/main" id="{AAC42E80-4845-46FF-B3EA-81BF2510F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286000"/>
            <a:ext cx="492125" cy="533400"/>
          </a:xfrm>
          <a:prstGeom prst="downArrow">
            <a:avLst>
              <a:gd name="adj1" fmla="val 50000"/>
              <a:gd name="adj2" fmla="val 25014"/>
            </a:avLst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t-EE" altLang="en-US" sz="1800"/>
          </a:p>
        </p:txBody>
      </p:sp>
      <p:sp>
        <p:nvSpPr>
          <p:cNvPr id="40969" name="AutoShape 29">
            <a:extLst>
              <a:ext uri="{FF2B5EF4-FFF2-40B4-BE49-F238E27FC236}">
                <a16:creationId xmlns:a16="http://schemas.microsoft.com/office/drawing/2014/main" id="{9A47CFFD-349F-4F37-879F-52A448A3A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0" y="2286000"/>
            <a:ext cx="492125" cy="533400"/>
          </a:xfrm>
          <a:prstGeom prst="downArrow">
            <a:avLst>
              <a:gd name="adj1" fmla="val 50000"/>
              <a:gd name="adj2" fmla="val 25014"/>
            </a:avLst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t-EE" altLang="en-US" sz="1800"/>
          </a:p>
        </p:txBody>
      </p:sp>
      <p:sp>
        <p:nvSpPr>
          <p:cNvPr id="40970" name="AutoShape 30">
            <a:extLst>
              <a:ext uri="{FF2B5EF4-FFF2-40B4-BE49-F238E27FC236}">
                <a16:creationId xmlns:a16="http://schemas.microsoft.com/office/drawing/2014/main" id="{8A03999D-B945-48BE-9F62-68472B4D4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0863" y="2286000"/>
            <a:ext cx="492125" cy="533400"/>
          </a:xfrm>
          <a:prstGeom prst="downArrow">
            <a:avLst>
              <a:gd name="adj1" fmla="val 50000"/>
              <a:gd name="adj2" fmla="val 25014"/>
            </a:avLst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t-EE" altLang="en-US" sz="1800"/>
          </a:p>
        </p:txBody>
      </p:sp>
      <p:sp>
        <p:nvSpPr>
          <p:cNvPr id="40971" name="AutoShape 31">
            <a:extLst>
              <a:ext uri="{FF2B5EF4-FFF2-40B4-BE49-F238E27FC236}">
                <a16:creationId xmlns:a16="http://schemas.microsoft.com/office/drawing/2014/main" id="{8C1AC30E-B5CB-4B6D-9FAD-1663F5AB4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5413" y="2286000"/>
            <a:ext cx="492125" cy="533400"/>
          </a:xfrm>
          <a:prstGeom prst="downArrow">
            <a:avLst>
              <a:gd name="adj1" fmla="val 50000"/>
              <a:gd name="adj2" fmla="val 25014"/>
            </a:avLst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t-EE" altLang="en-US" sz="1800"/>
          </a:p>
        </p:txBody>
      </p:sp>
    </p:spTree>
    <p:extLst>
      <p:ext uri="{BB962C8B-B14F-4D97-AF65-F5344CB8AC3E}">
        <p14:creationId xmlns:p14="http://schemas.microsoft.com/office/powerpoint/2010/main" val="351851382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1">
            <a:extLst>
              <a:ext uri="{FF2B5EF4-FFF2-40B4-BE49-F238E27FC236}">
                <a16:creationId xmlns:a16="http://schemas.microsoft.com/office/drawing/2014/main" id="{A99D9059-16D0-4C9E-9E56-06A06D1E6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</a:t>
            </a:r>
            <a:endParaRPr lang="et-EE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43010" name="Object 2">
            <a:extLst>
              <a:ext uri="{FF2B5EF4-FFF2-40B4-BE49-F238E27FC236}">
                <a16:creationId xmlns:a16="http://schemas.microsoft.com/office/drawing/2014/main" id="{2C8CBBB5-0841-4519-88BE-3AD6A1F652BB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71438" y="1852613"/>
          <a:ext cx="9001125" cy="393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Visio" r:id="rId3" imgW="14695503" imgH="5702334" progId="Visio.Drawing.11">
                  <p:embed/>
                </p:oleObj>
              </mc:Choice>
              <mc:Fallback>
                <p:oleObj name="Visio" r:id="rId3" imgW="14695503" imgH="5702334" progId="Visio.Drawing.11">
                  <p:embed/>
                  <p:pic>
                    <p:nvPicPr>
                      <p:cNvPr id="43010" name="Object 2">
                        <a:extLst>
                          <a:ext uri="{FF2B5EF4-FFF2-40B4-BE49-F238E27FC236}">
                            <a16:creationId xmlns:a16="http://schemas.microsoft.com/office/drawing/2014/main" id="{2C8CBBB5-0841-4519-88BE-3AD6A1F652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1852613"/>
                        <a:ext cx="9001125" cy="393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9148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7D08335-0591-443A-AA40-130971343E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86750" cy="1030288"/>
          </a:xfrm>
          <a:noFill/>
        </p:spPr>
        <p:txBody>
          <a:bodyPr/>
          <a:lstStyle/>
          <a:p>
            <a:r>
              <a:rPr lang="en-GB" altLang="en-US">
                <a:ea typeface="ＭＳ Ｐゴシック" panose="020B0600070205080204" pitchFamily="34" charset="-128"/>
              </a:rPr>
              <a:t>(5) Parallelism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B01E22C-248A-47FB-AA1E-F15E4D876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3425" y="1357313"/>
            <a:ext cx="7981950" cy="2071687"/>
          </a:xfrm>
          <a:noFill/>
        </p:spPr>
        <p:txBody>
          <a:bodyPr/>
          <a:lstStyle/>
          <a:p>
            <a:r>
              <a:rPr lang="en-GB" altLang="en-US" sz="2400">
                <a:ea typeface="ＭＳ Ｐゴシック" panose="020B0600070205080204" pitchFamily="34" charset="-128"/>
              </a:rPr>
              <a:t>More parallelism leads to improved performance: reduction of waiting times and better use of capacity.</a:t>
            </a:r>
          </a:p>
          <a:p>
            <a:r>
              <a:rPr lang="en-GB" altLang="en-US" sz="2400">
                <a:ea typeface="ＭＳ Ｐゴシック" panose="020B0600070205080204" pitchFamily="34" charset="-128"/>
              </a:rPr>
              <a:t>Two types of parallelism: semi and real parallelism.</a:t>
            </a:r>
          </a:p>
          <a:p>
            <a:r>
              <a:rPr lang="en-GB" altLang="en-US" sz="2400">
                <a:ea typeface="ＭＳ Ｐゴシック" panose="020B0600070205080204" pitchFamily="34" charset="-128"/>
              </a:rPr>
              <a:t>IT infrastructures which allow for the sharing of data and work enable parallelism.</a:t>
            </a:r>
          </a:p>
        </p:txBody>
      </p:sp>
      <p:grpSp>
        <p:nvGrpSpPr>
          <p:cNvPr id="44036" name="Group 46">
            <a:extLst>
              <a:ext uri="{FF2B5EF4-FFF2-40B4-BE49-F238E27FC236}">
                <a16:creationId xmlns:a16="http://schemas.microsoft.com/office/drawing/2014/main" id="{0CB12E48-07D8-439A-A364-67005D80EC65}"/>
              </a:ext>
            </a:extLst>
          </p:cNvPr>
          <p:cNvGrpSpPr>
            <a:grpSpLocks/>
          </p:cNvGrpSpPr>
          <p:nvPr/>
        </p:nvGrpSpPr>
        <p:grpSpPr bwMode="auto">
          <a:xfrm>
            <a:off x="3143250" y="3571875"/>
            <a:ext cx="2714625" cy="2565400"/>
            <a:chOff x="2210" y="2408"/>
            <a:chExt cx="1852" cy="1616"/>
          </a:xfrm>
        </p:grpSpPr>
        <p:sp>
          <p:nvSpPr>
            <p:cNvPr id="44042" name="Rectangle 4">
              <a:extLst>
                <a:ext uri="{FF2B5EF4-FFF2-40B4-BE49-F238E27FC236}">
                  <a16:creationId xmlns:a16="http://schemas.microsoft.com/office/drawing/2014/main" id="{F8FB5182-7A41-4C90-9A9A-E5CD2997E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6" y="2408"/>
              <a:ext cx="313" cy="31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t-EE" altLang="en-US" sz="1800"/>
            </a:p>
          </p:txBody>
        </p:sp>
        <p:sp>
          <p:nvSpPr>
            <p:cNvPr id="44043" name="Line 6">
              <a:extLst>
                <a:ext uri="{FF2B5EF4-FFF2-40B4-BE49-F238E27FC236}">
                  <a16:creationId xmlns:a16="http://schemas.microsoft.com/office/drawing/2014/main" id="{54F417B5-ABA1-4E01-A491-5F3EE12C3F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0" y="2563"/>
              <a:ext cx="3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4" name="Rectangle 8">
              <a:extLst>
                <a:ext uri="{FF2B5EF4-FFF2-40B4-BE49-F238E27FC236}">
                  <a16:creationId xmlns:a16="http://schemas.microsoft.com/office/drawing/2014/main" id="{3984FF81-AAD0-4D50-AC5C-A73780ED8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4" y="2408"/>
              <a:ext cx="2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7620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2000"/>
                <a:t>A</a:t>
              </a:r>
            </a:p>
          </p:txBody>
        </p:sp>
        <p:sp>
          <p:nvSpPr>
            <p:cNvPr id="44045" name="Rectangle 9">
              <a:extLst>
                <a:ext uri="{FF2B5EF4-FFF2-40B4-BE49-F238E27FC236}">
                  <a16:creationId xmlns:a16="http://schemas.microsoft.com/office/drawing/2014/main" id="{77EB5968-3732-4E34-8DA4-01872AA73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2408"/>
              <a:ext cx="2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7620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2000"/>
                <a:t>B</a:t>
              </a:r>
            </a:p>
          </p:txBody>
        </p:sp>
        <p:sp>
          <p:nvSpPr>
            <p:cNvPr id="44046" name="Rectangle 10">
              <a:extLst>
                <a:ext uri="{FF2B5EF4-FFF2-40B4-BE49-F238E27FC236}">
                  <a16:creationId xmlns:a16="http://schemas.microsoft.com/office/drawing/2014/main" id="{0266513D-DDF6-4DDA-85B9-9F03FB4C7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3" y="2408"/>
              <a:ext cx="313" cy="31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t-EE" altLang="en-US" sz="1800"/>
            </a:p>
          </p:txBody>
        </p:sp>
        <p:sp>
          <p:nvSpPr>
            <p:cNvPr id="44047" name="Line 11">
              <a:extLst>
                <a:ext uri="{FF2B5EF4-FFF2-40B4-BE49-F238E27FC236}">
                  <a16:creationId xmlns:a16="http://schemas.microsoft.com/office/drawing/2014/main" id="{84EF81E5-9787-4F48-A15E-5CE7A537FF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67" y="2543"/>
              <a:ext cx="562" cy="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8" name="Line 13">
              <a:extLst>
                <a:ext uri="{FF2B5EF4-FFF2-40B4-BE49-F238E27FC236}">
                  <a16:creationId xmlns:a16="http://schemas.microsoft.com/office/drawing/2014/main" id="{B5916D12-1EDD-4213-A602-8EA52A6E13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4" y="2563"/>
              <a:ext cx="3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9" name="Rectangle 17">
              <a:extLst>
                <a:ext uri="{FF2B5EF4-FFF2-40B4-BE49-F238E27FC236}">
                  <a16:creationId xmlns:a16="http://schemas.microsoft.com/office/drawing/2014/main" id="{AFF54D02-3A0B-4024-A67C-565E8EC1E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3224"/>
              <a:ext cx="312" cy="31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t-EE" altLang="en-US" sz="1800"/>
            </a:p>
          </p:txBody>
        </p:sp>
        <p:sp>
          <p:nvSpPr>
            <p:cNvPr id="44050" name="Rectangle 18">
              <a:extLst>
                <a:ext uri="{FF2B5EF4-FFF2-40B4-BE49-F238E27FC236}">
                  <a16:creationId xmlns:a16="http://schemas.microsoft.com/office/drawing/2014/main" id="{0D945836-811A-40B0-948C-0572A1FF2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3714"/>
              <a:ext cx="312" cy="31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t-EE" altLang="en-US" sz="1800"/>
            </a:p>
          </p:txBody>
        </p:sp>
        <p:sp>
          <p:nvSpPr>
            <p:cNvPr id="44051" name="Line 21">
              <a:extLst>
                <a:ext uri="{FF2B5EF4-FFF2-40B4-BE49-F238E27FC236}">
                  <a16:creationId xmlns:a16="http://schemas.microsoft.com/office/drawing/2014/main" id="{06E00202-7385-4E5A-AF7D-05A512B6AE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7" y="3353"/>
              <a:ext cx="439" cy="1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2" name="Rectangle 26">
              <a:extLst>
                <a:ext uri="{FF2B5EF4-FFF2-40B4-BE49-F238E27FC236}">
                  <a16:creationId xmlns:a16="http://schemas.microsoft.com/office/drawing/2014/main" id="{80174E95-CBAE-4D4C-9DF6-6E78E8223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5" y="3263"/>
              <a:ext cx="2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7620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2000"/>
                <a:t>A</a:t>
              </a:r>
            </a:p>
          </p:txBody>
        </p:sp>
        <p:sp>
          <p:nvSpPr>
            <p:cNvPr id="44053" name="Rectangle 27">
              <a:extLst>
                <a:ext uri="{FF2B5EF4-FFF2-40B4-BE49-F238E27FC236}">
                  <a16:creationId xmlns:a16="http://schemas.microsoft.com/office/drawing/2014/main" id="{AEB8EAC6-86F3-49F5-BD9F-BEC2D175E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5" y="3713"/>
              <a:ext cx="2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7620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2000"/>
                <a:t>B</a:t>
              </a:r>
            </a:p>
          </p:txBody>
        </p:sp>
        <p:sp>
          <p:nvSpPr>
            <p:cNvPr id="44054" name="Line 28">
              <a:extLst>
                <a:ext uri="{FF2B5EF4-FFF2-40B4-BE49-F238E27FC236}">
                  <a16:creationId xmlns:a16="http://schemas.microsoft.com/office/drawing/2014/main" id="{3D705614-C76B-4BB3-8779-9CC0345E12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9" y="3713"/>
              <a:ext cx="536" cy="2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5" name="Line 34">
              <a:extLst>
                <a:ext uri="{FF2B5EF4-FFF2-40B4-BE49-F238E27FC236}">
                  <a16:creationId xmlns:a16="http://schemas.microsoft.com/office/drawing/2014/main" id="{9FFD81C1-BCA6-4115-A555-CE6CF95425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7" y="3379"/>
              <a:ext cx="328" cy="1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6" name="Line 35">
              <a:extLst>
                <a:ext uri="{FF2B5EF4-FFF2-40B4-BE49-F238E27FC236}">
                  <a16:creationId xmlns:a16="http://schemas.microsoft.com/office/drawing/2014/main" id="{024DCAB8-F5DD-4D0D-900B-153E3E7D2D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7" y="3706"/>
              <a:ext cx="328" cy="1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7" name="AutoShape 45">
              <a:extLst>
                <a:ext uri="{FF2B5EF4-FFF2-40B4-BE49-F238E27FC236}">
                  <a16:creationId xmlns:a16="http://schemas.microsoft.com/office/drawing/2014/main" id="{58559CB3-0465-4F21-B2A9-6496814C4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" y="2853"/>
              <a:ext cx="691" cy="237"/>
            </a:xfrm>
            <a:prstGeom prst="downArrow">
              <a:avLst>
                <a:gd name="adj1" fmla="val 50000"/>
                <a:gd name="adj2" fmla="val 5000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t-EE" altLang="en-US" sz="1800"/>
            </a:p>
          </p:txBody>
        </p:sp>
      </p:grpSp>
      <p:sp>
        <p:nvSpPr>
          <p:cNvPr id="44037" name="Rectangle 47">
            <a:extLst>
              <a:ext uri="{FF2B5EF4-FFF2-40B4-BE49-F238E27FC236}">
                <a16:creationId xmlns:a16="http://schemas.microsoft.com/office/drawing/2014/main" id="{20DAB986-EB3D-4D51-BA4E-5E9E84910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75" y="5429250"/>
            <a:ext cx="750888" cy="36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/>
              <a:t>(T++)</a:t>
            </a:r>
          </a:p>
        </p:txBody>
      </p:sp>
      <p:sp>
        <p:nvSpPr>
          <p:cNvPr id="44038" name="Flowchart: Decision 47">
            <a:extLst>
              <a:ext uri="{FF2B5EF4-FFF2-40B4-BE49-F238E27FC236}">
                <a16:creationId xmlns:a16="http://schemas.microsoft.com/office/drawing/2014/main" id="{799AA4A4-1AB6-4F58-B753-21CA7F46A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5214938"/>
            <a:ext cx="914400" cy="612775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t-EE" altLang="en-US" sz="3200"/>
          </a:p>
        </p:txBody>
      </p:sp>
      <p:sp>
        <p:nvSpPr>
          <p:cNvPr id="44039" name="Flowchart: Decision 48">
            <a:extLst>
              <a:ext uri="{FF2B5EF4-FFF2-40B4-BE49-F238E27FC236}">
                <a16:creationId xmlns:a16="http://schemas.microsoft.com/office/drawing/2014/main" id="{513FFD8C-0D6D-4EF0-B7C9-89905EF48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5143500"/>
            <a:ext cx="914400" cy="612775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t-EE" altLang="en-US" sz="1800"/>
          </a:p>
        </p:txBody>
      </p:sp>
      <p:sp>
        <p:nvSpPr>
          <p:cNvPr id="44040" name="TextBox 49">
            <a:extLst>
              <a:ext uri="{FF2B5EF4-FFF2-40B4-BE49-F238E27FC236}">
                <a16:creationId xmlns:a16="http://schemas.microsoft.com/office/drawing/2014/main" id="{0E2C8F74-B627-4E4D-B6E6-3EBB55ED6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5286375"/>
            <a:ext cx="642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  +</a:t>
            </a:r>
            <a:endParaRPr lang="et-EE" altLang="en-US"/>
          </a:p>
        </p:txBody>
      </p:sp>
      <p:sp>
        <p:nvSpPr>
          <p:cNvPr id="44041" name="TextBox 50">
            <a:extLst>
              <a:ext uri="{FF2B5EF4-FFF2-40B4-BE49-F238E27FC236}">
                <a16:creationId xmlns:a16="http://schemas.microsoft.com/office/drawing/2014/main" id="{D54B9311-7A32-49A5-9BB0-D51ED6A68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5253038"/>
            <a:ext cx="642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  +</a:t>
            </a:r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7919177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A96600D-2376-4924-B394-50988D745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z="3200" dirty="0" err="1">
                <a:ea typeface="ＭＳ Ｐゴシック" panose="020B0600070205080204" pitchFamily="34" charset="-128"/>
              </a:rPr>
              <a:t>Referensi</a:t>
            </a:r>
            <a:endParaRPr lang="en-AU" altLang="en-US" sz="3200" dirty="0">
              <a:ea typeface="ＭＳ Ｐゴシック" panose="020B0600070205080204" pitchFamily="34" charset="-128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12DE44-23C4-4407-8D1C-9503EA722B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eaLnBrk="1" hangingPunct="1">
              <a:spcBef>
                <a:spcPct val="80000"/>
              </a:spcBef>
            </a:pPr>
            <a:r>
              <a:rPr lang="en-AU" altLang="en-US" dirty="0">
                <a:ea typeface="ＭＳ Ｐゴシック" panose="020B0600070205080204" pitchFamily="34" charset="-128"/>
              </a:rPr>
              <a:t>Business Process Management (BPM) - Process Re-Design, Marlon Dumas</a:t>
            </a:r>
          </a:p>
        </p:txBody>
      </p:sp>
    </p:spTree>
    <p:extLst>
      <p:ext uri="{BB962C8B-B14F-4D97-AF65-F5344CB8AC3E}">
        <p14:creationId xmlns:p14="http://schemas.microsoft.com/office/powerpoint/2010/main" val="3491065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1">
            <a:extLst>
              <a:ext uri="{FF2B5EF4-FFF2-40B4-BE49-F238E27FC236}">
                <a16:creationId xmlns:a16="http://schemas.microsoft.com/office/drawing/2014/main" id="{3FBA76E8-6677-48A7-9C31-E62B925EB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</a:t>
            </a:r>
            <a:endParaRPr lang="et-EE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46082" name="Object 2">
            <a:extLst>
              <a:ext uri="{FF2B5EF4-FFF2-40B4-BE49-F238E27FC236}">
                <a16:creationId xmlns:a16="http://schemas.microsoft.com/office/drawing/2014/main" id="{F574C288-27DD-41D9-8E74-78CD8A53FF07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71438" y="1852613"/>
          <a:ext cx="9001125" cy="393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Visio" r:id="rId3" imgW="14695503" imgH="5702334" progId="Visio.Drawing.11">
                  <p:embed/>
                </p:oleObj>
              </mc:Choice>
              <mc:Fallback>
                <p:oleObj name="Visio" r:id="rId3" imgW="14695503" imgH="5702334" progId="Visio.Drawing.11">
                  <p:embed/>
                  <p:pic>
                    <p:nvPicPr>
                      <p:cNvPr id="46082" name="Object 2">
                        <a:extLst>
                          <a:ext uri="{FF2B5EF4-FFF2-40B4-BE49-F238E27FC236}">
                            <a16:creationId xmlns:a16="http://schemas.microsoft.com/office/drawing/2014/main" id="{F574C288-27DD-41D9-8E74-78CD8A53FF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1852613"/>
                        <a:ext cx="9001125" cy="393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1995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8183741C-97F5-4BD1-983F-69712B1F2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Exercise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6851A0E8-7908-49D5-8969-5EDDAEBC1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Textbook, chapter 1, exercise 1.5 (Prescription fulfillment process)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What tasks could be re-ordered to address current customer service problems?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Hint: consider the tradeoffs between front-loading and backloading checks in the process.</a:t>
            </a:r>
          </a:p>
        </p:txBody>
      </p:sp>
    </p:spTree>
    <p:extLst>
      <p:ext uri="{BB962C8B-B14F-4D97-AF65-F5344CB8AC3E}">
        <p14:creationId xmlns:p14="http://schemas.microsoft.com/office/powerpoint/2010/main" val="3558277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4E6AA5C3-F5F3-4002-8D54-79CA51453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ea typeface="ＭＳ Ｐゴシック" panose="020B0600070205080204" pitchFamily="34" charset="-128"/>
              </a:rPr>
              <a:t>(6) Process specialization / standardization</a:t>
            </a:r>
            <a:endParaRPr lang="et-EE" altLang="en-US">
              <a:ea typeface="ＭＳ Ｐゴシック" panose="020B0600070205080204" pitchFamily="34" charset="-128"/>
            </a:endParaRP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3458B2F4-071C-4ADE-80DF-A37D19793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Process specialization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Differentiate by customer classes, geographical locations, time periods (winter, summer), …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Different activities, different resource pools,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Process standardization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All cases treated equally (as much as possible)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Resources are pooled together</a:t>
            </a:r>
          </a:p>
        </p:txBody>
      </p:sp>
      <p:sp>
        <p:nvSpPr>
          <p:cNvPr id="48132" name="Rectangle 53">
            <a:extLst>
              <a:ext uri="{FF2B5EF4-FFF2-40B4-BE49-F238E27FC236}">
                <a16:creationId xmlns:a16="http://schemas.microsoft.com/office/drawing/2014/main" id="{2B616E7A-1316-4794-93A2-887D647CC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9438" y="4857750"/>
            <a:ext cx="1500187" cy="36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/>
              <a:t>F+/-, C+/-</a:t>
            </a:r>
          </a:p>
        </p:txBody>
      </p:sp>
    </p:spTree>
    <p:extLst>
      <p:ext uri="{BB962C8B-B14F-4D97-AF65-F5344CB8AC3E}">
        <p14:creationId xmlns:p14="http://schemas.microsoft.com/office/powerpoint/2010/main" val="182702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itle 1">
            <a:extLst>
              <a:ext uri="{FF2B5EF4-FFF2-40B4-BE49-F238E27FC236}">
                <a16:creationId xmlns:a16="http://schemas.microsoft.com/office/drawing/2014/main" id="{1E3D3A7B-615C-4FF1-902C-3203EDE2F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</a:t>
            </a:r>
            <a:endParaRPr lang="et-EE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49154" name="Object 2">
            <a:extLst>
              <a:ext uri="{FF2B5EF4-FFF2-40B4-BE49-F238E27FC236}">
                <a16:creationId xmlns:a16="http://schemas.microsoft.com/office/drawing/2014/main" id="{611BDC5F-DF31-494D-93D9-AEC6C5956169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71438" y="1852613"/>
          <a:ext cx="9001125" cy="393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Visio" r:id="rId3" imgW="14695503" imgH="5702334" progId="Visio.Drawing.11">
                  <p:embed/>
                </p:oleObj>
              </mc:Choice>
              <mc:Fallback>
                <p:oleObj name="Visio" r:id="rId3" imgW="14695503" imgH="5702334" progId="Visio.Drawing.11">
                  <p:embed/>
                  <p:pic>
                    <p:nvPicPr>
                      <p:cNvPr id="49154" name="Object 2">
                        <a:extLst>
                          <a:ext uri="{FF2B5EF4-FFF2-40B4-BE49-F238E27FC236}">
                            <a16:creationId xmlns:a16="http://schemas.microsoft.com/office/drawing/2014/main" id="{611BDC5F-DF31-494D-93D9-AEC6C59561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1852613"/>
                        <a:ext cx="9001125" cy="393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1684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CB562A0D-D4D6-4924-8395-442FAFD496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286750" cy="1030287"/>
          </a:xfrm>
          <a:noFill/>
        </p:spPr>
        <p:txBody>
          <a:bodyPr/>
          <a:lstStyle/>
          <a:p>
            <a:r>
              <a:rPr lang="en-GB" altLang="en-US">
                <a:ea typeface="ＭＳ Ｐゴシック" panose="020B0600070205080204" pitchFamily="34" charset="-128"/>
              </a:rPr>
              <a:t>(7) Resource optimization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185DEABC-C8D5-4651-9F82-2A5E8021DC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7977188" cy="4724400"/>
          </a:xfrm>
          <a:noFill/>
        </p:spPr>
        <p:txBody>
          <a:bodyPr/>
          <a:lstStyle/>
          <a:p>
            <a:r>
              <a:rPr lang="en-GB" altLang="en-US" sz="2400">
                <a:ea typeface="ＭＳ Ｐゴシック" panose="020B0600070205080204" pitchFamily="34" charset="-128"/>
              </a:rPr>
              <a:t>Centralization: </a:t>
            </a:r>
            <a:r>
              <a:rPr lang="en-US" altLang="en-US" sz="2400">
                <a:ea typeface="ＭＳ Ｐゴシック" panose="020B0600070205080204" pitchFamily="34" charset="-128"/>
              </a:rPr>
              <a:t>Treat geographically dispersed resources as if they are centralized</a:t>
            </a:r>
            <a:endParaRPr lang="en-GB" altLang="en-US" sz="2400">
              <a:ea typeface="ＭＳ Ｐゴシック" panose="020B0600070205080204" pitchFamily="34" charset="-128"/>
            </a:endParaRPr>
          </a:p>
          <a:p>
            <a:pPr lvl="1"/>
            <a:r>
              <a:rPr lang="en-GB" altLang="en-US" sz="2000">
                <a:ea typeface="ＭＳ Ｐゴシック" panose="020B0600070205080204" pitchFamily="34" charset="-128"/>
              </a:rPr>
              <a:t>Avoid one group of people overloaded and another (similar) group waiting for work. </a:t>
            </a:r>
          </a:p>
          <a:p>
            <a:r>
              <a:rPr lang="en-GB" altLang="en-US" sz="2400">
                <a:ea typeface="ＭＳ Ｐゴシック" panose="020B0600070205080204" pitchFamily="34" charset="-128"/>
              </a:rPr>
              <a:t>Case assignment: </a:t>
            </a:r>
            <a:r>
              <a:rPr lang="en-US" altLang="en-US" sz="2400">
                <a:ea typeface="ＭＳ Ｐゴシック" panose="020B0600070205080204" pitchFamily="34" charset="-128"/>
              </a:rPr>
              <a:t>“Let workers perform as many steps as possible for single cases”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The extreme scenario is to have “case managers”</a:t>
            </a:r>
            <a:endParaRPr lang="en-GB" altLang="en-US" sz="2000">
              <a:ea typeface="ＭＳ Ｐゴシック" panose="020B0600070205080204" pitchFamily="34" charset="-128"/>
            </a:endParaRPr>
          </a:p>
          <a:p>
            <a:r>
              <a:rPr lang="en-GB" altLang="en-US" sz="2400">
                <a:ea typeface="ＭＳ Ｐゴシック" panose="020B0600070205080204" pitchFamily="34" charset="-128"/>
              </a:rPr>
              <a:t>Flexible assignment: </a:t>
            </a:r>
            <a:r>
              <a:rPr lang="en-US" altLang="en-US" sz="2400">
                <a:ea typeface="ＭＳ Ｐゴシック" panose="020B0600070205080204" pitchFamily="34" charset="-128"/>
              </a:rPr>
              <a:t>“Assign work in such a way that maximal ﬂexibility is preseved for the near future”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Empower: "Give workers most of the decision-making authority instead of relying on middle management”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Empowerment should go hand-in-hand with accountability</a:t>
            </a:r>
            <a:endParaRPr lang="en-GB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50180" name="Rectangle 50">
            <a:extLst>
              <a:ext uri="{FF2B5EF4-FFF2-40B4-BE49-F238E27FC236}">
                <a16:creationId xmlns:a16="http://schemas.microsoft.com/office/drawing/2014/main" id="{974693C4-B6C6-460E-9CB3-888EE72F8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1175" y="5649913"/>
            <a:ext cx="9366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/>
              <a:t>(T+,Q-)</a:t>
            </a:r>
          </a:p>
        </p:txBody>
      </p:sp>
    </p:spTree>
    <p:extLst>
      <p:ext uri="{BB962C8B-B14F-4D97-AF65-F5344CB8AC3E}">
        <p14:creationId xmlns:p14="http://schemas.microsoft.com/office/powerpoint/2010/main" val="2938853741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itle 1">
            <a:extLst>
              <a:ext uri="{FF2B5EF4-FFF2-40B4-BE49-F238E27FC236}">
                <a16:creationId xmlns:a16="http://schemas.microsoft.com/office/drawing/2014/main" id="{A3AE9FC6-9408-4E6F-B97E-15513B922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</a:t>
            </a:r>
            <a:endParaRPr lang="et-EE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52226" name="Object 2">
            <a:extLst>
              <a:ext uri="{FF2B5EF4-FFF2-40B4-BE49-F238E27FC236}">
                <a16:creationId xmlns:a16="http://schemas.microsoft.com/office/drawing/2014/main" id="{87CF1C57-F7B7-41FE-B841-A242E6E21E6D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71438" y="1852613"/>
          <a:ext cx="9001125" cy="393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Visio" r:id="rId3" imgW="14695503" imgH="5702334" progId="Visio.Drawing.11">
                  <p:embed/>
                </p:oleObj>
              </mc:Choice>
              <mc:Fallback>
                <p:oleObj name="Visio" r:id="rId3" imgW="14695503" imgH="5702334" progId="Visio.Drawing.11">
                  <p:embed/>
                  <p:pic>
                    <p:nvPicPr>
                      <p:cNvPr id="52226" name="Object 2">
                        <a:extLst>
                          <a:ext uri="{FF2B5EF4-FFF2-40B4-BE49-F238E27FC236}">
                            <a16:creationId xmlns:a16="http://schemas.microsoft.com/office/drawing/2014/main" id="{87CF1C57-F7B7-41FE-B841-A242E6E21E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1852613"/>
                        <a:ext cx="9001125" cy="393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3560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2078E4CE-723A-4269-9432-94D0A20DD7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85750"/>
            <a:ext cx="8839200" cy="1030288"/>
          </a:xfrm>
          <a:noFill/>
        </p:spPr>
        <p:txBody>
          <a:bodyPr/>
          <a:lstStyle/>
          <a:p>
            <a:r>
              <a:rPr lang="en-GB" altLang="en-US">
                <a:ea typeface="ＭＳ Ｐゴシック" panose="020B0600070205080204" pitchFamily="34" charset="-128"/>
              </a:rPr>
              <a:t>(8) Communication optimization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4323202A-E27F-48F1-988F-B4EF0E8E8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7188" y="1657350"/>
            <a:ext cx="8429625" cy="3752850"/>
          </a:xfrm>
          <a:noFill/>
        </p:spPr>
        <p:txBody>
          <a:bodyPr/>
          <a:lstStyle/>
          <a:p>
            <a:r>
              <a:rPr lang="en-GB" altLang="en-US" sz="2400">
                <a:ea typeface="ＭＳ Ｐゴシック" panose="020B0600070205080204" pitchFamily="34" charset="-128"/>
              </a:rPr>
              <a:t>Reduce the number of messages to be exchanged with customers and business partners</a:t>
            </a:r>
          </a:p>
          <a:p>
            <a:pPr lvl="1"/>
            <a:r>
              <a:rPr lang="en-GB" altLang="en-US" sz="2200">
                <a:ea typeface="ＭＳ Ｐゴシック" panose="020B0600070205080204" pitchFamily="34" charset="-128"/>
              </a:rPr>
              <a:t>But avoid overly front-loading the process</a:t>
            </a:r>
          </a:p>
          <a:p>
            <a:r>
              <a:rPr lang="en-GB" altLang="en-US" sz="2400">
                <a:ea typeface="ＭＳ Ｐゴシック" panose="020B0600070205080204" pitchFamily="34" charset="-128"/>
              </a:rPr>
              <a:t>Try to automate the handling of messages (send/receive).</a:t>
            </a:r>
          </a:p>
          <a:p>
            <a:r>
              <a:rPr lang="en-GB" altLang="en-US" sz="2400">
                <a:ea typeface="ＭＳ Ｐゴシック" panose="020B0600070205080204" pitchFamily="34" charset="-128"/>
              </a:rPr>
              <a:t>Use standardized, programmatic whenever economical (EDI, XML, Web services)</a:t>
            </a:r>
          </a:p>
          <a:p>
            <a:pPr lvl="1"/>
            <a:r>
              <a:rPr lang="en-GB" altLang="en-US" sz="2200">
                <a:ea typeface="ＭＳ Ｐゴシック" panose="020B0600070205080204" pitchFamily="34" charset="-128"/>
              </a:rPr>
              <a:t>Prevents communication errors</a:t>
            </a:r>
          </a:p>
          <a:p>
            <a:r>
              <a:rPr lang="en-GB" altLang="en-US" sz="2400">
                <a:ea typeface="ＭＳ Ｐゴシック" panose="020B0600070205080204" pitchFamily="34" charset="-128"/>
              </a:rPr>
              <a:t>If possible, use asynchronous instead of synchronous communication.</a:t>
            </a:r>
          </a:p>
          <a:p>
            <a:endParaRPr lang="en-GB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16BCA472-5F1E-4A15-81EE-0770E6B5F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488" y="5630863"/>
            <a:ext cx="1782762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/>
              <a:t>(T+,Q+,C+/-,F-)</a:t>
            </a:r>
          </a:p>
        </p:txBody>
      </p:sp>
    </p:spTree>
    <p:extLst>
      <p:ext uri="{BB962C8B-B14F-4D97-AF65-F5344CB8AC3E}">
        <p14:creationId xmlns:p14="http://schemas.microsoft.com/office/powerpoint/2010/main" val="756733076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100BAF68-1304-4627-B3F1-3A5F932A9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ea typeface="ＭＳ Ｐゴシック" panose="020B0600070205080204" pitchFamily="34" charset="-128"/>
              </a:rPr>
              <a:t>Interlude: the </a:t>
            </a:r>
            <a:r>
              <a:rPr lang="en-US" altLang="en-US">
                <a:ea typeface="ＭＳ Ｐゴシック" panose="020B0600070205080204" pitchFamily="34" charset="-128"/>
              </a:rPr>
              <a:t>Complete Kit Concept</a:t>
            </a:r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8A38763E-5070-4855-A39E-FBB2F5848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3434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Many processes follow the “complete kit” concept: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Work should not begin until all pieces necessary to complete the job are available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In such cases, consider three principles:</a:t>
            </a:r>
          </a:p>
          <a:p>
            <a:pPr lvl="1"/>
            <a:r>
              <a:rPr lang="en-US" altLang="en-US" i="1">
                <a:ea typeface="ＭＳ Ｐゴシック" panose="020B0600070205080204" pitchFamily="34" charset="-128"/>
              </a:rPr>
              <a:t>Provide complete and easy-to- follow instructions for those who will initiate the process. </a:t>
            </a:r>
          </a:p>
          <a:p>
            <a:pPr lvl="1"/>
            <a:r>
              <a:rPr lang="en-US" altLang="en-US" i="1">
                <a:ea typeface="ＭＳ Ｐゴシック" panose="020B0600070205080204" pitchFamily="34" charset="-128"/>
              </a:rPr>
              <a:t> If a process cannot start, the client should be notified of all defects that could be reasonably identified at the onset of the process.</a:t>
            </a:r>
          </a:p>
          <a:p>
            <a:pPr lvl="1"/>
            <a:r>
              <a:rPr lang="en-US" altLang="en-US" i="1">
                <a:ea typeface="ＭＳ Ｐゴシック" panose="020B0600070205080204" pitchFamily="34" charset="-128"/>
              </a:rPr>
              <a:t>Consider the tradeoff between “incomplete-kit” process initiation and roundtrip to revise and resubmit a request. </a:t>
            </a: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5300" name="TextBox 3">
            <a:extLst>
              <a:ext uri="{FF2B5EF4-FFF2-40B4-BE49-F238E27FC236}">
                <a16:creationId xmlns:a16="http://schemas.microsoft.com/office/drawing/2014/main" id="{25A7B34B-8B4C-4636-8B5A-8F5279E90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172200"/>
            <a:ext cx="701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/>
              <a:t>Michael zur Muehlen: “Service Processes: The Customer at the Center?”</a:t>
            </a:r>
          </a:p>
          <a:p>
            <a:pPr eaLnBrk="1" hangingPunct="1"/>
            <a:r>
              <a:rPr lang="en-US" altLang="en-US" sz="1600" b="0"/>
              <a:t>http://tinyurl.com/5tunkxy</a:t>
            </a:r>
          </a:p>
        </p:txBody>
      </p:sp>
    </p:spTree>
    <p:extLst>
      <p:ext uri="{BB962C8B-B14F-4D97-AF65-F5344CB8AC3E}">
        <p14:creationId xmlns:p14="http://schemas.microsoft.com/office/powerpoint/2010/main" val="4289550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87058CD7-4F43-4B84-9723-59F9CF17C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Exercise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10451648-559B-40B5-9F10-C491B10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Textbook, chapter 1, exercise 1.5 (Prescription fulfillment process)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What is the current communication structure?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What issues arise from the current communication structure?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How can the communication structure be improved?</a:t>
            </a:r>
          </a:p>
        </p:txBody>
      </p:sp>
    </p:spTree>
    <p:extLst>
      <p:ext uri="{BB962C8B-B14F-4D97-AF65-F5344CB8AC3E}">
        <p14:creationId xmlns:p14="http://schemas.microsoft.com/office/powerpoint/2010/main" val="2826344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>
            <a:extLst>
              <a:ext uri="{FF2B5EF4-FFF2-40B4-BE49-F238E27FC236}">
                <a16:creationId xmlns:a16="http://schemas.microsoft.com/office/drawing/2014/main" id="{8796F934-711C-492F-87FD-0995963880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777288" cy="5062538"/>
          </a:xfrm>
          <a:noFill/>
        </p:spPr>
        <p:txBody>
          <a:bodyPr/>
          <a:lstStyle/>
          <a:p>
            <a:r>
              <a:rPr lang="en-GB" altLang="en-US" sz="2400">
                <a:ea typeface="ＭＳ Ｐゴシック" panose="020B0600070205080204" pitchFamily="34" charset="-128"/>
              </a:rPr>
              <a:t>Use data sharing (Intranets, ERPs) to:</a:t>
            </a:r>
          </a:p>
          <a:p>
            <a:pPr lvl="1"/>
            <a:r>
              <a:rPr lang="en-GB" altLang="en-US">
                <a:ea typeface="ＭＳ Ｐゴシック" panose="020B0600070205080204" pitchFamily="34" charset="-128"/>
              </a:rPr>
              <a:t>Increase availability of information to improve decisions or visibility (subject to security/privacy)</a:t>
            </a:r>
          </a:p>
          <a:p>
            <a:pPr lvl="1"/>
            <a:r>
              <a:rPr lang="en-GB" altLang="en-US">
                <a:ea typeface="ＭＳ Ｐゴシック" panose="020B0600070205080204" pitchFamily="34" charset="-128"/>
              </a:rPr>
              <a:t>Avoid duplicate data entry, paper copies</a:t>
            </a:r>
          </a:p>
          <a:p>
            <a:r>
              <a:rPr lang="en-GB" altLang="en-US" sz="2400">
                <a:ea typeface="ＭＳ Ｐゴシック" panose="020B0600070205080204" pitchFamily="34" charset="-128"/>
              </a:rPr>
              <a:t>Use network technology to:</a:t>
            </a:r>
          </a:p>
          <a:p>
            <a:pPr lvl="1"/>
            <a:r>
              <a:rPr lang="en-GB" altLang="en-US">
                <a:ea typeface="ＭＳ Ｐゴシック" panose="020B0600070205080204" pitchFamily="34" charset="-128"/>
              </a:rPr>
              <a:t>Replace materials (e.g. paper document) flow with information flow</a:t>
            </a:r>
          </a:p>
          <a:p>
            <a:pPr lvl="2"/>
            <a:r>
              <a:rPr lang="en-GB" altLang="en-US">
                <a:ea typeface="ＭＳ Ｐゴシック" panose="020B0600070205080204" pitchFamily="34" charset="-128"/>
              </a:rPr>
              <a:t>E.g. querying government agency DBs replacing document flow</a:t>
            </a:r>
          </a:p>
          <a:p>
            <a:pPr lvl="1"/>
            <a:r>
              <a:rPr lang="en-GB" altLang="en-US">
                <a:ea typeface="ＭＳ Ｐゴシック" panose="020B0600070205080204" pitchFamily="34" charset="-128"/>
              </a:rPr>
              <a:t>Increase communication speed: e-mail, SMS</a:t>
            </a:r>
          </a:p>
          <a:p>
            <a:pPr lvl="2"/>
            <a:r>
              <a:rPr lang="en-GB" altLang="en-US">
                <a:ea typeface="ＭＳ Ｐゴシック" panose="020B0600070205080204" pitchFamily="34" charset="-128"/>
              </a:rPr>
              <a:t>Note: e-mails are unavoidable, but not always desirable</a:t>
            </a:r>
          </a:p>
          <a:p>
            <a:pPr lvl="1"/>
            <a:r>
              <a:rPr lang="en-GB" altLang="en-US">
                <a:ea typeface="ＭＳ Ｐゴシック" panose="020B0600070205080204" pitchFamily="34" charset="-128"/>
              </a:rPr>
              <a:t>Enable self-service (e.g. online forms)</a:t>
            </a:r>
          </a:p>
        </p:txBody>
      </p:sp>
      <p:sp>
        <p:nvSpPr>
          <p:cNvPr id="58371" name="Rectangle 5">
            <a:extLst>
              <a:ext uri="{FF2B5EF4-FFF2-40B4-BE49-F238E27FC236}">
                <a16:creationId xmlns:a16="http://schemas.microsoft.com/office/drawing/2014/main" id="{D6A447D8-7F6F-4142-8F8D-BF4E465AC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9950" y="5643563"/>
            <a:ext cx="1924050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/>
              <a:t>(T+,Q+/-,C+/-,F-)</a:t>
            </a:r>
          </a:p>
        </p:txBody>
      </p:sp>
      <p:sp>
        <p:nvSpPr>
          <p:cNvPr id="58372" name="Title 1">
            <a:extLst>
              <a:ext uri="{FF2B5EF4-FFF2-40B4-BE49-F238E27FC236}">
                <a16:creationId xmlns:a16="http://schemas.microsoft.com/office/drawing/2014/main" id="{E5CA8C17-456F-42CC-8EB6-53B312C9F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ea typeface="ＭＳ Ｐゴシック" panose="020B0600070205080204" pitchFamily="34" charset="-128"/>
              </a:rPr>
              <a:t>(9) Automation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863431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A9596A71-9909-4605-8B0E-FF5097158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de-AT" altLang="en-US">
                <a:ea typeface="ＭＳ Ｐゴシック" panose="020B0600070205080204" pitchFamily="34" charset="-128"/>
              </a:rPr>
              <a:t>Where are we?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A82D7F24-DA81-4D26-B0DF-A3E0FDAF0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5248275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bgerundetes Rechteck 2">
            <a:extLst>
              <a:ext uri="{FF2B5EF4-FFF2-40B4-BE49-F238E27FC236}">
                <a16:creationId xmlns:a16="http://schemas.microsoft.com/office/drawing/2014/main" id="{5F80CC68-6D71-4676-9401-68A9B34E8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105400"/>
            <a:ext cx="2514600" cy="1143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492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4492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AT" altLang="en-US" sz="1800" b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024285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C6AACA8E-1F7A-4739-8281-CA9D5D42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ea typeface="ＭＳ Ｐゴシック" panose="020B0600070205080204" pitchFamily="34" charset="-128"/>
              </a:rPr>
              <a:t>(9) Automation (cont.)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9ECF2C0B-9C8C-49FA-AEAB-59787FD2A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238625"/>
          </a:xfrm>
        </p:spPr>
        <p:txBody>
          <a:bodyPr/>
          <a:lstStyle/>
          <a:p>
            <a:r>
              <a:rPr lang="en-GB" altLang="en-US">
                <a:ea typeface="ＭＳ Ｐゴシック" panose="020B0600070205080204" pitchFamily="34" charset="-128"/>
              </a:rPr>
              <a:t>Use tracking technology to identify/locate materials and resources where reasonable</a:t>
            </a:r>
          </a:p>
          <a:p>
            <a:pPr lvl="1"/>
            <a:r>
              <a:rPr lang="en-GB" altLang="en-US">
                <a:ea typeface="ＭＳ Ｐゴシック" panose="020B0600070205080204" pitchFamily="34" charset="-128"/>
              </a:rPr>
              <a:t>Identification: Bar code, RFID</a:t>
            </a:r>
          </a:p>
          <a:p>
            <a:pPr lvl="1"/>
            <a:r>
              <a:rPr lang="en-GB" altLang="en-US">
                <a:ea typeface="ＭＳ Ｐゴシック" panose="020B0600070205080204" pitchFamily="34" charset="-128"/>
              </a:rPr>
              <a:t>Location: indoor positioning, GPS </a:t>
            </a:r>
          </a:p>
          <a:p>
            <a:r>
              <a:rPr lang="en-GB" altLang="en-US">
                <a:ea typeface="ＭＳ Ｐゴシック" panose="020B0600070205080204" pitchFamily="34" charset="-128"/>
              </a:rPr>
              <a:t>Automate tasks and decisions</a:t>
            </a:r>
          </a:p>
          <a:p>
            <a:pPr lvl="1"/>
            <a:r>
              <a:rPr lang="en-GB" altLang="en-US">
                <a:ea typeface="ＭＳ Ｐゴシック" panose="020B0600070205080204" pitchFamily="34" charset="-128"/>
              </a:rPr>
              <a:t>Capture and automate business rules where effective</a:t>
            </a:r>
          </a:p>
          <a:p>
            <a:r>
              <a:rPr lang="en-GB" altLang="en-US">
                <a:ea typeface="ＭＳ Ｐゴシック" panose="020B0600070205080204" pitchFamily="34" charset="-128"/>
              </a:rPr>
              <a:t>Automate end-to-end processes</a:t>
            </a:r>
          </a:p>
          <a:p>
            <a:pPr lvl="1"/>
            <a:r>
              <a:rPr lang="en-GB" altLang="en-US">
                <a:ea typeface="ＭＳ Ｐゴシック" panose="020B0600070205080204" pitchFamily="34" charset="-128"/>
              </a:rPr>
              <a:t>See next lecture (BPMS)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677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F7BC4478-DA20-4768-B4E9-D34AC1882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Exercise</a:t>
            </a:r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DD1F2617-75A8-4ED4-AB96-F37227C4C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Textbook, chapter 1, exercise 1.5 (Prescription fulfillment process)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How can automation be applied in this process?</a:t>
            </a:r>
          </a:p>
        </p:txBody>
      </p:sp>
    </p:spTree>
    <p:extLst>
      <p:ext uri="{BB962C8B-B14F-4D97-AF65-F5344CB8AC3E}">
        <p14:creationId xmlns:p14="http://schemas.microsoft.com/office/powerpoint/2010/main" val="717960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6E024AB5-2869-419C-A6D6-7C1D15047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Acknowledgments</a:t>
            </a:r>
            <a:endParaRPr lang="et-EE" altLang="en-US">
              <a:ea typeface="ＭＳ Ｐゴシック" panose="020B0600070205080204" pitchFamily="34" charset="-128"/>
            </a:endParaRP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DA7963A7-D27D-43BF-8B99-79C00518F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775"/>
            <a:ext cx="8258175" cy="451485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Some material in this lecture is taken from </a:t>
            </a:r>
            <a:r>
              <a:rPr lang="en-US" altLang="en-US">
                <a:ea typeface="ＭＳ Ｐゴシック" panose="020B0600070205080204" pitchFamily="34" charset="-128"/>
                <a:hlinkClick r:id="rId2"/>
              </a:rPr>
              <a:t>www.workflowcourse.com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© Wil van der Aalst, Hajo A. Reijers</a:t>
            </a:r>
          </a:p>
          <a:p>
            <a:pPr lvl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t-EE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0779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3">
            <a:extLst>
              <a:ext uri="{FF2B5EF4-FFF2-40B4-BE49-F238E27FC236}">
                <a16:creationId xmlns:a16="http://schemas.microsoft.com/office/drawing/2014/main" id="{1677E8B7-E48D-4BBB-BDF9-E07B31EA7DA5}"/>
              </a:ext>
            </a:extLst>
          </p:cNvPr>
          <p:cNvSpPr>
            <a:spLocks/>
          </p:cNvSpPr>
          <p:nvPr/>
        </p:nvSpPr>
        <p:spPr bwMode="auto">
          <a:xfrm>
            <a:off x="2390775" y="2209800"/>
            <a:ext cx="3800475" cy="2820988"/>
          </a:xfrm>
          <a:custGeom>
            <a:avLst/>
            <a:gdLst>
              <a:gd name="T0" fmla="*/ 2147483647 w 2593"/>
              <a:gd name="T1" fmla="*/ 0 h 1777"/>
              <a:gd name="T2" fmla="*/ 0 w 2593"/>
              <a:gd name="T3" fmla="*/ 2147483647 h 1777"/>
              <a:gd name="T4" fmla="*/ 2147483647 w 2593"/>
              <a:gd name="T5" fmla="*/ 2147483647 h 1777"/>
              <a:gd name="T6" fmla="*/ 2147483647 w 2593"/>
              <a:gd name="T7" fmla="*/ 2147483647 h 1777"/>
              <a:gd name="T8" fmla="*/ 2147483647 w 2593"/>
              <a:gd name="T9" fmla="*/ 0 h 17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93"/>
              <a:gd name="T16" fmla="*/ 0 h 1777"/>
              <a:gd name="T17" fmla="*/ 2593 w 2593"/>
              <a:gd name="T18" fmla="*/ 1777 h 17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93" h="1777">
                <a:moveTo>
                  <a:pt x="912" y="0"/>
                </a:moveTo>
                <a:lnTo>
                  <a:pt x="0" y="624"/>
                </a:lnTo>
                <a:lnTo>
                  <a:pt x="624" y="1776"/>
                </a:lnTo>
                <a:lnTo>
                  <a:pt x="2592" y="960"/>
                </a:lnTo>
                <a:lnTo>
                  <a:pt x="912" y="0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t-EE" altLang="en-US" sz="1800"/>
          </a:p>
        </p:txBody>
      </p:sp>
      <p:sp>
        <p:nvSpPr>
          <p:cNvPr id="19459" name="AutoShape 4">
            <a:extLst>
              <a:ext uri="{FF2B5EF4-FFF2-40B4-BE49-F238E27FC236}">
                <a16:creationId xmlns:a16="http://schemas.microsoft.com/office/drawing/2014/main" id="{42F43A29-9738-4617-9679-312812730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0388" y="5035550"/>
            <a:ext cx="481012" cy="673100"/>
          </a:xfrm>
          <a:prstGeom prst="downArrow">
            <a:avLst>
              <a:gd name="adj1" fmla="val 50000"/>
              <a:gd name="adj2" fmla="val 6459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t-EE" altLang="en-US" sz="1800"/>
          </a:p>
        </p:txBody>
      </p:sp>
      <p:sp>
        <p:nvSpPr>
          <p:cNvPr id="19460" name="AutoShape 5">
            <a:extLst>
              <a:ext uri="{FF2B5EF4-FFF2-40B4-BE49-F238E27FC236}">
                <a16:creationId xmlns:a16="http://schemas.microsoft.com/office/drawing/2014/main" id="{7AF6B982-8BB7-4BB5-9F1B-B652C293E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663" y="1530350"/>
            <a:ext cx="481012" cy="673100"/>
          </a:xfrm>
          <a:prstGeom prst="upArrow">
            <a:avLst>
              <a:gd name="adj1" fmla="val 50000"/>
              <a:gd name="adj2" fmla="val 6457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t-EE" altLang="en-US" sz="1800"/>
          </a:p>
        </p:txBody>
      </p:sp>
      <p:sp>
        <p:nvSpPr>
          <p:cNvPr id="19461" name="AutoShape 6">
            <a:extLst>
              <a:ext uri="{FF2B5EF4-FFF2-40B4-BE49-F238E27FC236}">
                <a16:creationId xmlns:a16="http://schemas.microsoft.com/office/drawing/2014/main" id="{F9B9590E-9C5D-4F52-A839-CFDA3ADEB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2901950"/>
            <a:ext cx="622300" cy="520700"/>
          </a:xfrm>
          <a:prstGeom prst="leftArrow">
            <a:avLst>
              <a:gd name="adj1" fmla="val 50000"/>
              <a:gd name="adj2" fmla="val 6473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t-EE" altLang="en-US" sz="1800"/>
          </a:p>
        </p:txBody>
      </p:sp>
      <p:sp>
        <p:nvSpPr>
          <p:cNvPr id="19462" name="AutoShape 7">
            <a:extLst>
              <a:ext uri="{FF2B5EF4-FFF2-40B4-BE49-F238E27FC236}">
                <a16:creationId xmlns:a16="http://schemas.microsoft.com/office/drawing/2014/main" id="{BD9959E5-175D-4849-99BE-8230E25C7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013" y="3435350"/>
            <a:ext cx="620712" cy="520700"/>
          </a:xfrm>
          <a:prstGeom prst="rightArrow">
            <a:avLst>
              <a:gd name="adj1" fmla="val 50000"/>
              <a:gd name="adj2" fmla="val 64576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t-EE" altLang="en-US" sz="1800"/>
          </a:p>
        </p:txBody>
      </p:sp>
      <p:sp>
        <p:nvSpPr>
          <p:cNvPr id="19463" name="Rectangle 8">
            <a:extLst>
              <a:ext uri="{FF2B5EF4-FFF2-40B4-BE49-F238E27FC236}">
                <a16:creationId xmlns:a16="http://schemas.microsoft.com/office/drawing/2014/main" id="{CCA5E2C9-2DEE-4A1F-BBFA-5A5FA1187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275" y="1493838"/>
            <a:ext cx="1185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800"/>
              <a:t>Costs</a:t>
            </a:r>
          </a:p>
        </p:txBody>
      </p:sp>
      <p:sp>
        <p:nvSpPr>
          <p:cNvPr id="19464" name="Rectangle 9">
            <a:extLst>
              <a:ext uri="{FF2B5EF4-FFF2-40B4-BE49-F238E27FC236}">
                <a16:creationId xmlns:a16="http://schemas.microsoft.com/office/drawing/2014/main" id="{E189FDE6-80AF-41FF-BB98-BA128A11A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8388" y="5151438"/>
            <a:ext cx="1403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800"/>
              <a:t>Quality</a:t>
            </a:r>
          </a:p>
        </p:txBody>
      </p:sp>
      <p:sp>
        <p:nvSpPr>
          <p:cNvPr id="19465" name="Rectangle 10">
            <a:extLst>
              <a:ext uri="{FF2B5EF4-FFF2-40B4-BE49-F238E27FC236}">
                <a16:creationId xmlns:a16="http://schemas.microsoft.com/office/drawing/2014/main" id="{627B4BFE-E26D-4757-A8AA-5803641BE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388" y="3475038"/>
            <a:ext cx="1017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800"/>
              <a:t>Time</a:t>
            </a:r>
          </a:p>
        </p:txBody>
      </p:sp>
      <p:sp>
        <p:nvSpPr>
          <p:cNvPr id="19466" name="Rectangle 11">
            <a:extLst>
              <a:ext uri="{FF2B5EF4-FFF2-40B4-BE49-F238E27FC236}">
                <a16:creationId xmlns:a16="http://schemas.microsoft.com/office/drawing/2014/main" id="{33F373A0-25F0-4808-BD5E-473A129FD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5163" y="4084638"/>
            <a:ext cx="1844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800"/>
              <a:t>Flexibility</a:t>
            </a:r>
          </a:p>
        </p:txBody>
      </p:sp>
      <p:sp>
        <p:nvSpPr>
          <p:cNvPr id="19467" name="Rectangle 12">
            <a:extLst>
              <a:ext uri="{FF2B5EF4-FFF2-40B4-BE49-F238E27FC236}">
                <a16:creationId xmlns:a16="http://schemas.microsoft.com/office/drawing/2014/main" id="{2830CF86-8ABC-4E4C-8633-8C227E434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0" y="5357813"/>
            <a:ext cx="2500313" cy="400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000"/>
              <a:t>(T+/-,Q+/-,C+/-,F+/-)</a:t>
            </a:r>
          </a:p>
        </p:txBody>
      </p:sp>
      <p:sp>
        <p:nvSpPr>
          <p:cNvPr id="19468" name="Title 12">
            <a:extLst>
              <a:ext uri="{FF2B5EF4-FFF2-40B4-BE49-F238E27FC236}">
                <a16:creationId xmlns:a16="http://schemas.microsoft.com/office/drawing/2014/main" id="{C22C039E-F104-450A-9DE9-30025DD8E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ea typeface="ＭＳ Ｐゴシック" panose="020B0600070205080204" pitchFamily="34" charset="-128"/>
              </a:rPr>
              <a:t>The Devil’s Quadrangle</a:t>
            </a:r>
            <a:endParaRPr lang="et-EE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938296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5F6B09BB-9699-4DD2-B422-6E491435E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9615" y="1219200"/>
            <a:ext cx="8305800" cy="4919663"/>
          </a:xfrm>
          <a:noFill/>
        </p:spPr>
        <p:txBody>
          <a:bodyPr/>
          <a:lstStyle/>
          <a:p>
            <a:r>
              <a:rPr lang="en-GB" altLang="en-US" sz="2200" dirty="0">
                <a:ea typeface="ＭＳ Ｐゴシック" panose="020B0600070205080204" pitchFamily="34" charset="-128"/>
              </a:rPr>
              <a:t>Cycle time, including</a:t>
            </a:r>
          </a:p>
          <a:p>
            <a:pPr lvl="1"/>
            <a:r>
              <a:rPr lang="en-GB" altLang="en-US" sz="2200" dirty="0">
                <a:ea typeface="ＭＳ Ｐゴシック" panose="020B0600070205080204" pitchFamily="34" charset="-128"/>
              </a:rPr>
              <a:t>service time (including set-up)</a:t>
            </a:r>
          </a:p>
          <a:p>
            <a:pPr lvl="1"/>
            <a:r>
              <a:rPr lang="en-GB" altLang="en-US" sz="2200" dirty="0">
                <a:ea typeface="ＭＳ Ｐゴシック" panose="020B0600070205080204" pitchFamily="34" charset="-128"/>
              </a:rPr>
              <a:t>transport time (can often be reduced)</a:t>
            </a:r>
          </a:p>
          <a:p>
            <a:pPr lvl="1"/>
            <a:r>
              <a:rPr lang="en-GB" altLang="en-US" sz="2200" dirty="0">
                <a:ea typeface="ＭＳ Ｐゴシック" panose="020B0600070205080204" pitchFamily="34" charset="-128"/>
              </a:rPr>
              <a:t>waiting time</a:t>
            </a:r>
          </a:p>
          <a:p>
            <a:pPr lvl="2"/>
            <a:r>
              <a:rPr lang="en-GB" altLang="en-US" sz="2200" dirty="0">
                <a:ea typeface="ＭＳ Ｐゴシック" panose="020B0600070205080204" pitchFamily="34" charset="-128"/>
              </a:rPr>
              <a:t>Due to resource contention (limited capacity)</a:t>
            </a:r>
          </a:p>
          <a:p>
            <a:pPr lvl="2"/>
            <a:r>
              <a:rPr lang="en-GB" altLang="en-US" sz="2200" dirty="0">
                <a:ea typeface="ＭＳ Ｐゴシック" panose="020B0600070205080204" pitchFamily="34" charset="-128"/>
              </a:rPr>
              <a:t>Due to external communication (waiting for client/partner)</a:t>
            </a:r>
          </a:p>
          <a:p>
            <a:r>
              <a:rPr lang="en-GB" altLang="en-US" sz="2200" dirty="0">
                <a:ea typeface="ＭＳ Ｐゴシック" panose="020B0600070205080204" pitchFamily="34" charset="-128"/>
              </a:rPr>
              <a:t>Several ways to improve time properties:</a:t>
            </a:r>
          </a:p>
          <a:p>
            <a:pPr lvl="1"/>
            <a:r>
              <a:rPr lang="en-GB" altLang="en-US" sz="2200" dirty="0">
                <a:ea typeface="ＭＳ Ｐゴシック" panose="020B0600070205080204" pitchFamily="34" charset="-128"/>
              </a:rPr>
              <a:t>Improve average</a:t>
            </a:r>
          </a:p>
          <a:p>
            <a:pPr lvl="1"/>
            <a:r>
              <a:rPr lang="en-GB" altLang="en-US" sz="2200" dirty="0">
                <a:ea typeface="ＭＳ Ｐゴシック" panose="020B0600070205080204" pitchFamily="34" charset="-128"/>
              </a:rPr>
              <a:t>Improve variance</a:t>
            </a:r>
          </a:p>
          <a:p>
            <a:pPr lvl="1"/>
            <a:r>
              <a:rPr lang="en-GB" altLang="en-US" sz="2200" dirty="0">
                <a:ea typeface="ＭＳ Ｐゴシック" panose="020B0600070205080204" pitchFamily="34" charset="-128"/>
              </a:rPr>
              <a:t>Increase ability to meet due dates</a:t>
            </a:r>
          </a:p>
          <a:p>
            <a:pPr lvl="1"/>
            <a:r>
              <a:rPr lang="en-GB" altLang="en-US" sz="2200" dirty="0">
                <a:ea typeface="ＭＳ Ｐゴシック" panose="020B0600070205080204" pitchFamily="34" charset="-128"/>
              </a:rPr>
              <a:t>Increase perception of wait time</a:t>
            </a:r>
          </a:p>
        </p:txBody>
      </p:sp>
      <p:sp>
        <p:nvSpPr>
          <p:cNvPr id="21507" name="Title 3">
            <a:extLst>
              <a:ext uri="{FF2B5EF4-FFF2-40B4-BE49-F238E27FC236}">
                <a16:creationId xmlns:a16="http://schemas.microsoft.com/office/drawing/2014/main" id="{299D1DEE-3CA0-4784-8DC4-22E57802C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GB" altLang="en-US">
                <a:ea typeface="ＭＳ Ｐゴシック" panose="020B0600070205080204" pitchFamily="34" charset="-128"/>
              </a:rPr>
              <a:t>Design criterion 1: Time</a:t>
            </a:r>
            <a:endParaRPr lang="et-EE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157676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E1ABC4C7-450A-4507-89C9-F441BB3033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00175"/>
            <a:ext cx="8534400" cy="4772025"/>
          </a:xfrm>
          <a:noFill/>
        </p:spPr>
        <p:txBody>
          <a:bodyPr/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Product</a:t>
            </a:r>
          </a:p>
          <a:p>
            <a:pPr lvl="1"/>
            <a:r>
              <a:rPr lang="en-GB" altLang="en-US" dirty="0">
                <a:ea typeface="ＭＳ Ｐゴシック" panose="020B0600070205080204" pitchFamily="34" charset="-128"/>
              </a:rPr>
              <a:t>Product meets specifications and/or expectations</a:t>
            </a:r>
          </a:p>
          <a:p>
            <a:r>
              <a:rPr lang="en-GB" altLang="en-US" dirty="0">
                <a:ea typeface="ＭＳ Ｐゴシック" panose="020B0600070205080204" pitchFamily="34" charset="-128"/>
              </a:rPr>
              <a:t>Process, e.g.</a:t>
            </a:r>
          </a:p>
          <a:p>
            <a:pPr lvl="1"/>
            <a:r>
              <a:rPr lang="en-GB" altLang="en-US" dirty="0">
                <a:ea typeface="ＭＳ Ｐゴシック" panose="020B0600070205080204" pitchFamily="34" charset="-128"/>
              </a:rPr>
              <a:t>Promises made to customers and (reasonable) customer expectations are met</a:t>
            </a:r>
          </a:p>
          <a:p>
            <a:pPr lvl="1"/>
            <a:r>
              <a:rPr lang="en-GB" altLang="en-US" dirty="0">
                <a:ea typeface="ＭＳ Ｐゴシック" panose="020B0600070205080204" pitchFamily="34" charset="-128"/>
              </a:rPr>
              <a:t>Data and documents are handled correctly</a:t>
            </a:r>
          </a:p>
          <a:p>
            <a:pPr lvl="1"/>
            <a:r>
              <a:rPr lang="en-GB" altLang="en-US" dirty="0">
                <a:ea typeface="ＭＳ Ｐゴシック" panose="020B0600070205080204" pitchFamily="34" charset="-128"/>
              </a:rPr>
              <a:t>Decisions made in the process are correct</a:t>
            </a:r>
          </a:p>
          <a:p>
            <a:pPr lvl="1"/>
            <a:r>
              <a:rPr lang="en-GB" altLang="en-US" dirty="0">
                <a:ea typeface="ＭＳ Ｐゴシック" panose="020B0600070205080204" pitchFamily="34" charset="-128"/>
              </a:rPr>
              <a:t>Correct &amp; timely information is provided to the customer</a:t>
            </a:r>
          </a:p>
        </p:txBody>
      </p:sp>
      <p:sp>
        <p:nvSpPr>
          <p:cNvPr id="23555" name="Title 3">
            <a:extLst>
              <a:ext uri="{FF2B5EF4-FFF2-40B4-BE49-F238E27FC236}">
                <a16:creationId xmlns:a16="http://schemas.microsoft.com/office/drawing/2014/main" id="{E632385F-A028-4DBF-AC44-9BB18208D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GB" altLang="en-US">
                <a:ea typeface="ＭＳ Ｐゴシック" panose="020B0600070205080204" pitchFamily="34" charset="-128"/>
              </a:rPr>
              <a:t>Design criterion 2: Quality</a:t>
            </a:r>
            <a:endParaRPr lang="et-EE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331490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F07E191A-83F3-4BB9-AD89-24FA079EE2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>
                <a:ea typeface="ＭＳ Ｐゴシック" panose="020B0600070205080204" pitchFamily="34" charset="-128"/>
              </a:rPr>
              <a:t>Type of costs</a:t>
            </a:r>
          </a:p>
          <a:p>
            <a:pPr lvl="1"/>
            <a:r>
              <a:rPr lang="en-GB" altLang="en-US">
                <a:ea typeface="ＭＳ Ｐゴシック" panose="020B0600070205080204" pitchFamily="34" charset="-128"/>
              </a:rPr>
              <a:t>fixed or variable</a:t>
            </a:r>
          </a:p>
          <a:p>
            <a:pPr lvl="1"/>
            <a:r>
              <a:rPr lang="en-GB" altLang="en-US">
                <a:ea typeface="ＭＳ Ｐゴシック" panose="020B0600070205080204" pitchFamily="34" charset="-128"/>
              </a:rPr>
              <a:t>per time unit, per use (consumable resources)</a:t>
            </a:r>
          </a:p>
          <a:p>
            <a:pPr lvl="1"/>
            <a:r>
              <a:rPr lang="en-GB" altLang="en-US">
                <a:ea typeface="ＭＳ Ｐゴシック" panose="020B0600070205080204" pitchFamily="34" charset="-128"/>
              </a:rPr>
              <a:t>processing, management, or support.</a:t>
            </a:r>
          </a:p>
          <a:p>
            <a:pPr lvl="1"/>
            <a:r>
              <a:rPr lang="en-GB" altLang="en-US">
                <a:ea typeface="ＭＳ Ｐゴシック" panose="020B0600070205080204" pitchFamily="34" charset="-128"/>
              </a:rPr>
              <a:t>human, system (hardware/software), or external,</a:t>
            </a:r>
          </a:p>
          <a:p>
            <a:pPr>
              <a:buFontTx/>
              <a:buNone/>
            </a:pPr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25603" name="Title 3">
            <a:extLst>
              <a:ext uri="{FF2B5EF4-FFF2-40B4-BE49-F238E27FC236}">
                <a16:creationId xmlns:a16="http://schemas.microsoft.com/office/drawing/2014/main" id="{10F2125B-8E64-4717-B180-46A6D47CC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ea typeface="ＭＳ Ｐゴシック" panose="020B0600070205080204" pitchFamily="34" charset="-128"/>
              </a:rPr>
              <a:t>Design criterion 3: Cost</a:t>
            </a:r>
            <a:endParaRPr lang="et-EE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678147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7D0A3F94-3DA2-4D25-85C3-510BD0D3B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3425" y="1428750"/>
            <a:ext cx="7910513" cy="4648200"/>
          </a:xfrm>
          <a:noFill/>
        </p:spPr>
        <p:txBody>
          <a:bodyPr/>
          <a:lstStyle/>
          <a:p>
            <a:r>
              <a:rPr lang="en-GB" altLang="en-US">
                <a:ea typeface="ＭＳ Ｐゴシック" panose="020B0600070205080204" pitchFamily="34" charset="-128"/>
              </a:rPr>
              <a:t>Ability to react to changes.</a:t>
            </a:r>
          </a:p>
          <a:p>
            <a:r>
              <a:rPr lang="en-GB" altLang="en-US">
                <a:ea typeface="ＭＳ Ｐゴシック" panose="020B0600070205080204" pitchFamily="34" charset="-128"/>
              </a:rPr>
              <a:t>Flexibility of</a:t>
            </a:r>
          </a:p>
          <a:p>
            <a:pPr lvl="1"/>
            <a:r>
              <a:rPr lang="en-GB" altLang="en-US">
                <a:ea typeface="ＭＳ Ｐゴシック" panose="020B0600070205080204" pitchFamily="34" charset="-128"/>
              </a:rPr>
              <a:t>resources (ability to execute many tasks/new tasks)</a:t>
            </a:r>
          </a:p>
          <a:p>
            <a:pPr lvl="1"/>
            <a:r>
              <a:rPr lang="en-GB" altLang="en-US">
                <a:ea typeface="ＭＳ Ｐゴシック" panose="020B0600070205080204" pitchFamily="34" charset="-128"/>
              </a:rPr>
              <a:t>process (ability to handle various cases and changing workloads)</a:t>
            </a:r>
          </a:p>
          <a:p>
            <a:pPr lvl="1"/>
            <a:r>
              <a:rPr lang="en-GB" altLang="en-US">
                <a:ea typeface="ＭＳ Ｐゴシック" panose="020B0600070205080204" pitchFamily="34" charset="-128"/>
              </a:rPr>
              <a:t>management (ability to change rules/allocation)</a:t>
            </a:r>
          </a:p>
          <a:p>
            <a:pPr lvl="1"/>
            <a:r>
              <a:rPr lang="en-GB" altLang="en-US">
                <a:ea typeface="ＭＳ Ｐゴシック" panose="020B0600070205080204" pitchFamily="34" charset="-128"/>
              </a:rPr>
              <a:t>organization (ability to change the structure and responsiveness to demands of market or business partners</a:t>
            </a:r>
          </a:p>
        </p:txBody>
      </p:sp>
      <p:sp>
        <p:nvSpPr>
          <p:cNvPr id="27651" name="Title 3">
            <a:extLst>
              <a:ext uri="{FF2B5EF4-FFF2-40B4-BE49-F238E27FC236}">
                <a16:creationId xmlns:a16="http://schemas.microsoft.com/office/drawing/2014/main" id="{6749FCB7-EA3B-41C6-ADB5-577BECECB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Design Criterion 4: Flexibility</a:t>
            </a:r>
            <a:endParaRPr lang="et-EE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296694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358E7B24-666F-4F1D-909D-F5BC628C6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Process Redesign</a:t>
            </a:r>
            <a:endParaRPr lang="et-EE" altLang="en-US">
              <a:ea typeface="ＭＳ Ｐゴシック" panose="020B0600070205080204" pitchFamily="34" charset="-128"/>
            </a:endParaRP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AFFBA033-CD28-4C85-AF59-52CE318E1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524000"/>
            <a:ext cx="8543925" cy="444341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Purpose: Identify possibilities for improving the design of a process: “as is” </a:t>
            </a:r>
            <a:r>
              <a:rPr lang="en-US" altLang="en-US">
                <a:ea typeface="ＭＳ Ｐゴシック" panose="020B0600070205080204" pitchFamily="34" charset="-128"/>
                <a:sym typeface="Wingdings" panose="05000000000000000000" pitchFamily="2" charset="2"/>
              </a:rPr>
              <a:t> “to be”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No silver-bullet: requires creativity</a:t>
            </a:r>
          </a:p>
          <a:p>
            <a:r>
              <a:rPr lang="en-US" altLang="en-US" i="1">
                <a:ea typeface="ＭＳ Ｐゴシック" panose="020B0600070205080204" pitchFamily="34" charset="-128"/>
              </a:rPr>
              <a:t>Redesign heuristics</a:t>
            </a:r>
            <a:r>
              <a:rPr lang="en-US" altLang="en-US">
                <a:ea typeface="ＭＳ Ｐゴシック" panose="020B0600070205080204" pitchFamily="34" charset="-128"/>
              </a:rPr>
              <a:t> can be used to generate ideas</a:t>
            </a:r>
            <a:endParaRPr lang="et-EE" altLang="en-US">
              <a:ea typeface="ＭＳ Ｐゴシック" panose="020B0600070205080204" pitchFamily="34" charset="-128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394C18CC-551C-40DC-BF80-2D28646BD0DC}"/>
              </a:ext>
            </a:extLst>
          </p:cNvPr>
          <p:cNvSpPr>
            <a:spLocks/>
          </p:cNvSpPr>
          <p:nvPr/>
        </p:nvSpPr>
        <p:spPr bwMode="auto">
          <a:xfrm>
            <a:off x="4221163" y="3433763"/>
            <a:ext cx="606425" cy="414337"/>
          </a:xfrm>
          <a:custGeom>
            <a:avLst/>
            <a:gdLst>
              <a:gd name="T0" fmla="*/ 0 w 414"/>
              <a:gd name="T1" fmla="*/ 58 h 261"/>
              <a:gd name="T2" fmla="*/ 0 w 414"/>
              <a:gd name="T3" fmla="*/ 204 h 261"/>
              <a:gd name="T4" fmla="*/ 257 w 414"/>
              <a:gd name="T5" fmla="*/ 204 h 261"/>
              <a:gd name="T6" fmla="*/ 257 w 414"/>
              <a:gd name="T7" fmla="*/ 260 h 261"/>
              <a:gd name="T8" fmla="*/ 413 w 414"/>
              <a:gd name="T9" fmla="*/ 130 h 261"/>
              <a:gd name="T10" fmla="*/ 257 w 414"/>
              <a:gd name="T11" fmla="*/ 0 h 261"/>
              <a:gd name="T12" fmla="*/ 257 w 414"/>
              <a:gd name="T13" fmla="*/ 58 h 261"/>
              <a:gd name="T14" fmla="*/ 0 w 414"/>
              <a:gd name="T15" fmla="*/ 58 h 2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14"/>
              <a:gd name="T25" fmla="*/ 0 h 261"/>
              <a:gd name="T26" fmla="*/ 414 w 414"/>
              <a:gd name="T27" fmla="*/ 261 h 26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14" h="261">
                <a:moveTo>
                  <a:pt x="0" y="58"/>
                </a:moveTo>
                <a:lnTo>
                  <a:pt x="0" y="204"/>
                </a:lnTo>
                <a:lnTo>
                  <a:pt x="257" y="204"/>
                </a:lnTo>
                <a:lnTo>
                  <a:pt x="257" y="260"/>
                </a:lnTo>
                <a:lnTo>
                  <a:pt x="413" y="130"/>
                </a:lnTo>
                <a:lnTo>
                  <a:pt x="257" y="0"/>
                </a:lnTo>
                <a:lnTo>
                  <a:pt x="257" y="58"/>
                </a:lnTo>
                <a:lnTo>
                  <a:pt x="0" y="58"/>
                </a:lnTo>
              </a:path>
            </a:pathLst>
          </a:custGeom>
          <a:solidFill>
            <a:srgbClr val="FDFF52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defRPr/>
            </a:pPr>
            <a:endParaRPr lang="et-EE">
              <a:latin typeface="Arial" charset="0"/>
              <a:ea typeface="+mn-ea"/>
            </a:endParaRPr>
          </a:p>
        </p:txBody>
      </p:sp>
      <p:grpSp>
        <p:nvGrpSpPr>
          <p:cNvPr id="29701" name="Group 4">
            <a:extLst>
              <a:ext uri="{FF2B5EF4-FFF2-40B4-BE49-F238E27FC236}">
                <a16:creationId xmlns:a16="http://schemas.microsoft.com/office/drawing/2014/main" id="{F3C98019-6F89-4EF1-90C4-9783C924D018}"/>
              </a:ext>
            </a:extLst>
          </p:cNvPr>
          <p:cNvGrpSpPr>
            <a:grpSpLocks/>
          </p:cNvGrpSpPr>
          <p:nvPr/>
        </p:nvGrpSpPr>
        <p:grpSpPr bwMode="auto">
          <a:xfrm>
            <a:off x="492125" y="2732088"/>
            <a:ext cx="3408363" cy="1911350"/>
            <a:chOff x="372" y="1314"/>
            <a:chExt cx="2326" cy="1204"/>
          </a:xfrm>
        </p:grpSpPr>
        <p:sp>
          <p:nvSpPr>
            <p:cNvPr id="29715" name="Rectangle 5">
              <a:extLst>
                <a:ext uri="{FF2B5EF4-FFF2-40B4-BE49-F238E27FC236}">
                  <a16:creationId xmlns:a16="http://schemas.microsoft.com/office/drawing/2014/main" id="{40C27CE9-E26F-4899-8F0C-E71CB15F2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" y="1314"/>
              <a:ext cx="2326" cy="12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t-EE" altLang="en-US" sz="1800"/>
            </a:p>
          </p:txBody>
        </p:sp>
        <p:sp>
          <p:nvSpPr>
            <p:cNvPr id="29716" name="Rectangle 6">
              <a:extLst>
                <a:ext uri="{FF2B5EF4-FFF2-40B4-BE49-F238E27FC236}">
                  <a16:creationId xmlns:a16="http://schemas.microsoft.com/office/drawing/2014/main" id="{162396F5-FB01-4FC0-9C1F-E94C199D7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" y="1322"/>
              <a:ext cx="221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en-US" sz="1800"/>
                <a:t>Descriprive modelling</a:t>
              </a:r>
            </a:p>
            <a:p>
              <a:pPr eaLnBrk="1" hangingPunct="1"/>
              <a:r>
                <a:rPr lang="de-DE" altLang="en-US" sz="1800"/>
                <a:t>of the real world (as-is)</a:t>
              </a:r>
            </a:p>
          </p:txBody>
        </p:sp>
        <p:sp>
          <p:nvSpPr>
            <p:cNvPr id="29717" name="Freeform 7">
              <a:extLst>
                <a:ext uri="{FF2B5EF4-FFF2-40B4-BE49-F238E27FC236}">
                  <a16:creationId xmlns:a16="http://schemas.microsoft.com/office/drawing/2014/main" id="{89F03703-EB5F-49E4-97AE-578A57CAA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2006"/>
              <a:ext cx="339" cy="143"/>
            </a:xfrm>
            <a:custGeom>
              <a:avLst/>
              <a:gdLst>
                <a:gd name="T0" fmla="*/ 50 w 339"/>
                <a:gd name="T1" fmla="*/ 0 h 143"/>
                <a:gd name="T2" fmla="*/ 287 w 339"/>
                <a:gd name="T3" fmla="*/ 0 h 143"/>
                <a:gd name="T4" fmla="*/ 338 w 339"/>
                <a:gd name="T5" fmla="*/ 71 h 143"/>
                <a:gd name="T6" fmla="*/ 287 w 339"/>
                <a:gd name="T7" fmla="*/ 142 h 143"/>
                <a:gd name="T8" fmla="*/ 50 w 339"/>
                <a:gd name="T9" fmla="*/ 142 h 143"/>
                <a:gd name="T10" fmla="*/ 0 w 339"/>
                <a:gd name="T11" fmla="*/ 71 h 143"/>
                <a:gd name="T12" fmla="*/ 50 w 339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9"/>
                <a:gd name="T22" fmla="*/ 0 h 143"/>
                <a:gd name="T23" fmla="*/ 339 w 339"/>
                <a:gd name="T24" fmla="*/ 143 h 1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9" h="143">
                  <a:moveTo>
                    <a:pt x="50" y="0"/>
                  </a:moveTo>
                  <a:lnTo>
                    <a:pt x="287" y="0"/>
                  </a:lnTo>
                  <a:lnTo>
                    <a:pt x="338" y="71"/>
                  </a:lnTo>
                  <a:lnTo>
                    <a:pt x="287" y="142"/>
                  </a:lnTo>
                  <a:lnTo>
                    <a:pt x="50" y="142"/>
                  </a:lnTo>
                  <a:lnTo>
                    <a:pt x="0" y="71"/>
                  </a:lnTo>
                  <a:lnTo>
                    <a:pt x="50" y="0"/>
                  </a:lnTo>
                </a:path>
              </a:pathLst>
            </a:custGeom>
            <a:solidFill>
              <a:srgbClr val="FF5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t-EE" altLang="en-US" sz="1800"/>
            </a:p>
          </p:txBody>
        </p:sp>
        <p:sp>
          <p:nvSpPr>
            <p:cNvPr id="29718" name="Freeform 8">
              <a:extLst>
                <a:ext uri="{FF2B5EF4-FFF2-40B4-BE49-F238E27FC236}">
                  <a16:creationId xmlns:a16="http://schemas.microsoft.com/office/drawing/2014/main" id="{63A65603-B1F6-482E-A500-9AEB7FF4A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2234"/>
              <a:ext cx="339" cy="143"/>
            </a:xfrm>
            <a:custGeom>
              <a:avLst/>
              <a:gdLst>
                <a:gd name="T0" fmla="*/ 50 w 339"/>
                <a:gd name="T1" fmla="*/ 0 h 143"/>
                <a:gd name="T2" fmla="*/ 287 w 339"/>
                <a:gd name="T3" fmla="*/ 0 h 143"/>
                <a:gd name="T4" fmla="*/ 338 w 339"/>
                <a:gd name="T5" fmla="*/ 71 h 143"/>
                <a:gd name="T6" fmla="*/ 287 w 339"/>
                <a:gd name="T7" fmla="*/ 142 h 143"/>
                <a:gd name="T8" fmla="*/ 50 w 339"/>
                <a:gd name="T9" fmla="*/ 142 h 143"/>
                <a:gd name="T10" fmla="*/ 0 w 339"/>
                <a:gd name="T11" fmla="*/ 71 h 143"/>
                <a:gd name="T12" fmla="*/ 50 w 339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9"/>
                <a:gd name="T22" fmla="*/ 0 h 143"/>
                <a:gd name="T23" fmla="*/ 339 w 339"/>
                <a:gd name="T24" fmla="*/ 143 h 1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9" h="143">
                  <a:moveTo>
                    <a:pt x="50" y="0"/>
                  </a:moveTo>
                  <a:lnTo>
                    <a:pt x="287" y="0"/>
                  </a:lnTo>
                  <a:lnTo>
                    <a:pt x="338" y="71"/>
                  </a:lnTo>
                  <a:lnTo>
                    <a:pt x="287" y="142"/>
                  </a:lnTo>
                  <a:lnTo>
                    <a:pt x="50" y="142"/>
                  </a:lnTo>
                  <a:lnTo>
                    <a:pt x="0" y="71"/>
                  </a:lnTo>
                  <a:lnTo>
                    <a:pt x="50" y="0"/>
                  </a:lnTo>
                </a:path>
              </a:pathLst>
            </a:custGeom>
            <a:solidFill>
              <a:srgbClr val="FF5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t-EE" altLang="en-US" sz="1800"/>
            </a:p>
          </p:txBody>
        </p:sp>
        <p:sp>
          <p:nvSpPr>
            <p:cNvPr id="29719" name="Line 9">
              <a:extLst>
                <a:ext uri="{FF2B5EF4-FFF2-40B4-BE49-F238E27FC236}">
                  <a16:creationId xmlns:a16="http://schemas.microsoft.com/office/drawing/2014/main" id="{FA16639D-414E-4683-8BE3-15175CD363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5" y="2079"/>
              <a:ext cx="1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0" name="Line 10">
              <a:extLst>
                <a:ext uri="{FF2B5EF4-FFF2-40B4-BE49-F238E27FC236}">
                  <a16:creationId xmlns:a16="http://schemas.microsoft.com/office/drawing/2014/main" id="{442AAC73-45D0-4D9E-B985-1B2A68F349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2080"/>
              <a:ext cx="1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1" name="Line 11">
              <a:extLst>
                <a:ext uri="{FF2B5EF4-FFF2-40B4-BE49-F238E27FC236}">
                  <a16:creationId xmlns:a16="http://schemas.microsoft.com/office/drawing/2014/main" id="{F97113B1-B0EE-4BA6-9182-1E4DF15AAF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8" y="2307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2" name="Line 12">
              <a:extLst>
                <a:ext uri="{FF2B5EF4-FFF2-40B4-BE49-F238E27FC236}">
                  <a16:creationId xmlns:a16="http://schemas.microsoft.com/office/drawing/2014/main" id="{C3B416A7-F285-4150-A82F-1B58042288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7" y="2208"/>
              <a:ext cx="5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3" name="AutoShape 13">
              <a:extLst>
                <a:ext uri="{FF2B5EF4-FFF2-40B4-BE49-F238E27FC236}">
                  <a16:creationId xmlns:a16="http://schemas.microsoft.com/office/drawing/2014/main" id="{67172915-9882-4457-A71D-3B357BEAD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" y="2131"/>
              <a:ext cx="295" cy="140"/>
            </a:xfrm>
            <a:prstGeom prst="roundRect">
              <a:avLst>
                <a:gd name="adj" fmla="val 12255"/>
              </a:avLst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t-EE" altLang="en-US" sz="1800"/>
            </a:p>
          </p:txBody>
        </p:sp>
        <p:sp>
          <p:nvSpPr>
            <p:cNvPr id="29724" name="Oval 14">
              <a:extLst>
                <a:ext uri="{FF2B5EF4-FFF2-40B4-BE49-F238E27FC236}">
                  <a16:creationId xmlns:a16="http://schemas.microsoft.com/office/drawing/2014/main" id="{87EF4491-3BFA-418F-8CC1-B484FA2B7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" y="2175"/>
              <a:ext cx="82" cy="5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t-EE" altLang="en-US" sz="1800"/>
            </a:p>
          </p:txBody>
        </p:sp>
        <p:sp>
          <p:nvSpPr>
            <p:cNvPr id="29725" name="Line 15">
              <a:extLst>
                <a:ext uri="{FF2B5EF4-FFF2-40B4-BE49-F238E27FC236}">
                  <a16:creationId xmlns:a16="http://schemas.microsoft.com/office/drawing/2014/main" id="{41E054E4-0EE7-4B0D-85F4-40EDC660B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4" y="2080"/>
              <a:ext cx="0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Line 16">
              <a:extLst>
                <a:ext uri="{FF2B5EF4-FFF2-40B4-BE49-F238E27FC236}">
                  <a16:creationId xmlns:a16="http://schemas.microsoft.com/office/drawing/2014/main" id="{B1AE9B57-2F8C-4D57-9A55-444C29229E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0" y="2080"/>
              <a:ext cx="6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7" name="Freeform 17">
              <a:extLst>
                <a:ext uri="{FF2B5EF4-FFF2-40B4-BE49-F238E27FC236}">
                  <a16:creationId xmlns:a16="http://schemas.microsoft.com/office/drawing/2014/main" id="{07DF91E1-7F09-422B-AC92-8FEDA711D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" y="2006"/>
              <a:ext cx="337" cy="143"/>
            </a:xfrm>
            <a:custGeom>
              <a:avLst/>
              <a:gdLst>
                <a:gd name="T0" fmla="*/ 50 w 337"/>
                <a:gd name="T1" fmla="*/ 0 h 143"/>
                <a:gd name="T2" fmla="*/ 285 w 337"/>
                <a:gd name="T3" fmla="*/ 0 h 143"/>
                <a:gd name="T4" fmla="*/ 336 w 337"/>
                <a:gd name="T5" fmla="*/ 71 h 143"/>
                <a:gd name="T6" fmla="*/ 285 w 337"/>
                <a:gd name="T7" fmla="*/ 142 h 143"/>
                <a:gd name="T8" fmla="*/ 50 w 337"/>
                <a:gd name="T9" fmla="*/ 142 h 143"/>
                <a:gd name="T10" fmla="*/ 0 w 337"/>
                <a:gd name="T11" fmla="*/ 71 h 143"/>
                <a:gd name="T12" fmla="*/ 50 w 337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7"/>
                <a:gd name="T22" fmla="*/ 0 h 143"/>
                <a:gd name="T23" fmla="*/ 337 w 337"/>
                <a:gd name="T24" fmla="*/ 143 h 1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7" h="143">
                  <a:moveTo>
                    <a:pt x="50" y="0"/>
                  </a:moveTo>
                  <a:lnTo>
                    <a:pt x="285" y="0"/>
                  </a:lnTo>
                  <a:lnTo>
                    <a:pt x="336" y="71"/>
                  </a:lnTo>
                  <a:lnTo>
                    <a:pt x="285" y="142"/>
                  </a:lnTo>
                  <a:lnTo>
                    <a:pt x="50" y="142"/>
                  </a:lnTo>
                  <a:lnTo>
                    <a:pt x="0" y="71"/>
                  </a:lnTo>
                  <a:lnTo>
                    <a:pt x="50" y="0"/>
                  </a:lnTo>
                </a:path>
              </a:pathLst>
            </a:custGeom>
            <a:solidFill>
              <a:srgbClr val="FF5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t-EE" altLang="en-US" sz="1800"/>
            </a:p>
          </p:txBody>
        </p:sp>
        <p:sp>
          <p:nvSpPr>
            <p:cNvPr id="29728" name="AutoShape 18">
              <a:extLst>
                <a:ext uri="{FF2B5EF4-FFF2-40B4-BE49-F238E27FC236}">
                  <a16:creationId xmlns:a16="http://schemas.microsoft.com/office/drawing/2014/main" id="{3402B423-9DBB-445F-9BF5-4002E42FD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6" y="2004"/>
              <a:ext cx="296" cy="140"/>
            </a:xfrm>
            <a:prstGeom prst="roundRect">
              <a:avLst>
                <a:gd name="adj" fmla="val 12255"/>
              </a:avLst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t-EE" altLang="en-US" sz="1800"/>
            </a:p>
          </p:txBody>
        </p:sp>
        <p:sp>
          <p:nvSpPr>
            <p:cNvPr id="29729" name="Line 19">
              <a:extLst>
                <a:ext uri="{FF2B5EF4-FFF2-40B4-BE49-F238E27FC236}">
                  <a16:creationId xmlns:a16="http://schemas.microsoft.com/office/drawing/2014/main" id="{C3FB5A3E-996C-4E49-92A7-9790BC864E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9" y="2308"/>
              <a:ext cx="62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0" name="Freeform 20">
              <a:extLst>
                <a:ext uri="{FF2B5EF4-FFF2-40B4-BE49-F238E27FC236}">
                  <a16:creationId xmlns:a16="http://schemas.microsoft.com/office/drawing/2014/main" id="{20936AB8-F714-479C-8A7B-A10F7C1AD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" y="2234"/>
              <a:ext cx="337" cy="139"/>
            </a:xfrm>
            <a:custGeom>
              <a:avLst/>
              <a:gdLst>
                <a:gd name="T0" fmla="*/ 50 w 337"/>
                <a:gd name="T1" fmla="*/ 0 h 139"/>
                <a:gd name="T2" fmla="*/ 285 w 337"/>
                <a:gd name="T3" fmla="*/ 0 h 139"/>
                <a:gd name="T4" fmla="*/ 336 w 337"/>
                <a:gd name="T5" fmla="*/ 69 h 139"/>
                <a:gd name="T6" fmla="*/ 285 w 337"/>
                <a:gd name="T7" fmla="*/ 138 h 139"/>
                <a:gd name="T8" fmla="*/ 50 w 337"/>
                <a:gd name="T9" fmla="*/ 138 h 139"/>
                <a:gd name="T10" fmla="*/ 0 w 337"/>
                <a:gd name="T11" fmla="*/ 69 h 139"/>
                <a:gd name="T12" fmla="*/ 50 w 337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7"/>
                <a:gd name="T22" fmla="*/ 0 h 139"/>
                <a:gd name="T23" fmla="*/ 337 w 337"/>
                <a:gd name="T24" fmla="*/ 139 h 1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7" h="139">
                  <a:moveTo>
                    <a:pt x="50" y="0"/>
                  </a:moveTo>
                  <a:lnTo>
                    <a:pt x="285" y="0"/>
                  </a:lnTo>
                  <a:lnTo>
                    <a:pt x="336" y="69"/>
                  </a:lnTo>
                  <a:lnTo>
                    <a:pt x="285" y="138"/>
                  </a:lnTo>
                  <a:lnTo>
                    <a:pt x="50" y="138"/>
                  </a:lnTo>
                  <a:lnTo>
                    <a:pt x="0" y="69"/>
                  </a:lnTo>
                  <a:lnTo>
                    <a:pt x="50" y="0"/>
                  </a:lnTo>
                </a:path>
              </a:pathLst>
            </a:custGeom>
            <a:solidFill>
              <a:srgbClr val="FF5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t-EE" altLang="en-US" sz="1800"/>
            </a:p>
          </p:txBody>
        </p:sp>
        <p:sp>
          <p:nvSpPr>
            <p:cNvPr id="29731" name="AutoShape 21">
              <a:extLst>
                <a:ext uri="{FF2B5EF4-FFF2-40B4-BE49-F238E27FC236}">
                  <a16:creationId xmlns:a16="http://schemas.microsoft.com/office/drawing/2014/main" id="{D46A4647-346F-40F1-8244-00A7EBCCB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6" y="2232"/>
              <a:ext cx="296" cy="144"/>
            </a:xfrm>
            <a:prstGeom prst="roundRect">
              <a:avLst>
                <a:gd name="adj" fmla="val 12255"/>
              </a:avLst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t-EE" altLang="en-US" sz="1800"/>
            </a:p>
          </p:txBody>
        </p:sp>
        <p:sp>
          <p:nvSpPr>
            <p:cNvPr id="29732" name="Oval 22">
              <a:extLst>
                <a:ext uri="{FF2B5EF4-FFF2-40B4-BE49-F238E27FC236}">
                  <a16:creationId xmlns:a16="http://schemas.microsoft.com/office/drawing/2014/main" id="{4A082D24-C654-4C9A-A14F-C8B9EDEA3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2" y="2175"/>
              <a:ext cx="85" cy="5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t-EE" altLang="en-US" sz="1800"/>
            </a:p>
          </p:txBody>
        </p:sp>
      </p:grpSp>
      <p:grpSp>
        <p:nvGrpSpPr>
          <p:cNvPr id="29702" name="Group 23">
            <a:extLst>
              <a:ext uri="{FF2B5EF4-FFF2-40B4-BE49-F238E27FC236}">
                <a16:creationId xmlns:a16="http://schemas.microsoft.com/office/drawing/2014/main" id="{6E3E5C23-17EF-4F23-B753-9215D9B5DD7B}"/>
              </a:ext>
            </a:extLst>
          </p:cNvPr>
          <p:cNvGrpSpPr>
            <a:grpSpLocks/>
          </p:cNvGrpSpPr>
          <p:nvPr/>
        </p:nvGrpSpPr>
        <p:grpSpPr bwMode="auto">
          <a:xfrm>
            <a:off x="5045075" y="2725738"/>
            <a:ext cx="3670300" cy="1917700"/>
            <a:chOff x="3479" y="1310"/>
            <a:chExt cx="2504" cy="1208"/>
          </a:xfrm>
        </p:grpSpPr>
        <p:sp>
          <p:nvSpPr>
            <p:cNvPr id="29703" name="Rectangle 24">
              <a:extLst>
                <a:ext uri="{FF2B5EF4-FFF2-40B4-BE49-F238E27FC236}">
                  <a16:creationId xmlns:a16="http://schemas.microsoft.com/office/drawing/2014/main" id="{93899C91-49F0-4740-8F2C-5A1B063D8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1314"/>
              <a:ext cx="2447" cy="12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t-EE" altLang="en-US" sz="1800"/>
            </a:p>
          </p:txBody>
        </p:sp>
        <p:sp>
          <p:nvSpPr>
            <p:cNvPr id="29704" name="Rectangle 25">
              <a:extLst>
                <a:ext uri="{FF2B5EF4-FFF2-40B4-BE49-F238E27FC236}">
                  <a16:creationId xmlns:a16="http://schemas.microsoft.com/office/drawing/2014/main" id="{76A012D2-AC5C-4A79-857C-054CA3E4D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7" y="1310"/>
              <a:ext cx="249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en-US" sz="1800"/>
                <a:t>Prescriptive modelling</a:t>
              </a:r>
            </a:p>
            <a:p>
              <a:pPr eaLnBrk="1" hangingPunct="1"/>
              <a:r>
                <a:rPr lang="de-DE" altLang="en-US" sz="1800"/>
                <a:t>of the real world (to-be)</a:t>
              </a:r>
            </a:p>
          </p:txBody>
        </p:sp>
        <p:sp>
          <p:nvSpPr>
            <p:cNvPr id="29705" name="Freeform 26">
              <a:extLst>
                <a:ext uri="{FF2B5EF4-FFF2-40B4-BE49-F238E27FC236}">
                  <a16:creationId xmlns:a16="http://schemas.microsoft.com/office/drawing/2014/main" id="{692E7242-F38C-4FD5-AA6E-01FE2BBA8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1999"/>
              <a:ext cx="352" cy="142"/>
            </a:xfrm>
            <a:custGeom>
              <a:avLst/>
              <a:gdLst>
                <a:gd name="T0" fmla="*/ 52 w 352"/>
                <a:gd name="T1" fmla="*/ 0 h 142"/>
                <a:gd name="T2" fmla="*/ 298 w 352"/>
                <a:gd name="T3" fmla="*/ 0 h 142"/>
                <a:gd name="T4" fmla="*/ 351 w 352"/>
                <a:gd name="T5" fmla="*/ 70 h 142"/>
                <a:gd name="T6" fmla="*/ 298 w 352"/>
                <a:gd name="T7" fmla="*/ 141 h 142"/>
                <a:gd name="T8" fmla="*/ 52 w 352"/>
                <a:gd name="T9" fmla="*/ 141 h 142"/>
                <a:gd name="T10" fmla="*/ 0 w 352"/>
                <a:gd name="T11" fmla="*/ 70 h 142"/>
                <a:gd name="T12" fmla="*/ 52 w 352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2"/>
                <a:gd name="T22" fmla="*/ 0 h 142"/>
                <a:gd name="T23" fmla="*/ 352 w 352"/>
                <a:gd name="T24" fmla="*/ 142 h 1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2" h="142">
                  <a:moveTo>
                    <a:pt x="52" y="0"/>
                  </a:moveTo>
                  <a:lnTo>
                    <a:pt x="298" y="0"/>
                  </a:lnTo>
                  <a:lnTo>
                    <a:pt x="351" y="70"/>
                  </a:lnTo>
                  <a:lnTo>
                    <a:pt x="298" y="141"/>
                  </a:lnTo>
                  <a:lnTo>
                    <a:pt x="52" y="141"/>
                  </a:lnTo>
                  <a:lnTo>
                    <a:pt x="0" y="70"/>
                  </a:lnTo>
                  <a:lnTo>
                    <a:pt x="52" y="0"/>
                  </a:lnTo>
                </a:path>
              </a:pathLst>
            </a:custGeom>
            <a:solidFill>
              <a:srgbClr val="FF5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t-EE" altLang="en-US" sz="1800"/>
            </a:p>
          </p:txBody>
        </p:sp>
        <p:sp>
          <p:nvSpPr>
            <p:cNvPr id="29706" name="Freeform 27">
              <a:extLst>
                <a:ext uri="{FF2B5EF4-FFF2-40B4-BE49-F238E27FC236}">
                  <a16:creationId xmlns:a16="http://schemas.microsoft.com/office/drawing/2014/main" id="{19D9DC1A-7062-4BF8-9DD4-F37717BC9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2227"/>
              <a:ext cx="352" cy="142"/>
            </a:xfrm>
            <a:custGeom>
              <a:avLst/>
              <a:gdLst>
                <a:gd name="T0" fmla="*/ 52 w 352"/>
                <a:gd name="T1" fmla="*/ 0 h 142"/>
                <a:gd name="T2" fmla="*/ 298 w 352"/>
                <a:gd name="T3" fmla="*/ 0 h 142"/>
                <a:gd name="T4" fmla="*/ 351 w 352"/>
                <a:gd name="T5" fmla="*/ 70 h 142"/>
                <a:gd name="T6" fmla="*/ 298 w 352"/>
                <a:gd name="T7" fmla="*/ 141 h 142"/>
                <a:gd name="T8" fmla="*/ 52 w 352"/>
                <a:gd name="T9" fmla="*/ 141 h 142"/>
                <a:gd name="T10" fmla="*/ 0 w 352"/>
                <a:gd name="T11" fmla="*/ 70 h 142"/>
                <a:gd name="T12" fmla="*/ 52 w 352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2"/>
                <a:gd name="T22" fmla="*/ 0 h 142"/>
                <a:gd name="T23" fmla="*/ 352 w 352"/>
                <a:gd name="T24" fmla="*/ 142 h 1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2" h="142">
                  <a:moveTo>
                    <a:pt x="52" y="0"/>
                  </a:moveTo>
                  <a:lnTo>
                    <a:pt x="298" y="0"/>
                  </a:lnTo>
                  <a:lnTo>
                    <a:pt x="351" y="70"/>
                  </a:lnTo>
                  <a:lnTo>
                    <a:pt x="298" y="141"/>
                  </a:lnTo>
                  <a:lnTo>
                    <a:pt x="52" y="141"/>
                  </a:lnTo>
                  <a:lnTo>
                    <a:pt x="0" y="70"/>
                  </a:lnTo>
                  <a:lnTo>
                    <a:pt x="52" y="0"/>
                  </a:lnTo>
                </a:path>
              </a:pathLst>
            </a:custGeom>
            <a:solidFill>
              <a:srgbClr val="FF5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t-EE" altLang="en-US" sz="1800"/>
            </a:p>
          </p:txBody>
        </p:sp>
        <p:sp>
          <p:nvSpPr>
            <p:cNvPr id="29707" name="Line 28">
              <a:extLst>
                <a:ext uri="{FF2B5EF4-FFF2-40B4-BE49-F238E27FC236}">
                  <a16:creationId xmlns:a16="http://schemas.microsoft.com/office/drawing/2014/main" id="{182DF79C-EB25-4E5A-B4D1-62E7937FDA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5" y="2071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Line 29">
              <a:extLst>
                <a:ext uri="{FF2B5EF4-FFF2-40B4-BE49-F238E27FC236}">
                  <a16:creationId xmlns:a16="http://schemas.microsoft.com/office/drawing/2014/main" id="{44DBD221-862F-42FF-9FA5-AB386692DD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4" y="2072"/>
              <a:ext cx="1" cy="2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" name="Line 30">
              <a:extLst>
                <a:ext uri="{FF2B5EF4-FFF2-40B4-BE49-F238E27FC236}">
                  <a16:creationId xmlns:a16="http://schemas.microsoft.com/office/drawing/2014/main" id="{342FB0FB-F1A6-428E-A331-3026F9B414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7" y="2300"/>
              <a:ext cx="1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0" name="Line 31">
              <a:extLst>
                <a:ext uri="{FF2B5EF4-FFF2-40B4-BE49-F238E27FC236}">
                  <a16:creationId xmlns:a16="http://schemas.microsoft.com/office/drawing/2014/main" id="{2B9F4500-4AFB-4DBE-BEAE-DAABFB7745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3" y="2200"/>
              <a:ext cx="114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" name="AutoShape 32">
              <a:extLst>
                <a:ext uri="{FF2B5EF4-FFF2-40B4-BE49-F238E27FC236}">
                  <a16:creationId xmlns:a16="http://schemas.microsoft.com/office/drawing/2014/main" id="{A6B0897D-9FB0-46B1-9636-4CD9A5BD6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4" y="2124"/>
              <a:ext cx="311" cy="143"/>
            </a:xfrm>
            <a:prstGeom prst="roundRect">
              <a:avLst>
                <a:gd name="adj" fmla="val 12255"/>
              </a:avLst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t-EE" altLang="en-US" sz="1800"/>
            </a:p>
          </p:txBody>
        </p:sp>
        <p:sp>
          <p:nvSpPr>
            <p:cNvPr id="29712" name="Oval 33">
              <a:extLst>
                <a:ext uri="{FF2B5EF4-FFF2-40B4-BE49-F238E27FC236}">
                  <a16:creationId xmlns:a16="http://schemas.microsoft.com/office/drawing/2014/main" id="{DF84CE7D-E2EE-445B-A1BD-23EDE6E5C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5" y="2167"/>
              <a:ext cx="86" cy="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t-EE" altLang="en-US" sz="1800"/>
            </a:p>
          </p:txBody>
        </p:sp>
        <p:sp>
          <p:nvSpPr>
            <p:cNvPr id="29713" name="Freeform 34">
              <a:extLst>
                <a:ext uri="{FF2B5EF4-FFF2-40B4-BE49-F238E27FC236}">
                  <a16:creationId xmlns:a16="http://schemas.microsoft.com/office/drawing/2014/main" id="{8CAD4E54-A026-46B0-96E9-4FBA43B4C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2129"/>
              <a:ext cx="352" cy="142"/>
            </a:xfrm>
            <a:custGeom>
              <a:avLst/>
              <a:gdLst>
                <a:gd name="T0" fmla="*/ 52 w 352"/>
                <a:gd name="T1" fmla="*/ 0 h 142"/>
                <a:gd name="T2" fmla="*/ 298 w 352"/>
                <a:gd name="T3" fmla="*/ 0 h 142"/>
                <a:gd name="T4" fmla="*/ 351 w 352"/>
                <a:gd name="T5" fmla="*/ 70 h 142"/>
                <a:gd name="T6" fmla="*/ 298 w 352"/>
                <a:gd name="T7" fmla="*/ 141 h 142"/>
                <a:gd name="T8" fmla="*/ 52 w 352"/>
                <a:gd name="T9" fmla="*/ 141 h 142"/>
                <a:gd name="T10" fmla="*/ 0 w 352"/>
                <a:gd name="T11" fmla="*/ 70 h 142"/>
                <a:gd name="T12" fmla="*/ 52 w 352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2"/>
                <a:gd name="T22" fmla="*/ 0 h 142"/>
                <a:gd name="T23" fmla="*/ 352 w 352"/>
                <a:gd name="T24" fmla="*/ 142 h 1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2" h="142">
                  <a:moveTo>
                    <a:pt x="52" y="0"/>
                  </a:moveTo>
                  <a:lnTo>
                    <a:pt x="298" y="0"/>
                  </a:lnTo>
                  <a:lnTo>
                    <a:pt x="351" y="70"/>
                  </a:lnTo>
                  <a:lnTo>
                    <a:pt x="298" y="141"/>
                  </a:lnTo>
                  <a:lnTo>
                    <a:pt x="52" y="141"/>
                  </a:lnTo>
                  <a:lnTo>
                    <a:pt x="0" y="70"/>
                  </a:lnTo>
                  <a:lnTo>
                    <a:pt x="52" y="0"/>
                  </a:lnTo>
                </a:path>
              </a:pathLst>
            </a:custGeom>
            <a:solidFill>
              <a:srgbClr val="FF5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t-EE" altLang="en-US" sz="1800"/>
            </a:p>
          </p:txBody>
        </p:sp>
        <p:sp>
          <p:nvSpPr>
            <p:cNvPr id="29714" name="AutoShape 35">
              <a:extLst>
                <a:ext uri="{FF2B5EF4-FFF2-40B4-BE49-F238E27FC236}">
                  <a16:creationId xmlns:a16="http://schemas.microsoft.com/office/drawing/2014/main" id="{3F5DDBB7-7AFF-4924-80EA-AB6B3C15F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2" y="2129"/>
              <a:ext cx="310" cy="143"/>
            </a:xfrm>
            <a:prstGeom prst="roundRect">
              <a:avLst>
                <a:gd name="adj" fmla="val 12255"/>
              </a:avLst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t-EE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041961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1314</Words>
  <Application>Microsoft Office PowerPoint</Application>
  <PresentationFormat>On-screen Show (4:3)</PresentationFormat>
  <Paragraphs>204</Paragraphs>
  <Slides>32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ＭＳ Ｐゴシック</vt:lpstr>
      <vt:lpstr>Arial</vt:lpstr>
      <vt:lpstr>Calibri</vt:lpstr>
      <vt:lpstr>Times New Roman</vt:lpstr>
      <vt:lpstr>Wingdings</vt:lpstr>
      <vt:lpstr>Office Theme</vt:lpstr>
      <vt:lpstr>Microsoft Office Visio Drawing</vt:lpstr>
      <vt:lpstr>Pemodelan Proses Bisnis</vt:lpstr>
      <vt:lpstr>Referensi</vt:lpstr>
      <vt:lpstr>Where are we?</vt:lpstr>
      <vt:lpstr>The Devil’s Quadrangle</vt:lpstr>
      <vt:lpstr>Design criterion 1: Time</vt:lpstr>
      <vt:lpstr>Design criterion 2: Quality</vt:lpstr>
      <vt:lpstr>Design criterion 3: Cost</vt:lpstr>
      <vt:lpstr>Design Criterion 4: Flexibility</vt:lpstr>
      <vt:lpstr>Process Redesign</vt:lpstr>
      <vt:lpstr>Re-Design Heuristics</vt:lpstr>
      <vt:lpstr>(1) Task Elimination</vt:lpstr>
      <vt:lpstr>(1) Task Elimination (cont.)</vt:lpstr>
      <vt:lpstr>Example</vt:lpstr>
      <vt:lpstr>(2) Task composition (merge or split)</vt:lpstr>
      <vt:lpstr>Example</vt:lpstr>
      <vt:lpstr>(3) Triage</vt:lpstr>
      <vt:lpstr>(4) Resequencing</vt:lpstr>
      <vt:lpstr>Example</vt:lpstr>
      <vt:lpstr>(5) Parallelism</vt:lpstr>
      <vt:lpstr>Example</vt:lpstr>
      <vt:lpstr>Exercise</vt:lpstr>
      <vt:lpstr>(6) Process specialization / standardization</vt:lpstr>
      <vt:lpstr>Example</vt:lpstr>
      <vt:lpstr>(7) Resource optimization</vt:lpstr>
      <vt:lpstr>Example</vt:lpstr>
      <vt:lpstr>(8) Communication optimization</vt:lpstr>
      <vt:lpstr>Interlude: the Complete Kit Concept</vt:lpstr>
      <vt:lpstr>Exercise</vt:lpstr>
      <vt:lpstr>(9) Automation</vt:lpstr>
      <vt:lpstr>(9) Automation (cont.)</vt:lpstr>
      <vt:lpstr>Exercise</vt:lpstr>
      <vt:lpstr>Acknowledgments</vt:lpstr>
    </vt:vector>
  </TitlesOfParts>
  <Company>signDesign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Alivia</cp:lastModifiedBy>
  <cp:revision>242</cp:revision>
  <dcterms:created xsi:type="dcterms:W3CDTF">2010-08-24T06:47:44Z</dcterms:created>
  <dcterms:modified xsi:type="dcterms:W3CDTF">2017-09-23T00:02:58Z</dcterms:modified>
</cp:coreProperties>
</file>