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3" r:id="rId2"/>
    <p:sldId id="385" r:id="rId3"/>
    <p:sldId id="386" r:id="rId4"/>
    <p:sldId id="387" r:id="rId5"/>
    <p:sldId id="388" r:id="rId6"/>
    <p:sldId id="389" r:id="rId7"/>
    <p:sldId id="390" r:id="rId8"/>
    <p:sldId id="391" r:id="rId9"/>
    <p:sldId id="405" r:id="rId10"/>
    <p:sldId id="406" r:id="rId11"/>
    <p:sldId id="407" r:id="rId12"/>
    <p:sldId id="408" r:id="rId13"/>
    <p:sldId id="409" r:id="rId14"/>
    <p:sldId id="41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79" d="100"/>
          <a:sy n="79" d="100"/>
        </p:scale>
        <p:origin x="1591"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23/09/2017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23/09/2017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83BCDFA-11BC-4F3B-A370-95A10DA4F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35C8CE32-5639-475F-8BC9-EDC30EDF759A}" type="slidenum">
              <a:rPr lang="en-US" altLang="en-US" b="0"/>
              <a:pPr eaLnBrk="1" hangingPunct="1"/>
              <a:t>2</a:t>
            </a:fld>
            <a:endParaRPr lang="en-US" altLang="en-US" b="0"/>
          </a:p>
        </p:txBody>
      </p:sp>
      <p:sp>
        <p:nvSpPr>
          <p:cNvPr id="33795" name="Rectangle 2">
            <a:extLst>
              <a:ext uri="{FF2B5EF4-FFF2-40B4-BE49-F238E27FC236}">
                <a16:creationId xmlns:a16="http://schemas.microsoft.com/office/drawing/2014/main" id="{4454FFEF-D24D-4696-8F9D-E5991F2A448D}"/>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F5EBAE0A-45CA-4E47-A9AA-D553CB201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7645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EE4E8FD-B092-4F1D-B9B3-A19EF8EF38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defTabSz="973138"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defTabSz="973138"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defTabSz="973138"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defTabSz="973138"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defTabSz="973138"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1418A127-5255-4B71-B8EA-C99062A54996}" type="slidenum">
              <a:rPr lang="en-US" altLang="en-US" b="0"/>
              <a:pPr eaLnBrk="1" hangingPunct="1"/>
              <a:t>4</a:t>
            </a:fld>
            <a:endParaRPr lang="en-US" altLang="en-US" b="0"/>
          </a:p>
        </p:txBody>
      </p:sp>
      <p:sp>
        <p:nvSpPr>
          <p:cNvPr id="34819" name="Rectangle 2">
            <a:extLst>
              <a:ext uri="{FF2B5EF4-FFF2-40B4-BE49-F238E27FC236}">
                <a16:creationId xmlns:a16="http://schemas.microsoft.com/office/drawing/2014/main" id="{6C9F59CC-E164-41C1-A94D-C06A26F5A9BD}"/>
              </a:ext>
            </a:extLst>
          </p:cNvPr>
          <p:cNvSpPr>
            <a:spLocks noChangeArrowheads="1" noTextEdit="1"/>
          </p:cNvSpPr>
          <p:nvPr>
            <p:ph type="sldImg"/>
          </p:nvPr>
        </p:nvSpPr>
        <p:spPr>
          <a:xfrm>
            <a:off x="993775" y="771525"/>
            <a:ext cx="5111750" cy="3835400"/>
          </a:xfrm>
          <a:ln w="12700"/>
        </p:spPr>
      </p:sp>
      <p:sp>
        <p:nvSpPr>
          <p:cNvPr id="34820" name="Rectangle 3">
            <a:extLst>
              <a:ext uri="{FF2B5EF4-FFF2-40B4-BE49-F238E27FC236}">
                <a16:creationId xmlns:a16="http://schemas.microsoft.com/office/drawing/2014/main" id="{1E23EF1C-D362-4318-8121-DC6BEBCAAA41}"/>
              </a:ext>
            </a:extLst>
          </p:cNvPr>
          <p:cNvSpPr>
            <a:spLocks noGrp="1" noChangeArrowheads="1"/>
          </p:cNvSpPr>
          <p:nvPr>
            <p:ph type="body" idx="1"/>
          </p:nvPr>
        </p:nvSpPr>
        <p:spPr>
          <a:xfrm>
            <a:off x="944563" y="4864100"/>
            <a:ext cx="5210175"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97" tIns="46750" rIns="93497" bIns="46750"/>
          <a:lstStyle/>
          <a:p>
            <a:pPr defTabSz="760413">
              <a:spcBef>
                <a:spcPct val="0"/>
              </a:spcBef>
            </a:pPr>
            <a:r>
              <a:rPr lang="en-US" altLang="en-US" sz="800">
                <a:latin typeface="Arial" panose="020B0604020202020204" pitchFamily="34" charset="0"/>
                <a:ea typeface="ＭＳ Ｐゴシック" panose="020B0600070205080204" pitchFamily="34" charset="-128"/>
              </a:rPr>
              <a:t>For a long time “monitoring” was only known has measuring the performance of hardware (e.g. response time).</a:t>
            </a:r>
          </a:p>
          <a:p>
            <a:pPr defTabSz="760413">
              <a:spcBef>
                <a:spcPct val="0"/>
              </a:spcBef>
            </a:pPr>
            <a:r>
              <a:rPr lang="en-US" altLang="en-US" sz="800">
                <a:latin typeface="Arial" panose="020B0604020202020204" pitchFamily="34" charset="0"/>
                <a:ea typeface="ＭＳ Ｐゴシック" panose="020B0600070205080204" pitchFamily="34" charset="-128"/>
              </a:rPr>
              <a:t>Organisational monitoring means the analysis of processes from an IT but also and especially from an organisational viewpoint.</a:t>
            </a:r>
          </a:p>
          <a:p>
            <a:pPr defTabSz="760413">
              <a:spcBef>
                <a:spcPct val="0"/>
              </a:spcBef>
            </a:pPr>
            <a:endParaRPr lang="en-US" altLang="en-US" sz="800">
              <a:latin typeface="Arial" panose="020B0604020202020204" pitchFamily="34" charset="0"/>
              <a:ea typeface="ＭＳ Ｐゴシック" panose="020B0600070205080204" pitchFamily="34" charset="-128"/>
            </a:endParaRPr>
          </a:p>
          <a:p>
            <a:pPr defTabSz="760413">
              <a:spcBef>
                <a:spcPct val="0"/>
              </a:spcBef>
            </a:pPr>
            <a:r>
              <a:rPr lang="en-US" altLang="en-US" sz="800">
                <a:latin typeface="Arial" panose="020B0604020202020204" pitchFamily="34" charset="0"/>
                <a:ea typeface="ＭＳ Ｐゴシック" panose="020B0600070205080204" pitchFamily="34" charset="-128"/>
              </a:rPr>
              <a:t>With an efficient process monitoring it should be possible to answer </a:t>
            </a:r>
          </a:p>
          <a:p>
            <a:pPr defTabSz="760413">
              <a:lnSpc>
                <a:spcPct val="80000"/>
              </a:lnSpc>
              <a:spcBef>
                <a:spcPct val="0"/>
              </a:spcBef>
              <a:buFontTx/>
              <a:buChar char="•"/>
            </a:pPr>
            <a:r>
              <a:rPr lang="en-US" altLang="en-US" sz="800">
                <a:latin typeface="Arial" panose="020B0604020202020204" pitchFamily="34" charset="0"/>
                <a:ea typeface="ＭＳ Ｐゴシック" panose="020B0600070205080204" pitchFamily="34" charset="-128"/>
              </a:rPr>
              <a:t>immediately to a customer request like “What is the current status of my order?”</a:t>
            </a:r>
          </a:p>
          <a:p>
            <a:pPr defTabSz="760413">
              <a:lnSpc>
                <a:spcPct val="80000"/>
              </a:lnSpc>
              <a:spcBef>
                <a:spcPct val="0"/>
              </a:spcBef>
              <a:buFontTx/>
              <a:buChar char="•"/>
            </a:pPr>
            <a:r>
              <a:rPr lang="en-GB" altLang="en-US" sz="800">
                <a:latin typeface="Arial" panose="020B0604020202020204" pitchFamily="34" charset="0"/>
                <a:ea typeface="ＭＳ Ｐゴシック" panose="020B0600070205080204" pitchFamily="34" charset="-128"/>
              </a:rPr>
              <a:t>What is my beginning to end cycle-time, system response-time, or system queue-time for each business process?  </a:t>
            </a:r>
          </a:p>
          <a:p>
            <a:pPr defTabSz="760413">
              <a:lnSpc>
                <a:spcPct val="80000"/>
              </a:lnSpc>
              <a:spcBef>
                <a:spcPct val="0"/>
              </a:spcBef>
              <a:buFontTx/>
              <a:buChar char="•"/>
            </a:pPr>
            <a:r>
              <a:rPr lang="en-GB" altLang="en-US" sz="800">
                <a:latin typeface="Arial" panose="020B0604020202020204" pitchFamily="34" charset="0"/>
                <a:ea typeface="ＭＳ Ｐゴシック" panose="020B0600070205080204" pitchFamily="34" charset="-128"/>
              </a:rPr>
              <a:t>I want to improve my supply chain’s responsiveness to customer demands by reducing my “Order to Cash” cycle time by 10%. What specific business process areas and users do I need to improve and train to achieve this goal?</a:t>
            </a:r>
          </a:p>
          <a:p>
            <a:pPr defTabSz="760413">
              <a:lnSpc>
                <a:spcPct val="80000"/>
              </a:lnSpc>
              <a:spcBef>
                <a:spcPct val="0"/>
              </a:spcBef>
              <a:buFontTx/>
              <a:buChar char="•"/>
            </a:pPr>
            <a:r>
              <a:rPr lang="en-GB" altLang="en-US" sz="800">
                <a:latin typeface="Arial" panose="020B0604020202020204" pitchFamily="34" charset="0"/>
                <a:ea typeface="ＭＳ Ｐゴシック" panose="020B0600070205080204" pitchFamily="34" charset="-128"/>
              </a:rPr>
              <a:t>What are the slowest business process areas?  How do today’s averages compare to the last months average?</a:t>
            </a:r>
          </a:p>
          <a:p>
            <a:pPr defTabSz="760413">
              <a:lnSpc>
                <a:spcPct val="80000"/>
              </a:lnSpc>
              <a:spcBef>
                <a:spcPct val="0"/>
              </a:spcBef>
              <a:buFontTx/>
              <a:buChar char="•"/>
            </a:pPr>
            <a:r>
              <a:rPr lang="en-GB" altLang="en-US" sz="800">
                <a:latin typeface="Arial" panose="020B0604020202020204" pitchFamily="34" charset="0"/>
                <a:ea typeface="ＭＳ Ｐゴシック" panose="020B0600070205080204" pitchFamily="34" charset="-128"/>
              </a:rPr>
              <a:t>Who are my slowest users for the transaction, “Create sales order”?   How do their individual averages compare to our departments benchmark?</a:t>
            </a:r>
          </a:p>
          <a:p>
            <a:pPr defTabSz="760413">
              <a:lnSpc>
                <a:spcPct val="80000"/>
              </a:lnSpc>
              <a:spcBef>
                <a:spcPct val="0"/>
              </a:spcBef>
              <a:buFontTx/>
              <a:buChar char="•"/>
            </a:pPr>
            <a:r>
              <a:rPr lang="en-GB" altLang="en-US" sz="800">
                <a:latin typeface="Arial" panose="020B0604020202020204" pitchFamily="34" charset="0"/>
                <a:ea typeface="ＭＳ Ｐゴシック" panose="020B0600070205080204" pitchFamily="34" charset="-128"/>
              </a:rPr>
              <a:t>Is my system secure?  Which users executed the payroll process today?</a:t>
            </a:r>
            <a:br>
              <a:rPr lang="en-GB" altLang="en-US" sz="800">
                <a:latin typeface="Arial" panose="020B0604020202020204" pitchFamily="34" charset="0"/>
                <a:ea typeface="ＭＳ Ｐゴシック" panose="020B0600070205080204" pitchFamily="34" charset="-128"/>
              </a:rPr>
            </a:br>
            <a:endParaRPr lang="en-GB" altLang="en-US" sz="800">
              <a:latin typeface="Arial" panose="020B0604020202020204" pitchFamily="34" charset="0"/>
              <a:ea typeface="ＭＳ Ｐゴシック" panose="020B0600070205080204" pitchFamily="34" charset="-128"/>
            </a:endParaRPr>
          </a:p>
          <a:p>
            <a:pPr defTabSz="760413">
              <a:lnSpc>
                <a:spcPct val="80000"/>
              </a:lnSpc>
              <a:spcBef>
                <a:spcPct val="0"/>
              </a:spcBef>
            </a:pPr>
            <a:r>
              <a:rPr lang="en-AU" altLang="en-US" sz="800">
                <a:latin typeface="Arial" panose="020B0604020202020204" pitchFamily="34" charset="0"/>
                <a:ea typeface="ＭＳ Ｐゴシック" panose="020B0600070205080204" pitchFamily="34" charset="-128"/>
              </a:rPr>
              <a:t>Based on these trends, Forrester and Gartner Group are both calling for a new kind of technology management at the process level: e-business process monitoring. The justification for this call is that in e-business environments, automatic interpretation and routing of online information about the status of business process execution will become routine, and messages automatically deriving from inside the company will seamlessly integrate with those from business partners. </a:t>
            </a:r>
          </a:p>
          <a:p>
            <a:pPr defTabSz="760413">
              <a:lnSpc>
                <a:spcPct val="80000"/>
              </a:lnSpc>
              <a:spcBef>
                <a:spcPct val="0"/>
              </a:spcBef>
            </a:pPr>
            <a:r>
              <a:rPr lang="en-AU" altLang="en-US" sz="800">
                <a:latin typeface="Arial" panose="020B0604020202020204" pitchFamily="34" charset="0"/>
                <a:ea typeface="ＭＳ Ｐゴシック" panose="020B0600070205080204" pitchFamily="34" charset="-128"/>
              </a:rPr>
              <a:t>Established online brands are already starting to integrate external services. Take the example of Sony Corp., which recently announced a new credit card, mileage program, and online bank. For the online Sony customer, the lines separating the different business divisions of Sony and its partnering bank are no longer visible. Thus, IT service management for such complex services has to guarantee the continuity of business processes regardless of the business unit or service partner performing the action. Only better communication and information integration can achieve this goal. </a:t>
            </a:r>
            <a:endParaRPr lang="en-AU" altLang="en-US" sz="800" b="1">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43651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23-Sep-17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23-Sep-17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23-Sep-17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0.wmf"/><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image" Target="../media/image22.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iki.bizagi.com/en/index.php?title=Analysis_Reports_B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iki.bizagi.com/en/index.php?title=Analysis_Reports_Analytic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wm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image" Target="../media/image8.wmf"/><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Pemodelan</a:t>
            </a:r>
            <a:r>
              <a:rPr lang="en-GB" dirty="0"/>
              <a:t> Proses </a:t>
            </a:r>
            <a:r>
              <a:rPr lang="en-GB" dirty="0" err="1"/>
              <a:t>Bisnis</a:t>
            </a:r>
            <a:endParaRPr lang="id-ID" dirty="0"/>
          </a:p>
        </p:txBody>
      </p:sp>
      <p:sp>
        <p:nvSpPr>
          <p:cNvPr id="3" name="Subtitle 2"/>
          <p:cNvSpPr>
            <a:spLocks noGrp="1"/>
          </p:cNvSpPr>
          <p:nvPr>
            <p:ph type="subTitle" idx="1"/>
          </p:nvPr>
        </p:nvSpPr>
        <p:spPr/>
        <p:txBody>
          <a:bodyPr/>
          <a:lstStyle/>
          <a:p>
            <a:r>
              <a:rPr lang="en-US" dirty="0"/>
              <a:t>Business Process Monitoring</a:t>
            </a:r>
            <a:br>
              <a:rPr lang="en-US" dirty="0"/>
            </a:br>
            <a:r>
              <a:rPr lang="en-US" dirty="0" err="1"/>
              <a:t>Pertemuan</a:t>
            </a:r>
            <a:r>
              <a:rPr lang="en-US" dirty="0"/>
              <a:t> 14</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1A7E2D3-2B87-4ED0-A8C0-C9D8BD015C40}"/>
              </a:ext>
            </a:extLst>
          </p:cNvPr>
          <p:cNvSpPr>
            <a:spLocks noGrp="1" noChangeArrowheads="1"/>
          </p:cNvSpPr>
          <p:nvPr>
            <p:ph type="title"/>
          </p:nvPr>
        </p:nvSpPr>
        <p:spPr>
          <a:xfrm>
            <a:off x="571500" y="214313"/>
            <a:ext cx="8285163" cy="1143000"/>
          </a:xfrm>
        </p:spPr>
        <p:txBody>
          <a:bodyPr/>
          <a:lstStyle/>
          <a:p>
            <a:r>
              <a:rPr lang="en-US" altLang="en-US">
                <a:ea typeface="ＭＳ Ｐゴシック" panose="020B0600070205080204" pitchFamily="34" charset="-128"/>
              </a:rPr>
              <a:t>Process discovery</a:t>
            </a:r>
          </a:p>
        </p:txBody>
      </p:sp>
      <p:pic>
        <p:nvPicPr>
          <p:cNvPr id="26627" name="Picture 3" descr="j0215727">
            <a:extLst>
              <a:ext uri="{FF2B5EF4-FFF2-40B4-BE49-F238E27FC236}">
                <a16:creationId xmlns:a16="http://schemas.microsoft.com/office/drawing/2014/main" id="{00BE7DE3-18B4-4646-8503-D258AEA52F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13" y="2744788"/>
            <a:ext cx="261461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AutoShape 4">
            <a:extLst>
              <a:ext uri="{FF2B5EF4-FFF2-40B4-BE49-F238E27FC236}">
                <a16:creationId xmlns:a16="http://schemas.microsoft.com/office/drawing/2014/main" id="{1F9F620B-366A-4F9D-9E63-5E392939EDE3}"/>
              </a:ext>
            </a:extLst>
          </p:cNvPr>
          <p:cNvSpPr>
            <a:spLocks noChangeArrowheads="1"/>
          </p:cNvSpPr>
          <p:nvPr/>
        </p:nvSpPr>
        <p:spPr bwMode="auto">
          <a:xfrm>
            <a:off x="3609975" y="2835275"/>
            <a:ext cx="1905000" cy="2249488"/>
          </a:xfrm>
          <a:prstGeom prst="rightArrow">
            <a:avLst>
              <a:gd name="adj1" fmla="val 50000"/>
              <a:gd name="adj2" fmla="val 25000"/>
            </a:avLst>
          </a:prstGeom>
          <a:solidFill>
            <a:srgbClr val="FFFF00"/>
          </a:solidFill>
          <a:ln w="9525">
            <a:solidFill>
              <a:schemeClr val="tx1"/>
            </a:solidFill>
            <a:miter lim="800000"/>
            <a:headEnd/>
            <a:tailEnd/>
          </a:ln>
        </p:spPr>
        <p:txBody>
          <a:bodyPr wrap="none" lIns="91436" tIns="45719" rIns="91436" bIns="45719"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l-GR" altLang="en-US" sz="4400">
                <a:latin typeface="Times New Roman" panose="02020603050405020304" pitchFamily="18" charset="0"/>
                <a:cs typeface="Times New Roman" panose="02020603050405020304" pitchFamily="18" charset="0"/>
              </a:rPr>
              <a:t>α</a:t>
            </a:r>
            <a:r>
              <a:rPr lang="nl-NL" altLang="en-US" sz="4400">
                <a:latin typeface="Times New Roman" panose="02020603050405020304" pitchFamily="18" charset="0"/>
                <a:cs typeface="Times New Roman" panose="02020603050405020304" pitchFamily="18" charset="0"/>
              </a:rPr>
              <a:t> </a:t>
            </a:r>
            <a:br>
              <a:rPr lang="nl-NL" altLang="en-US" sz="1600">
                <a:latin typeface="Times New Roman" panose="02020603050405020304" pitchFamily="18" charset="0"/>
                <a:cs typeface="Times New Roman" panose="02020603050405020304" pitchFamily="18" charset="0"/>
              </a:rPr>
            </a:br>
            <a:r>
              <a:rPr lang="nl-NL" altLang="en-US" sz="3200" b="0">
                <a:latin typeface="Times New Roman" panose="02020603050405020304" pitchFamily="18" charset="0"/>
                <a:cs typeface="Times New Roman" panose="02020603050405020304" pitchFamily="18" charset="0"/>
              </a:rPr>
              <a:t>algorithm</a:t>
            </a:r>
            <a:endParaRPr lang="en-US" altLang="en-US" sz="3200" b="0">
              <a:latin typeface="Times New Roman" panose="02020603050405020304" pitchFamily="18" charset="0"/>
              <a:cs typeface="Times New Roman" panose="02020603050405020304" pitchFamily="18" charset="0"/>
            </a:endParaRPr>
          </a:p>
        </p:txBody>
      </p:sp>
      <p:pic>
        <p:nvPicPr>
          <p:cNvPr id="26629" name="Picture 5">
            <a:extLst>
              <a:ext uri="{FF2B5EF4-FFF2-40B4-BE49-F238E27FC236}">
                <a16:creationId xmlns:a16="http://schemas.microsoft.com/office/drawing/2014/main" id="{AA02EE1B-B8F7-4B95-9D18-54D55D990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3438" y="1860550"/>
            <a:ext cx="1900237" cy="3349625"/>
          </a:xfrm>
          <a:prstGeom prst="rect">
            <a:avLst/>
          </a:prstGeom>
          <a:solidFill>
            <a:srgbClr val="D5E0E5"/>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0" name="Rectangle 23">
            <a:extLst>
              <a:ext uri="{FF2B5EF4-FFF2-40B4-BE49-F238E27FC236}">
                <a16:creationId xmlns:a16="http://schemas.microsoft.com/office/drawing/2014/main" id="{0CC1E244-DB5F-4B3C-9F0E-22B8B14188C0}"/>
              </a:ext>
            </a:extLst>
          </p:cNvPr>
          <p:cNvSpPr>
            <a:spLocks noChangeArrowheads="1"/>
          </p:cNvSpPr>
          <p:nvPr/>
        </p:nvSpPr>
        <p:spPr bwMode="auto">
          <a:xfrm>
            <a:off x="142875" y="6072188"/>
            <a:ext cx="41608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chemeClr val="tx2"/>
                </a:solidFill>
              </a:rPr>
              <a:t>www.processmining.org</a:t>
            </a:r>
          </a:p>
        </p:txBody>
      </p:sp>
    </p:spTree>
    <p:extLst>
      <p:ext uri="{BB962C8B-B14F-4D97-AF65-F5344CB8AC3E}">
        <p14:creationId xmlns:p14="http://schemas.microsoft.com/office/powerpoint/2010/main" val="465576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DE4F85-9C6E-43A4-8763-D72AB2C86421}"/>
              </a:ext>
            </a:extLst>
          </p:cNvPr>
          <p:cNvSpPr>
            <a:spLocks noGrp="1" noChangeArrowheads="1"/>
          </p:cNvSpPr>
          <p:nvPr>
            <p:ph type="title"/>
          </p:nvPr>
        </p:nvSpPr>
        <p:spPr>
          <a:xfrm>
            <a:off x="285750" y="142875"/>
            <a:ext cx="7643813" cy="990600"/>
          </a:xfrm>
        </p:spPr>
        <p:txBody>
          <a:bodyPr/>
          <a:lstStyle/>
          <a:p>
            <a:r>
              <a:rPr lang="en-US" altLang="en-US">
                <a:ea typeface="ＭＳ Ｐゴシック" panose="020B0600070205080204" pitchFamily="34" charset="-128"/>
              </a:rPr>
              <a:t>Conformance Checking</a:t>
            </a:r>
          </a:p>
        </p:txBody>
      </p:sp>
      <p:pic>
        <p:nvPicPr>
          <p:cNvPr id="27651" name="Picture 3" descr="j0215727">
            <a:extLst>
              <a:ext uri="{FF2B5EF4-FFF2-40B4-BE49-F238E27FC236}">
                <a16:creationId xmlns:a16="http://schemas.microsoft.com/office/drawing/2014/main" id="{4538734E-D3E8-43D0-86D0-320D4F834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8" y="2625725"/>
            <a:ext cx="2614612"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2" name="Object 2">
            <a:extLst>
              <a:ext uri="{FF2B5EF4-FFF2-40B4-BE49-F238E27FC236}">
                <a16:creationId xmlns:a16="http://schemas.microsoft.com/office/drawing/2014/main" id="{95B7D70F-3F69-44F5-91C6-BB35B647AA3B}"/>
              </a:ext>
            </a:extLst>
          </p:cNvPr>
          <p:cNvGraphicFramePr>
            <a:graphicFrameLocks noChangeAspect="1"/>
          </p:cNvGraphicFramePr>
          <p:nvPr/>
        </p:nvGraphicFramePr>
        <p:xfrm>
          <a:off x="5141913" y="1082675"/>
          <a:ext cx="4002087" cy="2179638"/>
        </p:xfrm>
        <a:graphic>
          <a:graphicData uri="http://schemas.openxmlformats.org/presentationml/2006/ole">
            <mc:AlternateContent xmlns:mc="http://schemas.openxmlformats.org/markup-compatibility/2006">
              <mc:Choice xmlns:v="urn:schemas-microsoft-com:vml" Requires="v">
                <p:oleObj spid="_x0000_s7172" name="VISIO" r:id="rId4" imgW="5816009" imgH="2975597" progId="Visio.Drawing.6">
                  <p:embed/>
                </p:oleObj>
              </mc:Choice>
              <mc:Fallback>
                <p:oleObj name="VISIO" r:id="rId4" imgW="5816009" imgH="2975597" progId="Visio.Drawing.6">
                  <p:embed/>
                  <p:pic>
                    <p:nvPicPr>
                      <p:cNvPr id="27652" name="Object 2">
                        <a:extLst>
                          <a:ext uri="{FF2B5EF4-FFF2-40B4-BE49-F238E27FC236}">
                            <a16:creationId xmlns:a16="http://schemas.microsoft.com/office/drawing/2014/main" id="{95B7D70F-3F69-44F5-91C6-BB35B647A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1913" y="1082675"/>
                        <a:ext cx="4002087" cy="217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3" name="AutoShape 6">
            <a:extLst>
              <a:ext uri="{FF2B5EF4-FFF2-40B4-BE49-F238E27FC236}">
                <a16:creationId xmlns:a16="http://schemas.microsoft.com/office/drawing/2014/main" id="{FED75F94-7387-471A-8C3D-B48CB7B91224}"/>
              </a:ext>
            </a:extLst>
          </p:cNvPr>
          <p:cNvSpPr>
            <a:spLocks noChangeArrowheads="1"/>
          </p:cNvSpPr>
          <p:nvPr/>
        </p:nvSpPr>
        <p:spPr bwMode="auto">
          <a:xfrm>
            <a:off x="3059113" y="2995613"/>
            <a:ext cx="1862137" cy="1482725"/>
          </a:xfrm>
          <a:prstGeom prst="leftRightArrow">
            <a:avLst>
              <a:gd name="adj1" fmla="val 50000"/>
              <a:gd name="adj2" fmla="val 26641"/>
            </a:avLst>
          </a:prstGeom>
          <a:solidFill>
            <a:schemeClr val="accent1"/>
          </a:solidFill>
          <a:ln w="9525">
            <a:solidFill>
              <a:schemeClr val="tx1"/>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pic>
        <p:nvPicPr>
          <p:cNvPr id="27654" name="Picture 7">
            <a:extLst>
              <a:ext uri="{FF2B5EF4-FFF2-40B4-BE49-F238E27FC236}">
                <a16:creationId xmlns:a16="http://schemas.microsoft.com/office/drawing/2014/main" id="{8D6E9B2E-285E-4AA6-AB93-880B01D1BC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788" y="2689225"/>
            <a:ext cx="1624012"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9">
            <a:extLst>
              <a:ext uri="{FF2B5EF4-FFF2-40B4-BE49-F238E27FC236}">
                <a16:creationId xmlns:a16="http://schemas.microsoft.com/office/drawing/2014/main" id="{E2451B89-E095-4922-8F4F-6E10E14BB30B}"/>
              </a:ext>
            </a:extLst>
          </p:cNvPr>
          <p:cNvSpPr>
            <a:spLocks noChangeArrowheads="1"/>
          </p:cNvSpPr>
          <p:nvPr/>
        </p:nvSpPr>
        <p:spPr bwMode="auto">
          <a:xfrm>
            <a:off x="0" y="823913"/>
            <a:ext cx="1524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nchor="ct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graphicFrame>
        <p:nvGraphicFramePr>
          <p:cNvPr id="27656" name="Object 3">
            <a:extLst>
              <a:ext uri="{FF2B5EF4-FFF2-40B4-BE49-F238E27FC236}">
                <a16:creationId xmlns:a16="http://schemas.microsoft.com/office/drawing/2014/main" id="{D25B31F7-2BA9-4A80-AA3A-1A91978C11CF}"/>
              </a:ext>
            </a:extLst>
          </p:cNvPr>
          <p:cNvGraphicFramePr>
            <a:graphicFrameLocks noChangeAspect="1"/>
          </p:cNvGraphicFramePr>
          <p:nvPr/>
        </p:nvGraphicFramePr>
        <p:xfrm>
          <a:off x="4803775" y="3182938"/>
          <a:ext cx="2486025" cy="3035300"/>
        </p:xfrm>
        <a:graphic>
          <a:graphicData uri="http://schemas.openxmlformats.org/presentationml/2006/ole">
            <mc:AlternateContent xmlns:mc="http://schemas.openxmlformats.org/markup-compatibility/2006">
              <mc:Choice xmlns:v="urn:schemas-microsoft-com:vml" Requires="v">
                <p:oleObj spid="_x0000_s7173" r:id="rId7" imgW="7583424" imgH="8734806" progId="Visio.Drawing.11">
                  <p:embed/>
                </p:oleObj>
              </mc:Choice>
              <mc:Fallback>
                <p:oleObj r:id="rId7" imgW="7583424" imgH="8734806" progId="Visio.Drawing.11">
                  <p:embed/>
                  <p:pic>
                    <p:nvPicPr>
                      <p:cNvPr id="27656" name="Object 3">
                        <a:extLst>
                          <a:ext uri="{FF2B5EF4-FFF2-40B4-BE49-F238E27FC236}">
                            <a16:creationId xmlns:a16="http://schemas.microsoft.com/office/drawing/2014/main" id="{D25B31F7-2BA9-4A80-AA3A-1A91978C11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3775" y="3182938"/>
                        <a:ext cx="2486025"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Rectangle 23">
            <a:extLst>
              <a:ext uri="{FF2B5EF4-FFF2-40B4-BE49-F238E27FC236}">
                <a16:creationId xmlns:a16="http://schemas.microsoft.com/office/drawing/2014/main" id="{8DB810B1-3138-4744-8522-366DE6E0790D}"/>
              </a:ext>
            </a:extLst>
          </p:cNvPr>
          <p:cNvSpPr>
            <a:spLocks noChangeArrowheads="1"/>
          </p:cNvSpPr>
          <p:nvPr/>
        </p:nvSpPr>
        <p:spPr bwMode="auto">
          <a:xfrm>
            <a:off x="142875" y="6072188"/>
            <a:ext cx="41608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chemeClr val="tx2"/>
                </a:solidFill>
              </a:rPr>
              <a:t>www.processmining.org</a:t>
            </a:r>
          </a:p>
        </p:txBody>
      </p:sp>
    </p:spTree>
    <p:extLst>
      <p:ext uri="{BB962C8B-B14F-4D97-AF65-F5344CB8AC3E}">
        <p14:creationId xmlns:p14="http://schemas.microsoft.com/office/powerpoint/2010/main" val="7942835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7753A85-0AFB-426B-8492-DAC23FB07DE8}"/>
              </a:ext>
            </a:extLst>
          </p:cNvPr>
          <p:cNvSpPr>
            <a:spLocks noGrp="1" noChangeArrowheads="1"/>
          </p:cNvSpPr>
          <p:nvPr>
            <p:ph type="title"/>
          </p:nvPr>
        </p:nvSpPr>
        <p:spPr/>
        <p:txBody>
          <a:bodyPr/>
          <a:lstStyle/>
          <a:p>
            <a:r>
              <a:rPr lang="en-US" altLang="en-US">
                <a:ea typeface="ＭＳ Ｐゴシック" panose="020B0600070205080204" pitchFamily="34" charset="-128"/>
              </a:rPr>
              <a:t>Advanced Features: Decision mining</a:t>
            </a:r>
            <a:endParaRPr lang="en-US" altLang="en-US" sz="2000">
              <a:ea typeface="ＭＳ Ｐゴシック" panose="020B0600070205080204" pitchFamily="34" charset="-128"/>
            </a:endParaRPr>
          </a:p>
        </p:txBody>
      </p:sp>
      <p:pic>
        <p:nvPicPr>
          <p:cNvPr id="28675" name="Picture 3">
            <a:extLst>
              <a:ext uri="{FF2B5EF4-FFF2-40B4-BE49-F238E27FC236}">
                <a16:creationId xmlns:a16="http://schemas.microsoft.com/office/drawing/2014/main" id="{B683C48A-6A00-420C-84CD-464623802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497887"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847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ED3FF0B-09C1-4D3D-A8CA-208CEEB6785D}"/>
              </a:ext>
            </a:extLst>
          </p:cNvPr>
          <p:cNvSpPr>
            <a:spLocks noGrp="1" noChangeArrowheads="1"/>
          </p:cNvSpPr>
          <p:nvPr>
            <p:ph type="title"/>
          </p:nvPr>
        </p:nvSpPr>
        <p:spPr/>
        <p:txBody>
          <a:bodyPr/>
          <a:lstStyle/>
          <a:p>
            <a:r>
              <a:rPr lang="en-US" altLang="en-US">
                <a:ea typeface="ＭＳ Ｐゴシック" panose="020B0600070205080204" pitchFamily="34" charset="-128"/>
              </a:rPr>
              <a:t>Advanced Features: Social network mining</a:t>
            </a:r>
            <a:br>
              <a:rPr lang="en-US" altLang="en-US">
                <a:ea typeface="ＭＳ Ｐゴシック" panose="020B0600070205080204" pitchFamily="34" charset="-128"/>
              </a:rPr>
            </a:br>
            <a:endParaRPr lang="en-US" altLang="en-US" sz="2000">
              <a:ea typeface="ＭＳ Ｐゴシック" panose="020B0600070205080204" pitchFamily="34" charset="-128"/>
            </a:endParaRPr>
          </a:p>
        </p:txBody>
      </p:sp>
      <p:pic>
        <p:nvPicPr>
          <p:cNvPr id="29699" name="Picture 3">
            <a:extLst>
              <a:ext uri="{FF2B5EF4-FFF2-40B4-BE49-F238E27FC236}">
                <a16:creationId xmlns:a16="http://schemas.microsoft.com/office/drawing/2014/main" id="{60CEA248-2574-4D9C-9502-F3F7AF8F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613" y="2636838"/>
            <a:ext cx="6656387"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file_folders">
            <a:extLst>
              <a:ext uri="{FF2B5EF4-FFF2-40B4-BE49-F238E27FC236}">
                <a16:creationId xmlns:a16="http://schemas.microsoft.com/office/drawing/2014/main" id="{9E92E7CB-9551-4C30-A94B-560344B3D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341438"/>
            <a:ext cx="2038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AutoShape 5">
            <a:extLst>
              <a:ext uri="{FF2B5EF4-FFF2-40B4-BE49-F238E27FC236}">
                <a16:creationId xmlns:a16="http://schemas.microsoft.com/office/drawing/2014/main" id="{DF05DFC0-6002-4AFA-B4C7-E47ECDC7EEB8}"/>
              </a:ext>
            </a:extLst>
          </p:cNvPr>
          <p:cNvSpPr>
            <a:spLocks noChangeArrowheads="1"/>
          </p:cNvSpPr>
          <p:nvPr/>
        </p:nvSpPr>
        <p:spPr bwMode="auto">
          <a:xfrm rot="2785926">
            <a:off x="1828800" y="3292475"/>
            <a:ext cx="627063" cy="468313"/>
          </a:xfrm>
          <a:prstGeom prst="rightArrow">
            <a:avLst>
              <a:gd name="adj1" fmla="val 50000"/>
              <a:gd name="adj2" fmla="val 33475"/>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pic>
        <p:nvPicPr>
          <p:cNvPr id="525318" name="Picture 6">
            <a:extLst>
              <a:ext uri="{FF2B5EF4-FFF2-40B4-BE49-F238E27FC236}">
                <a16:creationId xmlns:a16="http://schemas.microsoft.com/office/drawing/2014/main" id="{DECEF929-0506-488D-ABB8-816BD707D5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4149725"/>
            <a:ext cx="3609975" cy="253206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25319" name="AutoShape 7">
            <a:extLst>
              <a:ext uri="{FF2B5EF4-FFF2-40B4-BE49-F238E27FC236}">
                <a16:creationId xmlns:a16="http://schemas.microsoft.com/office/drawing/2014/main" id="{93E9AAD0-D375-4044-AD96-212C55434CFB}"/>
              </a:ext>
            </a:extLst>
          </p:cNvPr>
          <p:cNvSpPr>
            <a:spLocks noChangeArrowheads="1"/>
          </p:cNvSpPr>
          <p:nvPr/>
        </p:nvSpPr>
        <p:spPr bwMode="auto">
          <a:xfrm rot="10276203">
            <a:off x="5213350" y="5308600"/>
            <a:ext cx="627063" cy="468313"/>
          </a:xfrm>
          <a:prstGeom prst="rightArrow">
            <a:avLst>
              <a:gd name="adj1" fmla="val 50000"/>
              <a:gd name="adj2" fmla="val 33475"/>
            </a:avLst>
          </a:prstGeom>
          <a:solidFill>
            <a:schemeClr val="accent1"/>
          </a:solidFill>
          <a:ln w="9525">
            <a:solidFill>
              <a:schemeClr val="tx1"/>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2804844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25318"/>
                                        </p:tgtEl>
                                        <p:attrNameLst>
                                          <p:attrName>style.visibility</p:attrName>
                                        </p:attrNameLst>
                                      </p:cBhvr>
                                      <p:to>
                                        <p:strVal val="visible"/>
                                      </p:to>
                                    </p:set>
                                    <p:animEffect transition="in" filter="blinds(horizontal)">
                                      <p:cBhvr>
                                        <p:cTn id="7" dur="500"/>
                                        <p:tgtEl>
                                          <p:spTgt spid="5253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25319"/>
                                        </p:tgtEl>
                                        <p:attrNameLst>
                                          <p:attrName>style.visibility</p:attrName>
                                        </p:attrNameLst>
                                      </p:cBhvr>
                                      <p:to>
                                        <p:strVal val="visible"/>
                                      </p:to>
                                    </p:set>
                                    <p:animEffect transition="in" filter="blinds(horizontal)">
                                      <p:cBhvr>
                                        <p:cTn id="10" dur="500"/>
                                        <p:tgtEl>
                                          <p:spTgt spid="525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183B8E3-B3FD-41D0-9388-0403CEC743FC}"/>
              </a:ext>
            </a:extLst>
          </p:cNvPr>
          <p:cNvSpPr>
            <a:spLocks noGrp="1"/>
          </p:cNvSpPr>
          <p:nvPr>
            <p:ph type="title"/>
          </p:nvPr>
        </p:nvSpPr>
        <p:spPr>
          <a:xfrm>
            <a:off x="457200" y="214313"/>
            <a:ext cx="8229600" cy="1143000"/>
          </a:xfrm>
        </p:spPr>
        <p:txBody>
          <a:bodyPr/>
          <a:lstStyle/>
          <a:p>
            <a:r>
              <a:rPr lang="en-US" altLang="en-US">
                <a:ea typeface="ＭＳ Ｐゴシック" panose="020B0600070205080204" pitchFamily="34" charset="-128"/>
              </a:rPr>
              <a:t>ProM Demo</a:t>
            </a:r>
            <a:endParaRPr lang="et-EE" altLang="en-US">
              <a:ea typeface="ＭＳ Ｐゴシック" panose="020B0600070205080204" pitchFamily="34" charset="-128"/>
            </a:endParaRPr>
          </a:p>
        </p:txBody>
      </p:sp>
      <p:pic>
        <p:nvPicPr>
          <p:cNvPr id="30723" name="Picture 3" descr="BD09771_[1]">
            <a:extLst>
              <a:ext uri="{FF2B5EF4-FFF2-40B4-BE49-F238E27FC236}">
                <a16:creationId xmlns:a16="http://schemas.microsoft.com/office/drawing/2014/main" id="{B1A7C10C-085E-43CA-B6DD-46BC1BF5A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788"/>
            <a:ext cx="3084513"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5">
            <a:extLst>
              <a:ext uri="{FF2B5EF4-FFF2-40B4-BE49-F238E27FC236}">
                <a16:creationId xmlns:a16="http://schemas.microsoft.com/office/drawing/2014/main" id="{761A605D-F7BD-4222-9D3C-E8C42256789E}"/>
              </a:ext>
            </a:extLst>
          </p:cNvPr>
          <p:cNvSpPr txBox="1">
            <a:spLocks/>
          </p:cNvSpPr>
          <p:nvPr/>
        </p:nvSpPr>
        <p:spPr bwMode="auto">
          <a:xfrm>
            <a:off x="214313" y="6357938"/>
            <a:ext cx="28575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0"/>
              <a:t>www.workflowcourse.com</a:t>
            </a:r>
          </a:p>
        </p:txBody>
      </p:sp>
      <p:sp>
        <p:nvSpPr>
          <p:cNvPr id="30725" name="Rectangle 6">
            <a:extLst>
              <a:ext uri="{FF2B5EF4-FFF2-40B4-BE49-F238E27FC236}">
                <a16:creationId xmlns:a16="http://schemas.microsoft.com/office/drawing/2014/main" id="{12258C93-DE56-4718-AFDD-A1FFF6866005}"/>
              </a:ext>
            </a:extLst>
          </p:cNvPr>
          <p:cNvSpPr>
            <a:spLocks noChangeArrowheads="1"/>
          </p:cNvSpPr>
          <p:nvPr/>
        </p:nvSpPr>
        <p:spPr bwMode="auto">
          <a:xfrm>
            <a:off x="3571875" y="3000375"/>
            <a:ext cx="500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t-EE" altLang="en-US" sz="2400"/>
              <a:t>http://www.processmining.org/</a:t>
            </a:r>
          </a:p>
        </p:txBody>
      </p:sp>
    </p:spTree>
    <p:extLst>
      <p:ext uri="{BB962C8B-B14F-4D97-AF65-F5344CB8AC3E}">
        <p14:creationId xmlns:p14="http://schemas.microsoft.com/office/powerpoint/2010/main" val="347970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B9EC3F53-B622-4A51-8AF5-B528BA2A0765}"/>
              </a:ext>
            </a:extLst>
          </p:cNvPr>
          <p:cNvSpPr txBox="1">
            <a:spLocks noChangeArrowheads="1"/>
          </p:cNvSpPr>
          <p:nvPr/>
        </p:nvSpPr>
        <p:spPr bwMode="auto">
          <a:xfrm>
            <a:off x="1228725" y="6122988"/>
            <a:ext cx="82296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lIns="93600" tIns="46800" rIns="93600" bIns="46800">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lnSpc>
                <a:spcPct val="130000"/>
              </a:lnSpc>
              <a:buClr>
                <a:schemeClr val="tx2"/>
              </a:buClr>
              <a:buSzPct val="80000"/>
              <a:buFont typeface="Wingdings" panose="05000000000000000000" pitchFamily="2" charset="2"/>
              <a:buNone/>
            </a:pPr>
            <a:endParaRPr lang="et-EE" altLang="en-US"/>
          </a:p>
        </p:txBody>
      </p:sp>
      <p:sp>
        <p:nvSpPr>
          <p:cNvPr id="1112067" name="Text Box 3">
            <a:extLst>
              <a:ext uri="{FF2B5EF4-FFF2-40B4-BE49-F238E27FC236}">
                <a16:creationId xmlns:a16="http://schemas.microsoft.com/office/drawing/2014/main" id="{C6867CB1-B8AE-43B5-A511-E5C7A738344B}"/>
              </a:ext>
            </a:extLst>
          </p:cNvPr>
          <p:cNvSpPr txBox="1">
            <a:spLocks noChangeArrowheads="1"/>
          </p:cNvSpPr>
          <p:nvPr/>
        </p:nvSpPr>
        <p:spPr bwMode="black">
          <a:xfrm>
            <a:off x="6272213" y="1519238"/>
            <a:ext cx="169862" cy="396875"/>
          </a:xfrm>
          <a:prstGeom prst="rect">
            <a:avLst/>
          </a:prstGeom>
          <a:noFill/>
          <a:ln w="9525">
            <a:noFill/>
            <a:miter lim="800000"/>
            <a:headEnd/>
            <a:tailEnd/>
          </a:ln>
          <a:effectLst/>
        </p:spPr>
        <p:txBody>
          <a:bodyPr wrap="none">
            <a:spAutoFit/>
          </a:bodyPr>
          <a:lstStyle/>
          <a:p>
            <a:pPr algn="ctr">
              <a:defRPr/>
            </a:pPr>
            <a:endParaRPr lang="en-AU" sz="2000">
              <a:solidFill>
                <a:schemeClr val="accent1"/>
              </a:solidFill>
              <a:effectLst>
                <a:outerShdw blurRad="38100" dist="38100" dir="2700000" algn="tl">
                  <a:srgbClr val="C0C0C0"/>
                </a:outerShdw>
              </a:effectLst>
              <a:latin typeface="Arial" charset="0"/>
              <a:ea typeface="+mn-ea"/>
            </a:endParaRPr>
          </a:p>
        </p:txBody>
      </p:sp>
      <p:sp>
        <p:nvSpPr>
          <p:cNvPr id="1112069" name="Oval 5">
            <a:extLst>
              <a:ext uri="{FF2B5EF4-FFF2-40B4-BE49-F238E27FC236}">
                <a16:creationId xmlns:a16="http://schemas.microsoft.com/office/drawing/2014/main" id="{1ACB8A05-3719-4D4F-9D05-BC0B3B389EBC}"/>
              </a:ext>
            </a:extLst>
          </p:cNvPr>
          <p:cNvSpPr>
            <a:spLocks noChangeArrowheads="1"/>
          </p:cNvSpPr>
          <p:nvPr/>
        </p:nvSpPr>
        <p:spPr bwMode="auto">
          <a:xfrm>
            <a:off x="600075" y="1938338"/>
            <a:ext cx="1081088" cy="1171575"/>
          </a:xfrm>
          <a:prstGeom prst="ellipse">
            <a:avLst/>
          </a:prstGeom>
          <a:solidFill>
            <a:srgbClr val="3366FF"/>
          </a:solidFill>
          <a:ln>
            <a:noFill/>
          </a:ln>
          <a:effectLst>
            <a:outerShdw dist="53882" dir="2700000" algn="ctr" rotWithShape="0">
              <a:schemeClr val="bg2"/>
            </a:outerShdw>
          </a:effectLst>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lIns="93600" tIns="46800" rIns="93600" bIns="46800" anchor="ctr"/>
          <a:lstStyle/>
          <a:p>
            <a:pPr algn="ctr">
              <a:defRPr/>
            </a:pPr>
            <a:r>
              <a:rPr lang="en-US" sz="1600">
                <a:solidFill>
                  <a:schemeClr val="bg1"/>
                </a:solidFill>
                <a:latin typeface="Arial" charset="0"/>
                <a:ea typeface="+mn-ea"/>
              </a:rPr>
              <a:t>Process</a:t>
            </a:r>
            <a:br>
              <a:rPr lang="en-US" sz="1600">
                <a:solidFill>
                  <a:schemeClr val="bg1"/>
                </a:solidFill>
                <a:latin typeface="Arial" charset="0"/>
                <a:ea typeface="+mn-ea"/>
              </a:rPr>
            </a:br>
            <a:r>
              <a:rPr lang="en-US" sz="1600">
                <a:solidFill>
                  <a:schemeClr val="bg1"/>
                </a:solidFill>
                <a:latin typeface="Arial" charset="0"/>
                <a:ea typeface="+mn-ea"/>
              </a:rPr>
              <a:t>design</a:t>
            </a:r>
          </a:p>
        </p:txBody>
      </p:sp>
      <p:sp>
        <p:nvSpPr>
          <p:cNvPr id="5125" name="Oval 6">
            <a:extLst>
              <a:ext uri="{FF2B5EF4-FFF2-40B4-BE49-F238E27FC236}">
                <a16:creationId xmlns:a16="http://schemas.microsoft.com/office/drawing/2014/main" id="{41D08E7D-B36F-4FDE-B866-0B645BFEA21D}"/>
              </a:ext>
            </a:extLst>
          </p:cNvPr>
          <p:cNvSpPr>
            <a:spLocks noChangeArrowheads="1"/>
          </p:cNvSpPr>
          <p:nvPr/>
        </p:nvSpPr>
        <p:spPr bwMode="auto">
          <a:xfrm>
            <a:off x="2052638" y="3738563"/>
            <a:ext cx="1082675" cy="1173162"/>
          </a:xfrm>
          <a:prstGeom prst="ellipse">
            <a:avLst/>
          </a:prstGeom>
          <a:solidFill>
            <a:srgbClr val="3366FF"/>
          </a:solidFill>
          <a:ln>
            <a:noFill/>
          </a:ln>
          <a:effectLst>
            <a:outerShdw dist="53882" dir="2700000" algn="ctr" rotWithShape="0">
              <a:schemeClr val="bg2"/>
            </a:outerShdw>
          </a:effectLst>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lIns="93600" tIns="46800" rIns="93600" bIns="46800"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solidFill>
                  <a:schemeClr val="bg1"/>
                </a:solidFill>
              </a:rPr>
              <a:t>Process</a:t>
            </a:r>
            <a:br>
              <a:rPr lang="en-US" altLang="en-US" sz="1600">
                <a:solidFill>
                  <a:schemeClr val="bg1"/>
                </a:solidFill>
              </a:rPr>
            </a:br>
            <a:r>
              <a:rPr lang="en-US" altLang="en-US" sz="1600">
                <a:solidFill>
                  <a:schemeClr val="bg1"/>
                </a:solidFill>
              </a:rPr>
              <a:t>execution</a:t>
            </a:r>
            <a:endParaRPr lang="en-US" altLang="en-US" sz="2400">
              <a:solidFill>
                <a:schemeClr val="bg1"/>
              </a:solidFill>
            </a:endParaRPr>
          </a:p>
        </p:txBody>
      </p:sp>
      <p:cxnSp>
        <p:nvCxnSpPr>
          <p:cNvPr id="5126" name="AutoShape 7">
            <a:extLst>
              <a:ext uri="{FF2B5EF4-FFF2-40B4-BE49-F238E27FC236}">
                <a16:creationId xmlns:a16="http://schemas.microsoft.com/office/drawing/2014/main" id="{6B7D8A9B-2CAC-4353-A087-D895A4BCB93A}"/>
              </a:ext>
            </a:extLst>
          </p:cNvPr>
          <p:cNvCxnSpPr>
            <a:cxnSpLocks noChangeShapeType="1"/>
            <a:stCxn id="5125" idx="7"/>
            <a:endCxn id="5127" idx="5"/>
          </p:cNvCxnSpPr>
          <p:nvPr/>
        </p:nvCxnSpPr>
        <p:spPr bwMode="auto">
          <a:xfrm rot="5400000" flipH="1">
            <a:off x="2284413" y="3217863"/>
            <a:ext cx="898525" cy="485775"/>
          </a:xfrm>
          <a:prstGeom prst="curvedConnector3">
            <a:avLst>
              <a:gd name="adj1" fmla="val 55653"/>
            </a:avLst>
          </a:prstGeom>
          <a:noFill/>
          <a:ln w="25400">
            <a:solidFill>
              <a:schemeClr val="tx2"/>
            </a:solidFill>
            <a:round/>
            <a:headEnd type="none" w="sm" len="sm"/>
            <a:tailEnd type="triangle" w="lg" len="lg"/>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5127" name="Oval 8">
            <a:extLst>
              <a:ext uri="{FF2B5EF4-FFF2-40B4-BE49-F238E27FC236}">
                <a16:creationId xmlns:a16="http://schemas.microsoft.com/office/drawing/2014/main" id="{795B8278-4408-4BF8-82E4-523CF90C08AA}"/>
              </a:ext>
            </a:extLst>
          </p:cNvPr>
          <p:cNvSpPr>
            <a:spLocks noChangeArrowheads="1"/>
          </p:cNvSpPr>
          <p:nvPr/>
        </p:nvSpPr>
        <p:spPr bwMode="auto">
          <a:xfrm>
            <a:off x="2009775" y="2471738"/>
            <a:ext cx="563563" cy="609600"/>
          </a:xfrm>
          <a:prstGeom prst="ellipse">
            <a:avLst/>
          </a:prstGeom>
          <a:solidFill>
            <a:srgbClr val="FF0000"/>
          </a:solidFill>
          <a:ln w="38100">
            <a:solidFill>
              <a:schemeClr val="folHlink"/>
            </a:solidFill>
            <a:round/>
            <a:headEnd type="none" w="sm" len="sm"/>
            <a:tailEnd type="none" w="sm" len="sm"/>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sp>
        <p:nvSpPr>
          <p:cNvPr id="5128" name="Rectangle 9">
            <a:extLst>
              <a:ext uri="{FF2B5EF4-FFF2-40B4-BE49-F238E27FC236}">
                <a16:creationId xmlns:a16="http://schemas.microsoft.com/office/drawing/2014/main" id="{A24F7F6B-76F0-4745-BF4F-E71F1CAF7F03}"/>
              </a:ext>
            </a:extLst>
          </p:cNvPr>
          <p:cNvSpPr>
            <a:spLocks noChangeArrowheads="1"/>
          </p:cNvSpPr>
          <p:nvPr/>
        </p:nvSpPr>
        <p:spPr bwMode="auto">
          <a:xfrm>
            <a:off x="2081213" y="2714625"/>
            <a:ext cx="420687" cy="1222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cxnSp>
        <p:nvCxnSpPr>
          <p:cNvPr id="5129" name="AutoShape 10">
            <a:extLst>
              <a:ext uri="{FF2B5EF4-FFF2-40B4-BE49-F238E27FC236}">
                <a16:creationId xmlns:a16="http://schemas.microsoft.com/office/drawing/2014/main" id="{178410DC-934E-4009-BE5F-5014B667FC2E}"/>
              </a:ext>
            </a:extLst>
          </p:cNvPr>
          <p:cNvCxnSpPr>
            <a:cxnSpLocks noChangeShapeType="1"/>
            <a:stCxn id="1112069" idx="4"/>
            <a:endCxn id="5125" idx="2"/>
          </p:cNvCxnSpPr>
          <p:nvPr/>
        </p:nvCxnSpPr>
        <p:spPr bwMode="auto">
          <a:xfrm rot="16200000" flipH="1">
            <a:off x="989013" y="3262313"/>
            <a:ext cx="1216025" cy="911225"/>
          </a:xfrm>
          <a:prstGeom prst="curvedConnector2">
            <a:avLst/>
          </a:prstGeom>
          <a:noFill/>
          <a:ln w="25400">
            <a:solidFill>
              <a:schemeClr val="tx2"/>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cxnSp>
      <p:sp>
        <p:nvSpPr>
          <p:cNvPr id="1112075" name="AutoShape 11">
            <a:extLst>
              <a:ext uri="{FF2B5EF4-FFF2-40B4-BE49-F238E27FC236}">
                <a16:creationId xmlns:a16="http://schemas.microsoft.com/office/drawing/2014/main" id="{3222AFE8-4809-46FC-8FF9-C0E5A85D095A}"/>
              </a:ext>
            </a:extLst>
          </p:cNvPr>
          <p:cNvSpPr>
            <a:spLocks noChangeArrowheads="1"/>
          </p:cNvSpPr>
          <p:nvPr/>
        </p:nvSpPr>
        <p:spPr bwMode="auto">
          <a:xfrm rot="-4777698">
            <a:off x="1862932" y="4223543"/>
            <a:ext cx="184150" cy="169863"/>
          </a:xfrm>
          <a:prstGeom prst="flowChartMerge">
            <a:avLst/>
          </a:prstGeom>
          <a:solidFill>
            <a:schemeClr val="tx2"/>
          </a:solidFill>
          <a:ln w="25400">
            <a:solidFill>
              <a:schemeClr val="tx2"/>
            </a:solidFill>
            <a:miter lim="800000"/>
            <a:headEnd type="none" w="sm" len="sm"/>
            <a:tailEnd type="none" w="sm" len="sm"/>
          </a:ln>
          <a:effectLst>
            <a:outerShdw dist="35921" dir="2700000" algn="ctr" rotWithShape="0">
              <a:schemeClr val="bg2"/>
            </a:outerShdw>
          </a:effectLst>
        </p:spPr>
        <p:txBody>
          <a:bodyPr wrap="none" lIns="93600" tIns="46800" rIns="93600" bIns="46800" anchor="ctr"/>
          <a:lstStyle/>
          <a:p>
            <a:pPr>
              <a:defRPr/>
            </a:pPr>
            <a:endParaRPr lang="et-EE">
              <a:latin typeface="Arial" charset="0"/>
              <a:ea typeface="+mn-ea"/>
            </a:endParaRPr>
          </a:p>
        </p:txBody>
      </p:sp>
      <p:sp>
        <p:nvSpPr>
          <p:cNvPr id="5131" name="Text Box 12">
            <a:extLst>
              <a:ext uri="{FF2B5EF4-FFF2-40B4-BE49-F238E27FC236}">
                <a16:creationId xmlns:a16="http://schemas.microsoft.com/office/drawing/2014/main" id="{7738D48B-BEFB-4516-8087-32AA4DE7292E}"/>
              </a:ext>
            </a:extLst>
          </p:cNvPr>
          <p:cNvSpPr txBox="1">
            <a:spLocks noChangeArrowheads="1"/>
          </p:cNvSpPr>
          <p:nvPr/>
        </p:nvSpPr>
        <p:spPr bwMode="auto">
          <a:xfrm>
            <a:off x="444500" y="3783013"/>
            <a:ext cx="10334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3600" tIns="46800" rIns="93600" bIns="46800" anchor="ctr" anchorCtr="1">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Imple-</a:t>
            </a:r>
            <a:br>
              <a:rPr lang="en-US" altLang="en-US" sz="1400"/>
            </a:br>
            <a:r>
              <a:rPr lang="en-US" altLang="en-US" sz="1400"/>
              <a:t>mentation</a:t>
            </a:r>
          </a:p>
        </p:txBody>
      </p:sp>
      <p:grpSp>
        <p:nvGrpSpPr>
          <p:cNvPr id="2" name="Group 14">
            <a:extLst>
              <a:ext uri="{FF2B5EF4-FFF2-40B4-BE49-F238E27FC236}">
                <a16:creationId xmlns:a16="http://schemas.microsoft.com/office/drawing/2014/main" id="{68DC01B9-E7E5-4FCF-9A4C-9C1CD7096D33}"/>
              </a:ext>
            </a:extLst>
          </p:cNvPr>
          <p:cNvGrpSpPr>
            <a:grpSpLocks/>
          </p:cNvGrpSpPr>
          <p:nvPr/>
        </p:nvGrpSpPr>
        <p:grpSpPr bwMode="auto">
          <a:xfrm>
            <a:off x="3551238" y="1562100"/>
            <a:ext cx="4519612" cy="4114800"/>
            <a:chOff x="2070" y="720"/>
            <a:chExt cx="3084" cy="2592"/>
          </a:xfrm>
        </p:grpSpPr>
        <p:sp>
          <p:nvSpPr>
            <p:cNvPr id="1112079" name="Oval 15">
              <a:extLst>
                <a:ext uri="{FF2B5EF4-FFF2-40B4-BE49-F238E27FC236}">
                  <a16:creationId xmlns:a16="http://schemas.microsoft.com/office/drawing/2014/main" id="{BD98638D-BC7D-4E83-B105-7ADE44360870}"/>
                </a:ext>
              </a:extLst>
            </p:cNvPr>
            <p:cNvSpPr>
              <a:spLocks noChangeArrowheads="1"/>
            </p:cNvSpPr>
            <p:nvPr/>
          </p:nvSpPr>
          <p:spPr bwMode="auto">
            <a:xfrm>
              <a:off x="3089" y="1113"/>
              <a:ext cx="1850" cy="1854"/>
            </a:xfrm>
            <a:prstGeom prst="ellipse">
              <a:avLst/>
            </a:prstGeom>
            <a:noFill/>
            <a:ln w="25400">
              <a:solidFill>
                <a:schemeClr val="tx2"/>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wrap="none" lIns="93600" tIns="46800" rIns="93600" bIns="46800" anchor="ctr"/>
            <a:lstStyle/>
            <a:p>
              <a:pPr>
                <a:defRPr/>
              </a:pPr>
              <a:endParaRPr lang="et-EE">
                <a:latin typeface="Arial" charset="0"/>
                <a:ea typeface="+mn-ea"/>
              </a:endParaRPr>
            </a:p>
          </p:txBody>
        </p:sp>
        <p:sp>
          <p:nvSpPr>
            <p:cNvPr id="1112080" name="Oval 16">
              <a:extLst>
                <a:ext uri="{FF2B5EF4-FFF2-40B4-BE49-F238E27FC236}">
                  <a16:creationId xmlns:a16="http://schemas.microsoft.com/office/drawing/2014/main" id="{B811E691-2683-41AD-BA3D-BD45BE3B96CA}"/>
                </a:ext>
              </a:extLst>
            </p:cNvPr>
            <p:cNvSpPr>
              <a:spLocks noChangeArrowheads="1"/>
            </p:cNvSpPr>
            <p:nvPr/>
          </p:nvSpPr>
          <p:spPr bwMode="auto">
            <a:xfrm>
              <a:off x="2858" y="1439"/>
              <a:ext cx="741" cy="738"/>
            </a:xfrm>
            <a:prstGeom prst="ellipse">
              <a:avLst/>
            </a:prstGeom>
            <a:solidFill>
              <a:srgbClr val="3366FF"/>
            </a:solidFill>
            <a:ln>
              <a:noFill/>
            </a:ln>
            <a:effectLst>
              <a:outerShdw dist="53882" dir="2700000" algn="ctr" rotWithShape="0">
                <a:schemeClr val="bg2"/>
              </a:outerShdw>
            </a:effectLst>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lIns="93600" tIns="46800" rIns="93600" bIns="46800" anchor="ctr"/>
            <a:lstStyle/>
            <a:p>
              <a:pPr algn="ctr">
                <a:defRPr/>
              </a:pPr>
              <a:r>
                <a:rPr lang="en-US" sz="1600">
                  <a:solidFill>
                    <a:schemeClr val="bg1"/>
                  </a:solidFill>
                  <a:latin typeface="Arial" charset="0"/>
                  <a:ea typeface="+mn-ea"/>
                </a:rPr>
                <a:t>Process</a:t>
              </a:r>
            </a:p>
            <a:p>
              <a:pPr algn="ctr">
                <a:defRPr/>
              </a:pPr>
              <a:r>
                <a:rPr lang="en-US" sz="1600">
                  <a:solidFill>
                    <a:schemeClr val="bg1"/>
                  </a:solidFill>
                  <a:latin typeface="Arial" charset="0"/>
                  <a:ea typeface="+mn-ea"/>
                </a:rPr>
                <a:t>design</a:t>
              </a:r>
            </a:p>
          </p:txBody>
        </p:sp>
        <p:sp>
          <p:nvSpPr>
            <p:cNvPr id="1112081" name="Oval 17">
              <a:extLst>
                <a:ext uri="{FF2B5EF4-FFF2-40B4-BE49-F238E27FC236}">
                  <a16:creationId xmlns:a16="http://schemas.microsoft.com/office/drawing/2014/main" id="{BB56877A-1DB1-46B1-BEC4-605937FEC0FE}"/>
                </a:ext>
              </a:extLst>
            </p:cNvPr>
            <p:cNvSpPr>
              <a:spLocks noChangeArrowheads="1"/>
            </p:cNvSpPr>
            <p:nvPr/>
          </p:nvSpPr>
          <p:spPr bwMode="auto">
            <a:xfrm>
              <a:off x="3849" y="2573"/>
              <a:ext cx="739" cy="739"/>
            </a:xfrm>
            <a:prstGeom prst="ellipse">
              <a:avLst/>
            </a:prstGeom>
            <a:solidFill>
              <a:srgbClr val="3366FF"/>
            </a:solidFill>
            <a:ln>
              <a:noFill/>
            </a:ln>
            <a:effectLst>
              <a:outerShdw dist="53882" dir="2700000" algn="ctr" rotWithShape="0">
                <a:schemeClr val="bg2"/>
              </a:outerShdw>
            </a:effectLst>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lIns="93600" tIns="46800" rIns="93600" bIns="46800" anchor="ctr"/>
            <a:lstStyle/>
            <a:p>
              <a:pPr algn="ctr">
                <a:defRPr/>
              </a:pPr>
              <a:r>
                <a:rPr lang="en-US" sz="1600">
                  <a:solidFill>
                    <a:schemeClr val="bg1"/>
                  </a:solidFill>
                  <a:latin typeface="Arial" charset="0"/>
                  <a:ea typeface="+mn-ea"/>
                </a:rPr>
                <a:t>Process</a:t>
              </a:r>
              <a:br>
                <a:rPr lang="en-US" sz="1600">
                  <a:solidFill>
                    <a:schemeClr val="bg1"/>
                  </a:solidFill>
                  <a:latin typeface="Arial" charset="0"/>
                  <a:ea typeface="+mn-ea"/>
                </a:rPr>
              </a:br>
              <a:r>
                <a:rPr lang="en-US" sz="1600">
                  <a:solidFill>
                    <a:schemeClr val="bg1"/>
                  </a:solidFill>
                  <a:latin typeface="Arial" charset="0"/>
                  <a:ea typeface="+mn-ea"/>
                </a:rPr>
                <a:t>execution</a:t>
              </a:r>
            </a:p>
          </p:txBody>
        </p:sp>
        <p:sp>
          <p:nvSpPr>
            <p:cNvPr id="5138" name="Text Box 18">
              <a:extLst>
                <a:ext uri="{FF2B5EF4-FFF2-40B4-BE49-F238E27FC236}">
                  <a16:creationId xmlns:a16="http://schemas.microsoft.com/office/drawing/2014/main" id="{AE989922-77C0-42DE-8EC8-8143F6735170}"/>
                </a:ext>
              </a:extLst>
            </p:cNvPr>
            <p:cNvSpPr txBox="1">
              <a:spLocks noChangeArrowheads="1"/>
            </p:cNvSpPr>
            <p:nvPr/>
          </p:nvSpPr>
          <p:spPr bwMode="auto">
            <a:xfrm>
              <a:off x="3137" y="2256"/>
              <a:ext cx="801"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3600" tIns="46800" rIns="93600" bIns="46800" anchor="ctr" anchorCtr="1">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(Re-)</a:t>
              </a:r>
            </a:p>
            <a:p>
              <a:pPr eaLnBrk="1" hangingPunct="1"/>
              <a:r>
                <a:rPr lang="en-US" altLang="en-US" sz="1400"/>
                <a:t>  implemen-</a:t>
              </a:r>
            </a:p>
            <a:p>
              <a:pPr eaLnBrk="1" hangingPunct="1"/>
              <a:r>
                <a:rPr lang="en-US" altLang="en-US" sz="1400"/>
                <a:t>     tiation</a:t>
              </a:r>
            </a:p>
          </p:txBody>
        </p:sp>
        <p:sp>
          <p:nvSpPr>
            <p:cNvPr id="1112083" name="Oval 19">
              <a:extLst>
                <a:ext uri="{FF2B5EF4-FFF2-40B4-BE49-F238E27FC236}">
                  <a16:creationId xmlns:a16="http://schemas.microsoft.com/office/drawing/2014/main" id="{07B095A1-E192-489E-B389-C53810882AD5}"/>
                </a:ext>
              </a:extLst>
            </p:cNvPr>
            <p:cNvSpPr>
              <a:spLocks noChangeArrowheads="1"/>
            </p:cNvSpPr>
            <p:nvPr/>
          </p:nvSpPr>
          <p:spPr bwMode="auto">
            <a:xfrm>
              <a:off x="4272" y="1152"/>
              <a:ext cx="882" cy="787"/>
            </a:xfrm>
            <a:prstGeom prst="ellipse">
              <a:avLst/>
            </a:prstGeom>
            <a:solidFill>
              <a:schemeClr val="folHlink"/>
            </a:solidFill>
            <a:ln>
              <a:noFill/>
            </a:ln>
            <a:effectLst>
              <a:outerShdw dist="53882" dir="2700000" algn="ctr" rotWithShape="0">
                <a:schemeClr val="bg2"/>
              </a:outerShdw>
            </a:effectLst>
            <a:extLst>
              <a:ext uri="{91240B29-F687-4F45-9708-019B960494DF}">
                <a14:hiddenLine xmlns:a14="http://schemas.microsoft.com/office/drawing/2010/main" w="38100">
                  <a:solidFill>
                    <a:srgbClr val="000000"/>
                  </a:solidFill>
                  <a:round/>
                  <a:headEnd type="none" w="sm" len="sm"/>
                  <a:tailEnd type="none" w="sm" len="sm"/>
                </a14:hiddenLine>
              </a:ext>
            </a:extLst>
          </p:spPr>
          <p:txBody>
            <a:bodyPr wrap="none" lIns="93600" tIns="46800" rIns="93600" bIns="46800" anchor="ctr"/>
            <a:lstStyle/>
            <a:p>
              <a:pPr algn="ctr">
                <a:defRPr/>
              </a:pPr>
              <a:r>
                <a:rPr lang="en-US" sz="1600">
                  <a:solidFill>
                    <a:schemeClr val="bg1"/>
                  </a:solidFill>
                  <a:latin typeface="Arial" charset="0"/>
                  <a:ea typeface="+mn-ea"/>
                </a:rPr>
                <a:t>Process</a:t>
              </a:r>
            </a:p>
            <a:p>
              <a:pPr algn="ctr">
                <a:defRPr/>
              </a:pPr>
              <a:r>
                <a:rPr lang="en-US" sz="1600">
                  <a:solidFill>
                    <a:schemeClr val="bg1"/>
                  </a:solidFill>
                  <a:latin typeface="Arial" charset="0"/>
                  <a:ea typeface="+mn-ea"/>
                </a:rPr>
                <a:t>Monitoring &amp;</a:t>
              </a:r>
              <a:br>
                <a:rPr lang="en-US" sz="1600">
                  <a:solidFill>
                    <a:schemeClr val="bg1"/>
                  </a:solidFill>
                  <a:latin typeface="Arial" charset="0"/>
                  <a:ea typeface="+mn-ea"/>
                </a:rPr>
              </a:br>
              <a:r>
                <a:rPr lang="en-US" sz="1600">
                  <a:solidFill>
                    <a:schemeClr val="bg1"/>
                  </a:solidFill>
                  <a:latin typeface="Arial" charset="0"/>
                  <a:ea typeface="+mn-ea"/>
                </a:rPr>
                <a:t>Controlling</a:t>
              </a:r>
            </a:p>
          </p:txBody>
        </p:sp>
        <p:sp>
          <p:nvSpPr>
            <p:cNvPr id="5140" name="Text Box 20">
              <a:extLst>
                <a:ext uri="{FF2B5EF4-FFF2-40B4-BE49-F238E27FC236}">
                  <a16:creationId xmlns:a16="http://schemas.microsoft.com/office/drawing/2014/main" id="{9D5DEC32-BF33-4593-BF52-CF57FAAB2DBA}"/>
                </a:ext>
              </a:extLst>
            </p:cNvPr>
            <p:cNvSpPr txBox="1">
              <a:spLocks noChangeArrowheads="1"/>
            </p:cNvSpPr>
            <p:nvPr/>
          </p:nvSpPr>
          <p:spPr bwMode="auto">
            <a:xfrm>
              <a:off x="4228" y="2236"/>
              <a:ext cx="69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3600" tIns="46800" rIns="93600" bIns="46800" anchor="ctr" anchorCtr="1">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Analysis</a:t>
              </a:r>
              <a:endParaRPr lang="en-US" altLang="en-US" sz="2000"/>
            </a:p>
          </p:txBody>
        </p:sp>
        <p:sp>
          <p:nvSpPr>
            <p:cNvPr id="5141" name="Text Box 21">
              <a:extLst>
                <a:ext uri="{FF2B5EF4-FFF2-40B4-BE49-F238E27FC236}">
                  <a16:creationId xmlns:a16="http://schemas.microsoft.com/office/drawing/2014/main" id="{F326B370-0526-4D77-900B-20EF0D6CE82D}"/>
                </a:ext>
              </a:extLst>
            </p:cNvPr>
            <p:cNvSpPr txBox="1">
              <a:spLocks noChangeArrowheads="1"/>
            </p:cNvSpPr>
            <p:nvPr/>
          </p:nvSpPr>
          <p:spPr bwMode="auto">
            <a:xfrm>
              <a:off x="3502" y="1162"/>
              <a:ext cx="83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93600" tIns="46800" rIns="93600" bIns="46800" anchor="ctr" anchorCtr="1">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t>Strengths/</a:t>
              </a:r>
              <a:br>
                <a:rPr lang="en-US" altLang="en-US" sz="1400"/>
              </a:br>
              <a:r>
                <a:rPr lang="en-US" altLang="en-US" sz="1400"/>
                <a:t>weaknesses</a:t>
              </a:r>
              <a:endParaRPr lang="en-US" altLang="en-US" sz="1600"/>
            </a:p>
          </p:txBody>
        </p:sp>
        <p:sp>
          <p:nvSpPr>
            <p:cNvPr id="1112086" name="AutoShape 22">
              <a:extLst>
                <a:ext uri="{FF2B5EF4-FFF2-40B4-BE49-F238E27FC236}">
                  <a16:creationId xmlns:a16="http://schemas.microsoft.com/office/drawing/2014/main" id="{2E734673-208E-4E08-BF21-F7C1CEB9726E}"/>
                </a:ext>
              </a:extLst>
            </p:cNvPr>
            <p:cNvSpPr>
              <a:spLocks noChangeArrowheads="1"/>
            </p:cNvSpPr>
            <p:nvPr/>
          </p:nvSpPr>
          <p:spPr bwMode="auto">
            <a:xfrm rot="2244321">
              <a:off x="3291" y="1332"/>
              <a:ext cx="115" cy="115"/>
            </a:xfrm>
            <a:prstGeom prst="flowChartMerge">
              <a:avLst/>
            </a:prstGeom>
            <a:solidFill>
              <a:schemeClr val="tx2"/>
            </a:solidFill>
            <a:ln w="25400">
              <a:solidFill>
                <a:schemeClr val="tx2"/>
              </a:solidFill>
              <a:miter lim="800000"/>
              <a:headEnd type="none" w="sm" len="sm"/>
              <a:tailEnd type="none" w="sm" len="sm"/>
            </a:ln>
            <a:effectLst>
              <a:outerShdw dist="35921" dir="2700000" algn="ctr" rotWithShape="0">
                <a:schemeClr val="bg2"/>
              </a:outerShdw>
            </a:effectLst>
          </p:spPr>
          <p:txBody>
            <a:bodyPr wrap="none" lIns="93600" tIns="46800" rIns="93600" bIns="46800" anchor="ctr"/>
            <a:lstStyle/>
            <a:p>
              <a:pPr>
                <a:defRPr/>
              </a:pPr>
              <a:endParaRPr lang="et-EE">
                <a:latin typeface="Arial" charset="0"/>
                <a:ea typeface="+mn-ea"/>
              </a:endParaRPr>
            </a:p>
          </p:txBody>
        </p:sp>
        <p:sp>
          <p:nvSpPr>
            <p:cNvPr id="1112087" name="AutoShape 23">
              <a:extLst>
                <a:ext uri="{FF2B5EF4-FFF2-40B4-BE49-F238E27FC236}">
                  <a16:creationId xmlns:a16="http://schemas.microsoft.com/office/drawing/2014/main" id="{14B258E5-5C78-4EDE-B7AB-0886B5253441}"/>
                </a:ext>
              </a:extLst>
            </p:cNvPr>
            <p:cNvSpPr>
              <a:spLocks noChangeArrowheads="1"/>
            </p:cNvSpPr>
            <p:nvPr/>
          </p:nvSpPr>
          <p:spPr bwMode="auto">
            <a:xfrm rot="-4777698">
              <a:off x="3715" y="2880"/>
              <a:ext cx="116" cy="116"/>
            </a:xfrm>
            <a:prstGeom prst="flowChartMerge">
              <a:avLst/>
            </a:prstGeom>
            <a:solidFill>
              <a:schemeClr val="tx2"/>
            </a:solidFill>
            <a:ln w="25400">
              <a:solidFill>
                <a:schemeClr val="tx2"/>
              </a:solidFill>
              <a:miter lim="800000"/>
              <a:headEnd type="none" w="sm" len="sm"/>
              <a:tailEnd type="none" w="sm" len="sm"/>
            </a:ln>
            <a:effectLst>
              <a:outerShdw dist="35921" dir="2700000" algn="ctr" rotWithShape="0">
                <a:schemeClr val="bg2"/>
              </a:outerShdw>
            </a:effectLst>
          </p:spPr>
          <p:txBody>
            <a:bodyPr wrap="none" lIns="93600" tIns="46800" rIns="93600" bIns="46800" anchor="ctr"/>
            <a:lstStyle/>
            <a:p>
              <a:pPr>
                <a:defRPr/>
              </a:pPr>
              <a:endParaRPr lang="et-EE">
                <a:latin typeface="Arial" charset="0"/>
                <a:ea typeface="+mn-ea"/>
              </a:endParaRPr>
            </a:p>
          </p:txBody>
        </p:sp>
        <p:sp>
          <p:nvSpPr>
            <p:cNvPr id="1112088" name="AutoShape 24">
              <a:extLst>
                <a:ext uri="{FF2B5EF4-FFF2-40B4-BE49-F238E27FC236}">
                  <a16:creationId xmlns:a16="http://schemas.microsoft.com/office/drawing/2014/main" id="{DF42CBDB-9084-4430-B7AF-C3A6E61C42C7}"/>
                </a:ext>
              </a:extLst>
            </p:cNvPr>
            <p:cNvSpPr>
              <a:spLocks noChangeArrowheads="1"/>
            </p:cNvSpPr>
            <p:nvPr/>
          </p:nvSpPr>
          <p:spPr bwMode="auto">
            <a:xfrm rot="9794612">
              <a:off x="4876" y="1900"/>
              <a:ext cx="116" cy="116"/>
            </a:xfrm>
            <a:prstGeom prst="flowChartMerge">
              <a:avLst/>
            </a:prstGeom>
            <a:solidFill>
              <a:schemeClr val="tx2"/>
            </a:solidFill>
            <a:ln w="25400">
              <a:solidFill>
                <a:schemeClr val="tx2"/>
              </a:solidFill>
              <a:miter lim="800000"/>
              <a:headEnd type="none" w="sm" len="sm"/>
              <a:tailEnd type="none" w="sm" len="sm"/>
            </a:ln>
            <a:effectLst>
              <a:outerShdw dist="35921" dir="2700000" algn="ctr" rotWithShape="0">
                <a:schemeClr val="bg2"/>
              </a:outerShdw>
            </a:effectLst>
          </p:spPr>
          <p:txBody>
            <a:bodyPr wrap="none" lIns="93600" tIns="46800" rIns="93600" bIns="46800" anchor="ctr"/>
            <a:lstStyle/>
            <a:p>
              <a:pPr>
                <a:defRPr/>
              </a:pPr>
              <a:endParaRPr lang="et-EE">
                <a:latin typeface="Arial" charset="0"/>
                <a:ea typeface="+mn-ea"/>
              </a:endParaRPr>
            </a:p>
          </p:txBody>
        </p:sp>
        <p:sp>
          <p:nvSpPr>
            <p:cNvPr id="1112089" name="AutoShape 25">
              <a:extLst>
                <a:ext uri="{FF2B5EF4-FFF2-40B4-BE49-F238E27FC236}">
                  <a16:creationId xmlns:a16="http://schemas.microsoft.com/office/drawing/2014/main" id="{2513A964-CB93-4874-8AC1-4C58469E2BE8}"/>
                </a:ext>
              </a:extLst>
            </p:cNvPr>
            <p:cNvSpPr>
              <a:spLocks noChangeArrowheads="1"/>
            </p:cNvSpPr>
            <p:nvPr/>
          </p:nvSpPr>
          <p:spPr bwMode="auto">
            <a:xfrm rot="26093">
              <a:off x="2070" y="1632"/>
              <a:ext cx="619" cy="576"/>
            </a:xfrm>
            <a:prstGeom prst="rightArrow">
              <a:avLst>
                <a:gd name="adj1" fmla="val 69787"/>
                <a:gd name="adj2" fmla="val 52270"/>
              </a:avLst>
            </a:prstGeom>
            <a:solidFill>
              <a:schemeClr val="folHlink"/>
            </a:solidFill>
            <a:ln w="25400">
              <a:solidFill>
                <a:schemeClr val="folHlink"/>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t-EE">
                <a:latin typeface="Arial" charset="0"/>
                <a:ea typeface="+mn-ea"/>
              </a:endParaRPr>
            </a:p>
          </p:txBody>
        </p:sp>
        <p:sp>
          <p:nvSpPr>
            <p:cNvPr id="1112090" name="Text Box 26">
              <a:extLst>
                <a:ext uri="{FF2B5EF4-FFF2-40B4-BE49-F238E27FC236}">
                  <a16:creationId xmlns:a16="http://schemas.microsoft.com/office/drawing/2014/main" id="{62A18B3A-7AEB-4DE7-9090-737EC741C565}"/>
                </a:ext>
              </a:extLst>
            </p:cNvPr>
            <p:cNvSpPr txBox="1">
              <a:spLocks noChangeArrowheads="1"/>
            </p:cNvSpPr>
            <p:nvPr/>
          </p:nvSpPr>
          <p:spPr bwMode="black">
            <a:xfrm>
              <a:off x="3926" y="720"/>
              <a:ext cx="116" cy="250"/>
            </a:xfrm>
            <a:prstGeom prst="rect">
              <a:avLst/>
            </a:prstGeom>
            <a:noFill/>
            <a:ln w="9525">
              <a:noFill/>
              <a:miter lim="800000"/>
              <a:headEnd/>
              <a:tailEnd/>
            </a:ln>
            <a:effectLst/>
          </p:spPr>
          <p:txBody>
            <a:bodyPr wrap="none">
              <a:spAutoFit/>
            </a:bodyPr>
            <a:lstStyle/>
            <a:p>
              <a:pPr algn="ctr">
                <a:defRPr/>
              </a:pPr>
              <a:endParaRPr lang="en-AU" sz="2000">
                <a:solidFill>
                  <a:schemeClr val="accent1"/>
                </a:solidFill>
                <a:effectLst>
                  <a:outerShdw blurRad="38100" dist="38100" dir="2700000" algn="tl">
                    <a:srgbClr val="C0C0C0"/>
                  </a:outerShdw>
                </a:effectLst>
                <a:latin typeface="Arial" charset="0"/>
                <a:ea typeface="+mn-ea"/>
              </a:endParaRPr>
            </a:p>
          </p:txBody>
        </p:sp>
      </p:grpSp>
      <p:sp>
        <p:nvSpPr>
          <p:cNvPr id="5133" name="Rectangle 28">
            <a:extLst>
              <a:ext uri="{FF2B5EF4-FFF2-40B4-BE49-F238E27FC236}">
                <a16:creationId xmlns:a16="http://schemas.microsoft.com/office/drawing/2014/main" id="{C40EDAB0-E8F8-475B-8657-6F2E40FD495A}"/>
              </a:ext>
            </a:extLst>
          </p:cNvPr>
          <p:cNvSpPr>
            <a:spLocks noGrp="1" noChangeArrowheads="1"/>
          </p:cNvSpPr>
          <p:nvPr>
            <p:ph type="title"/>
          </p:nvPr>
        </p:nvSpPr>
        <p:spPr bwMode="black">
          <a:noFill/>
        </p:spPr>
        <p:txBody>
          <a:bodyPr/>
          <a:lstStyle/>
          <a:p>
            <a:r>
              <a:rPr lang="en-US" altLang="en-US">
                <a:ea typeface="ＭＳ Ｐゴシック" panose="020B0600070205080204" pitchFamily="34" charset="-128"/>
              </a:rPr>
              <a:t>Process Monitoring and Controlling</a:t>
            </a:r>
          </a:p>
        </p:txBody>
      </p:sp>
    </p:spTree>
    <p:extLst>
      <p:ext uri="{BB962C8B-B14F-4D97-AF65-F5344CB8AC3E}">
        <p14:creationId xmlns:p14="http://schemas.microsoft.com/office/powerpoint/2010/main" val="4217440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BAE76B88-03BF-40D7-8EBF-2A08EA871F7C}"/>
              </a:ext>
            </a:extLst>
          </p:cNvPr>
          <p:cNvSpPr>
            <a:spLocks noGrp="1"/>
          </p:cNvSpPr>
          <p:nvPr>
            <p:ph type="title"/>
          </p:nvPr>
        </p:nvSpPr>
        <p:spPr/>
        <p:txBody>
          <a:bodyPr/>
          <a:lstStyle/>
          <a:p>
            <a:r>
              <a:rPr lang="en-US" altLang="en-US">
                <a:ea typeface="ＭＳ Ｐゴシック" panose="020B0600070205080204" pitchFamily="34" charset="-128"/>
              </a:rPr>
              <a:t>BPM Lifecycle</a:t>
            </a:r>
          </a:p>
        </p:txBody>
      </p:sp>
      <p:pic>
        <p:nvPicPr>
          <p:cNvPr id="6147" name="Picture 1">
            <a:extLst>
              <a:ext uri="{FF2B5EF4-FFF2-40B4-BE49-F238E27FC236}">
                <a16:creationId xmlns:a16="http://schemas.microsoft.com/office/drawing/2014/main" id="{2555B518-D7B8-4660-987C-A937599D79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196975"/>
            <a:ext cx="5233987"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3480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66300FD-DFAA-4C00-959D-186F48E95711}"/>
              </a:ext>
            </a:extLst>
          </p:cNvPr>
          <p:cNvSpPr>
            <a:spLocks noGrp="1" noChangeArrowheads="1"/>
          </p:cNvSpPr>
          <p:nvPr>
            <p:ph type="body" idx="1"/>
          </p:nvPr>
        </p:nvSpPr>
        <p:spPr>
          <a:xfrm>
            <a:off x="152400" y="1446213"/>
            <a:ext cx="8912225" cy="4421187"/>
          </a:xfrm>
          <a:noFill/>
        </p:spPr>
        <p:txBody>
          <a:bodyPr lIns="92075" tIns="46038" rIns="92075" bIns="46038"/>
          <a:lstStyle/>
          <a:p>
            <a:pPr>
              <a:spcBef>
                <a:spcPct val="0"/>
              </a:spcBef>
              <a:spcAft>
                <a:spcPct val="50000"/>
              </a:spcAft>
            </a:pPr>
            <a:r>
              <a:rPr lang="en-US" altLang="en-US" sz="2200" i="1">
                <a:ea typeface="ＭＳ Ｐゴシック" panose="020B0600070205080204" pitchFamily="34" charset="-128"/>
              </a:rPr>
              <a:t>Runtime </a:t>
            </a:r>
            <a:r>
              <a:rPr lang="en-US" altLang="en-US" sz="2200">
                <a:ea typeface="ＭＳ Ｐゴシック" panose="020B0600070205080204" pitchFamily="34" charset="-128"/>
              </a:rPr>
              <a:t>Monitoring (Business Activity Monitoring)</a:t>
            </a:r>
          </a:p>
          <a:p>
            <a:pPr lvl="1">
              <a:spcBef>
                <a:spcPct val="0"/>
              </a:spcBef>
              <a:spcAft>
                <a:spcPct val="50000"/>
              </a:spcAft>
            </a:pPr>
            <a:r>
              <a:rPr lang="en-US" altLang="en-US" sz="2000">
                <a:ea typeface="ＭＳ Ｐゴシック" panose="020B0600070205080204" pitchFamily="34" charset="-128"/>
              </a:rPr>
              <a:t>Viewing the load of the process</a:t>
            </a:r>
          </a:p>
          <a:p>
            <a:pPr lvl="1">
              <a:spcBef>
                <a:spcPct val="0"/>
              </a:spcBef>
              <a:spcAft>
                <a:spcPct val="50000"/>
              </a:spcAft>
            </a:pPr>
            <a:r>
              <a:rPr lang="en-US" altLang="en-US" sz="2000">
                <a:ea typeface="ＭＳ Ｐゴシック" panose="020B0600070205080204" pitchFamily="34" charset="-128"/>
              </a:rPr>
              <a:t>Identifying problematic cases</a:t>
            </a:r>
          </a:p>
          <a:p>
            <a:pPr lvl="1">
              <a:spcBef>
                <a:spcPct val="0"/>
              </a:spcBef>
              <a:spcAft>
                <a:spcPct val="50000"/>
              </a:spcAft>
            </a:pPr>
            <a:r>
              <a:rPr lang="en-US" altLang="en-US" sz="2000">
                <a:ea typeface="ＭＳ Ｐゴシック" panose="020B0600070205080204" pitchFamily="34" charset="-128"/>
              </a:rPr>
              <a:t>Identifying late cases (risk of missing deadlines), etc.</a:t>
            </a:r>
          </a:p>
          <a:p>
            <a:pPr>
              <a:spcBef>
                <a:spcPct val="0"/>
              </a:spcBef>
              <a:spcAft>
                <a:spcPct val="50000"/>
              </a:spcAft>
            </a:pPr>
            <a:r>
              <a:rPr lang="en-US" altLang="en-US" sz="2200" i="1">
                <a:ea typeface="ＭＳ Ｐゴシック" panose="020B0600070205080204" pitchFamily="34" charset="-128"/>
              </a:rPr>
              <a:t>Post-mortem Monitoring (aka Business Process Analytics)</a:t>
            </a:r>
            <a:endParaRPr lang="en-US" altLang="en-US" sz="2200">
              <a:ea typeface="ＭＳ Ｐゴシック" panose="020B0600070205080204" pitchFamily="34" charset="-128"/>
            </a:endParaRPr>
          </a:p>
          <a:p>
            <a:pPr lvl="1">
              <a:spcBef>
                <a:spcPct val="0"/>
              </a:spcBef>
              <a:spcAft>
                <a:spcPct val="50000"/>
              </a:spcAft>
            </a:pPr>
            <a:r>
              <a:rPr lang="en-US" altLang="en-US" sz="1800">
                <a:ea typeface="ＭＳ Ｐゴシック" panose="020B0600070205080204" pitchFamily="34" charset="-128"/>
              </a:rPr>
              <a:t>Performance KPIs: cycle times, resource utilization, error rates, …</a:t>
            </a:r>
          </a:p>
          <a:p>
            <a:pPr lvl="1">
              <a:spcBef>
                <a:spcPct val="0"/>
              </a:spcBef>
              <a:spcAft>
                <a:spcPct val="50000"/>
              </a:spcAft>
            </a:pPr>
            <a:r>
              <a:rPr lang="en-US" altLang="en-US" sz="1800">
                <a:ea typeface="ＭＳ Ｐゴシック" panose="020B0600070205080204" pitchFamily="34" charset="-128"/>
              </a:rPr>
              <a:t>Identification of bottlenecks</a:t>
            </a:r>
          </a:p>
          <a:p>
            <a:pPr>
              <a:spcBef>
                <a:spcPct val="0"/>
              </a:spcBef>
              <a:spcAft>
                <a:spcPct val="50000"/>
              </a:spcAft>
            </a:pPr>
            <a:r>
              <a:rPr lang="en-US" altLang="en-US" sz="2200">
                <a:ea typeface="ＭＳ Ｐゴシック" panose="020B0600070205080204" pitchFamily="34" charset="-128"/>
              </a:rPr>
              <a:t>See for example: </a:t>
            </a:r>
          </a:p>
          <a:p>
            <a:pPr lvl="1">
              <a:spcBef>
                <a:spcPct val="0"/>
              </a:spcBef>
              <a:spcAft>
                <a:spcPct val="50000"/>
              </a:spcAft>
            </a:pPr>
            <a:r>
              <a:rPr lang="en-US" altLang="en-US" sz="1800">
                <a:ea typeface="ＭＳ Ｐゴシック" panose="020B0600070205080204" pitchFamily="34" charset="-128"/>
              </a:rPr>
              <a:t>BizAgi BAM: </a:t>
            </a:r>
            <a:r>
              <a:rPr lang="en-US" altLang="en-US" sz="1800">
                <a:ea typeface="ＭＳ Ｐゴシック" panose="020B0600070205080204" pitchFamily="34" charset="-128"/>
                <a:hlinkClick r:id="rId3"/>
              </a:rPr>
              <a:t>http://wiki.bizagi.com/en/index.php?title=Analysis_Reports_BAM</a:t>
            </a:r>
            <a:endParaRPr lang="en-US" altLang="en-US" sz="1800">
              <a:ea typeface="ＭＳ Ｐゴシック" panose="020B0600070205080204" pitchFamily="34" charset="-128"/>
            </a:endParaRPr>
          </a:p>
          <a:p>
            <a:pPr lvl="1">
              <a:spcBef>
                <a:spcPct val="0"/>
              </a:spcBef>
              <a:spcAft>
                <a:spcPct val="50000"/>
              </a:spcAft>
            </a:pPr>
            <a:r>
              <a:rPr lang="en-US" altLang="en-US" sz="1800">
                <a:ea typeface="ＭＳ Ｐゴシック" panose="020B0600070205080204" pitchFamily="34" charset="-128"/>
              </a:rPr>
              <a:t>Analytics: </a:t>
            </a:r>
            <a:r>
              <a:rPr lang="en-US" altLang="en-US" sz="1800">
                <a:ea typeface="ＭＳ Ｐゴシック" panose="020B0600070205080204" pitchFamily="34" charset="-128"/>
                <a:hlinkClick r:id="rId4"/>
              </a:rPr>
              <a:t>http://wiki.bizagi.com/en/index.php?title=Analysis_Reports_Analytics</a:t>
            </a:r>
            <a:r>
              <a:rPr lang="en-US" altLang="en-US" sz="1800">
                <a:ea typeface="ＭＳ Ｐゴシック" panose="020B0600070205080204" pitchFamily="34" charset="-128"/>
              </a:rPr>
              <a:t> </a:t>
            </a:r>
          </a:p>
        </p:txBody>
      </p:sp>
      <p:sp>
        <p:nvSpPr>
          <p:cNvPr id="7171" name="Rectangle 5">
            <a:extLst>
              <a:ext uri="{FF2B5EF4-FFF2-40B4-BE49-F238E27FC236}">
                <a16:creationId xmlns:a16="http://schemas.microsoft.com/office/drawing/2014/main" id="{DBEF4130-5BFF-4117-ABF3-C2EE26826947}"/>
              </a:ext>
            </a:extLst>
          </p:cNvPr>
          <p:cNvSpPr>
            <a:spLocks noGrp="1" noChangeArrowheads="1"/>
          </p:cNvSpPr>
          <p:nvPr>
            <p:ph type="title"/>
          </p:nvPr>
        </p:nvSpPr>
        <p:spPr/>
        <p:txBody>
          <a:bodyPr/>
          <a:lstStyle/>
          <a:p>
            <a:r>
              <a:rPr lang="en-US" altLang="en-US">
                <a:ea typeface="ＭＳ Ｐゴシック" panose="020B0600070205080204" pitchFamily="34" charset="-128"/>
              </a:rPr>
              <a:t>Types of Process Monitoring</a:t>
            </a:r>
          </a:p>
        </p:txBody>
      </p:sp>
    </p:spTree>
    <p:extLst>
      <p:ext uri="{BB962C8B-B14F-4D97-AF65-F5344CB8AC3E}">
        <p14:creationId xmlns:p14="http://schemas.microsoft.com/office/powerpoint/2010/main" val="35213349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4128EEA-4396-4D51-B1A1-E17709766EA9}"/>
              </a:ext>
            </a:extLst>
          </p:cNvPr>
          <p:cNvSpPr>
            <a:spLocks noGrp="1" noChangeArrowheads="1"/>
          </p:cNvSpPr>
          <p:nvPr>
            <p:ph type="title"/>
          </p:nvPr>
        </p:nvSpPr>
        <p:spPr>
          <a:xfrm>
            <a:off x="466725" y="142875"/>
            <a:ext cx="7920038" cy="1027113"/>
          </a:xfrm>
          <a:noFill/>
        </p:spPr>
        <p:txBody>
          <a:bodyPr/>
          <a:lstStyle/>
          <a:p>
            <a:r>
              <a:rPr lang="en-AU" altLang="en-US">
                <a:ea typeface="ＭＳ Ｐゴシック" panose="020B0600070205080204" pitchFamily="34" charset="-128"/>
              </a:rPr>
              <a:t>Process Monitoring: Dashboards</a:t>
            </a:r>
          </a:p>
        </p:txBody>
      </p:sp>
      <p:pic>
        <p:nvPicPr>
          <p:cNvPr id="8195" name="Picture 3">
            <a:extLst>
              <a:ext uri="{FF2B5EF4-FFF2-40B4-BE49-F238E27FC236}">
                <a16:creationId xmlns:a16="http://schemas.microsoft.com/office/drawing/2014/main" id="{7AA9CEE4-03A2-426D-968D-FE4CDCB8F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227"/>
          <a:stretch>
            <a:fillRect/>
          </a:stretch>
        </p:blipFill>
        <p:spPr bwMode="auto">
          <a:xfrm>
            <a:off x="1219200" y="1319213"/>
            <a:ext cx="6157913"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8196" name="AutoShape 4">
            <a:extLst>
              <a:ext uri="{FF2B5EF4-FFF2-40B4-BE49-F238E27FC236}">
                <a16:creationId xmlns:a16="http://schemas.microsoft.com/office/drawing/2014/main" id="{F0200765-3C9D-4845-A54E-9540D55CC810}"/>
              </a:ext>
            </a:extLst>
          </p:cNvPr>
          <p:cNvSpPr>
            <a:spLocks noChangeArrowheads="1"/>
          </p:cNvSpPr>
          <p:nvPr/>
        </p:nvSpPr>
        <p:spPr bwMode="auto">
          <a:xfrm>
            <a:off x="2562225" y="3814763"/>
            <a:ext cx="1493838" cy="889000"/>
          </a:xfrm>
          <a:prstGeom prst="wedgeRoundRectCallout">
            <a:avLst>
              <a:gd name="adj1" fmla="val -47449"/>
              <a:gd name="adj2" fmla="val 112815"/>
              <a:gd name="adj3" fmla="val 16667"/>
            </a:avLst>
          </a:prstGeom>
          <a:solidFill>
            <a:srgbClr val="FFCC99"/>
          </a:solidFill>
          <a:ln w="6350">
            <a:solidFill>
              <a:schemeClr val="tx1"/>
            </a:solidFill>
            <a:miter lim="800000"/>
            <a:headEnd/>
            <a:tailEnd/>
          </a:ln>
        </p:spPr>
        <p:txBody>
          <a:bodyPr lIns="90000" tIns="46800" rIns="90000" bIns="46800" anchor="ct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a:t>Process Frequency</a:t>
            </a:r>
          </a:p>
          <a:p>
            <a:pPr algn="ctr" eaLnBrk="1" hangingPunct="1"/>
            <a:r>
              <a:rPr lang="en-US" altLang="en-US" sz="1200"/>
              <a:t>of Order Processing</a:t>
            </a:r>
          </a:p>
        </p:txBody>
      </p:sp>
      <p:sp>
        <p:nvSpPr>
          <p:cNvPr id="8197" name="AutoShape 5">
            <a:extLst>
              <a:ext uri="{FF2B5EF4-FFF2-40B4-BE49-F238E27FC236}">
                <a16:creationId xmlns:a16="http://schemas.microsoft.com/office/drawing/2014/main" id="{58B68C5D-146F-4FDA-94AA-602C29A3722F}"/>
              </a:ext>
            </a:extLst>
          </p:cNvPr>
          <p:cNvSpPr>
            <a:spLocks noChangeArrowheads="1"/>
          </p:cNvSpPr>
          <p:nvPr/>
        </p:nvSpPr>
        <p:spPr bwMode="auto">
          <a:xfrm>
            <a:off x="411163" y="1633538"/>
            <a:ext cx="1493837" cy="889000"/>
          </a:xfrm>
          <a:prstGeom prst="wedgeRoundRectCallout">
            <a:avLst>
              <a:gd name="adj1" fmla="val 36750"/>
              <a:gd name="adj2" fmla="val 123648"/>
              <a:gd name="adj3" fmla="val 16667"/>
            </a:avLst>
          </a:prstGeom>
          <a:solidFill>
            <a:srgbClr val="FFCC99"/>
          </a:solidFill>
          <a:ln w="6350">
            <a:solidFill>
              <a:schemeClr val="tx1"/>
            </a:solidFill>
            <a:miter lim="800000"/>
            <a:headEnd/>
            <a:tailEnd/>
          </a:ln>
        </p:spPr>
        <p:txBody>
          <a:bodyPr lIns="90000" tIns="46800" rIns="90000" bIns="46800" anchor="ct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a:t>Process Cycle Time</a:t>
            </a:r>
          </a:p>
          <a:p>
            <a:pPr algn="ctr" eaLnBrk="1" hangingPunct="1"/>
            <a:r>
              <a:rPr lang="en-US" altLang="en-US" sz="1200"/>
              <a:t>of Order Processing</a:t>
            </a:r>
          </a:p>
        </p:txBody>
      </p:sp>
      <p:sp>
        <p:nvSpPr>
          <p:cNvPr id="8198" name="AutoShape 6">
            <a:extLst>
              <a:ext uri="{FF2B5EF4-FFF2-40B4-BE49-F238E27FC236}">
                <a16:creationId xmlns:a16="http://schemas.microsoft.com/office/drawing/2014/main" id="{A65131DD-CEBA-465D-9F69-73E881FE6A77}"/>
              </a:ext>
            </a:extLst>
          </p:cNvPr>
          <p:cNvSpPr>
            <a:spLocks noChangeArrowheads="1"/>
          </p:cNvSpPr>
          <p:nvPr/>
        </p:nvSpPr>
        <p:spPr bwMode="auto">
          <a:xfrm>
            <a:off x="5318125" y="4946650"/>
            <a:ext cx="1871663" cy="889000"/>
          </a:xfrm>
          <a:prstGeom prst="wedgeRoundRectCallout">
            <a:avLst>
              <a:gd name="adj1" fmla="val -13852"/>
              <a:gd name="adj2" fmla="val -202144"/>
              <a:gd name="adj3" fmla="val 16667"/>
            </a:avLst>
          </a:prstGeom>
          <a:solidFill>
            <a:srgbClr val="FFCC99"/>
          </a:solidFill>
          <a:ln w="6350">
            <a:solidFill>
              <a:schemeClr val="tx1"/>
            </a:solidFill>
            <a:miter lim="800000"/>
            <a:headEnd/>
            <a:tailEnd/>
          </a:ln>
        </p:spPr>
        <p:txBody>
          <a:bodyPr lIns="90000" tIns="46800" rIns="90000" bIns="46800" anchor="ct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200"/>
              <a:t>Process Cycle Time</a:t>
            </a:r>
          </a:p>
          <a:p>
            <a:pPr algn="ctr" eaLnBrk="1" hangingPunct="1"/>
            <a:r>
              <a:rPr lang="en-US" altLang="en-US" sz="1200"/>
              <a:t>of Order Processing</a:t>
            </a:r>
          </a:p>
          <a:p>
            <a:pPr algn="ctr" eaLnBrk="1" hangingPunct="1"/>
            <a:r>
              <a:rPr lang="en-US" altLang="en-US" sz="1200"/>
              <a:t>split up to different Plants</a:t>
            </a:r>
          </a:p>
        </p:txBody>
      </p:sp>
      <p:sp>
        <p:nvSpPr>
          <p:cNvPr id="8199" name="Text Box 7">
            <a:extLst>
              <a:ext uri="{FF2B5EF4-FFF2-40B4-BE49-F238E27FC236}">
                <a16:creationId xmlns:a16="http://schemas.microsoft.com/office/drawing/2014/main" id="{63AABB6F-9087-427C-9F6A-DC2D44B09DF7}"/>
              </a:ext>
            </a:extLst>
          </p:cNvPr>
          <p:cNvSpPr txBox="1">
            <a:spLocks noChangeArrowheads="1"/>
          </p:cNvSpPr>
          <p:nvPr/>
        </p:nvSpPr>
        <p:spPr bwMode="auto">
          <a:xfrm>
            <a:off x="8181975" y="5738813"/>
            <a:ext cx="104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AU" altLang="en-US" sz="1400"/>
              <a:t>IDS (2003)</a:t>
            </a:r>
          </a:p>
        </p:txBody>
      </p:sp>
    </p:spTree>
    <p:extLst>
      <p:ext uri="{BB962C8B-B14F-4D97-AF65-F5344CB8AC3E}">
        <p14:creationId xmlns:p14="http://schemas.microsoft.com/office/powerpoint/2010/main" val="35132516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725BD24-3765-4384-8CAD-A438DFF21120}"/>
              </a:ext>
            </a:extLst>
          </p:cNvPr>
          <p:cNvSpPr>
            <a:spLocks noChangeArrowheads="1"/>
          </p:cNvSpPr>
          <p:nvPr/>
        </p:nvSpPr>
        <p:spPr bwMode="auto">
          <a:xfrm>
            <a:off x="592138" y="90488"/>
            <a:ext cx="8170862"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AU" altLang="en-US" sz="3200">
                <a:solidFill>
                  <a:srgbClr val="103566"/>
                </a:solidFill>
              </a:rPr>
              <a:t>Beyond Monitoring – Process Mining</a:t>
            </a:r>
            <a:endParaRPr lang="en-US" altLang="en-US" sz="3000">
              <a:solidFill>
                <a:schemeClr val="tx2"/>
              </a:solidFill>
            </a:endParaRPr>
          </a:p>
        </p:txBody>
      </p:sp>
      <p:pic>
        <p:nvPicPr>
          <p:cNvPr id="9219" name="Picture 3" descr="xda4scfm[1]">
            <a:extLst>
              <a:ext uri="{FF2B5EF4-FFF2-40B4-BE49-F238E27FC236}">
                <a16:creationId xmlns:a16="http://schemas.microsoft.com/office/drawing/2014/main" id="{91E47A33-A18B-4B18-872D-D3B35A6E6C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0" y="2498725"/>
            <a:ext cx="1501775"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AutoShape 4">
            <a:extLst>
              <a:ext uri="{FF2B5EF4-FFF2-40B4-BE49-F238E27FC236}">
                <a16:creationId xmlns:a16="http://schemas.microsoft.com/office/drawing/2014/main" id="{D6F22BC3-CA8A-4523-81A8-C104A9B68CF3}"/>
              </a:ext>
            </a:extLst>
          </p:cNvPr>
          <p:cNvSpPr>
            <a:spLocks noChangeArrowheads="1"/>
          </p:cNvSpPr>
          <p:nvPr/>
        </p:nvSpPr>
        <p:spPr bwMode="auto">
          <a:xfrm rot="8659619">
            <a:off x="2373313" y="3424238"/>
            <a:ext cx="438150" cy="276225"/>
          </a:xfrm>
          <a:prstGeom prst="rightArrow">
            <a:avLst>
              <a:gd name="adj1" fmla="val 50000"/>
              <a:gd name="adj2" fmla="val 42064"/>
            </a:avLst>
          </a:prstGeom>
          <a:gradFill rotWithShape="0">
            <a:gsLst>
              <a:gs pos="0">
                <a:srgbClr val="E9F4D5"/>
              </a:gs>
              <a:gs pos="100000">
                <a:srgbClr val="A3D052"/>
              </a:gs>
            </a:gsLst>
            <a:lin ang="0" scaled="1"/>
          </a:gradFill>
          <a:ln w="9525">
            <a:solidFill>
              <a:srgbClr val="78AD47"/>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pic>
        <p:nvPicPr>
          <p:cNvPr id="9221" name="Picture 5" descr="js4tl3uy[1]">
            <a:extLst>
              <a:ext uri="{FF2B5EF4-FFF2-40B4-BE49-F238E27FC236}">
                <a16:creationId xmlns:a16="http://schemas.microsoft.com/office/drawing/2014/main" id="{73A92850-ADFB-41DE-B6C5-79278F2D9A3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238" y="3565525"/>
            <a:ext cx="135572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6">
            <a:extLst>
              <a:ext uri="{FF2B5EF4-FFF2-40B4-BE49-F238E27FC236}">
                <a16:creationId xmlns:a16="http://schemas.microsoft.com/office/drawing/2014/main" id="{058FFF1E-3645-43CF-92E4-0CA45FEBC015}"/>
              </a:ext>
            </a:extLst>
          </p:cNvPr>
          <p:cNvSpPr>
            <a:spLocks noChangeArrowheads="1"/>
          </p:cNvSpPr>
          <p:nvPr/>
        </p:nvSpPr>
        <p:spPr bwMode="auto">
          <a:xfrm>
            <a:off x="195263" y="3054350"/>
            <a:ext cx="1450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cs typeface="Times New Roman" panose="02020603050405020304" pitchFamily="18" charset="0"/>
              </a:rPr>
              <a:t>1) basic performance metrics</a:t>
            </a:r>
            <a:endParaRPr lang="en-GB" altLang="en-US" sz="1300">
              <a:cs typeface="Times New Roman" panose="02020603050405020304" pitchFamily="18" charset="0"/>
            </a:endParaRPr>
          </a:p>
        </p:txBody>
      </p:sp>
      <p:sp>
        <p:nvSpPr>
          <p:cNvPr id="9223" name="Rectangle 7">
            <a:extLst>
              <a:ext uri="{FF2B5EF4-FFF2-40B4-BE49-F238E27FC236}">
                <a16:creationId xmlns:a16="http://schemas.microsoft.com/office/drawing/2014/main" id="{DEEF6064-2213-40AB-BC1D-54AB17EF350D}"/>
              </a:ext>
            </a:extLst>
          </p:cNvPr>
          <p:cNvSpPr>
            <a:spLocks noChangeArrowheads="1"/>
          </p:cNvSpPr>
          <p:nvPr/>
        </p:nvSpPr>
        <p:spPr bwMode="auto">
          <a:xfrm>
            <a:off x="436563" y="1143000"/>
            <a:ext cx="1528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cs typeface="Times New Roman" panose="02020603050405020304" pitchFamily="18" charset="0"/>
              </a:rPr>
              <a:t>2) process model</a:t>
            </a:r>
            <a:endParaRPr lang="en-GB" altLang="en-US" sz="1300">
              <a:cs typeface="Times New Roman" panose="02020603050405020304" pitchFamily="18" charset="0"/>
            </a:endParaRPr>
          </a:p>
        </p:txBody>
      </p:sp>
      <p:pic>
        <p:nvPicPr>
          <p:cNvPr id="9224" name="Picture 8">
            <a:extLst>
              <a:ext uri="{FF2B5EF4-FFF2-40B4-BE49-F238E27FC236}">
                <a16:creationId xmlns:a16="http://schemas.microsoft.com/office/drawing/2014/main" id="{A7E892A9-373C-4E8D-B3CC-29A015E132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588" y="1431925"/>
            <a:ext cx="83343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AutoShape 9">
            <a:extLst>
              <a:ext uri="{FF2B5EF4-FFF2-40B4-BE49-F238E27FC236}">
                <a16:creationId xmlns:a16="http://schemas.microsoft.com/office/drawing/2014/main" id="{5DD45E17-1C06-40C6-8F26-0BEFB7D94EE2}"/>
              </a:ext>
            </a:extLst>
          </p:cNvPr>
          <p:cNvSpPr>
            <a:spLocks noChangeArrowheads="1"/>
          </p:cNvSpPr>
          <p:nvPr/>
        </p:nvSpPr>
        <p:spPr bwMode="auto">
          <a:xfrm rot="-8559217">
            <a:off x="2325688" y="2636838"/>
            <a:ext cx="436562" cy="274637"/>
          </a:xfrm>
          <a:prstGeom prst="rightArrow">
            <a:avLst>
              <a:gd name="adj1" fmla="val 50000"/>
              <a:gd name="adj2" fmla="val 42154"/>
            </a:avLst>
          </a:prstGeom>
          <a:gradFill rotWithShape="0">
            <a:gsLst>
              <a:gs pos="0">
                <a:srgbClr val="E9F4D5"/>
              </a:gs>
              <a:gs pos="100000">
                <a:srgbClr val="A3D052"/>
              </a:gs>
            </a:gsLst>
            <a:lin ang="0" scaled="1"/>
          </a:gradFill>
          <a:ln w="9525">
            <a:solidFill>
              <a:srgbClr val="78AD47"/>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sp>
        <p:nvSpPr>
          <p:cNvPr id="9226" name="Rectangle 10">
            <a:extLst>
              <a:ext uri="{FF2B5EF4-FFF2-40B4-BE49-F238E27FC236}">
                <a16:creationId xmlns:a16="http://schemas.microsoft.com/office/drawing/2014/main" id="{83DF3FC8-B55B-4813-A8E1-1746538FB65C}"/>
              </a:ext>
            </a:extLst>
          </p:cNvPr>
          <p:cNvSpPr>
            <a:spLocks noChangeArrowheads="1"/>
          </p:cNvSpPr>
          <p:nvPr/>
        </p:nvSpPr>
        <p:spPr bwMode="auto">
          <a:xfrm>
            <a:off x="2519363" y="1143000"/>
            <a:ext cx="202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t>3) organizational model</a:t>
            </a:r>
            <a:endParaRPr lang="en-GB" altLang="en-US" sz="1300"/>
          </a:p>
        </p:txBody>
      </p:sp>
      <p:sp>
        <p:nvSpPr>
          <p:cNvPr id="9227" name="Rectangle 11">
            <a:extLst>
              <a:ext uri="{FF2B5EF4-FFF2-40B4-BE49-F238E27FC236}">
                <a16:creationId xmlns:a16="http://schemas.microsoft.com/office/drawing/2014/main" id="{19776AFE-2760-4D2C-8222-5791695343BC}"/>
              </a:ext>
            </a:extLst>
          </p:cNvPr>
          <p:cNvSpPr>
            <a:spLocks noChangeArrowheads="1"/>
          </p:cNvSpPr>
          <p:nvPr/>
        </p:nvSpPr>
        <p:spPr bwMode="auto">
          <a:xfrm>
            <a:off x="5422900" y="1143000"/>
            <a:ext cx="1511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cs typeface="Times New Roman" panose="02020603050405020304" pitchFamily="18" charset="0"/>
              </a:rPr>
              <a:t>4) social network</a:t>
            </a:r>
            <a:endParaRPr lang="en-GB" altLang="en-US" sz="1300">
              <a:cs typeface="Times New Roman" panose="02020603050405020304" pitchFamily="18" charset="0"/>
            </a:endParaRPr>
          </a:p>
        </p:txBody>
      </p:sp>
      <p:sp>
        <p:nvSpPr>
          <p:cNvPr id="9228" name="Rectangle 12">
            <a:extLst>
              <a:ext uri="{FF2B5EF4-FFF2-40B4-BE49-F238E27FC236}">
                <a16:creationId xmlns:a16="http://schemas.microsoft.com/office/drawing/2014/main" id="{B5C83BB8-15C4-46A9-80AC-2B378D5EC0D9}"/>
              </a:ext>
            </a:extLst>
          </p:cNvPr>
          <p:cNvSpPr>
            <a:spLocks noChangeArrowheads="1"/>
          </p:cNvSpPr>
          <p:nvPr/>
        </p:nvSpPr>
        <p:spPr bwMode="auto">
          <a:xfrm>
            <a:off x="5665788" y="3148013"/>
            <a:ext cx="15478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cs typeface="Times New Roman" panose="02020603050405020304" pitchFamily="18" charset="0"/>
              </a:rPr>
              <a:t>5) performance characteristics</a:t>
            </a:r>
            <a:endParaRPr lang="en-GB" altLang="en-US" sz="1300">
              <a:cs typeface="Times New Roman" panose="02020603050405020304" pitchFamily="18" charset="0"/>
            </a:endParaRPr>
          </a:p>
        </p:txBody>
      </p:sp>
      <p:pic>
        <p:nvPicPr>
          <p:cNvPr id="9229" name="Picture 13">
            <a:extLst>
              <a:ext uri="{FF2B5EF4-FFF2-40B4-BE49-F238E27FC236}">
                <a16:creationId xmlns:a16="http://schemas.microsoft.com/office/drawing/2014/main" id="{BA3CD9DF-8F50-4B97-B0F6-D54AA2CECF5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0" y="1524000"/>
            <a:ext cx="1512888"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4" descr="Brandes Sociogram">
            <a:extLst>
              <a:ext uri="{FF2B5EF4-FFF2-40B4-BE49-F238E27FC236}">
                <a16:creationId xmlns:a16="http://schemas.microsoft.com/office/drawing/2014/main" id="{FAAEC309-D545-4DB4-831D-7CF64AF869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6063" y="1385888"/>
            <a:ext cx="174307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j0336651">
            <a:extLst>
              <a:ext uri="{FF2B5EF4-FFF2-40B4-BE49-F238E27FC236}">
                <a16:creationId xmlns:a16="http://schemas.microsoft.com/office/drawing/2014/main" id="{1B147D9D-FE64-4235-856C-73247AA219E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48013" y="4491038"/>
            <a:ext cx="82391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AutoShape 16">
            <a:extLst>
              <a:ext uri="{FF2B5EF4-FFF2-40B4-BE49-F238E27FC236}">
                <a16:creationId xmlns:a16="http://schemas.microsoft.com/office/drawing/2014/main" id="{8FF245DA-8A5A-4B5D-896A-79C3275233E9}"/>
              </a:ext>
            </a:extLst>
          </p:cNvPr>
          <p:cNvSpPr>
            <a:spLocks noChangeArrowheads="1"/>
          </p:cNvSpPr>
          <p:nvPr/>
        </p:nvSpPr>
        <p:spPr bwMode="auto">
          <a:xfrm rot="-5400000">
            <a:off x="3372644" y="2099469"/>
            <a:ext cx="419100" cy="287338"/>
          </a:xfrm>
          <a:prstGeom prst="rightArrow">
            <a:avLst>
              <a:gd name="adj1" fmla="val 50000"/>
              <a:gd name="adj2" fmla="val 34377"/>
            </a:avLst>
          </a:prstGeom>
          <a:gradFill rotWithShape="0">
            <a:gsLst>
              <a:gs pos="0">
                <a:srgbClr val="E9F4D5"/>
              </a:gs>
              <a:gs pos="100000">
                <a:srgbClr val="A3D052"/>
              </a:gs>
            </a:gsLst>
            <a:lin ang="0" scaled="1"/>
          </a:gradFill>
          <a:ln w="9525">
            <a:solidFill>
              <a:srgbClr val="78AD47"/>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sp>
        <p:nvSpPr>
          <p:cNvPr id="9233" name="AutoShape 17">
            <a:extLst>
              <a:ext uri="{FF2B5EF4-FFF2-40B4-BE49-F238E27FC236}">
                <a16:creationId xmlns:a16="http://schemas.microsoft.com/office/drawing/2014/main" id="{5ED14F2D-D328-4178-8294-9F78200CEFC1}"/>
              </a:ext>
            </a:extLst>
          </p:cNvPr>
          <p:cNvSpPr>
            <a:spLocks noChangeArrowheads="1"/>
          </p:cNvSpPr>
          <p:nvPr/>
        </p:nvSpPr>
        <p:spPr bwMode="auto">
          <a:xfrm rot="-2520791">
            <a:off x="4503738" y="2544763"/>
            <a:ext cx="436562" cy="274637"/>
          </a:xfrm>
          <a:prstGeom prst="rightArrow">
            <a:avLst>
              <a:gd name="adj1" fmla="val 50000"/>
              <a:gd name="adj2" fmla="val 42154"/>
            </a:avLst>
          </a:prstGeom>
          <a:gradFill rotWithShape="0">
            <a:gsLst>
              <a:gs pos="0">
                <a:srgbClr val="E9F4D5"/>
              </a:gs>
              <a:gs pos="100000">
                <a:srgbClr val="A3D052"/>
              </a:gs>
            </a:gsLst>
            <a:lin ang="0" scaled="1"/>
          </a:gradFill>
          <a:ln w="9525">
            <a:solidFill>
              <a:srgbClr val="78AD47"/>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sp>
        <p:nvSpPr>
          <p:cNvPr id="9234" name="AutoShape 18">
            <a:extLst>
              <a:ext uri="{FF2B5EF4-FFF2-40B4-BE49-F238E27FC236}">
                <a16:creationId xmlns:a16="http://schemas.microsoft.com/office/drawing/2014/main" id="{7FA24C6D-76CA-4378-94D1-7B1B15669544}"/>
              </a:ext>
            </a:extLst>
          </p:cNvPr>
          <p:cNvSpPr>
            <a:spLocks noChangeArrowheads="1"/>
          </p:cNvSpPr>
          <p:nvPr/>
        </p:nvSpPr>
        <p:spPr bwMode="auto">
          <a:xfrm rot="1980015">
            <a:off x="4503738" y="3519488"/>
            <a:ext cx="436562" cy="274637"/>
          </a:xfrm>
          <a:prstGeom prst="rightArrow">
            <a:avLst>
              <a:gd name="adj1" fmla="val 50000"/>
              <a:gd name="adj2" fmla="val 42154"/>
            </a:avLst>
          </a:prstGeom>
          <a:gradFill rotWithShape="0">
            <a:gsLst>
              <a:gs pos="0">
                <a:srgbClr val="E9F4D5"/>
              </a:gs>
              <a:gs pos="100000">
                <a:srgbClr val="A3D052"/>
              </a:gs>
            </a:gsLst>
            <a:lin ang="0" scaled="1"/>
          </a:gradFill>
          <a:ln w="9525">
            <a:solidFill>
              <a:srgbClr val="78AD47"/>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sp>
        <p:nvSpPr>
          <p:cNvPr id="9235" name="Text Box 19">
            <a:extLst>
              <a:ext uri="{FF2B5EF4-FFF2-40B4-BE49-F238E27FC236}">
                <a16:creationId xmlns:a16="http://schemas.microsoft.com/office/drawing/2014/main" id="{3D3D58EE-2586-4362-B7BE-43D90F91AC3E}"/>
              </a:ext>
            </a:extLst>
          </p:cNvPr>
          <p:cNvSpPr txBox="1">
            <a:spLocks noChangeArrowheads="1"/>
          </p:cNvSpPr>
          <p:nvPr/>
        </p:nvSpPr>
        <p:spPr bwMode="auto">
          <a:xfrm>
            <a:off x="5859463" y="4538663"/>
            <a:ext cx="12604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en-US" sz="2000" i="1">
                <a:latin typeface="Arial Narrow" panose="020B0606020202030204" pitchFamily="34" charset="0"/>
              </a:rPr>
              <a:t>If …then …</a:t>
            </a:r>
            <a:endParaRPr lang="en-GB" altLang="en-US" sz="2000" i="1">
              <a:latin typeface="Arial Narrow" panose="020B0606020202030204" pitchFamily="34" charset="0"/>
            </a:endParaRPr>
          </a:p>
        </p:txBody>
      </p:sp>
      <p:sp>
        <p:nvSpPr>
          <p:cNvPr id="9236" name="Rectangle 20">
            <a:extLst>
              <a:ext uri="{FF2B5EF4-FFF2-40B4-BE49-F238E27FC236}">
                <a16:creationId xmlns:a16="http://schemas.microsoft.com/office/drawing/2014/main" id="{219BF9B3-124C-4EFC-8C1C-6956D1EB78D0}"/>
              </a:ext>
            </a:extLst>
          </p:cNvPr>
          <p:cNvSpPr>
            <a:spLocks noChangeArrowheads="1"/>
          </p:cNvSpPr>
          <p:nvPr/>
        </p:nvSpPr>
        <p:spPr bwMode="auto">
          <a:xfrm>
            <a:off x="2663825" y="4167188"/>
            <a:ext cx="2130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300">
                <a:cs typeface="Times New Roman" panose="02020603050405020304" pitchFamily="18" charset="0"/>
              </a:rPr>
              <a:t>6) auditing/security</a:t>
            </a:r>
            <a:endParaRPr lang="en-GB" altLang="en-US" sz="1300">
              <a:cs typeface="Times New Roman" panose="02020603050405020304" pitchFamily="18" charset="0"/>
            </a:endParaRPr>
          </a:p>
        </p:txBody>
      </p:sp>
      <p:sp>
        <p:nvSpPr>
          <p:cNvPr id="9237" name="AutoShape 21">
            <a:extLst>
              <a:ext uri="{FF2B5EF4-FFF2-40B4-BE49-F238E27FC236}">
                <a16:creationId xmlns:a16="http://schemas.microsoft.com/office/drawing/2014/main" id="{19ED67A0-5A00-4BE8-A4DA-5ED8E41C3F1E}"/>
              </a:ext>
            </a:extLst>
          </p:cNvPr>
          <p:cNvSpPr>
            <a:spLocks noChangeArrowheads="1"/>
          </p:cNvSpPr>
          <p:nvPr/>
        </p:nvSpPr>
        <p:spPr bwMode="auto">
          <a:xfrm rot="5400000">
            <a:off x="3372644" y="3861594"/>
            <a:ext cx="419100" cy="287338"/>
          </a:xfrm>
          <a:prstGeom prst="rightArrow">
            <a:avLst>
              <a:gd name="adj1" fmla="val 50000"/>
              <a:gd name="adj2" fmla="val 34377"/>
            </a:avLst>
          </a:prstGeom>
          <a:gradFill rotWithShape="0">
            <a:gsLst>
              <a:gs pos="0">
                <a:srgbClr val="E9F4D5"/>
              </a:gs>
              <a:gs pos="100000">
                <a:srgbClr val="A3D052"/>
              </a:gs>
            </a:gsLst>
            <a:lin ang="0" scaled="1"/>
          </a:gradFill>
          <a:ln w="9525">
            <a:solidFill>
              <a:srgbClr val="78AD47"/>
            </a:solidFill>
            <a:miter lim="800000"/>
            <a:headEnd/>
            <a:tailEnd/>
          </a:ln>
        </p:spPr>
        <p:txBody>
          <a:bodyPr wrap="none" lIns="75749" tIns="37874" rIns="75749" bIns="37874"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a:p>
        </p:txBody>
      </p:sp>
      <p:pic>
        <p:nvPicPr>
          <p:cNvPr id="9238" name="Picture 22" descr="PE01931_">
            <a:extLst>
              <a:ext uri="{FF2B5EF4-FFF2-40B4-BE49-F238E27FC236}">
                <a16:creationId xmlns:a16="http://schemas.microsoft.com/office/drawing/2014/main" id="{E6159466-FE10-42D7-AD5B-F862A70502A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2625" y="3611563"/>
            <a:ext cx="122237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9" name="Rectangle 23">
            <a:extLst>
              <a:ext uri="{FF2B5EF4-FFF2-40B4-BE49-F238E27FC236}">
                <a16:creationId xmlns:a16="http://schemas.microsoft.com/office/drawing/2014/main" id="{296D3A6C-3668-42F7-80BA-D0F1AE8EDE0C}"/>
              </a:ext>
            </a:extLst>
          </p:cNvPr>
          <p:cNvSpPr>
            <a:spLocks noChangeArrowheads="1"/>
          </p:cNvSpPr>
          <p:nvPr/>
        </p:nvSpPr>
        <p:spPr bwMode="auto">
          <a:xfrm>
            <a:off x="142875" y="6072188"/>
            <a:ext cx="41608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5749" tIns="37874" rIns="75749" bIns="37874">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700">
                <a:solidFill>
                  <a:schemeClr val="tx2"/>
                </a:solidFill>
              </a:rPr>
              <a:t>www.processmining.org</a:t>
            </a:r>
          </a:p>
        </p:txBody>
      </p:sp>
      <p:pic>
        <p:nvPicPr>
          <p:cNvPr id="9240" name="Picture 24">
            <a:extLst>
              <a:ext uri="{FF2B5EF4-FFF2-40B4-BE49-F238E27FC236}">
                <a16:creationId xmlns:a16="http://schemas.microsoft.com/office/drawing/2014/main" id="{1D1D62EC-E354-49BF-843D-CA91DB791F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0250" y="4598988"/>
            <a:ext cx="1920875"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1767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3A68E2F-8E63-47DB-A277-8A2BE60DA49F}"/>
              </a:ext>
            </a:extLst>
          </p:cNvPr>
          <p:cNvSpPr>
            <a:spLocks noGrp="1"/>
          </p:cNvSpPr>
          <p:nvPr>
            <p:ph type="title"/>
          </p:nvPr>
        </p:nvSpPr>
        <p:spPr/>
        <p:txBody>
          <a:bodyPr/>
          <a:lstStyle/>
          <a:p>
            <a:r>
              <a:rPr lang="en-US" altLang="en-US">
                <a:ea typeface="ＭＳ Ｐゴシック" panose="020B0600070205080204" pitchFamily="34" charset="-128"/>
              </a:rPr>
              <a:t>Process Mining Tools</a:t>
            </a:r>
          </a:p>
        </p:txBody>
      </p:sp>
      <p:sp>
        <p:nvSpPr>
          <p:cNvPr id="10243" name="Content Placeholder 2">
            <a:extLst>
              <a:ext uri="{FF2B5EF4-FFF2-40B4-BE49-F238E27FC236}">
                <a16:creationId xmlns:a16="http://schemas.microsoft.com/office/drawing/2014/main" id="{903B0DD8-E33E-4678-A162-A47ECE6C7A2E}"/>
              </a:ext>
            </a:extLst>
          </p:cNvPr>
          <p:cNvSpPr>
            <a:spLocks noGrp="1"/>
          </p:cNvSpPr>
          <p:nvPr>
            <p:ph idx="1"/>
          </p:nvPr>
        </p:nvSpPr>
        <p:spPr/>
        <p:txBody>
          <a:bodyPr/>
          <a:lstStyle/>
          <a:p>
            <a:r>
              <a:rPr lang="en-US" altLang="en-US">
                <a:ea typeface="ＭＳ Ｐゴシック" panose="020B0600070205080204" pitchFamily="34" charset="-128"/>
              </a:rPr>
              <a:t>ARIS Process Performance Manager</a:t>
            </a:r>
          </a:p>
          <a:p>
            <a:r>
              <a:rPr lang="en-US" altLang="en-US">
                <a:ea typeface="ＭＳ Ｐゴシック" panose="020B0600070205080204" pitchFamily="34" charset="-128"/>
              </a:rPr>
              <a:t>Percetive Reflect</a:t>
            </a:r>
          </a:p>
          <a:p>
            <a:r>
              <a:rPr lang="en-US" altLang="en-US">
                <a:ea typeface="ＭＳ Ｐゴシック" panose="020B0600070205080204" pitchFamily="34" charset="-128"/>
              </a:rPr>
              <a:t>Fujitsu Interstage (BPM Analytics)</a:t>
            </a:r>
          </a:p>
          <a:p>
            <a:r>
              <a:rPr lang="en-US" altLang="en-US">
                <a:ea typeface="ＭＳ Ｐゴシック" panose="020B0600070205080204" pitchFamily="34" charset="-128"/>
              </a:rPr>
              <a:t>ProM</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53885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72F61FE-CB03-44AC-86D2-16BAE679B3B1}"/>
              </a:ext>
            </a:extLst>
          </p:cNvPr>
          <p:cNvSpPr>
            <a:spLocks noGrp="1"/>
          </p:cNvSpPr>
          <p:nvPr>
            <p:ph type="title"/>
          </p:nvPr>
        </p:nvSpPr>
        <p:spPr/>
        <p:txBody>
          <a:bodyPr/>
          <a:lstStyle/>
          <a:p>
            <a:r>
              <a:rPr lang="en-US" altLang="en-US">
                <a:ea typeface="ＭＳ Ｐゴシック" panose="020B0600070205080204" pitchFamily="34" charset="-128"/>
              </a:rPr>
              <a:t>Process Mining</a:t>
            </a:r>
          </a:p>
        </p:txBody>
      </p:sp>
      <p:pic>
        <p:nvPicPr>
          <p:cNvPr id="11267" name="Content Placeholder 6" descr="1cf7028e4d04299aef19486de8b761fd_media_538x538.gif">
            <a:extLst>
              <a:ext uri="{FF2B5EF4-FFF2-40B4-BE49-F238E27FC236}">
                <a16:creationId xmlns:a16="http://schemas.microsoft.com/office/drawing/2014/main" id="{C107256A-0E0B-4CC8-8841-57FEDF9539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1196975"/>
            <a:ext cx="4826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68699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CEB37BF-DC70-4633-9429-33D57AEEE748}"/>
              </a:ext>
            </a:extLst>
          </p:cNvPr>
          <p:cNvSpPr>
            <a:spLocks noGrp="1"/>
          </p:cNvSpPr>
          <p:nvPr>
            <p:ph type="title"/>
          </p:nvPr>
        </p:nvSpPr>
        <p:spPr/>
        <p:txBody>
          <a:bodyPr/>
          <a:lstStyle/>
          <a:p>
            <a:pPr eaLnBrk="1" hangingPunct="1"/>
            <a:r>
              <a:rPr lang="en-GB" altLang="en-US">
                <a:ea typeface="ＭＳ Ｐゴシック" panose="020B0600070205080204" pitchFamily="34" charset="-128"/>
              </a:rPr>
              <a:t>Process Models </a:t>
            </a:r>
          </a:p>
        </p:txBody>
      </p:sp>
      <p:pic>
        <p:nvPicPr>
          <p:cNvPr id="25603" name="Picture 5">
            <a:extLst>
              <a:ext uri="{FF2B5EF4-FFF2-40B4-BE49-F238E27FC236}">
                <a16:creationId xmlns:a16="http://schemas.microsoft.com/office/drawing/2014/main" id="{1F093F80-ED89-4EB3-91EA-B5D115FBC5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844675"/>
            <a:ext cx="2627313"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4" name="Picture 6">
            <a:extLst>
              <a:ext uri="{FF2B5EF4-FFF2-40B4-BE49-F238E27FC236}">
                <a16:creationId xmlns:a16="http://schemas.microsoft.com/office/drawing/2014/main" id="{29219611-81A9-47C5-AC6E-DAA348F4B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488" y="2066925"/>
            <a:ext cx="191452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5" name="Picture 7">
            <a:extLst>
              <a:ext uri="{FF2B5EF4-FFF2-40B4-BE49-F238E27FC236}">
                <a16:creationId xmlns:a16="http://schemas.microsoft.com/office/drawing/2014/main" id="{E80701BA-927B-41CE-94C6-566D4B375E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3860800"/>
            <a:ext cx="22987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6" name="Picture 8">
            <a:extLst>
              <a:ext uri="{FF2B5EF4-FFF2-40B4-BE49-F238E27FC236}">
                <a16:creationId xmlns:a16="http://schemas.microsoft.com/office/drawing/2014/main" id="{A2A978E9-8055-4CD6-8F99-BFF57422C2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4365625"/>
            <a:ext cx="19304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7" name="Picture 9">
            <a:extLst>
              <a:ext uri="{FF2B5EF4-FFF2-40B4-BE49-F238E27FC236}">
                <a16:creationId xmlns:a16="http://schemas.microsoft.com/office/drawing/2014/main" id="{0CF16AA3-2F23-4193-A0D3-599E6CDCA3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325" y="1628775"/>
            <a:ext cx="2438400"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5608" name="Rectangle 10">
            <a:extLst>
              <a:ext uri="{FF2B5EF4-FFF2-40B4-BE49-F238E27FC236}">
                <a16:creationId xmlns:a16="http://schemas.microsoft.com/office/drawing/2014/main" id="{A40003AF-9C59-4ADC-BA0F-60191039914C}"/>
              </a:ext>
            </a:extLst>
          </p:cNvPr>
          <p:cNvSpPr>
            <a:spLocks noChangeArrowheads="1"/>
          </p:cNvSpPr>
          <p:nvPr/>
        </p:nvSpPr>
        <p:spPr bwMode="auto">
          <a:xfrm>
            <a:off x="6011863" y="1381125"/>
            <a:ext cx="863600" cy="360363"/>
          </a:xfrm>
          <a:prstGeom prst="rect">
            <a:avLst/>
          </a:prstGeom>
          <a:solidFill>
            <a:srgbClr val="FFFFFF"/>
          </a:solidFill>
          <a:ln w="25560">
            <a:solidFill>
              <a:srgbClr val="FF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5609" name="AutoShape 11">
            <a:extLst>
              <a:ext uri="{FF2B5EF4-FFF2-40B4-BE49-F238E27FC236}">
                <a16:creationId xmlns:a16="http://schemas.microsoft.com/office/drawing/2014/main" id="{8C836BCC-E71D-49C9-85CF-ED249BEC27D3}"/>
              </a:ext>
            </a:extLst>
          </p:cNvPr>
          <p:cNvSpPr>
            <a:spLocks noChangeArrowheads="1"/>
          </p:cNvSpPr>
          <p:nvPr/>
        </p:nvSpPr>
        <p:spPr bwMode="auto">
          <a:xfrm>
            <a:off x="3203575" y="2420938"/>
            <a:ext cx="431800" cy="360362"/>
          </a:xfrm>
          <a:prstGeom prst="leftArrow">
            <a:avLst>
              <a:gd name="adj1" fmla="val 50000"/>
              <a:gd name="adj2" fmla="val 49999"/>
            </a:avLst>
          </a:prstGeom>
          <a:solidFill>
            <a:srgbClr val="FF0000"/>
          </a:solidFill>
          <a:ln w="25560">
            <a:solidFill>
              <a:srgbClr val="FF0000"/>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5610" name="AutoShape 12">
            <a:extLst>
              <a:ext uri="{FF2B5EF4-FFF2-40B4-BE49-F238E27FC236}">
                <a16:creationId xmlns:a16="http://schemas.microsoft.com/office/drawing/2014/main" id="{3C0628C7-23F3-4E54-9B9E-5224913395AD}"/>
              </a:ext>
            </a:extLst>
          </p:cNvPr>
          <p:cNvSpPr>
            <a:spLocks noChangeArrowheads="1"/>
          </p:cNvSpPr>
          <p:nvPr/>
        </p:nvSpPr>
        <p:spPr bwMode="auto">
          <a:xfrm>
            <a:off x="5795963" y="2565400"/>
            <a:ext cx="431800" cy="358775"/>
          </a:xfrm>
          <a:prstGeom prst="rightArrow">
            <a:avLst>
              <a:gd name="adj1" fmla="val 50000"/>
              <a:gd name="adj2" fmla="val 50003"/>
            </a:avLst>
          </a:prstGeom>
          <a:solidFill>
            <a:srgbClr val="00AEEF"/>
          </a:solidFill>
          <a:ln w="25560">
            <a:solidFill>
              <a:srgbClr val="47A3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5611" name="AutoShape 13">
            <a:extLst>
              <a:ext uri="{FF2B5EF4-FFF2-40B4-BE49-F238E27FC236}">
                <a16:creationId xmlns:a16="http://schemas.microsoft.com/office/drawing/2014/main" id="{E25B64AC-30AE-4376-8368-DAB355D5B111}"/>
              </a:ext>
            </a:extLst>
          </p:cNvPr>
          <p:cNvSpPr>
            <a:spLocks noChangeArrowheads="1"/>
          </p:cNvSpPr>
          <p:nvPr/>
        </p:nvSpPr>
        <p:spPr bwMode="auto">
          <a:xfrm>
            <a:off x="4716463" y="3500438"/>
            <a:ext cx="360362" cy="504825"/>
          </a:xfrm>
          <a:prstGeom prst="downArrow">
            <a:avLst>
              <a:gd name="adj1" fmla="val 50000"/>
              <a:gd name="adj2" fmla="val 49997"/>
            </a:avLst>
          </a:prstGeom>
          <a:solidFill>
            <a:srgbClr val="FF9A00"/>
          </a:solidFill>
          <a:ln w="25560">
            <a:solidFill>
              <a:srgbClr val="FF9A00"/>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25612" name="AutoShape 14">
            <a:extLst>
              <a:ext uri="{FF2B5EF4-FFF2-40B4-BE49-F238E27FC236}">
                <a16:creationId xmlns:a16="http://schemas.microsoft.com/office/drawing/2014/main" id="{280C6A28-3652-4CAA-8430-C48C53924764}"/>
              </a:ext>
            </a:extLst>
          </p:cNvPr>
          <p:cNvSpPr>
            <a:spLocks noChangeArrowheads="1"/>
          </p:cNvSpPr>
          <p:nvPr/>
        </p:nvSpPr>
        <p:spPr bwMode="auto">
          <a:xfrm rot="3360000">
            <a:off x="3527425" y="3357563"/>
            <a:ext cx="420687" cy="515938"/>
          </a:xfrm>
          <a:prstGeom prst="downArrow">
            <a:avLst>
              <a:gd name="adj1" fmla="val 50000"/>
              <a:gd name="adj2" fmla="val 49999"/>
            </a:avLst>
          </a:prstGeom>
          <a:solidFill>
            <a:srgbClr val="92D050"/>
          </a:solidFill>
          <a:ln w="25560">
            <a:solidFill>
              <a:srgbClr val="92D050"/>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86962671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459</Words>
  <Application>Microsoft Office PowerPoint</Application>
  <PresentationFormat>On-screen Show (4:3)</PresentationFormat>
  <Paragraphs>78</Paragraphs>
  <Slides>14</Slides>
  <Notes>2</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3" baseType="lpstr">
      <vt:lpstr>ＭＳ Ｐゴシック</vt:lpstr>
      <vt:lpstr>Arial</vt:lpstr>
      <vt:lpstr>Arial Narrow</vt:lpstr>
      <vt:lpstr>Calibri</vt:lpstr>
      <vt:lpstr>Times New Roman</vt:lpstr>
      <vt:lpstr>Wingdings</vt:lpstr>
      <vt:lpstr>Office Theme</vt:lpstr>
      <vt:lpstr>Microsoft Visio Drawing</vt:lpstr>
      <vt:lpstr>Visio.Drawing.11</vt:lpstr>
      <vt:lpstr>Pemodelan Proses Bisnis</vt:lpstr>
      <vt:lpstr>Process Monitoring and Controlling</vt:lpstr>
      <vt:lpstr>BPM Lifecycle</vt:lpstr>
      <vt:lpstr>Types of Process Monitoring</vt:lpstr>
      <vt:lpstr>Process Monitoring: Dashboards</vt:lpstr>
      <vt:lpstr>PowerPoint Presentation</vt:lpstr>
      <vt:lpstr>Process Mining Tools</vt:lpstr>
      <vt:lpstr>Process Mining</vt:lpstr>
      <vt:lpstr>Process Models </vt:lpstr>
      <vt:lpstr>Process discovery</vt:lpstr>
      <vt:lpstr>Conformance Checking</vt:lpstr>
      <vt:lpstr>Advanced Features: Decision mining</vt:lpstr>
      <vt:lpstr>Advanced Features: Social network mining </vt:lpstr>
      <vt:lpstr>ProM Demo</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244</cp:revision>
  <dcterms:created xsi:type="dcterms:W3CDTF">2010-08-24T06:47:44Z</dcterms:created>
  <dcterms:modified xsi:type="dcterms:W3CDTF">2017-09-23T00:11:49Z</dcterms:modified>
</cp:coreProperties>
</file>