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437" r:id="rId56"/>
    <p:sldId id="43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5" d="100"/>
          <a:sy n="65" d="100"/>
        </p:scale>
        <p:origin x="22" y="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23/09/2017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23/09/2017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Pemodelan</a:t>
            </a:r>
            <a:r>
              <a:rPr lang="en-GB" dirty="0"/>
              <a:t> Proses </a:t>
            </a:r>
            <a:r>
              <a:rPr lang="en-GB" dirty="0" err="1"/>
              <a:t>Bisnis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Pemodelan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br>
              <a:rPr lang="en-US" dirty="0"/>
            </a:br>
            <a:r>
              <a:rPr lang="en-US" dirty="0" err="1"/>
              <a:t>Pertemuan</a:t>
            </a:r>
            <a:r>
              <a:rPr lang="en-US" dirty="0"/>
              <a:t> 3</a:t>
            </a:r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Alivia </a:t>
            </a:r>
            <a:r>
              <a:rPr lang="en-US" dirty="0" err="1"/>
              <a:t>Yulfitri</a:t>
            </a:r>
            <a:r>
              <a:rPr lang="en-US" dirty="0"/>
              <a:t> (2017)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Standards and 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Commonly used standards</a:t>
            </a:r>
          </a:p>
          <a:p>
            <a:pPr lvl="1"/>
            <a:r>
              <a:rPr lang="en-US" dirty="0"/>
              <a:t>Business Process </a:t>
            </a:r>
            <a:r>
              <a:rPr lang="en-US" dirty="0" err="1"/>
              <a:t>Modelling</a:t>
            </a:r>
            <a:r>
              <a:rPr lang="en-US" dirty="0"/>
              <a:t> Notation (BPMN)</a:t>
            </a:r>
          </a:p>
          <a:p>
            <a:pPr lvl="1"/>
            <a:r>
              <a:rPr lang="en-US" dirty="0"/>
              <a:t>Flow Charting</a:t>
            </a:r>
          </a:p>
          <a:p>
            <a:pPr lvl="1"/>
            <a:r>
              <a:rPr lang="en-US" dirty="0"/>
              <a:t>Swim Lanes</a:t>
            </a:r>
          </a:p>
          <a:p>
            <a:pPr lvl="1"/>
            <a:r>
              <a:rPr lang="en-US" dirty="0"/>
              <a:t>Event Process Chain (EPC)</a:t>
            </a:r>
          </a:p>
          <a:p>
            <a:pPr lvl="1"/>
            <a:r>
              <a:rPr lang="en-US" dirty="0"/>
              <a:t>Value Chain</a:t>
            </a:r>
          </a:p>
          <a:p>
            <a:pPr lvl="1"/>
            <a:r>
              <a:rPr lang="en-US" dirty="0"/>
              <a:t>Unified </a:t>
            </a:r>
            <a:r>
              <a:rPr lang="en-US" dirty="0" err="1"/>
              <a:t>Modelling</a:t>
            </a:r>
            <a:r>
              <a:rPr lang="en-US" dirty="0"/>
              <a:t> Language (UML)</a:t>
            </a:r>
          </a:p>
          <a:p>
            <a:pPr lvl="1"/>
            <a:r>
              <a:rPr lang="en-US" dirty="0"/>
              <a:t>IDEF-0</a:t>
            </a:r>
          </a:p>
          <a:p>
            <a:pPr lvl="1"/>
            <a:r>
              <a:rPr lang="en-US" dirty="0"/>
              <a:t>LOVEM-E</a:t>
            </a:r>
          </a:p>
          <a:p>
            <a:pPr lvl="1"/>
            <a:r>
              <a:rPr lang="en-US" dirty="0"/>
              <a:t>SIPOC</a:t>
            </a:r>
          </a:p>
          <a:p>
            <a:pPr lvl="1"/>
            <a:r>
              <a:rPr lang="en-US" dirty="0"/>
              <a:t>Systems Dynamics</a:t>
            </a:r>
          </a:p>
          <a:p>
            <a:pPr lvl="1"/>
            <a:r>
              <a:rPr lang="en-US" dirty="0"/>
              <a:t>Value Stream Mapping</a:t>
            </a:r>
          </a:p>
        </p:txBody>
      </p:sp>
    </p:spTree>
    <p:extLst>
      <p:ext uri="{BB962C8B-B14F-4D97-AF65-F5344CB8AC3E}">
        <p14:creationId xmlns:p14="http://schemas.microsoft.com/office/powerpoint/2010/main" val="280243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Process </a:t>
            </a:r>
            <a:r>
              <a:rPr lang="en-US" dirty="0" err="1"/>
              <a:t>Modelling</a:t>
            </a:r>
            <a:r>
              <a:rPr lang="en-US" dirty="0"/>
              <a:t> Notation (BPMN)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Widely used and supported standard for business process </a:t>
            </a:r>
            <a:r>
              <a:rPr lang="en-US" dirty="0" err="1"/>
              <a:t>modelling</a:t>
            </a:r>
            <a:endParaRPr lang="en-US" dirty="0"/>
          </a:p>
          <a:p>
            <a:r>
              <a:rPr lang="en-US" dirty="0"/>
              <a:t>Provides a graphical notation for specifying business processes in a Business Process Diagram (BPD)</a:t>
            </a:r>
          </a:p>
          <a:p>
            <a:r>
              <a:rPr lang="en-US" dirty="0"/>
              <a:t>Uses a flowcharting technique similar to activity diagrams from Unified </a:t>
            </a:r>
            <a:r>
              <a:rPr lang="en-US" dirty="0" err="1"/>
              <a:t>Modelling</a:t>
            </a:r>
            <a:r>
              <a:rPr lang="en-US" dirty="0"/>
              <a:t> Language (UML)</a:t>
            </a:r>
          </a:p>
          <a:p>
            <a:r>
              <a:rPr lang="en-US" dirty="0"/>
              <a:t>Can output BPMN to Business Process Execution Language (BPEL)</a:t>
            </a:r>
          </a:p>
          <a:p>
            <a:pPr lvl="1"/>
            <a:r>
              <a:rPr lang="en-US" dirty="0"/>
              <a:t>Standard executable language for specifying interactions with Web Services</a:t>
            </a:r>
          </a:p>
          <a:p>
            <a:r>
              <a:rPr lang="en-US" dirty="0"/>
              <a:t>Emerging standard</a:t>
            </a:r>
          </a:p>
        </p:txBody>
      </p:sp>
    </p:spTree>
    <p:extLst>
      <p:ext uri="{BB962C8B-B14F-4D97-AF65-F5344CB8AC3E}">
        <p14:creationId xmlns:p14="http://schemas.microsoft.com/office/powerpoint/2010/main" val="268836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BPMN -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Event denotes something that happens</a:t>
            </a:r>
          </a:p>
          <a:p>
            <a:r>
              <a:rPr lang="en-US" dirty="0"/>
              <a:t>Classifications </a:t>
            </a:r>
          </a:p>
          <a:p>
            <a:pPr lvl="1"/>
            <a:r>
              <a:rPr lang="en-US" dirty="0"/>
              <a:t>Catching– triggered by external event</a:t>
            </a:r>
          </a:p>
          <a:p>
            <a:pPr lvl="1"/>
            <a:r>
              <a:rPr lang="en-US" dirty="0"/>
              <a:t>Throwing– generating an output</a:t>
            </a:r>
          </a:p>
          <a:p>
            <a:r>
              <a:rPr lang="en-US" dirty="0"/>
              <a:t>Types </a:t>
            </a:r>
          </a:p>
          <a:p>
            <a:pPr lvl="1"/>
            <a:r>
              <a:rPr lang="en-US" dirty="0"/>
              <a:t>Start Event- acts as a trigger for the process</a:t>
            </a:r>
          </a:p>
          <a:p>
            <a:pPr lvl="1"/>
            <a:r>
              <a:rPr lang="en-US" dirty="0"/>
              <a:t>End Event- represents the result of a process</a:t>
            </a:r>
          </a:p>
          <a:p>
            <a:pPr lvl="1"/>
            <a:r>
              <a:rPr lang="en-US" dirty="0"/>
              <a:t>Intermediate Event- represents something that happens between the start and end events</a:t>
            </a:r>
          </a:p>
        </p:txBody>
      </p:sp>
    </p:spTree>
    <p:extLst>
      <p:ext uri="{BB962C8B-B14F-4D97-AF65-F5344CB8AC3E}">
        <p14:creationId xmlns:p14="http://schemas.microsoft.com/office/powerpoint/2010/main" val="94146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BPMN -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Activity describes the kind of work that must be done</a:t>
            </a:r>
          </a:p>
          <a:p>
            <a:r>
              <a:rPr lang="en-US" dirty="0"/>
              <a:t>Types</a:t>
            </a:r>
          </a:p>
          <a:p>
            <a:pPr lvl="1"/>
            <a:r>
              <a:rPr lang="en-US" b="1" dirty="0"/>
              <a:t>Task-</a:t>
            </a:r>
            <a:r>
              <a:rPr lang="en-US" dirty="0"/>
              <a:t> represents a single unit of work that is not or cannot be broken down to a further level of business process detail</a:t>
            </a:r>
          </a:p>
          <a:p>
            <a:pPr lvl="1"/>
            <a:r>
              <a:rPr lang="en-US" b="1" dirty="0"/>
              <a:t>Sub-Process</a:t>
            </a:r>
            <a:r>
              <a:rPr lang="en-US" dirty="0"/>
              <a:t>- used to hide or reveal additional levels of business process detail </a:t>
            </a:r>
          </a:p>
          <a:p>
            <a:pPr lvl="1"/>
            <a:r>
              <a:rPr lang="en-US" b="1" dirty="0"/>
              <a:t>Transaction-</a:t>
            </a:r>
            <a:r>
              <a:rPr lang="en-US" dirty="0"/>
              <a:t> a form of sub-process in which all contained activities must be treated as a whole</a:t>
            </a:r>
          </a:p>
        </p:txBody>
      </p:sp>
    </p:spTree>
    <p:extLst>
      <p:ext uri="{BB962C8B-B14F-4D97-AF65-F5344CB8AC3E}">
        <p14:creationId xmlns:p14="http://schemas.microsoft.com/office/powerpoint/2010/main" val="308485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BPMN - Gateway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Gateway determines forking and merging of paths depending on the conditions expressed</a:t>
            </a:r>
          </a:p>
        </p:txBody>
      </p:sp>
    </p:spTree>
    <p:extLst>
      <p:ext uri="{BB962C8B-B14F-4D97-AF65-F5344CB8AC3E}">
        <p14:creationId xmlns:p14="http://schemas.microsoft.com/office/powerpoint/2010/main" val="308885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BPMN - Connecting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 objects are connected to each other using connecting objects</a:t>
            </a:r>
          </a:p>
          <a:p>
            <a:r>
              <a:rPr lang="en-US" dirty="0"/>
              <a:t>Types</a:t>
            </a:r>
          </a:p>
          <a:p>
            <a:pPr lvl="1"/>
            <a:r>
              <a:rPr lang="en-US" b="1" dirty="0"/>
              <a:t>Sequence Flow- </a:t>
            </a:r>
            <a:r>
              <a:rPr lang="en-US" dirty="0"/>
              <a:t>shows in which order the activities will be performed</a:t>
            </a:r>
          </a:p>
          <a:p>
            <a:pPr lvl="1"/>
            <a:r>
              <a:rPr lang="en-US" b="1" dirty="0"/>
              <a:t>Message Flow- </a:t>
            </a:r>
            <a:r>
              <a:rPr lang="en-US" dirty="0"/>
              <a:t>shows what messages flow across </a:t>
            </a:r>
            <a:r>
              <a:rPr lang="en-US" dirty="0" err="1"/>
              <a:t>organisational</a:t>
            </a:r>
            <a:r>
              <a:rPr lang="en-US" dirty="0"/>
              <a:t> boundaries </a:t>
            </a:r>
          </a:p>
          <a:p>
            <a:pPr lvl="1"/>
            <a:r>
              <a:rPr lang="en-US" b="1" dirty="0"/>
              <a:t>Association-</a:t>
            </a:r>
            <a:r>
              <a:rPr lang="en-US" dirty="0"/>
              <a:t> associate an </a:t>
            </a:r>
            <a:r>
              <a:rPr lang="en-US" dirty="0" err="1"/>
              <a:t>Artefact</a:t>
            </a:r>
            <a:r>
              <a:rPr lang="en-US" dirty="0"/>
              <a:t> to a Flow Object and can indicate directionality </a:t>
            </a:r>
          </a:p>
        </p:txBody>
      </p:sp>
    </p:spTree>
    <p:extLst>
      <p:ext uri="{BB962C8B-B14F-4D97-AF65-F5344CB8AC3E}">
        <p14:creationId xmlns:p14="http://schemas.microsoft.com/office/powerpoint/2010/main" val="1406250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BPMN - Swim Lanes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mechanism of </a:t>
            </a:r>
            <a:r>
              <a:rPr lang="en-US" dirty="0" err="1"/>
              <a:t>organising</a:t>
            </a:r>
            <a:r>
              <a:rPr lang="en-US" dirty="0"/>
              <a:t> and </a:t>
            </a:r>
            <a:r>
              <a:rPr lang="en-US" dirty="0" err="1"/>
              <a:t>categorising</a:t>
            </a:r>
            <a:r>
              <a:rPr lang="en-US" dirty="0"/>
              <a:t> activities, based on cross functional flowcharting</a:t>
            </a:r>
          </a:p>
          <a:p>
            <a:r>
              <a:rPr lang="en-US" dirty="0"/>
              <a:t>Types</a:t>
            </a:r>
          </a:p>
          <a:p>
            <a:pPr lvl="1"/>
            <a:r>
              <a:rPr lang="en-US" b="1" dirty="0"/>
              <a:t>Pool-</a:t>
            </a:r>
            <a:r>
              <a:rPr lang="en-US" dirty="0"/>
              <a:t> represents major participants in a process and contains one or more lanes </a:t>
            </a:r>
          </a:p>
          <a:p>
            <a:pPr lvl="1"/>
            <a:r>
              <a:rPr lang="en-US" b="1" dirty="0"/>
              <a:t>Lane-</a:t>
            </a:r>
            <a:r>
              <a:rPr lang="en-US" dirty="0"/>
              <a:t> used to </a:t>
            </a:r>
            <a:r>
              <a:rPr lang="en-US" dirty="0" err="1"/>
              <a:t>organise</a:t>
            </a:r>
            <a:r>
              <a:rPr lang="en-US" dirty="0"/>
              <a:t> and </a:t>
            </a:r>
            <a:r>
              <a:rPr lang="en-US" dirty="0" err="1"/>
              <a:t>categorise</a:t>
            </a:r>
            <a:r>
              <a:rPr lang="en-US" dirty="0"/>
              <a:t> activities within a pool according to function or role</a:t>
            </a:r>
          </a:p>
        </p:txBody>
      </p:sp>
    </p:spTree>
    <p:extLst>
      <p:ext uri="{BB962C8B-B14F-4D97-AF65-F5344CB8AC3E}">
        <p14:creationId xmlns:p14="http://schemas.microsoft.com/office/powerpoint/2010/main" val="140206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BPMN - </a:t>
            </a:r>
            <a:r>
              <a:rPr lang="en-US" dirty="0" err="1"/>
              <a:t>Artefacts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to bring some more information into the model/diagram</a:t>
            </a:r>
          </a:p>
          <a:p>
            <a:r>
              <a:rPr lang="en-US" dirty="0"/>
              <a:t>Types</a:t>
            </a:r>
          </a:p>
          <a:p>
            <a:pPr lvl="1"/>
            <a:r>
              <a:rPr lang="en-US" b="1" dirty="0"/>
              <a:t>Data Objects- </a:t>
            </a:r>
            <a:r>
              <a:rPr lang="en-US" dirty="0"/>
              <a:t>show the data is required or produced in an activity</a:t>
            </a:r>
          </a:p>
          <a:p>
            <a:pPr lvl="1"/>
            <a:r>
              <a:rPr lang="en-US" b="1" dirty="0"/>
              <a:t>Group-</a:t>
            </a:r>
            <a:r>
              <a:rPr lang="en-US" dirty="0"/>
              <a:t> used to group different activities but does not affect the flow in the diagram</a:t>
            </a:r>
          </a:p>
          <a:p>
            <a:pPr lvl="1"/>
            <a:r>
              <a:rPr lang="en-US" b="1" dirty="0"/>
              <a:t>Annotation-</a:t>
            </a:r>
            <a:r>
              <a:rPr lang="en-US" dirty="0"/>
              <a:t> used to provide the model/diagram with understandable details</a:t>
            </a:r>
          </a:p>
        </p:txBody>
      </p:sp>
    </p:spTree>
    <p:extLst>
      <p:ext uri="{BB962C8B-B14F-4D97-AF65-F5344CB8AC3E}">
        <p14:creationId xmlns:p14="http://schemas.microsoft.com/office/powerpoint/2010/main" val="3667453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Charting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type of diagram that represents a process, showing the steps as boxes of various kinds and their order by connecting these with arrows</a:t>
            </a:r>
          </a:p>
          <a:p>
            <a:r>
              <a:rPr lang="en-US" dirty="0"/>
              <a:t>Widely used</a:t>
            </a:r>
          </a:p>
        </p:txBody>
      </p:sp>
    </p:spTree>
    <p:extLst>
      <p:ext uri="{BB962C8B-B14F-4D97-AF65-F5344CB8AC3E}">
        <p14:creationId xmlns:p14="http://schemas.microsoft.com/office/powerpoint/2010/main" val="413103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 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Swim lanes are an addition to the boxes and arrows process flow view of flow-charting that show how the work flows across </a:t>
            </a:r>
            <a:r>
              <a:rPr lang="en-US" dirty="0" err="1"/>
              <a:t>organisational</a:t>
            </a:r>
            <a:r>
              <a:rPr lang="en-US" dirty="0"/>
              <a:t> units or is handed-off from one role to another</a:t>
            </a:r>
          </a:p>
          <a:p>
            <a:r>
              <a:rPr lang="en-US" dirty="0"/>
              <a:t>Overall process is divided into lanes, with one lane for each person, group or </a:t>
            </a:r>
            <a:r>
              <a:rPr lang="en-US" dirty="0" err="1"/>
              <a:t>subprocess</a:t>
            </a:r>
            <a:endParaRPr lang="en-US" dirty="0"/>
          </a:p>
          <a:p>
            <a:r>
              <a:rPr lang="en-US" dirty="0"/>
              <a:t>Processes and decisions are grouped by placing them in lanes</a:t>
            </a:r>
          </a:p>
          <a:p>
            <a:r>
              <a:rPr lang="en-US" dirty="0"/>
              <a:t>Arranged horizontally or vertically and are used for grouping the sub-processes according to the responsibilities of those swim lanes</a:t>
            </a:r>
          </a:p>
        </p:txBody>
      </p:sp>
    </p:spTree>
    <p:extLst>
      <p:ext uri="{BB962C8B-B14F-4D97-AF65-F5344CB8AC3E}">
        <p14:creationId xmlns:p14="http://schemas.microsoft.com/office/powerpoint/2010/main" val="292125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 </a:t>
            </a:r>
            <a:r>
              <a:rPr lang="en-US" dirty="0" err="1"/>
              <a:t>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 of activities involved in creating representations of an existing (as-is) or proposed (to-be) business process</a:t>
            </a:r>
          </a:p>
          <a:p>
            <a:r>
              <a:rPr lang="en-US" dirty="0"/>
              <a:t>Provides an end-to-end perspective of an </a:t>
            </a:r>
            <a:r>
              <a:rPr lang="en-US" dirty="0" err="1"/>
              <a:t>organisations</a:t>
            </a:r>
            <a:r>
              <a:rPr lang="en-US" dirty="0"/>
              <a:t> primary, supporting and management processes</a:t>
            </a:r>
          </a:p>
          <a:p>
            <a:r>
              <a:rPr lang="en-US" dirty="0" err="1"/>
              <a:t>Modelling</a:t>
            </a:r>
            <a:r>
              <a:rPr lang="en-US" dirty="0"/>
              <a:t> is a means to an end and not an end in itself</a:t>
            </a:r>
          </a:p>
          <a:p>
            <a:pPr lvl="1"/>
            <a:r>
              <a:rPr lang="en-US" i="1" dirty="0"/>
              <a:t>You model to get results and reach conclusions</a:t>
            </a:r>
          </a:p>
        </p:txBody>
      </p:sp>
    </p:spTree>
    <p:extLst>
      <p:ext uri="{BB962C8B-B14F-4D97-AF65-F5344CB8AC3E}">
        <p14:creationId xmlns:p14="http://schemas.microsoft.com/office/powerpoint/2010/main" val="73503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Process Chain (EPC)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 </a:t>
            </a:r>
            <a:r>
              <a:rPr lang="en-US" sz="3400" dirty="0"/>
              <a:t>An EPC is an ordered graph of events and functions</a:t>
            </a:r>
          </a:p>
          <a:p>
            <a:r>
              <a:rPr lang="en-US" sz="3400" dirty="0"/>
              <a:t>Provides various connectors that allow alternative and parallel execution of processes</a:t>
            </a:r>
          </a:p>
          <a:p>
            <a:r>
              <a:rPr lang="en-US" sz="3400" dirty="0"/>
              <a:t>Tasks (activities) are followed by outcomes (events) of the task, developing a process model</a:t>
            </a:r>
          </a:p>
          <a:p>
            <a:r>
              <a:rPr lang="en-US" sz="3400" dirty="0"/>
              <a:t>EPC method was developed within the framework of ARIS (BPM toolset)</a:t>
            </a:r>
          </a:p>
          <a:p>
            <a:r>
              <a:rPr lang="en-US" sz="3400" dirty="0"/>
              <a:t>EPC elements</a:t>
            </a:r>
          </a:p>
          <a:p>
            <a:pPr lvl="1"/>
            <a:r>
              <a:rPr lang="en-US" sz="3400" b="1" dirty="0"/>
              <a:t>Event-</a:t>
            </a:r>
            <a:r>
              <a:rPr lang="en-US" sz="3400" dirty="0"/>
              <a:t> describe under what circumstances a function or a process works or which state a function or a process results in</a:t>
            </a:r>
          </a:p>
          <a:p>
            <a:pPr lvl="1"/>
            <a:r>
              <a:rPr lang="en-US" sz="3400" b="1" dirty="0"/>
              <a:t>Function-</a:t>
            </a:r>
            <a:r>
              <a:rPr lang="en-US" sz="3400" dirty="0"/>
              <a:t> model the tasks or activities</a:t>
            </a:r>
          </a:p>
          <a:p>
            <a:pPr lvl="1"/>
            <a:r>
              <a:rPr lang="en-US" sz="3400" b="1" dirty="0" err="1"/>
              <a:t>Organisation</a:t>
            </a:r>
            <a:r>
              <a:rPr lang="en-US" sz="3400" b="1" dirty="0"/>
              <a:t> Unit- </a:t>
            </a:r>
            <a:r>
              <a:rPr lang="en-US" sz="3400" dirty="0"/>
              <a:t>determine which person or </a:t>
            </a:r>
            <a:r>
              <a:rPr lang="en-US" sz="3400" dirty="0" err="1"/>
              <a:t>organisation</a:t>
            </a:r>
            <a:r>
              <a:rPr lang="en-US" sz="3400" dirty="0"/>
              <a:t> within the structure of an enterprise is responsible for a specific function</a:t>
            </a:r>
          </a:p>
          <a:p>
            <a:pPr lvl="1"/>
            <a:r>
              <a:rPr lang="en-US" sz="3400" b="1" dirty="0"/>
              <a:t>Information, Material or Resource Object- </a:t>
            </a:r>
            <a:r>
              <a:rPr lang="en-US" sz="3400" dirty="0"/>
              <a:t>portray objects in the real world</a:t>
            </a:r>
          </a:p>
          <a:p>
            <a:pPr lvl="1"/>
            <a:r>
              <a:rPr lang="en-US" sz="3400" b="1" dirty="0"/>
              <a:t>Logical Connector- </a:t>
            </a:r>
            <a:r>
              <a:rPr lang="en-US" sz="3400" dirty="0"/>
              <a:t>logical relationships between elements in the control flow</a:t>
            </a:r>
          </a:p>
          <a:p>
            <a:pPr lvl="1"/>
            <a:r>
              <a:rPr lang="en-US" sz="3400" b="1" dirty="0"/>
              <a:t>Logical Relationships- </a:t>
            </a:r>
            <a:r>
              <a:rPr lang="en-US" sz="3400" dirty="0"/>
              <a:t>Branch/Merge, Fork/Join and OR</a:t>
            </a:r>
          </a:p>
          <a:p>
            <a:pPr lvl="1"/>
            <a:r>
              <a:rPr lang="en-US" sz="3400" b="1" dirty="0"/>
              <a:t>Control Flow- </a:t>
            </a:r>
            <a:r>
              <a:rPr lang="en-US" sz="3400" dirty="0"/>
              <a:t>connects events with functions, process paths or logical connectors creating chronological sequence and logical interdependencies between them</a:t>
            </a:r>
          </a:p>
          <a:p>
            <a:pPr lvl="1"/>
            <a:r>
              <a:rPr lang="en-US" sz="3400" b="1" dirty="0"/>
              <a:t>Information Flow- </a:t>
            </a:r>
            <a:r>
              <a:rPr lang="en-US" sz="3400" dirty="0"/>
              <a:t>show the connection between functions and input or output data</a:t>
            </a:r>
          </a:p>
          <a:p>
            <a:pPr lvl="1"/>
            <a:r>
              <a:rPr lang="en-US" sz="3400" b="1" dirty="0" err="1"/>
              <a:t>Organisation</a:t>
            </a:r>
            <a:r>
              <a:rPr lang="en-US" sz="3400" b="1" dirty="0"/>
              <a:t> Unit Assignment- </a:t>
            </a:r>
            <a:r>
              <a:rPr lang="en-US" sz="3400" dirty="0"/>
              <a:t>show the connection between an </a:t>
            </a:r>
            <a:r>
              <a:rPr lang="en-US" sz="3400" dirty="0" err="1"/>
              <a:t>organisation</a:t>
            </a:r>
            <a:r>
              <a:rPr lang="en-US" sz="3400" dirty="0"/>
              <a:t> unit and the function it is responsible for</a:t>
            </a:r>
          </a:p>
          <a:p>
            <a:pPr lvl="1"/>
            <a:r>
              <a:rPr lang="en-US" sz="3400" b="1" dirty="0"/>
              <a:t>Process Path- </a:t>
            </a:r>
            <a:r>
              <a:rPr lang="en-US" sz="3400" dirty="0"/>
              <a:t>show the connection from or to other processes</a:t>
            </a:r>
          </a:p>
        </p:txBody>
      </p:sp>
    </p:spTree>
    <p:extLst>
      <p:ext uri="{BB962C8B-B14F-4D97-AF65-F5344CB8AC3E}">
        <p14:creationId xmlns:p14="http://schemas.microsoft.com/office/powerpoint/2010/main" val="4135441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Value chain notation is used to demonstrate a single continuous flow from left to right of the sub-processes that directly contribute to producing value for the </a:t>
            </a:r>
            <a:r>
              <a:rPr lang="en-US" dirty="0" err="1"/>
              <a:t>organisation’s</a:t>
            </a:r>
            <a:r>
              <a:rPr lang="en-US" dirty="0"/>
              <a:t> customers (clients/constituents)</a:t>
            </a:r>
          </a:p>
          <a:p>
            <a:r>
              <a:rPr lang="en-US" dirty="0"/>
              <a:t>Value chain is a chain of activities for a firm operating in a specific industry</a:t>
            </a:r>
          </a:p>
          <a:p>
            <a:r>
              <a:rPr lang="en-US" dirty="0"/>
              <a:t>Chain of activities gives the products more added value than the sum of added values of all activities</a:t>
            </a:r>
          </a:p>
        </p:txBody>
      </p:sp>
    </p:spTree>
    <p:extLst>
      <p:ext uri="{BB962C8B-B14F-4D97-AF65-F5344CB8AC3E}">
        <p14:creationId xmlns:p14="http://schemas.microsoft.com/office/powerpoint/2010/main" val="292232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</a:t>
            </a:r>
            <a:r>
              <a:rPr lang="en-US" dirty="0" err="1"/>
              <a:t>Modelling</a:t>
            </a:r>
            <a:r>
              <a:rPr lang="en-US" dirty="0"/>
              <a:t> Language (UML)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UML provides a standard set of 14 diagramming techniques and notations primarily for describing information systems requirements</a:t>
            </a:r>
          </a:p>
          <a:p>
            <a:r>
              <a:rPr lang="en-US" dirty="0"/>
              <a:t>Primarily used for systems analysis and design</a:t>
            </a:r>
          </a:p>
          <a:p>
            <a:r>
              <a:rPr lang="en-US" dirty="0"/>
              <a:t>Can use UML activity diagrams for business process </a:t>
            </a:r>
            <a:r>
              <a:rPr lang="en-US" dirty="0" err="1"/>
              <a:t>modelling</a:t>
            </a:r>
            <a:endParaRPr lang="en-US" dirty="0"/>
          </a:p>
          <a:p>
            <a:r>
              <a:rPr lang="en-US" dirty="0"/>
              <a:t>UML can be very verbose</a:t>
            </a:r>
          </a:p>
        </p:txBody>
      </p:sp>
    </p:spTree>
    <p:extLst>
      <p:ext uri="{BB962C8B-B14F-4D97-AF65-F5344CB8AC3E}">
        <p14:creationId xmlns:p14="http://schemas.microsoft.com/office/powerpoint/2010/main" val="437158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IDEF-0 (Integration Definition for Function </a:t>
            </a:r>
            <a:r>
              <a:rPr lang="en-US" dirty="0" err="1"/>
              <a:t>Modelling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Function </a:t>
            </a:r>
            <a:r>
              <a:rPr lang="en-US" dirty="0" err="1"/>
              <a:t>modelling</a:t>
            </a:r>
            <a:r>
              <a:rPr lang="en-US" dirty="0"/>
              <a:t> methodology for describing manufacturing functions</a:t>
            </a:r>
          </a:p>
          <a:p>
            <a:r>
              <a:rPr lang="en-US" dirty="0"/>
              <a:t>Federal Information Processing Standard (FIPS) that was developed by the US Air Force for documenting manufacturing processes</a:t>
            </a:r>
          </a:p>
          <a:p>
            <a:r>
              <a:rPr lang="en-US" dirty="0"/>
              <a:t>Part of the IDEF family of </a:t>
            </a:r>
            <a:r>
              <a:rPr lang="en-US" dirty="0" err="1"/>
              <a:t>modelling</a:t>
            </a:r>
            <a:r>
              <a:rPr lang="en-US" dirty="0"/>
              <a:t> languages in software engineering</a:t>
            </a:r>
          </a:p>
          <a:p>
            <a:pPr lvl="1"/>
            <a:r>
              <a:rPr lang="en-US" dirty="0"/>
              <a:t>IDEF0 produces a function model that is structured representation of the functions, activities or processes </a:t>
            </a:r>
          </a:p>
          <a:p>
            <a:pPr lvl="1"/>
            <a:r>
              <a:rPr lang="en-US" dirty="0"/>
              <a:t>IDEF1 produces an information model that represents structure and semantics of information </a:t>
            </a:r>
          </a:p>
          <a:p>
            <a:pPr lvl="1"/>
            <a:r>
              <a:rPr lang="en-US" dirty="0"/>
              <a:t>IDEF2 produces a dynamics model that represents time-varying </a:t>
            </a:r>
            <a:r>
              <a:rPr lang="en-US" dirty="0" err="1"/>
              <a:t>behavioural</a:t>
            </a:r>
            <a:r>
              <a:rPr lang="en-US" dirty="0"/>
              <a:t>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442818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LOVEM-E (Line of Visibility Engineering Method -Enhanced)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Notation set and a </a:t>
            </a:r>
            <a:r>
              <a:rPr lang="en-US" dirty="0" err="1"/>
              <a:t>modelling</a:t>
            </a:r>
            <a:r>
              <a:rPr lang="en-US" dirty="0"/>
              <a:t> technique that was developed as part of IBM’s Business Process Reengineering Methodology</a:t>
            </a:r>
          </a:p>
          <a:p>
            <a:r>
              <a:rPr lang="en-US" dirty="0"/>
              <a:t>Based on the process path management concept</a:t>
            </a:r>
          </a:p>
          <a:p>
            <a:r>
              <a:rPr lang="en-US" dirty="0"/>
              <a:t>Introduces concepts of the customer encounter and the collaborative nature of work between external and internal parties and the supporting information systems</a:t>
            </a:r>
          </a:p>
          <a:p>
            <a:r>
              <a:rPr lang="en-US" dirty="0"/>
              <a:t>Not widely used</a:t>
            </a:r>
          </a:p>
        </p:txBody>
      </p:sp>
    </p:spTree>
    <p:extLst>
      <p:ext uri="{BB962C8B-B14F-4D97-AF65-F5344CB8AC3E}">
        <p14:creationId xmlns:p14="http://schemas.microsoft.com/office/powerpoint/2010/main" val="430888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SIPOC (Supplier, Input, Process, Output and Customer)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Style of process documentation used in Six Sigma</a:t>
            </a:r>
          </a:p>
        </p:txBody>
      </p:sp>
    </p:spTree>
    <p:extLst>
      <p:ext uri="{BB962C8B-B14F-4D97-AF65-F5344CB8AC3E}">
        <p14:creationId xmlns:p14="http://schemas.microsoft.com/office/powerpoint/2010/main" val="695599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Approach to understanding the </a:t>
            </a:r>
            <a:r>
              <a:rPr lang="en-US" dirty="0" err="1"/>
              <a:t>behaviour</a:t>
            </a:r>
            <a:r>
              <a:rPr lang="en-US" dirty="0"/>
              <a:t> of complex systems over time</a:t>
            </a:r>
          </a:p>
          <a:p>
            <a:r>
              <a:rPr lang="en-US" dirty="0"/>
              <a:t>Deals with internal feedback loops and time delays that affect the </a:t>
            </a:r>
            <a:r>
              <a:rPr lang="en-US" dirty="0" err="1"/>
              <a:t>behaviour</a:t>
            </a:r>
            <a:r>
              <a:rPr lang="en-US" dirty="0"/>
              <a:t> of the entire system</a:t>
            </a:r>
          </a:p>
          <a:p>
            <a:r>
              <a:rPr lang="en-US" dirty="0"/>
              <a:t>Systems Dynamics models are “activity on </a:t>
            </a:r>
            <a:r>
              <a:rPr lang="en-US" dirty="0" err="1"/>
              <a:t>arrow”diagrams</a:t>
            </a:r>
            <a:r>
              <a:rPr lang="en-US" dirty="0"/>
              <a:t> rather than “activity on node” diagrams</a:t>
            </a:r>
          </a:p>
          <a:p>
            <a:r>
              <a:rPr lang="en-US" dirty="0"/>
              <a:t>Useful in developing dynamic lifecycle type models that focus on the overall business system’s performance and the impact of changing the key variables that affect overall performance</a:t>
            </a:r>
          </a:p>
        </p:txBody>
      </p:sp>
    </p:spTree>
    <p:extLst>
      <p:ext uri="{BB962C8B-B14F-4D97-AF65-F5344CB8AC3E}">
        <p14:creationId xmlns:p14="http://schemas.microsoft.com/office/powerpoint/2010/main" val="3667178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Stream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 used in Lean Manufacturing</a:t>
            </a:r>
          </a:p>
          <a:p>
            <a:r>
              <a:rPr lang="en-US" dirty="0"/>
              <a:t>Expresses the physical environment and flow of materials and products in a manufacturing environment</a:t>
            </a:r>
          </a:p>
          <a:p>
            <a:r>
              <a:rPr lang="en-US" dirty="0"/>
              <a:t>Used to </a:t>
            </a:r>
            <a:r>
              <a:rPr lang="en-US" dirty="0" err="1"/>
              <a:t>analyse</a:t>
            </a:r>
            <a:r>
              <a:rPr lang="en-US" dirty="0"/>
              <a:t> the flow of materials and information currently required to bring a product or service </a:t>
            </a:r>
          </a:p>
        </p:txBody>
      </p:sp>
    </p:spTree>
    <p:extLst>
      <p:ext uri="{BB962C8B-B14F-4D97-AF65-F5344CB8AC3E}">
        <p14:creationId xmlns:p14="http://schemas.microsoft.com/office/powerpoint/2010/main" val="1222874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</a:t>
            </a:r>
            <a:r>
              <a:rPr lang="en-US" dirty="0" err="1"/>
              <a:t>Modelling</a:t>
            </a:r>
            <a:r>
              <a:rPr lang="en-US" dirty="0"/>
              <a:t>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 process analysis and design efforts require the use of models to describe what is happening during the process</a:t>
            </a:r>
          </a:p>
          <a:p>
            <a:r>
              <a:rPr lang="en-US" dirty="0"/>
              <a:t>Useful to have some standards and measures of quality as it relates to process </a:t>
            </a:r>
            <a:r>
              <a:rPr lang="en-US" dirty="0" err="1"/>
              <a:t>modelling</a:t>
            </a:r>
            <a:endParaRPr lang="en-US" dirty="0"/>
          </a:p>
          <a:p>
            <a:r>
              <a:rPr lang="en-US" dirty="0"/>
              <a:t>Quality of model defined by its accuracy, amount of detail and completeness</a:t>
            </a:r>
          </a:p>
          <a:p>
            <a:r>
              <a:rPr lang="en-US" dirty="0"/>
              <a:t>Can have multiple versions or iterations of models are created over time to capture more detail and improve the quality of the model</a:t>
            </a:r>
          </a:p>
          <a:p>
            <a:r>
              <a:rPr lang="en-US" dirty="0"/>
              <a:t>During the </a:t>
            </a:r>
            <a:r>
              <a:rPr lang="en-US" dirty="0" err="1"/>
              <a:t>modelling</a:t>
            </a:r>
            <a:r>
              <a:rPr lang="en-US" dirty="0"/>
              <a:t> of a process, several disconnections, restrictions and/or barriers may become apparent</a:t>
            </a:r>
          </a:p>
          <a:p>
            <a:r>
              <a:rPr lang="en-US" dirty="0"/>
              <a:t>Items should also be noted on the model as well as any other information discovered that will help create a common understanding of the current state</a:t>
            </a:r>
          </a:p>
        </p:txBody>
      </p:sp>
    </p:spTree>
    <p:extLst>
      <p:ext uri="{BB962C8B-B14F-4D97-AF65-F5344CB8AC3E}">
        <p14:creationId xmlns:p14="http://schemas.microsoft.com/office/powerpoint/2010/main" val="382972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of a Process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business environment including the customers, suppliers, external events or market pressures that effect or interact with the process</a:t>
            </a:r>
          </a:p>
          <a:p>
            <a:r>
              <a:rPr lang="en-US" dirty="0"/>
              <a:t>The </a:t>
            </a:r>
            <a:r>
              <a:rPr lang="en-US" dirty="0" err="1"/>
              <a:t>organisational</a:t>
            </a:r>
            <a:r>
              <a:rPr lang="en-US" dirty="0"/>
              <a:t> structure which includes the hierarchical or functional view of the </a:t>
            </a:r>
            <a:r>
              <a:rPr lang="en-US" dirty="0" err="1"/>
              <a:t>organisation</a:t>
            </a:r>
            <a:r>
              <a:rPr lang="en-US" dirty="0"/>
              <a:t> and how the people work together (this information helps understand who the key </a:t>
            </a:r>
            <a:r>
              <a:rPr lang="en-US" dirty="0" err="1"/>
              <a:t>decisionmakers</a:t>
            </a:r>
            <a:r>
              <a:rPr lang="en-US" dirty="0"/>
              <a:t> are within the process)</a:t>
            </a:r>
          </a:p>
          <a:p>
            <a:r>
              <a:rPr lang="en-US" dirty="0"/>
              <a:t>The functional or departmental structure of the </a:t>
            </a:r>
            <a:r>
              <a:rPr lang="en-US" dirty="0" err="1"/>
              <a:t>organisation</a:t>
            </a:r>
            <a:r>
              <a:rPr lang="en-US" dirty="0"/>
              <a:t> which explains how the functions or departments work together in the process</a:t>
            </a:r>
          </a:p>
          <a:p>
            <a:r>
              <a:rPr lang="en-US" dirty="0"/>
              <a:t>The business rules which control the decisions that are made during the process and workflow</a:t>
            </a:r>
          </a:p>
          <a:p>
            <a:r>
              <a:rPr lang="en-US" dirty="0"/>
              <a:t>The activities or actions that take place within the process and who does those actions</a:t>
            </a:r>
          </a:p>
        </p:txBody>
      </p:sp>
    </p:spTree>
    <p:extLst>
      <p:ext uri="{BB962C8B-B14F-4D97-AF65-F5344CB8AC3E}">
        <p14:creationId xmlns:p14="http://schemas.microsoft.com/office/powerpoint/2010/main" val="24693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Process </a:t>
            </a:r>
            <a:r>
              <a:rPr lang="en-US" dirty="0" err="1"/>
              <a:t>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model is rarely a complete and full representation of the actual process</a:t>
            </a:r>
          </a:p>
          <a:p>
            <a:pPr lvl="1"/>
            <a:r>
              <a:rPr lang="en-US" dirty="0"/>
              <a:t>Focus on representing those attributes of the process that support continued analysis from one or more perspectives</a:t>
            </a:r>
          </a:p>
          <a:p>
            <a:r>
              <a:rPr lang="en-US" dirty="0"/>
              <a:t>Objective is to create a representation of the process that describes it accurately and sufficiently for the task at hand</a:t>
            </a:r>
          </a:p>
          <a:p>
            <a:pPr lvl="1"/>
            <a:r>
              <a:rPr lang="en-US" dirty="0"/>
              <a:t>Understanding the business process through the creation of the model</a:t>
            </a:r>
          </a:p>
          <a:p>
            <a:pPr lvl="1"/>
            <a:r>
              <a:rPr lang="en-US" dirty="0"/>
              <a:t>Creating a visible representation and establishing a commonly shared perspective</a:t>
            </a:r>
          </a:p>
          <a:p>
            <a:pPr lvl="1"/>
            <a:r>
              <a:rPr lang="en-US" dirty="0" err="1"/>
              <a:t>Analysing</a:t>
            </a:r>
            <a:r>
              <a:rPr lang="en-US" dirty="0"/>
              <a:t> process performance and defining and validating changes</a:t>
            </a:r>
          </a:p>
          <a:p>
            <a:r>
              <a:rPr lang="en-US" dirty="0"/>
              <a:t>To be model is an expression of the target process state and specifies the requirements for the supporting resources that enable effective business operations</a:t>
            </a:r>
          </a:p>
        </p:txBody>
      </p:sp>
    </p:spTree>
    <p:extLst>
      <p:ext uri="{BB962C8B-B14F-4D97-AF65-F5344CB8AC3E}">
        <p14:creationId xmlns:p14="http://schemas.microsoft.com/office/powerpoint/2010/main" val="4190742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Validation and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Useful or necessary to validate the model through simulation before </a:t>
            </a:r>
            <a:r>
              <a:rPr lang="en-US" dirty="0" err="1"/>
              <a:t>finalising</a:t>
            </a:r>
            <a:r>
              <a:rPr lang="en-US" dirty="0"/>
              <a:t> the analysis</a:t>
            </a:r>
          </a:p>
          <a:p>
            <a:r>
              <a:rPr lang="en-US" dirty="0"/>
              <a:t>Validate the model through simulation is to compare simulated outputs to real-world results</a:t>
            </a:r>
          </a:p>
          <a:p>
            <a:r>
              <a:rPr lang="en-US" dirty="0"/>
              <a:t>Significant differences should be understood and corrected before the model is used for detailed analysis</a:t>
            </a:r>
          </a:p>
          <a:p>
            <a:r>
              <a:rPr lang="en-US" dirty="0"/>
              <a:t>Assemble a group of people who work in the process and simulate the process by having one person in the group describe each activity and its product(s)</a:t>
            </a:r>
          </a:p>
          <a:p>
            <a:pPr lvl="1"/>
            <a:r>
              <a:rPr lang="en-US" dirty="0"/>
              <a:t>Real-world participants should be able to tell if the model is accurate</a:t>
            </a:r>
          </a:p>
        </p:txBody>
      </p:sp>
    </p:spTree>
    <p:extLst>
      <p:ext uri="{BB962C8B-B14F-4D97-AF65-F5344CB8AC3E}">
        <p14:creationId xmlns:p14="http://schemas.microsoft.com/office/powerpoint/2010/main" val="3190920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Processes can be </a:t>
            </a:r>
            <a:r>
              <a:rPr lang="en-US" dirty="0" err="1"/>
              <a:t>modelled</a:t>
            </a:r>
            <a:r>
              <a:rPr lang="en-US" dirty="0"/>
              <a:t> from many perspectives</a:t>
            </a:r>
          </a:p>
          <a:p>
            <a:r>
              <a:rPr lang="en-US" dirty="0"/>
              <a:t>In a BPM environment an </a:t>
            </a:r>
            <a:r>
              <a:rPr lang="en-US" dirty="0" err="1"/>
              <a:t>organisation’s</a:t>
            </a:r>
            <a:r>
              <a:rPr lang="en-US" dirty="0"/>
              <a:t> strategy is enacted through process performance, which is linked to the operations model that must be supported by the information technology platform</a:t>
            </a:r>
          </a:p>
          <a:p>
            <a:r>
              <a:rPr lang="en-US" dirty="0"/>
              <a:t>To keep these aligned, there needs to be a line of visibility from one perspective to the other in a coherent framework, typically maintained in a process repository</a:t>
            </a:r>
          </a:p>
        </p:txBody>
      </p:sp>
    </p:spTree>
    <p:extLst>
      <p:ext uri="{BB962C8B-B14F-4D97-AF65-F5344CB8AC3E}">
        <p14:creationId xmlns:p14="http://schemas.microsoft.com/office/powerpoint/2010/main" val="3681878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Perspectives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78200" y="2588419"/>
            <a:ext cx="28956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4468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Enterprise Perspective</a:t>
            </a:r>
            <a:r>
              <a:rPr lang="en-US" dirty="0"/>
              <a:t>−See how the enterprise operates overall and that the primary processes are arranged in some category that gives a sense of their interaction−View supports those who must align overall enterprise strategy with aggregated process performance</a:t>
            </a:r>
          </a:p>
          <a:p>
            <a:r>
              <a:rPr lang="en-US" b="1" dirty="0"/>
              <a:t>Business Perspective</a:t>
            </a:r>
            <a:r>
              <a:rPr lang="en-US" dirty="0"/>
              <a:t>−Supports each of the process owners who is accountable for and has the authority to address overall process performance−Required as the business context that describes each major business process and defines the scope and reach of major transformation efforts</a:t>
            </a:r>
          </a:p>
          <a:p>
            <a:r>
              <a:rPr lang="en-US" b="1" dirty="0"/>
              <a:t>Operations Perspective</a:t>
            </a:r>
            <a:r>
              <a:rPr lang="en-US" dirty="0"/>
              <a:t>−More detailed models support the perspectives of those managers who are responsible for monitoring performance and look for ways to continuously improve operational performance</a:t>
            </a:r>
          </a:p>
        </p:txBody>
      </p:sp>
    </p:spTree>
    <p:extLst>
      <p:ext uri="{BB962C8B-B14F-4D97-AF65-F5344CB8AC3E}">
        <p14:creationId xmlns:p14="http://schemas.microsoft.com/office/powerpoint/2010/main" val="2548531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System Design Perspective</a:t>
            </a:r>
          </a:p>
          <a:p>
            <a:pPr lvl="1"/>
            <a:r>
              <a:rPr lang="en-US" dirty="0"/>
              <a:t>Identifies how work gets done and how the systems support that work is the systems perspective</a:t>
            </a:r>
          </a:p>
          <a:p>
            <a:pPr lvl="1"/>
            <a:r>
              <a:rPr lang="en-US" dirty="0"/>
              <a:t>Describes requirements for systems support and performance in support of tasks and procedures</a:t>
            </a:r>
          </a:p>
          <a:p>
            <a:r>
              <a:rPr lang="en-US" dirty="0"/>
              <a:t>System Build Perspective</a:t>
            </a:r>
          </a:p>
          <a:p>
            <a:pPr lvl="1"/>
            <a:r>
              <a:rPr lang="en-US" dirty="0"/>
              <a:t>Support the individuals who have to build the system</a:t>
            </a:r>
          </a:p>
          <a:p>
            <a:r>
              <a:rPr lang="en-US" dirty="0"/>
              <a:t>Systems Operations Perspective</a:t>
            </a:r>
          </a:p>
          <a:p>
            <a:pPr lvl="1"/>
            <a:r>
              <a:rPr lang="en-US" dirty="0"/>
              <a:t>Support the individuals who have to build all of the support systems to enable work and to operate the systems that are required to continue to perform that work</a:t>
            </a:r>
          </a:p>
        </p:txBody>
      </p:sp>
    </p:spTree>
    <p:extLst>
      <p:ext uri="{BB962C8B-B14F-4D97-AF65-F5344CB8AC3E}">
        <p14:creationId xmlns:p14="http://schemas.microsoft.com/office/powerpoint/2010/main" val="2704294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Models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97296"/>
            <a:ext cx="6643734" cy="421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5409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Typically a highly abstracted business classification model that is used to describe the focus of the </a:t>
            </a:r>
            <a:r>
              <a:rPr lang="en-US" dirty="0" err="1"/>
              <a:t>organisation</a:t>
            </a:r>
            <a:r>
              <a:rPr lang="en-US" dirty="0"/>
              <a:t> and to </a:t>
            </a:r>
            <a:r>
              <a:rPr lang="en-US" dirty="0" err="1"/>
              <a:t>organise</a:t>
            </a:r>
            <a:r>
              <a:rPr lang="en-US" dirty="0"/>
              <a:t> the business processes in an overall business architecture</a:t>
            </a:r>
          </a:p>
          <a:p>
            <a:r>
              <a:rPr lang="en-US" dirty="0"/>
              <a:t>Each of the high level business processes are then described in more detail by their major components (sub-processes)</a:t>
            </a:r>
          </a:p>
          <a:p>
            <a:r>
              <a:rPr lang="en-US" dirty="0"/>
              <a:t>An enterprise model will typically have two or more levels of detail and serve as a high level business blueprint or business architecture</a:t>
            </a:r>
          </a:p>
          <a:p>
            <a:pPr lvl="1"/>
            <a:r>
              <a:rPr lang="en-US" dirty="0"/>
              <a:t>May or may not include support and management processes</a:t>
            </a:r>
          </a:p>
          <a:p>
            <a:r>
              <a:rPr lang="en-US" dirty="0"/>
              <a:t>Processes may be mapped to Key Performance Indicators (KPIs) and strategic goals in a process portfolio and used to </a:t>
            </a:r>
            <a:r>
              <a:rPr lang="en-US" dirty="0" err="1"/>
              <a:t>prioritise</a:t>
            </a:r>
            <a:r>
              <a:rPr lang="en-US" dirty="0"/>
              <a:t> resources and project efforts</a:t>
            </a:r>
          </a:p>
          <a:p>
            <a:r>
              <a:rPr lang="en-US" dirty="0"/>
              <a:t>Can be mapped to formulate strategies for alternate future scenarios or to develop high level estimates and forecasts</a:t>
            </a:r>
          </a:p>
        </p:txBody>
      </p:sp>
    </p:spTree>
    <p:extLst>
      <p:ext uri="{BB962C8B-B14F-4D97-AF65-F5344CB8AC3E}">
        <p14:creationId xmlns:p14="http://schemas.microsoft.com/office/powerpoint/2010/main" val="1771672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Business models depict the major events, activities and results that describe each of the major end-to-end processes, their sub-processes and their interactions with their environment</a:t>
            </a:r>
          </a:p>
          <a:p>
            <a:r>
              <a:rPr lang="en-US" dirty="0"/>
              <a:t>Business models also typically describe the support and management processes as well and how they interact with or support the primary processes</a:t>
            </a:r>
          </a:p>
        </p:txBody>
      </p:sp>
    </p:spTree>
    <p:extLst>
      <p:ext uri="{BB962C8B-B14F-4D97-AF65-F5344CB8AC3E}">
        <p14:creationId xmlns:p14="http://schemas.microsoft.com/office/powerpoint/2010/main" val="532289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and Work Flow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the business model is carried out</a:t>
            </a:r>
          </a:p>
          <a:p>
            <a:r>
              <a:rPr lang="en-US" dirty="0"/>
              <a:t>Detailed models mapped down to activity, task and procedural level details</a:t>
            </a:r>
          </a:p>
          <a:p>
            <a:r>
              <a:rPr lang="en-US" dirty="0"/>
              <a:t>Describe the physical implementation details of the operating processes</a:t>
            </a:r>
          </a:p>
        </p:txBody>
      </p:sp>
    </p:spTree>
    <p:extLst>
      <p:ext uri="{BB962C8B-B14F-4D97-AF65-F5344CB8AC3E}">
        <p14:creationId xmlns:p14="http://schemas.microsoft.com/office/powerpoint/2010/main" val="3899117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Depict the triggering events, software processes, data flows and system outputs required to support business operations</a:t>
            </a:r>
          </a:p>
        </p:txBody>
      </p:sp>
    </p:spTree>
    <p:extLst>
      <p:ext uri="{BB962C8B-B14F-4D97-AF65-F5344CB8AC3E}">
        <p14:creationId xmlns:p14="http://schemas.microsoft.com/office/powerpoint/2010/main" val="65281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Process </a:t>
            </a:r>
            <a:r>
              <a:rPr lang="en-US" dirty="0" err="1"/>
              <a:t>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Models are simplified representations that facilitate understanding of that which is being studied and making decisions about it</a:t>
            </a:r>
          </a:p>
          <a:p>
            <a:r>
              <a:rPr lang="en-US" dirty="0"/>
              <a:t>Mechanism for understanding, documenting, </a:t>
            </a:r>
            <a:r>
              <a:rPr lang="en-US" dirty="0" err="1"/>
              <a:t>analysing</a:t>
            </a:r>
            <a:r>
              <a:rPr lang="en-US" dirty="0"/>
              <a:t>, designing, automating and measuring business activity as well as measuring the resources that support the activity and the interactions between the business activity and its environment</a:t>
            </a:r>
          </a:p>
          <a:p>
            <a:r>
              <a:rPr lang="en-US" dirty="0"/>
              <a:t>For process managed business, process models are the primary means for</a:t>
            </a:r>
          </a:p>
          <a:p>
            <a:pPr lvl="1"/>
            <a:r>
              <a:rPr lang="en-US" dirty="0"/>
              <a:t>Measuring performance against standards</a:t>
            </a:r>
          </a:p>
          <a:p>
            <a:pPr lvl="1"/>
            <a:r>
              <a:rPr lang="en-US" dirty="0"/>
              <a:t>Determining opportunities for change</a:t>
            </a:r>
          </a:p>
          <a:p>
            <a:pPr lvl="1"/>
            <a:r>
              <a:rPr lang="en-US" dirty="0"/>
              <a:t>Expressing the desired end state preceding a change effort</a:t>
            </a:r>
          </a:p>
        </p:txBody>
      </p:sp>
    </p:spTree>
    <p:extLst>
      <p:ext uri="{BB962C8B-B14F-4D97-AF65-F5344CB8AC3E}">
        <p14:creationId xmlns:p14="http://schemas.microsoft.com/office/powerpoint/2010/main" val="4116566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and Control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 points in the operation where key performance measure and control points are monitored</a:t>
            </a:r>
          </a:p>
        </p:txBody>
      </p:sp>
    </p:spTree>
    <p:extLst>
      <p:ext uri="{BB962C8B-B14F-4D97-AF65-F5344CB8AC3E}">
        <p14:creationId xmlns:p14="http://schemas.microsoft.com/office/powerpoint/2010/main" val="89743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Approaches to process </a:t>
            </a:r>
            <a:r>
              <a:rPr lang="en-US" dirty="0" err="1"/>
              <a:t>modelling</a:t>
            </a:r>
            <a:r>
              <a:rPr lang="en-US" dirty="0"/>
              <a:t>: top-down, middle-out and bottom-up</a:t>
            </a:r>
          </a:p>
          <a:p>
            <a:r>
              <a:rPr lang="en-US" dirty="0"/>
              <a:t>Iterative process approach where several successive passes are used to develop the model</a:t>
            </a:r>
          </a:p>
          <a:p>
            <a:r>
              <a:rPr lang="en-US" dirty="0"/>
              <a:t>Approach used varies depending on the purpose and the scope of the effort</a:t>
            </a:r>
          </a:p>
          <a:p>
            <a:r>
              <a:rPr lang="en-US" dirty="0"/>
              <a:t>Bottom-up approaches, centered on very detailed activity and task oriented work flows, work best for projects aimed at improving narrowly focused functions within a single department or operation</a:t>
            </a:r>
          </a:p>
          <a:p>
            <a:r>
              <a:rPr lang="en-US" dirty="0"/>
              <a:t>Top-down methods work well for projects aimed at improving and innovating large scale, end-to-end, cross-functional business processes and as a means to manage performance of these </a:t>
            </a:r>
            <a:r>
              <a:rPr lang="en-US" dirty="0" err="1"/>
              <a:t>businessprocesses</a:t>
            </a:r>
            <a:endParaRPr lang="en-US" dirty="0"/>
          </a:p>
          <a:p>
            <a:pPr lvl="1"/>
            <a:r>
              <a:rPr lang="en-US" dirty="0"/>
              <a:t>Develop a new business model first and then determine what needs to be done to be capable of its implementation</a:t>
            </a:r>
          </a:p>
          <a:p>
            <a:pPr lvl="1"/>
            <a:r>
              <a:rPr lang="en-US" dirty="0"/>
              <a:t>Align business processes with business strategies</a:t>
            </a:r>
          </a:p>
        </p:txBody>
      </p:sp>
    </p:spTree>
    <p:extLst>
      <p:ext uri="{BB962C8B-B14F-4D97-AF65-F5344CB8AC3E}">
        <p14:creationId xmlns:p14="http://schemas.microsoft.com/office/powerpoint/2010/main" val="3739301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Techniques for capturing information for process </a:t>
            </a:r>
            <a:r>
              <a:rPr lang="en-US" dirty="0" err="1"/>
              <a:t>modelling</a:t>
            </a:r>
            <a:endParaRPr lang="en-US" dirty="0"/>
          </a:p>
          <a:p>
            <a:pPr lvl="1"/>
            <a:r>
              <a:rPr lang="en-US" dirty="0"/>
              <a:t>Direct Observation</a:t>
            </a:r>
          </a:p>
          <a:p>
            <a:pPr lvl="1"/>
            <a:r>
              <a:rPr lang="en-US" dirty="0"/>
              <a:t>Interviews</a:t>
            </a:r>
          </a:p>
          <a:p>
            <a:pPr lvl="1"/>
            <a:r>
              <a:rPr lang="en-US" dirty="0"/>
              <a:t>Survey/Written Feedback</a:t>
            </a:r>
          </a:p>
          <a:p>
            <a:pPr lvl="1"/>
            <a:r>
              <a:rPr lang="en-US" dirty="0"/>
              <a:t>Structured Workshops</a:t>
            </a:r>
          </a:p>
          <a:p>
            <a:pPr lvl="1"/>
            <a:r>
              <a:rPr lang="en-US" dirty="0"/>
              <a:t>Web-Based Conferencing</a:t>
            </a:r>
          </a:p>
        </p:txBody>
      </p:sp>
    </p:spTree>
    <p:extLst>
      <p:ext uri="{BB962C8B-B14F-4D97-AF65-F5344CB8AC3E}">
        <p14:creationId xmlns:p14="http://schemas.microsoft.com/office/powerpoint/2010/main" val="3670695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Good way to document current procedural detail</a:t>
            </a:r>
          </a:p>
          <a:p>
            <a:r>
              <a:rPr lang="en-US" dirty="0"/>
              <a:t>May uncover activities and tasks that might not be otherwise </a:t>
            </a:r>
            <a:r>
              <a:rPr lang="en-US" dirty="0" err="1"/>
              <a:t>recognised</a:t>
            </a:r>
            <a:endParaRPr lang="en-US" dirty="0"/>
          </a:p>
          <a:p>
            <a:r>
              <a:rPr lang="en-US" dirty="0"/>
              <a:t>Can be effective in identifying variations and deviations that occur in day-to-day work</a:t>
            </a:r>
          </a:p>
          <a:p>
            <a:r>
              <a:rPr lang="en-US" dirty="0"/>
              <a:t>However limited to a relatively small sample size</a:t>
            </a:r>
          </a:p>
          <a:p>
            <a:pPr lvl="1"/>
            <a:r>
              <a:rPr lang="en-US" dirty="0"/>
              <a:t>May not capture the range of variations across groups and locations</a:t>
            </a:r>
          </a:p>
          <a:p>
            <a:r>
              <a:rPr lang="en-US" dirty="0"/>
              <a:t>Direct observation also entails the risk of the performers doing what they think you want to see rather than what they normally do (Hawthorne effect)</a:t>
            </a:r>
          </a:p>
        </p:txBody>
      </p:sp>
    </p:spTree>
    <p:extLst>
      <p:ext uri="{BB962C8B-B14F-4D97-AF65-F5344CB8AC3E}">
        <p14:creationId xmlns:p14="http://schemas.microsoft.com/office/powerpoint/2010/main" val="918428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Can create a sense of ownership and participation in the process of </a:t>
            </a:r>
            <a:r>
              <a:rPr lang="en-US" dirty="0" err="1"/>
              <a:t>modelling</a:t>
            </a:r>
            <a:r>
              <a:rPr lang="en-US" dirty="0"/>
              <a:t> and documenting business processes</a:t>
            </a:r>
          </a:p>
          <a:p>
            <a:r>
              <a:rPr lang="en-US" dirty="0"/>
              <a:t>Requires minimal time and disruption of normal duties from the participants</a:t>
            </a:r>
          </a:p>
          <a:p>
            <a:r>
              <a:rPr lang="en-US" dirty="0"/>
              <a:t>May take more overall elapsed time to schedule and conduct the interviews than other methods</a:t>
            </a:r>
          </a:p>
          <a:p>
            <a:r>
              <a:rPr lang="en-US" dirty="0"/>
              <a:t>May be difficult afterward to build a cohesive process flow and to map the different views into a single view</a:t>
            </a:r>
          </a:p>
          <a:p>
            <a:pPr lvl="1"/>
            <a:r>
              <a:rPr lang="en-US" dirty="0"/>
              <a:t>Generally requires follow up </a:t>
            </a:r>
          </a:p>
          <a:p>
            <a:r>
              <a:rPr lang="en-US" dirty="0"/>
              <a:t>Sometimes does not uncover all of the activities to completely describe the process</a:t>
            </a:r>
          </a:p>
        </p:txBody>
      </p:sp>
    </p:spTree>
    <p:extLst>
      <p:ext uri="{BB962C8B-B14F-4D97-AF65-F5344CB8AC3E}">
        <p14:creationId xmlns:p14="http://schemas.microsoft.com/office/powerpoint/2010/main" val="1943263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Survey/Written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Written feedback requires minimal time and disruption of duties</a:t>
            </a:r>
          </a:p>
          <a:p>
            <a:r>
              <a:rPr lang="en-US" dirty="0"/>
              <a:t>Liable to the same problems as are encountered with one-on-one interviews such as</a:t>
            </a:r>
          </a:p>
          <a:p>
            <a:pPr lvl="1"/>
            <a:r>
              <a:rPr lang="en-US" dirty="0"/>
              <a:t>Taking more time</a:t>
            </a:r>
          </a:p>
          <a:p>
            <a:pPr lvl="1"/>
            <a:r>
              <a:rPr lang="en-US" dirty="0"/>
              <a:t>Missing some information</a:t>
            </a:r>
          </a:p>
          <a:p>
            <a:pPr lvl="1"/>
            <a:r>
              <a:rPr lang="en-US" dirty="0"/>
              <a:t>Time spent reconciling differences of opinion </a:t>
            </a:r>
          </a:p>
          <a:p>
            <a:pPr lvl="1"/>
            <a:r>
              <a:rPr lang="en-US" dirty="0"/>
              <a:t>Where the same work has just been described differently by different people, it may require follow up</a:t>
            </a:r>
          </a:p>
        </p:txBody>
      </p:sp>
    </p:spTree>
    <p:extLst>
      <p:ext uri="{BB962C8B-B14F-4D97-AF65-F5344CB8AC3E}">
        <p14:creationId xmlns:p14="http://schemas.microsoft.com/office/powerpoint/2010/main" val="2733393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Focused, facilitated meetings where enough subject matter experts and stakeholders are brought together to create the model interactively</a:t>
            </a:r>
          </a:p>
          <a:p>
            <a:r>
              <a:rPr lang="en-US" dirty="0"/>
              <a:t>Offers the advantage of shortening the elapsed calendar time required to develop the models and gives a stronger sense of ownership to the workshop participants than other techniques</a:t>
            </a:r>
          </a:p>
          <a:p>
            <a:r>
              <a:rPr lang="en-US" dirty="0"/>
              <a:t>Workshops may be more costly than other methods</a:t>
            </a:r>
          </a:p>
          <a:p>
            <a:r>
              <a:rPr lang="en-US" dirty="0"/>
              <a:t>Models produced in workshops require less follow up and generate a commonly agreed upon description of a process faster and with higher quality than other techniques</a:t>
            </a:r>
          </a:p>
        </p:txBody>
      </p:sp>
    </p:spTree>
    <p:extLst>
      <p:ext uri="{BB962C8B-B14F-4D97-AF65-F5344CB8AC3E}">
        <p14:creationId xmlns:p14="http://schemas.microsoft.com/office/powerpoint/2010/main" val="2075000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Conferencing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Gain similar benefits to face-to-face workshops, but work best with smaller groups</a:t>
            </a:r>
          </a:p>
          <a:p>
            <a:r>
              <a:rPr lang="en-US" dirty="0"/>
              <a:t>Workshops done this way can be more difficult to monitor and manage individual participation in the group work</a:t>
            </a:r>
          </a:p>
        </p:txBody>
      </p:sp>
    </p:spTree>
    <p:extLst>
      <p:ext uri="{BB962C8B-B14F-4D97-AF65-F5344CB8AC3E}">
        <p14:creationId xmlns:p14="http://schemas.microsoft.com/office/powerpoint/2010/main" val="2441815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Number of roles involved in developing process models due to the wide range of applicability</a:t>
            </a:r>
          </a:p>
          <a:p>
            <a:r>
              <a:rPr lang="en-US" dirty="0"/>
              <a:t>Models can be created by individuals expressing their personal knowledge</a:t>
            </a:r>
          </a:p>
          <a:p>
            <a:r>
              <a:rPr lang="en-US" dirty="0"/>
              <a:t>Models can be created by groups outlining the scope and depth of the business they are addressing</a:t>
            </a:r>
          </a:p>
          <a:p>
            <a:pPr lvl="1"/>
            <a:r>
              <a:rPr lang="en-US" dirty="0"/>
              <a:t>Development of process models may involve many people to create a set of models that fully represent the process</a:t>
            </a:r>
          </a:p>
          <a:p>
            <a:pPr lvl="2"/>
            <a:r>
              <a:rPr lang="en-US" dirty="0"/>
              <a:t>Business strategists</a:t>
            </a:r>
          </a:p>
          <a:p>
            <a:pPr lvl="2"/>
            <a:r>
              <a:rPr lang="en-US" dirty="0"/>
              <a:t>Business managers</a:t>
            </a:r>
          </a:p>
          <a:p>
            <a:pPr lvl="2"/>
            <a:r>
              <a:rPr lang="en-US" dirty="0"/>
              <a:t>Financial analysts</a:t>
            </a:r>
          </a:p>
          <a:p>
            <a:pPr lvl="2"/>
            <a:r>
              <a:rPr lang="en-US" dirty="0"/>
              <a:t>Auditors</a:t>
            </a:r>
          </a:p>
          <a:p>
            <a:pPr lvl="2"/>
            <a:r>
              <a:rPr lang="en-US" dirty="0"/>
              <a:t>Compliance analysts</a:t>
            </a:r>
          </a:p>
          <a:p>
            <a:pPr lvl="2"/>
            <a:r>
              <a:rPr lang="en-US" dirty="0"/>
              <a:t>Process performance analysts</a:t>
            </a:r>
          </a:p>
          <a:p>
            <a:pPr lvl="2"/>
            <a:r>
              <a:rPr lang="en-US" dirty="0"/>
              <a:t>Requirements analysts</a:t>
            </a:r>
          </a:p>
          <a:p>
            <a:pPr lvl="2"/>
            <a:r>
              <a:rPr lang="en-US" dirty="0"/>
              <a:t>Systems analysts</a:t>
            </a:r>
          </a:p>
          <a:p>
            <a:pPr lvl="2"/>
            <a:r>
              <a:rPr lang="en-US" dirty="0"/>
              <a:t>Business analysts</a:t>
            </a:r>
          </a:p>
          <a:p>
            <a:r>
              <a:rPr lang="en-US" dirty="0"/>
              <a:t>Subject matter experts depend on </a:t>
            </a:r>
            <a:r>
              <a:rPr lang="en-US" dirty="0" err="1"/>
              <a:t>modelling</a:t>
            </a:r>
            <a:r>
              <a:rPr lang="en-US" dirty="0"/>
              <a:t> approach</a:t>
            </a:r>
          </a:p>
          <a:p>
            <a:pPr lvl="1"/>
            <a:r>
              <a:rPr lang="en-US" dirty="0"/>
              <a:t>Executives expressing high level business dynamics</a:t>
            </a:r>
          </a:p>
          <a:p>
            <a:pPr lvl="1"/>
            <a:r>
              <a:rPr lang="en-US" dirty="0"/>
              <a:t>Mid-level managers defining monitoring and control mechanisms</a:t>
            </a:r>
          </a:p>
          <a:p>
            <a:pPr lvl="1"/>
            <a:r>
              <a:rPr lang="en-US" dirty="0"/>
              <a:t>Workers who actually perform the work being </a:t>
            </a:r>
            <a:r>
              <a:rPr lang="en-US" dirty="0" err="1"/>
              <a:t>modelled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4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Techniques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Many </a:t>
            </a:r>
            <a:r>
              <a:rPr lang="en-US" dirty="0" err="1"/>
              <a:t>modelling</a:t>
            </a:r>
            <a:r>
              <a:rPr lang="en-US" dirty="0"/>
              <a:t> tools and techniques available from paper to </a:t>
            </a:r>
            <a:r>
              <a:rPr lang="en-US" dirty="0" err="1"/>
              <a:t>specialised</a:t>
            </a:r>
            <a:r>
              <a:rPr lang="en-US" dirty="0"/>
              <a:t> BPM tools</a:t>
            </a:r>
          </a:p>
          <a:p>
            <a:pPr lvl="1"/>
            <a:r>
              <a:rPr lang="en-US" dirty="0"/>
              <a:t>White Boarding and Flip Charts</a:t>
            </a:r>
          </a:p>
          <a:p>
            <a:pPr lvl="1"/>
            <a:r>
              <a:rPr lang="en-US" dirty="0"/>
              <a:t>Paper and Post-Its</a:t>
            </a:r>
          </a:p>
          <a:p>
            <a:pPr lvl="1"/>
            <a:r>
              <a:rPr lang="en-US" dirty="0"/>
              <a:t>Drawing Tools and Reports</a:t>
            </a:r>
          </a:p>
          <a:p>
            <a:pPr lvl="1"/>
            <a:r>
              <a:rPr lang="en-US" dirty="0"/>
              <a:t>Electronic </a:t>
            </a:r>
            <a:r>
              <a:rPr lang="en-US" dirty="0" err="1"/>
              <a:t>Modelling</a:t>
            </a:r>
            <a:r>
              <a:rPr lang="en-US" dirty="0"/>
              <a:t> and Projection</a:t>
            </a:r>
          </a:p>
          <a:p>
            <a:r>
              <a:rPr lang="en-US" dirty="0"/>
              <a:t>Process analysis can be done effectively and efficiently using any type of tool</a:t>
            </a:r>
          </a:p>
          <a:p>
            <a:pPr lvl="1"/>
            <a:r>
              <a:rPr lang="en-US" i="1" dirty="0"/>
              <a:t>Focus of the analysis or design should be on the process and not on the tool itself</a:t>
            </a:r>
          </a:p>
        </p:txBody>
      </p:sp>
    </p:spTree>
    <p:extLst>
      <p:ext uri="{BB962C8B-B14F-4D97-AF65-F5344CB8AC3E}">
        <p14:creationId xmlns:p14="http://schemas.microsoft.com/office/powerpoint/2010/main" val="422664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Process </a:t>
            </a:r>
            <a:r>
              <a:rPr lang="en-US" dirty="0" err="1"/>
              <a:t>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document an existing process clearly</a:t>
            </a:r>
          </a:p>
          <a:p>
            <a:r>
              <a:rPr lang="en-US" dirty="0"/>
              <a:t>To use as a training aide</a:t>
            </a:r>
          </a:p>
          <a:p>
            <a:r>
              <a:rPr lang="en-US" dirty="0"/>
              <a:t>To use as an assessment against standards and compliance requirements</a:t>
            </a:r>
          </a:p>
          <a:p>
            <a:r>
              <a:rPr lang="en-US" dirty="0"/>
              <a:t>To understand how a process will perform under varying loads or in response to some anticipated change</a:t>
            </a:r>
          </a:p>
          <a:p>
            <a:r>
              <a:rPr lang="en-US" dirty="0"/>
              <a:t>As the basis for analysis in identifying opportunities for improvement</a:t>
            </a:r>
          </a:p>
          <a:p>
            <a:r>
              <a:rPr lang="en-US" dirty="0"/>
              <a:t>To design a new process or new approach for an existing process</a:t>
            </a:r>
          </a:p>
          <a:p>
            <a:r>
              <a:rPr lang="en-US" dirty="0"/>
              <a:t>To provide a basis for communication and discussion</a:t>
            </a:r>
          </a:p>
          <a:p>
            <a:r>
              <a:rPr lang="en-US" dirty="0"/>
              <a:t>To describe requirements for a new business operation</a:t>
            </a:r>
          </a:p>
        </p:txBody>
      </p:sp>
    </p:spTree>
    <p:extLst>
      <p:ext uri="{BB962C8B-B14F-4D97-AF65-F5344CB8AC3E}">
        <p14:creationId xmlns:p14="http://schemas.microsoft.com/office/powerpoint/2010/main" val="1885305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Boarding and Flip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the process flows and flip charts to capture other information</a:t>
            </a:r>
          </a:p>
          <a:p>
            <a:r>
              <a:rPr lang="en-US" dirty="0"/>
              <a:t>Later transcribe the results into drawing or </a:t>
            </a:r>
            <a:r>
              <a:rPr lang="en-US" dirty="0" err="1"/>
              <a:t>modelling</a:t>
            </a:r>
            <a:r>
              <a:rPr lang="en-US" dirty="0"/>
              <a:t> and reporting tools</a:t>
            </a:r>
          </a:p>
          <a:p>
            <a:r>
              <a:rPr lang="en-US" dirty="0"/>
              <a:t>Common method used in workshops, interviews or structured/facilitated </a:t>
            </a:r>
            <a:r>
              <a:rPr lang="en-US" dirty="0" err="1"/>
              <a:t>modelling</a:t>
            </a:r>
            <a:r>
              <a:rPr lang="en-US" dirty="0"/>
              <a:t> sessions</a:t>
            </a:r>
          </a:p>
        </p:txBody>
      </p:sp>
    </p:spTree>
    <p:extLst>
      <p:ext uri="{BB962C8B-B14F-4D97-AF65-F5344CB8AC3E}">
        <p14:creationId xmlns:p14="http://schemas.microsoft.com/office/powerpoint/2010/main" val="2287411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and Post-Its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Cover the walls of a room with taped up paper</a:t>
            </a:r>
          </a:p>
          <a:p>
            <a:r>
              <a:rPr lang="en-US" dirty="0"/>
              <a:t>Have workshop participants put removable sticky-notes on the paper until they have arranged the activities into the sequence on which they agree</a:t>
            </a:r>
          </a:p>
          <a:p>
            <a:r>
              <a:rPr lang="en-US" dirty="0"/>
              <a:t>Done either the participants directing the facilitator in the placement of these activities or the participants place the notes depicting activities</a:t>
            </a:r>
          </a:p>
          <a:p>
            <a:r>
              <a:rPr lang="en-US" dirty="0"/>
              <a:t>Resulting model must then be transcribed into a drawing or </a:t>
            </a:r>
            <a:r>
              <a:rPr lang="en-US" dirty="0" err="1"/>
              <a:t>modelling</a:t>
            </a:r>
            <a:r>
              <a:rPr lang="en-US" dirty="0"/>
              <a:t> and reporting tool later</a:t>
            </a:r>
          </a:p>
        </p:txBody>
      </p:sp>
    </p:spTree>
    <p:extLst>
      <p:ext uri="{BB962C8B-B14F-4D97-AF65-F5344CB8AC3E}">
        <p14:creationId xmlns:p14="http://schemas.microsoft.com/office/powerpoint/2010/main" val="648717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Tools and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or after interviews and workshops, participants capture the process flows and notes using inexpensive drawing tools, such as Visio, PowerPoint or any other electronic drawing tool</a:t>
            </a:r>
          </a:p>
        </p:txBody>
      </p:sp>
    </p:spTree>
    <p:extLst>
      <p:ext uri="{BB962C8B-B14F-4D97-AF65-F5344CB8AC3E}">
        <p14:creationId xmlns:p14="http://schemas.microsoft.com/office/powerpoint/2010/main" val="16027084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 </a:t>
            </a:r>
            <a:r>
              <a:rPr lang="en-US" dirty="0" err="1"/>
              <a:t>Modelling</a:t>
            </a:r>
            <a:r>
              <a:rPr lang="en-US" dirty="0"/>
              <a:t> and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electronic drawing or </a:t>
            </a:r>
            <a:r>
              <a:rPr lang="en-US" dirty="0" err="1"/>
              <a:t>modelling</a:t>
            </a:r>
            <a:r>
              <a:rPr lang="en-US" dirty="0"/>
              <a:t> tools and projecting the images to large screens to capture and view the developing models</a:t>
            </a:r>
          </a:p>
          <a:p>
            <a:r>
              <a:rPr lang="en-US" dirty="0"/>
              <a:t>Model is visible and can be modified during the workshop</a:t>
            </a:r>
          </a:p>
          <a:p>
            <a:r>
              <a:rPr lang="en-US" dirty="0"/>
              <a:t>No transfer to another toolset required</a:t>
            </a:r>
          </a:p>
          <a:p>
            <a:r>
              <a:rPr lang="en-US" dirty="0"/>
              <a:t>Repository-based tools allow the reuse of objects or patterns that have already been defined in previous efforts</a:t>
            </a:r>
          </a:p>
        </p:txBody>
      </p:sp>
    </p:spTree>
    <p:extLst>
      <p:ext uri="{BB962C8B-B14F-4D97-AF65-F5344CB8AC3E}">
        <p14:creationId xmlns:p14="http://schemas.microsoft.com/office/powerpoint/2010/main" val="18026941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Capturing Information and </a:t>
            </a:r>
            <a:r>
              <a:rPr lang="en-US" dirty="0" err="1"/>
              <a:t>Modelling</a:t>
            </a:r>
            <a:r>
              <a:rPr lang="en-US" dirty="0"/>
              <a:t> Techniques and Tools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845" y="1928802"/>
            <a:ext cx="8186701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42112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Form of models which provide valuable insight to process dynamics</a:t>
            </a:r>
          </a:p>
          <a:p>
            <a:r>
              <a:rPr lang="en-US" dirty="0"/>
              <a:t>Simulations require sufficient data which typically allows the process to be mathematically simulated under various scenarios, loads, etc.</a:t>
            </a:r>
          </a:p>
          <a:p>
            <a:r>
              <a:rPr lang="en-US" dirty="0"/>
              <a:t>Simulations can be manual or electronic using process </a:t>
            </a:r>
            <a:r>
              <a:rPr lang="en-US" dirty="0" err="1"/>
              <a:t>simulationtools</a:t>
            </a:r>
            <a:endParaRPr lang="en-US" dirty="0"/>
          </a:p>
          <a:p>
            <a:r>
              <a:rPr lang="en-US" dirty="0"/>
              <a:t>Identify exceptions and handoffs while providing important insights on existing and required communication between tasks, </a:t>
            </a:r>
            <a:r>
              <a:rPr lang="en-US" dirty="0" err="1"/>
              <a:t>functionalareas</a:t>
            </a:r>
            <a:r>
              <a:rPr lang="en-US" dirty="0"/>
              <a:t>, teams and systems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Validate a model by demonstrating that real transaction sets, when run through the model exhibit, produce the same performance characteristics as those in the actual process</a:t>
            </a:r>
          </a:p>
          <a:p>
            <a:pPr lvl="1"/>
            <a:r>
              <a:rPr lang="en-US" dirty="0"/>
              <a:t>Predict the process design’s performance under differing scenarios (vary the number of transactions over time, the number of workers, etc.)</a:t>
            </a:r>
          </a:p>
          <a:p>
            <a:pPr lvl="1"/>
            <a:r>
              <a:rPr lang="en-US"/>
              <a:t>Determine </a:t>
            </a:r>
            <a:r>
              <a:rPr lang="en-US" dirty="0"/>
              <a:t>which variables have the greatest affect on </a:t>
            </a:r>
            <a:r>
              <a:rPr lang="en-US"/>
              <a:t>process performance</a:t>
            </a:r>
          </a:p>
          <a:p>
            <a:pPr lvl="1"/>
            <a:r>
              <a:rPr lang="en-US"/>
              <a:t>Compare </a:t>
            </a:r>
            <a:r>
              <a:rPr lang="en-US" dirty="0"/>
              <a:t>performance of different process designs under the same sets of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895752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Process models are simplified representations of some business activity</a:t>
            </a:r>
          </a:p>
          <a:p>
            <a:r>
              <a:rPr lang="en-US" dirty="0"/>
              <a:t>A process model serves as a means to communicate several different aspects of a business process</a:t>
            </a:r>
          </a:p>
          <a:p>
            <a:r>
              <a:rPr lang="en-US" dirty="0"/>
              <a:t>Process models are used to document, </a:t>
            </a:r>
            <a:r>
              <a:rPr lang="en-US" dirty="0" err="1"/>
              <a:t>analyse</a:t>
            </a:r>
            <a:r>
              <a:rPr lang="en-US" dirty="0"/>
              <a:t> or design a business model</a:t>
            </a:r>
          </a:p>
          <a:p>
            <a:r>
              <a:rPr lang="en-US" dirty="0"/>
              <a:t>Process models are useful as documentation, a means for communication and alignment, design and requirements or a means to </a:t>
            </a:r>
            <a:r>
              <a:rPr lang="en-US" dirty="0" err="1"/>
              <a:t>analyse</a:t>
            </a:r>
            <a:r>
              <a:rPr lang="en-US" dirty="0"/>
              <a:t> aspects of the process, training and explanation</a:t>
            </a:r>
          </a:p>
          <a:p>
            <a:r>
              <a:rPr lang="en-US" dirty="0"/>
              <a:t>Different levels or perspectives of business processes are expressed by models showing different scopes and levels of detail for different audiences and purposes</a:t>
            </a:r>
          </a:p>
          <a:p>
            <a:r>
              <a:rPr lang="en-US" dirty="0"/>
              <a:t>There are many different styles of process </a:t>
            </a:r>
            <a:r>
              <a:rPr lang="en-US" dirty="0" err="1"/>
              <a:t>modelling</a:t>
            </a:r>
            <a:r>
              <a:rPr lang="en-US" dirty="0"/>
              <a:t> notation and ways to develop process models</a:t>
            </a:r>
          </a:p>
        </p:txBody>
      </p:sp>
    </p:spTree>
    <p:extLst>
      <p:ext uri="{BB962C8B-B14F-4D97-AF65-F5344CB8AC3E}">
        <p14:creationId xmlns:p14="http://schemas.microsoft.com/office/powerpoint/2010/main" val="236833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err="1"/>
              <a:t>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Models are relatively fast, easy and inexpensive to complete</a:t>
            </a:r>
          </a:p>
          <a:p>
            <a:r>
              <a:rPr lang="en-US" dirty="0"/>
              <a:t>Models are easy to understand (when compared to other forms of documentation)</a:t>
            </a:r>
          </a:p>
          <a:p>
            <a:r>
              <a:rPr lang="en-US" dirty="0"/>
              <a:t>Models provide a baseline for measurement</a:t>
            </a:r>
          </a:p>
          <a:p>
            <a:r>
              <a:rPr lang="en-US" dirty="0"/>
              <a:t>Models facilitate process simulation and impact analysis</a:t>
            </a:r>
          </a:p>
          <a:p>
            <a:r>
              <a:rPr lang="en-US" dirty="0"/>
              <a:t>Models leverage various standards and a common set of techniques</a:t>
            </a:r>
          </a:p>
        </p:txBody>
      </p:sp>
    </p:spTree>
    <p:extLst>
      <p:ext uri="{BB962C8B-B14F-4D97-AF65-F5344CB8AC3E}">
        <p14:creationId xmlns:p14="http://schemas.microsoft.com/office/powerpoint/2010/main" val="219980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Diagrams, Maps and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Diagrams</a:t>
            </a:r>
          </a:p>
          <a:p>
            <a:pPr lvl="1"/>
            <a:r>
              <a:rPr lang="en-US" dirty="0"/>
              <a:t>Process diagram often depicts simple notation of the basic workflow of a process</a:t>
            </a:r>
          </a:p>
          <a:p>
            <a:pPr lvl="1"/>
            <a:r>
              <a:rPr lang="en-US" dirty="0"/>
              <a:t>Depicts the major elements of a process flow, but omits the minor details which are not necessary for understanding the overall flow of work</a:t>
            </a:r>
          </a:p>
          <a:p>
            <a:r>
              <a:rPr lang="en-US" dirty="0"/>
              <a:t>Maps</a:t>
            </a:r>
          </a:p>
          <a:p>
            <a:pPr lvl="1"/>
            <a:r>
              <a:rPr lang="en-US" dirty="0"/>
              <a:t>More precision than a diagram</a:t>
            </a:r>
          </a:p>
          <a:p>
            <a:pPr lvl="1"/>
            <a:r>
              <a:rPr lang="en-US" dirty="0"/>
              <a:t>More detail about process and important relationships to other elements such as performers (actors), events, results</a:t>
            </a:r>
          </a:p>
          <a:p>
            <a:pPr lvl="1"/>
            <a:r>
              <a:rPr lang="en-US" dirty="0"/>
              <a:t>Provide a comprehensive view of all of the major components of the process</a:t>
            </a:r>
          </a:p>
          <a:p>
            <a:r>
              <a:rPr lang="en-US" dirty="0"/>
              <a:t>Models</a:t>
            </a:r>
          </a:p>
          <a:p>
            <a:pPr lvl="1"/>
            <a:r>
              <a:rPr lang="en-US" dirty="0"/>
              <a:t>Represents the performance of what is being </a:t>
            </a:r>
            <a:r>
              <a:rPr lang="en-US" dirty="0" err="1"/>
              <a:t>modelled</a:t>
            </a:r>
            <a:endParaRPr lang="en-US" dirty="0"/>
          </a:p>
          <a:p>
            <a:pPr lvl="1"/>
            <a:r>
              <a:rPr lang="en-US" dirty="0"/>
              <a:t>Needs greater precision, data about the process and about the factors that affect its performance</a:t>
            </a:r>
          </a:p>
          <a:p>
            <a:pPr lvl="1"/>
            <a:r>
              <a:rPr lang="en-US" dirty="0"/>
              <a:t>Often done using tools that provide simulation and reporting capability to </a:t>
            </a:r>
            <a:r>
              <a:rPr lang="en-US" dirty="0" err="1"/>
              <a:t>analyse</a:t>
            </a:r>
            <a:r>
              <a:rPr lang="en-US" dirty="0"/>
              <a:t> and understand the process</a:t>
            </a:r>
          </a:p>
        </p:txBody>
      </p:sp>
    </p:spTree>
    <p:extLst>
      <p:ext uri="{BB962C8B-B14F-4D97-AF65-F5344CB8AC3E}">
        <p14:creationId xmlns:p14="http://schemas.microsoft.com/office/powerpoint/2010/main" val="126125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Attributes and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r>
              <a:rPr lang="en-US" sz="1800" dirty="0"/>
              <a:t>Attributes and characteristics that describe the properties, </a:t>
            </a:r>
            <a:r>
              <a:rPr lang="en-US" sz="1800" dirty="0" err="1"/>
              <a:t>behaviour</a:t>
            </a:r>
            <a:r>
              <a:rPr lang="en-US" sz="1800" dirty="0"/>
              <a:t>, purpose and other elements of the process</a:t>
            </a:r>
          </a:p>
          <a:p>
            <a:r>
              <a:rPr lang="en-US" sz="1800" dirty="0"/>
              <a:t>Process attributes are captured in a tool in order to </a:t>
            </a:r>
            <a:r>
              <a:rPr lang="en-US" sz="1800" dirty="0" err="1"/>
              <a:t>organise</a:t>
            </a:r>
            <a:r>
              <a:rPr lang="en-US" sz="1800" dirty="0"/>
              <a:t>, </a:t>
            </a:r>
            <a:r>
              <a:rPr lang="en-US" sz="1800" dirty="0" err="1"/>
              <a:t>analyse</a:t>
            </a:r>
            <a:r>
              <a:rPr lang="en-US" sz="1800" dirty="0"/>
              <a:t> and manage an </a:t>
            </a:r>
            <a:r>
              <a:rPr lang="en-US" sz="1800" dirty="0" err="1"/>
              <a:t>organisation’s</a:t>
            </a:r>
            <a:r>
              <a:rPr lang="en-US" sz="1800" dirty="0"/>
              <a:t> portfolio of processes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2887682"/>
            <a:ext cx="3429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Inputs/Outputs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Events/Results)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Value Add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Roles/</a:t>
            </a:r>
            <a:r>
              <a:rPr lang="en-US" dirty="0" err="1"/>
              <a:t>Organisations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Data/Information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Probabilities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Queuing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Transmission Time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Wait Time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Arrival Patterns/Distributions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4" y="2887682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Costs (indirect and direct)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Entry Rules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Exit Rules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Branching Rules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Join Rules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Work/Handling Time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Batching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Servers (number </a:t>
            </a:r>
            <a:r>
              <a:rPr lang="en-US"/>
              <a:t>of people available </a:t>
            </a:r>
            <a:r>
              <a:rPr lang="en-US" dirty="0"/>
              <a:t>to perform tasks)</a:t>
            </a:r>
          </a:p>
        </p:txBody>
      </p:sp>
    </p:spTree>
    <p:extLst>
      <p:ext uri="{BB962C8B-B14F-4D97-AF65-F5344CB8AC3E}">
        <p14:creationId xmlns:p14="http://schemas.microsoft.com/office/powerpoint/2010/main" val="175451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Modelling</a:t>
            </a:r>
            <a:r>
              <a:rPr lang="en-US" dirty="0"/>
              <a:t> Standards and 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Range of number of </a:t>
            </a:r>
            <a:r>
              <a:rPr lang="en-US" dirty="0" err="1"/>
              <a:t>modelling</a:t>
            </a:r>
            <a:r>
              <a:rPr lang="en-US" dirty="0"/>
              <a:t> and notational standards and techniques</a:t>
            </a:r>
          </a:p>
          <a:p>
            <a:r>
              <a:rPr lang="en-US" dirty="0"/>
              <a:t>Models provide a language for describing and communicating as-is and to-be process information</a:t>
            </a:r>
          </a:p>
          <a:p>
            <a:pPr lvl="1"/>
            <a:r>
              <a:rPr lang="en-US" dirty="0"/>
              <a:t>Like all new languages must be learned</a:t>
            </a:r>
          </a:p>
          <a:p>
            <a:r>
              <a:rPr lang="en-US" dirty="0"/>
              <a:t>Benefits of using a standards based approach</a:t>
            </a:r>
          </a:p>
          <a:p>
            <a:pPr lvl="1"/>
            <a:r>
              <a:rPr lang="en-US" dirty="0"/>
              <a:t>A common </a:t>
            </a:r>
            <a:r>
              <a:rPr lang="en-US" dirty="0" err="1"/>
              <a:t>symbology</a:t>
            </a:r>
            <a:r>
              <a:rPr lang="en-US" dirty="0"/>
              <a:t>, language and technique which facilitate communication and understanding</a:t>
            </a:r>
          </a:p>
          <a:p>
            <a:pPr lvl="1"/>
            <a:r>
              <a:rPr lang="en-US" dirty="0"/>
              <a:t>Standards-based models provide common and consistently defined processes definitions which eases the process of design, analysis and measurement and facilitates model reuse</a:t>
            </a:r>
          </a:p>
          <a:p>
            <a:pPr lvl="1"/>
            <a:r>
              <a:rPr lang="en-US" dirty="0"/>
              <a:t>An ability to leverage </a:t>
            </a:r>
            <a:r>
              <a:rPr lang="en-US" dirty="0" err="1"/>
              <a:t>modelling</a:t>
            </a:r>
            <a:r>
              <a:rPr lang="en-US" dirty="0"/>
              <a:t> tools based on common standards and notations</a:t>
            </a:r>
          </a:p>
          <a:p>
            <a:pPr lvl="1"/>
            <a:r>
              <a:rPr lang="en-US" dirty="0"/>
              <a:t>An ability to import and export models created in various tools for reuse in other tools</a:t>
            </a:r>
          </a:p>
          <a:p>
            <a:pPr lvl="1"/>
            <a:r>
              <a:rPr lang="en-US" dirty="0"/>
              <a:t>Some tool vendors are leveraging standards and notations for developing the ability to be exported from a </a:t>
            </a:r>
            <a:r>
              <a:rPr lang="en-US" dirty="0" err="1"/>
              <a:t>modelling</a:t>
            </a:r>
            <a:r>
              <a:rPr lang="en-US" dirty="0"/>
              <a:t> notation to an execution language (for example BPMN to BPEL)</a:t>
            </a:r>
          </a:p>
        </p:txBody>
      </p:sp>
    </p:spTree>
    <p:extLst>
      <p:ext uri="{BB962C8B-B14F-4D97-AF65-F5344CB8AC3E}">
        <p14:creationId xmlns:p14="http://schemas.microsoft.com/office/powerpoint/2010/main" val="187748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3762</Words>
  <Application>Microsoft Office PowerPoint</Application>
  <PresentationFormat>On-screen Show (4:3)</PresentationFormat>
  <Paragraphs>350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Pemodelan Proses Bisnis</vt:lpstr>
      <vt:lpstr>Business Process Modelling</vt:lpstr>
      <vt:lpstr>Purpose of Process Modelling</vt:lpstr>
      <vt:lpstr>Purpose of Process Modelling</vt:lpstr>
      <vt:lpstr>Reasons for Process Modelling</vt:lpstr>
      <vt:lpstr>Benefits of Modelling</vt:lpstr>
      <vt:lpstr>Process Diagrams, Maps and Models</vt:lpstr>
      <vt:lpstr>Process Attributes and Characteristics</vt:lpstr>
      <vt:lpstr>Modelling Standards and Notations</vt:lpstr>
      <vt:lpstr>Modelling Standards and Notations</vt:lpstr>
      <vt:lpstr>Business Process Modelling Notation (BPMN)</vt:lpstr>
      <vt:lpstr>BPMN - Events</vt:lpstr>
      <vt:lpstr>BPMN - Activities</vt:lpstr>
      <vt:lpstr>BPMN - Gateway</vt:lpstr>
      <vt:lpstr>BPMN - Connecting Objects</vt:lpstr>
      <vt:lpstr>BPMN - Swim Lanes </vt:lpstr>
      <vt:lpstr>BPMN - Artefacts </vt:lpstr>
      <vt:lpstr>Flow Charting</vt:lpstr>
      <vt:lpstr>Swim Lanes</vt:lpstr>
      <vt:lpstr>Event Process Chain (EPC)</vt:lpstr>
      <vt:lpstr>Value Chain</vt:lpstr>
      <vt:lpstr>Unified Modelling Language (UML)</vt:lpstr>
      <vt:lpstr>IDEF-0 (Integration Definition for Function Modelling)</vt:lpstr>
      <vt:lpstr>LOVEM-E (Line of Visibility Engineering Method -Enhanced)</vt:lpstr>
      <vt:lpstr>SIPOC (Supplier, Input, Process, Output and Customer)</vt:lpstr>
      <vt:lpstr>Systems Dynamics</vt:lpstr>
      <vt:lpstr>Value Stream Mapping</vt:lpstr>
      <vt:lpstr>Process Modelling Quality</vt:lpstr>
      <vt:lpstr>Requirements of a Process Model</vt:lpstr>
      <vt:lpstr>Model Validation and Simulation</vt:lpstr>
      <vt:lpstr>Modelling Perspectives</vt:lpstr>
      <vt:lpstr>Modelling Perspectives</vt:lpstr>
      <vt:lpstr>Modelling Perspectives</vt:lpstr>
      <vt:lpstr>Modelling Perspectives</vt:lpstr>
      <vt:lpstr>Levels of Models</vt:lpstr>
      <vt:lpstr>Enterprise Models</vt:lpstr>
      <vt:lpstr>Business Models</vt:lpstr>
      <vt:lpstr>Operations and Work Flow Models</vt:lpstr>
      <vt:lpstr>Systems Models</vt:lpstr>
      <vt:lpstr>Measurement and Control Models</vt:lpstr>
      <vt:lpstr>Modelling Approaches</vt:lpstr>
      <vt:lpstr>Capturing Information</vt:lpstr>
      <vt:lpstr>Direct Observation</vt:lpstr>
      <vt:lpstr>Interviews</vt:lpstr>
      <vt:lpstr>Survey/Written Feedback</vt:lpstr>
      <vt:lpstr>Structured Workshops</vt:lpstr>
      <vt:lpstr>Web-Based Conferencing</vt:lpstr>
      <vt:lpstr>Modelling Participants</vt:lpstr>
      <vt:lpstr>Modelling Techniques and Tools</vt:lpstr>
      <vt:lpstr>White Boarding and Flip Charts</vt:lpstr>
      <vt:lpstr>Paper and Post-Its</vt:lpstr>
      <vt:lpstr>Drawing Tools and Reports</vt:lpstr>
      <vt:lpstr>Electronic Modelling and Projection</vt:lpstr>
      <vt:lpstr>Capturing Information and Modelling Techniques and Tools</vt:lpstr>
      <vt:lpstr>Process Simulation</vt:lpstr>
      <vt:lpstr>Modelling Summary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Alivia</cp:lastModifiedBy>
  <cp:revision>237</cp:revision>
  <dcterms:created xsi:type="dcterms:W3CDTF">2010-08-24T06:47:44Z</dcterms:created>
  <dcterms:modified xsi:type="dcterms:W3CDTF">2017-09-22T23:07:14Z</dcterms:modified>
</cp:coreProperties>
</file>