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5" d="100"/>
          <a:sy n="65" d="100"/>
        </p:scale>
        <p:origin x="22" y="34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a:t>BPM Critical Success Factor</a:t>
            </a:r>
            <a:br>
              <a:rPr lang="en-US" dirty="0"/>
            </a:br>
            <a:r>
              <a:rPr lang="en-US" dirty="0" err="1"/>
              <a:t>Pertemuan</a:t>
            </a:r>
            <a:r>
              <a:rPr lang="en-US" dirty="0"/>
              <a:t> 4</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8A91AB3-0EF2-4B02-990A-AEFC785AF84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4339" name="Content Placeholder 2">
            <a:extLst>
              <a:ext uri="{FF2B5EF4-FFF2-40B4-BE49-F238E27FC236}">
                <a16:creationId xmlns:a16="http://schemas.microsoft.com/office/drawing/2014/main" id="{563CED32-55F1-4C6F-A2C1-82DB82B46925}"/>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14340" name="Picture 3">
            <a:extLst>
              <a:ext uri="{FF2B5EF4-FFF2-40B4-BE49-F238E27FC236}">
                <a16:creationId xmlns:a16="http://schemas.microsoft.com/office/drawing/2014/main" id="{A971DAC8-30E9-4054-A5DD-76FCF491D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7851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27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D91848C-74D9-4D52-80B6-1028CAC67FE1}"/>
              </a:ext>
            </a:extLst>
          </p:cNvPr>
          <p:cNvSpPr>
            <a:spLocks noGrp="1" noChangeArrowheads="1"/>
          </p:cNvSpPr>
          <p:nvPr>
            <p:ph type="title"/>
          </p:nvPr>
        </p:nvSpPr>
        <p:spPr/>
        <p:txBody>
          <a:bodyPr/>
          <a:lstStyle/>
          <a:p>
            <a:r>
              <a:rPr lang="en-US" altLang="en-US">
                <a:ea typeface="ＭＳ Ｐゴシック" panose="020B0600070205080204" pitchFamily="34" charset="-128"/>
              </a:rPr>
              <a:t>Value Chain Analysis</a:t>
            </a:r>
          </a:p>
        </p:txBody>
      </p:sp>
      <p:sp>
        <p:nvSpPr>
          <p:cNvPr id="15363" name="Content Placeholder 2">
            <a:extLst>
              <a:ext uri="{FF2B5EF4-FFF2-40B4-BE49-F238E27FC236}">
                <a16:creationId xmlns:a16="http://schemas.microsoft.com/office/drawing/2014/main" id="{EF2609FF-137F-4C0B-8315-BD284CF68583}"/>
              </a:ext>
            </a:extLst>
          </p:cNvPr>
          <p:cNvSpPr>
            <a:spLocks noGrp="1" noChangeArrowheads="1"/>
          </p:cNvSpPr>
          <p:nvPr>
            <p:ph idx="1"/>
          </p:nvPr>
        </p:nvSpPr>
        <p:spPr>
          <a:xfrm>
            <a:off x="323850" y="1341438"/>
            <a:ext cx="8229600" cy="3989387"/>
          </a:xfrm>
        </p:spPr>
        <p:txBody>
          <a:bodyPr/>
          <a:lstStyle/>
          <a:p>
            <a:pPr marL="0" indent="0">
              <a:buFontTx/>
              <a:buNone/>
            </a:pPr>
            <a:r>
              <a:rPr lang="en-US" altLang="en-US" sz="2400">
                <a:ea typeface="ＭＳ Ｐゴシック" panose="020B0600070205080204" pitchFamily="34" charset="-128"/>
              </a:rPr>
              <a:t>Originally identified in his book </a:t>
            </a:r>
            <a:r>
              <a:rPr lang="en-US" altLang="en-US" sz="2400" i="1">
                <a:ea typeface="ＭＳ Ｐゴシック" panose="020B0600070205080204" pitchFamily="34" charset="-128"/>
              </a:rPr>
              <a:t>Competitive Advantage</a:t>
            </a:r>
            <a:r>
              <a:rPr lang="en-US" altLang="en-US" sz="2400">
                <a:ea typeface="ＭＳ Ｐゴシック" panose="020B0600070205080204" pitchFamily="34" charset="-128"/>
              </a:rPr>
              <a:t>2 (1985), Michael Porter</a:t>
            </a:r>
          </a:p>
          <a:p>
            <a:pPr marL="0" indent="0">
              <a:buFontTx/>
              <a:buNone/>
            </a:pPr>
            <a:r>
              <a:rPr lang="en-US" altLang="en-US" sz="2400">
                <a:ea typeface="ＭＳ Ｐゴシック" panose="020B0600070205080204" pitchFamily="34" charset="-128"/>
              </a:rPr>
              <a:t>introduced a generic value chain model that introduced a sequence of five primary and</a:t>
            </a:r>
          </a:p>
          <a:p>
            <a:pPr marL="0" indent="0">
              <a:buFontTx/>
              <a:buNone/>
            </a:pPr>
            <a:r>
              <a:rPr lang="en-US" altLang="en-US" sz="2400">
                <a:ea typeface="ＭＳ Ｐゴシック" panose="020B0600070205080204" pitchFamily="34" charset="-128"/>
              </a:rPr>
              <a:t>several support activities that are fairly common through most organizations. To the process analysis professional it is easy to see the relationship of the value chain to</a:t>
            </a:r>
          </a:p>
          <a:p>
            <a:pPr marL="0" indent="0">
              <a:buFontTx/>
              <a:buNone/>
            </a:pPr>
            <a:r>
              <a:rPr lang="en-US" altLang="en-US" sz="2400">
                <a:ea typeface="ＭＳ Ｐゴシック" panose="020B0600070205080204" pitchFamily="34" charset="-128"/>
              </a:rPr>
              <a:t>standard process management principles:</a:t>
            </a:r>
          </a:p>
          <a:p>
            <a:pPr marL="0" indent="0">
              <a:buFontTx/>
              <a:buNone/>
            </a:pPr>
            <a:r>
              <a:rPr lang="en-US" altLang="en-US" sz="2400">
                <a:ea typeface="ＭＳ Ｐゴシック" panose="020B0600070205080204" pitchFamily="34" charset="-128"/>
              </a:rPr>
              <a:t>• Inbound logistics (inputs)</a:t>
            </a:r>
          </a:p>
          <a:p>
            <a:pPr marL="0" indent="0">
              <a:buFontTx/>
              <a:buNone/>
            </a:pPr>
            <a:r>
              <a:rPr lang="en-US" altLang="en-US" sz="2400">
                <a:ea typeface="ＭＳ Ｐゴシック" panose="020B0600070205080204" pitchFamily="34" charset="-128"/>
              </a:rPr>
              <a:t>• Operations (acting on inputs to create value)</a:t>
            </a:r>
          </a:p>
          <a:p>
            <a:pPr marL="0" indent="0">
              <a:buFontTx/>
              <a:buNone/>
            </a:pPr>
            <a:r>
              <a:rPr lang="en-US" altLang="en-US" sz="2400">
                <a:ea typeface="ＭＳ Ｐゴシック" panose="020B0600070205080204" pitchFamily="34" charset="-128"/>
              </a:rPr>
              <a:t>• Output and distribution logistics (outputs)</a:t>
            </a:r>
          </a:p>
          <a:p>
            <a:pPr marL="0" indent="0">
              <a:buFontTx/>
              <a:buNone/>
            </a:pPr>
            <a:r>
              <a:rPr lang="en-US" altLang="en-US" sz="2400">
                <a:ea typeface="ＭＳ Ｐゴシック" panose="020B0600070205080204" pitchFamily="34" charset="-128"/>
              </a:rPr>
              <a:t>• Sales, marketing, etc.</a:t>
            </a:r>
          </a:p>
          <a:p>
            <a:pPr marL="0" indent="0">
              <a:buFontTx/>
              <a:buNone/>
            </a:pPr>
            <a:r>
              <a:rPr lang="en-US" altLang="en-US" sz="2400">
                <a:ea typeface="ＭＳ Ｐゴシック" panose="020B0600070205080204" pitchFamily="34" charset="-128"/>
              </a:rPr>
              <a:t>• Service and support</a:t>
            </a:r>
          </a:p>
        </p:txBody>
      </p:sp>
    </p:spTree>
    <p:extLst>
      <p:ext uri="{BB962C8B-B14F-4D97-AF65-F5344CB8AC3E}">
        <p14:creationId xmlns:p14="http://schemas.microsoft.com/office/powerpoint/2010/main" val="12951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9294B97-5B10-4173-80E5-B510D3EF57C8}"/>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6387" name="Content Placeholder 2">
            <a:extLst>
              <a:ext uri="{FF2B5EF4-FFF2-40B4-BE49-F238E27FC236}">
                <a16:creationId xmlns:a16="http://schemas.microsoft.com/office/drawing/2014/main" id="{2AF95305-B31C-4259-9A84-670855C4E83F}"/>
              </a:ext>
            </a:extLst>
          </p:cNvPr>
          <p:cNvSpPr>
            <a:spLocks noGrp="1" noChangeArrowheads="1"/>
          </p:cNvSpPr>
          <p:nvPr>
            <p:ph idx="1"/>
          </p:nvPr>
        </p:nvSpPr>
        <p:spPr>
          <a:xfrm>
            <a:off x="457200" y="1628775"/>
            <a:ext cx="8651875" cy="3989388"/>
          </a:xfrm>
        </p:spPr>
        <p:txBody>
          <a:bodyPr/>
          <a:lstStyle/>
          <a:p>
            <a:pPr marL="0" indent="0">
              <a:buFontTx/>
              <a:buNone/>
            </a:pPr>
            <a:r>
              <a:rPr lang="en-US" altLang="en-US">
                <a:ea typeface="ＭＳ Ｐゴシック" panose="020B0600070205080204" pitchFamily="34" charset="-128"/>
              </a:rPr>
              <a:t>Porter further defined several common supporting activities that influence the value</a:t>
            </a:r>
          </a:p>
          <a:p>
            <a:pPr marL="0" indent="0">
              <a:buFontTx/>
              <a:buNone/>
            </a:pPr>
            <a:r>
              <a:rPr lang="en-US" altLang="en-US">
                <a:ea typeface="ＭＳ Ｐゴシック" panose="020B0600070205080204" pitchFamily="34" charset="-128"/>
              </a:rPr>
              <a:t>chain such as:</a:t>
            </a:r>
          </a:p>
          <a:p>
            <a:pPr marL="0" indent="0">
              <a:buFontTx/>
              <a:buNone/>
            </a:pPr>
            <a:r>
              <a:rPr lang="fr-FR" altLang="en-US">
                <a:ea typeface="ＭＳ Ｐゴシック" panose="020B0600070205080204" pitchFamily="34" charset="-128"/>
              </a:rPr>
              <a:t>• Infrastructure (organizational structure, culture, etc.)</a:t>
            </a:r>
          </a:p>
          <a:p>
            <a:pPr marL="0" indent="0">
              <a:buFontTx/>
              <a:buNone/>
            </a:pPr>
            <a:r>
              <a:rPr lang="en-US" altLang="en-US">
                <a:ea typeface="ＭＳ Ｐゴシック" panose="020B0600070205080204" pitchFamily="34" charset="-128"/>
              </a:rPr>
              <a:t>• Human Resources</a:t>
            </a:r>
          </a:p>
          <a:p>
            <a:pPr marL="0" indent="0">
              <a:buFontTx/>
              <a:buNone/>
            </a:pPr>
            <a:r>
              <a:rPr lang="en-US" altLang="en-US">
                <a:ea typeface="ＭＳ Ｐゴシック" panose="020B0600070205080204" pitchFamily="34" charset="-128"/>
              </a:rPr>
              <a:t>• Procurement</a:t>
            </a:r>
          </a:p>
          <a:p>
            <a:pPr marL="0" indent="0">
              <a:buFontTx/>
              <a:buNone/>
            </a:pPr>
            <a:r>
              <a:rPr lang="en-US" altLang="en-US">
                <a:ea typeface="ＭＳ Ｐゴシック" panose="020B0600070205080204" pitchFamily="34" charset="-128"/>
              </a:rPr>
              <a:t>• Technology</a:t>
            </a:r>
          </a:p>
        </p:txBody>
      </p:sp>
    </p:spTree>
    <p:extLst>
      <p:ext uri="{BB962C8B-B14F-4D97-AF65-F5344CB8AC3E}">
        <p14:creationId xmlns:p14="http://schemas.microsoft.com/office/powerpoint/2010/main" val="201624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360811D-F317-4627-88C2-0BDB675394E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5C780DFD-9D45-4D30-B300-D6B6D508FFF7}"/>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17412" name="Picture 3">
            <a:extLst>
              <a:ext uri="{FF2B5EF4-FFF2-40B4-BE49-F238E27FC236}">
                <a16:creationId xmlns:a16="http://schemas.microsoft.com/office/drawing/2014/main" id="{A2349C8C-9E81-453C-9F23-45190D0B1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947102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926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E549C71-619F-4F1F-9F2E-1AF3D82C8631}"/>
              </a:ext>
            </a:extLst>
          </p:cNvPr>
          <p:cNvSpPr>
            <a:spLocks noGrp="1" noChangeArrowheads="1"/>
          </p:cNvSpPr>
          <p:nvPr>
            <p:ph type="title"/>
          </p:nvPr>
        </p:nvSpPr>
        <p:spPr/>
        <p:txBody>
          <a:bodyPr/>
          <a:lstStyle/>
          <a:p>
            <a:r>
              <a:rPr lang="en-US" altLang="en-US">
                <a:ea typeface="ＭＳ Ｐゴシック" panose="020B0600070205080204" pitchFamily="34" charset="-128"/>
              </a:rPr>
              <a:t>value chain analysis</a:t>
            </a:r>
          </a:p>
        </p:txBody>
      </p:sp>
      <p:sp>
        <p:nvSpPr>
          <p:cNvPr id="18435" name="Content Placeholder 2">
            <a:extLst>
              <a:ext uri="{FF2B5EF4-FFF2-40B4-BE49-F238E27FC236}">
                <a16:creationId xmlns:a16="http://schemas.microsoft.com/office/drawing/2014/main" id="{86ABB46F-C3CF-41C9-9692-6299AB442067}"/>
              </a:ext>
            </a:extLst>
          </p:cNvPr>
          <p:cNvSpPr>
            <a:spLocks noGrp="1" noChangeArrowheads="1"/>
          </p:cNvSpPr>
          <p:nvPr>
            <p:ph idx="1"/>
          </p:nvPr>
        </p:nvSpPr>
        <p:spPr/>
        <p:txBody>
          <a:bodyPr/>
          <a:lstStyle/>
          <a:p>
            <a:pPr marL="0" indent="0">
              <a:buFontTx/>
              <a:buNone/>
            </a:pPr>
            <a:r>
              <a:rPr lang="en-US" altLang="en-US" sz="2200">
                <a:ea typeface="ＭＳ Ｐゴシック" panose="020B0600070205080204" pitchFamily="34" charset="-128"/>
              </a:rPr>
              <a:t>A value chain analysis enables the process analyst to look at the process from a macro</a:t>
            </a:r>
          </a:p>
          <a:p>
            <a:pPr marL="0" indent="0">
              <a:buFontTx/>
              <a:buNone/>
            </a:pPr>
            <a:r>
              <a:rPr lang="en-US" altLang="en-US" sz="2200">
                <a:ea typeface="ＭＳ Ｐゴシック" panose="020B0600070205080204" pitchFamily="34" charset="-128"/>
              </a:rPr>
              <a:t>view that includes suppliers, vendors, customers, etc. This view helps identify</a:t>
            </a:r>
          </a:p>
          <a:p>
            <a:pPr marL="0" indent="0">
              <a:buFontTx/>
              <a:buNone/>
            </a:pPr>
            <a:r>
              <a:rPr lang="en-US" altLang="en-US" sz="2200">
                <a:ea typeface="ＭＳ Ｐゴシック" panose="020B0600070205080204" pitchFamily="34" charset="-128"/>
              </a:rPr>
              <a:t>weaknesses in the process that might occur upstream or downstream from the actual</a:t>
            </a:r>
          </a:p>
          <a:p>
            <a:pPr marL="0" indent="0">
              <a:buFontTx/>
              <a:buNone/>
            </a:pPr>
            <a:r>
              <a:rPr lang="en-US" altLang="en-US" sz="2200">
                <a:ea typeface="ＭＳ Ｐゴシック" panose="020B0600070205080204" pitchFamily="34" charset="-128"/>
              </a:rPr>
              <a:t>process itself. Examples of this in the manufacturing industry are clear. If a</a:t>
            </a:r>
          </a:p>
          <a:p>
            <a:pPr marL="0" indent="0">
              <a:buFontTx/>
              <a:buNone/>
            </a:pPr>
            <a:r>
              <a:rPr lang="en-US" altLang="en-US" sz="2200">
                <a:ea typeface="ＭＳ Ｐゴシック" panose="020B0600070205080204" pitchFamily="34" charset="-128"/>
              </a:rPr>
              <a:t>manufacturer cannot get materials from a supplier routinely on time, it does not matter</a:t>
            </a:r>
          </a:p>
          <a:p>
            <a:pPr marL="0" indent="0">
              <a:buFontTx/>
              <a:buNone/>
            </a:pPr>
            <a:r>
              <a:rPr lang="en-US" altLang="en-US" sz="2200">
                <a:ea typeface="ＭＳ Ｐゴシック" panose="020B0600070205080204" pitchFamily="34" charset="-128"/>
              </a:rPr>
              <a:t>how good the process is; the outcome will always be late. Looking at this view enables</a:t>
            </a:r>
          </a:p>
          <a:p>
            <a:pPr marL="0" indent="0">
              <a:buFontTx/>
              <a:buNone/>
            </a:pPr>
            <a:r>
              <a:rPr lang="en-US" altLang="en-US" sz="2200">
                <a:ea typeface="ＭＳ Ｐゴシック" panose="020B0600070205080204" pitchFamily="34" charset="-128"/>
              </a:rPr>
              <a:t>the analyst to understand these relationships on the performance of the process.</a:t>
            </a:r>
          </a:p>
        </p:txBody>
      </p:sp>
    </p:spTree>
    <p:extLst>
      <p:ext uri="{BB962C8B-B14F-4D97-AF65-F5344CB8AC3E}">
        <p14:creationId xmlns:p14="http://schemas.microsoft.com/office/powerpoint/2010/main" val="44108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14B7CDE-A1AD-4F7C-9B31-DEF8A7411A17}"/>
              </a:ext>
            </a:extLst>
          </p:cNvPr>
          <p:cNvSpPr>
            <a:spLocks noGrp="1" noChangeArrowheads="1"/>
          </p:cNvSpPr>
          <p:nvPr>
            <p:ph type="title"/>
          </p:nvPr>
        </p:nvSpPr>
        <p:spPr/>
        <p:txBody>
          <a:bodyPr/>
          <a:lstStyle/>
          <a:p>
            <a:r>
              <a:rPr lang="en-US" altLang="en-US">
                <a:ea typeface="ＭＳ Ｐゴシック" panose="020B0600070205080204" pitchFamily="34" charset="-128"/>
              </a:rPr>
              <a:t>STRATEGY DEFINITION</a:t>
            </a:r>
          </a:p>
        </p:txBody>
      </p:sp>
      <p:sp>
        <p:nvSpPr>
          <p:cNvPr id="19459" name="Content Placeholder 2">
            <a:extLst>
              <a:ext uri="{FF2B5EF4-FFF2-40B4-BE49-F238E27FC236}">
                <a16:creationId xmlns:a16="http://schemas.microsoft.com/office/drawing/2014/main" id="{E5B53022-6DD1-4D41-B794-720A07BB1232}"/>
              </a:ext>
            </a:extLst>
          </p:cNvPr>
          <p:cNvSpPr>
            <a:spLocks noGrp="1" noChangeArrowheads="1"/>
          </p:cNvSpPr>
          <p:nvPr>
            <p:ph idx="1"/>
          </p:nvPr>
        </p:nvSpPr>
        <p:spPr/>
        <p:txBody>
          <a:bodyPr/>
          <a:lstStyle/>
          <a:p>
            <a:pPr marL="0" indent="0">
              <a:buFontTx/>
              <a:buNone/>
            </a:pPr>
            <a:r>
              <a:rPr lang="en-US" altLang="en-US" sz="2000">
                <a:ea typeface="ＭＳ Ｐゴシック" panose="020B0600070205080204" pitchFamily="34" charset="-128"/>
              </a:rPr>
              <a:t>During strategy definition, the results of the external and internal</a:t>
            </a:r>
          </a:p>
          <a:p>
            <a:pPr marL="0" indent="0">
              <a:buFontTx/>
              <a:buNone/>
            </a:pPr>
            <a:r>
              <a:rPr lang="en-US" altLang="en-US" sz="2000">
                <a:ea typeface="ＭＳ Ｐゴシック" panose="020B0600070205080204" pitchFamily="34" charset="-128"/>
              </a:rPr>
              <a:t>environmental analyses are summarised and consolidated in order to</a:t>
            </a:r>
          </a:p>
          <a:p>
            <a:pPr marL="0" indent="0">
              <a:buFontTx/>
              <a:buNone/>
            </a:pPr>
            <a:r>
              <a:rPr lang="en-US" altLang="en-US" sz="2000">
                <a:ea typeface="ＭＳ Ｐゴシック" panose="020B0600070205080204" pitchFamily="34" charset="-128"/>
              </a:rPr>
              <a:t>examine the situation facing the organisation and identify possible courses of action. When defining the business strategy, the factors outside the management’s control are examined within the context of the organization and its resources.</a:t>
            </a:r>
          </a:p>
          <a:p>
            <a:pPr marL="0" indent="0">
              <a:buFontTx/>
              <a:buNone/>
            </a:pPr>
            <a:r>
              <a:rPr lang="en-US" altLang="en-US" sz="2000">
                <a:ea typeface="ＭＳ Ｐゴシック" panose="020B0600070205080204" pitchFamily="34" charset="-128"/>
              </a:rPr>
              <a:t>There are two techniques that may be used to define organisational strategy: SWOT analysis and Ansoff’s matrix.</a:t>
            </a:r>
          </a:p>
        </p:txBody>
      </p:sp>
    </p:spTree>
    <p:extLst>
      <p:ext uri="{BB962C8B-B14F-4D97-AF65-F5344CB8AC3E}">
        <p14:creationId xmlns:p14="http://schemas.microsoft.com/office/powerpoint/2010/main" val="167977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BCDB0DC-4D07-4BEA-AB2A-620EE6B82AB1}"/>
              </a:ext>
            </a:extLst>
          </p:cNvPr>
          <p:cNvSpPr>
            <a:spLocks noGrp="1" noChangeArrowheads="1"/>
          </p:cNvSpPr>
          <p:nvPr>
            <p:ph type="title"/>
          </p:nvPr>
        </p:nvSpPr>
        <p:spPr/>
        <p:txBody>
          <a:bodyPr/>
          <a:lstStyle/>
          <a:p>
            <a:r>
              <a:rPr lang="en-US" altLang="en-US">
                <a:ea typeface="ＭＳ Ｐゴシック" panose="020B0600070205080204" pitchFamily="34" charset="-128"/>
              </a:rPr>
              <a:t>SWOT analysis</a:t>
            </a:r>
          </a:p>
        </p:txBody>
      </p:sp>
      <p:sp>
        <p:nvSpPr>
          <p:cNvPr id="20483" name="Content Placeholder 2">
            <a:extLst>
              <a:ext uri="{FF2B5EF4-FFF2-40B4-BE49-F238E27FC236}">
                <a16:creationId xmlns:a16="http://schemas.microsoft.com/office/drawing/2014/main" id="{8DBCAAAA-6304-4DEE-9DB9-C49B11B764DC}"/>
              </a:ext>
            </a:extLst>
          </p:cNvPr>
          <p:cNvSpPr>
            <a:spLocks noGrp="1" noChangeArrowheads="1"/>
          </p:cNvSpPr>
          <p:nvPr>
            <p:ph idx="1"/>
          </p:nvPr>
        </p:nvSpPr>
        <p:spPr>
          <a:xfrm>
            <a:off x="457200" y="1628775"/>
            <a:ext cx="3683000" cy="3989388"/>
          </a:xfrm>
        </p:spPr>
        <p:txBody>
          <a:bodyPr/>
          <a:lstStyle/>
          <a:p>
            <a:r>
              <a:rPr lang="en-US" altLang="en-US" sz="2000">
                <a:ea typeface="ＭＳ Ｐゴシック" panose="020B0600070205080204" pitchFamily="34" charset="-128"/>
              </a:rPr>
              <a:t>A variant is </a:t>
            </a:r>
            <a:r>
              <a:rPr lang="en-US" altLang="en-US" sz="2000" b="1">
                <a:ea typeface="ＭＳ Ｐゴシック" panose="020B0600070205080204" pitchFamily="34" charset="-128"/>
              </a:rPr>
              <a:t>TOWS analysis </a:t>
            </a:r>
            <a:r>
              <a:rPr lang="en-US" altLang="en-US" sz="2000">
                <a:ea typeface="ＭＳ Ｐゴシック" panose="020B0600070205080204" pitchFamily="34" charset="-128"/>
              </a:rPr>
              <a:t>(threats, opportunities, weaknesses and strengths).</a:t>
            </a:r>
          </a:p>
          <a:p>
            <a:r>
              <a:rPr lang="en-US" altLang="en-US" sz="2000">
                <a:ea typeface="ＭＳ Ｐゴシック" panose="020B0600070205080204" pitchFamily="34" charset="-128"/>
              </a:rPr>
              <a:t>SWOT analysis is used to consolidate the results from the external and internal business environment analysis. </a:t>
            </a:r>
          </a:p>
        </p:txBody>
      </p:sp>
      <p:pic>
        <p:nvPicPr>
          <p:cNvPr id="20484" name="Picture 4">
            <a:extLst>
              <a:ext uri="{FF2B5EF4-FFF2-40B4-BE49-F238E27FC236}">
                <a16:creationId xmlns:a16="http://schemas.microsoft.com/office/drawing/2014/main" id="{5960AA4E-ACAB-43F1-A44B-73A7AF775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484313"/>
            <a:ext cx="50530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8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3FB7487-CA61-4CC3-9AA8-3AAABBF097FF}"/>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1507" name="Content Placeholder 2">
            <a:extLst>
              <a:ext uri="{FF2B5EF4-FFF2-40B4-BE49-F238E27FC236}">
                <a16:creationId xmlns:a16="http://schemas.microsoft.com/office/drawing/2014/main" id="{8A37C8C0-3D66-4732-B208-377CBAF28838}"/>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21508" name="Picture 3">
            <a:extLst>
              <a:ext uri="{FF2B5EF4-FFF2-40B4-BE49-F238E27FC236}">
                <a16:creationId xmlns:a16="http://schemas.microsoft.com/office/drawing/2014/main" id="{73FE20EF-2768-41F0-BE24-CEC02C6FE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268413"/>
            <a:ext cx="84089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00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5DAB1BD-121B-4C7B-AEFD-7BF137951814}"/>
              </a:ext>
            </a:extLst>
          </p:cNvPr>
          <p:cNvSpPr>
            <a:spLocks noGrp="1" noChangeArrowheads="1"/>
          </p:cNvSpPr>
          <p:nvPr>
            <p:ph type="title"/>
          </p:nvPr>
        </p:nvSpPr>
        <p:spPr/>
        <p:txBody>
          <a:bodyPr/>
          <a:lstStyle/>
          <a:p>
            <a:r>
              <a:rPr lang="en-US" altLang="en-US" b="0">
                <a:ea typeface="ＭＳ Ｐゴシック" panose="020B0600070205080204" pitchFamily="34" charset="-128"/>
              </a:rPr>
              <a:t>Using SWOT analysis</a:t>
            </a:r>
            <a:endParaRPr lang="en-US" altLang="en-US">
              <a:ea typeface="ＭＳ Ｐゴシック" panose="020B0600070205080204" pitchFamily="34" charset="-128"/>
            </a:endParaRPr>
          </a:p>
        </p:txBody>
      </p:sp>
      <p:sp>
        <p:nvSpPr>
          <p:cNvPr id="22531" name="Content Placeholder 2">
            <a:extLst>
              <a:ext uri="{FF2B5EF4-FFF2-40B4-BE49-F238E27FC236}">
                <a16:creationId xmlns:a16="http://schemas.microsoft.com/office/drawing/2014/main" id="{5FA0D530-B744-482A-A986-9B5AF45F65E4}"/>
              </a:ext>
            </a:extLst>
          </p:cNvPr>
          <p:cNvSpPr>
            <a:spLocks noGrp="1" noChangeArrowheads="1"/>
          </p:cNvSpPr>
          <p:nvPr>
            <p:ph idx="1"/>
          </p:nvPr>
        </p:nvSpPr>
        <p:spPr/>
        <p:txBody>
          <a:bodyPr/>
          <a:lstStyle/>
          <a:p>
            <a:r>
              <a:rPr lang="en-US" altLang="en-US">
                <a:ea typeface="ＭＳ Ｐゴシック" panose="020B0600070205080204" pitchFamily="34" charset="-128"/>
              </a:rPr>
              <a:t>SWOT is used to summarise and consolidate the key issues identified when analysing an organisation and its business environment. </a:t>
            </a:r>
          </a:p>
          <a:p>
            <a:r>
              <a:rPr lang="en-US" altLang="en-US">
                <a:ea typeface="ＭＳ Ｐゴシック" panose="020B0600070205080204" pitchFamily="34" charset="-128"/>
              </a:rPr>
              <a:t>Once the SWOT has been developed it is then used as a means of evaluating the organisation’s business situation and identifying potential strategies for the future. </a:t>
            </a:r>
          </a:p>
        </p:txBody>
      </p:sp>
    </p:spTree>
    <p:extLst>
      <p:ext uri="{BB962C8B-B14F-4D97-AF65-F5344CB8AC3E}">
        <p14:creationId xmlns:p14="http://schemas.microsoft.com/office/powerpoint/2010/main" val="289109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BEF766A-B332-4615-A1E7-1C80F90BC92C}"/>
              </a:ext>
            </a:extLst>
          </p:cNvPr>
          <p:cNvSpPr>
            <a:spLocks noGrp="1" noChangeArrowheads="1"/>
          </p:cNvSpPr>
          <p:nvPr>
            <p:ph type="title"/>
          </p:nvPr>
        </p:nvSpPr>
        <p:spPr/>
        <p:txBody>
          <a:bodyPr/>
          <a:lstStyle/>
          <a:p>
            <a:r>
              <a:rPr lang="en-US" altLang="en-US">
                <a:ea typeface="ＭＳ Ｐゴシック" panose="020B0600070205080204" pitchFamily="34" charset="-128"/>
              </a:rPr>
              <a:t>SWOT standard approach</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pic>
        <p:nvPicPr>
          <p:cNvPr id="23555" name="Content Placeholder 3">
            <a:extLst>
              <a:ext uri="{FF2B5EF4-FFF2-40B4-BE49-F238E27FC236}">
                <a16:creationId xmlns:a16="http://schemas.microsoft.com/office/drawing/2014/main" id="{849ADCEB-99C1-45B1-A4A4-FEB9921B6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4500" y="1557338"/>
            <a:ext cx="8809038" cy="3887787"/>
          </a:xfrm>
        </p:spPr>
      </p:pic>
    </p:spTree>
    <p:extLst>
      <p:ext uri="{BB962C8B-B14F-4D97-AF65-F5344CB8AC3E}">
        <p14:creationId xmlns:p14="http://schemas.microsoft.com/office/powerpoint/2010/main" val="15582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AE59C9A-1B0D-4817-90C9-DC4135110121}"/>
              </a:ext>
            </a:extLst>
          </p:cNvPr>
          <p:cNvSpPr>
            <a:spLocks noGrp="1" noChangeArrowheads="1"/>
          </p:cNvSpPr>
          <p:nvPr>
            <p:ph type="title"/>
          </p:nvPr>
        </p:nvSpPr>
        <p:spPr/>
        <p:txBody>
          <a:bodyPr/>
          <a:lstStyle/>
          <a:p>
            <a:r>
              <a:rPr lang="en-US" altLang="en-US">
                <a:ea typeface="ＭＳ Ｐゴシック" panose="020B0600070205080204" pitchFamily="34" charset="-128"/>
              </a:rPr>
              <a:t>Referensi</a:t>
            </a:r>
          </a:p>
        </p:txBody>
      </p:sp>
      <p:sp>
        <p:nvSpPr>
          <p:cNvPr id="6147" name="Content Placeholder 2">
            <a:extLst>
              <a:ext uri="{FF2B5EF4-FFF2-40B4-BE49-F238E27FC236}">
                <a16:creationId xmlns:a16="http://schemas.microsoft.com/office/drawing/2014/main" id="{F37A134F-1F68-4396-9378-9E749AC15E7F}"/>
              </a:ext>
            </a:extLst>
          </p:cNvPr>
          <p:cNvSpPr>
            <a:spLocks noGrp="1" noChangeArrowheads="1"/>
          </p:cNvSpPr>
          <p:nvPr>
            <p:ph idx="1"/>
          </p:nvPr>
        </p:nvSpPr>
        <p:spPr/>
        <p:txBody>
          <a:bodyPr/>
          <a:lstStyle/>
          <a:p>
            <a:r>
              <a:rPr lang="en-US" altLang="en-US" sz="2000">
                <a:ea typeface="ＭＳ Ｐゴシック" panose="020B0600070205080204" pitchFamily="34" charset="-128"/>
              </a:rPr>
              <a:t>Fundamentals of Business Process Management, Marlon Dumas, Springer book</a:t>
            </a:r>
          </a:p>
          <a:p>
            <a:r>
              <a:rPr lang="en-US" altLang="en-US" sz="2000">
                <a:ea typeface="ＭＳ Ｐゴシック" panose="020B0600070205080204" pitchFamily="34" charset="-128"/>
              </a:rPr>
              <a:t>ABPMP Guide to the Business Process Management Common Body of Knowledge, </a:t>
            </a:r>
          </a:p>
          <a:p>
            <a:r>
              <a:rPr lang="en-US" altLang="en-US" sz="2000">
                <a:ea typeface="ＭＳ Ｐゴシック" panose="020B0600070205080204" pitchFamily="34" charset="-128"/>
              </a:rPr>
              <a:t>Business analysis techniques, 72 Essential Tools for Success, James Cadle</a:t>
            </a:r>
          </a:p>
          <a:p>
            <a:r>
              <a:rPr lang="en-US" altLang="en-US" sz="2000">
                <a:ea typeface="ＭＳ Ｐゴシック" panose="020B0600070205080204" pitchFamily="34" charset="-128"/>
              </a:rPr>
              <a:t>Berbagai situs web</a:t>
            </a:r>
            <a:endParaRPr lang="en-AU" altLang="en-US" sz="2000">
              <a:ea typeface="ＭＳ Ｐゴシック" panose="020B0600070205080204" pitchFamily="34" charset="-128"/>
            </a:endParaRPr>
          </a:p>
          <a:p>
            <a:endParaRPr lang="en-US" altLang="en-US" sz="2000">
              <a:ea typeface="ＭＳ Ｐゴシック" panose="020B0600070205080204" pitchFamily="34" charset="-128"/>
            </a:endParaRPr>
          </a:p>
        </p:txBody>
      </p:sp>
    </p:spTree>
    <p:extLst>
      <p:ext uri="{BB962C8B-B14F-4D97-AF65-F5344CB8AC3E}">
        <p14:creationId xmlns:p14="http://schemas.microsoft.com/office/powerpoint/2010/main" val="401380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95C063C-BF22-40D6-85A6-E07CEBC71052}"/>
              </a:ext>
            </a:extLst>
          </p:cNvPr>
          <p:cNvSpPr>
            <a:spLocks noGrp="1" noChangeArrowheads="1"/>
          </p:cNvSpPr>
          <p:nvPr>
            <p:ph type="title"/>
          </p:nvPr>
        </p:nvSpPr>
        <p:spPr/>
        <p:txBody>
          <a:bodyPr/>
          <a:lstStyle/>
          <a:p>
            <a:r>
              <a:rPr lang="en-US" altLang="en-US">
                <a:ea typeface="ＭＳ Ｐゴシック" panose="020B0600070205080204" pitchFamily="34" charset="-128"/>
              </a:rPr>
              <a:t>PERFORMANCE MEASUREMENT</a:t>
            </a:r>
          </a:p>
        </p:txBody>
      </p:sp>
      <p:sp>
        <p:nvSpPr>
          <p:cNvPr id="24579" name="Content Placeholder 2">
            <a:extLst>
              <a:ext uri="{FF2B5EF4-FFF2-40B4-BE49-F238E27FC236}">
                <a16:creationId xmlns:a16="http://schemas.microsoft.com/office/drawing/2014/main" id="{C8A3BDD7-6E7C-4619-ACAF-58564155F257}"/>
              </a:ext>
            </a:extLst>
          </p:cNvPr>
          <p:cNvSpPr>
            <a:spLocks noGrp="1" noChangeArrowheads="1"/>
          </p:cNvSpPr>
          <p:nvPr>
            <p:ph idx="1"/>
          </p:nvPr>
        </p:nvSpPr>
        <p:spPr/>
        <p:txBody>
          <a:bodyPr/>
          <a:lstStyle/>
          <a:p>
            <a:r>
              <a:rPr lang="en-US" altLang="en-US">
                <a:ea typeface="ＭＳ Ｐゴシック" panose="020B0600070205080204" pitchFamily="34" charset="-128"/>
              </a:rPr>
              <a:t>All organisations need to monitor performance. This section explains two techniques used to identify performance measures and carry out the evaluation.</a:t>
            </a:r>
          </a:p>
          <a:p>
            <a:r>
              <a:rPr lang="en-US" altLang="en-US">
                <a:ea typeface="ＭＳ Ｐゴシック" panose="020B0600070205080204" pitchFamily="34" charset="-128"/>
              </a:rPr>
              <a:t>Technique: critical success factors/key performance indicators, and the Balanced Business Scorecard technique.</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92604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CE4E71-DA71-4175-B022-815AE342AD81}"/>
              </a:ext>
            </a:extLst>
          </p:cNvPr>
          <p:cNvSpPr>
            <a:spLocks noGrp="1" noChangeArrowheads="1"/>
          </p:cNvSpPr>
          <p:nvPr>
            <p:ph type="title"/>
          </p:nvPr>
        </p:nvSpPr>
        <p:spPr/>
        <p:txBody>
          <a:bodyPr/>
          <a:lstStyle/>
          <a:p>
            <a:r>
              <a:rPr lang="en-US" altLang="en-US">
                <a:ea typeface="ＭＳ Ｐゴシック" panose="020B0600070205080204" pitchFamily="34" charset="-128"/>
              </a:rPr>
              <a:t>CSF and KPI</a:t>
            </a:r>
          </a:p>
        </p:txBody>
      </p:sp>
      <p:sp>
        <p:nvSpPr>
          <p:cNvPr id="25603" name="Content Placeholder 2">
            <a:extLst>
              <a:ext uri="{FF2B5EF4-FFF2-40B4-BE49-F238E27FC236}">
                <a16:creationId xmlns:a16="http://schemas.microsoft.com/office/drawing/2014/main" id="{C3955CF5-4204-4D0D-9F36-C00625F038B6}"/>
              </a:ext>
            </a:extLst>
          </p:cNvPr>
          <p:cNvSpPr>
            <a:spLocks noGrp="1" noChangeArrowheads="1"/>
          </p:cNvSpPr>
          <p:nvPr>
            <p:ph idx="1"/>
          </p:nvPr>
        </p:nvSpPr>
        <p:spPr/>
        <p:txBody>
          <a:bodyPr/>
          <a:lstStyle/>
          <a:p>
            <a:r>
              <a:rPr lang="en-US" altLang="en-US" sz="2000">
                <a:ea typeface="ＭＳ Ｐゴシック" panose="020B0600070205080204" pitchFamily="34" charset="-128"/>
              </a:rPr>
              <a:t>Critical success factors (CSFs) and key performance indicators (KPIs) are used to determine measures of organisational performance. </a:t>
            </a:r>
          </a:p>
          <a:p>
            <a:r>
              <a:rPr lang="en-US" altLang="en-US" sz="2000">
                <a:ea typeface="ＭＳ Ｐゴシック" panose="020B0600070205080204" pitchFamily="34" charset="-128"/>
              </a:rPr>
              <a:t>CSFs are identified first, since they are the areas of performance that the organisation considers vital to its success.</a:t>
            </a:r>
          </a:p>
          <a:p>
            <a:r>
              <a:rPr lang="en-US" altLang="en-US" sz="2000">
                <a:ea typeface="ＭＳ Ｐゴシック" panose="020B0600070205080204" pitchFamily="34" charset="-128"/>
              </a:rPr>
              <a:t>KPIs are related to the CSFs, and define the specific areas to be monitored in order to determine whether the required level of performance has been achieved.</a:t>
            </a:r>
          </a:p>
          <a:p>
            <a:r>
              <a:rPr lang="en-US" altLang="en-US" sz="2000">
                <a:ea typeface="ＭＳ Ｐゴシック" panose="020B0600070205080204" pitchFamily="34" charset="-128"/>
              </a:rPr>
              <a:t>If an organisation has defined ‘excellent customer service’ as a CSF, the KPIs could include the volume of complaints received over a defined time period, and the percentage of customers rating the organisation ‘very good’ or ‘excellent’ in a customer perception survey</a:t>
            </a:r>
          </a:p>
        </p:txBody>
      </p:sp>
    </p:spTree>
    <p:extLst>
      <p:ext uri="{BB962C8B-B14F-4D97-AF65-F5344CB8AC3E}">
        <p14:creationId xmlns:p14="http://schemas.microsoft.com/office/powerpoint/2010/main" val="322281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356300A-235F-4C8B-9D1C-3D206831A913}"/>
              </a:ext>
            </a:extLst>
          </p:cNvPr>
          <p:cNvSpPr>
            <a:spLocks noGrp="1" noChangeArrowheads="1"/>
          </p:cNvSpPr>
          <p:nvPr>
            <p:ph type="title"/>
          </p:nvPr>
        </p:nvSpPr>
        <p:spPr/>
        <p:txBody>
          <a:bodyPr/>
          <a:lstStyle/>
          <a:p>
            <a:r>
              <a:rPr lang="en-US" altLang="en-US">
                <a:ea typeface="ＭＳ Ｐゴシック" panose="020B0600070205080204" pitchFamily="34" charset="-128"/>
              </a:rPr>
              <a:t>Balanced Business Scorecard</a:t>
            </a:r>
          </a:p>
        </p:txBody>
      </p:sp>
      <p:sp>
        <p:nvSpPr>
          <p:cNvPr id="26627" name="Content Placeholder 2">
            <a:extLst>
              <a:ext uri="{FF2B5EF4-FFF2-40B4-BE49-F238E27FC236}">
                <a16:creationId xmlns:a16="http://schemas.microsoft.com/office/drawing/2014/main" id="{7F14AA63-D57D-4CFA-9265-1F697FF441CA}"/>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26628" name="Picture 3">
            <a:extLst>
              <a:ext uri="{FF2B5EF4-FFF2-40B4-BE49-F238E27FC236}">
                <a16:creationId xmlns:a16="http://schemas.microsoft.com/office/drawing/2014/main" id="{635466A4-3245-40EF-BF52-CBEEEBF84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1004888"/>
            <a:ext cx="5978525"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0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971FA2A-84D1-4AC2-81DB-811F4AE171FC}"/>
              </a:ext>
            </a:extLst>
          </p:cNvPr>
          <p:cNvSpPr>
            <a:spLocks noGrp="1" noChangeArrowheads="1"/>
          </p:cNvSpPr>
          <p:nvPr>
            <p:ph type="title"/>
          </p:nvPr>
        </p:nvSpPr>
        <p:spPr/>
        <p:txBody>
          <a:bodyPr/>
          <a:lstStyle/>
          <a:p>
            <a:r>
              <a:rPr lang="en-US" altLang="en-US">
                <a:ea typeface="ＭＳ Ｐゴシック" panose="020B0600070205080204" pitchFamily="34" charset="-128"/>
              </a:rPr>
              <a:t>Balanced Business Scorecard</a:t>
            </a:r>
          </a:p>
        </p:txBody>
      </p:sp>
      <p:sp>
        <p:nvSpPr>
          <p:cNvPr id="27651" name="Content Placeholder 2">
            <a:extLst>
              <a:ext uri="{FF2B5EF4-FFF2-40B4-BE49-F238E27FC236}">
                <a16:creationId xmlns:a16="http://schemas.microsoft.com/office/drawing/2014/main" id="{C74D79DE-02BE-498A-88F0-E0B529ED7007}"/>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27652" name="Picture 3">
            <a:extLst>
              <a:ext uri="{FF2B5EF4-FFF2-40B4-BE49-F238E27FC236}">
                <a16:creationId xmlns:a16="http://schemas.microsoft.com/office/drawing/2014/main" id="{45F00B4C-7EBF-4A95-A4B9-20DE98FB0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692467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a:extLst>
              <a:ext uri="{FF2B5EF4-FFF2-40B4-BE49-F238E27FC236}">
                <a16:creationId xmlns:a16="http://schemas.microsoft.com/office/drawing/2014/main" id="{03EB8A50-DFA2-4EE2-9495-3067167D3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4292600"/>
            <a:ext cx="72009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02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537DC81-6F90-4AB9-9681-27150B699C61}"/>
              </a:ext>
            </a:extLst>
          </p:cNvPr>
          <p:cNvSpPr>
            <a:spLocks noGrp="1" noChangeArrowheads="1"/>
          </p:cNvSpPr>
          <p:nvPr>
            <p:ph type="title"/>
          </p:nvPr>
        </p:nvSpPr>
        <p:spPr/>
        <p:txBody>
          <a:bodyPr/>
          <a:lstStyle/>
          <a:p>
            <a:r>
              <a:rPr lang="en-US" altLang="en-US">
                <a:ea typeface="ＭＳ Ｐゴシック" panose="020B0600070205080204" pitchFamily="34" charset="-128"/>
              </a:rPr>
              <a:t>BPM Critical Success Factors</a:t>
            </a:r>
          </a:p>
        </p:txBody>
      </p:sp>
      <p:sp>
        <p:nvSpPr>
          <p:cNvPr id="7171" name="Content Placeholder 2">
            <a:extLst>
              <a:ext uri="{FF2B5EF4-FFF2-40B4-BE49-F238E27FC236}">
                <a16:creationId xmlns:a16="http://schemas.microsoft.com/office/drawing/2014/main" id="{CC74354F-B916-4C79-812F-349B178FD2D7}"/>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7172" name="Picture 3">
            <a:extLst>
              <a:ext uri="{FF2B5EF4-FFF2-40B4-BE49-F238E27FC236}">
                <a16:creationId xmlns:a16="http://schemas.microsoft.com/office/drawing/2014/main" id="{3418282B-121A-4F99-98DB-BACDAE775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84313"/>
            <a:ext cx="6205537"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680913B-AB39-44E9-BA5B-B23B77143EAB}"/>
              </a:ext>
            </a:extLst>
          </p:cNvPr>
          <p:cNvSpPr>
            <a:spLocks noGrp="1" noChangeArrowheads="1"/>
          </p:cNvSpPr>
          <p:nvPr>
            <p:ph type="title"/>
          </p:nvPr>
        </p:nvSpPr>
        <p:spPr/>
        <p:txBody>
          <a:bodyPr/>
          <a:lstStyle/>
          <a:p>
            <a:r>
              <a:rPr lang="en-US" altLang="en-US" b="0">
                <a:ea typeface="ＭＳ Ｐゴシック" panose="020B0600070205080204" pitchFamily="34" charset="-128"/>
              </a:rPr>
              <a:t>BPM Critical Success Factors</a:t>
            </a:r>
            <a:endParaRPr lang="en-US" altLang="en-US">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D9A0BFBA-A963-4224-A1B6-3F6535E3C2E8}"/>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8196" name="Picture 3">
            <a:extLst>
              <a:ext uri="{FF2B5EF4-FFF2-40B4-BE49-F238E27FC236}">
                <a16:creationId xmlns:a16="http://schemas.microsoft.com/office/drawing/2014/main" id="{E71AF1FD-B282-4FD0-B026-C0D62A221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484313"/>
            <a:ext cx="8105775"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9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39FE898-6666-4604-90E6-34E7242E91CF}"/>
              </a:ext>
            </a:extLst>
          </p:cNvPr>
          <p:cNvSpPr>
            <a:spLocks noGrp="1" noChangeArrowheads="1"/>
          </p:cNvSpPr>
          <p:nvPr>
            <p:ph type="title"/>
          </p:nvPr>
        </p:nvSpPr>
        <p:spPr/>
        <p:txBody>
          <a:bodyPr/>
          <a:lstStyle/>
          <a:p>
            <a:r>
              <a:rPr lang="en-US" altLang="en-US" b="0">
                <a:ea typeface="ＭＳ Ｐゴシック" panose="020B0600070205080204" pitchFamily="34" charset="-128"/>
              </a:rPr>
              <a:t>BPM Critical Success Factors</a:t>
            </a:r>
            <a:endParaRPr lang="en-US" altLang="en-US">
              <a:ea typeface="ＭＳ Ｐゴシック" panose="020B0600070205080204" pitchFamily="34" charset="-128"/>
            </a:endParaRPr>
          </a:p>
        </p:txBody>
      </p:sp>
      <p:sp>
        <p:nvSpPr>
          <p:cNvPr id="9219" name="Content Placeholder 2">
            <a:extLst>
              <a:ext uri="{FF2B5EF4-FFF2-40B4-BE49-F238E27FC236}">
                <a16:creationId xmlns:a16="http://schemas.microsoft.com/office/drawing/2014/main" id="{3588ADEE-FD9F-4340-9E9A-B604482EF807}"/>
              </a:ext>
            </a:extLst>
          </p:cNvPr>
          <p:cNvSpPr>
            <a:spLocks noGrp="1" noChangeArrowheads="1"/>
          </p:cNvSpPr>
          <p:nvPr>
            <p:ph idx="1"/>
          </p:nvPr>
        </p:nvSpPr>
        <p:spPr/>
        <p:txBody>
          <a:bodyPr/>
          <a:lstStyle/>
          <a:p>
            <a:pPr marL="0" indent="0">
              <a:buFontTx/>
              <a:buNone/>
            </a:pPr>
            <a:r>
              <a:rPr lang="en-US" altLang="en-US" sz="1400" b="1" i="1">
                <a:ea typeface="ＭＳ Ｐゴシック" panose="020B0600070205080204" pitchFamily="34" charset="-128"/>
              </a:rPr>
              <a:t>2.6.1 Alignment of Strategy, Value Chain and Business Process</a:t>
            </a:r>
          </a:p>
          <a:p>
            <a:pPr marL="0" indent="0">
              <a:buFontTx/>
              <a:buNone/>
            </a:pPr>
            <a:r>
              <a:rPr lang="en-US" altLang="en-US" sz="1400">
                <a:ea typeface="ＭＳ Ｐゴシック" panose="020B0600070205080204" pitchFamily="34" charset="-128"/>
              </a:rPr>
              <a:t>Experience has shown that the most successful organizations implementing BPM pay</a:t>
            </a:r>
          </a:p>
          <a:p>
            <a:pPr marL="0" indent="0">
              <a:buFontTx/>
              <a:buNone/>
            </a:pPr>
            <a:r>
              <a:rPr lang="en-US" altLang="en-US" sz="1400">
                <a:ea typeface="ＭＳ Ｐゴシック" panose="020B0600070205080204" pitchFamily="34" charset="-128"/>
              </a:rPr>
              <a:t>particular attention to the alignment of business strategy, value-chain definitions, and</a:t>
            </a:r>
          </a:p>
          <a:p>
            <a:pPr marL="0" indent="0">
              <a:buFontTx/>
              <a:buNone/>
            </a:pPr>
            <a:r>
              <a:rPr lang="en-US" altLang="en-US" sz="1400">
                <a:ea typeface="ＭＳ Ｐゴシック" panose="020B0600070205080204" pitchFamily="34" charset="-128"/>
              </a:rPr>
              <a:t>business processes. BPM relies on key business strategies that set the primary</a:t>
            </a:r>
          </a:p>
          <a:p>
            <a:pPr marL="0" indent="0">
              <a:buFontTx/>
              <a:buNone/>
            </a:pPr>
            <a:r>
              <a:rPr lang="en-US" altLang="en-US" sz="1400">
                <a:ea typeface="ＭＳ Ｐゴシック" panose="020B0600070205080204" pitchFamily="34" charset="-128"/>
              </a:rPr>
              <a:t>direction of the enterprise, usually in terms of value propositions for goods and services</a:t>
            </a:r>
          </a:p>
          <a:p>
            <a:pPr marL="0" indent="0">
              <a:buFontTx/>
              <a:buNone/>
            </a:pPr>
            <a:r>
              <a:rPr lang="en-US" altLang="en-US" sz="1400">
                <a:ea typeface="ＭＳ Ｐゴシック" panose="020B0600070205080204" pitchFamily="34" charset="-128"/>
              </a:rPr>
              <a:t>delivered to customers. The business strategy then leads to enterprise and business</a:t>
            </a:r>
          </a:p>
          <a:p>
            <a:pPr marL="0" indent="0">
              <a:buFontTx/>
              <a:buNone/>
            </a:pPr>
            <a:r>
              <a:rPr lang="en-US" altLang="en-US" sz="1400">
                <a:ea typeface="ＭＳ Ｐゴシック" panose="020B0600070205080204" pitchFamily="34" charset="-128"/>
              </a:rPr>
              <a:t>unit goals as the basis for action plans and business tactics. These goals are often</a:t>
            </a:r>
          </a:p>
          <a:p>
            <a:pPr marL="0" indent="0">
              <a:buFontTx/>
              <a:buNone/>
            </a:pPr>
            <a:r>
              <a:rPr lang="en-US" altLang="en-US" sz="1400">
                <a:ea typeface="ＭＳ Ｐゴシック" panose="020B0600070205080204" pitchFamily="34" charset="-128"/>
              </a:rPr>
              <a:t>stated in terms of operational objectives and financial goals.</a:t>
            </a:r>
          </a:p>
          <a:p>
            <a:pPr marL="0" indent="0">
              <a:buFontTx/>
              <a:buNone/>
            </a:pPr>
            <a:r>
              <a:rPr lang="en-US" altLang="en-US" sz="1400" b="1" i="1">
                <a:ea typeface="ＭＳ Ｐゴシック" panose="020B0600070205080204" pitchFamily="34" charset="-128"/>
              </a:rPr>
              <a:t>2.6.2 Goals</a:t>
            </a:r>
          </a:p>
          <a:p>
            <a:pPr marL="0" indent="0">
              <a:buFontTx/>
              <a:buNone/>
            </a:pPr>
            <a:r>
              <a:rPr lang="en-US" altLang="en-US" sz="1400">
                <a:ea typeface="ＭＳ Ｐゴシック" panose="020B0600070205080204" pitchFamily="34" charset="-128"/>
              </a:rPr>
              <a:t>Business goals are most often an output of an organizations strategic planning efforts,</a:t>
            </a:r>
          </a:p>
          <a:p>
            <a:pPr marL="0" indent="0">
              <a:buFontTx/>
              <a:buNone/>
            </a:pPr>
            <a:r>
              <a:rPr lang="en-US" altLang="en-US" sz="1400">
                <a:ea typeface="ＭＳ Ｐゴシック" panose="020B0600070205080204" pitchFamily="34" charset="-128"/>
              </a:rPr>
              <a:t>and are typically decomposed to include functional goals which align an organizations</a:t>
            </a:r>
          </a:p>
          <a:p>
            <a:pPr marL="0" indent="0">
              <a:buFontTx/>
              <a:buNone/>
            </a:pPr>
            <a:r>
              <a:rPr lang="en-US" altLang="en-US" sz="1400">
                <a:ea typeface="ＭＳ Ｐゴシック" panose="020B0600070205080204" pitchFamily="34" charset="-128"/>
              </a:rPr>
              <a:t>functional areas to overall strategy. For example, sales, marketing, and financial goals</a:t>
            </a:r>
          </a:p>
          <a:p>
            <a:pPr marL="0" indent="0">
              <a:buFontTx/>
              <a:buNone/>
            </a:pPr>
            <a:r>
              <a:rPr lang="en-US" altLang="en-US" sz="1400">
                <a:ea typeface="ＭＳ Ｐゴシック" panose="020B0600070205080204" pitchFamily="34" charset="-128"/>
              </a:rPr>
              <a:t>would typically align with overall strategic goals and objectives. In a similar manor,</a:t>
            </a:r>
          </a:p>
          <a:p>
            <a:pPr marL="0" indent="0">
              <a:buFontTx/>
              <a:buNone/>
            </a:pPr>
            <a:r>
              <a:rPr lang="en-US" altLang="en-US" sz="1400">
                <a:ea typeface="ＭＳ Ｐゴシック" panose="020B0600070205080204" pitchFamily="34" charset="-128"/>
              </a:rPr>
              <a:t>process goals would align business processes with overall organization strategy.</a:t>
            </a:r>
          </a:p>
        </p:txBody>
      </p:sp>
    </p:spTree>
    <p:extLst>
      <p:ext uri="{BB962C8B-B14F-4D97-AF65-F5344CB8AC3E}">
        <p14:creationId xmlns:p14="http://schemas.microsoft.com/office/powerpoint/2010/main" val="288785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8623C6A-46D7-40E9-84E1-E7E487DC9937}"/>
              </a:ext>
            </a:extLst>
          </p:cNvPr>
          <p:cNvSpPr>
            <a:spLocks noGrp="1" noChangeArrowheads="1"/>
          </p:cNvSpPr>
          <p:nvPr>
            <p:ph type="title"/>
          </p:nvPr>
        </p:nvSpPr>
        <p:spPr/>
        <p:txBody>
          <a:bodyPr/>
          <a:lstStyle/>
          <a:p>
            <a:r>
              <a:rPr lang="en-US" altLang="en-US" b="0">
                <a:ea typeface="ＭＳ Ｐゴシック" panose="020B0600070205080204" pitchFamily="34" charset="-128"/>
              </a:rPr>
              <a:t>BPM Critical Success Factors</a:t>
            </a:r>
            <a:endParaRPr lang="en-US" altLang="en-US">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477D1C84-00AA-47C2-B739-C058D319BBBA}"/>
              </a:ext>
            </a:extLst>
          </p:cNvPr>
          <p:cNvSpPr>
            <a:spLocks noGrp="1"/>
          </p:cNvSpPr>
          <p:nvPr>
            <p:ph idx="1"/>
          </p:nvPr>
        </p:nvSpPr>
        <p:spPr>
          <a:xfrm>
            <a:off x="457200" y="1628775"/>
            <a:ext cx="8723313" cy="3989388"/>
          </a:xfrm>
        </p:spPr>
        <p:txBody>
          <a:bodyPr/>
          <a:lstStyle/>
          <a:p>
            <a:pPr marL="0" indent="0">
              <a:buFontTx/>
              <a:buNone/>
              <a:defRPr/>
            </a:pPr>
            <a:r>
              <a:rPr lang="en-US" sz="1400" b="1" i="1" dirty="0"/>
              <a:t>2.6.3 Executive Sponsorship/Governance</a:t>
            </a:r>
          </a:p>
          <a:p>
            <a:pPr marL="0" indent="0">
              <a:buFontTx/>
              <a:buNone/>
              <a:defRPr/>
            </a:pPr>
            <a:r>
              <a:rPr lang="en-US" sz="1400" dirty="0"/>
              <a:t>Enterprises that are mature in their approach to BPM typically assign executive leadership responsibility to oversee the performance of key processes. The performance of a process is measured with accountability falling under the executive leadership and reported throughout the enterprise. In order to discover and manage key processes, it is important to have organizational discipline to utilize methodologies</a:t>
            </a:r>
          </a:p>
          <a:p>
            <a:pPr marL="0" indent="0">
              <a:buFontTx/>
              <a:buNone/>
              <a:defRPr/>
            </a:pPr>
            <a:r>
              <a:rPr lang="en-US" sz="1400" dirty="0"/>
              <a:t>to document, store, manage and continuously improve the business processes, particularly those that make up the value chains. This would include governance mechanisms to support BPM with all its tools and institutionalized across all functional areas in order to optimize the impact on value chain performance.</a:t>
            </a:r>
          </a:p>
          <a:p>
            <a:pPr marL="0" indent="0">
              <a:buFontTx/>
              <a:buNone/>
              <a:defRPr/>
            </a:pPr>
            <a:r>
              <a:rPr lang="en-US" sz="1400" b="1" i="1" dirty="0"/>
              <a:t>2.6.4 Process Ownership</a:t>
            </a:r>
          </a:p>
          <a:p>
            <a:pPr marL="0" indent="0">
              <a:buFontTx/>
              <a:buNone/>
              <a:defRPr/>
            </a:pPr>
            <a:r>
              <a:rPr lang="en-US" sz="1400" dirty="0"/>
              <a:t>Organizations who successfully implement BPM recognize that the role of a process owner is critical. A process owner is responsible for the entire end-to-end process across functional departments. The success of this role depends on the authority the individual has to control the budget and make decisions that effect the development, maintenance, and improvement of the business process.</a:t>
            </a:r>
          </a:p>
          <a:p>
            <a:pPr marL="0" indent="0">
              <a:buFontTx/>
              <a:buNone/>
              <a:defRPr/>
            </a:pPr>
            <a:r>
              <a:rPr lang="en-US" sz="1400" b="1" i="1" dirty="0"/>
              <a:t>2.6.5 Metrics, Measures and Monitoring</a:t>
            </a:r>
          </a:p>
          <a:p>
            <a:pPr marL="0" indent="0">
              <a:buFontTx/>
              <a:buNone/>
              <a:defRPr/>
            </a:pPr>
            <a:r>
              <a:rPr lang="en-US" sz="1400" dirty="0"/>
              <a:t>To manage one must measure. Business process measurement and monitoring provides critical feedback on process design, performance, and compliance. It is necessary to measure process performance in terms of a variety of possible metrics related to how well the process meets its stated goals. Metrics may include sales</a:t>
            </a:r>
          </a:p>
          <a:p>
            <a:pPr marL="0" indent="0">
              <a:buFontTx/>
              <a:buNone/>
              <a:defRPr/>
            </a:pPr>
            <a:r>
              <a:rPr lang="en-US" sz="1400" dirty="0"/>
              <a:t>growth, cost reduction or containment, cycle time, and customer satisfaction or retention.</a:t>
            </a:r>
          </a:p>
          <a:p>
            <a:pPr marL="0" indent="0">
              <a:buFontTx/>
              <a:buNone/>
              <a:defRPr/>
            </a:pPr>
            <a:r>
              <a:rPr lang="en-US" sz="1400" b="1" i="1" dirty="0"/>
              <a:t>2.6.6 Institution Practices</a:t>
            </a:r>
          </a:p>
          <a:p>
            <a:pPr>
              <a:defRPr/>
            </a:pPr>
            <a:r>
              <a:rPr lang="en-US" sz="1400" dirty="0"/>
              <a:t>The effective attainment of these BPM success factors to create value for an enterprise</a:t>
            </a:r>
          </a:p>
          <a:p>
            <a:pPr>
              <a:defRPr/>
            </a:pPr>
            <a:r>
              <a:rPr lang="en-US" sz="1400" dirty="0"/>
              <a:t>and its customers is dependent upon both organizational practices and mastery of</a:t>
            </a:r>
          </a:p>
          <a:p>
            <a:pPr>
              <a:defRPr/>
            </a:pPr>
            <a:r>
              <a:rPr lang="en-US" sz="1400" dirty="0"/>
              <a:t>concepts and skills by individuals with accountability for managing business processes.</a:t>
            </a:r>
          </a:p>
        </p:txBody>
      </p:sp>
    </p:spTree>
    <p:extLst>
      <p:ext uri="{BB962C8B-B14F-4D97-AF65-F5344CB8AC3E}">
        <p14:creationId xmlns:p14="http://schemas.microsoft.com/office/powerpoint/2010/main" val="51395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771714E-8452-4EC0-8B60-7C3A1E2DA042}"/>
              </a:ext>
            </a:extLst>
          </p:cNvPr>
          <p:cNvSpPr>
            <a:spLocks noGrp="1" noChangeArrowheads="1"/>
          </p:cNvSpPr>
          <p:nvPr>
            <p:ph type="title"/>
          </p:nvPr>
        </p:nvSpPr>
        <p:spPr/>
        <p:txBody>
          <a:bodyPr/>
          <a:lstStyle/>
          <a:p>
            <a:r>
              <a:rPr lang="en-US" altLang="en-US" b="0">
                <a:ea typeface="ＭＳ Ｐゴシック" panose="020B0600070205080204" pitchFamily="34" charset="-128"/>
              </a:rPr>
              <a:t>Alignment of Strategy, Value Chain and Business Process</a:t>
            </a:r>
            <a:endParaRPr lang="en-US" altLang="en-US">
              <a:ea typeface="ＭＳ Ｐゴシック" panose="020B0600070205080204" pitchFamily="34" charset="-128"/>
            </a:endParaRPr>
          </a:p>
        </p:txBody>
      </p:sp>
      <p:sp>
        <p:nvSpPr>
          <p:cNvPr id="11267" name="Content Placeholder 2">
            <a:extLst>
              <a:ext uri="{FF2B5EF4-FFF2-40B4-BE49-F238E27FC236}">
                <a16:creationId xmlns:a16="http://schemas.microsoft.com/office/drawing/2014/main" id="{4DF916F2-35AC-42C3-B668-5596AB37A6DE}"/>
              </a:ext>
            </a:extLst>
          </p:cNvPr>
          <p:cNvSpPr>
            <a:spLocks noGrp="1" noChangeArrowheads="1"/>
          </p:cNvSpPr>
          <p:nvPr>
            <p:ph idx="1"/>
          </p:nvPr>
        </p:nvSpPr>
        <p:spPr/>
        <p:txBody>
          <a:bodyPr/>
          <a:lstStyle/>
          <a:p>
            <a:r>
              <a:rPr lang="en-US" altLang="en-US" sz="2400">
                <a:ea typeface="ＭＳ Ｐゴシック" panose="020B0600070205080204" pitchFamily="34" charset="-128"/>
              </a:rPr>
              <a:t>Most successful organisations implementing BPM pay attention to the alignment of business strategy, valuechain definitions and business processes</a:t>
            </a:r>
          </a:p>
          <a:p>
            <a:r>
              <a:rPr lang="en-US" altLang="en-US" sz="2400">
                <a:ea typeface="ＭＳ Ｐゴシック" panose="020B0600070205080204" pitchFamily="34" charset="-128"/>
              </a:rPr>
              <a:t>BPM relies on key business strategies that set the primary direction of the enterprise</a:t>
            </a:r>
          </a:p>
          <a:p>
            <a:pPr marL="400050" lvl="1" indent="0">
              <a:buFontTx/>
              <a:buNone/>
            </a:pPr>
            <a:r>
              <a:rPr lang="en-US" altLang="en-US">
                <a:ea typeface="ＭＳ Ｐゴシック" panose="020B0600070205080204" pitchFamily="34" charset="-128"/>
              </a:rPr>
              <a:t>− Value propositions for goods and services delivered</a:t>
            </a:r>
          </a:p>
          <a:p>
            <a:r>
              <a:rPr lang="en-US" altLang="en-US" sz="2400">
                <a:ea typeface="ＭＳ Ｐゴシック" panose="020B0600070205080204" pitchFamily="34" charset="-128"/>
              </a:rPr>
              <a:t>Business strategy leads to enterprise and business unit goals as the basis for action plans and business tactics</a:t>
            </a:r>
          </a:p>
        </p:txBody>
      </p:sp>
    </p:spTree>
    <p:extLst>
      <p:ext uri="{BB962C8B-B14F-4D97-AF65-F5344CB8AC3E}">
        <p14:creationId xmlns:p14="http://schemas.microsoft.com/office/powerpoint/2010/main" val="306655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AA265A2-C132-444E-AB6B-B8225AF5F2C1}"/>
              </a:ext>
            </a:extLst>
          </p:cNvPr>
          <p:cNvSpPr>
            <a:spLocks noGrp="1" noChangeArrowheads="1"/>
          </p:cNvSpPr>
          <p:nvPr>
            <p:ph type="title"/>
          </p:nvPr>
        </p:nvSpPr>
        <p:spPr/>
        <p:txBody>
          <a:bodyPr/>
          <a:lstStyle/>
          <a:p>
            <a:r>
              <a:rPr lang="en-US" altLang="en-US">
                <a:ea typeface="ＭＳ Ｐゴシック" panose="020B0600070205080204" pitchFamily="34" charset="-128"/>
              </a:rPr>
              <a:t>Analyzing the Business Environment : Strategy analysis</a:t>
            </a:r>
          </a:p>
        </p:txBody>
      </p:sp>
      <p:sp>
        <p:nvSpPr>
          <p:cNvPr id="12291" name="Content Placeholder 2">
            <a:extLst>
              <a:ext uri="{FF2B5EF4-FFF2-40B4-BE49-F238E27FC236}">
                <a16:creationId xmlns:a16="http://schemas.microsoft.com/office/drawing/2014/main" id="{B01094FB-42C6-4C57-9C62-4B78C36DAA39}"/>
              </a:ext>
            </a:extLst>
          </p:cNvPr>
          <p:cNvSpPr>
            <a:spLocks noGrp="1" noChangeArrowheads="1"/>
          </p:cNvSpPr>
          <p:nvPr>
            <p:ph idx="1"/>
          </p:nvPr>
        </p:nvSpPr>
        <p:spPr/>
        <p:txBody>
          <a:bodyPr/>
          <a:lstStyle/>
          <a:p>
            <a:pPr marL="0" indent="0">
              <a:buFontTx/>
              <a:buNone/>
            </a:pPr>
            <a:r>
              <a:rPr lang="en-US" altLang="en-US" sz="1400">
                <a:ea typeface="ＭＳ Ｐゴシック" panose="020B0600070205080204" pitchFamily="34" charset="-128"/>
              </a:rPr>
              <a:t>All organisations have to address the changes that have arisen, or can be</a:t>
            </a:r>
          </a:p>
          <a:p>
            <a:pPr marL="0" indent="0">
              <a:buFontTx/>
              <a:buNone/>
            </a:pPr>
            <a:r>
              <a:rPr lang="en-US" altLang="en-US" sz="1400">
                <a:ea typeface="ＭＳ Ｐゴシック" panose="020B0600070205080204" pitchFamily="34" charset="-128"/>
              </a:rPr>
              <a:t>predicted to arise, within their operating business environment. Such changes</a:t>
            </a:r>
          </a:p>
          <a:p>
            <a:pPr marL="0" indent="0">
              <a:buFontTx/>
              <a:buNone/>
            </a:pPr>
            <a:r>
              <a:rPr lang="en-US" altLang="en-US" sz="1400">
                <a:ea typeface="ＭＳ Ｐゴシック" panose="020B0600070205080204" pitchFamily="34" charset="-128"/>
              </a:rPr>
              <a:t>occur constantly, and any organisation that fails to identify and respond to them</a:t>
            </a:r>
          </a:p>
          <a:p>
            <a:pPr marL="0" indent="0">
              <a:buFontTx/>
              <a:buNone/>
            </a:pPr>
            <a:r>
              <a:rPr lang="en-US" altLang="en-US" sz="1400">
                <a:ea typeface="ＭＳ Ｐゴシック" panose="020B0600070205080204" pitchFamily="34" charset="-128"/>
              </a:rPr>
              <a:t>runs the risk of encountering business problems or even the failure of the entire</a:t>
            </a:r>
          </a:p>
          <a:p>
            <a:pPr marL="0" indent="0">
              <a:buFontTx/>
              <a:buNone/>
            </a:pPr>
            <a:r>
              <a:rPr lang="en-US" altLang="en-US" sz="1400">
                <a:ea typeface="ＭＳ Ｐゴシック" panose="020B0600070205080204" pitchFamily="34" charset="-128"/>
              </a:rPr>
              <a:t>enterprise. Senior management carries out regular monitoring of the business</a:t>
            </a:r>
          </a:p>
          <a:p>
            <a:pPr marL="0" indent="0">
              <a:buFontTx/>
              <a:buNone/>
            </a:pPr>
            <a:r>
              <a:rPr lang="en-US" altLang="en-US" sz="1400">
                <a:ea typeface="ＭＳ Ｐゴシック" panose="020B0600070205080204" pitchFamily="34" charset="-128"/>
              </a:rPr>
              <a:t>environment in order to identify any influences that may require action.</a:t>
            </a:r>
          </a:p>
          <a:p>
            <a:pPr marL="0" indent="0">
              <a:buFontTx/>
              <a:buNone/>
            </a:pPr>
            <a:r>
              <a:rPr lang="en-US" altLang="en-US" sz="1400">
                <a:ea typeface="ＭＳ Ｐゴシック" panose="020B0600070205080204" pitchFamily="34" charset="-128"/>
              </a:rPr>
              <a:t>There are two techniques that are used to examine the business environment</a:t>
            </a:r>
          </a:p>
          <a:p>
            <a:pPr marL="0" indent="0">
              <a:buFontTx/>
              <a:buNone/>
            </a:pPr>
            <a:r>
              <a:rPr lang="en-US" altLang="en-US" sz="1400">
                <a:ea typeface="ＭＳ Ｐゴシック" panose="020B0600070205080204" pitchFamily="34" charset="-128"/>
              </a:rPr>
              <a:t>within which an organisation is operating: PESTLE analysis and Porter’s Five</a:t>
            </a:r>
          </a:p>
          <a:p>
            <a:pPr marL="0" indent="0">
              <a:buFontTx/>
              <a:buNone/>
            </a:pPr>
            <a:r>
              <a:rPr lang="en-US" altLang="en-US" sz="1400">
                <a:ea typeface="ＭＳ Ｐゴシック" panose="020B0600070205080204" pitchFamily="34" charset="-128"/>
              </a:rPr>
              <a:t>Forces analysis.</a:t>
            </a:r>
          </a:p>
          <a:p>
            <a:pPr marL="0" indent="0">
              <a:buFontTx/>
              <a:buNone/>
            </a:pPr>
            <a:r>
              <a:rPr lang="en-US" altLang="en-US" sz="1400">
                <a:ea typeface="ＭＳ Ｐゴシック" panose="020B0600070205080204" pitchFamily="34" charset="-128"/>
              </a:rPr>
              <a:t>The analysis of the external environment should be an ongoing process for senior</a:t>
            </a:r>
          </a:p>
          <a:p>
            <a:pPr marL="0" indent="0">
              <a:buFontTx/>
              <a:buNone/>
            </a:pPr>
            <a:r>
              <a:rPr lang="en-US" altLang="en-US" sz="1400">
                <a:ea typeface="ＭＳ Ｐゴシック" panose="020B0600070205080204" pitchFamily="34" charset="-128"/>
              </a:rPr>
              <a:t>management, since the factors identified may provide insights into problems for</a:t>
            </a:r>
          </a:p>
          <a:p>
            <a:pPr marL="0" indent="0">
              <a:buFontTx/>
              <a:buNone/>
            </a:pPr>
            <a:r>
              <a:rPr lang="en-US" altLang="en-US" sz="1400">
                <a:ea typeface="ＭＳ Ｐゴシック" panose="020B0600070205080204" pitchFamily="34" charset="-128"/>
              </a:rPr>
              <a:t>the future or opportunities for new successes. Using the PESTLE and five forces</a:t>
            </a:r>
          </a:p>
          <a:p>
            <a:pPr marL="0" indent="0">
              <a:buFontTx/>
              <a:buNone/>
            </a:pPr>
            <a:r>
              <a:rPr lang="en-US" altLang="en-US" sz="1400">
                <a:ea typeface="ＭＳ Ｐゴシック" panose="020B0600070205080204" pitchFamily="34" charset="-128"/>
              </a:rPr>
              <a:t>techniques together helps to provide a detailed picture of the situation facing an</a:t>
            </a:r>
          </a:p>
          <a:p>
            <a:pPr marL="0" indent="0">
              <a:buFontTx/>
              <a:buNone/>
            </a:pPr>
            <a:r>
              <a:rPr lang="en-US" altLang="en-US" sz="1400">
                <a:ea typeface="ＭＳ Ｐゴシック" panose="020B0600070205080204" pitchFamily="34" charset="-128"/>
              </a:rPr>
              <a:t>organisation. Just using one technique may leave gaps in the knowledge and</a:t>
            </a:r>
          </a:p>
          <a:p>
            <a:pPr marL="0" indent="0">
              <a:buFontTx/>
              <a:buNone/>
            </a:pPr>
            <a:r>
              <a:rPr lang="en-US" altLang="en-US" sz="1400">
                <a:ea typeface="ＭＳ Ｐゴシック" panose="020B0600070205080204" pitchFamily="34" charset="-128"/>
              </a:rPr>
              <a:t>understanding.</a:t>
            </a:r>
          </a:p>
        </p:txBody>
      </p:sp>
    </p:spTree>
    <p:extLst>
      <p:ext uri="{BB962C8B-B14F-4D97-AF65-F5344CB8AC3E}">
        <p14:creationId xmlns:p14="http://schemas.microsoft.com/office/powerpoint/2010/main" val="193979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F10CCD-BC54-4265-8647-A146F2AE8CEC}"/>
              </a:ext>
            </a:extLst>
          </p:cNvPr>
          <p:cNvSpPr>
            <a:spLocks noGrp="1" noChangeArrowheads="1"/>
          </p:cNvSpPr>
          <p:nvPr>
            <p:ph type="title"/>
          </p:nvPr>
        </p:nvSpPr>
        <p:spPr/>
        <p:txBody>
          <a:bodyPr/>
          <a:lstStyle/>
          <a:p>
            <a:r>
              <a:rPr lang="en-US" altLang="en-US">
                <a:ea typeface="ＭＳ Ｐゴシック" panose="020B0600070205080204" pitchFamily="34" charset="-128"/>
              </a:rPr>
              <a:t>Technique: Porter’s Five Forces framework</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13315" name="Content Placeholder 2">
            <a:extLst>
              <a:ext uri="{FF2B5EF4-FFF2-40B4-BE49-F238E27FC236}">
                <a16:creationId xmlns:a16="http://schemas.microsoft.com/office/drawing/2014/main" id="{964EB440-8937-4BA8-A88F-242A78042BD1}"/>
              </a:ext>
            </a:extLst>
          </p:cNvPr>
          <p:cNvSpPr>
            <a:spLocks noGrp="1" noChangeArrowheads="1"/>
          </p:cNvSpPr>
          <p:nvPr>
            <p:ph idx="1"/>
          </p:nvPr>
        </p:nvSpPr>
        <p:spPr>
          <a:xfrm>
            <a:off x="250825" y="1557338"/>
            <a:ext cx="3467100" cy="3989387"/>
          </a:xfrm>
        </p:spPr>
        <p:txBody>
          <a:bodyPr/>
          <a:lstStyle/>
          <a:p>
            <a:r>
              <a:rPr lang="en-US" altLang="en-US" sz="2000">
                <a:ea typeface="ＭＳ Ｐゴシック" panose="020B0600070205080204" pitchFamily="34" charset="-128"/>
              </a:rPr>
              <a:t>Description of the technique Porter’s Five Forces analysis is also used to consider the external business environment</a:t>
            </a:r>
          </a:p>
          <a:p>
            <a:r>
              <a:rPr lang="en-US" altLang="en-US" sz="2000">
                <a:ea typeface="ＭＳ Ｐゴシック" panose="020B0600070205080204" pitchFamily="34" charset="-128"/>
              </a:rPr>
              <a:t>Michael Porter divided the potential sources of pressures within an industry into five categories. These categories are set out in Figure 1.1, and the factors to consider in each case are described below</a:t>
            </a:r>
          </a:p>
          <a:p>
            <a:endParaRPr lang="en-US" altLang="en-US" sz="2000">
              <a:ea typeface="ＭＳ Ｐゴシック" panose="020B0600070205080204" pitchFamily="34" charset="-128"/>
            </a:endParaRPr>
          </a:p>
        </p:txBody>
      </p:sp>
      <p:pic>
        <p:nvPicPr>
          <p:cNvPr id="13316" name="Picture 3">
            <a:extLst>
              <a:ext uri="{FF2B5EF4-FFF2-40B4-BE49-F238E27FC236}">
                <a16:creationId xmlns:a16="http://schemas.microsoft.com/office/drawing/2014/main" id="{E4730493-4336-43F5-9210-8D3C6CB2D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1412875"/>
            <a:ext cx="55943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6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1410</Words>
  <Application>Microsoft Office PowerPoint</Application>
  <PresentationFormat>On-screen Show (4:3)</PresentationFormat>
  <Paragraphs>108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Office Theme</vt:lpstr>
      <vt:lpstr>Pemodelan Proses Bisnis</vt:lpstr>
      <vt:lpstr>Referensi</vt:lpstr>
      <vt:lpstr>BPM Critical Success Factors</vt:lpstr>
      <vt:lpstr>BPM Critical Success Factors</vt:lpstr>
      <vt:lpstr>BPM Critical Success Factors</vt:lpstr>
      <vt:lpstr>BPM Critical Success Factors</vt:lpstr>
      <vt:lpstr>Alignment of Strategy, Value Chain and Business Process</vt:lpstr>
      <vt:lpstr>Analyzing the Business Environment : Strategy analysis</vt:lpstr>
      <vt:lpstr>Technique: Porter’s Five Forces framework </vt:lpstr>
      <vt:lpstr>PowerPoint Presentation</vt:lpstr>
      <vt:lpstr>Value Chain Analysis</vt:lpstr>
      <vt:lpstr>PowerPoint Presentation</vt:lpstr>
      <vt:lpstr>PowerPoint Presentation</vt:lpstr>
      <vt:lpstr>value chain analysis</vt:lpstr>
      <vt:lpstr>STRATEGY DEFINITION</vt:lpstr>
      <vt:lpstr>SWOT analysis</vt:lpstr>
      <vt:lpstr>PowerPoint Presentation</vt:lpstr>
      <vt:lpstr>Using SWOT analysis</vt:lpstr>
      <vt:lpstr>SWOT standard approach </vt:lpstr>
      <vt:lpstr>PERFORMANCE MEASUREMENT</vt:lpstr>
      <vt:lpstr>CSF and KPI</vt:lpstr>
      <vt:lpstr>Balanced Business Scorecard</vt:lpstr>
      <vt:lpstr>Balanced Business Scorecard</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238</cp:revision>
  <dcterms:created xsi:type="dcterms:W3CDTF">2010-08-24T06:47:44Z</dcterms:created>
  <dcterms:modified xsi:type="dcterms:W3CDTF">2017-09-22T23:12:02Z</dcterms:modified>
</cp:coreProperties>
</file>