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83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22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03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MDP262a Modeling, Analysis &amp; Redesign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Instructor’s Slides/Notes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2007 BPTrends Associates.  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83C66-0E55-4FBD-BF96-632741057DD6}" type="slidenum">
              <a:rPr lang="en-US"/>
              <a:pPr/>
              <a:t>11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4800" cy="3729038"/>
          </a:xfrm>
          <a:prstGeom prst="rect">
            <a:avLst/>
          </a:prstGeom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</p:spPr>
        <p:txBody>
          <a:bodyPr lIns="88336" tIns="44168" rIns="88336" bIns="441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7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582AB-1129-4E00-B6C8-7A46AF1C5D89}" type="slidenum">
              <a:rPr lang="en-US"/>
              <a:pPr/>
              <a:t>12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pPr>
              <a:lnSpc>
                <a:spcPct val="90000"/>
              </a:lnSpc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70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F0A79-E6A1-47B3-9180-2B4F7E06BD8A}" type="slidenum">
              <a:rPr lang="en-US"/>
              <a:pPr/>
              <a:t>13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65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44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428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995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72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08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582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6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527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6632A-4B99-4C58-B95C-F54E93206649}" type="slidenum">
              <a:rPr lang="de-DE"/>
              <a:pPr/>
              <a:t>22</a:t>
            </a:fld>
            <a:endParaRPr lang="de-DE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559" y="4721515"/>
            <a:ext cx="4996083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0242" tIns="50121" rIns="100242" bIns="50121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652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72FF-2C21-49CC-95EC-2A5F6A03EFB4}" type="slidenum">
              <a:rPr lang="de-DE"/>
              <a:pPr/>
              <a:t>23</a:t>
            </a:fld>
            <a:endParaRPr lang="de-DE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123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E82E4-C69E-4A1E-9B7C-B2E9C8DD6144}" type="slidenum">
              <a:rPr lang="de-DE"/>
              <a:pPr/>
              <a:t>24</a:t>
            </a:fld>
            <a:endParaRPr lang="de-DE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697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50AA7-820F-47B0-94DD-FA4BD2CD30B4}" type="slidenum">
              <a:rPr lang="de-DE"/>
              <a:pPr/>
              <a:t>25</a:t>
            </a:fld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225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56FEA-6C74-4C1E-ADE7-7C6F77F75AFC}" type="slidenum">
              <a:rPr lang="de-DE"/>
              <a:pPr/>
              <a:t>26</a:t>
            </a:fld>
            <a:endParaRPr lang="de-D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501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EA9D9-AD2B-4F40-BC05-49A4556AE8AE}" type="slidenum">
              <a:rPr lang="de-DE"/>
              <a:pPr/>
              <a:t>27</a:t>
            </a:fld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675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Lecture - 4 March 1999</a:t>
            </a:r>
          </a:p>
        </p:txBody>
      </p:sp>
      <p:sp>
        <p:nvSpPr>
          <p:cNvPr id="4136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B9328-2CAE-42FA-BA19-629450751959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413699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QUT Brisbane, Dr. Michael Rosemann</a:t>
            </a:r>
          </a:p>
        </p:txBody>
      </p:sp>
      <p:sp>
        <p:nvSpPr>
          <p:cNvPr id="413700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ITN286 - Process Engineering and EWS</a:t>
            </a:r>
          </a:p>
        </p:txBody>
      </p:sp>
      <p:sp>
        <p:nvSpPr>
          <p:cNvPr id="599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99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336" tIns="44168" rIns="88336" bIns="4416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608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Lecture - 4 March 1999</a:t>
            </a:r>
          </a:p>
        </p:txBody>
      </p:sp>
      <p:sp>
        <p:nvSpPr>
          <p:cNvPr id="4167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3EEC2-66DA-4929-B2D6-B5F2ED73409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416771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QUT Brisbane, Dr. Michael Rosemann</a:t>
            </a:r>
          </a:p>
        </p:txBody>
      </p:sp>
      <p:sp>
        <p:nvSpPr>
          <p:cNvPr id="416772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ITN286 - Process Engineering and EWS</a:t>
            </a:r>
          </a:p>
        </p:txBody>
      </p:sp>
      <p:sp>
        <p:nvSpPr>
          <p:cNvPr id="601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01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336" tIns="44168" rIns="88336" bIns="4416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1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EA98C-6FB4-409D-B16D-52F1BEB6EC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noFill/>
          <a:ln/>
        </p:spPr>
        <p:txBody>
          <a:bodyPr lIns="88336" tIns="44168" rIns="88336" bIns="44168"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94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lIns="91559" tIns="45779" rIns="91559" bIns="45779"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63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354AC8F-83A6-4A26-A774-471EB5DFCC04}" type="datetime4">
              <a:rPr lang="nl-NL" smtClean="0"/>
              <a:pPr/>
              <a:t>23 september 2017</a:t>
            </a:fld>
            <a:endParaRPr lang="en-GB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25E23-B54F-489B-9334-E55E9AFFBB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46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90A57-A4F1-43F4-AAC5-1FBB78EF9132}" type="slidenum">
              <a:rPr lang="de-DE"/>
              <a:pPr/>
              <a:t>35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68350"/>
            <a:ext cx="4913313" cy="3684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pPr marL="0" marR="0" indent="0" algn="l" defTabSz="7620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19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lIns="91559" tIns="45779" rIns="91559" bIns="45779"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8229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90A57-A4F1-43F4-AAC5-1FBB78EF9132}" type="slidenum">
              <a:rPr lang="de-DE"/>
              <a:pPr/>
              <a:t>38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68350"/>
            <a:ext cx="4913313" cy="3684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pPr marL="0" marR="0" indent="0" algn="l" defTabSz="7620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28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lIns="91559" tIns="45779" rIns="91559" bIns="45779"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557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AU" dirty="0"/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de-DE">
                <a:solidFill>
                  <a:srgbClr val="C0504D"/>
                </a:solidFill>
                <a:ea typeface="ＭＳ Ｐゴシック" pitchFamily="34" charset="-128"/>
              </a:rPr>
              <a:t>Lecture – 15 April 2010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84155-CEA6-40AF-BF62-FC6F4A1EA3AF}" type="slidenum">
              <a:rPr lang="de-DE" smtClean="0">
                <a:solidFill>
                  <a:srgbClr val="C0504D"/>
                </a:solidFill>
                <a:ea typeface="ＭＳ Ｐゴシック" pitchFamily="34" charset="-128"/>
              </a:rPr>
              <a:pPr/>
              <a:t>42</a:t>
            </a:fld>
            <a:endParaRPr lang="de-DE">
              <a:solidFill>
                <a:srgbClr val="C0504D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C0504D"/>
                </a:solidFill>
              </a:rPr>
              <a:t>QUT Brisbane, Dr Jan Recker</a:t>
            </a:r>
          </a:p>
        </p:txBody>
      </p:sp>
      <p:sp>
        <p:nvSpPr>
          <p:cNvPr id="82951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de-DE">
                <a:solidFill>
                  <a:srgbClr val="C0504D"/>
                </a:solidFill>
                <a:ea typeface="ＭＳ Ｐゴシック" pitchFamily="34" charset="-128"/>
              </a:rPr>
              <a:t>INB.INN321 – Business 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64450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90A57-A4F1-43F4-AAC5-1FBB78EF9132}" type="slidenum">
              <a:rPr lang="de-DE"/>
              <a:pPr/>
              <a:t>5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68350"/>
            <a:ext cx="4913313" cy="3684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3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FF7C23A-3031-4B92-9B93-283D20447C49}" type="datetime4">
              <a:rPr lang="nl-NL" smtClean="0"/>
              <a:pPr/>
              <a:t>23 september 2017</a:t>
            </a:fld>
            <a:endParaRPr lang="en-GB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BA83F-90F1-431B-9329-A9583333CAB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65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MDP262a Modeling, Analysis &amp; Redesign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Instructor’s Slides/Notes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2007 BPTrends Associates.  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A4E46-C93F-44B6-ADF2-ADDF50597AC7}" type="slidenum">
              <a:rPr lang="en-US"/>
              <a:pPr/>
              <a:t>8</a:t>
            </a:fld>
            <a:endParaRPr lang="en-US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4800" cy="3729038"/>
          </a:xfrm>
          <a:prstGeom prst="rect">
            <a:avLst/>
          </a:prstGeom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</p:spPr>
        <p:txBody>
          <a:bodyPr lIns="88336" tIns="44168" rIns="88336" bIns="441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4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MDP262a Modeling, Analysis &amp; Redesign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Instructor’s Slides/Notes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2007 BPTrends Associates.  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96231-5F00-4831-9467-525FFCEA6EA5}" type="slidenum">
              <a:rPr lang="en-US"/>
              <a:pPr/>
              <a:t>9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</p:spPr>
        <p:txBody>
          <a:bodyPr lIns="88336" tIns="44168" rIns="88336" bIns="441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0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27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0"/>
            <a:ext cx="7920037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4" y="1700215"/>
            <a:ext cx="3883025" cy="398938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3738" y="1700215"/>
            <a:ext cx="3884612" cy="3989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1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jpe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6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image" Target="../media/image25.emf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oleObject" Target="../embeddings/oleObject13.bin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notesSlide" Target="../notesSlides/notesSlide21.xml"/><Relationship Id="rId40" Type="http://schemas.openxmlformats.org/officeDocument/2006/relationships/oleObject" Target="../embeddings/oleObject12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oleObject" Target="../embeddings/oleObject14.bin"/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60.xml"/><Relationship Id="rId21" Type="http://schemas.openxmlformats.org/officeDocument/2006/relationships/tags" Target="../tags/tag55.xml"/><Relationship Id="rId42" Type="http://schemas.openxmlformats.org/officeDocument/2006/relationships/tags" Target="../tags/tag76.xml"/><Relationship Id="rId47" Type="http://schemas.openxmlformats.org/officeDocument/2006/relationships/tags" Target="../tags/tag81.xml"/><Relationship Id="rId63" Type="http://schemas.openxmlformats.org/officeDocument/2006/relationships/tags" Target="../tags/tag97.xml"/><Relationship Id="rId68" Type="http://schemas.openxmlformats.org/officeDocument/2006/relationships/tags" Target="../tags/tag102.xml"/><Relationship Id="rId7" Type="http://schemas.openxmlformats.org/officeDocument/2006/relationships/tags" Target="../tags/tag41.xml"/><Relationship Id="rId71" Type="http://schemas.openxmlformats.org/officeDocument/2006/relationships/notesSlide" Target="../notesSlides/notesSlide22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9" Type="http://schemas.openxmlformats.org/officeDocument/2006/relationships/tags" Target="../tags/tag63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tags" Target="../tags/tag74.xml"/><Relationship Id="rId45" Type="http://schemas.openxmlformats.org/officeDocument/2006/relationships/tags" Target="../tags/tag79.xml"/><Relationship Id="rId53" Type="http://schemas.openxmlformats.org/officeDocument/2006/relationships/tags" Target="../tags/tag87.xml"/><Relationship Id="rId58" Type="http://schemas.openxmlformats.org/officeDocument/2006/relationships/tags" Target="../tags/tag92.xml"/><Relationship Id="rId66" Type="http://schemas.openxmlformats.org/officeDocument/2006/relationships/tags" Target="../tags/tag100.xml"/><Relationship Id="rId5" Type="http://schemas.openxmlformats.org/officeDocument/2006/relationships/tags" Target="../tags/tag39.xml"/><Relationship Id="rId61" Type="http://schemas.openxmlformats.org/officeDocument/2006/relationships/tags" Target="../tags/tag95.xml"/><Relationship Id="rId19" Type="http://schemas.openxmlformats.org/officeDocument/2006/relationships/tags" Target="../tags/tag5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Relationship Id="rId43" Type="http://schemas.openxmlformats.org/officeDocument/2006/relationships/tags" Target="../tags/tag77.xml"/><Relationship Id="rId48" Type="http://schemas.openxmlformats.org/officeDocument/2006/relationships/tags" Target="../tags/tag82.xml"/><Relationship Id="rId56" Type="http://schemas.openxmlformats.org/officeDocument/2006/relationships/tags" Target="../tags/tag90.xml"/><Relationship Id="rId64" Type="http://schemas.openxmlformats.org/officeDocument/2006/relationships/tags" Target="../tags/tag98.xml"/><Relationship Id="rId69" Type="http://schemas.openxmlformats.org/officeDocument/2006/relationships/tags" Target="../tags/tag103.xml"/><Relationship Id="rId8" Type="http://schemas.openxmlformats.org/officeDocument/2006/relationships/tags" Target="../tags/tag42.xml"/><Relationship Id="rId51" Type="http://schemas.openxmlformats.org/officeDocument/2006/relationships/tags" Target="../tags/tag85.xml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46" Type="http://schemas.openxmlformats.org/officeDocument/2006/relationships/tags" Target="../tags/tag80.xml"/><Relationship Id="rId59" Type="http://schemas.openxmlformats.org/officeDocument/2006/relationships/tags" Target="../tags/tag93.xml"/><Relationship Id="rId67" Type="http://schemas.openxmlformats.org/officeDocument/2006/relationships/tags" Target="../tags/tag101.xml"/><Relationship Id="rId20" Type="http://schemas.openxmlformats.org/officeDocument/2006/relationships/tags" Target="../tags/tag54.xml"/><Relationship Id="rId41" Type="http://schemas.openxmlformats.org/officeDocument/2006/relationships/tags" Target="../tags/tag75.xml"/><Relationship Id="rId54" Type="http://schemas.openxmlformats.org/officeDocument/2006/relationships/tags" Target="../tags/tag88.xml"/><Relationship Id="rId62" Type="http://schemas.openxmlformats.org/officeDocument/2006/relationships/tags" Target="../tags/tag96.xml"/><Relationship Id="rId70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49" Type="http://schemas.openxmlformats.org/officeDocument/2006/relationships/tags" Target="../tags/tag83.xml"/><Relationship Id="rId57" Type="http://schemas.openxmlformats.org/officeDocument/2006/relationships/tags" Target="../tags/tag91.xml"/><Relationship Id="rId10" Type="http://schemas.openxmlformats.org/officeDocument/2006/relationships/tags" Target="../tags/tag44.xml"/><Relationship Id="rId31" Type="http://schemas.openxmlformats.org/officeDocument/2006/relationships/tags" Target="../tags/tag65.xml"/><Relationship Id="rId44" Type="http://schemas.openxmlformats.org/officeDocument/2006/relationships/tags" Target="../tags/tag78.xml"/><Relationship Id="rId52" Type="http://schemas.openxmlformats.org/officeDocument/2006/relationships/tags" Target="../tags/tag86.xml"/><Relationship Id="rId60" Type="http://schemas.openxmlformats.org/officeDocument/2006/relationships/tags" Target="../tags/tag94.xml"/><Relationship Id="rId65" Type="http://schemas.openxmlformats.org/officeDocument/2006/relationships/tags" Target="../tags/tag99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9" Type="http://schemas.openxmlformats.org/officeDocument/2006/relationships/tags" Target="../tags/tag73.xml"/><Relationship Id="rId34" Type="http://schemas.openxmlformats.org/officeDocument/2006/relationships/tags" Target="../tags/tag68.xml"/><Relationship Id="rId50" Type="http://schemas.openxmlformats.org/officeDocument/2006/relationships/tags" Target="../tags/tag84.xml"/><Relationship Id="rId55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84" Type="http://schemas.openxmlformats.org/officeDocument/2006/relationships/tags" Target="../tags/tag198.xml"/><Relationship Id="rId89" Type="http://schemas.openxmlformats.org/officeDocument/2006/relationships/tags" Target="../tags/tag203.xml"/><Relationship Id="rId16" Type="http://schemas.openxmlformats.org/officeDocument/2006/relationships/tags" Target="../tags/tag130.xml"/><Relationship Id="rId11" Type="http://schemas.openxmlformats.org/officeDocument/2006/relationships/tags" Target="../tags/tag125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74" Type="http://schemas.openxmlformats.org/officeDocument/2006/relationships/tags" Target="../tags/tag188.xml"/><Relationship Id="rId79" Type="http://schemas.openxmlformats.org/officeDocument/2006/relationships/tags" Target="../tags/tag193.xml"/><Relationship Id="rId5" Type="http://schemas.openxmlformats.org/officeDocument/2006/relationships/tags" Target="../tags/tag119.xml"/><Relationship Id="rId90" Type="http://schemas.openxmlformats.org/officeDocument/2006/relationships/tags" Target="../tags/tag204.xml"/><Relationship Id="rId95" Type="http://schemas.openxmlformats.org/officeDocument/2006/relationships/tags" Target="../tags/tag209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64" Type="http://schemas.openxmlformats.org/officeDocument/2006/relationships/tags" Target="../tags/tag178.xml"/><Relationship Id="rId69" Type="http://schemas.openxmlformats.org/officeDocument/2006/relationships/tags" Target="../tags/tag183.xml"/><Relationship Id="rId80" Type="http://schemas.openxmlformats.org/officeDocument/2006/relationships/tags" Target="../tags/tag194.xml"/><Relationship Id="rId85" Type="http://schemas.openxmlformats.org/officeDocument/2006/relationships/tags" Target="../tags/tag199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70" Type="http://schemas.openxmlformats.org/officeDocument/2006/relationships/tags" Target="../tags/tag184.xml"/><Relationship Id="rId75" Type="http://schemas.openxmlformats.org/officeDocument/2006/relationships/tags" Target="../tags/tag189.xml"/><Relationship Id="rId83" Type="http://schemas.openxmlformats.org/officeDocument/2006/relationships/tags" Target="../tags/tag197.xml"/><Relationship Id="rId88" Type="http://schemas.openxmlformats.org/officeDocument/2006/relationships/tags" Target="../tags/tag202.xml"/><Relationship Id="rId91" Type="http://schemas.openxmlformats.org/officeDocument/2006/relationships/tags" Target="../tags/tag205.xml"/><Relationship Id="rId96" Type="http://schemas.openxmlformats.org/officeDocument/2006/relationships/tags" Target="../tags/tag210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73" Type="http://schemas.openxmlformats.org/officeDocument/2006/relationships/tags" Target="../tags/tag187.xml"/><Relationship Id="rId78" Type="http://schemas.openxmlformats.org/officeDocument/2006/relationships/tags" Target="../tags/tag192.xml"/><Relationship Id="rId81" Type="http://schemas.openxmlformats.org/officeDocument/2006/relationships/tags" Target="../tags/tag195.xml"/><Relationship Id="rId86" Type="http://schemas.openxmlformats.org/officeDocument/2006/relationships/tags" Target="../tags/tag200.xml"/><Relationship Id="rId94" Type="http://schemas.openxmlformats.org/officeDocument/2006/relationships/tags" Target="../tags/tag208.xml"/><Relationship Id="rId99" Type="http://schemas.openxmlformats.org/officeDocument/2006/relationships/slideLayout" Target="../slideLayouts/slideLayout7.xml"/><Relationship Id="rId101" Type="http://schemas.openxmlformats.org/officeDocument/2006/relationships/image" Target="../media/image28.wmf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Relationship Id="rId76" Type="http://schemas.openxmlformats.org/officeDocument/2006/relationships/tags" Target="../tags/tag190.xml"/><Relationship Id="rId97" Type="http://schemas.openxmlformats.org/officeDocument/2006/relationships/tags" Target="../tags/tag211.xml"/><Relationship Id="rId7" Type="http://schemas.openxmlformats.org/officeDocument/2006/relationships/tags" Target="../tags/tag121.xml"/><Relationship Id="rId71" Type="http://schemas.openxmlformats.org/officeDocument/2006/relationships/tags" Target="../tags/tag185.xml"/><Relationship Id="rId92" Type="http://schemas.openxmlformats.org/officeDocument/2006/relationships/tags" Target="../tags/tag206.xml"/><Relationship Id="rId2" Type="http://schemas.openxmlformats.org/officeDocument/2006/relationships/tags" Target="../tags/tag116.xml"/><Relationship Id="rId29" Type="http://schemas.openxmlformats.org/officeDocument/2006/relationships/tags" Target="../tags/tag143.xml"/><Relationship Id="rId24" Type="http://schemas.openxmlformats.org/officeDocument/2006/relationships/tags" Target="../tags/tag138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66" Type="http://schemas.openxmlformats.org/officeDocument/2006/relationships/tags" Target="../tags/tag180.xml"/><Relationship Id="rId87" Type="http://schemas.openxmlformats.org/officeDocument/2006/relationships/tags" Target="../tags/tag201.xml"/><Relationship Id="rId61" Type="http://schemas.openxmlformats.org/officeDocument/2006/relationships/tags" Target="../tags/tag175.xml"/><Relationship Id="rId82" Type="http://schemas.openxmlformats.org/officeDocument/2006/relationships/tags" Target="../tags/tag196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56" Type="http://schemas.openxmlformats.org/officeDocument/2006/relationships/tags" Target="../tags/tag170.xml"/><Relationship Id="rId77" Type="http://schemas.openxmlformats.org/officeDocument/2006/relationships/tags" Target="../tags/tag191.xml"/><Relationship Id="rId100" Type="http://schemas.openxmlformats.org/officeDocument/2006/relationships/notesSlide" Target="../notesSlides/notesSlide25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72" Type="http://schemas.openxmlformats.org/officeDocument/2006/relationships/tags" Target="../tags/tag186.xml"/><Relationship Id="rId93" Type="http://schemas.openxmlformats.org/officeDocument/2006/relationships/tags" Target="../tags/tag207.xml"/><Relationship Id="rId98" Type="http://schemas.openxmlformats.org/officeDocument/2006/relationships/tags" Target="../tags/tag212.xml"/><Relationship Id="rId3" Type="http://schemas.openxmlformats.org/officeDocument/2006/relationships/tags" Target="../tags/tag1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Pemodelan</a:t>
            </a:r>
            <a:r>
              <a:rPr lang="en-GB" dirty="0"/>
              <a:t> Proses </a:t>
            </a:r>
            <a:r>
              <a:rPr lang="en-GB" dirty="0" err="1"/>
              <a:t>Bisnis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Identifikasi</a:t>
            </a:r>
            <a:r>
              <a:rPr lang="en-US" dirty="0"/>
              <a:t> Proses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5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a Process Architecture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03400" y="2944712"/>
            <a:ext cx="5270500" cy="2323301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Core Processes</a:t>
            </a:r>
          </a:p>
        </p:txBody>
      </p:sp>
      <p:sp>
        <p:nvSpPr>
          <p:cNvPr id="5" name="Isosceles Triangle 4"/>
          <p:cNvSpPr/>
          <p:nvPr/>
        </p:nvSpPr>
        <p:spPr bwMode="auto">
          <a:xfrm>
            <a:off x="1803400" y="1445223"/>
            <a:ext cx="5270500" cy="1312985"/>
          </a:xfrm>
          <a:prstGeom prst="triangle">
            <a:avLst/>
          </a:prstGeom>
          <a:solidFill>
            <a:srgbClr val="6699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Management Processes</a:t>
            </a:r>
          </a:p>
        </p:txBody>
      </p:sp>
      <p:sp>
        <p:nvSpPr>
          <p:cNvPr id="6" name="Rounded Rectangle 5"/>
          <p:cNvSpPr/>
          <p:nvPr/>
        </p:nvSpPr>
        <p:spPr bwMode="auto">
          <a:xfrm rot="16200000">
            <a:off x="-1167836" y="3479665"/>
            <a:ext cx="4349262" cy="1054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latin typeface="Arial" charset="0"/>
                <a:ea typeface="ＭＳ Ｐゴシック" pitchFamily="34" charset="-128"/>
              </a:rPr>
              <a:t>Suppliers / Partners</a:t>
            </a:r>
          </a:p>
        </p:txBody>
      </p:sp>
      <p:sp>
        <p:nvSpPr>
          <p:cNvPr id="7" name="Rounded Rectangle 6"/>
          <p:cNvSpPr/>
          <p:nvPr/>
        </p:nvSpPr>
        <p:spPr bwMode="auto">
          <a:xfrm rot="5400000">
            <a:off x="5708147" y="3491388"/>
            <a:ext cx="4349262" cy="1054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latin typeface="Arial" charset="0"/>
                <a:ea typeface="ＭＳ Ｐゴシック" pitchFamily="34" charset="-128"/>
              </a:rPr>
              <a:t>Customers / Owners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16100" y="5448653"/>
            <a:ext cx="5257800" cy="767862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latin typeface="Arial" charset="0"/>
                <a:ea typeface="ＭＳ Ｐゴシック" pitchFamily="34" charset="-128"/>
              </a:rPr>
              <a:t>Support Processes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31483" y="6235699"/>
            <a:ext cx="914033" cy="262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108" dirty="0">
                <a:latin typeface="Arial" charset="0"/>
              </a:rPr>
              <a:t>After Porter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651020" y="1384159"/>
            <a:ext cx="5546691" cy="5019926"/>
          </a:xfrm>
          <a:prstGeom prst="roundRect">
            <a:avLst>
              <a:gd name="adj" fmla="val 632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US" sz="2215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Core, Management and Support Processes</a:t>
            </a:r>
          </a:p>
        </p:txBody>
      </p:sp>
      <p:graphicFrame>
        <p:nvGraphicFramePr>
          <p:cNvPr id="1461251" name="Object 3"/>
          <p:cNvGraphicFramePr>
            <a:graphicFrameLocks noChangeAspect="1"/>
          </p:cNvGraphicFramePr>
          <p:nvPr/>
        </p:nvGraphicFramePr>
        <p:xfrm>
          <a:off x="228600" y="1655080"/>
          <a:ext cx="8610600" cy="429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4" imgW="9972640" imgH="5134142" progId="Visio.Drawing.11">
                  <p:embed/>
                </p:oleObj>
              </mc:Choice>
              <mc:Fallback>
                <p:oleObj name="Visio" r:id="rId4" imgW="9972640" imgH="5134142" progId="Visio.Drawing.11">
                  <p:embed/>
                  <p:pic>
                    <p:nvPicPr>
                      <p:cNvPr id="1461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55080"/>
                        <a:ext cx="8610600" cy="4291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71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706636"/>
            <a:ext cx="6705600" cy="562708"/>
          </a:xfrm>
        </p:spPr>
        <p:txBody>
          <a:bodyPr/>
          <a:lstStyle/>
          <a:p>
            <a:r>
              <a:rPr lang="en-AU" dirty="0"/>
              <a:t>Process Architecture Example</a:t>
            </a:r>
            <a:br>
              <a:rPr lang="en-AU" dirty="0"/>
            </a:br>
            <a:endParaRPr lang="en-AU" dirty="0"/>
          </a:p>
        </p:txBody>
      </p:sp>
      <p:pic>
        <p:nvPicPr>
          <p:cNvPr id="140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520" y="2051443"/>
            <a:ext cx="5268912" cy="385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37426" y="1447317"/>
            <a:ext cx="2425985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Television New Zealand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48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3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51950"/>
            <a:ext cx="6705600" cy="562708"/>
          </a:xfrm>
        </p:spPr>
        <p:txBody>
          <a:bodyPr/>
          <a:lstStyle/>
          <a:p>
            <a:r>
              <a:rPr lang="en-AU" dirty="0"/>
              <a:t>Process Architecture Example</a:t>
            </a:r>
            <a:br>
              <a:rPr lang="en-AU" dirty="0"/>
            </a:br>
            <a:endParaRPr lang="en-AU" dirty="0"/>
          </a:p>
        </p:txBody>
      </p:sp>
      <p:pic>
        <p:nvPicPr>
          <p:cNvPr id="1409028" name="Picture 4"/>
          <p:cNvPicPr>
            <a:picLocks noChangeAspect="1" noChangeArrowheads="1"/>
          </p:cNvPicPr>
          <p:nvPr/>
        </p:nvPicPr>
        <p:blipFill>
          <a:blip r:embed="rId3" cstate="print"/>
          <a:srcRect l="23438" t="26016" r="29134" b="22449"/>
          <a:stretch>
            <a:fillRect/>
          </a:stretch>
        </p:blipFill>
        <p:spPr bwMode="auto">
          <a:xfrm>
            <a:off x="1251366" y="1386094"/>
            <a:ext cx="6289535" cy="49242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7425" y="1447317"/>
            <a:ext cx="2369238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WA Water Corporation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63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370" y="678360"/>
            <a:ext cx="7685942" cy="545123"/>
          </a:xfrm>
        </p:spPr>
        <p:txBody>
          <a:bodyPr/>
          <a:lstStyle/>
          <a:p>
            <a:r>
              <a:rPr lang="en-US" dirty="0"/>
              <a:t>Process Architecture Example</a:t>
            </a:r>
            <a:endParaRPr lang="en-US" sz="1939" dirty="0"/>
          </a:p>
        </p:txBody>
      </p:sp>
      <p:sp>
        <p:nvSpPr>
          <p:cNvPr id="2603011" name="AutoShape 3"/>
          <p:cNvSpPr>
            <a:spLocks noChangeArrowheads="1"/>
          </p:cNvSpPr>
          <p:nvPr/>
        </p:nvSpPr>
        <p:spPr bwMode="auto">
          <a:xfrm>
            <a:off x="1610459" y="1453662"/>
            <a:ext cx="5688623" cy="1518138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03012" name="AutoShape 4"/>
          <p:cNvSpPr>
            <a:spLocks noChangeArrowheads="1"/>
          </p:cNvSpPr>
          <p:nvPr/>
        </p:nvSpPr>
        <p:spPr bwMode="auto">
          <a:xfrm>
            <a:off x="3874477" y="1771651"/>
            <a:ext cx="1370135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</a:t>
            </a:r>
            <a:r>
              <a:rPr lang="en-US" sz="1108">
                <a:latin typeface="Arial" charset="0"/>
                <a:ea typeface="ＭＳ Ｐゴシック" charset="-128"/>
              </a:rPr>
              <a:t>Strategic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Management</a:t>
            </a:r>
          </a:p>
        </p:txBody>
      </p:sp>
      <p:sp>
        <p:nvSpPr>
          <p:cNvPr id="2603013" name="AutoShape 5"/>
          <p:cNvSpPr>
            <a:spLocks noChangeArrowheads="1"/>
          </p:cNvSpPr>
          <p:nvPr/>
        </p:nvSpPr>
        <p:spPr bwMode="auto">
          <a:xfrm>
            <a:off x="3137389" y="2252297"/>
            <a:ext cx="1370134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</a:t>
            </a:r>
            <a:r>
              <a:rPr lang="en-US" sz="1108">
                <a:latin typeface="Arial" charset="0"/>
                <a:ea typeface="ＭＳ Ｐゴシック" charset="-128"/>
              </a:rPr>
              <a:t>Corporate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Development</a:t>
            </a:r>
          </a:p>
        </p:txBody>
      </p:sp>
      <p:sp>
        <p:nvSpPr>
          <p:cNvPr id="2603014" name="AutoShape 6"/>
          <p:cNvSpPr>
            <a:spLocks noChangeArrowheads="1"/>
          </p:cNvSpPr>
          <p:nvPr/>
        </p:nvSpPr>
        <p:spPr bwMode="auto">
          <a:xfrm>
            <a:off x="4771293" y="2252297"/>
            <a:ext cx="1370135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Investor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Relations</a:t>
            </a:r>
          </a:p>
        </p:txBody>
      </p:sp>
      <p:sp>
        <p:nvSpPr>
          <p:cNvPr id="2603015" name="Rectangle 7"/>
          <p:cNvSpPr>
            <a:spLocks noChangeArrowheads="1"/>
          </p:cNvSpPr>
          <p:nvPr/>
        </p:nvSpPr>
        <p:spPr bwMode="auto">
          <a:xfrm>
            <a:off x="1610459" y="3020159"/>
            <a:ext cx="5688623" cy="225815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03016" name="AutoShape 8"/>
          <p:cNvSpPr>
            <a:spLocks noChangeArrowheads="1"/>
          </p:cNvSpPr>
          <p:nvPr/>
        </p:nvSpPr>
        <p:spPr bwMode="auto">
          <a:xfrm>
            <a:off x="2560028" y="3116873"/>
            <a:ext cx="1790700" cy="385396"/>
          </a:xfrm>
          <a:prstGeom prst="chevron">
            <a:avLst>
              <a:gd name="adj" fmla="val 11616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Risk Assessment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   and Management</a:t>
            </a:r>
          </a:p>
        </p:txBody>
      </p:sp>
      <p:sp>
        <p:nvSpPr>
          <p:cNvPr id="2603017" name="AutoShape 9"/>
          <p:cNvSpPr>
            <a:spLocks noChangeArrowheads="1"/>
          </p:cNvSpPr>
          <p:nvPr/>
        </p:nvSpPr>
        <p:spPr bwMode="auto">
          <a:xfrm>
            <a:off x="5087816" y="3116873"/>
            <a:ext cx="1370135" cy="385396"/>
          </a:xfrm>
          <a:prstGeom prst="chevron">
            <a:avLst>
              <a:gd name="adj" fmla="val 8887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  </a:t>
            </a:r>
            <a:r>
              <a:rPr lang="en-US" sz="1108">
                <a:latin typeface="Arial" charset="0"/>
                <a:ea typeface="ＭＳ Ｐゴシック" charset="-128"/>
              </a:rPr>
              <a:t>Market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  Development</a:t>
            </a:r>
          </a:p>
        </p:txBody>
      </p:sp>
      <p:sp>
        <p:nvSpPr>
          <p:cNvPr id="2603018" name="Line 10"/>
          <p:cNvSpPr>
            <a:spLocks noChangeShapeType="1"/>
          </p:cNvSpPr>
          <p:nvPr/>
        </p:nvSpPr>
        <p:spPr bwMode="auto">
          <a:xfrm>
            <a:off x="4349262" y="3310304"/>
            <a:ext cx="1053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603019" name="Text Box 11"/>
          <p:cNvSpPr txBox="1">
            <a:spLocks noChangeArrowheads="1"/>
          </p:cNvSpPr>
          <p:nvPr/>
        </p:nvSpPr>
        <p:spPr bwMode="auto">
          <a:xfrm>
            <a:off x="1849315" y="2716824"/>
            <a:ext cx="2345514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77" b="1">
                <a:latin typeface="Arial" charset="0"/>
                <a:ea typeface="ＭＳ Ｐゴシック" charset="-128"/>
              </a:rPr>
              <a:t>Management Processes</a:t>
            </a:r>
          </a:p>
        </p:txBody>
      </p:sp>
      <p:sp>
        <p:nvSpPr>
          <p:cNvPr id="2603020" name="AutoShape 12"/>
          <p:cNvSpPr>
            <a:spLocks noChangeArrowheads="1"/>
          </p:cNvSpPr>
          <p:nvPr/>
        </p:nvSpPr>
        <p:spPr bwMode="auto">
          <a:xfrm>
            <a:off x="2611315" y="3597520"/>
            <a:ext cx="3950677" cy="240323"/>
          </a:xfrm>
          <a:prstGeom prst="chevron">
            <a:avLst>
              <a:gd name="adj" fmla="val 41097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Sales and Marketing</a:t>
            </a:r>
          </a:p>
        </p:txBody>
      </p:sp>
      <p:sp>
        <p:nvSpPr>
          <p:cNvPr id="2603021" name="AutoShape 13"/>
          <p:cNvSpPr>
            <a:spLocks noChangeArrowheads="1"/>
          </p:cNvSpPr>
          <p:nvPr/>
        </p:nvSpPr>
        <p:spPr bwMode="auto">
          <a:xfrm>
            <a:off x="2611316" y="3981451"/>
            <a:ext cx="1370135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  </a:t>
            </a:r>
            <a:r>
              <a:rPr lang="en-US" sz="1108">
                <a:latin typeface="Arial" charset="0"/>
                <a:ea typeface="ＭＳ Ｐゴシック" charset="-128"/>
              </a:rPr>
              <a:t>Underwriting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  Management</a:t>
            </a:r>
          </a:p>
        </p:txBody>
      </p:sp>
      <p:sp>
        <p:nvSpPr>
          <p:cNvPr id="2603022" name="AutoShape 14"/>
          <p:cNvSpPr>
            <a:spLocks noChangeArrowheads="1"/>
          </p:cNvSpPr>
          <p:nvPr/>
        </p:nvSpPr>
        <p:spPr bwMode="auto">
          <a:xfrm>
            <a:off x="3875943" y="3981451"/>
            <a:ext cx="1370134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Policy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Servicing</a:t>
            </a:r>
          </a:p>
        </p:txBody>
      </p:sp>
      <p:sp>
        <p:nvSpPr>
          <p:cNvPr id="2603023" name="AutoShape 15"/>
          <p:cNvSpPr>
            <a:spLocks noChangeArrowheads="1"/>
          </p:cNvSpPr>
          <p:nvPr/>
        </p:nvSpPr>
        <p:spPr bwMode="auto">
          <a:xfrm>
            <a:off x="5191858" y="3981451"/>
            <a:ext cx="1370134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Claims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Management</a:t>
            </a:r>
          </a:p>
        </p:txBody>
      </p:sp>
      <p:sp>
        <p:nvSpPr>
          <p:cNvPr id="2603024" name="AutoShape 16"/>
          <p:cNvSpPr>
            <a:spLocks noChangeArrowheads="1"/>
          </p:cNvSpPr>
          <p:nvPr/>
        </p:nvSpPr>
        <p:spPr bwMode="auto">
          <a:xfrm>
            <a:off x="2611315" y="4462097"/>
            <a:ext cx="3950677" cy="240323"/>
          </a:xfrm>
          <a:prstGeom prst="chevron">
            <a:avLst>
              <a:gd name="adj" fmla="val 41097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     Collections and Disbursement</a:t>
            </a:r>
          </a:p>
        </p:txBody>
      </p:sp>
      <p:sp>
        <p:nvSpPr>
          <p:cNvPr id="2603025" name="AutoShape 17"/>
          <p:cNvSpPr>
            <a:spLocks noChangeArrowheads="1"/>
          </p:cNvSpPr>
          <p:nvPr/>
        </p:nvSpPr>
        <p:spPr bwMode="auto">
          <a:xfrm>
            <a:off x="2611315" y="4797669"/>
            <a:ext cx="3950677" cy="240323"/>
          </a:xfrm>
          <a:prstGeom prst="chevron">
            <a:avLst>
              <a:gd name="adj" fmla="val 41097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    Asset Management</a:t>
            </a:r>
          </a:p>
        </p:txBody>
      </p:sp>
      <p:sp>
        <p:nvSpPr>
          <p:cNvPr id="2603026" name="Rectangle 18"/>
          <p:cNvSpPr>
            <a:spLocks noChangeArrowheads="1"/>
          </p:cNvSpPr>
          <p:nvPr/>
        </p:nvSpPr>
        <p:spPr bwMode="auto">
          <a:xfrm>
            <a:off x="1610459" y="5326674"/>
            <a:ext cx="5688623" cy="816219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03027" name="AutoShape 19"/>
          <p:cNvSpPr>
            <a:spLocks noChangeArrowheads="1"/>
          </p:cNvSpPr>
          <p:nvPr/>
        </p:nvSpPr>
        <p:spPr bwMode="auto">
          <a:xfrm>
            <a:off x="1820008" y="5421923"/>
            <a:ext cx="1211874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Finance/</a:t>
            </a:r>
          </a:p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Treasury</a:t>
            </a:r>
          </a:p>
        </p:txBody>
      </p:sp>
      <p:sp>
        <p:nvSpPr>
          <p:cNvPr id="2603028" name="AutoShape 20"/>
          <p:cNvSpPr>
            <a:spLocks noChangeArrowheads="1"/>
          </p:cNvSpPr>
          <p:nvPr/>
        </p:nvSpPr>
        <p:spPr bwMode="auto">
          <a:xfrm>
            <a:off x="2820866" y="5421923"/>
            <a:ext cx="1211873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Legal/</a:t>
            </a:r>
          </a:p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Audit</a:t>
            </a:r>
          </a:p>
        </p:txBody>
      </p:sp>
      <p:sp>
        <p:nvSpPr>
          <p:cNvPr id="2603029" name="AutoShape 21"/>
          <p:cNvSpPr>
            <a:spLocks noChangeArrowheads="1"/>
          </p:cNvSpPr>
          <p:nvPr/>
        </p:nvSpPr>
        <p:spPr bwMode="auto">
          <a:xfrm>
            <a:off x="3821723" y="5421923"/>
            <a:ext cx="1211874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  </a:t>
            </a:r>
            <a:r>
              <a:rPr lang="en-US" sz="1108">
                <a:latin typeface="Arial" charset="0"/>
                <a:ea typeface="ＭＳ Ｐゴシック" charset="-128"/>
              </a:rPr>
              <a:t>Reinsurance</a:t>
            </a:r>
          </a:p>
        </p:txBody>
      </p:sp>
      <p:sp>
        <p:nvSpPr>
          <p:cNvPr id="2603030" name="AutoShape 22"/>
          <p:cNvSpPr>
            <a:spLocks noChangeArrowheads="1"/>
          </p:cNvSpPr>
          <p:nvPr/>
        </p:nvSpPr>
        <p:spPr bwMode="auto">
          <a:xfrm>
            <a:off x="4822581" y="5421923"/>
            <a:ext cx="1211873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</a:t>
            </a:r>
            <a:r>
              <a:rPr lang="en-US" sz="1108">
                <a:latin typeface="Arial" charset="0"/>
                <a:ea typeface="ＭＳ Ｐゴシック" charset="-128"/>
              </a:rPr>
              <a:t>IT</a:t>
            </a:r>
          </a:p>
        </p:txBody>
      </p:sp>
      <p:sp>
        <p:nvSpPr>
          <p:cNvPr id="2603031" name="AutoShape 23"/>
          <p:cNvSpPr>
            <a:spLocks noChangeArrowheads="1"/>
          </p:cNvSpPr>
          <p:nvPr/>
        </p:nvSpPr>
        <p:spPr bwMode="auto">
          <a:xfrm>
            <a:off x="5821974" y="5421923"/>
            <a:ext cx="1213338" cy="385397"/>
          </a:xfrm>
          <a:prstGeom prst="chevron">
            <a:avLst>
              <a:gd name="adj" fmla="val 7870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</a:t>
            </a:r>
            <a:r>
              <a:rPr lang="en-US" sz="1108">
                <a:latin typeface="Arial" charset="0"/>
                <a:ea typeface="ＭＳ Ｐゴシック" charset="-128"/>
              </a:rPr>
              <a:t>HR</a:t>
            </a:r>
          </a:p>
        </p:txBody>
      </p:sp>
      <p:sp>
        <p:nvSpPr>
          <p:cNvPr id="2603032" name="Text Box 24"/>
          <p:cNvSpPr txBox="1">
            <a:spLocks noChangeArrowheads="1"/>
          </p:cNvSpPr>
          <p:nvPr/>
        </p:nvSpPr>
        <p:spPr bwMode="auto">
          <a:xfrm>
            <a:off x="1537189" y="4998428"/>
            <a:ext cx="1619354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77" b="1">
                <a:latin typeface="Arial" charset="0"/>
                <a:ea typeface="ＭＳ Ｐゴシック" charset="-128"/>
              </a:rPr>
              <a:t>Core Processes</a:t>
            </a:r>
          </a:p>
        </p:txBody>
      </p:sp>
      <p:sp>
        <p:nvSpPr>
          <p:cNvPr id="2603033" name="Text Box 25"/>
          <p:cNvSpPr txBox="1">
            <a:spLocks noChangeArrowheads="1"/>
          </p:cNvSpPr>
          <p:nvPr/>
        </p:nvSpPr>
        <p:spPr bwMode="auto">
          <a:xfrm>
            <a:off x="1537190" y="5906967"/>
            <a:ext cx="1988045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77" b="1" dirty="0">
                <a:latin typeface="Arial" charset="0"/>
                <a:ea typeface="ＭＳ Ｐゴシック" charset="-128"/>
              </a:rPr>
              <a:t>Enabling Processes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3077" y="1438042"/>
            <a:ext cx="2359877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An insurance company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3375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27" y="613013"/>
            <a:ext cx="6705600" cy="562708"/>
          </a:xfrm>
        </p:spPr>
        <p:txBody>
          <a:bodyPr/>
          <a:lstStyle/>
          <a:p>
            <a:r>
              <a:rPr lang="en-US" dirty="0"/>
              <a:t>Selected questions for scoping a process</a:t>
            </a:r>
          </a:p>
        </p:txBody>
      </p:sp>
      <p:sp>
        <p:nvSpPr>
          <p:cNvPr id="250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Process Architecture already in place: where does the process fit into the Process Architecture?</a:t>
            </a:r>
          </a:p>
          <a:p>
            <a:r>
              <a:rPr lang="en-US" dirty="0"/>
              <a:t>On what level is the unit of analysis, i.e. end-to-end process, procedure or operation?</a:t>
            </a:r>
          </a:p>
          <a:p>
            <a:r>
              <a:rPr lang="en-US" dirty="0"/>
              <a:t>What are the previous/subsequent processes and what are the interfaces to them?</a:t>
            </a:r>
          </a:p>
          <a:p>
            <a:r>
              <a:rPr lang="en-US" dirty="0"/>
              <a:t>What variants does this process have?</a:t>
            </a:r>
          </a:p>
          <a:p>
            <a:r>
              <a:rPr lang="en-US" dirty="0"/>
              <a:t>What underlying processes describe elements of this process in more detail?</a:t>
            </a:r>
          </a:p>
        </p:txBody>
      </p:sp>
    </p:spTree>
    <p:extLst>
      <p:ext uri="{BB962C8B-B14F-4D97-AF65-F5344CB8AC3E}">
        <p14:creationId xmlns:p14="http://schemas.microsoft.com/office/powerpoint/2010/main" val="117624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9843"/>
            <a:ext cx="6705600" cy="5627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Various techniques to scope a process </a:t>
            </a:r>
            <a:endParaRPr lang="en-US" sz="1939" dirty="0"/>
          </a:p>
        </p:txBody>
      </p:sp>
      <p:sp>
        <p:nvSpPr>
          <p:cNvPr id="274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86" y="1520441"/>
            <a:ext cx="7772400" cy="37982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Identify relevant stakeholders and objectives, e.g. via a Stakeholder-Objectives Matrix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Identify relevant context, e.g. via a SIPOC (Suppliers, Inputs, Process, Output, Customers) Diagram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Identify relevant process boundaries, e.g. via a Case/Function Matrix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Identify relevant guides and enablers, e.g. via an IGEO </a:t>
            </a:r>
            <a:r>
              <a:rPr lang="en-US" dirty="0">
                <a:cs typeface="Arial" charset="0"/>
              </a:rPr>
              <a:t>(Input/Guides/Enablers/Outputs) Diagram</a:t>
            </a:r>
          </a:p>
          <a:p>
            <a:pPr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A combination of the above</a:t>
            </a:r>
          </a:p>
          <a:p>
            <a:pPr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81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8086"/>
            <a:ext cx="6705600" cy="562708"/>
          </a:xfrm>
        </p:spPr>
        <p:txBody>
          <a:bodyPr/>
          <a:lstStyle/>
          <a:p>
            <a:r>
              <a:rPr lang="en-US" dirty="0"/>
              <a:t>Identify Process Stakeholders</a:t>
            </a:r>
            <a:endParaRPr lang="en-US" sz="1939" dirty="0"/>
          </a:p>
        </p:txBody>
      </p:sp>
      <p:sp>
        <p:nvSpPr>
          <p:cNvPr id="271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215" b="1" dirty="0"/>
              <a:t>Process owner</a:t>
            </a:r>
            <a:r>
              <a:rPr lang="en-US" sz="2215" dirty="0"/>
              <a:t>, </a:t>
            </a:r>
            <a:r>
              <a:rPr lang="en-US" altLang="en-US" sz="2215" dirty="0"/>
              <a:t>responsible for the effective and efficient operation of the process being modeled</a:t>
            </a:r>
          </a:p>
          <a:p>
            <a:pPr marL="422041" lvl="1" indent="0">
              <a:lnSpc>
                <a:spcPct val="90000"/>
              </a:lnSpc>
              <a:buNone/>
            </a:pPr>
            <a:endParaRPr lang="en-US" sz="2215" dirty="0"/>
          </a:p>
          <a:p>
            <a:pPr lvl="1"/>
            <a:r>
              <a:rPr lang="en-US" sz="2215" b="1" dirty="0"/>
              <a:t>Primary process participants</a:t>
            </a:r>
            <a:r>
              <a:rPr lang="en-US" sz="2215" dirty="0"/>
              <a:t>, i.e. those who are directly involved in the execution of the process under analysis</a:t>
            </a:r>
          </a:p>
          <a:p>
            <a:pPr lvl="1"/>
            <a:endParaRPr lang="en-US" sz="2215" dirty="0"/>
          </a:p>
          <a:p>
            <a:pPr lvl="1"/>
            <a:r>
              <a:rPr lang="en-US" sz="2215" b="1" dirty="0"/>
              <a:t>Secondary process participants</a:t>
            </a:r>
            <a:r>
              <a:rPr lang="en-US" sz="2215" dirty="0"/>
              <a:t>, i.e. those who are directly involved in the execution of the preceding or succeeding processes</a:t>
            </a:r>
          </a:p>
        </p:txBody>
      </p:sp>
    </p:spTree>
    <p:extLst>
      <p:ext uri="{BB962C8B-B14F-4D97-AF65-F5344CB8AC3E}">
        <p14:creationId xmlns:p14="http://schemas.microsoft.com/office/powerpoint/2010/main" val="829340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8810"/>
            <a:ext cx="6705600" cy="562708"/>
          </a:xfrm>
        </p:spPr>
        <p:txBody>
          <a:bodyPr/>
          <a:lstStyle/>
          <a:p>
            <a:r>
              <a:rPr lang="en-US" dirty="0"/>
              <a:t>Identify Process Objectives</a:t>
            </a:r>
            <a:endParaRPr lang="en-US" sz="1939" dirty="0"/>
          </a:p>
        </p:txBody>
      </p:sp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(hard) process objectives</a:t>
            </a:r>
          </a:p>
          <a:p>
            <a:pPr lvl="1"/>
            <a:r>
              <a:rPr lang="en-US" dirty="0"/>
              <a:t>Time, cost, quality (</a:t>
            </a:r>
            <a:r>
              <a:rPr lang="en-US" dirty="0" err="1"/>
              <a:t>minimise</a:t>
            </a:r>
            <a:r>
              <a:rPr lang="en-US" dirty="0"/>
              <a:t>, </a:t>
            </a:r>
            <a:r>
              <a:rPr lang="en-US" dirty="0" err="1"/>
              <a:t>maximise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satisfaction, compliance, flexibility, predictability</a:t>
            </a:r>
          </a:p>
          <a:p>
            <a:pPr lvl="1"/>
            <a:endParaRPr lang="en-US" dirty="0"/>
          </a:p>
          <a:p>
            <a:r>
              <a:rPr lang="en-US" b="1" dirty="0"/>
              <a:t>Secondary process objectives</a:t>
            </a:r>
          </a:p>
          <a:p>
            <a:pPr lvl="1"/>
            <a:r>
              <a:rPr lang="en-US" dirty="0"/>
              <a:t>To purchase goods, to hire new staff members</a:t>
            </a:r>
          </a:p>
          <a:p>
            <a:pPr lvl="1"/>
            <a:endParaRPr lang="en-US" dirty="0"/>
          </a:p>
          <a:p>
            <a:r>
              <a:rPr lang="en-US" dirty="0"/>
              <a:t>Accompany with appropriate process metrics</a:t>
            </a:r>
          </a:p>
          <a:p>
            <a:endParaRPr lang="en-US" dirty="0"/>
          </a:p>
          <a:p>
            <a:r>
              <a:rPr lang="en-US" dirty="0"/>
              <a:t>Let involved stakeholders define their priorities </a:t>
            </a:r>
          </a:p>
        </p:txBody>
      </p:sp>
    </p:spTree>
    <p:extLst>
      <p:ext uri="{BB962C8B-B14F-4D97-AF65-F5344CB8AC3E}">
        <p14:creationId xmlns:p14="http://schemas.microsoft.com/office/powerpoint/2010/main" val="14201116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to identify horizontal boundaries</a:t>
            </a:r>
          </a:p>
        </p:txBody>
      </p:sp>
      <p:sp>
        <p:nvSpPr>
          <p:cNvPr id="605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2041" indent="-422041">
              <a:buFont typeface="+mj-lt"/>
              <a:buAutoNum type="arabicPeriod"/>
            </a:pPr>
            <a:r>
              <a:rPr lang="en-US" dirty="0"/>
              <a:t>Change of flow object in the process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Change of multiplicity of flow object in the process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Change of transactional state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Process contains logical separation in time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Process contains logical separation </a:t>
            </a:r>
            <a:r>
              <a:rPr lang="en-US" sz="2215" dirty="0"/>
              <a:t>in space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Process contains logical separation </a:t>
            </a:r>
            <a:r>
              <a:rPr lang="en-US" sz="2215" dirty="0"/>
              <a:t>in other dimension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Follow scope in reference model (see later)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Based on functions/cases covered</a:t>
            </a:r>
          </a:p>
        </p:txBody>
      </p:sp>
    </p:spTree>
    <p:extLst>
      <p:ext uri="{BB962C8B-B14F-4D97-AF65-F5344CB8AC3E}">
        <p14:creationId xmlns:p14="http://schemas.microsoft.com/office/powerpoint/2010/main" val="8142750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28" y="564174"/>
            <a:ext cx="7920403" cy="105507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513028" y="1783508"/>
            <a:ext cx="66528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868974" y="2847378"/>
            <a:ext cx="131885" cy="6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93985" y="1802625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6911893" imgH="5913324" progId="Visio.Drawing.11">
                  <p:embed/>
                </p:oleObj>
              </mc:Choice>
              <mc:Fallback>
                <p:oleObj name="Visio" r:id="rId4" imgW="6911893" imgH="5913324" progId="Visio.Drawing.11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985" y="1802625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694489" y="1802350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6" imgW="6911893" imgH="5913324" progId="Visio.Drawing.11">
                  <p:embed/>
                </p:oleObj>
              </mc:Choice>
              <mc:Fallback>
                <p:oleObj name="Visio" r:id="rId6" imgW="6911893" imgH="5913324" progId="Visio.Drawing.11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89" y="1802350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707290" y="1797685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8" imgW="6911893" imgH="5913324" progId="Visio.Drawing.11">
                  <p:embed/>
                </p:oleObj>
              </mc:Choice>
              <mc:Fallback>
                <p:oleObj name="Visio" r:id="rId8" imgW="6911893" imgH="5913324" progId="Visio.Drawing.11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290" y="1797685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707290" y="1802046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10" imgW="6911893" imgH="5913324" progId="Visio.Drawing.11">
                  <p:embed/>
                </p:oleObj>
              </mc:Choice>
              <mc:Fallback>
                <p:oleObj name="Visio" r:id="rId10" imgW="6911893" imgH="5913324" progId="Visio.Drawing.11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290" y="1802046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694444" y="1802046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12" imgW="6911893" imgH="5913324" progId="Visio.Drawing.11">
                  <p:embed/>
                </p:oleObj>
              </mc:Choice>
              <mc:Fallback>
                <p:oleObj name="Visio" r:id="rId12" imgW="6911893" imgH="5913324" progId="Visio.Drawing.11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44" y="1802046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694489" y="1802350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14" imgW="6911893" imgH="5913324" progId="Visio.Drawing.11">
                  <p:embed/>
                </p:oleObj>
              </mc:Choice>
              <mc:Fallback>
                <p:oleObj name="Visio" r:id="rId14" imgW="6911893" imgH="5913324" progId="Visio.Drawing.11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89" y="1802350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707174" y="1802625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16" imgW="6911893" imgH="5913324" progId="Visio.Drawing.11">
                  <p:embed/>
                </p:oleObj>
              </mc:Choice>
              <mc:Fallback>
                <p:oleObj name="Visio" r:id="rId16" imgW="6911893" imgH="5913324" progId="Visio.Drawing.11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174" y="1802625"/>
                        <a:ext cx="4895850" cy="418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\\psf\Home\Desktop\pics\ch2_harborarch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18" y="1755242"/>
            <a:ext cx="1759902" cy="9032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4" y="4510533"/>
            <a:ext cx="1502610" cy="8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7575" y="3069693"/>
            <a:ext cx="1595254" cy="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74" y="4433485"/>
            <a:ext cx="1450637" cy="10251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\\psf\Home\Desktop\pics\ch7_BIMPCreditApplicationHistogram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0" y="2880611"/>
            <a:ext cx="1447785" cy="7708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73" y="4731800"/>
            <a:ext cx="1696083" cy="4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3517081" y="1828591"/>
            <a:ext cx="1189822" cy="638909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AU" sz="2215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31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66" y="603738"/>
            <a:ext cx="7313069" cy="562708"/>
          </a:xfrm>
        </p:spPr>
        <p:txBody>
          <a:bodyPr/>
          <a:lstStyle/>
          <a:p>
            <a:r>
              <a:rPr lang="en-US" dirty="0"/>
              <a:t>A stepwise method to build process architectures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8" y="1928313"/>
            <a:ext cx="6613723" cy="4270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398" y="1502161"/>
            <a:ext cx="4558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Case/function matrix (see Chap. 2 of textbook)</a:t>
            </a:r>
          </a:p>
        </p:txBody>
      </p:sp>
    </p:spTree>
    <p:extLst>
      <p:ext uri="{BB962C8B-B14F-4D97-AF65-F5344CB8AC3E}">
        <p14:creationId xmlns:p14="http://schemas.microsoft.com/office/powerpoint/2010/main" val="189267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8986"/>
            <a:ext cx="7161126" cy="562708"/>
          </a:xfrm>
        </p:spPr>
        <p:txBody>
          <a:bodyPr/>
          <a:lstStyle/>
          <a:p>
            <a:r>
              <a:rPr lang="en-US" dirty="0"/>
              <a:t>Identify vertical boundaries:</a:t>
            </a:r>
            <a:br>
              <a:rPr lang="en-US" dirty="0"/>
            </a:br>
            <a:r>
              <a:rPr lang="en-US" dirty="0"/>
              <a:t>typical artefacts in a Process Hierarchy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78" y="1530071"/>
            <a:ext cx="7920037" cy="3682511"/>
          </a:xfrm>
        </p:spPr>
        <p:txBody>
          <a:bodyPr/>
          <a:lstStyle/>
          <a:p>
            <a:pPr marL="0" indent="0">
              <a:buNone/>
            </a:pPr>
            <a:r>
              <a:rPr lang="en-AU" sz="1662" b="1" dirty="0"/>
              <a:t>Value chains</a:t>
            </a:r>
          </a:p>
          <a:p>
            <a:pPr marL="422041" lvl="1" indent="0">
              <a:buNone/>
            </a:pPr>
            <a:r>
              <a:rPr lang="en-AU" sz="1477" dirty="0"/>
              <a:t>A major line of business, has direct effect on a company's business results and strategic importance. Stays at a high level. For example: presentation of a product to the market.</a:t>
            </a:r>
          </a:p>
          <a:p>
            <a:pPr marL="422041" lvl="1" indent="0">
              <a:buNone/>
            </a:pPr>
            <a:endParaRPr lang="en-AU" sz="1477" dirty="0"/>
          </a:p>
          <a:p>
            <a:pPr marL="0" indent="0">
              <a:buNone/>
            </a:pPr>
            <a:r>
              <a:rPr lang="en-AU" sz="1662" b="1" dirty="0"/>
              <a:t>(Root/Main) Processes</a:t>
            </a:r>
          </a:p>
          <a:p>
            <a:pPr marL="422041" lvl="1" indent="0">
              <a:buNone/>
            </a:pPr>
            <a:r>
              <a:rPr lang="en-AU" sz="1477" dirty="0"/>
              <a:t>Processes build up value chains and mutually affect each other. For example: market research.</a:t>
            </a:r>
          </a:p>
          <a:p>
            <a:pPr marL="422041" lvl="1" indent="0">
              <a:buNone/>
            </a:pPr>
            <a:endParaRPr lang="en-AU" sz="1477" dirty="0"/>
          </a:p>
          <a:p>
            <a:pPr marL="0" indent="0">
              <a:buNone/>
            </a:pPr>
            <a:r>
              <a:rPr lang="en-AU" sz="1662" b="1" dirty="0"/>
              <a:t>Sub-processes</a:t>
            </a:r>
          </a:p>
          <a:p>
            <a:pPr marL="422041" lvl="1" indent="0">
              <a:buNone/>
            </a:pPr>
            <a:r>
              <a:rPr lang="en-AU" sz="1477" dirty="0"/>
              <a:t>Sub-processes build up processes. They involve multiple activities and can be layered on different levels of granularity (i.e. sub-sub-processes). For example: sales operation, preparation of sales budget, reception of customer orders.</a:t>
            </a:r>
          </a:p>
          <a:p>
            <a:pPr marL="422041" lvl="1" indent="0">
              <a:buNone/>
            </a:pPr>
            <a:endParaRPr lang="en-AU" sz="1477" dirty="0"/>
          </a:p>
          <a:p>
            <a:pPr marL="0" indent="0">
              <a:buNone/>
            </a:pPr>
            <a:r>
              <a:rPr lang="en-AU" sz="1662" b="1" dirty="0"/>
              <a:t>Process tasks</a:t>
            </a:r>
          </a:p>
          <a:p>
            <a:pPr marL="422041" lvl="1" indent="0">
              <a:buNone/>
            </a:pPr>
            <a:r>
              <a:rPr lang="en-AU" sz="1477" dirty="0"/>
              <a:t>Process tasks build up processes and sub-processes. These tasks are conducted by one or more individuals within the same function. For example: reception of customer orders involves review of these orders and incorporating them into the system.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8894" y="1530070"/>
            <a:ext cx="8027221" cy="1935773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AU" sz="2215">
              <a:latin typeface="Times New Roman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15" y="3465843"/>
            <a:ext cx="353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+mn-lt"/>
              </a:rPr>
              <a:t>Initial focus of Process Enumeration</a:t>
            </a:r>
          </a:p>
        </p:txBody>
      </p:sp>
    </p:spTree>
    <p:extLst>
      <p:ext uri="{BB962C8B-B14F-4D97-AF65-F5344CB8AC3E}">
        <p14:creationId xmlns:p14="http://schemas.microsoft.com/office/powerpoint/2010/main" val="6091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75832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3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4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5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5024805" y="2231781"/>
            <a:ext cx="915635" cy="7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Logical</a:t>
            </a:r>
            <a:endParaRPr lang="en-GB" sz="2215" dirty="0"/>
          </a:p>
          <a:p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Levels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5024804" y="4752243"/>
            <a:ext cx="104335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pitchFamily="34" charset="0"/>
              </a:rPr>
              <a:t>Physical</a:t>
            </a:r>
          </a:p>
          <a:p>
            <a:r>
              <a:rPr lang="en-GB">
                <a:solidFill>
                  <a:schemeClr val="tx1"/>
                </a:solidFill>
                <a:latin typeface="Arial" pitchFamily="34" charset="0"/>
              </a:rPr>
              <a:t>Levels</a:t>
            </a:r>
          </a:p>
        </p:txBody>
      </p:sp>
      <p:sp>
        <p:nvSpPr>
          <p:cNvPr id="75781" name="AutoShape 9"/>
          <p:cNvSpPr>
            <a:spLocks/>
          </p:cNvSpPr>
          <p:nvPr/>
        </p:nvSpPr>
        <p:spPr bwMode="auto">
          <a:xfrm flipH="1">
            <a:off x="4655527" y="1424354"/>
            <a:ext cx="304800" cy="2250831"/>
          </a:xfrm>
          <a:prstGeom prst="leftBrace">
            <a:avLst>
              <a:gd name="adj1" fmla="val 615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AutoShape 10"/>
          <p:cNvSpPr>
            <a:spLocks/>
          </p:cNvSpPr>
          <p:nvPr/>
        </p:nvSpPr>
        <p:spPr bwMode="auto">
          <a:xfrm flipH="1">
            <a:off x="4655527" y="3956538"/>
            <a:ext cx="304800" cy="2250831"/>
          </a:xfrm>
          <a:prstGeom prst="leftBrace">
            <a:avLst>
              <a:gd name="adj1" fmla="val 615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sp>
          <p:nvSpPr>
            <p:cNvPr id="75826" name="Freeform 12"/>
            <p:cNvSpPr>
              <a:spLocks/>
            </p:cNvSpPr>
            <p:nvPr/>
          </p:nvSpPr>
          <p:spPr bwMode="auto">
            <a:xfrm>
              <a:off x="672" y="2976"/>
              <a:ext cx="2208" cy="576"/>
            </a:xfrm>
            <a:custGeom>
              <a:avLst/>
              <a:gdLst>
                <a:gd name="T0" fmla="*/ 384 w 2208"/>
                <a:gd name="T1" fmla="*/ 0 h 576"/>
                <a:gd name="T2" fmla="*/ 0 w 2208"/>
                <a:gd name="T3" fmla="*/ 576 h 576"/>
                <a:gd name="T4" fmla="*/ 2208 w 2208"/>
                <a:gd name="T5" fmla="*/ 576 h 576"/>
                <a:gd name="T6" fmla="*/ 2208 w 2208"/>
                <a:gd name="T7" fmla="*/ 0 h 576"/>
                <a:gd name="T8" fmla="*/ 384 w 2208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576"/>
                <a:gd name="T17" fmla="*/ 2208 w 220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576">
                  <a:moveTo>
                    <a:pt x="384" y="0"/>
                  </a:moveTo>
                  <a:lnTo>
                    <a:pt x="0" y="576"/>
                  </a:lnTo>
                  <a:lnTo>
                    <a:pt x="2208" y="576"/>
                  </a:lnTo>
                  <a:lnTo>
                    <a:pt x="2208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75828" name="Freeform 14"/>
              <p:cNvSpPr>
                <a:spLocks/>
              </p:cNvSpPr>
              <p:nvPr/>
            </p:nvSpPr>
            <p:spPr bwMode="auto">
              <a:xfrm>
                <a:off x="1776" y="672"/>
                <a:ext cx="1104" cy="1152"/>
              </a:xfrm>
              <a:custGeom>
                <a:avLst/>
                <a:gdLst>
                  <a:gd name="T0" fmla="*/ 1104 w 1056"/>
                  <a:gd name="T1" fmla="*/ 0 h 1152"/>
                  <a:gd name="T2" fmla="*/ 1104 w 1056"/>
                  <a:gd name="T3" fmla="*/ 1152 h 1152"/>
                  <a:gd name="T4" fmla="*/ 0 w 1056"/>
                  <a:gd name="T5" fmla="*/ 1152 h 1152"/>
                  <a:gd name="T6" fmla="*/ 753 w 1056"/>
                  <a:gd name="T7" fmla="*/ 0 h 1152"/>
                  <a:gd name="T8" fmla="*/ 1104 w 1056"/>
                  <a:gd name="T9" fmla="*/ 0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6"/>
                  <a:gd name="T16" fmla="*/ 0 h 1152"/>
                  <a:gd name="T17" fmla="*/ 1056 w 10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6" h="1152">
                    <a:moveTo>
                      <a:pt x="1056" y="0"/>
                    </a:moveTo>
                    <a:lnTo>
                      <a:pt x="1056" y="1152"/>
                    </a:lnTo>
                    <a:lnTo>
                      <a:pt x="0" y="1152"/>
                    </a:lnTo>
                    <a:lnTo>
                      <a:pt x="720" y="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Freeform 15"/>
              <p:cNvSpPr>
                <a:spLocks/>
              </p:cNvSpPr>
              <p:nvPr/>
            </p:nvSpPr>
            <p:spPr bwMode="auto">
              <a:xfrm>
                <a:off x="1056" y="1824"/>
                <a:ext cx="1824" cy="1152"/>
              </a:xfrm>
              <a:custGeom>
                <a:avLst/>
                <a:gdLst>
                  <a:gd name="T0" fmla="*/ 720 w 1824"/>
                  <a:gd name="T1" fmla="*/ 0 h 1152"/>
                  <a:gd name="T2" fmla="*/ 0 w 1824"/>
                  <a:gd name="T3" fmla="*/ 1152 h 1152"/>
                  <a:gd name="T4" fmla="*/ 1824 w 1824"/>
                  <a:gd name="T5" fmla="*/ 1152 h 1152"/>
                  <a:gd name="T6" fmla="*/ 1824 w 1824"/>
                  <a:gd name="T7" fmla="*/ 0 h 1152"/>
                  <a:gd name="T8" fmla="*/ 720 w 1824"/>
                  <a:gd name="T9" fmla="*/ 0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1152"/>
                  <a:gd name="T17" fmla="*/ 1824 w 1824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1152">
                    <a:moveTo>
                      <a:pt x="720" y="0"/>
                    </a:moveTo>
                    <a:lnTo>
                      <a:pt x="0" y="1152"/>
                    </a:lnTo>
                    <a:lnTo>
                      <a:pt x="1824" y="1152"/>
                    </a:lnTo>
                    <a:lnTo>
                      <a:pt x="1824" y="0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0" name="Freeform 16"/>
              <p:cNvSpPr>
                <a:spLocks/>
              </p:cNvSpPr>
              <p:nvPr/>
            </p:nvSpPr>
            <p:spPr bwMode="auto">
              <a:xfrm>
                <a:off x="2520" y="96"/>
                <a:ext cx="360" cy="576"/>
              </a:xfrm>
              <a:custGeom>
                <a:avLst/>
                <a:gdLst>
                  <a:gd name="T0" fmla="*/ 0 w 360"/>
                  <a:gd name="T1" fmla="*/ 576 h 576"/>
                  <a:gd name="T2" fmla="*/ 360 w 360"/>
                  <a:gd name="T3" fmla="*/ 0 h 576"/>
                  <a:gd name="T4" fmla="*/ 360 w 360"/>
                  <a:gd name="T5" fmla="*/ 576 h 576"/>
                  <a:gd name="T6" fmla="*/ 0 w 360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576"/>
                  <a:gd name="T14" fmla="*/ 360 w 360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576">
                    <a:moveTo>
                      <a:pt x="0" y="576"/>
                    </a:moveTo>
                    <a:lnTo>
                      <a:pt x="360" y="0"/>
                    </a:lnTo>
                    <a:lnTo>
                      <a:pt x="360" y="576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1" name="Rectangle 17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2208" cy="57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784" name="Freeform 18"/>
          <p:cNvSpPr>
            <a:spLocks/>
          </p:cNvSpPr>
          <p:nvPr/>
        </p:nvSpPr>
        <p:spPr bwMode="auto">
          <a:xfrm>
            <a:off x="1066800" y="404446"/>
            <a:ext cx="3505200" cy="5908431"/>
          </a:xfrm>
          <a:custGeom>
            <a:avLst/>
            <a:gdLst>
              <a:gd name="T0" fmla="*/ 3797300 w 2208"/>
              <a:gd name="T1" fmla="*/ 6400800 h 4032"/>
              <a:gd name="T2" fmla="*/ 3797300 w 2208"/>
              <a:gd name="T3" fmla="*/ 0 h 4032"/>
              <a:gd name="T4" fmla="*/ 0 w 2208"/>
              <a:gd name="T5" fmla="*/ 5486400 h 4032"/>
              <a:gd name="T6" fmla="*/ 0 w 2208"/>
              <a:gd name="T7" fmla="*/ 6400800 h 4032"/>
              <a:gd name="T8" fmla="*/ 3797300 w 2208"/>
              <a:gd name="T9" fmla="*/ 6400800 h 4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8"/>
              <a:gd name="T16" fmla="*/ 0 h 4032"/>
              <a:gd name="T17" fmla="*/ 2208 w 2208"/>
              <a:gd name="T18" fmla="*/ 4032 h 4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8" h="4032">
                <a:moveTo>
                  <a:pt x="2208" y="4032"/>
                </a:moveTo>
                <a:lnTo>
                  <a:pt x="2208" y="0"/>
                </a:lnTo>
                <a:lnTo>
                  <a:pt x="0" y="3456"/>
                </a:lnTo>
                <a:lnTo>
                  <a:pt x="0" y="4032"/>
                </a:lnTo>
                <a:lnTo>
                  <a:pt x="2208" y="403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1" y="1248508"/>
            <a:ext cx="3461238" cy="4220308"/>
            <a:chOff x="144" y="672"/>
            <a:chExt cx="5424" cy="2880"/>
          </a:xfrm>
        </p:grpSpPr>
        <p:sp>
          <p:nvSpPr>
            <p:cNvPr id="75820" name="Line 20"/>
            <p:cNvSpPr>
              <a:spLocks noChangeShapeType="1"/>
            </p:cNvSpPr>
            <p:nvPr/>
          </p:nvSpPr>
          <p:spPr bwMode="auto">
            <a:xfrm>
              <a:off x="144" y="67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1" name="Line 21"/>
            <p:cNvSpPr>
              <a:spLocks noChangeShapeType="1"/>
            </p:cNvSpPr>
            <p:nvPr/>
          </p:nvSpPr>
          <p:spPr bwMode="auto">
            <a:xfrm>
              <a:off x="144" y="1248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2" name="Line 22"/>
            <p:cNvSpPr>
              <a:spLocks noChangeShapeType="1"/>
            </p:cNvSpPr>
            <p:nvPr/>
          </p:nvSpPr>
          <p:spPr bwMode="auto">
            <a:xfrm>
              <a:off x="144" y="182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3" name="Line 23"/>
            <p:cNvSpPr>
              <a:spLocks noChangeShapeType="1"/>
            </p:cNvSpPr>
            <p:nvPr/>
          </p:nvSpPr>
          <p:spPr bwMode="auto">
            <a:xfrm>
              <a:off x="144" y="240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4" name="Line 24"/>
            <p:cNvSpPr>
              <a:spLocks noChangeShapeType="1"/>
            </p:cNvSpPr>
            <p:nvPr/>
          </p:nvSpPr>
          <p:spPr bwMode="auto">
            <a:xfrm>
              <a:off x="144" y="297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5" name="Line 25"/>
            <p:cNvSpPr>
              <a:spLocks noChangeShapeType="1"/>
            </p:cNvSpPr>
            <p:nvPr/>
          </p:nvSpPr>
          <p:spPr bwMode="auto">
            <a:xfrm>
              <a:off x="144" y="355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5786" name="Text Box 26"/>
          <p:cNvSpPr txBox="1">
            <a:spLocks noChangeArrowheads="1"/>
          </p:cNvSpPr>
          <p:nvPr/>
        </p:nvSpPr>
        <p:spPr bwMode="auto">
          <a:xfrm rot="-5400000">
            <a:off x="3482882" y="1921092"/>
            <a:ext cx="1728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62" dirty="0"/>
              <a:t>Business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62" dirty="0"/>
              <a:t>Levels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5787" name="Text Box 27"/>
          <p:cNvSpPr txBox="1">
            <a:spLocks noChangeArrowheads="1"/>
          </p:cNvSpPr>
          <p:nvPr/>
        </p:nvSpPr>
        <p:spPr bwMode="auto">
          <a:xfrm rot="-5400000">
            <a:off x="3338147" y="5294029"/>
            <a:ext cx="1970942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62" dirty="0"/>
              <a:t>Operations Levels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5788" name="Text Box 28"/>
          <p:cNvSpPr txBox="1">
            <a:spLocks noChangeArrowheads="1"/>
          </p:cNvSpPr>
          <p:nvPr/>
        </p:nvSpPr>
        <p:spPr bwMode="auto">
          <a:xfrm rot="-5400000">
            <a:off x="3516321" y="3584304"/>
            <a:ext cx="1632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62" dirty="0"/>
              <a:t>Process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62" dirty="0"/>
              <a:t>Levels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648200" y="1248508"/>
            <a:ext cx="4227635" cy="4220308"/>
            <a:chOff x="144" y="672"/>
            <a:chExt cx="5424" cy="2880"/>
          </a:xfrm>
        </p:grpSpPr>
        <p:sp>
          <p:nvSpPr>
            <p:cNvPr id="75814" name="Line 30"/>
            <p:cNvSpPr>
              <a:spLocks noChangeShapeType="1"/>
            </p:cNvSpPr>
            <p:nvPr/>
          </p:nvSpPr>
          <p:spPr bwMode="auto">
            <a:xfrm>
              <a:off x="144" y="67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5" name="Line 31"/>
            <p:cNvSpPr>
              <a:spLocks noChangeShapeType="1"/>
            </p:cNvSpPr>
            <p:nvPr/>
          </p:nvSpPr>
          <p:spPr bwMode="auto">
            <a:xfrm>
              <a:off x="144" y="1248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6" name="Line 32"/>
            <p:cNvSpPr>
              <a:spLocks noChangeShapeType="1"/>
            </p:cNvSpPr>
            <p:nvPr/>
          </p:nvSpPr>
          <p:spPr bwMode="auto">
            <a:xfrm>
              <a:off x="144" y="182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7" name="Line 33"/>
            <p:cNvSpPr>
              <a:spLocks noChangeShapeType="1"/>
            </p:cNvSpPr>
            <p:nvPr/>
          </p:nvSpPr>
          <p:spPr bwMode="auto">
            <a:xfrm>
              <a:off x="144" y="240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8" name="Line 34"/>
            <p:cNvSpPr>
              <a:spLocks noChangeShapeType="1"/>
            </p:cNvSpPr>
            <p:nvPr/>
          </p:nvSpPr>
          <p:spPr bwMode="auto">
            <a:xfrm>
              <a:off x="144" y="297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9" name="Line 35"/>
            <p:cNvSpPr>
              <a:spLocks noChangeShapeType="1"/>
            </p:cNvSpPr>
            <p:nvPr/>
          </p:nvSpPr>
          <p:spPr bwMode="auto">
            <a:xfrm>
              <a:off x="144" y="355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5790" name="Text Box 36"/>
          <p:cNvSpPr txBox="1">
            <a:spLocks noChangeArrowheads="1"/>
          </p:cNvSpPr>
          <p:nvPr/>
        </p:nvSpPr>
        <p:spPr bwMode="auto">
          <a:xfrm>
            <a:off x="5974373" y="707049"/>
            <a:ext cx="2945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Model structure, methodology and modelling standards</a:t>
            </a:r>
          </a:p>
        </p:txBody>
      </p:sp>
      <p:sp>
        <p:nvSpPr>
          <p:cNvPr id="75791" name="Text Box 37"/>
          <p:cNvSpPr txBox="1">
            <a:spLocks noChangeArrowheads="1"/>
          </p:cNvSpPr>
          <p:nvPr/>
        </p:nvSpPr>
        <p:spPr bwMode="auto">
          <a:xfrm>
            <a:off x="5974374" y="2162908"/>
            <a:ext cx="296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Shows groups of related business functions and standard end-to-end processes (e.g. Service Streams)</a:t>
            </a:r>
          </a:p>
        </p:txBody>
      </p:sp>
      <p:sp>
        <p:nvSpPr>
          <p:cNvPr id="75792" name="Text Box 38"/>
          <p:cNvSpPr txBox="1">
            <a:spLocks noChangeArrowheads="1"/>
          </p:cNvSpPr>
          <p:nvPr/>
        </p:nvSpPr>
        <p:spPr bwMode="auto">
          <a:xfrm>
            <a:off x="5974374" y="3821724"/>
            <a:ext cx="296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/>
              <a:t>Decomposition of core processes into detailed ‘success model’ business process flows</a:t>
            </a:r>
          </a:p>
        </p:txBody>
      </p:sp>
      <p:sp>
        <p:nvSpPr>
          <p:cNvPr id="75793" name="Text Box 39"/>
          <p:cNvSpPr txBox="1">
            <a:spLocks noChangeArrowheads="1"/>
          </p:cNvSpPr>
          <p:nvPr/>
        </p:nvSpPr>
        <p:spPr bwMode="auto">
          <a:xfrm>
            <a:off x="6227885" y="4611566"/>
            <a:ext cx="2712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Detailed operational process flows with error conditions and product and geographical variants (where required). </a:t>
            </a:r>
          </a:p>
        </p:txBody>
      </p:sp>
      <p:sp>
        <p:nvSpPr>
          <p:cNvPr id="75794" name="Text Box 40"/>
          <p:cNvSpPr txBox="1">
            <a:spLocks noChangeArrowheads="1"/>
          </p:cNvSpPr>
          <p:nvPr/>
        </p:nvSpPr>
        <p:spPr bwMode="auto">
          <a:xfrm>
            <a:off x="5983165" y="5679831"/>
            <a:ext cx="2957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Further decomposition of detailed operational where required</a:t>
            </a:r>
          </a:p>
        </p:txBody>
      </p:sp>
      <p:sp>
        <p:nvSpPr>
          <p:cNvPr id="75795" name="AutoShape 41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Text Box 43"/>
          <p:cNvSpPr txBox="1">
            <a:spLocks noChangeArrowheads="1"/>
          </p:cNvSpPr>
          <p:nvPr/>
        </p:nvSpPr>
        <p:spPr bwMode="auto">
          <a:xfrm>
            <a:off x="304801" y="2555631"/>
            <a:ext cx="1797287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i="1"/>
              <a:t>Process Groupings</a:t>
            </a:r>
          </a:p>
        </p:txBody>
      </p:sp>
      <p:sp>
        <p:nvSpPr>
          <p:cNvPr id="75798" name="Text Box 44"/>
          <p:cNvSpPr txBox="1">
            <a:spLocks noChangeArrowheads="1"/>
          </p:cNvSpPr>
          <p:nvPr/>
        </p:nvSpPr>
        <p:spPr bwMode="auto">
          <a:xfrm>
            <a:off x="304800" y="1654420"/>
            <a:ext cx="1746953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i="1" dirty="0"/>
              <a:t>Business Activities</a:t>
            </a:r>
          </a:p>
        </p:txBody>
      </p:sp>
      <p:sp>
        <p:nvSpPr>
          <p:cNvPr id="75799" name="Text Box 45"/>
          <p:cNvSpPr txBox="1">
            <a:spLocks noChangeArrowheads="1"/>
          </p:cNvSpPr>
          <p:nvPr/>
        </p:nvSpPr>
        <p:spPr bwMode="auto">
          <a:xfrm>
            <a:off x="304800" y="3329355"/>
            <a:ext cx="1532792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i="1"/>
              <a:t>Core Processes</a:t>
            </a:r>
          </a:p>
        </p:txBody>
      </p:sp>
      <p:sp>
        <p:nvSpPr>
          <p:cNvPr id="75800" name="Text Box 46"/>
          <p:cNvSpPr txBox="1">
            <a:spLocks noChangeArrowheads="1"/>
          </p:cNvSpPr>
          <p:nvPr/>
        </p:nvSpPr>
        <p:spPr bwMode="auto">
          <a:xfrm>
            <a:off x="304800" y="4158762"/>
            <a:ext cx="2667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77" i="1"/>
              <a:t>Business Process Flows</a:t>
            </a:r>
          </a:p>
        </p:txBody>
      </p:sp>
      <p:sp>
        <p:nvSpPr>
          <p:cNvPr id="75801" name="Text Box 47"/>
          <p:cNvSpPr txBox="1">
            <a:spLocks noChangeArrowheads="1"/>
          </p:cNvSpPr>
          <p:nvPr/>
        </p:nvSpPr>
        <p:spPr bwMode="auto">
          <a:xfrm>
            <a:off x="304800" y="5846885"/>
            <a:ext cx="25146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77" i="1"/>
              <a:t>Detailed Process Flows</a:t>
            </a:r>
          </a:p>
        </p:txBody>
      </p:sp>
      <p:sp>
        <p:nvSpPr>
          <p:cNvPr id="75802" name="Text Box 48"/>
          <p:cNvSpPr txBox="1">
            <a:spLocks noChangeArrowheads="1"/>
          </p:cNvSpPr>
          <p:nvPr/>
        </p:nvSpPr>
        <p:spPr bwMode="auto">
          <a:xfrm>
            <a:off x="304801" y="1359877"/>
            <a:ext cx="996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A</a:t>
            </a:r>
          </a:p>
        </p:txBody>
      </p:sp>
      <p:sp>
        <p:nvSpPr>
          <p:cNvPr id="75803" name="Text Box 49"/>
          <p:cNvSpPr txBox="1">
            <a:spLocks noChangeArrowheads="1"/>
          </p:cNvSpPr>
          <p:nvPr/>
        </p:nvSpPr>
        <p:spPr bwMode="auto">
          <a:xfrm>
            <a:off x="304801" y="224203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B</a:t>
            </a:r>
          </a:p>
        </p:txBody>
      </p:sp>
      <p:sp>
        <p:nvSpPr>
          <p:cNvPr id="75804" name="Text Box 50"/>
          <p:cNvSpPr txBox="1">
            <a:spLocks noChangeArrowheads="1"/>
          </p:cNvSpPr>
          <p:nvPr/>
        </p:nvSpPr>
        <p:spPr bwMode="auto">
          <a:xfrm>
            <a:off x="304801" y="2955682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C</a:t>
            </a:r>
          </a:p>
        </p:txBody>
      </p:sp>
      <p:sp>
        <p:nvSpPr>
          <p:cNvPr id="75805" name="Text Box 51"/>
          <p:cNvSpPr txBox="1">
            <a:spLocks noChangeArrowheads="1"/>
          </p:cNvSpPr>
          <p:nvPr/>
        </p:nvSpPr>
        <p:spPr bwMode="auto">
          <a:xfrm>
            <a:off x="304801" y="377483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D</a:t>
            </a:r>
          </a:p>
        </p:txBody>
      </p:sp>
      <p:sp>
        <p:nvSpPr>
          <p:cNvPr id="75806" name="Text Box 52"/>
          <p:cNvSpPr txBox="1">
            <a:spLocks noChangeArrowheads="1"/>
          </p:cNvSpPr>
          <p:nvPr/>
        </p:nvSpPr>
        <p:spPr bwMode="auto">
          <a:xfrm>
            <a:off x="304800" y="466432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E</a:t>
            </a:r>
          </a:p>
        </p:txBody>
      </p:sp>
      <p:sp>
        <p:nvSpPr>
          <p:cNvPr id="75807" name="Text Box 53"/>
          <p:cNvSpPr txBox="1">
            <a:spLocks noChangeArrowheads="1"/>
          </p:cNvSpPr>
          <p:nvPr/>
        </p:nvSpPr>
        <p:spPr bwMode="auto">
          <a:xfrm>
            <a:off x="304800" y="5533293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F</a:t>
            </a:r>
          </a:p>
        </p:txBody>
      </p:sp>
      <p:sp>
        <p:nvSpPr>
          <p:cNvPr id="75808" name="Text Box 54"/>
          <p:cNvSpPr txBox="1">
            <a:spLocks noChangeArrowheads="1"/>
          </p:cNvSpPr>
          <p:nvPr/>
        </p:nvSpPr>
        <p:spPr bwMode="auto">
          <a:xfrm>
            <a:off x="304800" y="5002824"/>
            <a:ext cx="3048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77" i="1"/>
              <a:t>Operational Process Flows</a:t>
            </a:r>
          </a:p>
        </p:txBody>
      </p:sp>
      <p:sp>
        <p:nvSpPr>
          <p:cNvPr id="75809" name="Text Box 55"/>
          <p:cNvSpPr txBox="1">
            <a:spLocks noChangeArrowheads="1"/>
          </p:cNvSpPr>
          <p:nvPr/>
        </p:nvSpPr>
        <p:spPr bwMode="auto">
          <a:xfrm>
            <a:off x="5974374" y="1222131"/>
            <a:ext cx="296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/>
              <a:t>Defines business activities</a:t>
            </a:r>
          </a:p>
          <a:p>
            <a:pPr algn="r"/>
            <a:r>
              <a:rPr lang="en-GB" sz="1200" dirty="0"/>
              <a:t>Distinguishes operational customer oriented processes from management and strategic process </a:t>
            </a:r>
          </a:p>
        </p:txBody>
      </p:sp>
      <p:sp>
        <p:nvSpPr>
          <p:cNvPr id="75810" name="Text Box 56"/>
          <p:cNvSpPr txBox="1">
            <a:spLocks noChangeArrowheads="1"/>
          </p:cNvSpPr>
          <p:nvPr/>
        </p:nvSpPr>
        <p:spPr bwMode="auto">
          <a:xfrm>
            <a:off x="5974374" y="3026020"/>
            <a:ext cx="296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/>
              <a:t>Core processes that combine together to deliver Service Streams and other end-to-end processes </a:t>
            </a:r>
          </a:p>
        </p:txBody>
      </p:sp>
      <p:sp>
        <p:nvSpPr>
          <p:cNvPr id="75812" name="Text Box 58"/>
          <p:cNvSpPr txBox="1">
            <a:spLocks noChangeArrowheads="1"/>
          </p:cNvSpPr>
          <p:nvPr/>
        </p:nvSpPr>
        <p:spPr bwMode="auto">
          <a:xfrm>
            <a:off x="4281492" y="767597"/>
            <a:ext cx="638316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dirty="0">
                <a:solidFill>
                  <a:schemeClr val="bg1"/>
                </a:solidFill>
              </a:rPr>
              <a:t>Meta</a:t>
            </a:r>
            <a:endParaRPr lang="en-GB" sz="1662" dirty="0">
              <a:solidFill>
                <a:schemeClr val="bg1"/>
              </a:solidFill>
            </a:endParaRPr>
          </a:p>
          <a:p>
            <a:r>
              <a:rPr lang="en-GB" sz="1477" dirty="0">
                <a:solidFill>
                  <a:schemeClr val="bg1"/>
                </a:solidFill>
              </a:rPr>
              <a:t>Level</a:t>
            </a:r>
            <a:endParaRPr lang="en-GB" sz="1662" dirty="0">
              <a:solidFill>
                <a:schemeClr val="bg1"/>
              </a:solidFill>
            </a:endParaRPr>
          </a:p>
        </p:txBody>
      </p:sp>
      <p:sp>
        <p:nvSpPr>
          <p:cNvPr id="75813" name="Text Box 59"/>
          <p:cNvSpPr txBox="1">
            <a:spLocks noChangeArrowheads="1"/>
          </p:cNvSpPr>
          <p:nvPr/>
        </p:nvSpPr>
        <p:spPr bwMode="auto">
          <a:xfrm>
            <a:off x="6142892" y="6312877"/>
            <a:ext cx="287399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92" dirty="0"/>
              <a:t>© British Telecommunications (2006)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134815" y="392723"/>
            <a:ext cx="7161126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03402">
              <a:defRPr/>
            </a:pPr>
            <a:r>
              <a:rPr lang="en-AU" sz="2308" kern="0" dirty="0">
                <a:solidFill>
                  <a:srgbClr val="000000"/>
                </a:solidFill>
                <a:latin typeface="Arial"/>
              </a:rPr>
              <a:t>Hierarchy Example: British Telecom</a:t>
            </a:r>
          </a:p>
        </p:txBody>
      </p:sp>
    </p:spTree>
    <p:extLst>
      <p:ext uri="{BB962C8B-B14F-4D97-AF65-F5344CB8AC3E}">
        <p14:creationId xmlns:p14="http://schemas.microsoft.com/office/powerpoint/2010/main" val="1693451446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2069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0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1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2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2063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2065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6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7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8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62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9" name="Text Box 17"/>
          <p:cNvSpPr txBox="1">
            <a:spLocks noChangeArrowheads="1"/>
          </p:cNvSpPr>
          <p:nvPr/>
        </p:nvSpPr>
        <p:spPr bwMode="auto">
          <a:xfrm rot="162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81930" name="Text Box 18"/>
          <p:cNvSpPr txBox="1">
            <a:spLocks noChangeArrowheads="1"/>
          </p:cNvSpPr>
          <p:nvPr/>
        </p:nvSpPr>
        <p:spPr bwMode="auto">
          <a:xfrm rot="162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81931" name="Freeform 19"/>
          <p:cNvSpPr>
            <a:spLocks/>
          </p:cNvSpPr>
          <p:nvPr/>
        </p:nvSpPr>
        <p:spPr bwMode="auto">
          <a:xfrm>
            <a:off x="2819400" y="1248508"/>
            <a:ext cx="3429000" cy="2532185"/>
          </a:xfrm>
          <a:custGeom>
            <a:avLst/>
            <a:gdLst>
              <a:gd name="T0" fmla="*/ 1469923 w 3720"/>
              <a:gd name="T1" fmla="*/ 0 h 2304"/>
              <a:gd name="T2" fmla="*/ 0 w 3720"/>
              <a:gd name="T3" fmla="*/ 2743200 h 2304"/>
              <a:gd name="T4" fmla="*/ 3714750 w 3720"/>
              <a:gd name="T5" fmla="*/ 2743200 h 2304"/>
              <a:gd name="T6" fmla="*/ 2248822 w 3720"/>
              <a:gd name="T7" fmla="*/ 0 h 2304"/>
              <a:gd name="T8" fmla="*/ 1469923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D2D9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1650024" y="652097"/>
            <a:ext cx="2294667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 dirty="0">
                <a:solidFill>
                  <a:srgbClr val="0000FF"/>
                </a:solidFill>
              </a:rPr>
              <a:t>Strategic View</a:t>
            </a:r>
          </a:p>
        </p:txBody>
      </p:sp>
      <p:sp>
        <p:nvSpPr>
          <p:cNvPr id="81933" name="AutoShape 21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59393" y="2162910"/>
            <a:ext cx="1312975" cy="770793"/>
            <a:chOff x="3390" y="1392"/>
            <a:chExt cx="827" cy="526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75" y="1392"/>
              <a:ext cx="428" cy="213"/>
              <a:chOff x="3575" y="1392"/>
              <a:chExt cx="428" cy="213"/>
            </a:xfrm>
          </p:grpSpPr>
          <p:sp>
            <p:nvSpPr>
              <p:cNvPr id="82045" name="Freeform 24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75" y="139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6" name="Freeform 25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001" y="16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7" name="Freeform 26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77" y="1394"/>
                <a:ext cx="424" cy="71"/>
              </a:xfrm>
              <a:custGeom>
                <a:avLst/>
                <a:gdLst>
                  <a:gd name="T0" fmla="*/ 0 w 576"/>
                  <a:gd name="T1" fmla="*/ 0 h 90"/>
                  <a:gd name="T2" fmla="*/ 364 w 576"/>
                  <a:gd name="T3" fmla="*/ 0 h 90"/>
                  <a:gd name="T4" fmla="*/ 424 w 576"/>
                  <a:gd name="T5" fmla="*/ 36 h 90"/>
                  <a:gd name="T6" fmla="*/ 364 w 576"/>
                  <a:gd name="T7" fmla="*/ 71 h 90"/>
                  <a:gd name="T8" fmla="*/ 0 w 576"/>
                  <a:gd name="T9" fmla="*/ 71 h 90"/>
                  <a:gd name="T10" fmla="*/ 0 w 576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6"/>
                  <a:gd name="T19" fmla="*/ 0 h 90"/>
                  <a:gd name="T20" fmla="*/ 576 w 57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6" h="90">
                    <a:moveTo>
                      <a:pt x="0" y="0"/>
                    </a:moveTo>
                    <a:lnTo>
                      <a:pt x="495" y="0"/>
                    </a:lnTo>
                    <a:lnTo>
                      <a:pt x="576" y="45"/>
                    </a:lnTo>
                    <a:lnTo>
                      <a:pt x="49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8" name="Freeform 27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735" y="1532"/>
                <a:ext cx="107" cy="71"/>
              </a:xfrm>
              <a:custGeom>
                <a:avLst/>
                <a:gdLst>
                  <a:gd name="T0" fmla="*/ 0 w 144"/>
                  <a:gd name="T1" fmla="*/ 0 h 90"/>
                  <a:gd name="T2" fmla="*/ 92 w 144"/>
                  <a:gd name="T3" fmla="*/ 0 h 90"/>
                  <a:gd name="T4" fmla="*/ 107 w 144"/>
                  <a:gd name="T5" fmla="*/ 36 h 90"/>
                  <a:gd name="T6" fmla="*/ 92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9" name="Freeform 2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895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0" name="Freeform 2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577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0 w 144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90"/>
                  <a:gd name="T20" fmla="*/ 144 w 144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1" name="Line 30"/>
              <p:cNvSpPr>
                <a:spLocks noChangeAspect="1"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842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52" name="Freeform 3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903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3" name="Line 32"/>
              <p:cNvSpPr>
                <a:spLocks noChangeAspect="1"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683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54" name="Freeform 33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744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5" name="Line 34"/>
              <p:cNvSpPr>
                <a:spLocks noChangeAspect="1"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619" y="1465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56" name="Freeform 35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11" y="1526"/>
                <a:ext cx="16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6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7" name="Freeform 36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19" y="1465"/>
                <a:ext cx="159" cy="67"/>
              </a:xfrm>
              <a:custGeom>
                <a:avLst/>
                <a:gdLst>
                  <a:gd name="T0" fmla="*/ 0 w 120"/>
                  <a:gd name="T1" fmla="*/ 0 h 46"/>
                  <a:gd name="T2" fmla="*/ 0 w 120"/>
                  <a:gd name="T3" fmla="*/ 34 h 46"/>
                  <a:gd name="T4" fmla="*/ 159 w 120"/>
                  <a:gd name="T5" fmla="*/ 34 h 46"/>
                  <a:gd name="T6" fmla="*/ 159 w 12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46"/>
                  <a:gd name="T14" fmla="*/ 120 w 12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46">
                    <a:moveTo>
                      <a:pt x="0" y="0"/>
                    </a:moveTo>
                    <a:lnTo>
                      <a:pt x="0" y="23"/>
                    </a:lnTo>
                    <a:lnTo>
                      <a:pt x="120" y="23"/>
                    </a:lnTo>
                    <a:lnTo>
                      <a:pt x="12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8" name="Freeform 37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771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7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9" name="Freeform 3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19" y="1465"/>
                <a:ext cx="319" cy="67"/>
              </a:xfrm>
              <a:custGeom>
                <a:avLst/>
                <a:gdLst>
                  <a:gd name="T0" fmla="*/ 0 w 240"/>
                  <a:gd name="T1" fmla="*/ 0 h 46"/>
                  <a:gd name="T2" fmla="*/ 0 w 240"/>
                  <a:gd name="T3" fmla="*/ 34 h 46"/>
                  <a:gd name="T4" fmla="*/ 319 w 240"/>
                  <a:gd name="T5" fmla="*/ 34 h 46"/>
                  <a:gd name="T6" fmla="*/ 319 w 24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6"/>
                  <a:gd name="T14" fmla="*/ 240 w 24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6">
                    <a:moveTo>
                      <a:pt x="0" y="0"/>
                    </a:moveTo>
                    <a:lnTo>
                      <a:pt x="0" y="23"/>
                    </a:lnTo>
                    <a:lnTo>
                      <a:pt x="240" y="23"/>
                    </a:lnTo>
                    <a:lnTo>
                      <a:pt x="24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0" name="Freeform 39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930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1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44" name="Text Box 40"/>
            <p:cNvSpPr txBox="1"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90" y="1584"/>
              <a:ext cx="827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</a:t>
              </a:r>
            </a:p>
            <a:p>
              <a:pPr algn="ctr"/>
              <a:r>
                <a:rPr lang="de-DE" sz="1292" b="1"/>
                <a:t>Value Streams</a:t>
              </a:r>
            </a:p>
          </p:txBody>
        </p:sp>
      </p:grpSp>
      <p:sp>
        <p:nvSpPr>
          <p:cNvPr id="81935" name="Freeform 41"/>
          <p:cNvSpPr>
            <a:spLocks noChangeAspect="1"/>
          </p:cNvSpPr>
          <p:nvPr/>
        </p:nvSpPr>
        <p:spPr bwMode="auto">
          <a:xfrm>
            <a:off x="5744308" y="1820008"/>
            <a:ext cx="1466" cy="1466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60000 65536"/>
              <a:gd name="T7" fmla="*/ 0 60000 65536"/>
              <a:gd name="T8" fmla="*/ 0 60000 65536"/>
              <a:gd name="T9" fmla="*/ 0 w 1588"/>
              <a:gd name="T10" fmla="*/ 0 h 1588"/>
              <a:gd name="T11" fmla="*/ 1588 w 158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Rectangle 42"/>
          <p:cNvSpPr>
            <a:spLocks noChangeAspect="1" noChangeArrowheads="1"/>
          </p:cNvSpPr>
          <p:nvPr/>
        </p:nvSpPr>
        <p:spPr bwMode="auto">
          <a:xfrm>
            <a:off x="7108582" y="2621574"/>
            <a:ext cx="1425819" cy="2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4857745" y="1248506"/>
            <a:ext cx="1660298" cy="893884"/>
            <a:chOff x="2436" y="1872"/>
            <a:chExt cx="1046" cy="610"/>
          </a:xfrm>
        </p:grpSpPr>
        <p:sp>
          <p:nvSpPr>
            <p:cNvPr id="82042" name="Text Box 44"/>
            <p:cNvSpPr txBox="1">
              <a:spLocks noChangeArrowheads="1"/>
            </p:cNvSpPr>
            <p:nvPr/>
          </p:nvSpPr>
          <p:spPr bwMode="auto">
            <a:xfrm>
              <a:off x="2436" y="2167"/>
              <a:ext cx="104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Business</a:t>
              </a:r>
            </a:p>
            <a:p>
              <a:pPr algn="ctr"/>
              <a:r>
                <a:rPr lang="en-GB" sz="1200" b="1"/>
                <a:t>Balanced Scorecard</a:t>
              </a:r>
              <a:endParaRPr lang="en-GB" sz="1200"/>
            </a:p>
          </p:txBody>
        </p:sp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2592" y="1872"/>
            <a:ext cx="67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CorelDRAW" r:id="rId38" imgW="4182480" imgH="1742040" progId="">
                    <p:embed/>
                  </p:oleObj>
                </mc:Choice>
                <mc:Fallback>
                  <p:oleObj name="CorelDRAW" r:id="rId38" imgW="4182480" imgH="1742040" progId="">
                    <p:embed/>
                    <p:pic>
                      <p:nvPicPr>
                        <p:cNvPr id="819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872"/>
                          <a:ext cx="672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141776" y="1318847"/>
            <a:ext cx="867902" cy="775189"/>
            <a:chOff x="3433" y="755"/>
            <a:chExt cx="547" cy="529"/>
          </a:xfrm>
        </p:grpSpPr>
        <p:sp>
          <p:nvSpPr>
            <p:cNvPr id="82041" name="Text Box 47"/>
            <p:cNvSpPr txBox="1">
              <a:spLocks noChangeArrowheads="1"/>
            </p:cNvSpPr>
            <p:nvPr/>
          </p:nvSpPr>
          <p:spPr bwMode="auto">
            <a:xfrm>
              <a:off x="3433" y="969"/>
              <a:ext cx="54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Business</a:t>
              </a:r>
            </a:p>
            <a:p>
              <a:pPr algn="ctr"/>
              <a:r>
                <a:rPr lang="en-GB" sz="1200" b="1"/>
                <a:t>KPIs</a:t>
              </a:r>
              <a:endParaRPr lang="en-GB" sz="1108" b="1"/>
            </a:p>
          </p:txBody>
        </p:sp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504" y="755"/>
            <a:ext cx="38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CorelDRAW" r:id="rId40" imgW="2595600" imgH="1750680" progId="">
                    <p:embed/>
                  </p:oleObj>
                </mc:Choice>
                <mc:Fallback>
                  <p:oleObj name="CorelDRAW" r:id="rId40" imgW="2595600" imgH="1750680" progId="">
                    <p:embed/>
                    <p:pic>
                      <p:nvPicPr>
                        <p:cNvPr id="819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755"/>
                          <a:ext cx="38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992703" y="2092569"/>
            <a:ext cx="1210133" cy="893884"/>
            <a:chOff x="2528" y="1248"/>
            <a:chExt cx="762" cy="610"/>
          </a:xfrm>
        </p:grpSpPr>
        <p:sp>
          <p:nvSpPr>
            <p:cNvPr id="82040" name="Text Box 50"/>
            <p:cNvSpPr txBox="1">
              <a:spLocks noChangeArrowheads="1"/>
            </p:cNvSpPr>
            <p:nvPr/>
          </p:nvSpPr>
          <p:spPr bwMode="auto">
            <a:xfrm>
              <a:off x="2528" y="1543"/>
              <a:ext cx="762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Business Unit</a:t>
              </a:r>
            </a:p>
            <a:p>
              <a:pPr algn="ctr"/>
              <a:r>
                <a:rPr lang="en-GB" sz="1200" b="1"/>
                <a:t>Scorecard</a:t>
              </a:r>
              <a:endParaRPr lang="en-GB" sz="1200"/>
            </a:p>
          </p:txBody>
        </p:sp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2592" y="1248"/>
            <a:ext cx="67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CorelDRAW" r:id="rId42" imgW="4182480" imgH="1742040" progId="">
                    <p:embed/>
                  </p:oleObj>
                </mc:Choice>
                <mc:Fallback>
                  <p:oleObj name="CorelDRAW" r:id="rId42" imgW="4182480" imgH="1742040" progId="">
                    <p:embed/>
                    <p:pic>
                      <p:nvPicPr>
                        <p:cNvPr id="8192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248"/>
                          <a:ext cx="672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114796" y="2237645"/>
            <a:ext cx="869603" cy="637443"/>
            <a:chOff x="3213" y="1347"/>
            <a:chExt cx="548" cy="435"/>
          </a:xfrm>
        </p:grpSpPr>
        <p:sp>
          <p:nvSpPr>
            <p:cNvPr id="82039" name="Text Box 53"/>
            <p:cNvSpPr txBox="1">
              <a:spLocks noChangeArrowheads="1"/>
            </p:cNvSpPr>
            <p:nvPr/>
          </p:nvSpPr>
          <p:spPr bwMode="auto">
            <a:xfrm>
              <a:off x="3213" y="1593"/>
              <a:ext cx="54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/>
                <a:t>Unit KPIs</a:t>
              </a:r>
              <a:endParaRPr lang="en-GB" sz="1108" b="1"/>
            </a:p>
          </p:txBody>
        </p:sp>
        <p:graphicFrame>
          <p:nvGraphicFramePr>
            <p:cNvPr id="81922" name="Object 2"/>
            <p:cNvGraphicFramePr>
              <a:graphicFrameLocks noChangeAspect="1"/>
            </p:cNvGraphicFramePr>
            <p:nvPr/>
          </p:nvGraphicFramePr>
          <p:xfrm>
            <a:off x="3312" y="1347"/>
            <a:ext cx="38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CorelDRAW" r:id="rId43" imgW="2595600" imgH="1750680" progId="">
                    <p:embed/>
                  </p:oleObj>
                </mc:Choice>
                <mc:Fallback>
                  <p:oleObj name="CorelDRAW" r:id="rId43" imgW="2595600" imgH="1750680" progId="">
                    <p:embed/>
                    <p:pic>
                      <p:nvPicPr>
                        <p:cNvPr id="8192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347"/>
                          <a:ext cx="38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4548198" y="3006971"/>
            <a:ext cx="1606780" cy="770793"/>
            <a:chOff x="3393" y="1392"/>
            <a:chExt cx="1012" cy="526"/>
          </a:xfrm>
        </p:grpSpPr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3575" y="1392"/>
              <a:ext cx="428" cy="213"/>
              <a:chOff x="3575" y="1392"/>
              <a:chExt cx="428" cy="213"/>
            </a:xfrm>
          </p:grpSpPr>
          <p:sp>
            <p:nvSpPr>
              <p:cNvPr id="82023" name="Freeform 57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575" y="139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4" name="Freeform 58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001" y="16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5" name="Freeform 59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77" y="1394"/>
                <a:ext cx="424" cy="71"/>
              </a:xfrm>
              <a:custGeom>
                <a:avLst/>
                <a:gdLst>
                  <a:gd name="T0" fmla="*/ 0 w 576"/>
                  <a:gd name="T1" fmla="*/ 0 h 90"/>
                  <a:gd name="T2" fmla="*/ 364 w 576"/>
                  <a:gd name="T3" fmla="*/ 0 h 90"/>
                  <a:gd name="T4" fmla="*/ 424 w 576"/>
                  <a:gd name="T5" fmla="*/ 36 h 90"/>
                  <a:gd name="T6" fmla="*/ 364 w 576"/>
                  <a:gd name="T7" fmla="*/ 71 h 90"/>
                  <a:gd name="T8" fmla="*/ 0 w 576"/>
                  <a:gd name="T9" fmla="*/ 71 h 90"/>
                  <a:gd name="T10" fmla="*/ 0 w 576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6"/>
                  <a:gd name="T19" fmla="*/ 0 h 90"/>
                  <a:gd name="T20" fmla="*/ 576 w 57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6" h="90">
                    <a:moveTo>
                      <a:pt x="0" y="0"/>
                    </a:moveTo>
                    <a:lnTo>
                      <a:pt x="495" y="0"/>
                    </a:lnTo>
                    <a:lnTo>
                      <a:pt x="576" y="45"/>
                    </a:lnTo>
                    <a:lnTo>
                      <a:pt x="49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6" name="Freeform 60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735" y="1532"/>
                <a:ext cx="107" cy="71"/>
              </a:xfrm>
              <a:custGeom>
                <a:avLst/>
                <a:gdLst>
                  <a:gd name="T0" fmla="*/ 0 w 144"/>
                  <a:gd name="T1" fmla="*/ 0 h 90"/>
                  <a:gd name="T2" fmla="*/ 92 w 144"/>
                  <a:gd name="T3" fmla="*/ 0 h 90"/>
                  <a:gd name="T4" fmla="*/ 107 w 144"/>
                  <a:gd name="T5" fmla="*/ 36 h 90"/>
                  <a:gd name="T6" fmla="*/ 92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7" name="Freeform 61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95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8" name="Freeform 6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577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0 w 144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90"/>
                  <a:gd name="T20" fmla="*/ 144 w 144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9" name="Line 63"/>
              <p:cNvSpPr>
                <a:spLocks noChangeAspect="1"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842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30" name="Freeform 64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03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1" name="Line 65"/>
              <p:cNvSpPr>
                <a:spLocks noChangeAspect="1"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83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32" name="Freeform 66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744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3" name="Line 67"/>
              <p:cNvSpPr>
                <a:spLocks noChangeAspect="1"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19" y="1465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34" name="Freeform 6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11" y="1526"/>
                <a:ext cx="16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6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5" name="Freeform 69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19" y="1465"/>
                <a:ext cx="159" cy="67"/>
              </a:xfrm>
              <a:custGeom>
                <a:avLst/>
                <a:gdLst>
                  <a:gd name="T0" fmla="*/ 0 w 120"/>
                  <a:gd name="T1" fmla="*/ 0 h 46"/>
                  <a:gd name="T2" fmla="*/ 0 w 120"/>
                  <a:gd name="T3" fmla="*/ 34 h 46"/>
                  <a:gd name="T4" fmla="*/ 159 w 120"/>
                  <a:gd name="T5" fmla="*/ 34 h 46"/>
                  <a:gd name="T6" fmla="*/ 159 w 12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46"/>
                  <a:gd name="T14" fmla="*/ 120 w 12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46">
                    <a:moveTo>
                      <a:pt x="0" y="0"/>
                    </a:moveTo>
                    <a:lnTo>
                      <a:pt x="0" y="23"/>
                    </a:lnTo>
                    <a:lnTo>
                      <a:pt x="120" y="23"/>
                    </a:lnTo>
                    <a:lnTo>
                      <a:pt x="12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6" name="Freeform 70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71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7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7" name="Freeform 71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619" y="1465"/>
                <a:ext cx="319" cy="67"/>
              </a:xfrm>
              <a:custGeom>
                <a:avLst/>
                <a:gdLst>
                  <a:gd name="T0" fmla="*/ 0 w 240"/>
                  <a:gd name="T1" fmla="*/ 0 h 46"/>
                  <a:gd name="T2" fmla="*/ 0 w 240"/>
                  <a:gd name="T3" fmla="*/ 34 h 46"/>
                  <a:gd name="T4" fmla="*/ 319 w 240"/>
                  <a:gd name="T5" fmla="*/ 34 h 46"/>
                  <a:gd name="T6" fmla="*/ 319 w 24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6"/>
                  <a:gd name="T14" fmla="*/ 240 w 24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6">
                    <a:moveTo>
                      <a:pt x="0" y="0"/>
                    </a:moveTo>
                    <a:lnTo>
                      <a:pt x="0" y="23"/>
                    </a:lnTo>
                    <a:lnTo>
                      <a:pt x="240" y="23"/>
                    </a:lnTo>
                    <a:lnTo>
                      <a:pt x="24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8" name="Freeform 7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930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1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22" name="Text Box 73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93" y="1584"/>
              <a:ext cx="1012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 Process</a:t>
              </a:r>
            </a:p>
            <a:p>
              <a:pPr algn="ctr"/>
              <a:r>
                <a:rPr lang="de-DE" sz="1292" b="1"/>
                <a:t>Value Streams</a:t>
              </a:r>
            </a:p>
          </p:txBody>
        </p: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3171826" y="1260231"/>
            <a:ext cx="779463" cy="800100"/>
            <a:chOff x="1040" y="410"/>
            <a:chExt cx="491" cy="546"/>
          </a:xfrm>
        </p:grpSpPr>
        <p:grpSp>
          <p:nvGrpSpPr>
            <p:cNvPr id="15" name="Group 75"/>
            <p:cNvGrpSpPr>
              <a:grpSpLocks/>
            </p:cNvGrpSpPr>
            <p:nvPr/>
          </p:nvGrpSpPr>
          <p:grpSpPr bwMode="auto">
            <a:xfrm>
              <a:off x="1040" y="410"/>
              <a:ext cx="491" cy="252"/>
              <a:chOff x="1036" y="410"/>
              <a:chExt cx="491" cy="252"/>
            </a:xfrm>
          </p:grpSpPr>
          <p:sp>
            <p:nvSpPr>
              <p:cNvPr id="82009" name="Line 76"/>
              <p:cNvSpPr>
                <a:spLocks noChangeAspect="1" noChangeShapeType="1"/>
              </p:cNvSpPr>
              <p:nvPr/>
            </p:nvSpPr>
            <p:spPr bwMode="auto">
              <a:xfrm>
                <a:off x="1525" y="661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10" name="Freeform 77"/>
              <p:cNvSpPr>
                <a:spLocks noChangeAspect="1"/>
              </p:cNvSpPr>
              <p:nvPr/>
            </p:nvSpPr>
            <p:spPr bwMode="auto">
              <a:xfrm>
                <a:off x="1231" y="410"/>
                <a:ext cx="98" cy="82"/>
              </a:xfrm>
              <a:custGeom>
                <a:avLst/>
                <a:gdLst>
                  <a:gd name="T0" fmla="*/ 0 w 122"/>
                  <a:gd name="T1" fmla="*/ 25 h 103"/>
                  <a:gd name="T2" fmla="*/ 0 w 122"/>
                  <a:gd name="T3" fmla="*/ 82 h 103"/>
                  <a:gd name="T4" fmla="*/ 98 w 122"/>
                  <a:gd name="T5" fmla="*/ 82 h 103"/>
                  <a:gd name="T6" fmla="*/ 98 w 122"/>
                  <a:gd name="T7" fmla="*/ 25 h 103"/>
                  <a:gd name="T8" fmla="*/ 49 w 122"/>
                  <a:gd name="T9" fmla="*/ 0 h 103"/>
                  <a:gd name="T10" fmla="*/ 0 w 122"/>
                  <a:gd name="T11" fmla="*/ 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3"/>
                  <a:gd name="T20" fmla="*/ 122 w 122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3">
                    <a:moveTo>
                      <a:pt x="0" y="31"/>
                    </a:moveTo>
                    <a:lnTo>
                      <a:pt x="0" y="103"/>
                    </a:lnTo>
                    <a:lnTo>
                      <a:pt x="122" y="103"/>
                    </a:lnTo>
                    <a:lnTo>
                      <a:pt x="122" y="31"/>
                    </a:lnTo>
                    <a:lnTo>
                      <a:pt x="6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1" name="Freeform 78"/>
              <p:cNvSpPr>
                <a:spLocks noChangeAspect="1"/>
              </p:cNvSpPr>
              <p:nvPr/>
            </p:nvSpPr>
            <p:spPr bwMode="auto">
              <a:xfrm>
                <a:off x="1036" y="581"/>
                <a:ext cx="97" cy="80"/>
              </a:xfrm>
              <a:custGeom>
                <a:avLst/>
                <a:gdLst>
                  <a:gd name="T0" fmla="*/ 0 w 122"/>
                  <a:gd name="T1" fmla="*/ 23 h 101"/>
                  <a:gd name="T2" fmla="*/ 0 w 122"/>
                  <a:gd name="T3" fmla="*/ 80 h 101"/>
                  <a:gd name="T4" fmla="*/ 97 w 122"/>
                  <a:gd name="T5" fmla="*/ 80 h 101"/>
                  <a:gd name="T6" fmla="*/ 97 w 122"/>
                  <a:gd name="T7" fmla="*/ 23 h 101"/>
                  <a:gd name="T8" fmla="*/ 49 w 122"/>
                  <a:gd name="T9" fmla="*/ 0 h 101"/>
                  <a:gd name="T10" fmla="*/ 0 w 122"/>
                  <a:gd name="T11" fmla="*/ 23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2" name="Freeform 79"/>
              <p:cNvSpPr>
                <a:spLocks noChangeAspect="1"/>
              </p:cNvSpPr>
              <p:nvPr/>
            </p:nvSpPr>
            <p:spPr bwMode="auto">
              <a:xfrm>
                <a:off x="1231" y="581"/>
                <a:ext cx="98" cy="80"/>
              </a:xfrm>
              <a:custGeom>
                <a:avLst/>
                <a:gdLst>
                  <a:gd name="T0" fmla="*/ 0 w 122"/>
                  <a:gd name="T1" fmla="*/ 23 h 101"/>
                  <a:gd name="T2" fmla="*/ 0 w 122"/>
                  <a:gd name="T3" fmla="*/ 80 h 101"/>
                  <a:gd name="T4" fmla="*/ 98 w 122"/>
                  <a:gd name="T5" fmla="*/ 80 h 101"/>
                  <a:gd name="T6" fmla="*/ 98 w 122"/>
                  <a:gd name="T7" fmla="*/ 23 h 101"/>
                  <a:gd name="T8" fmla="*/ 49 w 122"/>
                  <a:gd name="T9" fmla="*/ 0 h 101"/>
                  <a:gd name="T10" fmla="*/ 0 w 122"/>
                  <a:gd name="T11" fmla="*/ 23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3" name="Freeform 80"/>
              <p:cNvSpPr>
                <a:spLocks noChangeAspect="1"/>
              </p:cNvSpPr>
              <p:nvPr/>
            </p:nvSpPr>
            <p:spPr bwMode="auto">
              <a:xfrm>
                <a:off x="1428" y="581"/>
                <a:ext cx="97" cy="80"/>
              </a:xfrm>
              <a:custGeom>
                <a:avLst/>
                <a:gdLst>
                  <a:gd name="T0" fmla="*/ 0 w 122"/>
                  <a:gd name="T1" fmla="*/ 23 h 101"/>
                  <a:gd name="T2" fmla="*/ 0 w 122"/>
                  <a:gd name="T3" fmla="*/ 80 h 101"/>
                  <a:gd name="T4" fmla="*/ 97 w 122"/>
                  <a:gd name="T5" fmla="*/ 80 h 101"/>
                  <a:gd name="T6" fmla="*/ 97 w 122"/>
                  <a:gd name="T7" fmla="*/ 23 h 101"/>
                  <a:gd name="T8" fmla="*/ 49 w 122"/>
                  <a:gd name="T9" fmla="*/ 0 h 101"/>
                  <a:gd name="T10" fmla="*/ 0 w 122"/>
                  <a:gd name="T11" fmla="*/ 23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4" name="Freeform 81"/>
              <p:cNvSpPr>
                <a:spLocks noChangeAspect="1"/>
              </p:cNvSpPr>
              <p:nvPr/>
            </p:nvSpPr>
            <p:spPr bwMode="auto">
              <a:xfrm>
                <a:off x="1084" y="492"/>
                <a:ext cx="196" cy="87"/>
              </a:xfrm>
              <a:custGeom>
                <a:avLst/>
                <a:gdLst>
                  <a:gd name="T0" fmla="*/ 196 w 245"/>
                  <a:gd name="T1" fmla="*/ 0 h 109"/>
                  <a:gd name="T2" fmla="*/ 196 w 245"/>
                  <a:gd name="T3" fmla="*/ 44 h 109"/>
                  <a:gd name="T4" fmla="*/ 0 w 245"/>
                  <a:gd name="T5" fmla="*/ 44 h 109"/>
                  <a:gd name="T6" fmla="*/ 0 w 245"/>
                  <a:gd name="T7" fmla="*/ 8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"/>
                  <a:gd name="T13" fmla="*/ 0 h 109"/>
                  <a:gd name="T14" fmla="*/ 245 w 24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" h="109">
                    <a:moveTo>
                      <a:pt x="245" y="0"/>
                    </a:moveTo>
                    <a:lnTo>
                      <a:pt x="245" y="55"/>
                    </a:lnTo>
                    <a:lnTo>
                      <a:pt x="0" y="55"/>
                    </a:lnTo>
                    <a:lnTo>
                      <a:pt x="0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5" name="Freeform 82"/>
              <p:cNvSpPr>
                <a:spLocks noChangeAspect="1"/>
              </p:cNvSpPr>
              <p:nvPr/>
            </p:nvSpPr>
            <p:spPr bwMode="auto">
              <a:xfrm>
                <a:off x="1076" y="574"/>
                <a:ext cx="16" cy="5"/>
              </a:xfrm>
              <a:custGeom>
                <a:avLst/>
                <a:gdLst>
                  <a:gd name="T0" fmla="*/ 0 w 19"/>
                  <a:gd name="T1" fmla="*/ 0 h 6"/>
                  <a:gd name="T2" fmla="*/ 8 w 19"/>
                  <a:gd name="T3" fmla="*/ 5 h 6"/>
                  <a:gd name="T4" fmla="*/ 16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10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6" name="Line 83"/>
              <p:cNvSpPr>
                <a:spLocks noChangeAspect="1" noChangeShapeType="1"/>
              </p:cNvSpPr>
              <p:nvPr/>
            </p:nvSpPr>
            <p:spPr bwMode="auto">
              <a:xfrm>
                <a:off x="1280" y="492"/>
                <a:ext cx="1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17" name="Freeform 84"/>
              <p:cNvSpPr>
                <a:spLocks noChangeAspect="1"/>
              </p:cNvSpPr>
              <p:nvPr/>
            </p:nvSpPr>
            <p:spPr bwMode="auto">
              <a:xfrm>
                <a:off x="1273" y="574"/>
                <a:ext cx="15" cy="5"/>
              </a:xfrm>
              <a:custGeom>
                <a:avLst/>
                <a:gdLst>
                  <a:gd name="T0" fmla="*/ 0 w 19"/>
                  <a:gd name="T1" fmla="*/ 0 h 6"/>
                  <a:gd name="T2" fmla="*/ 7 w 19"/>
                  <a:gd name="T3" fmla="*/ 5 h 6"/>
                  <a:gd name="T4" fmla="*/ 15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8" name="Freeform 85"/>
              <p:cNvSpPr>
                <a:spLocks noChangeAspect="1"/>
              </p:cNvSpPr>
              <p:nvPr/>
            </p:nvSpPr>
            <p:spPr bwMode="auto">
              <a:xfrm>
                <a:off x="1280" y="492"/>
                <a:ext cx="197" cy="87"/>
              </a:xfrm>
              <a:custGeom>
                <a:avLst/>
                <a:gdLst>
                  <a:gd name="T0" fmla="*/ 0 w 246"/>
                  <a:gd name="T1" fmla="*/ 0 h 109"/>
                  <a:gd name="T2" fmla="*/ 0 w 246"/>
                  <a:gd name="T3" fmla="*/ 44 h 109"/>
                  <a:gd name="T4" fmla="*/ 197 w 246"/>
                  <a:gd name="T5" fmla="*/ 44 h 109"/>
                  <a:gd name="T6" fmla="*/ 197 w 246"/>
                  <a:gd name="T7" fmla="*/ 8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6"/>
                  <a:gd name="T13" fmla="*/ 0 h 109"/>
                  <a:gd name="T14" fmla="*/ 246 w 24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6" h="109">
                    <a:moveTo>
                      <a:pt x="0" y="0"/>
                    </a:moveTo>
                    <a:lnTo>
                      <a:pt x="0" y="55"/>
                    </a:lnTo>
                    <a:lnTo>
                      <a:pt x="246" y="55"/>
                    </a:lnTo>
                    <a:lnTo>
                      <a:pt x="246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9" name="Freeform 86"/>
              <p:cNvSpPr>
                <a:spLocks noChangeAspect="1"/>
              </p:cNvSpPr>
              <p:nvPr/>
            </p:nvSpPr>
            <p:spPr bwMode="auto">
              <a:xfrm>
                <a:off x="1469" y="574"/>
                <a:ext cx="15" cy="5"/>
              </a:xfrm>
              <a:custGeom>
                <a:avLst/>
                <a:gdLst>
                  <a:gd name="T0" fmla="*/ 0 w 18"/>
                  <a:gd name="T1" fmla="*/ 0 h 6"/>
                  <a:gd name="T2" fmla="*/ 8 w 18"/>
                  <a:gd name="T3" fmla="*/ 5 h 6"/>
                  <a:gd name="T4" fmla="*/ 15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0" name="Freeform 87"/>
              <p:cNvSpPr>
                <a:spLocks noChangeAspect="1"/>
              </p:cNvSpPr>
              <p:nvPr/>
            </p:nvSpPr>
            <p:spPr bwMode="auto">
              <a:xfrm>
                <a:off x="1226" y="445"/>
                <a:ext cx="5" cy="13"/>
              </a:xfrm>
              <a:custGeom>
                <a:avLst/>
                <a:gdLst>
                  <a:gd name="T0" fmla="*/ 0 w 7"/>
                  <a:gd name="T1" fmla="*/ 13 h 17"/>
                  <a:gd name="T2" fmla="*/ 5 w 7"/>
                  <a:gd name="T3" fmla="*/ 5 h 17"/>
                  <a:gd name="T4" fmla="*/ 0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08" name="Rectangle 88"/>
            <p:cNvSpPr>
              <a:spLocks noChangeAspect="1" noChangeArrowheads="1"/>
            </p:cNvSpPr>
            <p:nvPr/>
          </p:nvSpPr>
          <p:spPr bwMode="auto">
            <a:xfrm>
              <a:off x="1041" y="704"/>
              <a:ext cx="4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Business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Objectives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3011490" y="2116015"/>
            <a:ext cx="1025526" cy="791308"/>
            <a:chOff x="1569" y="1344"/>
            <a:chExt cx="646" cy="540"/>
          </a:xfrm>
        </p:grpSpPr>
        <p:grpSp>
          <p:nvGrpSpPr>
            <p:cNvPr id="17" name="Group 90"/>
            <p:cNvGrpSpPr>
              <a:grpSpLocks noChangeAspect="1"/>
            </p:cNvGrpSpPr>
            <p:nvPr/>
          </p:nvGrpSpPr>
          <p:grpSpPr bwMode="auto">
            <a:xfrm>
              <a:off x="1665" y="1344"/>
              <a:ext cx="493" cy="254"/>
              <a:chOff x="2007" y="825"/>
              <a:chExt cx="617" cy="318"/>
            </a:xfrm>
          </p:grpSpPr>
          <p:sp>
            <p:nvSpPr>
              <p:cNvPr id="81989" name="Freeform 91"/>
              <p:cNvSpPr>
                <a:spLocks noChangeAspect="1"/>
              </p:cNvSpPr>
              <p:nvPr/>
            </p:nvSpPr>
            <p:spPr bwMode="auto">
              <a:xfrm>
                <a:off x="2007" y="8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0" name="Line 92"/>
              <p:cNvSpPr>
                <a:spLocks noChangeAspect="1" noChangeShapeType="1"/>
              </p:cNvSpPr>
              <p:nvPr/>
            </p:nvSpPr>
            <p:spPr bwMode="auto">
              <a:xfrm>
                <a:off x="2622" y="1142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91" name="Freeform 93"/>
              <p:cNvSpPr>
                <a:spLocks noChangeAspect="1"/>
              </p:cNvSpPr>
              <p:nvPr/>
            </p:nvSpPr>
            <p:spPr bwMode="auto">
              <a:xfrm>
                <a:off x="2254" y="827"/>
                <a:ext cx="122" cy="103"/>
              </a:xfrm>
              <a:custGeom>
                <a:avLst/>
                <a:gdLst>
                  <a:gd name="T0" fmla="*/ 0 w 122"/>
                  <a:gd name="T1" fmla="*/ 31 h 103"/>
                  <a:gd name="T2" fmla="*/ 0 w 122"/>
                  <a:gd name="T3" fmla="*/ 103 h 103"/>
                  <a:gd name="T4" fmla="*/ 122 w 122"/>
                  <a:gd name="T5" fmla="*/ 103 h 103"/>
                  <a:gd name="T6" fmla="*/ 122 w 122"/>
                  <a:gd name="T7" fmla="*/ 31 h 103"/>
                  <a:gd name="T8" fmla="*/ 61 w 122"/>
                  <a:gd name="T9" fmla="*/ 0 h 103"/>
                  <a:gd name="T10" fmla="*/ 0 w 122"/>
                  <a:gd name="T11" fmla="*/ 3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3"/>
                  <a:gd name="T20" fmla="*/ 122 w 122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3">
                    <a:moveTo>
                      <a:pt x="0" y="31"/>
                    </a:moveTo>
                    <a:lnTo>
                      <a:pt x="0" y="103"/>
                    </a:lnTo>
                    <a:lnTo>
                      <a:pt x="122" y="103"/>
                    </a:lnTo>
                    <a:lnTo>
                      <a:pt x="122" y="31"/>
                    </a:lnTo>
                    <a:lnTo>
                      <a:pt x="6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2" name="Freeform 94"/>
              <p:cNvSpPr>
                <a:spLocks noChangeAspect="1"/>
              </p:cNvSpPr>
              <p:nvPr/>
            </p:nvSpPr>
            <p:spPr bwMode="auto">
              <a:xfrm>
                <a:off x="2009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3" name="Freeform 95"/>
              <p:cNvSpPr>
                <a:spLocks noChangeAspect="1"/>
              </p:cNvSpPr>
              <p:nvPr/>
            </p:nvSpPr>
            <p:spPr bwMode="auto">
              <a:xfrm>
                <a:off x="2254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4" name="Freeform 96"/>
              <p:cNvSpPr>
                <a:spLocks noChangeAspect="1"/>
              </p:cNvSpPr>
              <p:nvPr/>
            </p:nvSpPr>
            <p:spPr bwMode="auto">
              <a:xfrm>
                <a:off x="2500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5" name="Freeform 97"/>
              <p:cNvSpPr>
                <a:spLocks noChangeAspect="1"/>
              </p:cNvSpPr>
              <p:nvPr/>
            </p:nvSpPr>
            <p:spPr bwMode="auto">
              <a:xfrm>
                <a:off x="2070" y="930"/>
                <a:ext cx="245" cy="109"/>
              </a:xfrm>
              <a:custGeom>
                <a:avLst/>
                <a:gdLst>
                  <a:gd name="T0" fmla="*/ 245 w 245"/>
                  <a:gd name="T1" fmla="*/ 0 h 109"/>
                  <a:gd name="T2" fmla="*/ 245 w 245"/>
                  <a:gd name="T3" fmla="*/ 55 h 109"/>
                  <a:gd name="T4" fmla="*/ 0 w 245"/>
                  <a:gd name="T5" fmla="*/ 55 h 109"/>
                  <a:gd name="T6" fmla="*/ 0 w 245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"/>
                  <a:gd name="T13" fmla="*/ 0 h 109"/>
                  <a:gd name="T14" fmla="*/ 245 w 24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" h="109">
                    <a:moveTo>
                      <a:pt x="245" y="0"/>
                    </a:moveTo>
                    <a:lnTo>
                      <a:pt x="245" y="55"/>
                    </a:lnTo>
                    <a:lnTo>
                      <a:pt x="0" y="55"/>
                    </a:lnTo>
                    <a:lnTo>
                      <a:pt x="0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6" name="Freeform 98"/>
              <p:cNvSpPr>
                <a:spLocks noChangeAspect="1"/>
              </p:cNvSpPr>
              <p:nvPr/>
            </p:nvSpPr>
            <p:spPr bwMode="auto">
              <a:xfrm>
                <a:off x="2060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10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10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7" name="Line 99"/>
              <p:cNvSpPr>
                <a:spLocks noChangeAspect="1" noChangeShapeType="1"/>
              </p:cNvSpPr>
              <p:nvPr/>
            </p:nvSpPr>
            <p:spPr bwMode="auto">
              <a:xfrm>
                <a:off x="2315" y="930"/>
                <a:ext cx="1" cy="1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98" name="Freeform 100"/>
              <p:cNvSpPr>
                <a:spLocks noChangeAspect="1"/>
              </p:cNvSpPr>
              <p:nvPr/>
            </p:nvSpPr>
            <p:spPr bwMode="auto">
              <a:xfrm>
                <a:off x="2306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9" name="Freeform 101"/>
              <p:cNvSpPr>
                <a:spLocks noChangeAspect="1"/>
              </p:cNvSpPr>
              <p:nvPr/>
            </p:nvSpPr>
            <p:spPr bwMode="auto">
              <a:xfrm>
                <a:off x="2315" y="930"/>
                <a:ext cx="246" cy="109"/>
              </a:xfrm>
              <a:custGeom>
                <a:avLst/>
                <a:gdLst>
                  <a:gd name="T0" fmla="*/ 0 w 246"/>
                  <a:gd name="T1" fmla="*/ 0 h 109"/>
                  <a:gd name="T2" fmla="*/ 0 w 246"/>
                  <a:gd name="T3" fmla="*/ 55 h 109"/>
                  <a:gd name="T4" fmla="*/ 246 w 246"/>
                  <a:gd name="T5" fmla="*/ 55 h 109"/>
                  <a:gd name="T6" fmla="*/ 246 w 246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6"/>
                  <a:gd name="T13" fmla="*/ 0 h 109"/>
                  <a:gd name="T14" fmla="*/ 246 w 24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6" h="109">
                    <a:moveTo>
                      <a:pt x="0" y="0"/>
                    </a:moveTo>
                    <a:lnTo>
                      <a:pt x="0" y="55"/>
                    </a:lnTo>
                    <a:lnTo>
                      <a:pt x="246" y="55"/>
                    </a:lnTo>
                    <a:lnTo>
                      <a:pt x="246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0" name="Freeform 102"/>
              <p:cNvSpPr>
                <a:spLocks noChangeAspect="1"/>
              </p:cNvSpPr>
              <p:nvPr/>
            </p:nvSpPr>
            <p:spPr bwMode="auto">
              <a:xfrm>
                <a:off x="2552" y="1033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9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1" name="Freeform 103"/>
              <p:cNvSpPr>
                <a:spLocks noChangeAspect="1"/>
              </p:cNvSpPr>
              <p:nvPr/>
            </p:nvSpPr>
            <p:spPr bwMode="auto">
              <a:xfrm>
                <a:off x="2500" y="838"/>
                <a:ext cx="124" cy="83"/>
              </a:xfrm>
              <a:custGeom>
                <a:avLst/>
                <a:gdLst>
                  <a:gd name="T0" fmla="*/ 11 w 124"/>
                  <a:gd name="T1" fmla="*/ 0 h 83"/>
                  <a:gd name="T2" fmla="*/ 8 w 124"/>
                  <a:gd name="T3" fmla="*/ 2 h 83"/>
                  <a:gd name="T4" fmla="*/ 4 w 124"/>
                  <a:gd name="T5" fmla="*/ 4 h 83"/>
                  <a:gd name="T6" fmla="*/ 2 w 124"/>
                  <a:gd name="T7" fmla="*/ 7 h 83"/>
                  <a:gd name="T8" fmla="*/ 0 w 124"/>
                  <a:gd name="T9" fmla="*/ 11 h 83"/>
                  <a:gd name="T10" fmla="*/ 0 w 124"/>
                  <a:gd name="T11" fmla="*/ 72 h 83"/>
                  <a:gd name="T12" fmla="*/ 2 w 124"/>
                  <a:gd name="T13" fmla="*/ 75 h 83"/>
                  <a:gd name="T14" fmla="*/ 4 w 124"/>
                  <a:gd name="T15" fmla="*/ 79 h 83"/>
                  <a:gd name="T16" fmla="*/ 8 w 124"/>
                  <a:gd name="T17" fmla="*/ 83 h 83"/>
                  <a:gd name="T18" fmla="*/ 11 w 124"/>
                  <a:gd name="T19" fmla="*/ 83 h 83"/>
                  <a:gd name="T20" fmla="*/ 111 w 124"/>
                  <a:gd name="T21" fmla="*/ 83 h 83"/>
                  <a:gd name="T22" fmla="*/ 117 w 124"/>
                  <a:gd name="T23" fmla="*/ 83 h 83"/>
                  <a:gd name="T24" fmla="*/ 120 w 124"/>
                  <a:gd name="T25" fmla="*/ 79 h 83"/>
                  <a:gd name="T26" fmla="*/ 124 w 124"/>
                  <a:gd name="T27" fmla="*/ 75 h 83"/>
                  <a:gd name="T28" fmla="*/ 124 w 124"/>
                  <a:gd name="T29" fmla="*/ 72 h 83"/>
                  <a:gd name="T30" fmla="*/ 124 w 124"/>
                  <a:gd name="T31" fmla="*/ 11 h 83"/>
                  <a:gd name="T32" fmla="*/ 124 w 124"/>
                  <a:gd name="T33" fmla="*/ 7 h 83"/>
                  <a:gd name="T34" fmla="*/ 120 w 124"/>
                  <a:gd name="T35" fmla="*/ 4 h 83"/>
                  <a:gd name="T36" fmla="*/ 117 w 124"/>
                  <a:gd name="T37" fmla="*/ 2 h 83"/>
                  <a:gd name="T38" fmla="*/ 111 w 124"/>
                  <a:gd name="T39" fmla="*/ 0 h 83"/>
                  <a:gd name="T40" fmla="*/ 11 w 124"/>
                  <a:gd name="T41" fmla="*/ 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83"/>
                  <a:gd name="T65" fmla="*/ 124 w 124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83">
                    <a:moveTo>
                      <a:pt x="11" y="0"/>
                    </a:moveTo>
                    <a:lnTo>
                      <a:pt x="8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1" y="83"/>
                    </a:lnTo>
                    <a:lnTo>
                      <a:pt x="111" y="83"/>
                    </a:lnTo>
                    <a:lnTo>
                      <a:pt x="117" y="83"/>
                    </a:lnTo>
                    <a:lnTo>
                      <a:pt x="120" y="79"/>
                    </a:lnTo>
                    <a:lnTo>
                      <a:pt x="124" y="75"/>
                    </a:lnTo>
                    <a:lnTo>
                      <a:pt x="124" y="72"/>
                    </a:lnTo>
                    <a:lnTo>
                      <a:pt x="124" y="11"/>
                    </a:lnTo>
                    <a:lnTo>
                      <a:pt x="124" y="7"/>
                    </a:lnTo>
                    <a:lnTo>
                      <a:pt x="120" y="4"/>
                    </a:lnTo>
                    <a:lnTo>
                      <a:pt x="117" y="2"/>
                    </a:lnTo>
                    <a:lnTo>
                      <a:pt x="1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2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2376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03" name="Freeform 105"/>
              <p:cNvSpPr>
                <a:spLocks noChangeAspect="1"/>
              </p:cNvSpPr>
              <p:nvPr/>
            </p:nvSpPr>
            <p:spPr bwMode="auto">
              <a:xfrm>
                <a:off x="2009" y="853"/>
                <a:ext cx="122" cy="51"/>
              </a:xfrm>
              <a:custGeom>
                <a:avLst/>
                <a:gdLst>
                  <a:gd name="T0" fmla="*/ 0 w 122"/>
                  <a:gd name="T1" fmla="*/ 14 h 51"/>
                  <a:gd name="T2" fmla="*/ 0 w 122"/>
                  <a:gd name="T3" fmla="*/ 51 h 51"/>
                  <a:gd name="T4" fmla="*/ 122 w 122"/>
                  <a:gd name="T5" fmla="*/ 51 h 51"/>
                  <a:gd name="T6" fmla="*/ 122 w 122"/>
                  <a:gd name="T7" fmla="*/ 14 h 51"/>
                  <a:gd name="T8" fmla="*/ 61 w 122"/>
                  <a:gd name="T9" fmla="*/ 0 h 51"/>
                  <a:gd name="T10" fmla="*/ 0 w 122"/>
                  <a:gd name="T11" fmla="*/ 14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51"/>
                  <a:gd name="T20" fmla="*/ 122 w 12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51">
                    <a:moveTo>
                      <a:pt x="0" y="14"/>
                    </a:moveTo>
                    <a:lnTo>
                      <a:pt x="0" y="51"/>
                    </a:lnTo>
                    <a:lnTo>
                      <a:pt x="122" y="51"/>
                    </a:lnTo>
                    <a:lnTo>
                      <a:pt x="122" y="14"/>
                    </a:lnTo>
                    <a:lnTo>
                      <a:pt x="6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4" name="Line 106"/>
              <p:cNvSpPr>
                <a:spLocks noChangeAspect="1" noChangeShapeType="1"/>
              </p:cNvSpPr>
              <p:nvPr/>
            </p:nvSpPr>
            <p:spPr bwMode="auto">
              <a:xfrm>
                <a:off x="2009" y="899"/>
                <a:ext cx="12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05" name="Line 107"/>
              <p:cNvSpPr>
                <a:spLocks noChangeAspect="1" noChangeShapeType="1"/>
              </p:cNvSpPr>
              <p:nvPr/>
            </p:nvSpPr>
            <p:spPr bwMode="auto">
              <a:xfrm>
                <a:off x="2132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06" name="Freeform 108"/>
              <p:cNvSpPr>
                <a:spLocks noChangeAspect="1"/>
              </p:cNvSpPr>
              <p:nvPr/>
            </p:nvSpPr>
            <p:spPr bwMode="auto">
              <a:xfrm>
                <a:off x="2247" y="871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7 w 7"/>
                  <a:gd name="T3" fmla="*/ 7 h 17"/>
                  <a:gd name="T4" fmla="*/ 0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88" name="Rectangle 109"/>
            <p:cNvSpPr>
              <a:spLocks noChangeAspect="1" noChangeArrowheads="1"/>
            </p:cNvSpPr>
            <p:nvPr/>
          </p:nvSpPr>
          <p:spPr bwMode="auto">
            <a:xfrm>
              <a:off x="1569" y="1632"/>
              <a:ext cx="6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Business Unit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Objectives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8" name="Group 110"/>
          <p:cNvGrpSpPr>
            <a:grpSpLocks/>
          </p:cNvGrpSpPr>
          <p:nvPr/>
        </p:nvGrpSpPr>
        <p:grpSpPr bwMode="auto">
          <a:xfrm>
            <a:off x="2944586" y="3006969"/>
            <a:ext cx="1199017" cy="791308"/>
            <a:chOff x="1573" y="1344"/>
            <a:chExt cx="755" cy="540"/>
          </a:xfrm>
        </p:grpSpPr>
        <p:grpSp>
          <p:nvGrpSpPr>
            <p:cNvPr id="19" name="Group 111"/>
            <p:cNvGrpSpPr>
              <a:grpSpLocks noChangeAspect="1"/>
            </p:cNvGrpSpPr>
            <p:nvPr/>
          </p:nvGrpSpPr>
          <p:grpSpPr bwMode="auto">
            <a:xfrm>
              <a:off x="1665" y="1344"/>
              <a:ext cx="493" cy="254"/>
              <a:chOff x="2007" y="825"/>
              <a:chExt cx="617" cy="318"/>
            </a:xfrm>
          </p:grpSpPr>
          <p:sp>
            <p:nvSpPr>
              <p:cNvPr id="81969" name="Freeform 112"/>
              <p:cNvSpPr>
                <a:spLocks noChangeAspect="1"/>
              </p:cNvSpPr>
              <p:nvPr/>
            </p:nvSpPr>
            <p:spPr bwMode="auto">
              <a:xfrm>
                <a:off x="2007" y="8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0" name="Line 113"/>
              <p:cNvSpPr>
                <a:spLocks noChangeAspect="1" noChangeShapeType="1"/>
              </p:cNvSpPr>
              <p:nvPr/>
            </p:nvSpPr>
            <p:spPr bwMode="auto">
              <a:xfrm>
                <a:off x="2622" y="1142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71" name="Freeform 114"/>
              <p:cNvSpPr>
                <a:spLocks noChangeAspect="1"/>
              </p:cNvSpPr>
              <p:nvPr/>
            </p:nvSpPr>
            <p:spPr bwMode="auto">
              <a:xfrm>
                <a:off x="2254" y="827"/>
                <a:ext cx="122" cy="103"/>
              </a:xfrm>
              <a:custGeom>
                <a:avLst/>
                <a:gdLst>
                  <a:gd name="T0" fmla="*/ 0 w 122"/>
                  <a:gd name="T1" fmla="*/ 31 h 103"/>
                  <a:gd name="T2" fmla="*/ 0 w 122"/>
                  <a:gd name="T3" fmla="*/ 103 h 103"/>
                  <a:gd name="T4" fmla="*/ 122 w 122"/>
                  <a:gd name="T5" fmla="*/ 103 h 103"/>
                  <a:gd name="T6" fmla="*/ 122 w 122"/>
                  <a:gd name="T7" fmla="*/ 31 h 103"/>
                  <a:gd name="T8" fmla="*/ 61 w 122"/>
                  <a:gd name="T9" fmla="*/ 0 h 103"/>
                  <a:gd name="T10" fmla="*/ 0 w 122"/>
                  <a:gd name="T11" fmla="*/ 3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3"/>
                  <a:gd name="T20" fmla="*/ 122 w 122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3">
                    <a:moveTo>
                      <a:pt x="0" y="31"/>
                    </a:moveTo>
                    <a:lnTo>
                      <a:pt x="0" y="103"/>
                    </a:lnTo>
                    <a:lnTo>
                      <a:pt x="122" y="103"/>
                    </a:lnTo>
                    <a:lnTo>
                      <a:pt x="122" y="31"/>
                    </a:lnTo>
                    <a:lnTo>
                      <a:pt x="6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2" name="Freeform 115"/>
              <p:cNvSpPr>
                <a:spLocks noChangeAspect="1"/>
              </p:cNvSpPr>
              <p:nvPr/>
            </p:nvSpPr>
            <p:spPr bwMode="auto">
              <a:xfrm>
                <a:off x="2009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3" name="Freeform 116"/>
              <p:cNvSpPr>
                <a:spLocks noChangeAspect="1"/>
              </p:cNvSpPr>
              <p:nvPr/>
            </p:nvSpPr>
            <p:spPr bwMode="auto">
              <a:xfrm>
                <a:off x="2254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4" name="Freeform 117"/>
              <p:cNvSpPr>
                <a:spLocks noChangeAspect="1"/>
              </p:cNvSpPr>
              <p:nvPr/>
            </p:nvSpPr>
            <p:spPr bwMode="auto">
              <a:xfrm>
                <a:off x="2500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5" name="Freeform 118"/>
              <p:cNvSpPr>
                <a:spLocks noChangeAspect="1"/>
              </p:cNvSpPr>
              <p:nvPr/>
            </p:nvSpPr>
            <p:spPr bwMode="auto">
              <a:xfrm>
                <a:off x="2070" y="930"/>
                <a:ext cx="245" cy="109"/>
              </a:xfrm>
              <a:custGeom>
                <a:avLst/>
                <a:gdLst>
                  <a:gd name="T0" fmla="*/ 245 w 245"/>
                  <a:gd name="T1" fmla="*/ 0 h 109"/>
                  <a:gd name="T2" fmla="*/ 245 w 245"/>
                  <a:gd name="T3" fmla="*/ 55 h 109"/>
                  <a:gd name="T4" fmla="*/ 0 w 245"/>
                  <a:gd name="T5" fmla="*/ 55 h 109"/>
                  <a:gd name="T6" fmla="*/ 0 w 245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"/>
                  <a:gd name="T13" fmla="*/ 0 h 109"/>
                  <a:gd name="T14" fmla="*/ 245 w 24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" h="109">
                    <a:moveTo>
                      <a:pt x="245" y="0"/>
                    </a:moveTo>
                    <a:lnTo>
                      <a:pt x="245" y="55"/>
                    </a:lnTo>
                    <a:lnTo>
                      <a:pt x="0" y="55"/>
                    </a:lnTo>
                    <a:lnTo>
                      <a:pt x="0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19"/>
              <p:cNvSpPr>
                <a:spLocks noChangeAspect="1"/>
              </p:cNvSpPr>
              <p:nvPr/>
            </p:nvSpPr>
            <p:spPr bwMode="auto">
              <a:xfrm>
                <a:off x="2060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10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10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7" name="Line 120"/>
              <p:cNvSpPr>
                <a:spLocks noChangeAspect="1" noChangeShapeType="1"/>
              </p:cNvSpPr>
              <p:nvPr/>
            </p:nvSpPr>
            <p:spPr bwMode="auto">
              <a:xfrm>
                <a:off x="2315" y="930"/>
                <a:ext cx="1" cy="1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78" name="Freeform 121"/>
              <p:cNvSpPr>
                <a:spLocks noChangeAspect="1"/>
              </p:cNvSpPr>
              <p:nvPr/>
            </p:nvSpPr>
            <p:spPr bwMode="auto">
              <a:xfrm>
                <a:off x="2306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9" name="Freeform 122"/>
              <p:cNvSpPr>
                <a:spLocks noChangeAspect="1"/>
              </p:cNvSpPr>
              <p:nvPr/>
            </p:nvSpPr>
            <p:spPr bwMode="auto">
              <a:xfrm>
                <a:off x="2315" y="930"/>
                <a:ext cx="246" cy="109"/>
              </a:xfrm>
              <a:custGeom>
                <a:avLst/>
                <a:gdLst>
                  <a:gd name="T0" fmla="*/ 0 w 246"/>
                  <a:gd name="T1" fmla="*/ 0 h 109"/>
                  <a:gd name="T2" fmla="*/ 0 w 246"/>
                  <a:gd name="T3" fmla="*/ 55 h 109"/>
                  <a:gd name="T4" fmla="*/ 246 w 246"/>
                  <a:gd name="T5" fmla="*/ 55 h 109"/>
                  <a:gd name="T6" fmla="*/ 246 w 246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6"/>
                  <a:gd name="T13" fmla="*/ 0 h 109"/>
                  <a:gd name="T14" fmla="*/ 246 w 24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6" h="109">
                    <a:moveTo>
                      <a:pt x="0" y="0"/>
                    </a:moveTo>
                    <a:lnTo>
                      <a:pt x="0" y="55"/>
                    </a:lnTo>
                    <a:lnTo>
                      <a:pt x="246" y="55"/>
                    </a:lnTo>
                    <a:lnTo>
                      <a:pt x="246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0" name="Freeform 123"/>
              <p:cNvSpPr>
                <a:spLocks noChangeAspect="1"/>
              </p:cNvSpPr>
              <p:nvPr/>
            </p:nvSpPr>
            <p:spPr bwMode="auto">
              <a:xfrm>
                <a:off x="2552" y="1033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9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1" name="Freeform 124"/>
              <p:cNvSpPr>
                <a:spLocks noChangeAspect="1"/>
              </p:cNvSpPr>
              <p:nvPr/>
            </p:nvSpPr>
            <p:spPr bwMode="auto">
              <a:xfrm>
                <a:off x="2500" y="838"/>
                <a:ext cx="124" cy="83"/>
              </a:xfrm>
              <a:custGeom>
                <a:avLst/>
                <a:gdLst>
                  <a:gd name="T0" fmla="*/ 11 w 124"/>
                  <a:gd name="T1" fmla="*/ 0 h 83"/>
                  <a:gd name="T2" fmla="*/ 8 w 124"/>
                  <a:gd name="T3" fmla="*/ 2 h 83"/>
                  <a:gd name="T4" fmla="*/ 4 w 124"/>
                  <a:gd name="T5" fmla="*/ 4 h 83"/>
                  <a:gd name="T6" fmla="*/ 2 w 124"/>
                  <a:gd name="T7" fmla="*/ 7 h 83"/>
                  <a:gd name="T8" fmla="*/ 0 w 124"/>
                  <a:gd name="T9" fmla="*/ 11 h 83"/>
                  <a:gd name="T10" fmla="*/ 0 w 124"/>
                  <a:gd name="T11" fmla="*/ 72 h 83"/>
                  <a:gd name="T12" fmla="*/ 2 w 124"/>
                  <a:gd name="T13" fmla="*/ 75 h 83"/>
                  <a:gd name="T14" fmla="*/ 4 w 124"/>
                  <a:gd name="T15" fmla="*/ 79 h 83"/>
                  <a:gd name="T16" fmla="*/ 8 w 124"/>
                  <a:gd name="T17" fmla="*/ 83 h 83"/>
                  <a:gd name="T18" fmla="*/ 11 w 124"/>
                  <a:gd name="T19" fmla="*/ 83 h 83"/>
                  <a:gd name="T20" fmla="*/ 111 w 124"/>
                  <a:gd name="T21" fmla="*/ 83 h 83"/>
                  <a:gd name="T22" fmla="*/ 117 w 124"/>
                  <a:gd name="T23" fmla="*/ 83 h 83"/>
                  <a:gd name="T24" fmla="*/ 120 w 124"/>
                  <a:gd name="T25" fmla="*/ 79 h 83"/>
                  <a:gd name="T26" fmla="*/ 124 w 124"/>
                  <a:gd name="T27" fmla="*/ 75 h 83"/>
                  <a:gd name="T28" fmla="*/ 124 w 124"/>
                  <a:gd name="T29" fmla="*/ 72 h 83"/>
                  <a:gd name="T30" fmla="*/ 124 w 124"/>
                  <a:gd name="T31" fmla="*/ 11 h 83"/>
                  <a:gd name="T32" fmla="*/ 124 w 124"/>
                  <a:gd name="T33" fmla="*/ 7 h 83"/>
                  <a:gd name="T34" fmla="*/ 120 w 124"/>
                  <a:gd name="T35" fmla="*/ 4 h 83"/>
                  <a:gd name="T36" fmla="*/ 117 w 124"/>
                  <a:gd name="T37" fmla="*/ 2 h 83"/>
                  <a:gd name="T38" fmla="*/ 111 w 124"/>
                  <a:gd name="T39" fmla="*/ 0 h 83"/>
                  <a:gd name="T40" fmla="*/ 11 w 124"/>
                  <a:gd name="T41" fmla="*/ 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83"/>
                  <a:gd name="T65" fmla="*/ 124 w 124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83">
                    <a:moveTo>
                      <a:pt x="11" y="0"/>
                    </a:moveTo>
                    <a:lnTo>
                      <a:pt x="8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1" y="83"/>
                    </a:lnTo>
                    <a:lnTo>
                      <a:pt x="111" y="83"/>
                    </a:lnTo>
                    <a:lnTo>
                      <a:pt x="117" y="83"/>
                    </a:lnTo>
                    <a:lnTo>
                      <a:pt x="120" y="79"/>
                    </a:lnTo>
                    <a:lnTo>
                      <a:pt x="124" y="75"/>
                    </a:lnTo>
                    <a:lnTo>
                      <a:pt x="124" y="72"/>
                    </a:lnTo>
                    <a:lnTo>
                      <a:pt x="124" y="11"/>
                    </a:lnTo>
                    <a:lnTo>
                      <a:pt x="124" y="7"/>
                    </a:lnTo>
                    <a:lnTo>
                      <a:pt x="120" y="4"/>
                    </a:lnTo>
                    <a:lnTo>
                      <a:pt x="117" y="2"/>
                    </a:lnTo>
                    <a:lnTo>
                      <a:pt x="1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2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2376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83" name="Freeform 126"/>
              <p:cNvSpPr>
                <a:spLocks noChangeAspect="1"/>
              </p:cNvSpPr>
              <p:nvPr/>
            </p:nvSpPr>
            <p:spPr bwMode="auto">
              <a:xfrm>
                <a:off x="2009" y="853"/>
                <a:ext cx="122" cy="51"/>
              </a:xfrm>
              <a:custGeom>
                <a:avLst/>
                <a:gdLst>
                  <a:gd name="T0" fmla="*/ 0 w 122"/>
                  <a:gd name="T1" fmla="*/ 14 h 51"/>
                  <a:gd name="T2" fmla="*/ 0 w 122"/>
                  <a:gd name="T3" fmla="*/ 51 h 51"/>
                  <a:gd name="T4" fmla="*/ 122 w 122"/>
                  <a:gd name="T5" fmla="*/ 51 h 51"/>
                  <a:gd name="T6" fmla="*/ 122 w 122"/>
                  <a:gd name="T7" fmla="*/ 14 h 51"/>
                  <a:gd name="T8" fmla="*/ 61 w 122"/>
                  <a:gd name="T9" fmla="*/ 0 h 51"/>
                  <a:gd name="T10" fmla="*/ 0 w 122"/>
                  <a:gd name="T11" fmla="*/ 14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51"/>
                  <a:gd name="T20" fmla="*/ 122 w 12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51">
                    <a:moveTo>
                      <a:pt x="0" y="14"/>
                    </a:moveTo>
                    <a:lnTo>
                      <a:pt x="0" y="51"/>
                    </a:lnTo>
                    <a:lnTo>
                      <a:pt x="122" y="51"/>
                    </a:lnTo>
                    <a:lnTo>
                      <a:pt x="122" y="14"/>
                    </a:lnTo>
                    <a:lnTo>
                      <a:pt x="6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4" name="Line 127"/>
              <p:cNvSpPr>
                <a:spLocks noChangeAspect="1" noChangeShapeType="1"/>
              </p:cNvSpPr>
              <p:nvPr/>
            </p:nvSpPr>
            <p:spPr bwMode="auto">
              <a:xfrm>
                <a:off x="2009" y="899"/>
                <a:ext cx="12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85" name="Line 128"/>
              <p:cNvSpPr>
                <a:spLocks noChangeAspect="1" noChangeShapeType="1"/>
              </p:cNvSpPr>
              <p:nvPr/>
            </p:nvSpPr>
            <p:spPr bwMode="auto">
              <a:xfrm>
                <a:off x="2132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86" name="Freeform 129"/>
              <p:cNvSpPr>
                <a:spLocks noChangeAspect="1"/>
              </p:cNvSpPr>
              <p:nvPr/>
            </p:nvSpPr>
            <p:spPr bwMode="auto">
              <a:xfrm>
                <a:off x="2247" y="871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7 w 7"/>
                  <a:gd name="T3" fmla="*/ 7 h 17"/>
                  <a:gd name="T4" fmla="*/ 0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68" name="Rectangle 130"/>
            <p:cNvSpPr>
              <a:spLocks noChangeAspect="1" noChangeArrowheads="1"/>
            </p:cNvSpPr>
            <p:nvPr/>
          </p:nvSpPr>
          <p:spPr bwMode="auto">
            <a:xfrm>
              <a:off x="1573" y="1632"/>
              <a:ext cx="7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Operational Unit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Objectives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131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1961" name="Line 132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2" name="Line 133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3" name="Line 134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4" name="Line 135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5" name="Line 136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6" name="Line 137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1946" name="Text Box 138"/>
          <p:cNvSpPr txBox="1">
            <a:spLocks noChangeArrowheads="1"/>
          </p:cNvSpPr>
          <p:nvPr/>
        </p:nvSpPr>
        <p:spPr bwMode="auto">
          <a:xfrm rot="16200000">
            <a:off x="7694002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/>
              <a:t>Implementation</a:t>
            </a:r>
          </a:p>
        </p:txBody>
      </p:sp>
      <p:grpSp>
        <p:nvGrpSpPr>
          <p:cNvPr id="21" name="Group 139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1949" name="Text Box 140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1950" name="Text Box 141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1951" name="Text Box 142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1952" name="Text Box 143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1953" name="Text Box 144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1954" name="Text Box 145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</a:rPr>
                <a:t>Level A</a:t>
              </a:r>
            </a:p>
          </p:txBody>
        </p:sp>
        <p:sp>
          <p:nvSpPr>
            <p:cNvPr id="81955" name="Text Box 146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1956" name="Text Box 147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1957" name="Text Box 148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1958" name="Text Box 149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1959" name="Text Box 150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81960" name="Text Box 151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sp>
        <p:nvSpPr>
          <p:cNvPr id="81948" name="Text Box 153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182875450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4251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52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53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54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4245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4247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48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49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50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4244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Freeform 17"/>
          <p:cNvSpPr>
            <a:spLocks/>
          </p:cNvSpPr>
          <p:nvPr/>
        </p:nvSpPr>
        <p:spPr bwMode="auto">
          <a:xfrm>
            <a:off x="2209800" y="1248508"/>
            <a:ext cx="4724400" cy="5064369"/>
          </a:xfrm>
          <a:custGeom>
            <a:avLst/>
            <a:gdLst>
              <a:gd name="T0" fmla="*/ 2025227 w 3720"/>
              <a:gd name="T1" fmla="*/ 0 h 2304"/>
              <a:gd name="T2" fmla="*/ 0 w 3720"/>
              <a:gd name="T3" fmla="*/ 5486400 h 2304"/>
              <a:gd name="T4" fmla="*/ 5118100 w 3720"/>
              <a:gd name="T5" fmla="*/ 5486400 h 2304"/>
              <a:gd name="T6" fmla="*/ 3098377 w 3720"/>
              <a:gd name="T7" fmla="*/ 0 h 2304"/>
              <a:gd name="T8" fmla="*/ 2025227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18"/>
          <p:cNvSpPr txBox="1">
            <a:spLocks noChangeArrowheads="1"/>
          </p:cNvSpPr>
          <p:nvPr/>
        </p:nvSpPr>
        <p:spPr bwMode="auto">
          <a:xfrm>
            <a:off x="1858108" y="679939"/>
            <a:ext cx="218405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 dirty="0">
                <a:solidFill>
                  <a:srgbClr val="0000FF"/>
                </a:solidFill>
              </a:rPr>
              <a:t>Process View</a:t>
            </a:r>
          </a:p>
        </p:txBody>
      </p:sp>
      <p:sp>
        <p:nvSpPr>
          <p:cNvPr id="83975" name="AutoShape 19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181601" y="2209798"/>
            <a:ext cx="1688528" cy="696058"/>
            <a:chOff x="2352" y="1467"/>
            <a:chExt cx="1064" cy="475"/>
          </a:xfrm>
        </p:grpSpPr>
        <p:sp>
          <p:nvSpPr>
            <p:cNvPr id="84226" name="Freeform 21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auto">
            <a:xfrm>
              <a:off x="2567" y="14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7" name="Freeform 22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auto">
            <a:xfrm>
              <a:off x="2993" y="1678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8" name="Freeform 23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auto">
            <a:xfrm>
              <a:off x="2569" y="1469"/>
              <a:ext cx="424" cy="71"/>
            </a:xfrm>
            <a:custGeom>
              <a:avLst/>
              <a:gdLst>
                <a:gd name="T0" fmla="*/ 0 w 576"/>
                <a:gd name="T1" fmla="*/ 0 h 90"/>
                <a:gd name="T2" fmla="*/ 364 w 576"/>
                <a:gd name="T3" fmla="*/ 0 h 90"/>
                <a:gd name="T4" fmla="*/ 424 w 576"/>
                <a:gd name="T5" fmla="*/ 36 h 90"/>
                <a:gd name="T6" fmla="*/ 364 w 576"/>
                <a:gd name="T7" fmla="*/ 71 h 90"/>
                <a:gd name="T8" fmla="*/ 0 w 576"/>
                <a:gd name="T9" fmla="*/ 71 h 90"/>
                <a:gd name="T10" fmla="*/ 0 w 57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90"/>
                <a:gd name="T20" fmla="*/ 576 w 57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90">
                  <a:moveTo>
                    <a:pt x="0" y="0"/>
                  </a:moveTo>
                  <a:lnTo>
                    <a:pt x="495" y="0"/>
                  </a:lnTo>
                  <a:lnTo>
                    <a:pt x="576" y="45"/>
                  </a:lnTo>
                  <a:lnTo>
                    <a:pt x="49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9" name="Freeform 24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auto">
            <a:xfrm>
              <a:off x="2727" y="1607"/>
              <a:ext cx="107" cy="71"/>
            </a:xfrm>
            <a:custGeom>
              <a:avLst/>
              <a:gdLst>
                <a:gd name="T0" fmla="*/ 0 w 144"/>
                <a:gd name="T1" fmla="*/ 0 h 90"/>
                <a:gd name="T2" fmla="*/ 92 w 144"/>
                <a:gd name="T3" fmla="*/ 0 h 90"/>
                <a:gd name="T4" fmla="*/ 107 w 144"/>
                <a:gd name="T5" fmla="*/ 36 h 90"/>
                <a:gd name="T6" fmla="*/ 92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0" name="Freeform 25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 bwMode="auto">
            <a:xfrm>
              <a:off x="2887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1" name="Freeform 26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auto">
            <a:xfrm>
              <a:off x="2569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0 w 144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90"/>
                <a:gd name="T20" fmla="*/ 144 w 14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2" name="Line 27"/>
            <p:cNvSpPr>
              <a:spLocks noChangeAspect="1"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834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33" name="Freeform 28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 bwMode="auto">
            <a:xfrm>
              <a:off x="2895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4" name="Line 29"/>
            <p:cNvSpPr>
              <a:spLocks noChangeAspect="1"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2675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35" name="Freeform 30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 bwMode="auto">
            <a:xfrm>
              <a:off x="2736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6" name="Line 31"/>
            <p:cNvSpPr>
              <a:spLocks noChangeAspect="1"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611" y="1540"/>
              <a:ext cx="0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37" name="Freeform 32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 bwMode="auto">
            <a:xfrm>
              <a:off x="2603" y="1601"/>
              <a:ext cx="16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6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8" name="Freeform 33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 bwMode="auto">
            <a:xfrm>
              <a:off x="2611" y="1540"/>
              <a:ext cx="159" cy="67"/>
            </a:xfrm>
            <a:custGeom>
              <a:avLst/>
              <a:gdLst>
                <a:gd name="T0" fmla="*/ 0 w 120"/>
                <a:gd name="T1" fmla="*/ 0 h 46"/>
                <a:gd name="T2" fmla="*/ 0 w 120"/>
                <a:gd name="T3" fmla="*/ 34 h 46"/>
                <a:gd name="T4" fmla="*/ 159 w 120"/>
                <a:gd name="T5" fmla="*/ 34 h 46"/>
                <a:gd name="T6" fmla="*/ 159 w 12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46"/>
                <a:gd name="T14" fmla="*/ 120 w 1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46">
                  <a:moveTo>
                    <a:pt x="0" y="0"/>
                  </a:moveTo>
                  <a:lnTo>
                    <a:pt x="0" y="23"/>
                  </a:lnTo>
                  <a:lnTo>
                    <a:pt x="120" y="23"/>
                  </a:lnTo>
                  <a:lnTo>
                    <a:pt x="12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9" name="Freeform 34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 bwMode="auto">
            <a:xfrm>
              <a:off x="2763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7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0" name="Freeform 35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 bwMode="auto">
            <a:xfrm>
              <a:off x="2611" y="1540"/>
              <a:ext cx="319" cy="67"/>
            </a:xfrm>
            <a:custGeom>
              <a:avLst/>
              <a:gdLst>
                <a:gd name="T0" fmla="*/ 0 w 240"/>
                <a:gd name="T1" fmla="*/ 0 h 46"/>
                <a:gd name="T2" fmla="*/ 0 w 240"/>
                <a:gd name="T3" fmla="*/ 34 h 46"/>
                <a:gd name="T4" fmla="*/ 319 w 240"/>
                <a:gd name="T5" fmla="*/ 34 h 46"/>
                <a:gd name="T6" fmla="*/ 319 w 24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6"/>
                <a:gd name="T14" fmla="*/ 240 w 2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6">
                  <a:moveTo>
                    <a:pt x="0" y="0"/>
                  </a:moveTo>
                  <a:lnTo>
                    <a:pt x="0" y="23"/>
                  </a:lnTo>
                  <a:lnTo>
                    <a:pt x="240" y="23"/>
                  </a:lnTo>
                  <a:lnTo>
                    <a:pt x="24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1" name="Freeform 36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 bwMode="auto">
            <a:xfrm>
              <a:off x="2922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1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2" name="Text Box 37"/>
            <p:cNvSpPr txBox="1">
              <a:spLocks noChangeAspect="1"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352" y="1646"/>
              <a:ext cx="1064" cy="2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8" b="1"/>
                <a:t>Service Streams</a:t>
              </a:r>
              <a:br>
                <a:rPr lang="de-DE" sz="1108" b="1"/>
              </a:br>
              <a:r>
                <a:rPr lang="de-DE" sz="1108" b="1"/>
                <a:t>Process Service Lines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410199" y="4747846"/>
            <a:ext cx="907745" cy="608135"/>
            <a:chOff x="2784" y="2548"/>
            <a:chExt cx="572" cy="415"/>
          </a:xfrm>
        </p:grpSpPr>
        <p:sp>
          <p:nvSpPr>
            <p:cNvPr id="84191" name="Freeform 39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832" y="254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2" name="Freeform 40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3342" y="2797"/>
              <a:ext cx="1" cy="2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1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3" name="AutoShape 4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45" y="2610"/>
              <a:ext cx="107" cy="73"/>
            </a:xfrm>
            <a:prstGeom prst="roundRect">
              <a:avLst>
                <a:gd name="adj" fmla="val 14704"/>
              </a:avLst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4" name="Oval 42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35" y="2610"/>
              <a:ext cx="108" cy="73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5" name="Line 43"/>
            <p:cNvSpPr>
              <a:spLocks noChangeAspect="1"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246" y="2624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96" name="Line 44"/>
            <p:cNvSpPr>
              <a:spLocks noChangeAspect="1"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150" y="2646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97" name="Rectangle 45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32" y="2548"/>
              <a:ext cx="150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8" name="Line 46"/>
            <p:cNvSpPr>
              <a:spLocks noChangeAspect="1"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975" y="259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99" name="Line 47"/>
            <p:cNvSpPr>
              <a:spLocks noChangeAspect="1"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975" y="259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0" name="Line 48"/>
            <p:cNvSpPr>
              <a:spLocks noChangeAspect="1"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975" y="259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1" name="Line 49"/>
            <p:cNvSpPr>
              <a:spLocks noChangeAspect="1"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975" y="260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2" name="Line 50"/>
            <p:cNvSpPr>
              <a:spLocks noChangeAspect="1"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70" y="2591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3" name="Line 51"/>
            <p:cNvSpPr>
              <a:spLocks noChangeAspect="1"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970" y="259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4" name="Line 52"/>
            <p:cNvSpPr>
              <a:spLocks noChangeAspect="1"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970" y="259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5" name="Arc 53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2978" y="2591"/>
              <a:ext cx="3" cy="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6" name="Arc 54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2978" y="2597"/>
              <a:ext cx="3" cy="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7" name="Rectangle 55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32" y="2687"/>
              <a:ext cx="150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8" name="Line 56"/>
            <p:cNvSpPr>
              <a:spLocks noChangeAspect="1"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75" y="2730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9" name="Line 57"/>
            <p:cNvSpPr>
              <a:spLocks noChangeAspect="1"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975" y="273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0" name="Line 58"/>
            <p:cNvSpPr>
              <a:spLocks noChangeAspect="1"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2975" y="273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1" name="Line 59"/>
            <p:cNvSpPr>
              <a:spLocks noChangeAspect="1"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975" y="274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2" name="Line 60"/>
            <p:cNvSpPr>
              <a:spLocks noChangeAspect="1"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970" y="2730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3" name="Line 61"/>
            <p:cNvSpPr>
              <a:spLocks noChangeAspect="1"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970" y="273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4" name="Line 62"/>
            <p:cNvSpPr>
              <a:spLocks noChangeAspect="1"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70" y="273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5" name="Arc 63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2978" y="2730"/>
              <a:ext cx="3" cy="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6" name="Arc 64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2978" y="2736"/>
              <a:ext cx="3" cy="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7" name="Freeform 65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2981" y="2577"/>
              <a:ext cx="64" cy="47"/>
            </a:xfrm>
            <a:custGeom>
              <a:avLst/>
              <a:gdLst>
                <a:gd name="T0" fmla="*/ 0 w 48"/>
                <a:gd name="T1" fmla="*/ 0 h 33"/>
                <a:gd name="T2" fmla="*/ 32 w 48"/>
                <a:gd name="T3" fmla="*/ 0 h 33"/>
                <a:gd name="T4" fmla="*/ 32 w 48"/>
                <a:gd name="T5" fmla="*/ 47 h 33"/>
                <a:gd name="T6" fmla="*/ 64 w 48"/>
                <a:gd name="T7" fmla="*/ 47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24" y="0"/>
                  </a:lnTo>
                  <a:lnTo>
                    <a:pt x="24" y="33"/>
                  </a:lnTo>
                  <a:lnTo>
                    <a:pt x="48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8" name="Freeform 66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038" y="2617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9" name="Freeform 67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2981" y="2667"/>
              <a:ext cx="64" cy="49"/>
            </a:xfrm>
            <a:custGeom>
              <a:avLst/>
              <a:gdLst>
                <a:gd name="T0" fmla="*/ 64 w 48"/>
                <a:gd name="T1" fmla="*/ 0 h 33"/>
                <a:gd name="T2" fmla="*/ 32 w 48"/>
                <a:gd name="T3" fmla="*/ 0 h 33"/>
                <a:gd name="T4" fmla="*/ 32 w 48"/>
                <a:gd name="T5" fmla="*/ 49 h 33"/>
                <a:gd name="T6" fmla="*/ 0 w 48"/>
                <a:gd name="T7" fmla="*/ 4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48" y="0"/>
                  </a:moveTo>
                  <a:lnTo>
                    <a:pt x="24" y="0"/>
                  </a:lnTo>
                  <a:lnTo>
                    <a:pt x="24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0" name="Freeform 68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2981" y="2707"/>
              <a:ext cx="7" cy="17"/>
            </a:xfrm>
            <a:custGeom>
              <a:avLst/>
              <a:gdLst>
                <a:gd name="T0" fmla="*/ 7 w 9"/>
                <a:gd name="T1" fmla="*/ 0 h 21"/>
                <a:gd name="T2" fmla="*/ 0 w 9"/>
                <a:gd name="T3" fmla="*/ 9 h 21"/>
                <a:gd name="T4" fmla="*/ 7 w 9"/>
                <a:gd name="T5" fmla="*/ 17 h 21"/>
                <a:gd name="T6" fmla="*/ 0 60000 65536"/>
                <a:gd name="T7" fmla="*/ 0 60000 65536"/>
                <a:gd name="T8" fmla="*/ 0 60000 65536"/>
                <a:gd name="T9" fmla="*/ 0 w 9"/>
                <a:gd name="T10" fmla="*/ 0 h 21"/>
                <a:gd name="T11" fmla="*/ 9 w 9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1">
                  <a:moveTo>
                    <a:pt x="9" y="0"/>
                  </a:moveTo>
                  <a:lnTo>
                    <a:pt x="0" y="11"/>
                  </a:lnTo>
                  <a:lnTo>
                    <a:pt x="9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1" name="Rectangle 69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235" y="2725"/>
              <a:ext cx="108" cy="7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2" name="Line 70"/>
            <p:cNvSpPr>
              <a:spLocks noChangeAspect="1"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242" y="2725"/>
              <a:ext cx="1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23" name="Line 71"/>
            <p:cNvSpPr>
              <a:spLocks noChangeAspect="1"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335" y="2725"/>
              <a:ext cx="1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24" name="Freeform 72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3150" y="2667"/>
              <a:ext cx="85" cy="94"/>
            </a:xfrm>
            <a:custGeom>
              <a:avLst/>
              <a:gdLst>
                <a:gd name="T0" fmla="*/ 85 w 64"/>
                <a:gd name="T1" fmla="*/ 94 h 65"/>
                <a:gd name="T2" fmla="*/ 53 w 64"/>
                <a:gd name="T3" fmla="*/ 94 h 65"/>
                <a:gd name="T4" fmla="*/ 53 w 64"/>
                <a:gd name="T5" fmla="*/ 0 h 65"/>
                <a:gd name="T6" fmla="*/ 0 w 64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5"/>
                <a:gd name="T14" fmla="*/ 64 w 64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5">
                  <a:moveTo>
                    <a:pt x="64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5" name="Text Box 73"/>
            <p:cNvSpPr txBox="1"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784" y="2784"/>
              <a:ext cx="572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8" b="1" dirty="0"/>
                <a:t>Resources</a:t>
              </a:r>
            </a:p>
          </p:txBody>
        </p:sp>
      </p:grpSp>
      <p:grpSp>
        <p:nvGrpSpPr>
          <p:cNvPr id="8" name="Group 74"/>
          <p:cNvGrpSpPr>
            <a:grpSpLocks noChangeAspect="1"/>
          </p:cNvGrpSpPr>
          <p:nvPr/>
        </p:nvGrpSpPr>
        <p:grpSpPr bwMode="auto">
          <a:xfrm>
            <a:off x="5791433" y="5615350"/>
            <a:ext cx="1454629" cy="546001"/>
            <a:chOff x="1334" y="3424"/>
            <a:chExt cx="1148" cy="466"/>
          </a:xfrm>
        </p:grpSpPr>
        <p:sp>
          <p:nvSpPr>
            <p:cNvPr id="84145" name="Line 75"/>
            <p:cNvSpPr>
              <a:spLocks noChangeAspect="1" noChangeShapeType="1"/>
            </p:cNvSpPr>
            <p:nvPr/>
          </p:nvSpPr>
          <p:spPr bwMode="auto">
            <a:xfrm>
              <a:off x="1334" y="342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46" name="Freeform 76"/>
            <p:cNvSpPr>
              <a:spLocks noChangeAspect="1"/>
            </p:cNvSpPr>
            <p:nvPr/>
          </p:nvSpPr>
          <p:spPr bwMode="auto">
            <a:xfrm>
              <a:off x="1924" y="371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7" name="Freeform 77"/>
            <p:cNvSpPr>
              <a:spLocks noChangeAspect="1"/>
            </p:cNvSpPr>
            <p:nvPr/>
          </p:nvSpPr>
          <p:spPr bwMode="auto">
            <a:xfrm>
              <a:off x="1580" y="3496"/>
              <a:ext cx="124" cy="83"/>
            </a:xfrm>
            <a:custGeom>
              <a:avLst/>
              <a:gdLst>
                <a:gd name="T0" fmla="*/ 13 w 124"/>
                <a:gd name="T1" fmla="*/ 0 h 83"/>
                <a:gd name="T2" fmla="*/ 7 w 124"/>
                <a:gd name="T3" fmla="*/ 1 h 83"/>
                <a:gd name="T4" fmla="*/ 4 w 124"/>
                <a:gd name="T5" fmla="*/ 3 h 83"/>
                <a:gd name="T6" fmla="*/ 2 w 124"/>
                <a:gd name="T7" fmla="*/ 7 h 83"/>
                <a:gd name="T8" fmla="*/ 0 w 124"/>
                <a:gd name="T9" fmla="*/ 11 h 83"/>
                <a:gd name="T10" fmla="*/ 0 w 124"/>
                <a:gd name="T11" fmla="*/ 71 h 83"/>
                <a:gd name="T12" fmla="*/ 2 w 124"/>
                <a:gd name="T13" fmla="*/ 75 h 83"/>
                <a:gd name="T14" fmla="*/ 4 w 124"/>
                <a:gd name="T15" fmla="*/ 79 h 83"/>
                <a:gd name="T16" fmla="*/ 7 w 124"/>
                <a:gd name="T17" fmla="*/ 83 h 83"/>
                <a:gd name="T18" fmla="*/ 13 w 124"/>
                <a:gd name="T19" fmla="*/ 83 h 83"/>
                <a:gd name="T20" fmla="*/ 111 w 124"/>
                <a:gd name="T21" fmla="*/ 83 h 83"/>
                <a:gd name="T22" fmla="*/ 116 w 124"/>
                <a:gd name="T23" fmla="*/ 83 h 83"/>
                <a:gd name="T24" fmla="*/ 120 w 124"/>
                <a:gd name="T25" fmla="*/ 79 h 83"/>
                <a:gd name="T26" fmla="*/ 124 w 124"/>
                <a:gd name="T27" fmla="*/ 75 h 83"/>
                <a:gd name="T28" fmla="*/ 124 w 124"/>
                <a:gd name="T29" fmla="*/ 71 h 83"/>
                <a:gd name="T30" fmla="*/ 124 w 124"/>
                <a:gd name="T31" fmla="*/ 11 h 83"/>
                <a:gd name="T32" fmla="*/ 124 w 124"/>
                <a:gd name="T33" fmla="*/ 7 h 83"/>
                <a:gd name="T34" fmla="*/ 120 w 124"/>
                <a:gd name="T35" fmla="*/ 3 h 83"/>
                <a:gd name="T36" fmla="*/ 116 w 124"/>
                <a:gd name="T37" fmla="*/ 1 h 83"/>
                <a:gd name="T38" fmla="*/ 111 w 124"/>
                <a:gd name="T39" fmla="*/ 0 h 83"/>
                <a:gd name="T40" fmla="*/ 13 w 124"/>
                <a:gd name="T41" fmla="*/ 0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83"/>
                <a:gd name="T65" fmla="*/ 124 w 124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83">
                  <a:moveTo>
                    <a:pt x="13" y="0"/>
                  </a:move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4" y="79"/>
                  </a:lnTo>
                  <a:lnTo>
                    <a:pt x="7" y="83"/>
                  </a:lnTo>
                  <a:lnTo>
                    <a:pt x="13" y="83"/>
                  </a:lnTo>
                  <a:lnTo>
                    <a:pt x="111" y="83"/>
                  </a:lnTo>
                  <a:lnTo>
                    <a:pt x="116" y="83"/>
                  </a:lnTo>
                  <a:lnTo>
                    <a:pt x="120" y="79"/>
                  </a:lnTo>
                  <a:lnTo>
                    <a:pt x="124" y="75"/>
                  </a:lnTo>
                  <a:lnTo>
                    <a:pt x="124" y="71"/>
                  </a:lnTo>
                  <a:lnTo>
                    <a:pt x="124" y="11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6" y="1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8" name="Rectangle 78"/>
            <p:cNvSpPr>
              <a:spLocks noChangeAspect="1" noChangeArrowheads="1"/>
            </p:cNvSpPr>
            <p:nvPr/>
          </p:nvSpPr>
          <p:spPr bwMode="auto">
            <a:xfrm>
              <a:off x="1334" y="3424"/>
              <a:ext cx="176" cy="6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9" name="Line 79"/>
            <p:cNvSpPr>
              <a:spLocks noChangeAspect="1" noChangeShapeType="1"/>
            </p:cNvSpPr>
            <p:nvPr/>
          </p:nvSpPr>
          <p:spPr bwMode="auto">
            <a:xfrm>
              <a:off x="1500" y="3473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0" name="Line 80"/>
            <p:cNvSpPr>
              <a:spLocks noChangeAspect="1" noChangeShapeType="1"/>
            </p:cNvSpPr>
            <p:nvPr/>
          </p:nvSpPr>
          <p:spPr bwMode="auto">
            <a:xfrm>
              <a:off x="1500" y="3473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1" name="Line 81"/>
            <p:cNvSpPr>
              <a:spLocks noChangeAspect="1" noChangeShapeType="1"/>
            </p:cNvSpPr>
            <p:nvPr/>
          </p:nvSpPr>
          <p:spPr bwMode="auto">
            <a:xfrm>
              <a:off x="1500" y="3481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2" name="Line 82"/>
            <p:cNvSpPr>
              <a:spLocks noChangeAspect="1" noChangeShapeType="1"/>
            </p:cNvSpPr>
            <p:nvPr/>
          </p:nvSpPr>
          <p:spPr bwMode="auto">
            <a:xfrm>
              <a:off x="1500" y="348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3" name="Line 83"/>
            <p:cNvSpPr>
              <a:spLocks noChangeAspect="1" noChangeShapeType="1"/>
            </p:cNvSpPr>
            <p:nvPr/>
          </p:nvSpPr>
          <p:spPr bwMode="auto">
            <a:xfrm>
              <a:off x="1493" y="3473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4" name="Line 84"/>
            <p:cNvSpPr>
              <a:spLocks noChangeAspect="1" noChangeShapeType="1"/>
            </p:cNvSpPr>
            <p:nvPr/>
          </p:nvSpPr>
          <p:spPr bwMode="auto">
            <a:xfrm>
              <a:off x="1493" y="3473"/>
              <a:ext cx="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5" name="Line 85"/>
            <p:cNvSpPr>
              <a:spLocks noChangeAspect="1" noChangeShapeType="1"/>
            </p:cNvSpPr>
            <p:nvPr/>
          </p:nvSpPr>
          <p:spPr bwMode="auto">
            <a:xfrm>
              <a:off x="1493" y="3481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9" name="Group 86"/>
            <p:cNvGrpSpPr>
              <a:grpSpLocks noChangeAspect="1"/>
            </p:cNvGrpSpPr>
            <p:nvPr/>
          </p:nvGrpSpPr>
          <p:grpSpPr bwMode="auto">
            <a:xfrm>
              <a:off x="1502" y="3473"/>
              <a:ext cx="4" cy="6"/>
              <a:chOff x="1502" y="3473"/>
              <a:chExt cx="4" cy="6"/>
            </a:xfrm>
          </p:grpSpPr>
          <p:sp>
            <p:nvSpPr>
              <p:cNvPr id="84189" name="Freeform 87"/>
              <p:cNvSpPr>
                <a:spLocks noChangeAspect="1"/>
              </p:cNvSpPr>
              <p:nvPr/>
            </p:nvSpPr>
            <p:spPr bwMode="auto">
              <a:xfrm>
                <a:off x="1502" y="3473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2 w 4"/>
                  <a:gd name="T11" fmla="*/ 4 h 6"/>
                  <a:gd name="T12" fmla="*/ 0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0" name="Freeform 88"/>
              <p:cNvSpPr>
                <a:spLocks noChangeAspect="1"/>
              </p:cNvSpPr>
              <p:nvPr/>
            </p:nvSpPr>
            <p:spPr bwMode="auto">
              <a:xfrm>
                <a:off x="1502" y="3473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89"/>
            <p:cNvGrpSpPr>
              <a:grpSpLocks noChangeAspect="1"/>
            </p:cNvGrpSpPr>
            <p:nvPr/>
          </p:nvGrpSpPr>
          <p:grpSpPr bwMode="auto">
            <a:xfrm>
              <a:off x="1502" y="3481"/>
              <a:ext cx="4" cy="5"/>
              <a:chOff x="1502" y="3481"/>
              <a:chExt cx="4" cy="5"/>
            </a:xfrm>
          </p:grpSpPr>
          <p:sp>
            <p:nvSpPr>
              <p:cNvPr id="84187" name="Freeform 90"/>
              <p:cNvSpPr>
                <a:spLocks noChangeAspect="1"/>
              </p:cNvSpPr>
              <p:nvPr/>
            </p:nvSpPr>
            <p:spPr bwMode="auto">
              <a:xfrm>
                <a:off x="1502" y="348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2 h 5"/>
                  <a:gd name="T12" fmla="*/ 0 w 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8" name="Freeform 91"/>
              <p:cNvSpPr>
                <a:spLocks noChangeAspect="1"/>
              </p:cNvSpPr>
              <p:nvPr/>
            </p:nvSpPr>
            <p:spPr bwMode="auto">
              <a:xfrm>
                <a:off x="1502" y="348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58" name="Rectangle 92"/>
            <p:cNvSpPr>
              <a:spLocks noChangeAspect="1" noChangeArrowheads="1"/>
            </p:cNvSpPr>
            <p:nvPr/>
          </p:nvSpPr>
          <p:spPr bwMode="auto">
            <a:xfrm>
              <a:off x="1334" y="3584"/>
              <a:ext cx="176" cy="6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9" name="Line 93"/>
            <p:cNvSpPr>
              <a:spLocks noChangeAspect="1" noChangeShapeType="1"/>
            </p:cNvSpPr>
            <p:nvPr/>
          </p:nvSpPr>
          <p:spPr bwMode="auto">
            <a:xfrm>
              <a:off x="1500" y="3634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0" name="Line 94"/>
            <p:cNvSpPr>
              <a:spLocks noChangeAspect="1" noChangeShapeType="1"/>
            </p:cNvSpPr>
            <p:nvPr/>
          </p:nvSpPr>
          <p:spPr bwMode="auto">
            <a:xfrm>
              <a:off x="1500" y="3634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1" name="Line 95"/>
            <p:cNvSpPr>
              <a:spLocks noChangeAspect="1" noChangeShapeType="1"/>
            </p:cNvSpPr>
            <p:nvPr/>
          </p:nvSpPr>
          <p:spPr bwMode="auto">
            <a:xfrm>
              <a:off x="1500" y="3639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2" name="Line 96"/>
            <p:cNvSpPr>
              <a:spLocks noChangeAspect="1" noChangeShapeType="1"/>
            </p:cNvSpPr>
            <p:nvPr/>
          </p:nvSpPr>
          <p:spPr bwMode="auto">
            <a:xfrm>
              <a:off x="1500" y="3647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3" name="Line 97"/>
            <p:cNvSpPr>
              <a:spLocks noChangeAspect="1" noChangeShapeType="1"/>
            </p:cNvSpPr>
            <p:nvPr/>
          </p:nvSpPr>
          <p:spPr bwMode="auto">
            <a:xfrm>
              <a:off x="1493" y="3634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4" name="Line 98"/>
            <p:cNvSpPr>
              <a:spLocks noChangeAspect="1" noChangeShapeType="1"/>
            </p:cNvSpPr>
            <p:nvPr/>
          </p:nvSpPr>
          <p:spPr bwMode="auto">
            <a:xfrm>
              <a:off x="1493" y="3634"/>
              <a:ext cx="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5" name="Line 99"/>
            <p:cNvSpPr>
              <a:spLocks noChangeAspect="1" noChangeShapeType="1"/>
            </p:cNvSpPr>
            <p:nvPr/>
          </p:nvSpPr>
          <p:spPr bwMode="auto">
            <a:xfrm>
              <a:off x="1493" y="3639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11" name="Group 100"/>
            <p:cNvGrpSpPr>
              <a:grpSpLocks noChangeAspect="1"/>
            </p:cNvGrpSpPr>
            <p:nvPr/>
          </p:nvGrpSpPr>
          <p:grpSpPr bwMode="auto">
            <a:xfrm>
              <a:off x="1502" y="3634"/>
              <a:ext cx="4" cy="5"/>
              <a:chOff x="1502" y="3634"/>
              <a:chExt cx="4" cy="5"/>
            </a:xfrm>
          </p:grpSpPr>
          <p:sp>
            <p:nvSpPr>
              <p:cNvPr id="84185" name="Freeform 101"/>
              <p:cNvSpPr>
                <a:spLocks noChangeAspect="1"/>
              </p:cNvSpPr>
              <p:nvPr/>
            </p:nvSpPr>
            <p:spPr bwMode="auto">
              <a:xfrm>
                <a:off x="1502" y="3634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2 h 5"/>
                  <a:gd name="T12" fmla="*/ 0 w 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6" name="Freeform 102"/>
              <p:cNvSpPr>
                <a:spLocks noChangeAspect="1"/>
              </p:cNvSpPr>
              <p:nvPr/>
            </p:nvSpPr>
            <p:spPr bwMode="auto">
              <a:xfrm>
                <a:off x="1502" y="3634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03"/>
            <p:cNvGrpSpPr>
              <a:grpSpLocks noChangeAspect="1"/>
            </p:cNvGrpSpPr>
            <p:nvPr/>
          </p:nvGrpSpPr>
          <p:grpSpPr bwMode="auto">
            <a:xfrm>
              <a:off x="1502" y="3639"/>
              <a:ext cx="4" cy="6"/>
              <a:chOff x="1502" y="3639"/>
              <a:chExt cx="4" cy="6"/>
            </a:xfrm>
          </p:grpSpPr>
          <p:sp>
            <p:nvSpPr>
              <p:cNvPr id="84183" name="Freeform 104"/>
              <p:cNvSpPr>
                <a:spLocks noChangeAspect="1"/>
              </p:cNvSpPr>
              <p:nvPr/>
            </p:nvSpPr>
            <p:spPr bwMode="auto">
              <a:xfrm>
                <a:off x="1502" y="3639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2 w 4"/>
                  <a:gd name="T11" fmla="*/ 4 h 6"/>
                  <a:gd name="T12" fmla="*/ 0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4" name="Freeform 105"/>
              <p:cNvSpPr>
                <a:spLocks noChangeAspect="1"/>
              </p:cNvSpPr>
              <p:nvPr/>
            </p:nvSpPr>
            <p:spPr bwMode="auto">
              <a:xfrm>
                <a:off x="1502" y="3639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68" name="Freeform 106"/>
            <p:cNvSpPr>
              <a:spLocks noChangeAspect="1"/>
            </p:cNvSpPr>
            <p:nvPr/>
          </p:nvSpPr>
          <p:spPr bwMode="auto">
            <a:xfrm>
              <a:off x="1506" y="3457"/>
              <a:ext cx="74" cy="53"/>
            </a:xfrm>
            <a:custGeom>
              <a:avLst/>
              <a:gdLst>
                <a:gd name="T0" fmla="*/ 0 w 74"/>
                <a:gd name="T1" fmla="*/ 0 h 53"/>
                <a:gd name="T2" fmla="*/ 37 w 74"/>
                <a:gd name="T3" fmla="*/ 0 h 53"/>
                <a:gd name="T4" fmla="*/ 37 w 74"/>
                <a:gd name="T5" fmla="*/ 53 h 53"/>
                <a:gd name="T6" fmla="*/ 74 w 74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3"/>
                <a:gd name="T14" fmla="*/ 74 w 7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3">
                  <a:moveTo>
                    <a:pt x="0" y="0"/>
                  </a:moveTo>
                  <a:lnTo>
                    <a:pt x="37" y="0"/>
                  </a:lnTo>
                  <a:lnTo>
                    <a:pt x="37" y="53"/>
                  </a:lnTo>
                  <a:lnTo>
                    <a:pt x="74" y="5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9" name="Freeform 107"/>
            <p:cNvSpPr>
              <a:spLocks noChangeAspect="1"/>
            </p:cNvSpPr>
            <p:nvPr/>
          </p:nvSpPr>
          <p:spPr bwMode="auto">
            <a:xfrm>
              <a:off x="1572" y="3503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7 h 18"/>
                <a:gd name="T4" fmla="*/ 0 w 8"/>
                <a:gd name="T5" fmla="*/ 0 h 18"/>
                <a:gd name="T6" fmla="*/ 0 60000 65536"/>
                <a:gd name="T7" fmla="*/ 0 60000 65536"/>
                <a:gd name="T8" fmla="*/ 0 60000 65536"/>
                <a:gd name="T9" fmla="*/ 0 w 8"/>
                <a:gd name="T10" fmla="*/ 0 h 18"/>
                <a:gd name="T11" fmla="*/ 8 w 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8">
                  <a:moveTo>
                    <a:pt x="0" y="18"/>
                  </a:move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0" name="Freeform 108"/>
            <p:cNvSpPr>
              <a:spLocks noChangeAspect="1"/>
            </p:cNvSpPr>
            <p:nvPr/>
          </p:nvSpPr>
          <p:spPr bwMode="auto">
            <a:xfrm>
              <a:off x="1506" y="3562"/>
              <a:ext cx="74" cy="53"/>
            </a:xfrm>
            <a:custGeom>
              <a:avLst/>
              <a:gdLst>
                <a:gd name="T0" fmla="*/ 74 w 74"/>
                <a:gd name="T1" fmla="*/ 0 h 53"/>
                <a:gd name="T2" fmla="*/ 37 w 74"/>
                <a:gd name="T3" fmla="*/ 0 h 53"/>
                <a:gd name="T4" fmla="*/ 37 w 74"/>
                <a:gd name="T5" fmla="*/ 53 h 53"/>
                <a:gd name="T6" fmla="*/ 0 w 74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3"/>
                <a:gd name="T14" fmla="*/ 74 w 7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3">
                  <a:moveTo>
                    <a:pt x="74" y="0"/>
                  </a:moveTo>
                  <a:lnTo>
                    <a:pt x="37" y="0"/>
                  </a:lnTo>
                  <a:lnTo>
                    <a:pt x="37" y="53"/>
                  </a:lnTo>
                  <a:lnTo>
                    <a:pt x="0" y="5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1" name="Freeform 109"/>
            <p:cNvSpPr>
              <a:spLocks noChangeAspect="1"/>
            </p:cNvSpPr>
            <p:nvPr/>
          </p:nvSpPr>
          <p:spPr bwMode="auto">
            <a:xfrm>
              <a:off x="1506" y="3606"/>
              <a:ext cx="7" cy="19"/>
            </a:xfrm>
            <a:custGeom>
              <a:avLst/>
              <a:gdLst>
                <a:gd name="T0" fmla="*/ 7 w 7"/>
                <a:gd name="T1" fmla="*/ 0 h 19"/>
                <a:gd name="T2" fmla="*/ 0 w 7"/>
                <a:gd name="T3" fmla="*/ 9 h 19"/>
                <a:gd name="T4" fmla="*/ 7 w 7"/>
                <a:gd name="T5" fmla="*/ 19 h 19"/>
                <a:gd name="T6" fmla="*/ 0 60000 65536"/>
                <a:gd name="T7" fmla="*/ 0 60000 65536"/>
                <a:gd name="T8" fmla="*/ 0 60000 65536"/>
                <a:gd name="T9" fmla="*/ 0 w 7"/>
                <a:gd name="T10" fmla="*/ 0 h 19"/>
                <a:gd name="T11" fmla="*/ 7 w 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9">
                  <a:moveTo>
                    <a:pt x="7" y="0"/>
                  </a:moveTo>
                  <a:lnTo>
                    <a:pt x="0" y="9"/>
                  </a:lnTo>
                  <a:lnTo>
                    <a:pt x="7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2" name="Freeform 110"/>
            <p:cNvSpPr>
              <a:spLocks noChangeAspect="1"/>
            </p:cNvSpPr>
            <p:nvPr/>
          </p:nvSpPr>
          <p:spPr bwMode="auto">
            <a:xfrm>
              <a:off x="1702" y="3457"/>
              <a:ext cx="98" cy="79"/>
            </a:xfrm>
            <a:custGeom>
              <a:avLst/>
              <a:gdLst>
                <a:gd name="T0" fmla="*/ 98 w 98"/>
                <a:gd name="T1" fmla="*/ 0 h 79"/>
                <a:gd name="T2" fmla="*/ 61 w 98"/>
                <a:gd name="T3" fmla="*/ 0 h 79"/>
                <a:gd name="T4" fmla="*/ 61 w 98"/>
                <a:gd name="T5" fmla="*/ 79 h 79"/>
                <a:gd name="T6" fmla="*/ 0 w 98"/>
                <a:gd name="T7" fmla="*/ 7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79"/>
                <a:gd name="T14" fmla="*/ 98 w 9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79">
                  <a:moveTo>
                    <a:pt x="98" y="0"/>
                  </a:moveTo>
                  <a:lnTo>
                    <a:pt x="61" y="0"/>
                  </a:lnTo>
                  <a:lnTo>
                    <a:pt x="61" y="79"/>
                  </a:lnTo>
                  <a:lnTo>
                    <a:pt x="0" y="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3" name="Line 111"/>
            <p:cNvSpPr>
              <a:spLocks noChangeAspect="1" noChangeShapeType="1"/>
            </p:cNvSpPr>
            <p:nvPr/>
          </p:nvSpPr>
          <p:spPr bwMode="auto">
            <a:xfrm flipH="1">
              <a:off x="1702" y="3536"/>
              <a:ext cx="9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74" name="Rectangle 112"/>
            <p:cNvSpPr>
              <a:spLocks noChangeAspect="1" noChangeArrowheads="1"/>
            </p:cNvSpPr>
            <p:nvPr/>
          </p:nvSpPr>
          <p:spPr bwMode="auto">
            <a:xfrm>
              <a:off x="1800" y="3431"/>
              <a:ext cx="127" cy="5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5" name="Line 113"/>
            <p:cNvSpPr>
              <a:spLocks noChangeAspect="1" noChangeShapeType="1"/>
            </p:cNvSpPr>
            <p:nvPr/>
          </p:nvSpPr>
          <p:spPr bwMode="auto">
            <a:xfrm>
              <a:off x="1809" y="3433"/>
              <a:ext cx="1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76" name="Rectangle 114"/>
            <p:cNvSpPr>
              <a:spLocks noChangeAspect="1" noChangeArrowheads="1"/>
            </p:cNvSpPr>
            <p:nvPr/>
          </p:nvSpPr>
          <p:spPr bwMode="auto">
            <a:xfrm>
              <a:off x="1800" y="3510"/>
              <a:ext cx="127" cy="5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7" name="Line 115"/>
            <p:cNvSpPr>
              <a:spLocks noChangeAspect="1" noChangeShapeType="1"/>
            </p:cNvSpPr>
            <p:nvPr/>
          </p:nvSpPr>
          <p:spPr bwMode="auto">
            <a:xfrm>
              <a:off x="1809" y="3512"/>
              <a:ext cx="1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78" name="Rectangle 116"/>
            <p:cNvSpPr>
              <a:spLocks noChangeAspect="1" noChangeArrowheads="1"/>
            </p:cNvSpPr>
            <p:nvPr/>
          </p:nvSpPr>
          <p:spPr bwMode="auto">
            <a:xfrm>
              <a:off x="1800" y="3628"/>
              <a:ext cx="127" cy="87"/>
            </a:xfrm>
            <a:prstGeom prst="rect">
              <a:avLst/>
            </a:prstGeom>
            <a:solidFill>
              <a:srgbClr val="00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9" name="Line 117"/>
            <p:cNvSpPr>
              <a:spLocks noChangeAspect="1" noChangeShapeType="1"/>
            </p:cNvSpPr>
            <p:nvPr/>
          </p:nvSpPr>
          <p:spPr bwMode="auto">
            <a:xfrm>
              <a:off x="1800" y="3698"/>
              <a:ext cx="1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80" name="Freeform 118"/>
            <p:cNvSpPr>
              <a:spLocks noChangeAspect="1"/>
            </p:cNvSpPr>
            <p:nvPr/>
          </p:nvSpPr>
          <p:spPr bwMode="auto">
            <a:xfrm>
              <a:off x="1702" y="3562"/>
              <a:ext cx="98" cy="107"/>
            </a:xfrm>
            <a:custGeom>
              <a:avLst/>
              <a:gdLst>
                <a:gd name="T0" fmla="*/ 98 w 98"/>
                <a:gd name="T1" fmla="*/ 107 h 107"/>
                <a:gd name="T2" fmla="*/ 61 w 98"/>
                <a:gd name="T3" fmla="*/ 107 h 107"/>
                <a:gd name="T4" fmla="*/ 61 w 98"/>
                <a:gd name="T5" fmla="*/ 0 h 107"/>
                <a:gd name="T6" fmla="*/ 0 w 98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107"/>
                <a:gd name="T14" fmla="*/ 98 w 98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107">
                  <a:moveTo>
                    <a:pt x="98" y="107"/>
                  </a:moveTo>
                  <a:lnTo>
                    <a:pt x="61" y="107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1" name="Rectangle 119"/>
            <p:cNvSpPr>
              <a:spLocks noChangeAspect="1" noChangeArrowheads="1"/>
            </p:cNvSpPr>
            <p:nvPr/>
          </p:nvSpPr>
          <p:spPr bwMode="auto">
            <a:xfrm>
              <a:off x="1530" y="3700"/>
              <a:ext cx="3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2" name="Rectangle 120"/>
            <p:cNvSpPr>
              <a:spLocks noChangeAspect="1" noChangeArrowheads="1"/>
            </p:cNvSpPr>
            <p:nvPr/>
          </p:nvSpPr>
          <p:spPr bwMode="auto">
            <a:xfrm>
              <a:off x="1357" y="3732"/>
              <a:ext cx="112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Detailed</a:t>
              </a:r>
              <a:r>
                <a:rPr lang="en-GB" sz="1200" b="1">
                  <a:solidFill>
                    <a:srgbClr val="000000"/>
                  </a:solidFill>
                </a:rPr>
                <a:t> </a:t>
              </a:r>
              <a:r>
                <a:rPr lang="en-US" sz="1200" b="1">
                  <a:solidFill>
                    <a:srgbClr val="000000"/>
                  </a:solidFill>
                </a:rPr>
                <a:t>Resources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83979" name="Rectangle 121"/>
          <p:cNvSpPr>
            <a:spLocks noChangeAspect="1" noChangeArrowheads="1"/>
          </p:cNvSpPr>
          <p:nvPr/>
        </p:nvSpPr>
        <p:spPr bwMode="auto">
          <a:xfrm>
            <a:off x="6477000" y="1922585"/>
            <a:ext cx="4821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2"/>
          <p:cNvGrpSpPr>
            <a:grpSpLocks/>
          </p:cNvGrpSpPr>
          <p:nvPr/>
        </p:nvGrpSpPr>
        <p:grpSpPr bwMode="auto">
          <a:xfrm>
            <a:off x="2205263" y="2209797"/>
            <a:ext cx="1648840" cy="635977"/>
            <a:chOff x="3300" y="1426"/>
            <a:chExt cx="1039" cy="434"/>
          </a:xfrm>
        </p:grpSpPr>
        <p:sp>
          <p:nvSpPr>
            <p:cNvPr id="84130" name="Text Box 123"/>
            <p:cNvSpPr txBox="1">
              <a:spLocks noChangeAspect="1" noChangeArrowheads="1"/>
            </p:cNvSpPr>
            <p:nvPr/>
          </p:nvSpPr>
          <p:spPr bwMode="auto">
            <a:xfrm>
              <a:off x="3300" y="1545"/>
              <a:ext cx="1039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Value Domains</a:t>
              </a:r>
              <a:br>
                <a:rPr lang="en-GB" sz="1200" b="1"/>
              </a:br>
              <a:r>
                <a:rPr lang="en-GB" sz="1200" b="1"/>
                <a:t>Business Functions</a:t>
              </a:r>
              <a:endParaRPr lang="en-US" sz="1200" b="1"/>
            </a:p>
          </p:txBody>
        </p:sp>
        <p:grpSp>
          <p:nvGrpSpPr>
            <p:cNvPr id="14" name="Group 124"/>
            <p:cNvGrpSpPr>
              <a:grpSpLocks/>
            </p:cNvGrpSpPr>
            <p:nvPr/>
          </p:nvGrpSpPr>
          <p:grpSpPr bwMode="auto">
            <a:xfrm>
              <a:off x="3620" y="1426"/>
              <a:ext cx="383" cy="139"/>
              <a:chOff x="4340" y="721"/>
              <a:chExt cx="383" cy="139"/>
            </a:xfrm>
          </p:grpSpPr>
          <p:sp>
            <p:nvSpPr>
              <p:cNvPr id="84132" name="AutoShape 125"/>
              <p:cNvSpPr>
                <a:spLocks noChangeArrowheads="1"/>
              </p:cNvSpPr>
              <p:nvPr/>
            </p:nvSpPr>
            <p:spPr bwMode="auto">
              <a:xfrm>
                <a:off x="4340" y="810"/>
                <a:ext cx="72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3" name="AutoShape 126"/>
              <p:cNvSpPr>
                <a:spLocks noChangeArrowheads="1"/>
              </p:cNvSpPr>
              <p:nvPr/>
            </p:nvSpPr>
            <p:spPr bwMode="auto">
              <a:xfrm>
                <a:off x="4451" y="807"/>
                <a:ext cx="72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4" name="AutoShape 127"/>
              <p:cNvSpPr>
                <a:spLocks noChangeArrowheads="1"/>
              </p:cNvSpPr>
              <p:nvPr/>
            </p:nvSpPr>
            <p:spPr bwMode="auto">
              <a:xfrm>
                <a:off x="4341" y="721"/>
                <a:ext cx="72" cy="51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5" name="AutoShape 128"/>
              <p:cNvSpPr>
                <a:spLocks noChangeArrowheads="1"/>
              </p:cNvSpPr>
              <p:nvPr/>
            </p:nvSpPr>
            <p:spPr bwMode="auto">
              <a:xfrm>
                <a:off x="4555" y="809"/>
                <a:ext cx="72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6" name="AutoShape 129"/>
              <p:cNvSpPr>
                <a:spLocks noChangeArrowheads="1"/>
              </p:cNvSpPr>
              <p:nvPr/>
            </p:nvSpPr>
            <p:spPr bwMode="auto">
              <a:xfrm>
                <a:off x="4650" y="810"/>
                <a:ext cx="73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7" name="Freeform 130"/>
              <p:cNvSpPr>
                <a:spLocks/>
              </p:cNvSpPr>
              <p:nvPr/>
            </p:nvSpPr>
            <p:spPr bwMode="auto">
              <a:xfrm>
                <a:off x="4376" y="771"/>
                <a:ext cx="1" cy="39"/>
              </a:xfrm>
              <a:custGeom>
                <a:avLst/>
                <a:gdLst>
                  <a:gd name="T0" fmla="*/ 1 w 1"/>
                  <a:gd name="T1" fmla="*/ 0 h 39"/>
                  <a:gd name="T2" fmla="*/ 1 w 1"/>
                  <a:gd name="T3" fmla="*/ 23 h 39"/>
                  <a:gd name="T4" fmla="*/ 0 w 1"/>
                  <a:gd name="T5" fmla="*/ 23 h 39"/>
                  <a:gd name="T6" fmla="*/ 0 w 1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9"/>
                  <a:gd name="T14" fmla="*/ 1 w 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9">
                    <a:moveTo>
                      <a:pt x="1" y="0"/>
                    </a:moveTo>
                    <a:lnTo>
                      <a:pt x="1" y="23"/>
                    </a:lnTo>
                    <a:lnTo>
                      <a:pt x="0" y="23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8" name="Freeform 131"/>
              <p:cNvSpPr>
                <a:spLocks/>
              </p:cNvSpPr>
              <p:nvPr/>
            </p:nvSpPr>
            <p:spPr bwMode="auto">
              <a:xfrm>
                <a:off x="4370" y="805"/>
                <a:ext cx="11" cy="5"/>
              </a:xfrm>
              <a:custGeom>
                <a:avLst/>
                <a:gdLst>
                  <a:gd name="T0" fmla="*/ 0 w 21"/>
                  <a:gd name="T1" fmla="*/ 0 h 10"/>
                  <a:gd name="T2" fmla="*/ 5 w 21"/>
                  <a:gd name="T3" fmla="*/ 5 h 10"/>
                  <a:gd name="T4" fmla="*/ 11 w 2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0"/>
                  <a:gd name="T11" fmla="*/ 21 w 2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0">
                    <a:moveTo>
                      <a:pt x="0" y="0"/>
                    </a:moveTo>
                    <a:lnTo>
                      <a:pt x="10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9" name="Freeform 132"/>
              <p:cNvSpPr>
                <a:spLocks/>
              </p:cNvSpPr>
              <p:nvPr/>
            </p:nvSpPr>
            <p:spPr bwMode="auto">
              <a:xfrm>
                <a:off x="4377" y="771"/>
                <a:ext cx="110" cy="37"/>
              </a:xfrm>
              <a:custGeom>
                <a:avLst/>
                <a:gdLst>
                  <a:gd name="T0" fmla="*/ 0 w 123"/>
                  <a:gd name="T1" fmla="*/ 0 h 37"/>
                  <a:gd name="T2" fmla="*/ 0 w 123"/>
                  <a:gd name="T3" fmla="*/ 23 h 37"/>
                  <a:gd name="T4" fmla="*/ 110 w 123"/>
                  <a:gd name="T5" fmla="*/ 23 h 37"/>
                  <a:gd name="T6" fmla="*/ 110 w 123"/>
                  <a:gd name="T7" fmla="*/ 37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37"/>
                  <a:gd name="T14" fmla="*/ 123 w 123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37">
                    <a:moveTo>
                      <a:pt x="0" y="0"/>
                    </a:moveTo>
                    <a:lnTo>
                      <a:pt x="0" y="23"/>
                    </a:lnTo>
                    <a:lnTo>
                      <a:pt x="123" y="23"/>
                    </a:lnTo>
                    <a:lnTo>
                      <a:pt x="123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0" name="Freeform 133"/>
              <p:cNvSpPr>
                <a:spLocks/>
              </p:cNvSpPr>
              <p:nvPr/>
            </p:nvSpPr>
            <p:spPr bwMode="auto">
              <a:xfrm>
                <a:off x="4481" y="803"/>
                <a:ext cx="11" cy="5"/>
              </a:xfrm>
              <a:custGeom>
                <a:avLst/>
                <a:gdLst>
                  <a:gd name="T0" fmla="*/ 0 w 21"/>
                  <a:gd name="T1" fmla="*/ 0 h 10"/>
                  <a:gd name="T2" fmla="*/ 5 w 21"/>
                  <a:gd name="T3" fmla="*/ 5 h 10"/>
                  <a:gd name="T4" fmla="*/ 11 w 2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0"/>
                  <a:gd name="T11" fmla="*/ 21 w 2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0">
                    <a:moveTo>
                      <a:pt x="0" y="0"/>
                    </a:moveTo>
                    <a:lnTo>
                      <a:pt x="10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1" name="Freeform 134"/>
              <p:cNvSpPr>
                <a:spLocks/>
              </p:cNvSpPr>
              <p:nvPr/>
            </p:nvSpPr>
            <p:spPr bwMode="auto">
              <a:xfrm>
                <a:off x="4377" y="771"/>
                <a:ext cx="213" cy="38"/>
              </a:xfrm>
              <a:custGeom>
                <a:avLst/>
                <a:gdLst>
                  <a:gd name="T0" fmla="*/ 0 w 239"/>
                  <a:gd name="T1" fmla="*/ 0 h 38"/>
                  <a:gd name="T2" fmla="*/ 0 w 239"/>
                  <a:gd name="T3" fmla="*/ 23 h 38"/>
                  <a:gd name="T4" fmla="*/ 213 w 239"/>
                  <a:gd name="T5" fmla="*/ 23 h 38"/>
                  <a:gd name="T6" fmla="*/ 213 w 239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9"/>
                  <a:gd name="T13" fmla="*/ 0 h 38"/>
                  <a:gd name="T14" fmla="*/ 239 w 23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9" h="38">
                    <a:moveTo>
                      <a:pt x="0" y="0"/>
                    </a:moveTo>
                    <a:lnTo>
                      <a:pt x="0" y="23"/>
                    </a:lnTo>
                    <a:lnTo>
                      <a:pt x="239" y="23"/>
                    </a:lnTo>
                    <a:lnTo>
                      <a:pt x="239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2" name="Freeform 135"/>
              <p:cNvSpPr>
                <a:spLocks/>
              </p:cNvSpPr>
              <p:nvPr/>
            </p:nvSpPr>
            <p:spPr bwMode="auto">
              <a:xfrm>
                <a:off x="4585" y="804"/>
                <a:ext cx="11" cy="5"/>
              </a:xfrm>
              <a:custGeom>
                <a:avLst/>
                <a:gdLst>
                  <a:gd name="T0" fmla="*/ 0 w 22"/>
                  <a:gd name="T1" fmla="*/ 0 h 10"/>
                  <a:gd name="T2" fmla="*/ 6 w 22"/>
                  <a:gd name="T3" fmla="*/ 5 h 10"/>
                  <a:gd name="T4" fmla="*/ 11 w 22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0"/>
                  <a:gd name="T11" fmla="*/ 22 w 2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0">
                    <a:moveTo>
                      <a:pt x="0" y="0"/>
                    </a:moveTo>
                    <a:lnTo>
                      <a:pt x="11" y="10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3" name="Freeform 136"/>
              <p:cNvSpPr>
                <a:spLocks/>
              </p:cNvSpPr>
              <p:nvPr/>
            </p:nvSpPr>
            <p:spPr bwMode="auto">
              <a:xfrm>
                <a:off x="4377" y="771"/>
                <a:ext cx="309" cy="39"/>
              </a:xfrm>
              <a:custGeom>
                <a:avLst/>
                <a:gdLst>
                  <a:gd name="T0" fmla="*/ 0 w 346"/>
                  <a:gd name="T1" fmla="*/ 0 h 39"/>
                  <a:gd name="T2" fmla="*/ 0 w 346"/>
                  <a:gd name="T3" fmla="*/ 23 h 39"/>
                  <a:gd name="T4" fmla="*/ 309 w 346"/>
                  <a:gd name="T5" fmla="*/ 23 h 39"/>
                  <a:gd name="T6" fmla="*/ 309 w 346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6"/>
                  <a:gd name="T13" fmla="*/ 0 h 39"/>
                  <a:gd name="T14" fmla="*/ 346 w 346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6" h="39">
                    <a:moveTo>
                      <a:pt x="0" y="0"/>
                    </a:moveTo>
                    <a:lnTo>
                      <a:pt x="0" y="23"/>
                    </a:lnTo>
                    <a:lnTo>
                      <a:pt x="346" y="23"/>
                    </a:lnTo>
                    <a:lnTo>
                      <a:pt x="346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4" name="Freeform 137"/>
              <p:cNvSpPr>
                <a:spLocks/>
              </p:cNvSpPr>
              <p:nvPr/>
            </p:nvSpPr>
            <p:spPr bwMode="auto">
              <a:xfrm>
                <a:off x="4681" y="805"/>
                <a:ext cx="11" cy="5"/>
              </a:xfrm>
              <a:custGeom>
                <a:avLst/>
                <a:gdLst>
                  <a:gd name="T0" fmla="*/ 0 w 21"/>
                  <a:gd name="T1" fmla="*/ 0 h 10"/>
                  <a:gd name="T2" fmla="*/ 5 w 21"/>
                  <a:gd name="T3" fmla="*/ 5 h 10"/>
                  <a:gd name="T4" fmla="*/ 11 w 2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0"/>
                  <a:gd name="T11" fmla="*/ 21 w 2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0">
                    <a:moveTo>
                      <a:pt x="0" y="0"/>
                    </a:moveTo>
                    <a:lnTo>
                      <a:pt x="10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4124" name="Line 139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5" name="Line 140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6" name="Line 141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7" name="Line 142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8" name="Line 143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9" name="Line 144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6" name="Group 145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4112" name="Text Box 146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4113" name="Text Box 147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4114" name="Text Box 148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4115" name="Text Box 149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4116" name="Text Box 150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4117" name="Text Box 151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A</a:t>
              </a:r>
            </a:p>
          </p:txBody>
        </p:sp>
        <p:sp>
          <p:nvSpPr>
            <p:cNvPr id="84118" name="Text Box 152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4119" name="Text Box 153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4120" name="Text Box 154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4121" name="Text Box 155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4122" name="Text Box 156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84123" name="Text Box 157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4179277" y="1434612"/>
            <a:ext cx="823546" cy="490904"/>
            <a:chOff x="2128" y="924"/>
            <a:chExt cx="518" cy="335"/>
          </a:xfrm>
        </p:grpSpPr>
        <p:sp>
          <p:nvSpPr>
            <p:cNvPr id="84106" name="Freeform 159"/>
            <p:cNvSpPr>
              <a:spLocks/>
            </p:cNvSpPr>
            <p:nvPr/>
          </p:nvSpPr>
          <p:spPr bwMode="auto">
            <a:xfrm>
              <a:off x="2645" y="990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7" name="Freeform 160"/>
            <p:cNvSpPr>
              <a:spLocks/>
            </p:cNvSpPr>
            <p:nvPr/>
          </p:nvSpPr>
          <p:spPr bwMode="auto">
            <a:xfrm>
              <a:off x="2321" y="924"/>
              <a:ext cx="129" cy="66"/>
            </a:xfrm>
            <a:custGeom>
              <a:avLst/>
              <a:gdLst>
                <a:gd name="T0" fmla="*/ 0 w 122"/>
                <a:gd name="T1" fmla="*/ 0 h 83"/>
                <a:gd name="T2" fmla="*/ 112 w 122"/>
                <a:gd name="T3" fmla="*/ 0 h 83"/>
                <a:gd name="T4" fmla="*/ 129 w 122"/>
                <a:gd name="T5" fmla="*/ 32 h 83"/>
                <a:gd name="T6" fmla="*/ 112 w 122"/>
                <a:gd name="T7" fmla="*/ 66 h 83"/>
                <a:gd name="T8" fmla="*/ 0 w 122"/>
                <a:gd name="T9" fmla="*/ 66 h 83"/>
                <a:gd name="T10" fmla="*/ 18 w 122"/>
                <a:gd name="T11" fmla="*/ 32 h 83"/>
                <a:gd name="T12" fmla="*/ 0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0" y="0"/>
                  </a:moveTo>
                  <a:lnTo>
                    <a:pt x="106" y="0"/>
                  </a:lnTo>
                  <a:lnTo>
                    <a:pt x="122" y="40"/>
                  </a:lnTo>
                  <a:lnTo>
                    <a:pt x="106" y="83"/>
                  </a:lnTo>
                  <a:lnTo>
                    <a:pt x="0" y="83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8" name="Freeform 161"/>
            <p:cNvSpPr>
              <a:spLocks/>
            </p:cNvSpPr>
            <p:nvPr/>
          </p:nvSpPr>
          <p:spPr bwMode="auto">
            <a:xfrm>
              <a:off x="2514" y="924"/>
              <a:ext cx="128" cy="66"/>
            </a:xfrm>
            <a:custGeom>
              <a:avLst/>
              <a:gdLst>
                <a:gd name="T0" fmla="*/ 0 w 122"/>
                <a:gd name="T1" fmla="*/ 0 h 83"/>
                <a:gd name="T2" fmla="*/ 111 w 122"/>
                <a:gd name="T3" fmla="*/ 0 h 83"/>
                <a:gd name="T4" fmla="*/ 128 w 122"/>
                <a:gd name="T5" fmla="*/ 32 h 83"/>
                <a:gd name="T6" fmla="*/ 111 w 122"/>
                <a:gd name="T7" fmla="*/ 66 h 83"/>
                <a:gd name="T8" fmla="*/ 0 w 122"/>
                <a:gd name="T9" fmla="*/ 66 h 83"/>
                <a:gd name="T10" fmla="*/ 18 w 122"/>
                <a:gd name="T11" fmla="*/ 32 h 83"/>
                <a:gd name="T12" fmla="*/ 0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0" y="0"/>
                  </a:moveTo>
                  <a:lnTo>
                    <a:pt x="106" y="0"/>
                  </a:lnTo>
                  <a:lnTo>
                    <a:pt x="122" y="40"/>
                  </a:lnTo>
                  <a:lnTo>
                    <a:pt x="106" y="83"/>
                  </a:lnTo>
                  <a:lnTo>
                    <a:pt x="0" y="83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9" name="Freeform 162"/>
            <p:cNvSpPr>
              <a:spLocks/>
            </p:cNvSpPr>
            <p:nvPr/>
          </p:nvSpPr>
          <p:spPr bwMode="auto">
            <a:xfrm>
              <a:off x="2128" y="924"/>
              <a:ext cx="128" cy="66"/>
            </a:xfrm>
            <a:custGeom>
              <a:avLst/>
              <a:gdLst>
                <a:gd name="T0" fmla="*/ 0 w 122"/>
                <a:gd name="T1" fmla="*/ 0 h 83"/>
                <a:gd name="T2" fmla="*/ 110 w 122"/>
                <a:gd name="T3" fmla="*/ 0 h 83"/>
                <a:gd name="T4" fmla="*/ 128 w 122"/>
                <a:gd name="T5" fmla="*/ 32 h 83"/>
                <a:gd name="T6" fmla="*/ 110 w 122"/>
                <a:gd name="T7" fmla="*/ 66 h 83"/>
                <a:gd name="T8" fmla="*/ 0 w 122"/>
                <a:gd name="T9" fmla="*/ 66 h 83"/>
                <a:gd name="T10" fmla="*/ 0 w 122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83"/>
                <a:gd name="T20" fmla="*/ 122 w 122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83">
                  <a:moveTo>
                    <a:pt x="0" y="0"/>
                  </a:moveTo>
                  <a:lnTo>
                    <a:pt x="105" y="0"/>
                  </a:lnTo>
                  <a:lnTo>
                    <a:pt x="122" y="40"/>
                  </a:lnTo>
                  <a:lnTo>
                    <a:pt x="105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0" name="Rectangle 163"/>
            <p:cNvSpPr>
              <a:spLocks noChangeArrowheads="1"/>
            </p:cNvSpPr>
            <p:nvPr/>
          </p:nvSpPr>
          <p:spPr bwMode="auto">
            <a:xfrm>
              <a:off x="2213" y="991"/>
              <a:ext cx="42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1" name="Rectangle 164"/>
            <p:cNvSpPr>
              <a:spLocks noChangeArrowheads="1"/>
            </p:cNvSpPr>
            <p:nvPr/>
          </p:nvSpPr>
          <p:spPr bwMode="auto">
            <a:xfrm>
              <a:off x="2130" y="1007"/>
              <a:ext cx="4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Business Activities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8" name="Group 165"/>
          <p:cNvGrpSpPr>
            <a:grpSpLocks/>
          </p:cNvGrpSpPr>
          <p:nvPr/>
        </p:nvGrpSpPr>
        <p:grpSpPr bwMode="auto">
          <a:xfrm>
            <a:off x="4165510" y="3900854"/>
            <a:ext cx="765966" cy="600808"/>
            <a:chOff x="2123" y="2528"/>
            <a:chExt cx="482" cy="410"/>
          </a:xfrm>
        </p:grpSpPr>
        <p:sp>
          <p:nvSpPr>
            <p:cNvPr id="84088" name="Freeform 166"/>
            <p:cNvSpPr>
              <a:spLocks/>
            </p:cNvSpPr>
            <p:nvPr/>
          </p:nvSpPr>
          <p:spPr bwMode="auto">
            <a:xfrm>
              <a:off x="2519" y="2834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9" name="Freeform 167"/>
            <p:cNvSpPr>
              <a:spLocks/>
            </p:cNvSpPr>
            <p:nvPr/>
          </p:nvSpPr>
          <p:spPr bwMode="auto">
            <a:xfrm>
              <a:off x="2324" y="2528"/>
              <a:ext cx="97" cy="63"/>
            </a:xfrm>
            <a:custGeom>
              <a:avLst/>
              <a:gdLst>
                <a:gd name="T0" fmla="*/ 12 w 122"/>
                <a:gd name="T1" fmla="*/ 0 h 83"/>
                <a:gd name="T2" fmla="*/ 86 w 122"/>
                <a:gd name="T3" fmla="*/ 0 h 83"/>
                <a:gd name="T4" fmla="*/ 97 w 122"/>
                <a:gd name="T5" fmla="*/ 30 h 83"/>
                <a:gd name="T6" fmla="*/ 86 w 122"/>
                <a:gd name="T7" fmla="*/ 63 h 83"/>
                <a:gd name="T8" fmla="*/ 12 w 122"/>
                <a:gd name="T9" fmla="*/ 63 h 83"/>
                <a:gd name="T10" fmla="*/ 0 w 122"/>
                <a:gd name="T11" fmla="*/ 30 h 83"/>
                <a:gd name="T12" fmla="*/ 12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3"/>
                  </a:lnTo>
                  <a:lnTo>
                    <a:pt x="15" y="83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0" name="Freeform 168"/>
            <p:cNvSpPr>
              <a:spLocks/>
            </p:cNvSpPr>
            <p:nvPr/>
          </p:nvSpPr>
          <p:spPr bwMode="auto">
            <a:xfrm>
              <a:off x="2226" y="2771"/>
              <a:ext cx="97" cy="62"/>
            </a:xfrm>
            <a:custGeom>
              <a:avLst/>
              <a:gdLst>
                <a:gd name="T0" fmla="*/ 11 w 122"/>
                <a:gd name="T1" fmla="*/ 0 h 81"/>
                <a:gd name="T2" fmla="*/ 85 w 122"/>
                <a:gd name="T3" fmla="*/ 0 h 81"/>
                <a:gd name="T4" fmla="*/ 97 w 122"/>
                <a:gd name="T5" fmla="*/ 31 h 81"/>
                <a:gd name="T6" fmla="*/ 85 w 122"/>
                <a:gd name="T7" fmla="*/ 62 h 81"/>
                <a:gd name="T8" fmla="*/ 11 w 122"/>
                <a:gd name="T9" fmla="*/ 62 h 81"/>
                <a:gd name="T10" fmla="*/ 0 w 122"/>
                <a:gd name="T11" fmla="*/ 31 h 81"/>
                <a:gd name="T12" fmla="*/ 11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4" y="0"/>
                  </a:moveTo>
                  <a:lnTo>
                    <a:pt x="107" y="0"/>
                  </a:lnTo>
                  <a:lnTo>
                    <a:pt x="122" y="40"/>
                  </a:lnTo>
                  <a:lnTo>
                    <a:pt x="107" y="81"/>
                  </a:lnTo>
                  <a:lnTo>
                    <a:pt x="14" y="81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1" name="Freeform 169"/>
            <p:cNvSpPr>
              <a:spLocks/>
            </p:cNvSpPr>
            <p:nvPr/>
          </p:nvSpPr>
          <p:spPr bwMode="auto">
            <a:xfrm>
              <a:off x="2421" y="2771"/>
              <a:ext cx="98" cy="62"/>
            </a:xfrm>
            <a:custGeom>
              <a:avLst/>
              <a:gdLst>
                <a:gd name="T0" fmla="*/ 12 w 122"/>
                <a:gd name="T1" fmla="*/ 0 h 81"/>
                <a:gd name="T2" fmla="*/ 87 w 122"/>
                <a:gd name="T3" fmla="*/ 0 h 81"/>
                <a:gd name="T4" fmla="*/ 98 w 122"/>
                <a:gd name="T5" fmla="*/ 31 h 81"/>
                <a:gd name="T6" fmla="*/ 87 w 122"/>
                <a:gd name="T7" fmla="*/ 62 h 81"/>
                <a:gd name="T8" fmla="*/ 12 w 122"/>
                <a:gd name="T9" fmla="*/ 62 h 81"/>
                <a:gd name="T10" fmla="*/ 0 w 122"/>
                <a:gd name="T11" fmla="*/ 31 h 81"/>
                <a:gd name="T12" fmla="*/ 12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1"/>
                  </a:lnTo>
                  <a:lnTo>
                    <a:pt x="15" y="81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2" name="Freeform 170"/>
            <p:cNvSpPr>
              <a:spLocks/>
            </p:cNvSpPr>
            <p:nvPr/>
          </p:nvSpPr>
          <p:spPr bwMode="auto">
            <a:xfrm>
              <a:off x="2324" y="2629"/>
              <a:ext cx="99" cy="63"/>
            </a:xfrm>
            <a:custGeom>
              <a:avLst/>
              <a:gdLst>
                <a:gd name="T0" fmla="*/ 9 w 124"/>
                <a:gd name="T1" fmla="*/ 0 h 82"/>
                <a:gd name="T2" fmla="*/ 5 w 124"/>
                <a:gd name="T3" fmla="*/ 1 h 82"/>
                <a:gd name="T4" fmla="*/ 3 w 124"/>
                <a:gd name="T5" fmla="*/ 2 h 82"/>
                <a:gd name="T6" fmla="*/ 0 w 124"/>
                <a:gd name="T7" fmla="*/ 9 h 82"/>
                <a:gd name="T8" fmla="*/ 0 w 124"/>
                <a:gd name="T9" fmla="*/ 55 h 82"/>
                <a:gd name="T10" fmla="*/ 3 w 124"/>
                <a:gd name="T11" fmla="*/ 62 h 82"/>
                <a:gd name="T12" fmla="*/ 9 w 124"/>
                <a:gd name="T13" fmla="*/ 63 h 82"/>
                <a:gd name="T14" fmla="*/ 89 w 124"/>
                <a:gd name="T15" fmla="*/ 63 h 82"/>
                <a:gd name="T16" fmla="*/ 96 w 124"/>
                <a:gd name="T17" fmla="*/ 62 h 82"/>
                <a:gd name="T18" fmla="*/ 99 w 124"/>
                <a:gd name="T19" fmla="*/ 59 h 82"/>
                <a:gd name="T20" fmla="*/ 99 w 124"/>
                <a:gd name="T21" fmla="*/ 55 h 82"/>
                <a:gd name="T22" fmla="*/ 99 w 124"/>
                <a:gd name="T23" fmla="*/ 9 h 82"/>
                <a:gd name="T24" fmla="*/ 99 w 124"/>
                <a:gd name="T25" fmla="*/ 5 h 82"/>
                <a:gd name="T26" fmla="*/ 96 w 124"/>
                <a:gd name="T27" fmla="*/ 2 h 82"/>
                <a:gd name="T28" fmla="*/ 93 w 124"/>
                <a:gd name="T29" fmla="*/ 1 h 82"/>
                <a:gd name="T30" fmla="*/ 89 w 124"/>
                <a:gd name="T31" fmla="*/ 0 h 82"/>
                <a:gd name="T32" fmla="*/ 9 w 12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82"/>
                <a:gd name="T53" fmla="*/ 124 w 12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82">
                  <a:moveTo>
                    <a:pt x="11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1" y="82"/>
                  </a:lnTo>
                  <a:lnTo>
                    <a:pt x="111" y="82"/>
                  </a:lnTo>
                  <a:lnTo>
                    <a:pt x="120" y="81"/>
                  </a:lnTo>
                  <a:lnTo>
                    <a:pt x="124" y="77"/>
                  </a:lnTo>
                  <a:lnTo>
                    <a:pt x="124" y="71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3" name="Oval 171"/>
            <p:cNvSpPr>
              <a:spLocks noChangeArrowheads="1"/>
            </p:cNvSpPr>
            <p:nvPr/>
          </p:nvSpPr>
          <p:spPr bwMode="auto">
            <a:xfrm>
              <a:off x="2354" y="2723"/>
              <a:ext cx="39" cy="3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4" name="Line 172"/>
            <p:cNvSpPr>
              <a:spLocks noChangeShapeType="1"/>
            </p:cNvSpPr>
            <p:nvPr/>
          </p:nvSpPr>
          <p:spPr bwMode="auto">
            <a:xfrm>
              <a:off x="2366" y="2736"/>
              <a:ext cx="13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5" name="Line 173"/>
            <p:cNvSpPr>
              <a:spLocks noChangeShapeType="1"/>
            </p:cNvSpPr>
            <p:nvPr/>
          </p:nvSpPr>
          <p:spPr bwMode="auto">
            <a:xfrm flipV="1">
              <a:off x="2366" y="2734"/>
              <a:ext cx="1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6" name="Line 174"/>
            <p:cNvSpPr>
              <a:spLocks noChangeShapeType="1"/>
            </p:cNvSpPr>
            <p:nvPr/>
          </p:nvSpPr>
          <p:spPr bwMode="auto">
            <a:xfrm>
              <a:off x="2373" y="2591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7" name="Freeform 175"/>
            <p:cNvSpPr>
              <a:spLocks/>
            </p:cNvSpPr>
            <p:nvPr/>
          </p:nvSpPr>
          <p:spPr bwMode="auto">
            <a:xfrm>
              <a:off x="2366" y="2623"/>
              <a:ext cx="13" cy="6"/>
            </a:xfrm>
            <a:custGeom>
              <a:avLst/>
              <a:gdLst>
                <a:gd name="T0" fmla="*/ 0 w 17"/>
                <a:gd name="T1" fmla="*/ 0 h 8"/>
                <a:gd name="T2" fmla="*/ 6 w 17"/>
                <a:gd name="T3" fmla="*/ 6 h 8"/>
                <a:gd name="T4" fmla="*/ 13 w 17"/>
                <a:gd name="T5" fmla="*/ 0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8" name="Line 176"/>
            <p:cNvSpPr>
              <a:spLocks noChangeShapeType="1"/>
            </p:cNvSpPr>
            <p:nvPr/>
          </p:nvSpPr>
          <p:spPr bwMode="auto">
            <a:xfrm>
              <a:off x="2373" y="2692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9" name="Freeform 177"/>
            <p:cNvSpPr>
              <a:spLocks/>
            </p:cNvSpPr>
            <p:nvPr/>
          </p:nvSpPr>
          <p:spPr bwMode="auto">
            <a:xfrm>
              <a:off x="2366" y="2718"/>
              <a:ext cx="13" cy="5"/>
            </a:xfrm>
            <a:custGeom>
              <a:avLst/>
              <a:gdLst>
                <a:gd name="T0" fmla="*/ 0 w 17"/>
                <a:gd name="T1" fmla="*/ 0 h 7"/>
                <a:gd name="T2" fmla="*/ 6 w 17"/>
                <a:gd name="T3" fmla="*/ 5 h 7"/>
                <a:gd name="T4" fmla="*/ 13 w 17"/>
                <a:gd name="T5" fmla="*/ 0 h 7"/>
                <a:gd name="T6" fmla="*/ 0 60000 65536"/>
                <a:gd name="T7" fmla="*/ 0 60000 65536"/>
                <a:gd name="T8" fmla="*/ 0 60000 65536"/>
                <a:gd name="T9" fmla="*/ 0 w 17"/>
                <a:gd name="T10" fmla="*/ 0 h 7"/>
                <a:gd name="T11" fmla="*/ 17 w 1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7">
                  <a:moveTo>
                    <a:pt x="0" y="0"/>
                  </a:moveTo>
                  <a:lnTo>
                    <a:pt x="8" y="7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0" name="Freeform 178"/>
            <p:cNvSpPr>
              <a:spLocks/>
            </p:cNvSpPr>
            <p:nvPr/>
          </p:nvSpPr>
          <p:spPr bwMode="auto">
            <a:xfrm>
              <a:off x="2391" y="2741"/>
              <a:ext cx="79" cy="28"/>
            </a:xfrm>
            <a:custGeom>
              <a:avLst/>
              <a:gdLst>
                <a:gd name="T0" fmla="*/ 0 w 99"/>
                <a:gd name="T1" fmla="*/ 0 h 37"/>
                <a:gd name="T2" fmla="*/ 79 w 99"/>
                <a:gd name="T3" fmla="*/ 0 h 37"/>
                <a:gd name="T4" fmla="*/ 79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0" y="0"/>
                  </a:moveTo>
                  <a:lnTo>
                    <a:pt x="99" y="0"/>
                  </a:lnTo>
                  <a:lnTo>
                    <a:pt x="99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1" name="Freeform 179"/>
            <p:cNvSpPr>
              <a:spLocks/>
            </p:cNvSpPr>
            <p:nvPr/>
          </p:nvSpPr>
          <p:spPr bwMode="auto">
            <a:xfrm>
              <a:off x="2463" y="2765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7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9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2" name="Freeform 180"/>
            <p:cNvSpPr>
              <a:spLocks/>
            </p:cNvSpPr>
            <p:nvPr/>
          </p:nvSpPr>
          <p:spPr bwMode="auto">
            <a:xfrm>
              <a:off x="2275" y="2741"/>
              <a:ext cx="79" cy="28"/>
            </a:xfrm>
            <a:custGeom>
              <a:avLst/>
              <a:gdLst>
                <a:gd name="T0" fmla="*/ 79 w 99"/>
                <a:gd name="T1" fmla="*/ 0 h 37"/>
                <a:gd name="T2" fmla="*/ 0 w 99"/>
                <a:gd name="T3" fmla="*/ 0 h 37"/>
                <a:gd name="T4" fmla="*/ 0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99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3" name="Freeform 181"/>
            <p:cNvSpPr>
              <a:spLocks/>
            </p:cNvSpPr>
            <p:nvPr/>
          </p:nvSpPr>
          <p:spPr bwMode="auto">
            <a:xfrm>
              <a:off x="2267" y="2765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8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10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4" name="Rectangle 182"/>
            <p:cNvSpPr>
              <a:spLocks noChangeArrowheads="1"/>
            </p:cNvSpPr>
            <p:nvPr/>
          </p:nvSpPr>
          <p:spPr bwMode="auto">
            <a:xfrm>
              <a:off x="2240" y="2801"/>
              <a:ext cx="30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5" name="Rectangle 183"/>
            <p:cNvSpPr>
              <a:spLocks noChangeArrowheads="1"/>
            </p:cNvSpPr>
            <p:nvPr/>
          </p:nvSpPr>
          <p:spPr bwMode="auto">
            <a:xfrm>
              <a:off x="2123" y="2808"/>
              <a:ext cx="4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Processes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9" name="Group 184"/>
          <p:cNvGrpSpPr>
            <a:grpSpLocks/>
          </p:cNvGrpSpPr>
          <p:nvPr/>
        </p:nvGrpSpPr>
        <p:grpSpPr bwMode="auto">
          <a:xfrm>
            <a:off x="4040297" y="4715613"/>
            <a:ext cx="1101384" cy="630116"/>
            <a:chOff x="2098" y="3072"/>
            <a:chExt cx="694" cy="430"/>
          </a:xfrm>
        </p:grpSpPr>
        <p:sp>
          <p:nvSpPr>
            <p:cNvPr id="84070" name="Freeform 185"/>
            <p:cNvSpPr>
              <a:spLocks/>
            </p:cNvSpPr>
            <p:nvPr/>
          </p:nvSpPr>
          <p:spPr bwMode="auto">
            <a:xfrm>
              <a:off x="2583" y="3378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1" name="Freeform 186"/>
            <p:cNvSpPr>
              <a:spLocks/>
            </p:cNvSpPr>
            <p:nvPr/>
          </p:nvSpPr>
          <p:spPr bwMode="auto">
            <a:xfrm>
              <a:off x="2388" y="3072"/>
              <a:ext cx="97" cy="63"/>
            </a:xfrm>
            <a:custGeom>
              <a:avLst/>
              <a:gdLst>
                <a:gd name="T0" fmla="*/ 12 w 122"/>
                <a:gd name="T1" fmla="*/ 0 h 83"/>
                <a:gd name="T2" fmla="*/ 86 w 122"/>
                <a:gd name="T3" fmla="*/ 0 h 83"/>
                <a:gd name="T4" fmla="*/ 97 w 122"/>
                <a:gd name="T5" fmla="*/ 30 h 83"/>
                <a:gd name="T6" fmla="*/ 86 w 122"/>
                <a:gd name="T7" fmla="*/ 63 h 83"/>
                <a:gd name="T8" fmla="*/ 12 w 122"/>
                <a:gd name="T9" fmla="*/ 63 h 83"/>
                <a:gd name="T10" fmla="*/ 0 w 122"/>
                <a:gd name="T11" fmla="*/ 30 h 83"/>
                <a:gd name="T12" fmla="*/ 12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3"/>
                  </a:lnTo>
                  <a:lnTo>
                    <a:pt x="15" y="83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2" name="Freeform 187"/>
            <p:cNvSpPr>
              <a:spLocks/>
            </p:cNvSpPr>
            <p:nvPr/>
          </p:nvSpPr>
          <p:spPr bwMode="auto">
            <a:xfrm>
              <a:off x="2290" y="3315"/>
              <a:ext cx="97" cy="62"/>
            </a:xfrm>
            <a:custGeom>
              <a:avLst/>
              <a:gdLst>
                <a:gd name="T0" fmla="*/ 11 w 122"/>
                <a:gd name="T1" fmla="*/ 0 h 81"/>
                <a:gd name="T2" fmla="*/ 85 w 122"/>
                <a:gd name="T3" fmla="*/ 0 h 81"/>
                <a:gd name="T4" fmla="*/ 97 w 122"/>
                <a:gd name="T5" fmla="*/ 31 h 81"/>
                <a:gd name="T6" fmla="*/ 85 w 122"/>
                <a:gd name="T7" fmla="*/ 62 h 81"/>
                <a:gd name="T8" fmla="*/ 11 w 122"/>
                <a:gd name="T9" fmla="*/ 62 h 81"/>
                <a:gd name="T10" fmla="*/ 0 w 122"/>
                <a:gd name="T11" fmla="*/ 31 h 81"/>
                <a:gd name="T12" fmla="*/ 11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4" y="0"/>
                  </a:moveTo>
                  <a:lnTo>
                    <a:pt x="107" y="0"/>
                  </a:lnTo>
                  <a:lnTo>
                    <a:pt x="122" y="40"/>
                  </a:lnTo>
                  <a:lnTo>
                    <a:pt x="107" y="81"/>
                  </a:lnTo>
                  <a:lnTo>
                    <a:pt x="14" y="81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3" name="Freeform 188"/>
            <p:cNvSpPr>
              <a:spLocks/>
            </p:cNvSpPr>
            <p:nvPr/>
          </p:nvSpPr>
          <p:spPr bwMode="auto">
            <a:xfrm>
              <a:off x="2485" y="3315"/>
              <a:ext cx="98" cy="62"/>
            </a:xfrm>
            <a:custGeom>
              <a:avLst/>
              <a:gdLst>
                <a:gd name="T0" fmla="*/ 12 w 122"/>
                <a:gd name="T1" fmla="*/ 0 h 81"/>
                <a:gd name="T2" fmla="*/ 87 w 122"/>
                <a:gd name="T3" fmla="*/ 0 h 81"/>
                <a:gd name="T4" fmla="*/ 98 w 122"/>
                <a:gd name="T5" fmla="*/ 31 h 81"/>
                <a:gd name="T6" fmla="*/ 87 w 122"/>
                <a:gd name="T7" fmla="*/ 62 h 81"/>
                <a:gd name="T8" fmla="*/ 12 w 122"/>
                <a:gd name="T9" fmla="*/ 62 h 81"/>
                <a:gd name="T10" fmla="*/ 0 w 122"/>
                <a:gd name="T11" fmla="*/ 31 h 81"/>
                <a:gd name="T12" fmla="*/ 12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1"/>
                  </a:lnTo>
                  <a:lnTo>
                    <a:pt x="15" y="81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4" name="Freeform 189"/>
            <p:cNvSpPr>
              <a:spLocks/>
            </p:cNvSpPr>
            <p:nvPr/>
          </p:nvSpPr>
          <p:spPr bwMode="auto">
            <a:xfrm>
              <a:off x="2388" y="3173"/>
              <a:ext cx="99" cy="63"/>
            </a:xfrm>
            <a:custGeom>
              <a:avLst/>
              <a:gdLst>
                <a:gd name="T0" fmla="*/ 9 w 124"/>
                <a:gd name="T1" fmla="*/ 0 h 82"/>
                <a:gd name="T2" fmla="*/ 5 w 124"/>
                <a:gd name="T3" fmla="*/ 1 h 82"/>
                <a:gd name="T4" fmla="*/ 3 w 124"/>
                <a:gd name="T5" fmla="*/ 2 h 82"/>
                <a:gd name="T6" fmla="*/ 0 w 124"/>
                <a:gd name="T7" fmla="*/ 9 h 82"/>
                <a:gd name="T8" fmla="*/ 0 w 124"/>
                <a:gd name="T9" fmla="*/ 55 h 82"/>
                <a:gd name="T10" fmla="*/ 3 w 124"/>
                <a:gd name="T11" fmla="*/ 62 h 82"/>
                <a:gd name="T12" fmla="*/ 9 w 124"/>
                <a:gd name="T13" fmla="*/ 63 h 82"/>
                <a:gd name="T14" fmla="*/ 89 w 124"/>
                <a:gd name="T15" fmla="*/ 63 h 82"/>
                <a:gd name="T16" fmla="*/ 96 w 124"/>
                <a:gd name="T17" fmla="*/ 62 h 82"/>
                <a:gd name="T18" fmla="*/ 99 w 124"/>
                <a:gd name="T19" fmla="*/ 59 h 82"/>
                <a:gd name="T20" fmla="*/ 99 w 124"/>
                <a:gd name="T21" fmla="*/ 55 h 82"/>
                <a:gd name="T22" fmla="*/ 99 w 124"/>
                <a:gd name="T23" fmla="*/ 9 h 82"/>
                <a:gd name="T24" fmla="*/ 99 w 124"/>
                <a:gd name="T25" fmla="*/ 5 h 82"/>
                <a:gd name="T26" fmla="*/ 96 w 124"/>
                <a:gd name="T27" fmla="*/ 2 h 82"/>
                <a:gd name="T28" fmla="*/ 93 w 124"/>
                <a:gd name="T29" fmla="*/ 1 h 82"/>
                <a:gd name="T30" fmla="*/ 89 w 124"/>
                <a:gd name="T31" fmla="*/ 0 h 82"/>
                <a:gd name="T32" fmla="*/ 9 w 12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82"/>
                <a:gd name="T53" fmla="*/ 124 w 12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82">
                  <a:moveTo>
                    <a:pt x="11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1" y="82"/>
                  </a:lnTo>
                  <a:lnTo>
                    <a:pt x="111" y="82"/>
                  </a:lnTo>
                  <a:lnTo>
                    <a:pt x="120" y="81"/>
                  </a:lnTo>
                  <a:lnTo>
                    <a:pt x="124" y="77"/>
                  </a:lnTo>
                  <a:lnTo>
                    <a:pt x="124" y="71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5" name="Oval 190"/>
            <p:cNvSpPr>
              <a:spLocks noChangeArrowheads="1"/>
            </p:cNvSpPr>
            <p:nvPr/>
          </p:nvSpPr>
          <p:spPr bwMode="auto">
            <a:xfrm>
              <a:off x="2418" y="3267"/>
              <a:ext cx="39" cy="3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6" name="Line 191"/>
            <p:cNvSpPr>
              <a:spLocks noChangeShapeType="1"/>
            </p:cNvSpPr>
            <p:nvPr/>
          </p:nvSpPr>
          <p:spPr bwMode="auto">
            <a:xfrm>
              <a:off x="2430" y="3280"/>
              <a:ext cx="13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77" name="Line 192"/>
            <p:cNvSpPr>
              <a:spLocks noChangeShapeType="1"/>
            </p:cNvSpPr>
            <p:nvPr/>
          </p:nvSpPr>
          <p:spPr bwMode="auto">
            <a:xfrm flipV="1">
              <a:off x="2430" y="3278"/>
              <a:ext cx="1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78" name="Line 193"/>
            <p:cNvSpPr>
              <a:spLocks noChangeShapeType="1"/>
            </p:cNvSpPr>
            <p:nvPr/>
          </p:nvSpPr>
          <p:spPr bwMode="auto">
            <a:xfrm>
              <a:off x="2437" y="3135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79" name="Freeform 194"/>
            <p:cNvSpPr>
              <a:spLocks/>
            </p:cNvSpPr>
            <p:nvPr/>
          </p:nvSpPr>
          <p:spPr bwMode="auto">
            <a:xfrm>
              <a:off x="2430" y="3167"/>
              <a:ext cx="13" cy="6"/>
            </a:xfrm>
            <a:custGeom>
              <a:avLst/>
              <a:gdLst>
                <a:gd name="T0" fmla="*/ 0 w 17"/>
                <a:gd name="T1" fmla="*/ 0 h 8"/>
                <a:gd name="T2" fmla="*/ 6 w 17"/>
                <a:gd name="T3" fmla="*/ 6 h 8"/>
                <a:gd name="T4" fmla="*/ 13 w 17"/>
                <a:gd name="T5" fmla="*/ 0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0" name="Line 195"/>
            <p:cNvSpPr>
              <a:spLocks noChangeShapeType="1"/>
            </p:cNvSpPr>
            <p:nvPr/>
          </p:nvSpPr>
          <p:spPr bwMode="auto">
            <a:xfrm>
              <a:off x="2437" y="3236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81" name="Freeform 196"/>
            <p:cNvSpPr>
              <a:spLocks/>
            </p:cNvSpPr>
            <p:nvPr/>
          </p:nvSpPr>
          <p:spPr bwMode="auto">
            <a:xfrm>
              <a:off x="2430" y="3262"/>
              <a:ext cx="13" cy="5"/>
            </a:xfrm>
            <a:custGeom>
              <a:avLst/>
              <a:gdLst>
                <a:gd name="T0" fmla="*/ 0 w 17"/>
                <a:gd name="T1" fmla="*/ 0 h 7"/>
                <a:gd name="T2" fmla="*/ 6 w 17"/>
                <a:gd name="T3" fmla="*/ 5 h 7"/>
                <a:gd name="T4" fmla="*/ 13 w 17"/>
                <a:gd name="T5" fmla="*/ 0 h 7"/>
                <a:gd name="T6" fmla="*/ 0 60000 65536"/>
                <a:gd name="T7" fmla="*/ 0 60000 65536"/>
                <a:gd name="T8" fmla="*/ 0 60000 65536"/>
                <a:gd name="T9" fmla="*/ 0 w 17"/>
                <a:gd name="T10" fmla="*/ 0 h 7"/>
                <a:gd name="T11" fmla="*/ 17 w 1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7">
                  <a:moveTo>
                    <a:pt x="0" y="0"/>
                  </a:moveTo>
                  <a:lnTo>
                    <a:pt x="8" y="7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2" name="Freeform 197"/>
            <p:cNvSpPr>
              <a:spLocks/>
            </p:cNvSpPr>
            <p:nvPr/>
          </p:nvSpPr>
          <p:spPr bwMode="auto">
            <a:xfrm>
              <a:off x="2455" y="3285"/>
              <a:ext cx="79" cy="28"/>
            </a:xfrm>
            <a:custGeom>
              <a:avLst/>
              <a:gdLst>
                <a:gd name="T0" fmla="*/ 0 w 99"/>
                <a:gd name="T1" fmla="*/ 0 h 37"/>
                <a:gd name="T2" fmla="*/ 79 w 99"/>
                <a:gd name="T3" fmla="*/ 0 h 37"/>
                <a:gd name="T4" fmla="*/ 79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0" y="0"/>
                  </a:moveTo>
                  <a:lnTo>
                    <a:pt x="99" y="0"/>
                  </a:lnTo>
                  <a:lnTo>
                    <a:pt x="99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3" name="Freeform 198"/>
            <p:cNvSpPr>
              <a:spLocks/>
            </p:cNvSpPr>
            <p:nvPr/>
          </p:nvSpPr>
          <p:spPr bwMode="auto">
            <a:xfrm>
              <a:off x="2527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7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9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4" name="Freeform 199"/>
            <p:cNvSpPr>
              <a:spLocks/>
            </p:cNvSpPr>
            <p:nvPr/>
          </p:nvSpPr>
          <p:spPr bwMode="auto">
            <a:xfrm>
              <a:off x="2339" y="3285"/>
              <a:ext cx="79" cy="28"/>
            </a:xfrm>
            <a:custGeom>
              <a:avLst/>
              <a:gdLst>
                <a:gd name="T0" fmla="*/ 79 w 99"/>
                <a:gd name="T1" fmla="*/ 0 h 37"/>
                <a:gd name="T2" fmla="*/ 0 w 99"/>
                <a:gd name="T3" fmla="*/ 0 h 37"/>
                <a:gd name="T4" fmla="*/ 0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99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5" name="Freeform 200"/>
            <p:cNvSpPr>
              <a:spLocks/>
            </p:cNvSpPr>
            <p:nvPr/>
          </p:nvSpPr>
          <p:spPr bwMode="auto">
            <a:xfrm>
              <a:off x="2331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8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10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6" name="Rectangle 201"/>
            <p:cNvSpPr>
              <a:spLocks noChangeArrowheads="1"/>
            </p:cNvSpPr>
            <p:nvPr/>
          </p:nvSpPr>
          <p:spPr bwMode="auto">
            <a:xfrm>
              <a:off x="2304" y="3345"/>
              <a:ext cx="30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7" name="Rectangle 202"/>
            <p:cNvSpPr>
              <a:spLocks noChangeArrowheads="1"/>
            </p:cNvSpPr>
            <p:nvPr/>
          </p:nvSpPr>
          <p:spPr bwMode="auto">
            <a:xfrm>
              <a:off x="2098" y="3376"/>
              <a:ext cx="6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Sub-processes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0" name="Group 203"/>
          <p:cNvGrpSpPr>
            <a:grpSpLocks/>
          </p:cNvGrpSpPr>
          <p:nvPr/>
        </p:nvGrpSpPr>
        <p:grpSpPr bwMode="auto">
          <a:xfrm>
            <a:off x="3887561" y="5533289"/>
            <a:ext cx="1406978" cy="630116"/>
            <a:chOff x="2004" y="3072"/>
            <a:chExt cx="886" cy="430"/>
          </a:xfrm>
        </p:grpSpPr>
        <p:sp>
          <p:nvSpPr>
            <p:cNvPr id="84052" name="Freeform 204"/>
            <p:cNvSpPr>
              <a:spLocks/>
            </p:cNvSpPr>
            <p:nvPr/>
          </p:nvSpPr>
          <p:spPr bwMode="auto">
            <a:xfrm>
              <a:off x="2583" y="3378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3" name="Freeform 205"/>
            <p:cNvSpPr>
              <a:spLocks/>
            </p:cNvSpPr>
            <p:nvPr/>
          </p:nvSpPr>
          <p:spPr bwMode="auto">
            <a:xfrm>
              <a:off x="2388" y="3072"/>
              <a:ext cx="97" cy="63"/>
            </a:xfrm>
            <a:custGeom>
              <a:avLst/>
              <a:gdLst>
                <a:gd name="T0" fmla="*/ 12 w 122"/>
                <a:gd name="T1" fmla="*/ 0 h 83"/>
                <a:gd name="T2" fmla="*/ 86 w 122"/>
                <a:gd name="T3" fmla="*/ 0 h 83"/>
                <a:gd name="T4" fmla="*/ 97 w 122"/>
                <a:gd name="T5" fmla="*/ 30 h 83"/>
                <a:gd name="T6" fmla="*/ 86 w 122"/>
                <a:gd name="T7" fmla="*/ 63 h 83"/>
                <a:gd name="T8" fmla="*/ 12 w 122"/>
                <a:gd name="T9" fmla="*/ 63 h 83"/>
                <a:gd name="T10" fmla="*/ 0 w 122"/>
                <a:gd name="T11" fmla="*/ 30 h 83"/>
                <a:gd name="T12" fmla="*/ 12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3"/>
                  </a:lnTo>
                  <a:lnTo>
                    <a:pt x="15" y="83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4" name="Freeform 206"/>
            <p:cNvSpPr>
              <a:spLocks/>
            </p:cNvSpPr>
            <p:nvPr/>
          </p:nvSpPr>
          <p:spPr bwMode="auto">
            <a:xfrm>
              <a:off x="2290" y="3315"/>
              <a:ext cx="97" cy="62"/>
            </a:xfrm>
            <a:custGeom>
              <a:avLst/>
              <a:gdLst>
                <a:gd name="T0" fmla="*/ 11 w 122"/>
                <a:gd name="T1" fmla="*/ 0 h 81"/>
                <a:gd name="T2" fmla="*/ 85 w 122"/>
                <a:gd name="T3" fmla="*/ 0 h 81"/>
                <a:gd name="T4" fmla="*/ 97 w 122"/>
                <a:gd name="T5" fmla="*/ 31 h 81"/>
                <a:gd name="T6" fmla="*/ 85 w 122"/>
                <a:gd name="T7" fmla="*/ 62 h 81"/>
                <a:gd name="T8" fmla="*/ 11 w 122"/>
                <a:gd name="T9" fmla="*/ 62 h 81"/>
                <a:gd name="T10" fmla="*/ 0 w 122"/>
                <a:gd name="T11" fmla="*/ 31 h 81"/>
                <a:gd name="T12" fmla="*/ 11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4" y="0"/>
                  </a:moveTo>
                  <a:lnTo>
                    <a:pt x="107" y="0"/>
                  </a:lnTo>
                  <a:lnTo>
                    <a:pt x="122" y="40"/>
                  </a:lnTo>
                  <a:lnTo>
                    <a:pt x="107" y="81"/>
                  </a:lnTo>
                  <a:lnTo>
                    <a:pt x="14" y="81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Freeform 207"/>
            <p:cNvSpPr>
              <a:spLocks/>
            </p:cNvSpPr>
            <p:nvPr/>
          </p:nvSpPr>
          <p:spPr bwMode="auto">
            <a:xfrm>
              <a:off x="2485" y="3315"/>
              <a:ext cx="98" cy="62"/>
            </a:xfrm>
            <a:custGeom>
              <a:avLst/>
              <a:gdLst>
                <a:gd name="T0" fmla="*/ 12 w 122"/>
                <a:gd name="T1" fmla="*/ 0 h 81"/>
                <a:gd name="T2" fmla="*/ 87 w 122"/>
                <a:gd name="T3" fmla="*/ 0 h 81"/>
                <a:gd name="T4" fmla="*/ 98 w 122"/>
                <a:gd name="T5" fmla="*/ 31 h 81"/>
                <a:gd name="T6" fmla="*/ 87 w 122"/>
                <a:gd name="T7" fmla="*/ 62 h 81"/>
                <a:gd name="T8" fmla="*/ 12 w 122"/>
                <a:gd name="T9" fmla="*/ 62 h 81"/>
                <a:gd name="T10" fmla="*/ 0 w 122"/>
                <a:gd name="T11" fmla="*/ 31 h 81"/>
                <a:gd name="T12" fmla="*/ 12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1"/>
                  </a:lnTo>
                  <a:lnTo>
                    <a:pt x="15" y="81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6" name="Freeform 208"/>
            <p:cNvSpPr>
              <a:spLocks/>
            </p:cNvSpPr>
            <p:nvPr/>
          </p:nvSpPr>
          <p:spPr bwMode="auto">
            <a:xfrm>
              <a:off x="2388" y="3173"/>
              <a:ext cx="99" cy="63"/>
            </a:xfrm>
            <a:custGeom>
              <a:avLst/>
              <a:gdLst>
                <a:gd name="T0" fmla="*/ 9 w 124"/>
                <a:gd name="T1" fmla="*/ 0 h 82"/>
                <a:gd name="T2" fmla="*/ 5 w 124"/>
                <a:gd name="T3" fmla="*/ 1 h 82"/>
                <a:gd name="T4" fmla="*/ 3 w 124"/>
                <a:gd name="T5" fmla="*/ 2 h 82"/>
                <a:gd name="T6" fmla="*/ 0 w 124"/>
                <a:gd name="T7" fmla="*/ 9 h 82"/>
                <a:gd name="T8" fmla="*/ 0 w 124"/>
                <a:gd name="T9" fmla="*/ 55 h 82"/>
                <a:gd name="T10" fmla="*/ 3 w 124"/>
                <a:gd name="T11" fmla="*/ 62 h 82"/>
                <a:gd name="T12" fmla="*/ 9 w 124"/>
                <a:gd name="T13" fmla="*/ 63 h 82"/>
                <a:gd name="T14" fmla="*/ 89 w 124"/>
                <a:gd name="T15" fmla="*/ 63 h 82"/>
                <a:gd name="T16" fmla="*/ 96 w 124"/>
                <a:gd name="T17" fmla="*/ 62 h 82"/>
                <a:gd name="T18" fmla="*/ 99 w 124"/>
                <a:gd name="T19" fmla="*/ 59 h 82"/>
                <a:gd name="T20" fmla="*/ 99 w 124"/>
                <a:gd name="T21" fmla="*/ 55 h 82"/>
                <a:gd name="T22" fmla="*/ 99 w 124"/>
                <a:gd name="T23" fmla="*/ 9 h 82"/>
                <a:gd name="T24" fmla="*/ 99 w 124"/>
                <a:gd name="T25" fmla="*/ 5 h 82"/>
                <a:gd name="T26" fmla="*/ 96 w 124"/>
                <a:gd name="T27" fmla="*/ 2 h 82"/>
                <a:gd name="T28" fmla="*/ 93 w 124"/>
                <a:gd name="T29" fmla="*/ 1 h 82"/>
                <a:gd name="T30" fmla="*/ 89 w 124"/>
                <a:gd name="T31" fmla="*/ 0 h 82"/>
                <a:gd name="T32" fmla="*/ 9 w 12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82"/>
                <a:gd name="T53" fmla="*/ 124 w 12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82">
                  <a:moveTo>
                    <a:pt x="11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1" y="82"/>
                  </a:lnTo>
                  <a:lnTo>
                    <a:pt x="111" y="82"/>
                  </a:lnTo>
                  <a:lnTo>
                    <a:pt x="120" y="81"/>
                  </a:lnTo>
                  <a:lnTo>
                    <a:pt x="124" y="77"/>
                  </a:lnTo>
                  <a:lnTo>
                    <a:pt x="124" y="71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7" name="Oval 209"/>
            <p:cNvSpPr>
              <a:spLocks noChangeArrowheads="1"/>
            </p:cNvSpPr>
            <p:nvPr/>
          </p:nvSpPr>
          <p:spPr bwMode="auto">
            <a:xfrm>
              <a:off x="2418" y="3267"/>
              <a:ext cx="39" cy="3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8" name="Line 210"/>
            <p:cNvSpPr>
              <a:spLocks noChangeShapeType="1"/>
            </p:cNvSpPr>
            <p:nvPr/>
          </p:nvSpPr>
          <p:spPr bwMode="auto">
            <a:xfrm>
              <a:off x="2430" y="3280"/>
              <a:ext cx="13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59" name="Line 211"/>
            <p:cNvSpPr>
              <a:spLocks noChangeShapeType="1"/>
            </p:cNvSpPr>
            <p:nvPr/>
          </p:nvSpPr>
          <p:spPr bwMode="auto">
            <a:xfrm flipV="1">
              <a:off x="2430" y="3278"/>
              <a:ext cx="1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60" name="Line 212"/>
            <p:cNvSpPr>
              <a:spLocks noChangeShapeType="1"/>
            </p:cNvSpPr>
            <p:nvPr/>
          </p:nvSpPr>
          <p:spPr bwMode="auto">
            <a:xfrm>
              <a:off x="2437" y="3135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61" name="Freeform 213"/>
            <p:cNvSpPr>
              <a:spLocks/>
            </p:cNvSpPr>
            <p:nvPr/>
          </p:nvSpPr>
          <p:spPr bwMode="auto">
            <a:xfrm>
              <a:off x="2430" y="3167"/>
              <a:ext cx="13" cy="6"/>
            </a:xfrm>
            <a:custGeom>
              <a:avLst/>
              <a:gdLst>
                <a:gd name="T0" fmla="*/ 0 w 17"/>
                <a:gd name="T1" fmla="*/ 0 h 8"/>
                <a:gd name="T2" fmla="*/ 6 w 17"/>
                <a:gd name="T3" fmla="*/ 6 h 8"/>
                <a:gd name="T4" fmla="*/ 13 w 17"/>
                <a:gd name="T5" fmla="*/ 0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2" name="Line 214"/>
            <p:cNvSpPr>
              <a:spLocks noChangeShapeType="1"/>
            </p:cNvSpPr>
            <p:nvPr/>
          </p:nvSpPr>
          <p:spPr bwMode="auto">
            <a:xfrm>
              <a:off x="2437" y="3236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63" name="Freeform 215"/>
            <p:cNvSpPr>
              <a:spLocks/>
            </p:cNvSpPr>
            <p:nvPr/>
          </p:nvSpPr>
          <p:spPr bwMode="auto">
            <a:xfrm>
              <a:off x="2430" y="3262"/>
              <a:ext cx="13" cy="5"/>
            </a:xfrm>
            <a:custGeom>
              <a:avLst/>
              <a:gdLst>
                <a:gd name="T0" fmla="*/ 0 w 17"/>
                <a:gd name="T1" fmla="*/ 0 h 7"/>
                <a:gd name="T2" fmla="*/ 6 w 17"/>
                <a:gd name="T3" fmla="*/ 5 h 7"/>
                <a:gd name="T4" fmla="*/ 13 w 17"/>
                <a:gd name="T5" fmla="*/ 0 h 7"/>
                <a:gd name="T6" fmla="*/ 0 60000 65536"/>
                <a:gd name="T7" fmla="*/ 0 60000 65536"/>
                <a:gd name="T8" fmla="*/ 0 60000 65536"/>
                <a:gd name="T9" fmla="*/ 0 w 17"/>
                <a:gd name="T10" fmla="*/ 0 h 7"/>
                <a:gd name="T11" fmla="*/ 17 w 1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7">
                  <a:moveTo>
                    <a:pt x="0" y="0"/>
                  </a:moveTo>
                  <a:lnTo>
                    <a:pt x="8" y="7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4" name="Freeform 216"/>
            <p:cNvSpPr>
              <a:spLocks/>
            </p:cNvSpPr>
            <p:nvPr/>
          </p:nvSpPr>
          <p:spPr bwMode="auto">
            <a:xfrm>
              <a:off x="2455" y="3285"/>
              <a:ext cx="79" cy="28"/>
            </a:xfrm>
            <a:custGeom>
              <a:avLst/>
              <a:gdLst>
                <a:gd name="T0" fmla="*/ 0 w 99"/>
                <a:gd name="T1" fmla="*/ 0 h 37"/>
                <a:gd name="T2" fmla="*/ 79 w 99"/>
                <a:gd name="T3" fmla="*/ 0 h 37"/>
                <a:gd name="T4" fmla="*/ 79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0" y="0"/>
                  </a:moveTo>
                  <a:lnTo>
                    <a:pt x="99" y="0"/>
                  </a:lnTo>
                  <a:lnTo>
                    <a:pt x="99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5" name="Freeform 217"/>
            <p:cNvSpPr>
              <a:spLocks/>
            </p:cNvSpPr>
            <p:nvPr/>
          </p:nvSpPr>
          <p:spPr bwMode="auto">
            <a:xfrm>
              <a:off x="2527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7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9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6" name="Freeform 218"/>
            <p:cNvSpPr>
              <a:spLocks/>
            </p:cNvSpPr>
            <p:nvPr/>
          </p:nvSpPr>
          <p:spPr bwMode="auto">
            <a:xfrm>
              <a:off x="2339" y="3285"/>
              <a:ext cx="79" cy="28"/>
            </a:xfrm>
            <a:custGeom>
              <a:avLst/>
              <a:gdLst>
                <a:gd name="T0" fmla="*/ 79 w 99"/>
                <a:gd name="T1" fmla="*/ 0 h 37"/>
                <a:gd name="T2" fmla="*/ 0 w 99"/>
                <a:gd name="T3" fmla="*/ 0 h 37"/>
                <a:gd name="T4" fmla="*/ 0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99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Freeform 219"/>
            <p:cNvSpPr>
              <a:spLocks/>
            </p:cNvSpPr>
            <p:nvPr/>
          </p:nvSpPr>
          <p:spPr bwMode="auto">
            <a:xfrm>
              <a:off x="2331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8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10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8" name="Rectangle 220"/>
            <p:cNvSpPr>
              <a:spLocks noChangeArrowheads="1"/>
            </p:cNvSpPr>
            <p:nvPr/>
          </p:nvSpPr>
          <p:spPr bwMode="auto">
            <a:xfrm>
              <a:off x="2304" y="3345"/>
              <a:ext cx="30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9" name="Rectangle 221"/>
            <p:cNvSpPr>
              <a:spLocks noChangeArrowheads="1"/>
            </p:cNvSpPr>
            <p:nvPr/>
          </p:nvSpPr>
          <p:spPr bwMode="auto">
            <a:xfrm>
              <a:off x="2004" y="3376"/>
              <a:ext cx="88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Detailed</a:t>
              </a:r>
              <a:r>
                <a:rPr lang="en-US" sz="1200" b="1">
                  <a:solidFill>
                    <a:srgbClr val="000000"/>
                  </a:solidFill>
                </a:rPr>
                <a:t> Processes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1" name="Group 222"/>
          <p:cNvGrpSpPr>
            <a:grpSpLocks/>
          </p:cNvGrpSpPr>
          <p:nvPr/>
        </p:nvGrpSpPr>
        <p:grpSpPr bwMode="auto">
          <a:xfrm>
            <a:off x="6910755" y="2303587"/>
            <a:ext cx="1383956" cy="524608"/>
            <a:chOff x="2352" y="1467"/>
            <a:chExt cx="872" cy="358"/>
          </a:xfrm>
        </p:grpSpPr>
        <p:sp>
          <p:nvSpPr>
            <p:cNvPr id="84035" name="Freeform 223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2567" y="14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6" name="Freeform 224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993" y="1678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7" name="Freeform 225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569" y="1469"/>
              <a:ext cx="424" cy="71"/>
            </a:xfrm>
            <a:custGeom>
              <a:avLst/>
              <a:gdLst>
                <a:gd name="T0" fmla="*/ 0 w 576"/>
                <a:gd name="T1" fmla="*/ 0 h 90"/>
                <a:gd name="T2" fmla="*/ 364 w 576"/>
                <a:gd name="T3" fmla="*/ 0 h 90"/>
                <a:gd name="T4" fmla="*/ 424 w 576"/>
                <a:gd name="T5" fmla="*/ 36 h 90"/>
                <a:gd name="T6" fmla="*/ 364 w 576"/>
                <a:gd name="T7" fmla="*/ 71 h 90"/>
                <a:gd name="T8" fmla="*/ 0 w 576"/>
                <a:gd name="T9" fmla="*/ 71 h 90"/>
                <a:gd name="T10" fmla="*/ 0 w 57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90"/>
                <a:gd name="T20" fmla="*/ 576 w 57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90">
                  <a:moveTo>
                    <a:pt x="0" y="0"/>
                  </a:moveTo>
                  <a:lnTo>
                    <a:pt x="495" y="0"/>
                  </a:lnTo>
                  <a:lnTo>
                    <a:pt x="576" y="45"/>
                  </a:lnTo>
                  <a:lnTo>
                    <a:pt x="49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8" name="Freeform 22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727" y="1607"/>
              <a:ext cx="107" cy="71"/>
            </a:xfrm>
            <a:custGeom>
              <a:avLst/>
              <a:gdLst>
                <a:gd name="T0" fmla="*/ 0 w 144"/>
                <a:gd name="T1" fmla="*/ 0 h 90"/>
                <a:gd name="T2" fmla="*/ 92 w 144"/>
                <a:gd name="T3" fmla="*/ 0 h 90"/>
                <a:gd name="T4" fmla="*/ 107 w 144"/>
                <a:gd name="T5" fmla="*/ 36 h 90"/>
                <a:gd name="T6" fmla="*/ 92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9" name="Freeform 22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2887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0" name="Freeform 22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569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0 w 144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90"/>
                <a:gd name="T20" fmla="*/ 144 w 14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1" name="Line 229"/>
            <p:cNvSpPr>
              <a:spLocks noChangeAspect="1"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834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2" name="Freeform 230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895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Line 231"/>
            <p:cNvSpPr>
              <a:spLocks noChangeAspect="1"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675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4" name="Freeform 23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736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5" name="Line 233"/>
            <p:cNvSpPr>
              <a:spLocks noChangeAspect="1"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611" y="1540"/>
              <a:ext cx="0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6" name="Freeform 234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2603" y="1601"/>
              <a:ext cx="16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6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7" name="Freeform 235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2611" y="1540"/>
              <a:ext cx="159" cy="67"/>
            </a:xfrm>
            <a:custGeom>
              <a:avLst/>
              <a:gdLst>
                <a:gd name="T0" fmla="*/ 0 w 120"/>
                <a:gd name="T1" fmla="*/ 0 h 46"/>
                <a:gd name="T2" fmla="*/ 0 w 120"/>
                <a:gd name="T3" fmla="*/ 34 h 46"/>
                <a:gd name="T4" fmla="*/ 159 w 120"/>
                <a:gd name="T5" fmla="*/ 34 h 46"/>
                <a:gd name="T6" fmla="*/ 159 w 12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46"/>
                <a:gd name="T14" fmla="*/ 120 w 1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46">
                  <a:moveTo>
                    <a:pt x="0" y="0"/>
                  </a:moveTo>
                  <a:lnTo>
                    <a:pt x="0" y="23"/>
                  </a:lnTo>
                  <a:lnTo>
                    <a:pt x="120" y="23"/>
                  </a:lnTo>
                  <a:lnTo>
                    <a:pt x="12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8" name="Freeform 236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2763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7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9" name="Freeform 237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2611" y="1540"/>
              <a:ext cx="319" cy="67"/>
            </a:xfrm>
            <a:custGeom>
              <a:avLst/>
              <a:gdLst>
                <a:gd name="T0" fmla="*/ 0 w 240"/>
                <a:gd name="T1" fmla="*/ 0 h 46"/>
                <a:gd name="T2" fmla="*/ 0 w 240"/>
                <a:gd name="T3" fmla="*/ 34 h 46"/>
                <a:gd name="T4" fmla="*/ 319 w 240"/>
                <a:gd name="T5" fmla="*/ 34 h 46"/>
                <a:gd name="T6" fmla="*/ 319 w 24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6"/>
                <a:gd name="T14" fmla="*/ 240 w 2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6">
                  <a:moveTo>
                    <a:pt x="0" y="0"/>
                  </a:moveTo>
                  <a:lnTo>
                    <a:pt x="0" y="23"/>
                  </a:lnTo>
                  <a:lnTo>
                    <a:pt x="240" y="23"/>
                  </a:lnTo>
                  <a:lnTo>
                    <a:pt x="24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0" name="Freeform 238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2922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1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1" name="Text Box 239"/>
            <p:cNvSpPr txBox="1"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52" y="1646"/>
              <a:ext cx="872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8" b="1"/>
                <a:t>Enabling Streams</a:t>
              </a:r>
            </a:p>
          </p:txBody>
        </p:sp>
      </p:grpSp>
      <p:sp>
        <p:nvSpPr>
          <p:cNvPr id="83988" name="Text Box 241"/>
          <p:cNvSpPr txBox="1">
            <a:spLocks noChangeArrowheads="1"/>
          </p:cNvSpPr>
          <p:nvPr/>
        </p:nvSpPr>
        <p:spPr bwMode="auto">
          <a:xfrm>
            <a:off x="4637878" y="3969728"/>
            <a:ext cx="561372" cy="262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03402"/>
            <a:r>
              <a:rPr lang="en-GB" sz="1108">
                <a:solidFill>
                  <a:srgbClr val="0000FF"/>
                </a:solidFill>
              </a:rPr>
              <a:t>Tasks</a:t>
            </a:r>
            <a:endParaRPr lang="en-US" sz="1108">
              <a:solidFill>
                <a:srgbClr val="0000FF"/>
              </a:solidFill>
            </a:endParaRPr>
          </a:p>
        </p:txBody>
      </p:sp>
      <p:sp>
        <p:nvSpPr>
          <p:cNvPr id="83989" name="Text Box 242"/>
          <p:cNvSpPr txBox="1">
            <a:spLocks noChangeArrowheads="1"/>
          </p:cNvSpPr>
          <p:nvPr/>
        </p:nvSpPr>
        <p:spPr bwMode="auto">
          <a:xfrm>
            <a:off x="4648022" y="4793274"/>
            <a:ext cx="546945" cy="262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03402"/>
            <a:r>
              <a:rPr lang="en-GB" sz="1108">
                <a:solidFill>
                  <a:srgbClr val="0000FF"/>
                </a:solidFill>
              </a:rPr>
              <a:t>Steps</a:t>
            </a:r>
            <a:endParaRPr lang="en-US" sz="1108">
              <a:solidFill>
                <a:srgbClr val="0000FF"/>
              </a:solidFill>
            </a:endParaRPr>
          </a:p>
        </p:txBody>
      </p:sp>
      <p:sp>
        <p:nvSpPr>
          <p:cNvPr id="83990" name="Text Box 243"/>
          <p:cNvSpPr txBox="1">
            <a:spLocks noChangeArrowheads="1"/>
          </p:cNvSpPr>
          <p:nvPr/>
        </p:nvSpPr>
        <p:spPr bwMode="auto">
          <a:xfrm>
            <a:off x="4652829" y="5609493"/>
            <a:ext cx="878767" cy="262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03402"/>
            <a:r>
              <a:rPr lang="en-GB" sz="1108">
                <a:solidFill>
                  <a:srgbClr val="0000FF"/>
                </a:solidFill>
              </a:rPr>
              <a:t>Operations</a:t>
            </a:r>
            <a:endParaRPr lang="en-US" sz="1108">
              <a:solidFill>
                <a:srgbClr val="0000FF"/>
              </a:solidFill>
            </a:endParaRPr>
          </a:p>
        </p:txBody>
      </p:sp>
      <p:sp>
        <p:nvSpPr>
          <p:cNvPr id="83991" name="Text Box 244"/>
          <p:cNvSpPr txBox="1">
            <a:spLocks noChangeArrowheads="1"/>
          </p:cNvSpPr>
          <p:nvPr/>
        </p:nvSpPr>
        <p:spPr bwMode="auto">
          <a:xfrm rot="-5400000">
            <a:off x="7784796" y="1898975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 dirty="0"/>
              <a:t>Business Layer</a:t>
            </a:r>
          </a:p>
        </p:txBody>
      </p:sp>
      <p:sp>
        <p:nvSpPr>
          <p:cNvPr id="83992" name="Text Box 245"/>
          <p:cNvSpPr txBox="1">
            <a:spLocks noChangeArrowheads="1"/>
          </p:cNvSpPr>
          <p:nvPr/>
        </p:nvSpPr>
        <p:spPr bwMode="auto">
          <a:xfrm rot="-5400000">
            <a:off x="7818372" y="3562186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 dirty="0"/>
              <a:t>Process Layer</a:t>
            </a:r>
          </a:p>
        </p:txBody>
      </p:sp>
      <p:grpSp>
        <p:nvGrpSpPr>
          <p:cNvPr id="22" name="Group 246"/>
          <p:cNvGrpSpPr>
            <a:grpSpLocks/>
          </p:cNvGrpSpPr>
          <p:nvPr/>
        </p:nvGrpSpPr>
        <p:grpSpPr bwMode="auto">
          <a:xfrm>
            <a:off x="4114800" y="2208336"/>
            <a:ext cx="829408" cy="662354"/>
            <a:chOff x="2553" y="1324"/>
            <a:chExt cx="522" cy="452"/>
          </a:xfrm>
        </p:grpSpPr>
        <p:grpSp>
          <p:nvGrpSpPr>
            <p:cNvPr id="23" name="Group 247"/>
            <p:cNvGrpSpPr>
              <a:grpSpLocks/>
            </p:cNvGrpSpPr>
            <p:nvPr/>
          </p:nvGrpSpPr>
          <p:grpSpPr bwMode="auto">
            <a:xfrm>
              <a:off x="2555" y="1324"/>
              <a:ext cx="520" cy="335"/>
              <a:chOff x="2555" y="1324"/>
              <a:chExt cx="520" cy="335"/>
            </a:xfrm>
          </p:grpSpPr>
          <p:sp>
            <p:nvSpPr>
              <p:cNvPr id="84018" name="Freeform 248"/>
              <p:cNvSpPr>
                <a:spLocks/>
              </p:cNvSpPr>
              <p:nvPr/>
            </p:nvSpPr>
            <p:spPr bwMode="auto">
              <a:xfrm>
                <a:off x="2555" y="13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9" name="Freeform 249"/>
              <p:cNvSpPr>
                <a:spLocks/>
              </p:cNvSpPr>
              <p:nvPr/>
            </p:nvSpPr>
            <p:spPr bwMode="auto">
              <a:xfrm>
                <a:off x="3074" y="151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0" name="Freeform 250"/>
              <p:cNvSpPr>
                <a:spLocks/>
              </p:cNvSpPr>
              <p:nvPr/>
            </p:nvSpPr>
            <p:spPr bwMode="auto">
              <a:xfrm>
                <a:off x="2557" y="1326"/>
                <a:ext cx="515" cy="64"/>
              </a:xfrm>
              <a:custGeom>
                <a:avLst/>
                <a:gdLst>
                  <a:gd name="T0" fmla="*/ 0 w 489"/>
                  <a:gd name="T1" fmla="*/ 0 h 81"/>
                  <a:gd name="T2" fmla="*/ 443 w 489"/>
                  <a:gd name="T3" fmla="*/ 0 h 81"/>
                  <a:gd name="T4" fmla="*/ 515 w 489"/>
                  <a:gd name="T5" fmla="*/ 32 h 81"/>
                  <a:gd name="T6" fmla="*/ 443 w 489"/>
                  <a:gd name="T7" fmla="*/ 64 h 81"/>
                  <a:gd name="T8" fmla="*/ 0 w 489"/>
                  <a:gd name="T9" fmla="*/ 64 h 81"/>
                  <a:gd name="T10" fmla="*/ 0 w 489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81"/>
                  <a:gd name="T20" fmla="*/ 489 w 489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81">
                    <a:moveTo>
                      <a:pt x="0" y="0"/>
                    </a:moveTo>
                    <a:lnTo>
                      <a:pt x="421" y="0"/>
                    </a:lnTo>
                    <a:lnTo>
                      <a:pt x="489" y="41"/>
                    </a:lnTo>
                    <a:lnTo>
                      <a:pt x="421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1" name="Freeform 251"/>
              <p:cNvSpPr>
                <a:spLocks/>
              </p:cNvSpPr>
              <p:nvPr/>
            </p:nvSpPr>
            <p:spPr bwMode="auto">
              <a:xfrm>
                <a:off x="2751" y="1451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1 w 122"/>
                  <a:gd name="T3" fmla="*/ 0 h 83"/>
                  <a:gd name="T4" fmla="*/ 128 w 122"/>
                  <a:gd name="T5" fmla="*/ 32 h 83"/>
                  <a:gd name="T6" fmla="*/ 111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2" name="Freeform 252"/>
              <p:cNvSpPr>
                <a:spLocks/>
              </p:cNvSpPr>
              <p:nvPr/>
            </p:nvSpPr>
            <p:spPr bwMode="auto">
              <a:xfrm>
                <a:off x="2944" y="1451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1 w 122"/>
                  <a:gd name="T3" fmla="*/ 0 h 83"/>
                  <a:gd name="T4" fmla="*/ 128 w 122"/>
                  <a:gd name="T5" fmla="*/ 32 h 83"/>
                  <a:gd name="T6" fmla="*/ 111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3" name="Freeform 253"/>
              <p:cNvSpPr>
                <a:spLocks/>
              </p:cNvSpPr>
              <p:nvPr/>
            </p:nvSpPr>
            <p:spPr bwMode="auto">
              <a:xfrm>
                <a:off x="2557" y="1451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0 w 122"/>
                  <a:gd name="T3" fmla="*/ 0 h 83"/>
                  <a:gd name="T4" fmla="*/ 128 w 122"/>
                  <a:gd name="T5" fmla="*/ 32 h 83"/>
                  <a:gd name="T6" fmla="*/ 110 w 122"/>
                  <a:gd name="T7" fmla="*/ 66 h 83"/>
                  <a:gd name="T8" fmla="*/ 0 w 122"/>
                  <a:gd name="T9" fmla="*/ 66 h 83"/>
                  <a:gd name="T10" fmla="*/ 0 w 12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83"/>
                  <a:gd name="T20" fmla="*/ 122 w 12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83">
                    <a:moveTo>
                      <a:pt x="0" y="0"/>
                    </a:moveTo>
                    <a:lnTo>
                      <a:pt x="105" y="0"/>
                    </a:lnTo>
                    <a:lnTo>
                      <a:pt x="122" y="40"/>
                    </a:lnTo>
                    <a:lnTo>
                      <a:pt x="105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Line 254"/>
              <p:cNvSpPr>
                <a:spLocks noChangeShapeType="1"/>
              </p:cNvSpPr>
              <p:nvPr/>
            </p:nvSpPr>
            <p:spPr bwMode="auto">
              <a:xfrm>
                <a:off x="2879" y="1485"/>
                <a:ext cx="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25" name="Freeform 255"/>
              <p:cNvSpPr>
                <a:spLocks/>
              </p:cNvSpPr>
              <p:nvPr/>
            </p:nvSpPr>
            <p:spPr bwMode="auto">
              <a:xfrm>
                <a:off x="2954" y="1477"/>
                <a:ext cx="8" cy="15"/>
              </a:xfrm>
              <a:custGeom>
                <a:avLst/>
                <a:gdLst>
                  <a:gd name="T0" fmla="*/ 0 w 7"/>
                  <a:gd name="T1" fmla="*/ 15 h 18"/>
                  <a:gd name="T2" fmla="*/ 8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6" name="Line 256"/>
              <p:cNvSpPr>
                <a:spLocks noChangeShapeType="1"/>
              </p:cNvSpPr>
              <p:nvPr/>
            </p:nvSpPr>
            <p:spPr bwMode="auto">
              <a:xfrm>
                <a:off x="2686" y="1485"/>
                <a:ext cx="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27" name="Freeform 257"/>
              <p:cNvSpPr>
                <a:spLocks/>
              </p:cNvSpPr>
              <p:nvPr/>
            </p:nvSpPr>
            <p:spPr bwMode="auto">
              <a:xfrm>
                <a:off x="2761" y="1477"/>
                <a:ext cx="8" cy="15"/>
              </a:xfrm>
              <a:custGeom>
                <a:avLst/>
                <a:gdLst>
                  <a:gd name="T0" fmla="*/ 0 w 7"/>
                  <a:gd name="T1" fmla="*/ 15 h 18"/>
                  <a:gd name="T2" fmla="*/ 8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8" name="Line 258"/>
              <p:cNvSpPr>
                <a:spLocks noChangeShapeType="1"/>
              </p:cNvSpPr>
              <p:nvPr/>
            </p:nvSpPr>
            <p:spPr bwMode="auto">
              <a:xfrm>
                <a:off x="2607" y="1391"/>
                <a:ext cx="1" cy="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29" name="Freeform 259"/>
              <p:cNvSpPr>
                <a:spLocks/>
              </p:cNvSpPr>
              <p:nvPr/>
            </p:nvSpPr>
            <p:spPr bwMode="auto">
              <a:xfrm>
                <a:off x="2599" y="1447"/>
                <a:ext cx="18" cy="4"/>
              </a:xfrm>
              <a:custGeom>
                <a:avLst/>
                <a:gdLst>
                  <a:gd name="T0" fmla="*/ 0 w 17"/>
                  <a:gd name="T1" fmla="*/ 0 h 6"/>
                  <a:gd name="T2" fmla="*/ 8 w 17"/>
                  <a:gd name="T3" fmla="*/ 4 h 6"/>
                  <a:gd name="T4" fmla="*/ 18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8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0" name="Freeform 260"/>
              <p:cNvSpPr>
                <a:spLocks/>
              </p:cNvSpPr>
              <p:nvPr/>
            </p:nvSpPr>
            <p:spPr bwMode="auto">
              <a:xfrm>
                <a:off x="2607" y="1391"/>
                <a:ext cx="194" cy="60"/>
              </a:xfrm>
              <a:custGeom>
                <a:avLst/>
                <a:gdLst>
                  <a:gd name="T0" fmla="*/ 0 w 184"/>
                  <a:gd name="T1" fmla="*/ 0 h 76"/>
                  <a:gd name="T2" fmla="*/ 0 w 184"/>
                  <a:gd name="T3" fmla="*/ 29 h 76"/>
                  <a:gd name="T4" fmla="*/ 194 w 184"/>
                  <a:gd name="T5" fmla="*/ 29 h 76"/>
                  <a:gd name="T6" fmla="*/ 194 w 184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76"/>
                  <a:gd name="T14" fmla="*/ 184 w 184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76">
                    <a:moveTo>
                      <a:pt x="0" y="0"/>
                    </a:moveTo>
                    <a:lnTo>
                      <a:pt x="0" y="37"/>
                    </a:lnTo>
                    <a:lnTo>
                      <a:pt x="184" y="37"/>
                    </a:lnTo>
                    <a:lnTo>
                      <a:pt x="184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1" name="Freeform 261"/>
              <p:cNvSpPr>
                <a:spLocks/>
              </p:cNvSpPr>
              <p:nvPr/>
            </p:nvSpPr>
            <p:spPr bwMode="auto">
              <a:xfrm>
                <a:off x="2792" y="1447"/>
                <a:ext cx="20" cy="4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4 h 6"/>
                  <a:gd name="T4" fmla="*/ 20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2" name="Freeform 262"/>
              <p:cNvSpPr>
                <a:spLocks/>
              </p:cNvSpPr>
              <p:nvPr/>
            </p:nvSpPr>
            <p:spPr bwMode="auto">
              <a:xfrm>
                <a:off x="2607" y="1391"/>
                <a:ext cx="389" cy="60"/>
              </a:xfrm>
              <a:custGeom>
                <a:avLst/>
                <a:gdLst>
                  <a:gd name="T0" fmla="*/ 0 w 369"/>
                  <a:gd name="T1" fmla="*/ 0 h 76"/>
                  <a:gd name="T2" fmla="*/ 0 w 369"/>
                  <a:gd name="T3" fmla="*/ 29 h 76"/>
                  <a:gd name="T4" fmla="*/ 389 w 369"/>
                  <a:gd name="T5" fmla="*/ 29 h 76"/>
                  <a:gd name="T6" fmla="*/ 389 w 369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9"/>
                  <a:gd name="T13" fmla="*/ 0 h 76"/>
                  <a:gd name="T14" fmla="*/ 369 w 369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9" h="76">
                    <a:moveTo>
                      <a:pt x="0" y="0"/>
                    </a:moveTo>
                    <a:lnTo>
                      <a:pt x="0" y="37"/>
                    </a:lnTo>
                    <a:lnTo>
                      <a:pt x="369" y="37"/>
                    </a:lnTo>
                    <a:lnTo>
                      <a:pt x="369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3" name="Freeform 263"/>
              <p:cNvSpPr>
                <a:spLocks/>
              </p:cNvSpPr>
              <p:nvPr/>
            </p:nvSpPr>
            <p:spPr bwMode="auto">
              <a:xfrm>
                <a:off x="2987" y="1447"/>
                <a:ext cx="18" cy="4"/>
              </a:xfrm>
              <a:custGeom>
                <a:avLst/>
                <a:gdLst>
                  <a:gd name="T0" fmla="*/ 0 w 17"/>
                  <a:gd name="T1" fmla="*/ 0 h 6"/>
                  <a:gd name="T2" fmla="*/ 10 w 17"/>
                  <a:gd name="T3" fmla="*/ 4 h 6"/>
                  <a:gd name="T4" fmla="*/ 18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4" name="Rectangle 264"/>
              <p:cNvSpPr>
                <a:spLocks noChangeArrowheads="1"/>
              </p:cNvSpPr>
              <p:nvPr/>
            </p:nvSpPr>
            <p:spPr bwMode="auto">
              <a:xfrm>
                <a:off x="2642" y="1518"/>
                <a:ext cx="42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17" name="Rectangle 265"/>
            <p:cNvSpPr>
              <a:spLocks noChangeArrowheads="1"/>
            </p:cNvSpPr>
            <p:nvPr/>
          </p:nvSpPr>
          <p:spPr bwMode="auto">
            <a:xfrm>
              <a:off x="2553" y="1543"/>
              <a:ext cx="4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108" b="1">
                  <a:solidFill>
                    <a:srgbClr val="000000"/>
                  </a:solidFill>
                </a:rPr>
                <a:t>End-to-End</a:t>
              </a:r>
              <a:br>
                <a:rPr lang="en-GB" sz="1108" b="1">
                  <a:solidFill>
                    <a:srgbClr val="000000"/>
                  </a:solidFill>
                </a:rPr>
              </a:br>
              <a:r>
                <a:rPr lang="en-GB" sz="1108" b="1">
                  <a:solidFill>
                    <a:srgbClr val="000000"/>
                  </a:solidFill>
                </a:rPr>
                <a:t>Processes</a:t>
              </a:r>
              <a:endParaRPr lang="en-US" sz="1108"/>
            </a:p>
          </p:txBody>
        </p:sp>
      </p:grpSp>
      <p:grpSp>
        <p:nvGrpSpPr>
          <p:cNvPr id="24" name="Group 266"/>
          <p:cNvGrpSpPr>
            <a:grpSpLocks/>
          </p:cNvGrpSpPr>
          <p:nvPr/>
        </p:nvGrpSpPr>
        <p:grpSpPr bwMode="auto">
          <a:xfrm>
            <a:off x="4120033" y="3042140"/>
            <a:ext cx="832965" cy="671146"/>
            <a:chOff x="2439" y="1960"/>
            <a:chExt cx="525" cy="458"/>
          </a:xfrm>
        </p:grpSpPr>
        <p:grpSp>
          <p:nvGrpSpPr>
            <p:cNvPr id="25" name="Group 267"/>
            <p:cNvGrpSpPr>
              <a:grpSpLocks/>
            </p:cNvGrpSpPr>
            <p:nvPr/>
          </p:nvGrpSpPr>
          <p:grpSpPr bwMode="auto">
            <a:xfrm>
              <a:off x="2444" y="1960"/>
              <a:ext cx="520" cy="335"/>
              <a:chOff x="2444" y="1960"/>
              <a:chExt cx="520" cy="335"/>
            </a:xfrm>
          </p:grpSpPr>
          <p:sp>
            <p:nvSpPr>
              <p:cNvPr id="83999" name="Freeform 268"/>
              <p:cNvSpPr>
                <a:spLocks/>
              </p:cNvSpPr>
              <p:nvPr/>
            </p:nvSpPr>
            <p:spPr bwMode="auto">
              <a:xfrm>
                <a:off x="2444" y="19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Freeform 269"/>
              <p:cNvSpPr>
                <a:spLocks/>
              </p:cNvSpPr>
              <p:nvPr/>
            </p:nvSpPr>
            <p:spPr bwMode="auto">
              <a:xfrm>
                <a:off x="2963" y="2153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1" name="Freeform 270"/>
              <p:cNvSpPr>
                <a:spLocks/>
              </p:cNvSpPr>
              <p:nvPr/>
            </p:nvSpPr>
            <p:spPr bwMode="auto">
              <a:xfrm>
                <a:off x="2446" y="1962"/>
                <a:ext cx="515" cy="64"/>
              </a:xfrm>
              <a:custGeom>
                <a:avLst/>
                <a:gdLst>
                  <a:gd name="T0" fmla="*/ 0 w 489"/>
                  <a:gd name="T1" fmla="*/ 0 h 81"/>
                  <a:gd name="T2" fmla="*/ 443 w 489"/>
                  <a:gd name="T3" fmla="*/ 0 h 81"/>
                  <a:gd name="T4" fmla="*/ 515 w 489"/>
                  <a:gd name="T5" fmla="*/ 32 h 81"/>
                  <a:gd name="T6" fmla="*/ 443 w 489"/>
                  <a:gd name="T7" fmla="*/ 64 h 81"/>
                  <a:gd name="T8" fmla="*/ 0 w 489"/>
                  <a:gd name="T9" fmla="*/ 64 h 81"/>
                  <a:gd name="T10" fmla="*/ 0 w 489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81"/>
                  <a:gd name="T20" fmla="*/ 489 w 489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81">
                    <a:moveTo>
                      <a:pt x="0" y="0"/>
                    </a:moveTo>
                    <a:lnTo>
                      <a:pt x="421" y="0"/>
                    </a:lnTo>
                    <a:lnTo>
                      <a:pt x="489" y="41"/>
                    </a:lnTo>
                    <a:lnTo>
                      <a:pt x="421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2" name="Freeform 271"/>
              <p:cNvSpPr>
                <a:spLocks/>
              </p:cNvSpPr>
              <p:nvPr/>
            </p:nvSpPr>
            <p:spPr bwMode="auto">
              <a:xfrm>
                <a:off x="2640" y="2087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1 w 122"/>
                  <a:gd name="T3" fmla="*/ 0 h 83"/>
                  <a:gd name="T4" fmla="*/ 128 w 122"/>
                  <a:gd name="T5" fmla="*/ 32 h 83"/>
                  <a:gd name="T6" fmla="*/ 111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3" name="Freeform 272"/>
              <p:cNvSpPr>
                <a:spLocks/>
              </p:cNvSpPr>
              <p:nvPr/>
            </p:nvSpPr>
            <p:spPr bwMode="auto">
              <a:xfrm>
                <a:off x="2832" y="2087"/>
                <a:ext cx="129" cy="66"/>
              </a:xfrm>
              <a:custGeom>
                <a:avLst/>
                <a:gdLst>
                  <a:gd name="T0" fmla="*/ 0 w 122"/>
                  <a:gd name="T1" fmla="*/ 0 h 83"/>
                  <a:gd name="T2" fmla="*/ 112 w 122"/>
                  <a:gd name="T3" fmla="*/ 0 h 83"/>
                  <a:gd name="T4" fmla="*/ 129 w 122"/>
                  <a:gd name="T5" fmla="*/ 32 h 83"/>
                  <a:gd name="T6" fmla="*/ 112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4" name="Freeform 273"/>
              <p:cNvSpPr>
                <a:spLocks/>
              </p:cNvSpPr>
              <p:nvPr/>
            </p:nvSpPr>
            <p:spPr bwMode="auto">
              <a:xfrm>
                <a:off x="2446" y="2087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0 w 122"/>
                  <a:gd name="T3" fmla="*/ 0 h 83"/>
                  <a:gd name="T4" fmla="*/ 128 w 122"/>
                  <a:gd name="T5" fmla="*/ 32 h 83"/>
                  <a:gd name="T6" fmla="*/ 110 w 122"/>
                  <a:gd name="T7" fmla="*/ 66 h 83"/>
                  <a:gd name="T8" fmla="*/ 0 w 122"/>
                  <a:gd name="T9" fmla="*/ 66 h 83"/>
                  <a:gd name="T10" fmla="*/ 0 w 12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83"/>
                  <a:gd name="T20" fmla="*/ 122 w 12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83">
                    <a:moveTo>
                      <a:pt x="0" y="0"/>
                    </a:moveTo>
                    <a:lnTo>
                      <a:pt x="105" y="0"/>
                    </a:lnTo>
                    <a:lnTo>
                      <a:pt x="122" y="40"/>
                    </a:lnTo>
                    <a:lnTo>
                      <a:pt x="105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5" name="Line 274"/>
              <p:cNvSpPr>
                <a:spLocks noChangeShapeType="1"/>
              </p:cNvSpPr>
              <p:nvPr/>
            </p:nvSpPr>
            <p:spPr bwMode="auto">
              <a:xfrm>
                <a:off x="2768" y="2121"/>
                <a:ext cx="8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06" name="Freeform 275"/>
              <p:cNvSpPr>
                <a:spLocks/>
              </p:cNvSpPr>
              <p:nvPr/>
            </p:nvSpPr>
            <p:spPr bwMode="auto">
              <a:xfrm>
                <a:off x="2843" y="2113"/>
                <a:ext cx="7" cy="15"/>
              </a:xfrm>
              <a:custGeom>
                <a:avLst/>
                <a:gdLst>
                  <a:gd name="T0" fmla="*/ 0 w 7"/>
                  <a:gd name="T1" fmla="*/ 15 h 18"/>
                  <a:gd name="T2" fmla="*/ 7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7" name="Line 276"/>
              <p:cNvSpPr>
                <a:spLocks noChangeShapeType="1"/>
              </p:cNvSpPr>
              <p:nvPr/>
            </p:nvSpPr>
            <p:spPr bwMode="auto">
              <a:xfrm>
                <a:off x="2575" y="2121"/>
                <a:ext cx="8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08" name="Freeform 277"/>
              <p:cNvSpPr>
                <a:spLocks/>
              </p:cNvSpPr>
              <p:nvPr/>
            </p:nvSpPr>
            <p:spPr bwMode="auto">
              <a:xfrm>
                <a:off x="2650" y="2113"/>
                <a:ext cx="7" cy="15"/>
              </a:xfrm>
              <a:custGeom>
                <a:avLst/>
                <a:gdLst>
                  <a:gd name="T0" fmla="*/ 0 w 7"/>
                  <a:gd name="T1" fmla="*/ 15 h 18"/>
                  <a:gd name="T2" fmla="*/ 7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9" name="Line 278"/>
              <p:cNvSpPr>
                <a:spLocks noChangeShapeType="1"/>
              </p:cNvSpPr>
              <p:nvPr/>
            </p:nvSpPr>
            <p:spPr bwMode="auto">
              <a:xfrm>
                <a:off x="2496" y="2027"/>
                <a:ext cx="1" cy="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10" name="Freeform 279"/>
              <p:cNvSpPr>
                <a:spLocks/>
              </p:cNvSpPr>
              <p:nvPr/>
            </p:nvSpPr>
            <p:spPr bwMode="auto">
              <a:xfrm>
                <a:off x="2488" y="2083"/>
                <a:ext cx="18" cy="4"/>
              </a:xfrm>
              <a:custGeom>
                <a:avLst/>
                <a:gdLst>
                  <a:gd name="T0" fmla="*/ 0 w 17"/>
                  <a:gd name="T1" fmla="*/ 0 h 6"/>
                  <a:gd name="T2" fmla="*/ 8 w 17"/>
                  <a:gd name="T3" fmla="*/ 4 h 6"/>
                  <a:gd name="T4" fmla="*/ 18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8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1" name="Freeform 280"/>
              <p:cNvSpPr>
                <a:spLocks/>
              </p:cNvSpPr>
              <p:nvPr/>
            </p:nvSpPr>
            <p:spPr bwMode="auto">
              <a:xfrm>
                <a:off x="2496" y="2027"/>
                <a:ext cx="194" cy="60"/>
              </a:xfrm>
              <a:custGeom>
                <a:avLst/>
                <a:gdLst>
                  <a:gd name="T0" fmla="*/ 0 w 184"/>
                  <a:gd name="T1" fmla="*/ 0 h 76"/>
                  <a:gd name="T2" fmla="*/ 0 w 184"/>
                  <a:gd name="T3" fmla="*/ 29 h 76"/>
                  <a:gd name="T4" fmla="*/ 194 w 184"/>
                  <a:gd name="T5" fmla="*/ 29 h 76"/>
                  <a:gd name="T6" fmla="*/ 194 w 184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76"/>
                  <a:gd name="T14" fmla="*/ 184 w 184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76">
                    <a:moveTo>
                      <a:pt x="0" y="0"/>
                    </a:moveTo>
                    <a:lnTo>
                      <a:pt x="0" y="37"/>
                    </a:lnTo>
                    <a:lnTo>
                      <a:pt x="184" y="37"/>
                    </a:lnTo>
                    <a:lnTo>
                      <a:pt x="184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2" name="Freeform 281"/>
              <p:cNvSpPr>
                <a:spLocks/>
              </p:cNvSpPr>
              <p:nvPr/>
            </p:nvSpPr>
            <p:spPr bwMode="auto">
              <a:xfrm>
                <a:off x="2681" y="2083"/>
                <a:ext cx="20" cy="4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4 h 6"/>
                  <a:gd name="T4" fmla="*/ 20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3" name="Freeform 282"/>
              <p:cNvSpPr>
                <a:spLocks/>
              </p:cNvSpPr>
              <p:nvPr/>
            </p:nvSpPr>
            <p:spPr bwMode="auto">
              <a:xfrm>
                <a:off x="2496" y="2027"/>
                <a:ext cx="389" cy="60"/>
              </a:xfrm>
              <a:custGeom>
                <a:avLst/>
                <a:gdLst>
                  <a:gd name="T0" fmla="*/ 0 w 369"/>
                  <a:gd name="T1" fmla="*/ 0 h 76"/>
                  <a:gd name="T2" fmla="*/ 0 w 369"/>
                  <a:gd name="T3" fmla="*/ 29 h 76"/>
                  <a:gd name="T4" fmla="*/ 389 w 369"/>
                  <a:gd name="T5" fmla="*/ 29 h 76"/>
                  <a:gd name="T6" fmla="*/ 389 w 369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9"/>
                  <a:gd name="T13" fmla="*/ 0 h 76"/>
                  <a:gd name="T14" fmla="*/ 369 w 369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9" h="76">
                    <a:moveTo>
                      <a:pt x="0" y="0"/>
                    </a:moveTo>
                    <a:lnTo>
                      <a:pt x="0" y="37"/>
                    </a:lnTo>
                    <a:lnTo>
                      <a:pt x="369" y="37"/>
                    </a:lnTo>
                    <a:lnTo>
                      <a:pt x="369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4" name="Freeform 283"/>
              <p:cNvSpPr>
                <a:spLocks/>
              </p:cNvSpPr>
              <p:nvPr/>
            </p:nvSpPr>
            <p:spPr bwMode="auto">
              <a:xfrm>
                <a:off x="2876" y="2083"/>
                <a:ext cx="17" cy="4"/>
              </a:xfrm>
              <a:custGeom>
                <a:avLst/>
                <a:gdLst>
                  <a:gd name="T0" fmla="*/ 0 w 17"/>
                  <a:gd name="T1" fmla="*/ 0 h 6"/>
                  <a:gd name="T2" fmla="*/ 9 w 17"/>
                  <a:gd name="T3" fmla="*/ 4 h 6"/>
                  <a:gd name="T4" fmla="*/ 17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5" name="Rectangle 284"/>
              <p:cNvSpPr>
                <a:spLocks noChangeArrowheads="1"/>
              </p:cNvSpPr>
              <p:nvPr/>
            </p:nvSpPr>
            <p:spPr bwMode="auto">
              <a:xfrm>
                <a:off x="2531" y="2154"/>
                <a:ext cx="42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98" name="Rectangle 285"/>
            <p:cNvSpPr>
              <a:spLocks noChangeArrowheads="1"/>
            </p:cNvSpPr>
            <p:nvPr/>
          </p:nvSpPr>
          <p:spPr bwMode="auto">
            <a:xfrm>
              <a:off x="2439" y="2166"/>
              <a:ext cx="4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 Core</a:t>
              </a:r>
              <a:br>
                <a:rPr lang="en-GB" sz="1200" b="1">
                  <a:solidFill>
                    <a:srgbClr val="000000"/>
                  </a:solidFill>
                </a:rPr>
              </a:br>
              <a:r>
                <a:rPr lang="en-GB" sz="1200" b="1">
                  <a:solidFill>
                    <a:srgbClr val="000000"/>
                  </a:solidFill>
                </a:rPr>
                <a:t>processes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83995" name="Text Box 286"/>
          <p:cNvSpPr txBox="1">
            <a:spLocks noChangeArrowheads="1"/>
          </p:cNvSpPr>
          <p:nvPr/>
        </p:nvSpPr>
        <p:spPr bwMode="auto">
          <a:xfrm rot="-5400000">
            <a:off x="7694002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 dirty="0"/>
              <a:t>Implementation</a:t>
            </a:r>
          </a:p>
        </p:txBody>
      </p:sp>
      <p:sp>
        <p:nvSpPr>
          <p:cNvPr id="83996" name="Text Box 287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1858291846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6182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3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4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5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6176" name="Freeform 9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6178" name="Freeform 11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9" name="Freeform 12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0" name="Freeform 13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1" name="Rectangle 14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6175" name="Freeform 15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0" name="Text Box 16"/>
          <p:cNvSpPr txBox="1">
            <a:spLocks noChangeArrowheads="1"/>
          </p:cNvSpPr>
          <p:nvPr/>
        </p:nvSpPr>
        <p:spPr bwMode="auto">
          <a:xfrm rot="-54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86021" name="Text Box 17"/>
          <p:cNvSpPr txBox="1">
            <a:spLocks noChangeArrowheads="1"/>
          </p:cNvSpPr>
          <p:nvPr/>
        </p:nvSpPr>
        <p:spPr bwMode="auto">
          <a:xfrm rot="-5400000">
            <a:off x="7711587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/>
              <a:t>Implementation</a:t>
            </a:r>
          </a:p>
        </p:txBody>
      </p:sp>
      <p:sp>
        <p:nvSpPr>
          <p:cNvPr id="86022" name="Text Box 18"/>
          <p:cNvSpPr txBox="1">
            <a:spLocks noChangeArrowheads="1"/>
          </p:cNvSpPr>
          <p:nvPr/>
        </p:nvSpPr>
        <p:spPr bwMode="auto">
          <a:xfrm rot="-54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86023" name="Freeform 19"/>
          <p:cNvSpPr>
            <a:spLocks/>
          </p:cNvSpPr>
          <p:nvPr/>
        </p:nvSpPr>
        <p:spPr bwMode="auto">
          <a:xfrm>
            <a:off x="2590800" y="1248508"/>
            <a:ext cx="3962400" cy="4220308"/>
          </a:xfrm>
          <a:custGeom>
            <a:avLst/>
            <a:gdLst>
              <a:gd name="T0" fmla="*/ 1698577 w 3720"/>
              <a:gd name="T1" fmla="*/ 0 h 2304"/>
              <a:gd name="T2" fmla="*/ 0 w 3720"/>
              <a:gd name="T3" fmla="*/ 4572000 h 2304"/>
              <a:gd name="T4" fmla="*/ 4292600 w 3720"/>
              <a:gd name="T5" fmla="*/ 4572000 h 2304"/>
              <a:gd name="T6" fmla="*/ 2598638 w 3720"/>
              <a:gd name="T7" fmla="*/ 0 h 2304"/>
              <a:gd name="T8" fmla="*/ 1698577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657600" y="3851031"/>
            <a:ext cx="1658368" cy="741484"/>
            <a:chOff x="3792" y="1296"/>
            <a:chExt cx="1045" cy="506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102" y="1296"/>
              <a:ext cx="451" cy="338"/>
              <a:chOff x="4102" y="1296"/>
              <a:chExt cx="451" cy="338"/>
            </a:xfrm>
          </p:grpSpPr>
          <p:sp>
            <p:nvSpPr>
              <p:cNvPr id="86142" name="Freeform 22"/>
              <p:cNvSpPr>
                <a:spLocks/>
              </p:cNvSpPr>
              <p:nvPr/>
            </p:nvSpPr>
            <p:spPr bwMode="auto">
              <a:xfrm>
                <a:off x="4102" y="12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3" name="Freeform 23"/>
              <p:cNvSpPr>
                <a:spLocks/>
              </p:cNvSpPr>
              <p:nvPr/>
            </p:nvSpPr>
            <p:spPr bwMode="auto">
              <a:xfrm>
                <a:off x="4552" y="16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4" name="Oval 24"/>
              <p:cNvSpPr>
                <a:spLocks noChangeArrowheads="1"/>
              </p:cNvSpPr>
              <p:nvPr/>
            </p:nvSpPr>
            <p:spPr bwMode="auto">
              <a:xfrm>
                <a:off x="4232" y="129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5" name="Line 25"/>
              <p:cNvSpPr>
                <a:spLocks noChangeShapeType="1"/>
              </p:cNvSpPr>
              <p:nvPr/>
            </p:nvSpPr>
            <p:spPr bwMode="auto">
              <a:xfrm>
                <a:off x="4242" y="131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46" name="Oval 26"/>
              <p:cNvSpPr>
                <a:spLocks noChangeArrowheads="1"/>
              </p:cNvSpPr>
              <p:nvPr/>
            </p:nvSpPr>
            <p:spPr bwMode="auto">
              <a:xfrm>
                <a:off x="4103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7" name="Line 27"/>
              <p:cNvSpPr>
                <a:spLocks noChangeShapeType="1"/>
              </p:cNvSpPr>
              <p:nvPr/>
            </p:nvSpPr>
            <p:spPr bwMode="auto">
              <a:xfrm>
                <a:off x="4114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48" name="Oval 28"/>
              <p:cNvSpPr>
                <a:spLocks noChangeArrowheads="1"/>
              </p:cNvSpPr>
              <p:nvPr/>
            </p:nvSpPr>
            <p:spPr bwMode="auto">
              <a:xfrm>
                <a:off x="4360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9" name="Line 29"/>
              <p:cNvSpPr>
                <a:spLocks noChangeShapeType="1"/>
              </p:cNvSpPr>
              <p:nvPr/>
            </p:nvSpPr>
            <p:spPr bwMode="auto">
              <a:xfrm>
                <a:off x="4370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50" name="Freeform 30"/>
              <p:cNvSpPr>
                <a:spLocks/>
              </p:cNvSpPr>
              <p:nvPr/>
            </p:nvSpPr>
            <p:spPr bwMode="auto">
              <a:xfrm>
                <a:off x="4157" y="1369"/>
                <a:ext cx="128" cy="67"/>
              </a:xfrm>
              <a:custGeom>
                <a:avLst/>
                <a:gdLst>
                  <a:gd name="T0" fmla="*/ 128 w 96"/>
                  <a:gd name="T1" fmla="*/ 0 h 46"/>
                  <a:gd name="T2" fmla="*/ 128 w 96"/>
                  <a:gd name="T3" fmla="*/ 34 h 46"/>
                  <a:gd name="T4" fmla="*/ 0 w 96"/>
                  <a:gd name="T5" fmla="*/ 34 h 46"/>
                  <a:gd name="T6" fmla="*/ 0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96" y="0"/>
                    </a:moveTo>
                    <a:lnTo>
                      <a:pt x="96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1" name="Freeform 31"/>
              <p:cNvSpPr>
                <a:spLocks/>
              </p:cNvSpPr>
              <p:nvPr/>
            </p:nvSpPr>
            <p:spPr bwMode="auto">
              <a:xfrm>
                <a:off x="4149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2" name="Freeform 32"/>
              <p:cNvSpPr>
                <a:spLocks/>
              </p:cNvSpPr>
              <p:nvPr/>
            </p:nvSpPr>
            <p:spPr bwMode="auto">
              <a:xfrm>
                <a:off x="4285" y="1369"/>
                <a:ext cx="128" cy="67"/>
              </a:xfrm>
              <a:custGeom>
                <a:avLst/>
                <a:gdLst>
                  <a:gd name="T0" fmla="*/ 0 w 96"/>
                  <a:gd name="T1" fmla="*/ 0 h 46"/>
                  <a:gd name="T2" fmla="*/ 0 w 96"/>
                  <a:gd name="T3" fmla="*/ 34 h 46"/>
                  <a:gd name="T4" fmla="*/ 128 w 96"/>
                  <a:gd name="T5" fmla="*/ 34 h 46"/>
                  <a:gd name="T6" fmla="*/ 128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0" y="0"/>
                    </a:moveTo>
                    <a:lnTo>
                      <a:pt x="0" y="23"/>
                    </a:lnTo>
                    <a:lnTo>
                      <a:pt x="96" y="23"/>
                    </a:lnTo>
                    <a:lnTo>
                      <a:pt x="96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3" name="Freeform 33"/>
              <p:cNvSpPr>
                <a:spLocks/>
              </p:cNvSpPr>
              <p:nvPr/>
            </p:nvSpPr>
            <p:spPr bwMode="auto">
              <a:xfrm>
                <a:off x="4405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4" name="Rectangle 34"/>
              <p:cNvSpPr>
                <a:spLocks noChangeArrowheads="1"/>
              </p:cNvSpPr>
              <p:nvPr/>
            </p:nvSpPr>
            <p:spPr bwMode="auto">
              <a:xfrm>
                <a:off x="4189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5" name="Line 35"/>
              <p:cNvSpPr>
                <a:spLocks noChangeShapeType="1"/>
              </p:cNvSpPr>
              <p:nvPr/>
            </p:nvSpPr>
            <p:spPr bwMode="auto">
              <a:xfrm>
                <a:off x="4195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56" name="Rectangle 36"/>
              <p:cNvSpPr>
                <a:spLocks noChangeArrowheads="1"/>
              </p:cNvSpPr>
              <p:nvPr/>
            </p:nvSpPr>
            <p:spPr bwMode="auto">
              <a:xfrm>
                <a:off x="4189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7" name="Line 37"/>
              <p:cNvSpPr>
                <a:spLocks noChangeShapeType="1"/>
              </p:cNvSpPr>
              <p:nvPr/>
            </p:nvSpPr>
            <p:spPr bwMode="auto">
              <a:xfrm>
                <a:off x="4195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58" name="Rectangle 38"/>
              <p:cNvSpPr>
                <a:spLocks noChangeArrowheads="1"/>
              </p:cNvSpPr>
              <p:nvPr/>
            </p:nvSpPr>
            <p:spPr bwMode="auto">
              <a:xfrm>
                <a:off x="4445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9" name="Line 39"/>
              <p:cNvSpPr>
                <a:spLocks noChangeShapeType="1"/>
              </p:cNvSpPr>
              <p:nvPr/>
            </p:nvSpPr>
            <p:spPr bwMode="auto">
              <a:xfrm>
                <a:off x="4452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60" name="Rectangle 40"/>
              <p:cNvSpPr>
                <a:spLocks noChangeArrowheads="1"/>
              </p:cNvSpPr>
              <p:nvPr/>
            </p:nvSpPr>
            <p:spPr bwMode="auto">
              <a:xfrm>
                <a:off x="4445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1" name="Line 41"/>
              <p:cNvSpPr>
                <a:spLocks noChangeShapeType="1"/>
              </p:cNvSpPr>
              <p:nvPr/>
            </p:nvSpPr>
            <p:spPr bwMode="auto">
              <a:xfrm>
                <a:off x="4452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62" name="Freeform 42"/>
              <p:cNvSpPr>
                <a:spLocks/>
              </p:cNvSpPr>
              <p:nvPr/>
            </p:nvSpPr>
            <p:spPr bwMode="auto">
              <a:xfrm>
                <a:off x="4157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3" name="Freeform 43"/>
              <p:cNvSpPr>
                <a:spLocks/>
              </p:cNvSpPr>
              <p:nvPr/>
            </p:nvSpPr>
            <p:spPr bwMode="auto">
              <a:xfrm>
                <a:off x="4182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4" name="Freeform 44"/>
              <p:cNvSpPr>
                <a:spLocks/>
              </p:cNvSpPr>
              <p:nvPr/>
            </p:nvSpPr>
            <p:spPr bwMode="auto">
              <a:xfrm>
                <a:off x="4157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5" name="Freeform 45"/>
              <p:cNvSpPr>
                <a:spLocks/>
              </p:cNvSpPr>
              <p:nvPr/>
            </p:nvSpPr>
            <p:spPr bwMode="auto">
              <a:xfrm>
                <a:off x="4182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6" name="Freeform 46"/>
              <p:cNvSpPr>
                <a:spLocks/>
              </p:cNvSpPr>
              <p:nvPr/>
            </p:nvSpPr>
            <p:spPr bwMode="auto">
              <a:xfrm>
                <a:off x="4413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7" name="Freeform 47"/>
              <p:cNvSpPr>
                <a:spLocks/>
              </p:cNvSpPr>
              <p:nvPr/>
            </p:nvSpPr>
            <p:spPr bwMode="auto">
              <a:xfrm>
                <a:off x="4438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8" name="Freeform 48"/>
              <p:cNvSpPr>
                <a:spLocks/>
              </p:cNvSpPr>
              <p:nvPr/>
            </p:nvSpPr>
            <p:spPr bwMode="auto">
              <a:xfrm>
                <a:off x="4413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9" name="Freeform 49"/>
              <p:cNvSpPr>
                <a:spLocks/>
              </p:cNvSpPr>
              <p:nvPr/>
            </p:nvSpPr>
            <p:spPr bwMode="auto">
              <a:xfrm>
                <a:off x="4438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0" name="Freeform 50"/>
              <p:cNvSpPr>
                <a:spLocks/>
              </p:cNvSpPr>
              <p:nvPr/>
            </p:nvSpPr>
            <p:spPr bwMode="auto">
              <a:xfrm>
                <a:off x="4210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1" name="Freeform 51"/>
              <p:cNvSpPr>
                <a:spLocks/>
              </p:cNvSpPr>
              <p:nvPr/>
            </p:nvSpPr>
            <p:spPr bwMode="auto">
              <a:xfrm>
                <a:off x="4210" y="1463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0 w 7"/>
                  <a:gd name="T3" fmla="*/ 9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7" y="0"/>
                    </a:moveTo>
                    <a:lnTo>
                      <a:pt x="0" y="9"/>
                    </a:lnTo>
                    <a:lnTo>
                      <a:pt x="7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2" name="Freeform 52"/>
              <p:cNvSpPr>
                <a:spLocks/>
              </p:cNvSpPr>
              <p:nvPr/>
            </p:nvSpPr>
            <p:spPr bwMode="auto">
              <a:xfrm>
                <a:off x="4467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3" name="Freeform 53"/>
              <p:cNvSpPr>
                <a:spLocks/>
              </p:cNvSpPr>
              <p:nvPr/>
            </p:nvSpPr>
            <p:spPr bwMode="auto">
              <a:xfrm>
                <a:off x="4467" y="1463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9 h 17"/>
                  <a:gd name="T4" fmla="*/ 6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0" y="9"/>
                    </a:lnTo>
                    <a:lnTo>
                      <a:pt x="6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141" name="Text Box 54"/>
            <p:cNvSpPr txBox="1"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1603"/>
              <a:ext cx="104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Operational Teams</a:t>
              </a:r>
              <a:endParaRPr lang="de-DE">
                <a:latin typeface="Arial" pitchFamily="34" charset="0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160833" y="1389186"/>
            <a:ext cx="919161" cy="572966"/>
            <a:chOff x="3857" y="816"/>
            <a:chExt cx="579" cy="391"/>
          </a:xfrm>
        </p:grpSpPr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918" y="816"/>
              <a:ext cx="449" cy="213"/>
              <a:chOff x="3918" y="816"/>
              <a:chExt cx="449" cy="213"/>
            </a:xfrm>
          </p:grpSpPr>
          <p:sp>
            <p:nvSpPr>
              <p:cNvPr id="86123" name="Freeform 57"/>
              <p:cNvSpPr>
                <a:spLocks/>
              </p:cNvSpPr>
              <p:nvPr/>
            </p:nvSpPr>
            <p:spPr bwMode="auto">
              <a:xfrm>
                <a:off x="3918" y="8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4" name="Freeform 58"/>
              <p:cNvSpPr>
                <a:spLocks/>
              </p:cNvSpPr>
              <p:nvPr/>
            </p:nvSpPr>
            <p:spPr bwMode="auto">
              <a:xfrm>
                <a:off x="4366" y="1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5" name="Oval 59"/>
              <p:cNvSpPr>
                <a:spLocks noChangeArrowheads="1"/>
              </p:cNvSpPr>
              <p:nvPr/>
            </p:nvSpPr>
            <p:spPr bwMode="auto">
              <a:xfrm>
                <a:off x="4089" y="81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6" name="Line 60"/>
              <p:cNvSpPr>
                <a:spLocks noChangeShapeType="1"/>
              </p:cNvSpPr>
              <p:nvPr/>
            </p:nvSpPr>
            <p:spPr bwMode="auto">
              <a:xfrm>
                <a:off x="4100" y="83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27" name="Oval 61"/>
              <p:cNvSpPr>
                <a:spLocks noChangeArrowheads="1"/>
              </p:cNvSpPr>
              <p:nvPr/>
            </p:nvSpPr>
            <p:spPr bwMode="auto">
              <a:xfrm>
                <a:off x="391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8" name="Line 62"/>
              <p:cNvSpPr>
                <a:spLocks noChangeShapeType="1"/>
              </p:cNvSpPr>
              <p:nvPr/>
            </p:nvSpPr>
            <p:spPr bwMode="auto">
              <a:xfrm>
                <a:off x="393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29" name="Oval 63"/>
              <p:cNvSpPr>
                <a:spLocks noChangeArrowheads="1"/>
              </p:cNvSpPr>
              <p:nvPr/>
            </p:nvSpPr>
            <p:spPr bwMode="auto">
              <a:xfrm>
                <a:off x="408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0" name="Line 64"/>
              <p:cNvSpPr>
                <a:spLocks noChangeShapeType="1"/>
              </p:cNvSpPr>
              <p:nvPr/>
            </p:nvSpPr>
            <p:spPr bwMode="auto">
              <a:xfrm>
                <a:off x="410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31" name="Oval 65"/>
              <p:cNvSpPr>
                <a:spLocks noChangeArrowheads="1"/>
              </p:cNvSpPr>
              <p:nvPr/>
            </p:nvSpPr>
            <p:spPr bwMode="auto">
              <a:xfrm>
                <a:off x="4260" y="956"/>
                <a:ext cx="107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2" name="Line 66"/>
              <p:cNvSpPr>
                <a:spLocks noChangeShapeType="1"/>
              </p:cNvSpPr>
              <p:nvPr/>
            </p:nvSpPr>
            <p:spPr bwMode="auto">
              <a:xfrm>
                <a:off x="427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33" name="Freeform 67"/>
              <p:cNvSpPr>
                <a:spLocks/>
              </p:cNvSpPr>
              <p:nvPr/>
            </p:nvSpPr>
            <p:spPr bwMode="auto">
              <a:xfrm>
                <a:off x="3973" y="890"/>
                <a:ext cx="170" cy="66"/>
              </a:xfrm>
              <a:custGeom>
                <a:avLst/>
                <a:gdLst>
                  <a:gd name="T0" fmla="*/ 170 w 128"/>
                  <a:gd name="T1" fmla="*/ 0 h 46"/>
                  <a:gd name="T2" fmla="*/ 170 w 128"/>
                  <a:gd name="T3" fmla="*/ 33 h 46"/>
                  <a:gd name="T4" fmla="*/ 0 w 128"/>
                  <a:gd name="T5" fmla="*/ 33 h 46"/>
                  <a:gd name="T6" fmla="*/ 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128" y="0"/>
                    </a:moveTo>
                    <a:lnTo>
                      <a:pt x="128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4" name="Freeform 68"/>
              <p:cNvSpPr>
                <a:spLocks/>
              </p:cNvSpPr>
              <p:nvPr/>
            </p:nvSpPr>
            <p:spPr bwMode="auto">
              <a:xfrm>
                <a:off x="3965" y="950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8 w 15"/>
                  <a:gd name="T3" fmla="*/ 6 h 6"/>
                  <a:gd name="T4" fmla="*/ 15 w 1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0"/>
                    </a:moveTo>
                    <a:lnTo>
                      <a:pt x="8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5" name="Line 69"/>
              <p:cNvSpPr>
                <a:spLocks noChangeShapeType="1"/>
              </p:cNvSpPr>
              <p:nvPr/>
            </p:nvSpPr>
            <p:spPr bwMode="auto">
              <a:xfrm>
                <a:off x="4143" y="890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36" name="Freeform 70"/>
              <p:cNvSpPr>
                <a:spLocks/>
              </p:cNvSpPr>
              <p:nvPr/>
            </p:nvSpPr>
            <p:spPr bwMode="auto">
              <a:xfrm>
                <a:off x="413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7" name="Freeform 71"/>
              <p:cNvSpPr>
                <a:spLocks/>
              </p:cNvSpPr>
              <p:nvPr/>
            </p:nvSpPr>
            <p:spPr bwMode="auto">
              <a:xfrm>
                <a:off x="4143" y="890"/>
                <a:ext cx="170" cy="66"/>
              </a:xfrm>
              <a:custGeom>
                <a:avLst/>
                <a:gdLst>
                  <a:gd name="T0" fmla="*/ 0 w 128"/>
                  <a:gd name="T1" fmla="*/ 0 h 46"/>
                  <a:gd name="T2" fmla="*/ 0 w 128"/>
                  <a:gd name="T3" fmla="*/ 33 h 46"/>
                  <a:gd name="T4" fmla="*/ 170 w 128"/>
                  <a:gd name="T5" fmla="*/ 33 h 46"/>
                  <a:gd name="T6" fmla="*/ 17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0" y="0"/>
                    </a:moveTo>
                    <a:lnTo>
                      <a:pt x="0" y="23"/>
                    </a:lnTo>
                    <a:lnTo>
                      <a:pt x="128" y="23"/>
                    </a:lnTo>
                    <a:lnTo>
                      <a:pt x="128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8" name="Freeform 72"/>
              <p:cNvSpPr>
                <a:spLocks/>
              </p:cNvSpPr>
              <p:nvPr/>
            </p:nvSpPr>
            <p:spPr bwMode="auto">
              <a:xfrm>
                <a:off x="430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9" name="Rectangle 73"/>
              <p:cNvSpPr>
                <a:spLocks noChangeArrowheads="1"/>
              </p:cNvSpPr>
              <p:nvPr/>
            </p:nvSpPr>
            <p:spPr bwMode="auto">
              <a:xfrm>
                <a:off x="4167" y="956"/>
                <a:ext cx="8" cy="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122" name="Text Box 74"/>
            <p:cNvSpPr txBox="1"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57" y="1008"/>
              <a:ext cx="579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</a:t>
              </a:r>
            </a:p>
          </p:txBody>
        </p:sp>
      </p:grpSp>
      <p:sp>
        <p:nvSpPr>
          <p:cNvPr id="86026" name="Text Box 75"/>
          <p:cNvSpPr txBox="1">
            <a:spLocks noChangeArrowheads="1"/>
          </p:cNvSpPr>
          <p:nvPr/>
        </p:nvSpPr>
        <p:spPr bwMode="auto">
          <a:xfrm>
            <a:off x="1134208" y="687266"/>
            <a:ext cx="286693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 dirty="0">
                <a:solidFill>
                  <a:srgbClr val="0000FF"/>
                </a:solidFill>
              </a:rPr>
              <a:t>Organisation View</a:t>
            </a:r>
          </a:p>
        </p:txBody>
      </p:sp>
      <p:sp>
        <p:nvSpPr>
          <p:cNvPr id="86027" name="AutoShape 76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733801" y="4765430"/>
            <a:ext cx="1598268" cy="536331"/>
            <a:chOff x="3792" y="860"/>
            <a:chExt cx="1007" cy="366"/>
          </a:xfrm>
        </p:grpSpPr>
        <p:sp>
          <p:nvSpPr>
            <p:cNvPr id="86105" name="Text Box 78"/>
            <p:cNvSpPr txBox="1"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92" y="1027"/>
              <a:ext cx="1007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Operational Roles</a:t>
              </a:r>
              <a:endParaRPr lang="de-DE">
                <a:latin typeface="Arial" pitchFamily="34" charset="0"/>
              </a:endParaRPr>
            </a:p>
          </p:txBody>
        </p: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4151" y="860"/>
              <a:ext cx="325" cy="197"/>
              <a:chOff x="4151" y="860"/>
              <a:chExt cx="325" cy="197"/>
            </a:xfrm>
          </p:grpSpPr>
          <p:sp>
            <p:nvSpPr>
              <p:cNvPr id="86107" name="Oval 80"/>
              <p:cNvSpPr>
                <a:spLocks noChangeArrowheads="1"/>
              </p:cNvSpPr>
              <p:nvPr/>
            </p:nvSpPr>
            <p:spPr bwMode="auto">
              <a:xfrm>
                <a:off x="4151" y="860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8" name="Line 81"/>
              <p:cNvSpPr>
                <a:spLocks noChangeShapeType="1"/>
              </p:cNvSpPr>
              <p:nvPr/>
            </p:nvSpPr>
            <p:spPr bwMode="auto">
              <a:xfrm>
                <a:off x="4162" y="874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09" name="Line 82"/>
              <p:cNvSpPr>
                <a:spLocks noChangeShapeType="1"/>
              </p:cNvSpPr>
              <p:nvPr/>
            </p:nvSpPr>
            <p:spPr bwMode="auto">
              <a:xfrm>
                <a:off x="4243" y="943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10" name="Line 83"/>
              <p:cNvSpPr>
                <a:spLocks noChangeShapeType="1"/>
              </p:cNvSpPr>
              <p:nvPr/>
            </p:nvSpPr>
            <p:spPr bwMode="auto">
              <a:xfrm>
                <a:off x="4243" y="1012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11" name="Freeform 84"/>
              <p:cNvSpPr>
                <a:spLocks/>
              </p:cNvSpPr>
              <p:nvPr/>
            </p:nvSpPr>
            <p:spPr bwMode="auto">
              <a:xfrm>
                <a:off x="4205" y="932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2" name="Freeform 85"/>
              <p:cNvSpPr>
                <a:spLocks/>
              </p:cNvSpPr>
              <p:nvPr/>
            </p:nvSpPr>
            <p:spPr bwMode="auto">
              <a:xfrm>
                <a:off x="4230" y="95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3" name="Freeform 86"/>
              <p:cNvSpPr>
                <a:spLocks/>
              </p:cNvSpPr>
              <p:nvPr/>
            </p:nvSpPr>
            <p:spPr bwMode="auto">
              <a:xfrm>
                <a:off x="4205" y="932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4" name="Freeform 87"/>
              <p:cNvSpPr>
                <a:spLocks/>
              </p:cNvSpPr>
              <p:nvPr/>
            </p:nvSpPr>
            <p:spPr bwMode="auto">
              <a:xfrm>
                <a:off x="4230" y="1027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5" name="Line 88"/>
              <p:cNvSpPr>
                <a:spLocks noChangeShapeType="1"/>
              </p:cNvSpPr>
              <p:nvPr/>
            </p:nvSpPr>
            <p:spPr bwMode="auto">
              <a:xfrm>
                <a:off x="4320" y="964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6116" name="Line 89"/>
              <p:cNvSpPr>
                <a:spLocks noChangeShapeType="1"/>
              </p:cNvSpPr>
              <p:nvPr/>
            </p:nvSpPr>
            <p:spPr bwMode="auto">
              <a:xfrm>
                <a:off x="4320" y="1034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6117" name="Rectangle 90"/>
              <p:cNvSpPr>
                <a:spLocks noChangeArrowheads="1"/>
              </p:cNvSpPr>
              <p:nvPr/>
            </p:nvSpPr>
            <p:spPr bwMode="auto">
              <a:xfrm>
                <a:off x="4237" y="1011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8" name="Rectangle 91"/>
              <p:cNvSpPr>
                <a:spLocks noChangeArrowheads="1"/>
              </p:cNvSpPr>
              <p:nvPr/>
            </p:nvSpPr>
            <p:spPr bwMode="auto">
              <a:xfrm>
                <a:off x="4237" y="942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9" name="Rectangle 92"/>
              <p:cNvSpPr>
                <a:spLocks noChangeArrowheads="1"/>
              </p:cNvSpPr>
              <p:nvPr/>
            </p:nvSpPr>
            <p:spPr bwMode="auto">
              <a:xfrm>
                <a:off x="4368" y="942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0" name="Rectangle 93"/>
              <p:cNvSpPr>
                <a:spLocks noChangeArrowheads="1"/>
              </p:cNvSpPr>
              <p:nvPr/>
            </p:nvSpPr>
            <p:spPr bwMode="auto">
              <a:xfrm>
                <a:off x="4368" y="1010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3733801" y="3049467"/>
            <a:ext cx="1561871" cy="741484"/>
            <a:chOff x="3792" y="1296"/>
            <a:chExt cx="984" cy="506"/>
          </a:xfrm>
        </p:grpSpPr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4102" y="1296"/>
              <a:ext cx="451" cy="338"/>
              <a:chOff x="4102" y="1296"/>
              <a:chExt cx="451" cy="338"/>
            </a:xfrm>
          </p:grpSpPr>
          <p:sp>
            <p:nvSpPr>
              <p:cNvPr id="86073" name="Freeform 96"/>
              <p:cNvSpPr>
                <a:spLocks/>
              </p:cNvSpPr>
              <p:nvPr/>
            </p:nvSpPr>
            <p:spPr bwMode="auto">
              <a:xfrm>
                <a:off x="4102" y="12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4" name="Freeform 97"/>
              <p:cNvSpPr>
                <a:spLocks/>
              </p:cNvSpPr>
              <p:nvPr/>
            </p:nvSpPr>
            <p:spPr bwMode="auto">
              <a:xfrm>
                <a:off x="4552" y="16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5" name="Oval 98"/>
              <p:cNvSpPr>
                <a:spLocks noChangeArrowheads="1"/>
              </p:cNvSpPr>
              <p:nvPr/>
            </p:nvSpPr>
            <p:spPr bwMode="auto">
              <a:xfrm>
                <a:off x="4232" y="129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6" name="Line 99"/>
              <p:cNvSpPr>
                <a:spLocks noChangeShapeType="1"/>
              </p:cNvSpPr>
              <p:nvPr/>
            </p:nvSpPr>
            <p:spPr bwMode="auto">
              <a:xfrm>
                <a:off x="4242" y="131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77" name="Oval 100"/>
              <p:cNvSpPr>
                <a:spLocks noChangeArrowheads="1"/>
              </p:cNvSpPr>
              <p:nvPr/>
            </p:nvSpPr>
            <p:spPr bwMode="auto">
              <a:xfrm>
                <a:off x="4103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8" name="Line 101"/>
              <p:cNvSpPr>
                <a:spLocks noChangeShapeType="1"/>
              </p:cNvSpPr>
              <p:nvPr/>
            </p:nvSpPr>
            <p:spPr bwMode="auto">
              <a:xfrm>
                <a:off x="4114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79" name="Oval 102"/>
              <p:cNvSpPr>
                <a:spLocks noChangeArrowheads="1"/>
              </p:cNvSpPr>
              <p:nvPr/>
            </p:nvSpPr>
            <p:spPr bwMode="auto">
              <a:xfrm>
                <a:off x="4360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0" name="Line 103"/>
              <p:cNvSpPr>
                <a:spLocks noChangeShapeType="1"/>
              </p:cNvSpPr>
              <p:nvPr/>
            </p:nvSpPr>
            <p:spPr bwMode="auto">
              <a:xfrm>
                <a:off x="4370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81" name="Freeform 104"/>
              <p:cNvSpPr>
                <a:spLocks/>
              </p:cNvSpPr>
              <p:nvPr/>
            </p:nvSpPr>
            <p:spPr bwMode="auto">
              <a:xfrm>
                <a:off x="4157" y="1369"/>
                <a:ext cx="128" cy="67"/>
              </a:xfrm>
              <a:custGeom>
                <a:avLst/>
                <a:gdLst>
                  <a:gd name="T0" fmla="*/ 128 w 96"/>
                  <a:gd name="T1" fmla="*/ 0 h 46"/>
                  <a:gd name="T2" fmla="*/ 128 w 96"/>
                  <a:gd name="T3" fmla="*/ 34 h 46"/>
                  <a:gd name="T4" fmla="*/ 0 w 96"/>
                  <a:gd name="T5" fmla="*/ 34 h 46"/>
                  <a:gd name="T6" fmla="*/ 0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96" y="0"/>
                    </a:moveTo>
                    <a:lnTo>
                      <a:pt x="96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2" name="Freeform 105"/>
              <p:cNvSpPr>
                <a:spLocks/>
              </p:cNvSpPr>
              <p:nvPr/>
            </p:nvSpPr>
            <p:spPr bwMode="auto">
              <a:xfrm>
                <a:off x="4149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3" name="Freeform 106"/>
              <p:cNvSpPr>
                <a:spLocks/>
              </p:cNvSpPr>
              <p:nvPr/>
            </p:nvSpPr>
            <p:spPr bwMode="auto">
              <a:xfrm>
                <a:off x="4285" y="1369"/>
                <a:ext cx="128" cy="67"/>
              </a:xfrm>
              <a:custGeom>
                <a:avLst/>
                <a:gdLst>
                  <a:gd name="T0" fmla="*/ 0 w 96"/>
                  <a:gd name="T1" fmla="*/ 0 h 46"/>
                  <a:gd name="T2" fmla="*/ 0 w 96"/>
                  <a:gd name="T3" fmla="*/ 34 h 46"/>
                  <a:gd name="T4" fmla="*/ 128 w 96"/>
                  <a:gd name="T5" fmla="*/ 34 h 46"/>
                  <a:gd name="T6" fmla="*/ 128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0" y="0"/>
                    </a:moveTo>
                    <a:lnTo>
                      <a:pt x="0" y="23"/>
                    </a:lnTo>
                    <a:lnTo>
                      <a:pt x="96" y="23"/>
                    </a:lnTo>
                    <a:lnTo>
                      <a:pt x="96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4" name="Freeform 107"/>
              <p:cNvSpPr>
                <a:spLocks/>
              </p:cNvSpPr>
              <p:nvPr/>
            </p:nvSpPr>
            <p:spPr bwMode="auto">
              <a:xfrm>
                <a:off x="4405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5" name="Rectangle 108"/>
              <p:cNvSpPr>
                <a:spLocks noChangeArrowheads="1"/>
              </p:cNvSpPr>
              <p:nvPr/>
            </p:nvSpPr>
            <p:spPr bwMode="auto">
              <a:xfrm>
                <a:off x="4189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6" name="Line 109"/>
              <p:cNvSpPr>
                <a:spLocks noChangeShapeType="1"/>
              </p:cNvSpPr>
              <p:nvPr/>
            </p:nvSpPr>
            <p:spPr bwMode="auto">
              <a:xfrm>
                <a:off x="4195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87" name="Rectangle 110"/>
              <p:cNvSpPr>
                <a:spLocks noChangeArrowheads="1"/>
              </p:cNvSpPr>
              <p:nvPr/>
            </p:nvSpPr>
            <p:spPr bwMode="auto">
              <a:xfrm>
                <a:off x="4189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8" name="Line 111"/>
              <p:cNvSpPr>
                <a:spLocks noChangeShapeType="1"/>
              </p:cNvSpPr>
              <p:nvPr/>
            </p:nvSpPr>
            <p:spPr bwMode="auto">
              <a:xfrm>
                <a:off x="4195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89" name="Rectangle 112"/>
              <p:cNvSpPr>
                <a:spLocks noChangeArrowheads="1"/>
              </p:cNvSpPr>
              <p:nvPr/>
            </p:nvSpPr>
            <p:spPr bwMode="auto">
              <a:xfrm>
                <a:off x="4445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0" name="Line 113"/>
              <p:cNvSpPr>
                <a:spLocks noChangeShapeType="1"/>
              </p:cNvSpPr>
              <p:nvPr/>
            </p:nvSpPr>
            <p:spPr bwMode="auto">
              <a:xfrm>
                <a:off x="4452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91" name="Rectangle 114"/>
              <p:cNvSpPr>
                <a:spLocks noChangeArrowheads="1"/>
              </p:cNvSpPr>
              <p:nvPr/>
            </p:nvSpPr>
            <p:spPr bwMode="auto">
              <a:xfrm>
                <a:off x="4445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2" name="Line 115"/>
              <p:cNvSpPr>
                <a:spLocks noChangeShapeType="1"/>
              </p:cNvSpPr>
              <p:nvPr/>
            </p:nvSpPr>
            <p:spPr bwMode="auto">
              <a:xfrm>
                <a:off x="4452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93" name="Freeform 116"/>
              <p:cNvSpPr>
                <a:spLocks/>
              </p:cNvSpPr>
              <p:nvPr/>
            </p:nvSpPr>
            <p:spPr bwMode="auto">
              <a:xfrm>
                <a:off x="4157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4" name="Freeform 117"/>
              <p:cNvSpPr>
                <a:spLocks/>
              </p:cNvSpPr>
              <p:nvPr/>
            </p:nvSpPr>
            <p:spPr bwMode="auto">
              <a:xfrm>
                <a:off x="4182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5" name="Freeform 118"/>
              <p:cNvSpPr>
                <a:spLocks/>
              </p:cNvSpPr>
              <p:nvPr/>
            </p:nvSpPr>
            <p:spPr bwMode="auto">
              <a:xfrm>
                <a:off x="4157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6" name="Freeform 119"/>
              <p:cNvSpPr>
                <a:spLocks/>
              </p:cNvSpPr>
              <p:nvPr/>
            </p:nvSpPr>
            <p:spPr bwMode="auto">
              <a:xfrm>
                <a:off x="4182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7" name="Freeform 120"/>
              <p:cNvSpPr>
                <a:spLocks/>
              </p:cNvSpPr>
              <p:nvPr/>
            </p:nvSpPr>
            <p:spPr bwMode="auto">
              <a:xfrm>
                <a:off x="4413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8" name="Freeform 121"/>
              <p:cNvSpPr>
                <a:spLocks/>
              </p:cNvSpPr>
              <p:nvPr/>
            </p:nvSpPr>
            <p:spPr bwMode="auto">
              <a:xfrm>
                <a:off x="4438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9" name="Freeform 122"/>
              <p:cNvSpPr>
                <a:spLocks/>
              </p:cNvSpPr>
              <p:nvPr/>
            </p:nvSpPr>
            <p:spPr bwMode="auto">
              <a:xfrm>
                <a:off x="4413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0" name="Freeform 123"/>
              <p:cNvSpPr>
                <a:spLocks/>
              </p:cNvSpPr>
              <p:nvPr/>
            </p:nvSpPr>
            <p:spPr bwMode="auto">
              <a:xfrm>
                <a:off x="4438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1" name="Freeform 124"/>
              <p:cNvSpPr>
                <a:spLocks/>
              </p:cNvSpPr>
              <p:nvPr/>
            </p:nvSpPr>
            <p:spPr bwMode="auto">
              <a:xfrm>
                <a:off x="4210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2" name="Freeform 125"/>
              <p:cNvSpPr>
                <a:spLocks/>
              </p:cNvSpPr>
              <p:nvPr/>
            </p:nvSpPr>
            <p:spPr bwMode="auto">
              <a:xfrm>
                <a:off x="4210" y="1463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0 w 7"/>
                  <a:gd name="T3" fmla="*/ 9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7" y="0"/>
                    </a:moveTo>
                    <a:lnTo>
                      <a:pt x="0" y="9"/>
                    </a:lnTo>
                    <a:lnTo>
                      <a:pt x="7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3" name="Freeform 126"/>
              <p:cNvSpPr>
                <a:spLocks/>
              </p:cNvSpPr>
              <p:nvPr/>
            </p:nvSpPr>
            <p:spPr bwMode="auto">
              <a:xfrm>
                <a:off x="4467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4" name="Freeform 127"/>
              <p:cNvSpPr>
                <a:spLocks/>
              </p:cNvSpPr>
              <p:nvPr/>
            </p:nvSpPr>
            <p:spPr bwMode="auto">
              <a:xfrm>
                <a:off x="4467" y="1463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9 h 17"/>
                  <a:gd name="T4" fmla="*/ 6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0" y="9"/>
                    </a:lnTo>
                    <a:lnTo>
                      <a:pt x="6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72" name="Text Box 128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792" y="1603"/>
              <a:ext cx="984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Operational Units</a:t>
              </a:r>
              <a:endParaRPr lang="de-DE">
                <a:latin typeface="Arial" pitchFamily="34" charset="0"/>
              </a:endParaRPr>
            </a:p>
          </p:txBody>
        </p:sp>
      </p:grp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3857266" y="2233247"/>
            <a:ext cx="1378179" cy="572966"/>
            <a:chOff x="3714" y="816"/>
            <a:chExt cx="868" cy="391"/>
          </a:xfrm>
        </p:grpSpPr>
        <p:grpSp>
          <p:nvGrpSpPr>
            <p:cNvPr id="15" name="Group 130"/>
            <p:cNvGrpSpPr>
              <a:grpSpLocks/>
            </p:cNvGrpSpPr>
            <p:nvPr/>
          </p:nvGrpSpPr>
          <p:grpSpPr bwMode="auto">
            <a:xfrm>
              <a:off x="3918" y="816"/>
              <a:ext cx="449" cy="213"/>
              <a:chOff x="3918" y="816"/>
              <a:chExt cx="449" cy="213"/>
            </a:xfrm>
          </p:grpSpPr>
          <p:sp>
            <p:nvSpPr>
              <p:cNvPr id="86054" name="Freeform 131"/>
              <p:cNvSpPr>
                <a:spLocks/>
              </p:cNvSpPr>
              <p:nvPr/>
            </p:nvSpPr>
            <p:spPr bwMode="auto">
              <a:xfrm>
                <a:off x="3918" y="8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5" name="Freeform 132"/>
              <p:cNvSpPr>
                <a:spLocks/>
              </p:cNvSpPr>
              <p:nvPr/>
            </p:nvSpPr>
            <p:spPr bwMode="auto">
              <a:xfrm>
                <a:off x="4366" y="1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6" name="Oval 133"/>
              <p:cNvSpPr>
                <a:spLocks noChangeArrowheads="1"/>
              </p:cNvSpPr>
              <p:nvPr/>
            </p:nvSpPr>
            <p:spPr bwMode="auto">
              <a:xfrm>
                <a:off x="4089" y="81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7" name="Line 134"/>
              <p:cNvSpPr>
                <a:spLocks noChangeShapeType="1"/>
              </p:cNvSpPr>
              <p:nvPr/>
            </p:nvSpPr>
            <p:spPr bwMode="auto">
              <a:xfrm>
                <a:off x="4100" y="83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58" name="Oval 135"/>
              <p:cNvSpPr>
                <a:spLocks noChangeArrowheads="1"/>
              </p:cNvSpPr>
              <p:nvPr/>
            </p:nvSpPr>
            <p:spPr bwMode="auto">
              <a:xfrm>
                <a:off x="391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9" name="Line 136"/>
              <p:cNvSpPr>
                <a:spLocks noChangeShapeType="1"/>
              </p:cNvSpPr>
              <p:nvPr/>
            </p:nvSpPr>
            <p:spPr bwMode="auto">
              <a:xfrm>
                <a:off x="393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0" name="Oval 137"/>
              <p:cNvSpPr>
                <a:spLocks noChangeArrowheads="1"/>
              </p:cNvSpPr>
              <p:nvPr/>
            </p:nvSpPr>
            <p:spPr bwMode="auto">
              <a:xfrm>
                <a:off x="408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1" name="Line 138"/>
              <p:cNvSpPr>
                <a:spLocks noChangeShapeType="1"/>
              </p:cNvSpPr>
              <p:nvPr/>
            </p:nvSpPr>
            <p:spPr bwMode="auto">
              <a:xfrm>
                <a:off x="410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2" name="Oval 139"/>
              <p:cNvSpPr>
                <a:spLocks noChangeArrowheads="1"/>
              </p:cNvSpPr>
              <p:nvPr/>
            </p:nvSpPr>
            <p:spPr bwMode="auto">
              <a:xfrm>
                <a:off x="4260" y="956"/>
                <a:ext cx="107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3" name="Line 140"/>
              <p:cNvSpPr>
                <a:spLocks noChangeShapeType="1"/>
              </p:cNvSpPr>
              <p:nvPr/>
            </p:nvSpPr>
            <p:spPr bwMode="auto">
              <a:xfrm>
                <a:off x="427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4" name="Freeform 141"/>
              <p:cNvSpPr>
                <a:spLocks/>
              </p:cNvSpPr>
              <p:nvPr/>
            </p:nvSpPr>
            <p:spPr bwMode="auto">
              <a:xfrm>
                <a:off x="3973" y="890"/>
                <a:ext cx="170" cy="66"/>
              </a:xfrm>
              <a:custGeom>
                <a:avLst/>
                <a:gdLst>
                  <a:gd name="T0" fmla="*/ 170 w 128"/>
                  <a:gd name="T1" fmla="*/ 0 h 46"/>
                  <a:gd name="T2" fmla="*/ 170 w 128"/>
                  <a:gd name="T3" fmla="*/ 33 h 46"/>
                  <a:gd name="T4" fmla="*/ 0 w 128"/>
                  <a:gd name="T5" fmla="*/ 33 h 46"/>
                  <a:gd name="T6" fmla="*/ 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128" y="0"/>
                    </a:moveTo>
                    <a:lnTo>
                      <a:pt x="128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5" name="Freeform 142"/>
              <p:cNvSpPr>
                <a:spLocks/>
              </p:cNvSpPr>
              <p:nvPr/>
            </p:nvSpPr>
            <p:spPr bwMode="auto">
              <a:xfrm>
                <a:off x="3965" y="950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8 w 15"/>
                  <a:gd name="T3" fmla="*/ 6 h 6"/>
                  <a:gd name="T4" fmla="*/ 15 w 1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0"/>
                    </a:moveTo>
                    <a:lnTo>
                      <a:pt x="8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6" name="Line 143"/>
              <p:cNvSpPr>
                <a:spLocks noChangeShapeType="1"/>
              </p:cNvSpPr>
              <p:nvPr/>
            </p:nvSpPr>
            <p:spPr bwMode="auto">
              <a:xfrm>
                <a:off x="4143" y="890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7" name="Freeform 144"/>
              <p:cNvSpPr>
                <a:spLocks/>
              </p:cNvSpPr>
              <p:nvPr/>
            </p:nvSpPr>
            <p:spPr bwMode="auto">
              <a:xfrm>
                <a:off x="413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8" name="Freeform 145"/>
              <p:cNvSpPr>
                <a:spLocks/>
              </p:cNvSpPr>
              <p:nvPr/>
            </p:nvSpPr>
            <p:spPr bwMode="auto">
              <a:xfrm>
                <a:off x="4143" y="890"/>
                <a:ext cx="170" cy="66"/>
              </a:xfrm>
              <a:custGeom>
                <a:avLst/>
                <a:gdLst>
                  <a:gd name="T0" fmla="*/ 0 w 128"/>
                  <a:gd name="T1" fmla="*/ 0 h 46"/>
                  <a:gd name="T2" fmla="*/ 0 w 128"/>
                  <a:gd name="T3" fmla="*/ 33 h 46"/>
                  <a:gd name="T4" fmla="*/ 170 w 128"/>
                  <a:gd name="T5" fmla="*/ 33 h 46"/>
                  <a:gd name="T6" fmla="*/ 17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0" y="0"/>
                    </a:moveTo>
                    <a:lnTo>
                      <a:pt x="0" y="23"/>
                    </a:lnTo>
                    <a:lnTo>
                      <a:pt x="128" y="23"/>
                    </a:lnTo>
                    <a:lnTo>
                      <a:pt x="128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9" name="Freeform 146"/>
              <p:cNvSpPr>
                <a:spLocks/>
              </p:cNvSpPr>
              <p:nvPr/>
            </p:nvSpPr>
            <p:spPr bwMode="auto">
              <a:xfrm>
                <a:off x="430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0" name="Rectangle 147"/>
              <p:cNvSpPr>
                <a:spLocks noChangeArrowheads="1"/>
              </p:cNvSpPr>
              <p:nvPr/>
            </p:nvSpPr>
            <p:spPr bwMode="auto">
              <a:xfrm>
                <a:off x="4167" y="956"/>
                <a:ext cx="8" cy="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53" name="Text Box 148"/>
            <p:cNvSpPr txBox="1"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714" y="1008"/>
              <a:ext cx="868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 Units</a:t>
              </a:r>
            </a:p>
          </p:txBody>
        </p:sp>
      </p:grpSp>
      <p:grpSp>
        <p:nvGrpSpPr>
          <p:cNvPr id="16" name="Group 149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6046" name="Line 150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47" name="Line 151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48" name="Line 152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49" name="Line 153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50" name="Line 154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51" name="Line 155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" name="Group 156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6034" name="Text Box 157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6035" name="Text Box 158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6036" name="Text Box 159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6037" name="Text Box 160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6038" name="Text Box 161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6039" name="Text Box 162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</a:rPr>
                <a:t>Level A</a:t>
              </a:r>
            </a:p>
          </p:txBody>
        </p:sp>
        <p:sp>
          <p:nvSpPr>
            <p:cNvPr id="86040" name="Text Box 163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6041" name="Text Box 164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6042" name="Text Box 165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6043" name="Text Box 166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6044" name="Text Box 167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</a:rPr>
                <a:t>Level F</a:t>
              </a:r>
            </a:p>
          </p:txBody>
        </p:sp>
        <p:sp>
          <p:nvSpPr>
            <p:cNvPr id="86045" name="Text Box 168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sp>
        <p:nvSpPr>
          <p:cNvPr id="86033" name="Text Box 170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493237322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8327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28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29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30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8321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8323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24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25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8320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9" name="Text Box 17"/>
          <p:cNvSpPr txBox="1">
            <a:spLocks noChangeArrowheads="1"/>
          </p:cNvSpPr>
          <p:nvPr/>
        </p:nvSpPr>
        <p:spPr bwMode="auto">
          <a:xfrm rot="-54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88070" name="Text Box 18"/>
          <p:cNvSpPr txBox="1">
            <a:spLocks noChangeArrowheads="1"/>
          </p:cNvSpPr>
          <p:nvPr/>
        </p:nvSpPr>
        <p:spPr bwMode="auto">
          <a:xfrm rot="-54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88071" name="Freeform 19"/>
          <p:cNvSpPr>
            <a:spLocks/>
          </p:cNvSpPr>
          <p:nvPr/>
        </p:nvSpPr>
        <p:spPr bwMode="auto">
          <a:xfrm>
            <a:off x="1606062" y="2092569"/>
            <a:ext cx="5905500" cy="3376246"/>
          </a:xfrm>
          <a:custGeom>
            <a:avLst/>
            <a:gdLst>
              <a:gd name="T0" fmla="*/ 2531533 w 3720"/>
              <a:gd name="T1" fmla="*/ 0 h 2304"/>
              <a:gd name="T2" fmla="*/ 0 w 3720"/>
              <a:gd name="T3" fmla="*/ 3657600 h 2304"/>
              <a:gd name="T4" fmla="*/ 6397625 w 3720"/>
              <a:gd name="T5" fmla="*/ 3657600 h 2304"/>
              <a:gd name="T6" fmla="*/ 3872971 w 3720"/>
              <a:gd name="T7" fmla="*/ 0 h 2304"/>
              <a:gd name="T8" fmla="*/ 2531533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Text Box 20"/>
          <p:cNvSpPr txBox="1">
            <a:spLocks noChangeArrowheads="1"/>
          </p:cNvSpPr>
          <p:nvPr/>
        </p:nvSpPr>
        <p:spPr bwMode="auto">
          <a:xfrm>
            <a:off x="5221166" y="685800"/>
            <a:ext cx="168712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>
                <a:solidFill>
                  <a:srgbClr val="0000FF"/>
                </a:solidFill>
              </a:rPr>
              <a:t>Data View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6688" y="3077309"/>
            <a:ext cx="1032771" cy="713643"/>
            <a:chOff x="3764" y="768"/>
            <a:chExt cx="651" cy="487"/>
          </a:xfrm>
        </p:grpSpPr>
        <p:pic>
          <p:nvPicPr>
            <p:cNvPr id="88317" name="Picture 2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" y="768"/>
              <a:ext cx="426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8318" name="Text Box 23"/>
            <p:cNvSpPr txBox="1"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64" y="940"/>
              <a:ext cx="651" cy="3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Business </a:t>
              </a:r>
            </a:p>
            <a:p>
              <a:pPr algn="ctr"/>
              <a:r>
                <a:rPr lang="de-DE" sz="1200" b="1"/>
                <a:t>Information</a:t>
              </a:r>
            </a:p>
          </p:txBody>
        </p:sp>
      </p:grpSp>
      <p:sp>
        <p:nvSpPr>
          <p:cNvPr id="88074" name="Rectangle 24"/>
          <p:cNvSpPr>
            <a:spLocks noChangeArrowheads="1"/>
          </p:cNvSpPr>
          <p:nvPr/>
        </p:nvSpPr>
        <p:spPr bwMode="auto">
          <a:xfrm>
            <a:off x="1611923" y="5470282"/>
            <a:ext cx="5886450" cy="845526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25"/>
          <p:cNvSpPr>
            <a:spLocks noChangeArrowheads="1"/>
          </p:cNvSpPr>
          <p:nvPr/>
        </p:nvSpPr>
        <p:spPr bwMode="auto">
          <a:xfrm>
            <a:off x="3994638" y="397119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579935" y="2158515"/>
            <a:ext cx="1985596" cy="803031"/>
            <a:chOff x="2239" y="1277"/>
            <a:chExt cx="1251" cy="548"/>
          </a:xfrm>
        </p:grpSpPr>
        <p:grpSp>
          <p:nvGrpSpPr>
            <p:cNvPr id="8" name="Group 27"/>
            <p:cNvGrpSpPr>
              <a:grpSpLocks noChangeAspect="1"/>
            </p:cNvGrpSpPr>
            <p:nvPr/>
          </p:nvGrpSpPr>
          <p:grpSpPr bwMode="auto">
            <a:xfrm>
              <a:off x="2576" y="1277"/>
              <a:ext cx="576" cy="391"/>
              <a:chOff x="3531" y="3266"/>
              <a:chExt cx="979" cy="660"/>
            </a:xfrm>
          </p:grpSpPr>
          <p:sp>
            <p:nvSpPr>
              <p:cNvPr id="88172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3885" y="3266"/>
                <a:ext cx="183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079" y="3357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079" y="3357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066" y="3383"/>
                <a:ext cx="20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066" y="3383"/>
                <a:ext cx="20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079" y="3370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079" y="3370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093" y="3383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093" y="3383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1" name="Freeform 37"/>
              <p:cNvSpPr>
                <a:spLocks noChangeAspect="1"/>
              </p:cNvSpPr>
              <p:nvPr/>
            </p:nvSpPr>
            <p:spPr bwMode="auto">
              <a:xfrm>
                <a:off x="4077" y="3377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0 h 6"/>
                  <a:gd name="T4" fmla="*/ 2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2" name="Freeform 38"/>
              <p:cNvSpPr>
                <a:spLocks noChangeAspect="1"/>
              </p:cNvSpPr>
              <p:nvPr/>
            </p:nvSpPr>
            <p:spPr bwMode="auto">
              <a:xfrm>
                <a:off x="4097" y="3377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5 w 5"/>
                  <a:gd name="T3" fmla="*/ 0 h 8"/>
                  <a:gd name="T4" fmla="*/ 5 w 5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8"/>
                  <a:gd name="T11" fmla="*/ 5 w 5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8">
                    <a:moveTo>
                      <a:pt x="0" y="0"/>
                    </a:moveTo>
                    <a:lnTo>
                      <a:pt x="5" y="0"/>
                    </a:lnTo>
                    <a:lnTo>
                      <a:pt x="5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3" name="Line 39"/>
              <p:cNvSpPr>
                <a:spLocks noChangeAspect="1" noChangeShapeType="1"/>
              </p:cNvSpPr>
              <p:nvPr/>
            </p:nvSpPr>
            <p:spPr bwMode="auto">
              <a:xfrm>
                <a:off x="4088" y="336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8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953" y="3292"/>
                <a:ext cx="57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8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939" y="3312"/>
                <a:ext cx="89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contact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8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283" y="3324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478" y="3416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478" y="3416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64" y="3441"/>
                <a:ext cx="21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64" y="3441"/>
                <a:ext cx="21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1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8" y="3428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2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478" y="3428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3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492" y="3441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492" y="3441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5" name="Freeform 51"/>
              <p:cNvSpPr>
                <a:spLocks noChangeAspect="1"/>
              </p:cNvSpPr>
              <p:nvPr/>
            </p:nvSpPr>
            <p:spPr bwMode="auto">
              <a:xfrm>
                <a:off x="4476" y="3436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6" name="Freeform 52"/>
              <p:cNvSpPr>
                <a:spLocks noChangeAspect="1"/>
              </p:cNvSpPr>
              <p:nvPr/>
            </p:nvSpPr>
            <p:spPr bwMode="auto">
              <a:xfrm>
                <a:off x="4496" y="3436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7" name="Line 53"/>
              <p:cNvSpPr>
                <a:spLocks noChangeAspect="1" noChangeShapeType="1"/>
              </p:cNvSpPr>
              <p:nvPr/>
            </p:nvSpPr>
            <p:spPr bwMode="auto">
              <a:xfrm>
                <a:off x="4487" y="34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9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326" y="3351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9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4340" y="3371"/>
                <a:ext cx="8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Inquiry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921" y="3792"/>
                <a:ext cx="183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63" y="3808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985" y="3829"/>
                <a:ext cx="69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credit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992" y="3847"/>
                <a:ext cx="51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limit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558" y="3646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753" y="3737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753" y="3737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740" y="3763"/>
                <a:ext cx="20" cy="1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740" y="3763"/>
                <a:ext cx="20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753" y="3750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753" y="3750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767" y="3763"/>
                <a:ext cx="18" cy="1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767" y="3763"/>
                <a:ext cx="18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Freeform 69"/>
              <p:cNvSpPr>
                <a:spLocks noChangeAspect="1"/>
              </p:cNvSpPr>
              <p:nvPr/>
            </p:nvSpPr>
            <p:spPr bwMode="auto">
              <a:xfrm>
                <a:off x="3751" y="3757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0 h 6"/>
                  <a:gd name="T4" fmla="*/ 2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4" name="Freeform 70"/>
              <p:cNvSpPr>
                <a:spLocks noChangeAspect="1"/>
              </p:cNvSpPr>
              <p:nvPr/>
            </p:nvSpPr>
            <p:spPr bwMode="auto">
              <a:xfrm>
                <a:off x="3771" y="3757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5" name="Line 71"/>
              <p:cNvSpPr>
                <a:spLocks noChangeAspect="1" noChangeShapeType="1"/>
              </p:cNvSpPr>
              <p:nvPr/>
            </p:nvSpPr>
            <p:spPr bwMode="auto">
              <a:xfrm>
                <a:off x="3762" y="374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1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00" y="3671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1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610" y="3690"/>
                <a:ext cx="101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Account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1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558" y="3470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600" y="3498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2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614" y="3514"/>
                <a:ext cx="8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budget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2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885" y="3470"/>
                <a:ext cx="183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079" y="3562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079" y="3562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066" y="3587"/>
                <a:ext cx="20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066" y="3587"/>
                <a:ext cx="20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079" y="3574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079" y="3574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093" y="3587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93" y="3587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0" name="Freeform 86"/>
              <p:cNvSpPr>
                <a:spLocks noChangeAspect="1"/>
              </p:cNvSpPr>
              <p:nvPr/>
            </p:nvSpPr>
            <p:spPr bwMode="auto">
              <a:xfrm>
                <a:off x="4077" y="3582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1" name="Freeform 87"/>
              <p:cNvSpPr>
                <a:spLocks noChangeAspect="1"/>
              </p:cNvSpPr>
              <p:nvPr/>
            </p:nvSpPr>
            <p:spPr bwMode="auto">
              <a:xfrm>
                <a:off x="4097" y="3582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2" name="Line 88"/>
              <p:cNvSpPr>
                <a:spLocks noChangeAspect="1" noChangeShapeType="1"/>
              </p:cNvSpPr>
              <p:nvPr/>
            </p:nvSpPr>
            <p:spPr bwMode="auto">
              <a:xfrm>
                <a:off x="4088" y="35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953" y="3507"/>
                <a:ext cx="57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34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3975" y="3357"/>
                <a:ext cx="1" cy="1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5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3964" y="346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6" name="Line 92"/>
              <p:cNvSpPr>
                <a:spLocks noChangeAspect="1" noChangeShapeType="1"/>
              </p:cNvSpPr>
              <p:nvPr/>
            </p:nvSpPr>
            <p:spPr bwMode="auto">
              <a:xfrm>
                <a:off x="3964" y="3459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7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3975" y="346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8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3975" y="3357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9" name="Line 95"/>
              <p:cNvSpPr>
                <a:spLocks noChangeAspect="1" noChangeShapeType="1"/>
              </p:cNvSpPr>
              <p:nvPr/>
            </p:nvSpPr>
            <p:spPr bwMode="auto">
              <a:xfrm>
                <a:off x="3962" y="3357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0" name="Oval 96"/>
              <p:cNvSpPr>
                <a:spLocks noChangeAspect="1" noChangeArrowheads="1"/>
              </p:cNvSpPr>
              <p:nvPr/>
            </p:nvSpPr>
            <p:spPr bwMode="auto">
              <a:xfrm>
                <a:off x="3966" y="3372"/>
                <a:ext cx="23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947" y="3439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938" y="3367"/>
                <a:ext cx="29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43" name="Freeform 99"/>
              <p:cNvSpPr>
                <a:spLocks noChangeAspect="1"/>
              </p:cNvSpPr>
              <p:nvPr/>
            </p:nvSpPr>
            <p:spPr bwMode="auto">
              <a:xfrm>
                <a:off x="4066" y="3370"/>
                <a:ext cx="217" cy="119"/>
              </a:xfrm>
              <a:custGeom>
                <a:avLst/>
                <a:gdLst>
                  <a:gd name="T0" fmla="*/ 0 w 96"/>
                  <a:gd name="T1" fmla="*/ 119 h 65"/>
                  <a:gd name="T2" fmla="*/ 127 w 96"/>
                  <a:gd name="T3" fmla="*/ 119 h 65"/>
                  <a:gd name="T4" fmla="*/ 127 w 96"/>
                  <a:gd name="T5" fmla="*/ 0 h 65"/>
                  <a:gd name="T6" fmla="*/ 217 w 96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5"/>
                  <a:gd name="T14" fmla="*/ 96 w 96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5">
                    <a:moveTo>
                      <a:pt x="0" y="65"/>
                    </a:moveTo>
                    <a:lnTo>
                      <a:pt x="56" y="65"/>
                    </a:lnTo>
                    <a:lnTo>
                      <a:pt x="56" y="0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4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4077" y="3478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5" name="Line 101"/>
              <p:cNvSpPr>
                <a:spLocks noChangeAspect="1" noChangeShapeType="1"/>
              </p:cNvSpPr>
              <p:nvPr/>
            </p:nvSpPr>
            <p:spPr bwMode="auto">
              <a:xfrm>
                <a:off x="4079" y="3478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6" name="Line 102"/>
              <p:cNvSpPr>
                <a:spLocks noChangeAspect="1" noChangeShapeType="1"/>
              </p:cNvSpPr>
              <p:nvPr/>
            </p:nvSpPr>
            <p:spPr bwMode="auto">
              <a:xfrm>
                <a:off x="4066" y="348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7" name="Line 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72" y="3370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8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4272" y="3361"/>
                <a:ext cx="1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9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4272" y="3361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079" y="3501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257" y="3381"/>
                <a:ext cx="15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439" y="3574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385" y="3849"/>
                <a:ext cx="15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4" name="Freeform 110"/>
              <p:cNvSpPr>
                <a:spLocks noChangeAspect="1"/>
              </p:cNvSpPr>
              <p:nvPr/>
            </p:nvSpPr>
            <p:spPr bwMode="auto">
              <a:xfrm>
                <a:off x="3540" y="3516"/>
                <a:ext cx="471" cy="380"/>
              </a:xfrm>
              <a:custGeom>
                <a:avLst/>
                <a:gdLst>
                  <a:gd name="T0" fmla="*/ 18 w 208"/>
                  <a:gd name="T1" fmla="*/ 0 h 208"/>
                  <a:gd name="T2" fmla="*/ 0 w 208"/>
                  <a:gd name="T3" fmla="*/ 0 h 208"/>
                  <a:gd name="T4" fmla="*/ 0 w 208"/>
                  <a:gd name="T5" fmla="*/ 380 h 208"/>
                  <a:gd name="T6" fmla="*/ 471 w 208"/>
                  <a:gd name="T7" fmla="*/ 380 h 208"/>
                  <a:gd name="T8" fmla="*/ 471 w 208"/>
                  <a:gd name="T9" fmla="*/ 367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8"/>
                  <a:gd name="T17" fmla="*/ 208 w 208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8">
                    <a:moveTo>
                      <a:pt x="8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208" y="208"/>
                    </a:lnTo>
                    <a:lnTo>
                      <a:pt x="208" y="2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5" name="Line 111"/>
              <p:cNvSpPr>
                <a:spLocks noChangeAspect="1" noChangeShapeType="1"/>
              </p:cNvSpPr>
              <p:nvPr/>
            </p:nvSpPr>
            <p:spPr bwMode="auto">
              <a:xfrm>
                <a:off x="3549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6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3545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7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3549" y="351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8" name="Line 114"/>
              <p:cNvSpPr>
                <a:spLocks noChangeAspect="1" noChangeShapeType="1"/>
              </p:cNvSpPr>
              <p:nvPr/>
            </p:nvSpPr>
            <p:spPr bwMode="auto">
              <a:xfrm>
                <a:off x="4000" y="3892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9" name="Line 115"/>
              <p:cNvSpPr>
                <a:spLocks noChangeAspect="1" noChangeShapeType="1"/>
              </p:cNvSpPr>
              <p:nvPr/>
            </p:nvSpPr>
            <p:spPr bwMode="auto">
              <a:xfrm flipH="1">
                <a:off x="4000" y="389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0" name="Line 116"/>
              <p:cNvSpPr>
                <a:spLocks noChangeAspect="1" noChangeShapeType="1"/>
              </p:cNvSpPr>
              <p:nvPr/>
            </p:nvSpPr>
            <p:spPr bwMode="auto">
              <a:xfrm>
                <a:off x="4011" y="388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1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3531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62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985" y="3893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63" name="Line 119"/>
              <p:cNvSpPr>
                <a:spLocks noChangeAspect="1" noChangeShapeType="1"/>
              </p:cNvSpPr>
              <p:nvPr/>
            </p:nvSpPr>
            <p:spPr bwMode="auto">
              <a:xfrm>
                <a:off x="4011" y="3562"/>
                <a:ext cx="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4" name="Line 120"/>
              <p:cNvSpPr>
                <a:spLocks noChangeAspect="1" noChangeShapeType="1"/>
              </p:cNvSpPr>
              <p:nvPr/>
            </p:nvSpPr>
            <p:spPr bwMode="auto">
              <a:xfrm>
                <a:off x="4000" y="357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5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4000" y="357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6" name="Line 122"/>
              <p:cNvSpPr>
                <a:spLocks noChangeAspect="1" noChangeShapeType="1"/>
              </p:cNvSpPr>
              <p:nvPr/>
            </p:nvSpPr>
            <p:spPr bwMode="auto">
              <a:xfrm>
                <a:off x="4011" y="356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7" name="Line 123"/>
              <p:cNvSpPr>
                <a:spLocks noChangeAspect="1" noChangeShapeType="1"/>
              </p:cNvSpPr>
              <p:nvPr/>
            </p:nvSpPr>
            <p:spPr bwMode="auto">
              <a:xfrm flipH="1">
                <a:off x="4000" y="378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8" name="Line 124"/>
              <p:cNvSpPr>
                <a:spLocks noChangeAspect="1" noChangeShapeType="1"/>
              </p:cNvSpPr>
              <p:nvPr/>
            </p:nvSpPr>
            <p:spPr bwMode="auto">
              <a:xfrm>
                <a:off x="4000" y="378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9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4011" y="378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0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3985" y="3573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71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3985" y="3761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72" name="Freeform 128"/>
              <p:cNvSpPr>
                <a:spLocks noChangeAspect="1"/>
              </p:cNvSpPr>
              <p:nvPr/>
            </p:nvSpPr>
            <p:spPr bwMode="auto">
              <a:xfrm>
                <a:off x="3649" y="3737"/>
                <a:ext cx="272" cy="100"/>
              </a:xfrm>
              <a:custGeom>
                <a:avLst/>
                <a:gdLst>
                  <a:gd name="T0" fmla="*/ 0 w 120"/>
                  <a:gd name="T1" fmla="*/ 0 h 55"/>
                  <a:gd name="T2" fmla="*/ 0 w 120"/>
                  <a:gd name="T3" fmla="*/ 100 h 55"/>
                  <a:gd name="T4" fmla="*/ 272 w 120"/>
                  <a:gd name="T5" fmla="*/ 100 h 55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55"/>
                  <a:gd name="T11" fmla="*/ 120 w 120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55">
                    <a:moveTo>
                      <a:pt x="0" y="0"/>
                    </a:moveTo>
                    <a:lnTo>
                      <a:pt x="0" y="55"/>
                    </a:lnTo>
                    <a:lnTo>
                      <a:pt x="120" y="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3" name="Line 129"/>
              <p:cNvSpPr>
                <a:spLocks noChangeAspect="1" noChangeShapeType="1"/>
              </p:cNvSpPr>
              <p:nvPr/>
            </p:nvSpPr>
            <p:spPr bwMode="auto">
              <a:xfrm>
                <a:off x="3638" y="3746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4" name="Line 130"/>
              <p:cNvSpPr>
                <a:spLocks noChangeAspect="1" noChangeShapeType="1"/>
              </p:cNvSpPr>
              <p:nvPr/>
            </p:nvSpPr>
            <p:spPr bwMode="auto">
              <a:xfrm flipH="1">
                <a:off x="3638" y="3748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5" name="Line 131"/>
              <p:cNvSpPr>
                <a:spLocks noChangeAspect="1" noChangeShapeType="1"/>
              </p:cNvSpPr>
              <p:nvPr/>
            </p:nvSpPr>
            <p:spPr bwMode="auto">
              <a:xfrm>
                <a:off x="3649" y="373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6" name="Line 132"/>
              <p:cNvSpPr>
                <a:spLocks noChangeAspect="1" noChangeShapeType="1"/>
              </p:cNvSpPr>
              <p:nvPr/>
            </p:nvSpPr>
            <p:spPr bwMode="auto">
              <a:xfrm>
                <a:off x="3912" y="38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7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3907" y="38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8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912" y="3837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9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623" y="3749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80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3895" y="3849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81" name="Freeform 137"/>
              <p:cNvSpPr>
                <a:spLocks noChangeAspect="1"/>
              </p:cNvSpPr>
              <p:nvPr/>
            </p:nvSpPr>
            <p:spPr bwMode="auto">
              <a:xfrm>
                <a:off x="3740" y="3562"/>
                <a:ext cx="181" cy="129"/>
              </a:xfrm>
              <a:custGeom>
                <a:avLst/>
                <a:gdLst>
                  <a:gd name="T0" fmla="*/ 181 w 80"/>
                  <a:gd name="T1" fmla="*/ 0 h 71"/>
                  <a:gd name="T2" fmla="*/ 181 w 80"/>
                  <a:gd name="T3" fmla="*/ 129 h 71"/>
                  <a:gd name="T4" fmla="*/ 0 w 80"/>
                  <a:gd name="T5" fmla="*/ 129 h 7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71"/>
                  <a:gd name="T11" fmla="*/ 80 w 80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71">
                    <a:moveTo>
                      <a:pt x="80" y="0"/>
                    </a:moveTo>
                    <a:lnTo>
                      <a:pt x="80" y="71"/>
                    </a:lnTo>
                    <a:lnTo>
                      <a:pt x="0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2" name="Line 138"/>
              <p:cNvSpPr>
                <a:spLocks noChangeAspect="1" noChangeShapeType="1"/>
              </p:cNvSpPr>
              <p:nvPr/>
            </p:nvSpPr>
            <p:spPr bwMode="auto">
              <a:xfrm>
                <a:off x="3909" y="357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3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3909" y="357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4" name="Line 140"/>
              <p:cNvSpPr>
                <a:spLocks noChangeAspect="1" noChangeShapeType="1"/>
              </p:cNvSpPr>
              <p:nvPr/>
            </p:nvSpPr>
            <p:spPr bwMode="auto">
              <a:xfrm>
                <a:off x="3921" y="356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5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3751" y="368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6" name="Line 142"/>
              <p:cNvSpPr>
                <a:spLocks noChangeAspect="1" noChangeShapeType="1"/>
              </p:cNvSpPr>
              <p:nvPr/>
            </p:nvSpPr>
            <p:spPr bwMode="auto">
              <a:xfrm>
                <a:off x="3753" y="368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7" name="Line 143"/>
              <p:cNvSpPr>
                <a:spLocks noChangeAspect="1" noChangeShapeType="1"/>
              </p:cNvSpPr>
              <p:nvPr/>
            </p:nvSpPr>
            <p:spPr bwMode="auto">
              <a:xfrm>
                <a:off x="3740" y="36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895" y="3573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8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754" y="3702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90" name="Line 146"/>
              <p:cNvSpPr>
                <a:spLocks noChangeAspect="1" noChangeShapeType="1"/>
              </p:cNvSpPr>
              <p:nvPr/>
            </p:nvSpPr>
            <p:spPr bwMode="auto">
              <a:xfrm>
                <a:off x="3740" y="3516"/>
                <a:ext cx="1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1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3751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2" name="Line 148"/>
              <p:cNvSpPr>
                <a:spLocks noChangeAspect="1" noChangeShapeType="1"/>
              </p:cNvSpPr>
              <p:nvPr/>
            </p:nvSpPr>
            <p:spPr bwMode="auto">
              <a:xfrm>
                <a:off x="3753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3" name="Line 149"/>
              <p:cNvSpPr>
                <a:spLocks noChangeAspect="1" noChangeShapeType="1"/>
              </p:cNvSpPr>
              <p:nvPr/>
            </p:nvSpPr>
            <p:spPr bwMode="auto">
              <a:xfrm>
                <a:off x="3740" y="351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4" name="Line 150"/>
              <p:cNvSpPr>
                <a:spLocks noChangeAspect="1" noChangeShapeType="1"/>
              </p:cNvSpPr>
              <p:nvPr/>
            </p:nvSpPr>
            <p:spPr bwMode="auto">
              <a:xfrm>
                <a:off x="3875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5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871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6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3875" y="351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754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9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857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99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4077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0" name="Line 156"/>
              <p:cNvSpPr>
                <a:spLocks noChangeAspect="1" noChangeShapeType="1"/>
              </p:cNvSpPr>
              <p:nvPr/>
            </p:nvSpPr>
            <p:spPr bwMode="auto">
              <a:xfrm>
                <a:off x="4079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1" name="Line 157"/>
              <p:cNvSpPr>
                <a:spLocks noChangeAspect="1" noChangeShapeType="1"/>
              </p:cNvSpPr>
              <p:nvPr/>
            </p:nvSpPr>
            <p:spPr bwMode="auto">
              <a:xfrm>
                <a:off x="4066" y="351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2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4079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3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4401" y="3528"/>
                <a:ext cx="15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4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4138" y="3646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5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4180" y="3672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6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4204" y="3689"/>
                <a:ext cx="6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Offer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7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4218" y="363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8" name="Line 164"/>
              <p:cNvSpPr>
                <a:spLocks noChangeAspect="1" noChangeShapeType="1"/>
              </p:cNvSpPr>
              <p:nvPr/>
            </p:nvSpPr>
            <p:spPr bwMode="auto">
              <a:xfrm>
                <a:off x="4218" y="363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9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4229" y="363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0" name="Freeform 166"/>
              <p:cNvSpPr>
                <a:spLocks noChangeAspect="1"/>
              </p:cNvSpPr>
              <p:nvPr/>
            </p:nvSpPr>
            <p:spPr bwMode="auto">
              <a:xfrm>
                <a:off x="4066" y="3543"/>
                <a:ext cx="90" cy="103"/>
              </a:xfrm>
              <a:custGeom>
                <a:avLst/>
                <a:gdLst>
                  <a:gd name="T0" fmla="*/ 90 w 40"/>
                  <a:gd name="T1" fmla="*/ 103 h 56"/>
                  <a:gd name="T2" fmla="*/ 90 w 40"/>
                  <a:gd name="T3" fmla="*/ 0 h 56"/>
                  <a:gd name="T4" fmla="*/ 0 w 40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56"/>
                  <a:gd name="T11" fmla="*/ 40 w 4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56">
                    <a:moveTo>
                      <a:pt x="40" y="56"/>
                    </a:move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1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4143" y="3638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2" name="Line 1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56" y="3638"/>
                <a:ext cx="1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3" name="Line 169"/>
              <p:cNvSpPr>
                <a:spLocks noChangeAspect="1" noChangeShapeType="1"/>
              </p:cNvSpPr>
              <p:nvPr/>
            </p:nvSpPr>
            <p:spPr bwMode="auto">
              <a:xfrm>
                <a:off x="4143" y="363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4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4077" y="353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5" name="Line 171"/>
              <p:cNvSpPr>
                <a:spLocks noChangeAspect="1" noChangeShapeType="1"/>
              </p:cNvSpPr>
              <p:nvPr/>
            </p:nvSpPr>
            <p:spPr bwMode="auto">
              <a:xfrm>
                <a:off x="4079" y="353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6" name="Line 172"/>
              <p:cNvSpPr>
                <a:spLocks noChangeAspect="1" noChangeShapeType="1"/>
              </p:cNvSpPr>
              <p:nvPr/>
            </p:nvSpPr>
            <p:spPr bwMode="auto">
              <a:xfrm>
                <a:off x="4066" y="354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8171" name="Text Box 173"/>
            <p:cNvSpPr txBox="1">
              <a:spLocks noChangeAspect="1" noChangeArrowheads="1"/>
            </p:cNvSpPr>
            <p:nvPr/>
          </p:nvSpPr>
          <p:spPr bwMode="auto">
            <a:xfrm>
              <a:off x="2239" y="1636"/>
              <a:ext cx="1251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Corporate  Data Model</a:t>
              </a:r>
            </a:p>
          </p:txBody>
        </p:sp>
      </p:grpSp>
      <p:grpSp>
        <p:nvGrpSpPr>
          <p:cNvPr id="9" name="Group 174"/>
          <p:cNvGrpSpPr>
            <a:grpSpLocks/>
          </p:cNvGrpSpPr>
          <p:nvPr/>
        </p:nvGrpSpPr>
        <p:grpSpPr bwMode="auto">
          <a:xfrm>
            <a:off x="2946420" y="3851032"/>
            <a:ext cx="1032565" cy="713643"/>
            <a:chOff x="3764" y="768"/>
            <a:chExt cx="650" cy="487"/>
          </a:xfrm>
        </p:grpSpPr>
        <p:pic>
          <p:nvPicPr>
            <p:cNvPr id="88168" name="Picture 17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" y="768"/>
              <a:ext cx="426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8169" name="Text Box 176"/>
            <p:cNvSpPr txBox="1"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64" y="940"/>
              <a:ext cx="650" cy="3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Process </a:t>
              </a:r>
            </a:p>
            <a:p>
              <a:pPr algn="ctr"/>
              <a:r>
                <a:rPr lang="de-DE" sz="1200" b="1"/>
                <a:t>Information</a:t>
              </a:r>
            </a:p>
          </p:txBody>
        </p:sp>
      </p:grpSp>
      <p:grpSp>
        <p:nvGrpSpPr>
          <p:cNvPr id="10" name="Group 177"/>
          <p:cNvGrpSpPr>
            <a:grpSpLocks/>
          </p:cNvGrpSpPr>
          <p:nvPr/>
        </p:nvGrpSpPr>
        <p:grpSpPr bwMode="auto">
          <a:xfrm>
            <a:off x="4343400" y="3077309"/>
            <a:ext cx="914400" cy="572966"/>
            <a:chOff x="4320" y="432"/>
            <a:chExt cx="576" cy="391"/>
          </a:xfrm>
        </p:grpSpPr>
        <p:sp>
          <p:nvSpPr>
            <p:cNvPr id="88155" name="Text Box 178"/>
            <p:cNvSpPr txBox="1">
              <a:spLocks noChangeArrowheads="1"/>
            </p:cNvSpPr>
            <p:nvPr/>
          </p:nvSpPr>
          <p:spPr bwMode="auto">
            <a:xfrm>
              <a:off x="4320" y="508"/>
              <a:ext cx="576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Function Data</a:t>
              </a:r>
            </a:p>
          </p:txBody>
        </p:sp>
        <p:grpSp>
          <p:nvGrpSpPr>
            <p:cNvPr id="11" name="Group 179"/>
            <p:cNvGrpSpPr>
              <a:grpSpLocks/>
            </p:cNvGrpSpPr>
            <p:nvPr/>
          </p:nvGrpSpPr>
          <p:grpSpPr bwMode="auto">
            <a:xfrm>
              <a:off x="4416" y="432"/>
              <a:ext cx="144" cy="88"/>
              <a:chOff x="4418" y="387"/>
              <a:chExt cx="126" cy="136"/>
            </a:xfrm>
          </p:grpSpPr>
          <p:sp>
            <p:nvSpPr>
              <p:cNvPr id="88163" name="Rectangle 180"/>
              <p:cNvSpPr>
                <a:spLocks noChangeArrowheads="1"/>
              </p:cNvSpPr>
              <p:nvPr/>
            </p:nvSpPr>
            <p:spPr bwMode="auto">
              <a:xfrm>
                <a:off x="4418" y="387"/>
                <a:ext cx="126" cy="1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4" name="Line 181"/>
              <p:cNvSpPr>
                <a:spLocks noChangeShapeType="1"/>
              </p:cNvSpPr>
              <p:nvPr/>
            </p:nvSpPr>
            <p:spPr bwMode="auto">
              <a:xfrm>
                <a:off x="4422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5" name="Line 182"/>
              <p:cNvSpPr>
                <a:spLocks noChangeShapeType="1"/>
              </p:cNvSpPr>
              <p:nvPr/>
            </p:nvSpPr>
            <p:spPr bwMode="auto">
              <a:xfrm>
                <a:off x="4427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6" name="Line 183"/>
              <p:cNvSpPr>
                <a:spLocks noChangeShapeType="1"/>
              </p:cNvSpPr>
              <p:nvPr/>
            </p:nvSpPr>
            <p:spPr bwMode="auto">
              <a:xfrm>
                <a:off x="4538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7" name="Line 184"/>
              <p:cNvSpPr>
                <a:spLocks noChangeShapeType="1"/>
              </p:cNvSpPr>
              <p:nvPr/>
            </p:nvSpPr>
            <p:spPr bwMode="auto">
              <a:xfrm>
                <a:off x="4533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2" name="Group 185"/>
            <p:cNvGrpSpPr>
              <a:grpSpLocks/>
            </p:cNvGrpSpPr>
            <p:nvPr/>
          </p:nvGrpSpPr>
          <p:grpSpPr bwMode="auto">
            <a:xfrm>
              <a:off x="4608" y="432"/>
              <a:ext cx="144" cy="88"/>
              <a:chOff x="4418" y="387"/>
              <a:chExt cx="126" cy="136"/>
            </a:xfrm>
          </p:grpSpPr>
          <p:sp>
            <p:nvSpPr>
              <p:cNvPr id="88158" name="Rectangle 186"/>
              <p:cNvSpPr>
                <a:spLocks noChangeArrowheads="1"/>
              </p:cNvSpPr>
              <p:nvPr/>
            </p:nvSpPr>
            <p:spPr bwMode="auto">
              <a:xfrm>
                <a:off x="4418" y="387"/>
                <a:ext cx="126" cy="1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9" name="Line 187"/>
              <p:cNvSpPr>
                <a:spLocks noChangeShapeType="1"/>
              </p:cNvSpPr>
              <p:nvPr/>
            </p:nvSpPr>
            <p:spPr bwMode="auto">
              <a:xfrm>
                <a:off x="4422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0" name="Line 188"/>
              <p:cNvSpPr>
                <a:spLocks noChangeShapeType="1"/>
              </p:cNvSpPr>
              <p:nvPr/>
            </p:nvSpPr>
            <p:spPr bwMode="auto">
              <a:xfrm>
                <a:off x="4427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1" name="Line 189"/>
              <p:cNvSpPr>
                <a:spLocks noChangeShapeType="1"/>
              </p:cNvSpPr>
              <p:nvPr/>
            </p:nvSpPr>
            <p:spPr bwMode="auto">
              <a:xfrm>
                <a:off x="4538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2" name="Line 190"/>
              <p:cNvSpPr>
                <a:spLocks noChangeShapeType="1"/>
              </p:cNvSpPr>
              <p:nvPr/>
            </p:nvSpPr>
            <p:spPr bwMode="auto">
              <a:xfrm>
                <a:off x="4533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4343400" y="3851032"/>
            <a:ext cx="914400" cy="772258"/>
            <a:chOff x="3936" y="776"/>
            <a:chExt cx="576" cy="527"/>
          </a:xfrm>
        </p:grpSpPr>
        <p:sp>
          <p:nvSpPr>
            <p:cNvPr id="88139" name="Text Box 192"/>
            <p:cNvSpPr txBox="1">
              <a:spLocks noChangeAspect="1" noChangeArrowheads="1"/>
            </p:cNvSpPr>
            <p:nvPr/>
          </p:nvSpPr>
          <p:spPr bwMode="auto">
            <a:xfrm>
              <a:off x="3936" y="988"/>
              <a:ext cx="576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FunctionEntities</a:t>
              </a:r>
            </a:p>
          </p:txBody>
        </p:sp>
        <p:grpSp>
          <p:nvGrpSpPr>
            <p:cNvPr id="14" name="Group 193"/>
            <p:cNvGrpSpPr>
              <a:grpSpLocks/>
            </p:cNvGrpSpPr>
            <p:nvPr/>
          </p:nvGrpSpPr>
          <p:grpSpPr bwMode="auto">
            <a:xfrm>
              <a:off x="4049" y="776"/>
              <a:ext cx="300" cy="232"/>
              <a:chOff x="4049" y="776"/>
              <a:chExt cx="300" cy="232"/>
            </a:xfrm>
          </p:grpSpPr>
          <p:grpSp>
            <p:nvGrpSpPr>
              <p:cNvPr id="15" name="Group 194"/>
              <p:cNvGrpSpPr>
                <a:grpSpLocks/>
              </p:cNvGrpSpPr>
              <p:nvPr/>
            </p:nvGrpSpPr>
            <p:grpSpPr bwMode="auto">
              <a:xfrm>
                <a:off x="4128" y="776"/>
                <a:ext cx="144" cy="88"/>
                <a:chOff x="4418" y="387"/>
                <a:chExt cx="126" cy="136"/>
              </a:xfrm>
            </p:grpSpPr>
            <p:sp>
              <p:nvSpPr>
                <p:cNvPr id="88150" name="Rectangle 195"/>
                <p:cNvSpPr>
                  <a:spLocks noChangeArrowheads="1"/>
                </p:cNvSpPr>
                <p:nvPr/>
              </p:nvSpPr>
              <p:spPr bwMode="auto">
                <a:xfrm>
                  <a:off x="4418" y="387"/>
                  <a:ext cx="126" cy="136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51" name="Line 196"/>
                <p:cNvSpPr>
                  <a:spLocks noChangeShapeType="1"/>
                </p:cNvSpPr>
                <p:nvPr/>
              </p:nvSpPr>
              <p:spPr bwMode="auto">
                <a:xfrm>
                  <a:off x="4422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8152" name="Line 197"/>
                <p:cNvSpPr>
                  <a:spLocks noChangeShapeType="1"/>
                </p:cNvSpPr>
                <p:nvPr/>
              </p:nvSpPr>
              <p:spPr bwMode="auto">
                <a:xfrm>
                  <a:off x="4427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8153" name="Line 198"/>
                <p:cNvSpPr>
                  <a:spLocks noChangeShapeType="1"/>
                </p:cNvSpPr>
                <p:nvPr/>
              </p:nvSpPr>
              <p:spPr bwMode="auto">
                <a:xfrm>
                  <a:off x="4538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8154" name="Line 199"/>
                <p:cNvSpPr>
                  <a:spLocks noChangeShapeType="1"/>
                </p:cNvSpPr>
                <p:nvPr/>
              </p:nvSpPr>
              <p:spPr bwMode="auto">
                <a:xfrm>
                  <a:off x="4533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88142" name="Line 200"/>
              <p:cNvSpPr>
                <a:spLocks noChangeShapeType="1"/>
              </p:cNvSpPr>
              <p:nvPr/>
            </p:nvSpPr>
            <p:spPr bwMode="auto">
              <a:xfrm>
                <a:off x="4176" y="864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3" name="Line 201"/>
              <p:cNvSpPr>
                <a:spLocks noChangeShapeType="1"/>
              </p:cNvSpPr>
              <p:nvPr/>
            </p:nvSpPr>
            <p:spPr bwMode="auto">
              <a:xfrm flipH="1">
                <a:off x="4080" y="912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4" name="Line 202"/>
              <p:cNvSpPr>
                <a:spLocks noChangeShapeType="1"/>
              </p:cNvSpPr>
              <p:nvPr/>
            </p:nvSpPr>
            <p:spPr bwMode="auto">
              <a:xfrm>
                <a:off x="4080" y="912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5" name="Line 203"/>
              <p:cNvSpPr>
                <a:spLocks noChangeShapeType="1"/>
              </p:cNvSpPr>
              <p:nvPr/>
            </p:nvSpPr>
            <p:spPr bwMode="auto">
              <a:xfrm>
                <a:off x="4224" y="864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6" name="Line 204"/>
              <p:cNvSpPr>
                <a:spLocks noChangeShapeType="1"/>
              </p:cNvSpPr>
              <p:nvPr/>
            </p:nvSpPr>
            <p:spPr bwMode="auto">
              <a:xfrm>
                <a:off x="4224" y="912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7" name="Line 205"/>
              <p:cNvSpPr>
                <a:spLocks noChangeShapeType="1"/>
              </p:cNvSpPr>
              <p:nvPr/>
            </p:nvSpPr>
            <p:spPr bwMode="auto">
              <a:xfrm>
                <a:off x="4320" y="912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8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4049" y="953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9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4241" y="953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208"/>
          <p:cNvGrpSpPr>
            <a:grpSpLocks/>
          </p:cNvGrpSpPr>
          <p:nvPr/>
        </p:nvGrpSpPr>
        <p:grpSpPr bwMode="auto">
          <a:xfrm>
            <a:off x="4343400" y="4765433"/>
            <a:ext cx="914400" cy="715108"/>
            <a:chOff x="4080" y="1440"/>
            <a:chExt cx="576" cy="488"/>
          </a:xfrm>
        </p:grpSpPr>
        <p:sp>
          <p:nvSpPr>
            <p:cNvPr id="88126" name="Freeform 209"/>
            <p:cNvSpPr>
              <a:spLocks/>
            </p:cNvSpPr>
            <p:nvPr/>
          </p:nvSpPr>
          <p:spPr bwMode="auto">
            <a:xfrm>
              <a:off x="4516" y="1707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210"/>
            <p:cNvGrpSpPr>
              <a:grpSpLocks/>
            </p:cNvGrpSpPr>
            <p:nvPr/>
          </p:nvGrpSpPr>
          <p:grpSpPr bwMode="auto">
            <a:xfrm>
              <a:off x="4224" y="1440"/>
              <a:ext cx="172" cy="231"/>
              <a:chOff x="4237" y="1392"/>
              <a:chExt cx="172" cy="231"/>
            </a:xfrm>
          </p:grpSpPr>
          <p:sp>
            <p:nvSpPr>
              <p:cNvPr id="88129" name="Oval 211"/>
              <p:cNvSpPr>
                <a:spLocks noChangeArrowheads="1"/>
              </p:cNvSpPr>
              <p:nvPr/>
            </p:nvSpPr>
            <p:spPr bwMode="auto">
              <a:xfrm>
                <a:off x="4326" y="1509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0" name="Rectangle 212"/>
              <p:cNvSpPr>
                <a:spLocks noChangeArrowheads="1"/>
              </p:cNvSpPr>
              <p:nvPr/>
            </p:nvSpPr>
            <p:spPr bwMode="auto">
              <a:xfrm>
                <a:off x="4341" y="1528"/>
                <a:ext cx="43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department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31" name="Oval 213"/>
              <p:cNvSpPr>
                <a:spLocks noChangeArrowheads="1"/>
              </p:cNvSpPr>
              <p:nvPr/>
            </p:nvSpPr>
            <p:spPr bwMode="auto">
              <a:xfrm>
                <a:off x="4326" y="1573"/>
                <a:ext cx="83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2" name="Rectangle 214"/>
              <p:cNvSpPr>
                <a:spLocks noChangeArrowheads="1"/>
              </p:cNvSpPr>
              <p:nvPr/>
            </p:nvSpPr>
            <p:spPr bwMode="auto">
              <a:xfrm>
                <a:off x="4357" y="1593"/>
                <a:ext cx="16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Title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33" name="Oval 215"/>
              <p:cNvSpPr>
                <a:spLocks noChangeArrowheads="1"/>
              </p:cNvSpPr>
              <p:nvPr/>
            </p:nvSpPr>
            <p:spPr bwMode="auto">
              <a:xfrm>
                <a:off x="4326" y="1444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4" name="Rectangle 216"/>
              <p:cNvSpPr>
                <a:spLocks noChangeArrowheads="1"/>
              </p:cNvSpPr>
              <p:nvPr/>
            </p:nvSpPr>
            <p:spPr bwMode="auto">
              <a:xfrm>
                <a:off x="4349" y="1463"/>
                <a:ext cx="3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Phone #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35" name="Rectangle 217"/>
              <p:cNvSpPr>
                <a:spLocks noChangeArrowheads="1"/>
              </p:cNvSpPr>
              <p:nvPr/>
            </p:nvSpPr>
            <p:spPr bwMode="auto">
              <a:xfrm>
                <a:off x="4237" y="1392"/>
                <a:ext cx="83" cy="50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218"/>
              <p:cNvGrpSpPr>
                <a:grpSpLocks/>
              </p:cNvGrpSpPr>
              <p:nvPr/>
            </p:nvGrpSpPr>
            <p:grpSpPr bwMode="auto">
              <a:xfrm flipV="1">
                <a:off x="4275" y="1440"/>
                <a:ext cx="51" cy="171"/>
                <a:chOff x="4275" y="1468"/>
                <a:chExt cx="51" cy="171"/>
              </a:xfrm>
            </p:grpSpPr>
            <p:sp>
              <p:nvSpPr>
                <p:cNvPr id="88137" name="Freeform 219"/>
                <p:cNvSpPr>
                  <a:spLocks/>
                </p:cNvSpPr>
                <p:nvPr/>
              </p:nvSpPr>
              <p:spPr bwMode="auto">
                <a:xfrm>
                  <a:off x="4275" y="1533"/>
                  <a:ext cx="51" cy="106"/>
                </a:xfrm>
                <a:custGeom>
                  <a:avLst/>
                  <a:gdLst>
                    <a:gd name="T0" fmla="*/ 51 w 50"/>
                    <a:gd name="T1" fmla="*/ 0 h 110"/>
                    <a:gd name="T2" fmla="*/ 43 w 50"/>
                    <a:gd name="T3" fmla="*/ 0 h 110"/>
                    <a:gd name="T4" fmla="*/ 43 w 50"/>
                    <a:gd name="T5" fmla="*/ 93 h 110"/>
                    <a:gd name="T6" fmla="*/ 0 w 50"/>
                    <a:gd name="T7" fmla="*/ 93 h 110"/>
                    <a:gd name="T8" fmla="*/ 0 w 50"/>
                    <a:gd name="T9" fmla="*/ 106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10"/>
                    <a:gd name="T17" fmla="*/ 50 w 50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10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96"/>
                      </a:lnTo>
                      <a:lnTo>
                        <a:pt x="0" y="96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8" name="Freeform 220"/>
                <p:cNvSpPr>
                  <a:spLocks/>
                </p:cNvSpPr>
                <p:nvPr/>
              </p:nvSpPr>
              <p:spPr bwMode="auto">
                <a:xfrm>
                  <a:off x="4275" y="1468"/>
                  <a:ext cx="51" cy="171"/>
                </a:xfrm>
                <a:custGeom>
                  <a:avLst/>
                  <a:gdLst>
                    <a:gd name="T0" fmla="*/ 51 w 50"/>
                    <a:gd name="T1" fmla="*/ 0 h 177"/>
                    <a:gd name="T2" fmla="*/ 43 w 50"/>
                    <a:gd name="T3" fmla="*/ 0 h 177"/>
                    <a:gd name="T4" fmla="*/ 43 w 50"/>
                    <a:gd name="T5" fmla="*/ 157 h 177"/>
                    <a:gd name="T6" fmla="*/ 0 w 50"/>
                    <a:gd name="T7" fmla="*/ 157 h 177"/>
                    <a:gd name="T8" fmla="*/ 0 w 50"/>
                    <a:gd name="T9" fmla="*/ 171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7"/>
                    <a:gd name="T17" fmla="*/ 50 w 50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7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163"/>
                      </a:lnTo>
                      <a:lnTo>
                        <a:pt x="0" y="163"/>
                      </a:lnTo>
                      <a:lnTo>
                        <a:pt x="0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8128" name="Text Box 221"/>
            <p:cNvSpPr txBox="1">
              <a:spLocks noChangeAspect="1" noChangeArrowheads="1"/>
            </p:cNvSpPr>
            <p:nvPr/>
          </p:nvSpPr>
          <p:spPr bwMode="auto">
            <a:xfrm>
              <a:off x="4080" y="1632"/>
              <a:ext cx="57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8" b="1"/>
                <a:t>Function</a:t>
              </a:r>
            </a:p>
            <a:p>
              <a:pPr algn="ctr"/>
              <a:r>
                <a:rPr lang="en-US" sz="1108" b="1"/>
                <a:t>Attributes </a:t>
              </a:r>
            </a:p>
          </p:txBody>
        </p:sp>
      </p:grpSp>
      <p:grpSp>
        <p:nvGrpSpPr>
          <p:cNvPr id="19" name="Group 222"/>
          <p:cNvGrpSpPr>
            <a:grpSpLocks/>
          </p:cNvGrpSpPr>
          <p:nvPr/>
        </p:nvGrpSpPr>
        <p:grpSpPr bwMode="auto">
          <a:xfrm>
            <a:off x="5410200" y="3921367"/>
            <a:ext cx="914400" cy="501161"/>
            <a:chOff x="4176" y="1385"/>
            <a:chExt cx="576" cy="342"/>
          </a:xfrm>
        </p:grpSpPr>
        <p:sp>
          <p:nvSpPr>
            <p:cNvPr id="88121" name="Text Box 223"/>
            <p:cNvSpPr txBox="1">
              <a:spLocks noChangeAspect="1" noChangeArrowheads="1"/>
            </p:cNvSpPr>
            <p:nvPr/>
          </p:nvSpPr>
          <p:spPr bwMode="auto">
            <a:xfrm>
              <a:off x="4176" y="1412"/>
              <a:ext cx="576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System</a:t>
              </a:r>
            </a:p>
            <a:p>
              <a:pPr algn="ctr"/>
              <a:r>
                <a:rPr lang="en-US" sz="1200" b="1"/>
                <a:t>Entities</a:t>
              </a:r>
            </a:p>
          </p:txBody>
        </p:sp>
        <p:grpSp>
          <p:nvGrpSpPr>
            <p:cNvPr id="20" name="Group 224"/>
            <p:cNvGrpSpPr>
              <a:grpSpLocks/>
            </p:cNvGrpSpPr>
            <p:nvPr/>
          </p:nvGrpSpPr>
          <p:grpSpPr bwMode="auto">
            <a:xfrm>
              <a:off x="4224" y="1385"/>
              <a:ext cx="492" cy="55"/>
              <a:chOff x="4224" y="1385"/>
              <a:chExt cx="492" cy="55"/>
            </a:xfrm>
          </p:grpSpPr>
          <p:sp>
            <p:nvSpPr>
              <p:cNvPr id="88123" name="Rectangle 225"/>
              <p:cNvSpPr>
                <a:spLocks noChangeAspect="1" noChangeArrowheads="1"/>
              </p:cNvSpPr>
              <p:nvPr/>
            </p:nvSpPr>
            <p:spPr bwMode="auto">
              <a:xfrm>
                <a:off x="4224" y="1385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4" name="Rectangle 226"/>
              <p:cNvSpPr>
                <a:spLocks noChangeAspect="1" noChangeArrowheads="1"/>
              </p:cNvSpPr>
              <p:nvPr/>
            </p:nvSpPr>
            <p:spPr bwMode="auto">
              <a:xfrm>
                <a:off x="4416" y="1385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5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4608" y="1385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28"/>
          <p:cNvGrpSpPr>
            <a:grpSpLocks/>
          </p:cNvGrpSpPr>
          <p:nvPr/>
        </p:nvGrpSpPr>
        <p:grpSpPr bwMode="auto">
          <a:xfrm>
            <a:off x="6019800" y="5539156"/>
            <a:ext cx="914400" cy="715108"/>
            <a:chOff x="4080" y="1440"/>
            <a:chExt cx="576" cy="488"/>
          </a:xfrm>
        </p:grpSpPr>
        <p:sp>
          <p:nvSpPr>
            <p:cNvPr id="88108" name="Freeform 229"/>
            <p:cNvSpPr>
              <a:spLocks/>
            </p:cNvSpPr>
            <p:nvPr/>
          </p:nvSpPr>
          <p:spPr bwMode="auto">
            <a:xfrm>
              <a:off x="4516" y="1707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30"/>
            <p:cNvGrpSpPr>
              <a:grpSpLocks/>
            </p:cNvGrpSpPr>
            <p:nvPr/>
          </p:nvGrpSpPr>
          <p:grpSpPr bwMode="auto">
            <a:xfrm>
              <a:off x="4224" y="1440"/>
              <a:ext cx="172" cy="231"/>
              <a:chOff x="4237" y="1392"/>
              <a:chExt cx="172" cy="231"/>
            </a:xfrm>
          </p:grpSpPr>
          <p:sp>
            <p:nvSpPr>
              <p:cNvPr id="88111" name="Oval 231"/>
              <p:cNvSpPr>
                <a:spLocks noChangeArrowheads="1"/>
              </p:cNvSpPr>
              <p:nvPr/>
            </p:nvSpPr>
            <p:spPr bwMode="auto">
              <a:xfrm>
                <a:off x="4326" y="1509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Rectangle 232"/>
              <p:cNvSpPr>
                <a:spLocks noChangeArrowheads="1"/>
              </p:cNvSpPr>
              <p:nvPr/>
            </p:nvSpPr>
            <p:spPr bwMode="auto">
              <a:xfrm>
                <a:off x="4341" y="1528"/>
                <a:ext cx="43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department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13" name="Oval 233"/>
              <p:cNvSpPr>
                <a:spLocks noChangeArrowheads="1"/>
              </p:cNvSpPr>
              <p:nvPr/>
            </p:nvSpPr>
            <p:spPr bwMode="auto">
              <a:xfrm>
                <a:off x="4326" y="1573"/>
                <a:ext cx="83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Rectangle 234"/>
              <p:cNvSpPr>
                <a:spLocks noChangeArrowheads="1"/>
              </p:cNvSpPr>
              <p:nvPr/>
            </p:nvSpPr>
            <p:spPr bwMode="auto">
              <a:xfrm>
                <a:off x="4357" y="1593"/>
                <a:ext cx="16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Title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15" name="Oval 235"/>
              <p:cNvSpPr>
                <a:spLocks noChangeArrowheads="1"/>
              </p:cNvSpPr>
              <p:nvPr/>
            </p:nvSpPr>
            <p:spPr bwMode="auto">
              <a:xfrm>
                <a:off x="4326" y="1444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Rectangle 236"/>
              <p:cNvSpPr>
                <a:spLocks noChangeArrowheads="1"/>
              </p:cNvSpPr>
              <p:nvPr/>
            </p:nvSpPr>
            <p:spPr bwMode="auto">
              <a:xfrm>
                <a:off x="4349" y="1463"/>
                <a:ext cx="3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Phone #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17" name="Rectangle 237"/>
              <p:cNvSpPr>
                <a:spLocks noChangeArrowheads="1"/>
              </p:cNvSpPr>
              <p:nvPr/>
            </p:nvSpPr>
            <p:spPr bwMode="auto">
              <a:xfrm>
                <a:off x="4237" y="1392"/>
                <a:ext cx="83" cy="50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238"/>
              <p:cNvGrpSpPr>
                <a:grpSpLocks/>
              </p:cNvGrpSpPr>
              <p:nvPr/>
            </p:nvGrpSpPr>
            <p:grpSpPr bwMode="auto">
              <a:xfrm flipV="1">
                <a:off x="4275" y="1440"/>
                <a:ext cx="51" cy="171"/>
                <a:chOff x="4275" y="1468"/>
                <a:chExt cx="51" cy="171"/>
              </a:xfrm>
            </p:grpSpPr>
            <p:sp>
              <p:nvSpPr>
                <p:cNvPr id="88119" name="Freeform 239"/>
                <p:cNvSpPr>
                  <a:spLocks/>
                </p:cNvSpPr>
                <p:nvPr/>
              </p:nvSpPr>
              <p:spPr bwMode="auto">
                <a:xfrm>
                  <a:off x="4275" y="1533"/>
                  <a:ext cx="51" cy="106"/>
                </a:xfrm>
                <a:custGeom>
                  <a:avLst/>
                  <a:gdLst>
                    <a:gd name="T0" fmla="*/ 51 w 50"/>
                    <a:gd name="T1" fmla="*/ 0 h 110"/>
                    <a:gd name="T2" fmla="*/ 43 w 50"/>
                    <a:gd name="T3" fmla="*/ 0 h 110"/>
                    <a:gd name="T4" fmla="*/ 43 w 50"/>
                    <a:gd name="T5" fmla="*/ 93 h 110"/>
                    <a:gd name="T6" fmla="*/ 0 w 50"/>
                    <a:gd name="T7" fmla="*/ 93 h 110"/>
                    <a:gd name="T8" fmla="*/ 0 w 50"/>
                    <a:gd name="T9" fmla="*/ 106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10"/>
                    <a:gd name="T17" fmla="*/ 50 w 50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10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96"/>
                      </a:lnTo>
                      <a:lnTo>
                        <a:pt x="0" y="96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0" name="Freeform 240"/>
                <p:cNvSpPr>
                  <a:spLocks/>
                </p:cNvSpPr>
                <p:nvPr/>
              </p:nvSpPr>
              <p:spPr bwMode="auto">
                <a:xfrm>
                  <a:off x="4275" y="1468"/>
                  <a:ext cx="51" cy="171"/>
                </a:xfrm>
                <a:custGeom>
                  <a:avLst/>
                  <a:gdLst>
                    <a:gd name="T0" fmla="*/ 51 w 50"/>
                    <a:gd name="T1" fmla="*/ 0 h 177"/>
                    <a:gd name="T2" fmla="*/ 43 w 50"/>
                    <a:gd name="T3" fmla="*/ 0 h 177"/>
                    <a:gd name="T4" fmla="*/ 43 w 50"/>
                    <a:gd name="T5" fmla="*/ 157 h 177"/>
                    <a:gd name="T6" fmla="*/ 0 w 50"/>
                    <a:gd name="T7" fmla="*/ 157 h 177"/>
                    <a:gd name="T8" fmla="*/ 0 w 50"/>
                    <a:gd name="T9" fmla="*/ 171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7"/>
                    <a:gd name="T17" fmla="*/ 50 w 50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7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163"/>
                      </a:lnTo>
                      <a:lnTo>
                        <a:pt x="0" y="163"/>
                      </a:lnTo>
                      <a:lnTo>
                        <a:pt x="0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8110" name="Text Box 241"/>
            <p:cNvSpPr txBox="1">
              <a:spLocks noChangeAspect="1" noChangeArrowheads="1"/>
            </p:cNvSpPr>
            <p:nvPr/>
          </p:nvSpPr>
          <p:spPr bwMode="auto">
            <a:xfrm>
              <a:off x="4080" y="1632"/>
              <a:ext cx="57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8" b="1"/>
                <a:t>System</a:t>
              </a:r>
            </a:p>
            <a:p>
              <a:pPr algn="ctr"/>
              <a:r>
                <a:rPr lang="en-US" sz="1108" b="1"/>
                <a:t>Attributes </a:t>
              </a:r>
            </a:p>
          </p:txBody>
        </p:sp>
      </p:grpSp>
      <p:grpSp>
        <p:nvGrpSpPr>
          <p:cNvPr id="24" name="Group 242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8102" name="Line 243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3" name="Line 244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4" name="Line 245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5" name="Line 246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6" name="Line 247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7" name="Line 248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8084" name="Text Box 249"/>
          <p:cNvSpPr txBox="1">
            <a:spLocks noChangeArrowheads="1"/>
          </p:cNvSpPr>
          <p:nvPr/>
        </p:nvSpPr>
        <p:spPr bwMode="auto">
          <a:xfrm rot="-5400000">
            <a:off x="7711587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 dirty="0"/>
              <a:t>Implementation</a:t>
            </a:r>
          </a:p>
        </p:txBody>
      </p:sp>
      <p:grpSp>
        <p:nvGrpSpPr>
          <p:cNvPr id="25" name="Group 250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8090" name="Text Box 251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8091" name="Text Box 252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8092" name="Text Box 253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8093" name="Text Box 254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8094" name="Text Box 255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8095" name="Text Box 256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A</a:t>
              </a:r>
            </a:p>
          </p:txBody>
        </p:sp>
        <p:sp>
          <p:nvSpPr>
            <p:cNvPr id="88096" name="Text Box 257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8097" name="Text Box 258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8098" name="Text Box 259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8099" name="Text Box 260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8100" name="Text Box 261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88101" name="Text Box 262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grpSp>
        <p:nvGrpSpPr>
          <p:cNvPr id="26" name="Group 264"/>
          <p:cNvGrpSpPr>
            <a:grpSpLocks/>
          </p:cNvGrpSpPr>
          <p:nvPr/>
        </p:nvGrpSpPr>
        <p:grpSpPr bwMode="auto">
          <a:xfrm>
            <a:off x="2670888" y="4695093"/>
            <a:ext cx="1032771" cy="713643"/>
            <a:chOff x="3764" y="768"/>
            <a:chExt cx="651" cy="487"/>
          </a:xfrm>
        </p:grpSpPr>
        <p:pic>
          <p:nvPicPr>
            <p:cNvPr id="88088" name="Picture 265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" y="768"/>
              <a:ext cx="426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8089" name="Text Box 266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764" y="940"/>
              <a:ext cx="651" cy="3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Procedural </a:t>
              </a:r>
            </a:p>
            <a:p>
              <a:pPr algn="ctr"/>
              <a:r>
                <a:rPr lang="de-DE" sz="1200" b="1"/>
                <a:t>Information</a:t>
              </a:r>
            </a:p>
          </p:txBody>
        </p:sp>
      </p:grpSp>
      <p:sp>
        <p:nvSpPr>
          <p:cNvPr id="88087" name="Text Box 267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4246306750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90275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76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77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78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90269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90271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72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73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74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268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7" name="Freeform 17"/>
          <p:cNvSpPr>
            <a:spLocks/>
          </p:cNvSpPr>
          <p:nvPr/>
        </p:nvSpPr>
        <p:spPr bwMode="auto">
          <a:xfrm>
            <a:off x="1619251" y="2092569"/>
            <a:ext cx="5905500" cy="3376246"/>
          </a:xfrm>
          <a:custGeom>
            <a:avLst/>
            <a:gdLst>
              <a:gd name="T0" fmla="*/ 2531533 w 3720"/>
              <a:gd name="T1" fmla="*/ 0 h 2304"/>
              <a:gd name="T2" fmla="*/ 0 w 3720"/>
              <a:gd name="T3" fmla="*/ 3657600 h 2304"/>
              <a:gd name="T4" fmla="*/ 6397625 w 3720"/>
              <a:gd name="T5" fmla="*/ 3657600 h 2304"/>
              <a:gd name="T6" fmla="*/ 3872971 w 3720"/>
              <a:gd name="T7" fmla="*/ 0 h 2304"/>
              <a:gd name="T8" fmla="*/ 2531533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18"/>
          <p:cNvSpPr>
            <a:spLocks noChangeArrowheads="1"/>
          </p:cNvSpPr>
          <p:nvPr/>
        </p:nvSpPr>
        <p:spPr bwMode="auto">
          <a:xfrm>
            <a:off x="1611923" y="5470282"/>
            <a:ext cx="5886450" cy="84552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pitchFamily="34" charset="0"/>
            </a:endParaRPr>
          </a:p>
        </p:txBody>
      </p:sp>
      <p:sp>
        <p:nvSpPr>
          <p:cNvPr id="90119" name="AutoShape 19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176598" y="3046537"/>
            <a:ext cx="771756" cy="675543"/>
            <a:chOff x="3740" y="768"/>
            <a:chExt cx="486" cy="461"/>
          </a:xfrm>
        </p:grpSpPr>
        <p:pic>
          <p:nvPicPr>
            <p:cNvPr id="90265" name="Picture 21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3792" y="768"/>
              <a:ext cx="405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0266" name="Text Box 22"/>
            <p:cNvSpPr txBox="1">
              <a:spLocks noChangeAspect="1"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740" y="895"/>
              <a:ext cx="486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System</a:t>
              </a:r>
              <a:br>
                <a:rPr lang="de-DE" sz="1292" b="1"/>
              </a:br>
              <a:r>
                <a:rPr lang="de-DE" sz="1292" b="1"/>
                <a:t>Types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819399" y="4695093"/>
            <a:ext cx="1800798" cy="804989"/>
            <a:chOff x="3792" y="1584"/>
            <a:chExt cx="1134" cy="599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4176" y="1584"/>
              <a:ext cx="385" cy="396"/>
              <a:chOff x="4176" y="1584"/>
              <a:chExt cx="385" cy="396"/>
            </a:xfrm>
          </p:grpSpPr>
          <p:sp>
            <p:nvSpPr>
              <p:cNvPr id="90232" name="Freeform 25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559" y="197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3" name="Freeform 26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230" y="1656"/>
                <a:ext cx="106" cy="66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33 h 46"/>
                  <a:gd name="T4" fmla="*/ 0 w 80"/>
                  <a:gd name="T5" fmla="*/ 33 h 46"/>
                  <a:gd name="T6" fmla="*/ 0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4" name="Freeform 27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221" y="1716"/>
                <a:ext cx="17" cy="6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6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5" name="Rectangle 28"/>
              <p:cNvSpPr>
                <a:spLocks noChangeAspect="1"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283" y="1584"/>
                <a:ext cx="107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6" name="Line 29"/>
              <p:cNvSpPr>
                <a:spLocks noChangeAspect="1"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289" y="158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37" name="Line 30"/>
              <p:cNvSpPr>
                <a:spLocks noChangeAspect="1"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296" y="158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38" name="Line 31"/>
              <p:cNvSpPr>
                <a:spLocks noChangeAspect="1"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5" y="158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39" name="Line 32"/>
              <p:cNvSpPr>
                <a:spLocks noChangeAspect="1"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383" y="1584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0" name="Freeform 33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336" y="1656"/>
                <a:ext cx="107" cy="6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33 h 46"/>
                  <a:gd name="T4" fmla="*/ 107 w 80"/>
                  <a:gd name="T5" fmla="*/ 33 h 46"/>
                  <a:gd name="T6" fmla="*/ 107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1" name="Freeform 34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34" y="1716"/>
                <a:ext cx="16" cy="6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6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2" name="Rectangle 35"/>
              <p:cNvSpPr>
                <a:spLocks noChangeAspect="1"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261" y="1814"/>
                <a:ext cx="108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3" name="Line 36"/>
              <p:cNvSpPr>
                <a:spLocks noChangeAspect="1"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261" y="1874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4" name="Rectangle 37"/>
              <p:cNvSpPr>
                <a:spLocks noChangeAspect="1"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176" y="1722"/>
                <a:ext cx="108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5" name="Line 38"/>
              <p:cNvSpPr>
                <a:spLocks noChangeAspect="1"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182" y="1722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6" name="Line 39"/>
              <p:cNvSpPr>
                <a:spLocks noChangeAspect="1"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276" y="1722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7" name="Rectangle 40"/>
              <p:cNvSpPr>
                <a:spLocks noChangeAspect="1"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52" y="1814"/>
                <a:ext cx="109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8" name="Line 41"/>
              <p:cNvSpPr>
                <a:spLocks noChangeAspect="1"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52" y="1874"/>
                <a:ext cx="1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9" name="Rectangle 42"/>
              <p:cNvSpPr>
                <a:spLocks noChangeAspect="1"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389" y="1722"/>
                <a:ext cx="107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0" name="Line 43"/>
              <p:cNvSpPr>
                <a:spLocks noChangeAspect="1"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396" y="1722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1" name="Line 44"/>
              <p:cNvSpPr>
                <a:spLocks noChangeAspect="1"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89" y="1722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2" name="Rectangle 45"/>
              <p:cNvSpPr>
                <a:spLocks noChangeAspect="1"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261" y="1906"/>
                <a:ext cx="108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3" name="Line 46"/>
              <p:cNvSpPr>
                <a:spLocks noChangeAspect="1"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261" y="1967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4" name="Rectangle 47"/>
              <p:cNvSpPr>
                <a:spLocks noChangeAspect="1"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52" y="1906"/>
                <a:ext cx="109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5" name="Line 48"/>
              <p:cNvSpPr>
                <a:spLocks noChangeAspect="1"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52" y="1967"/>
                <a:ext cx="1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6" name="Freeform 49"/>
              <p:cNvSpPr>
                <a:spLocks noChangeAspect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08" y="1794"/>
                <a:ext cx="53" cy="56"/>
              </a:xfrm>
              <a:custGeom>
                <a:avLst/>
                <a:gdLst>
                  <a:gd name="T0" fmla="*/ 0 w 40"/>
                  <a:gd name="T1" fmla="*/ 0 h 39"/>
                  <a:gd name="T2" fmla="*/ 0 w 40"/>
                  <a:gd name="T3" fmla="*/ 56 h 39"/>
                  <a:gd name="T4" fmla="*/ 53 w 40"/>
                  <a:gd name="T5" fmla="*/ 56 h 39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9"/>
                  <a:gd name="T11" fmla="*/ 40 w 4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9">
                    <a:moveTo>
                      <a:pt x="0" y="0"/>
                    </a:moveTo>
                    <a:lnTo>
                      <a:pt x="0" y="39"/>
                    </a:lnTo>
                    <a:lnTo>
                      <a:pt x="4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7" name="Freeform 50"/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255" y="1843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8" name="Freeform 51"/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208" y="1794"/>
                <a:ext cx="53" cy="148"/>
              </a:xfrm>
              <a:custGeom>
                <a:avLst/>
                <a:gdLst>
                  <a:gd name="T0" fmla="*/ 0 w 40"/>
                  <a:gd name="T1" fmla="*/ 0 h 103"/>
                  <a:gd name="T2" fmla="*/ 0 w 40"/>
                  <a:gd name="T3" fmla="*/ 148 h 103"/>
                  <a:gd name="T4" fmla="*/ 53 w 40"/>
                  <a:gd name="T5" fmla="*/ 148 h 103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03"/>
                  <a:gd name="T11" fmla="*/ 40 w 40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03">
                    <a:moveTo>
                      <a:pt x="0" y="0"/>
                    </a:moveTo>
                    <a:lnTo>
                      <a:pt x="0" y="103"/>
                    </a:lnTo>
                    <a:lnTo>
                      <a:pt x="40" y="1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9" name="Freeform 52"/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255" y="1935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0" name="Freeform 53"/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21" y="1794"/>
                <a:ext cx="31" cy="56"/>
              </a:xfrm>
              <a:custGeom>
                <a:avLst/>
                <a:gdLst>
                  <a:gd name="T0" fmla="*/ 0 w 24"/>
                  <a:gd name="T1" fmla="*/ 0 h 39"/>
                  <a:gd name="T2" fmla="*/ 0 w 24"/>
                  <a:gd name="T3" fmla="*/ 56 h 39"/>
                  <a:gd name="T4" fmla="*/ 31 w 24"/>
                  <a:gd name="T5" fmla="*/ 56 h 39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9"/>
                  <a:gd name="T11" fmla="*/ 24 w 24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9">
                    <a:moveTo>
                      <a:pt x="0" y="0"/>
                    </a:moveTo>
                    <a:lnTo>
                      <a:pt x="0" y="39"/>
                    </a:lnTo>
                    <a:lnTo>
                      <a:pt x="24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1" name="Freeform 54"/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46" y="1843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2" name="Freeform 55"/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21" y="1794"/>
                <a:ext cx="31" cy="148"/>
              </a:xfrm>
              <a:custGeom>
                <a:avLst/>
                <a:gdLst>
                  <a:gd name="T0" fmla="*/ 0 w 24"/>
                  <a:gd name="T1" fmla="*/ 0 h 103"/>
                  <a:gd name="T2" fmla="*/ 0 w 24"/>
                  <a:gd name="T3" fmla="*/ 148 h 103"/>
                  <a:gd name="T4" fmla="*/ 31 w 24"/>
                  <a:gd name="T5" fmla="*/ 148 h 10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3"/>
                  <a:gd name="T11" fmla="*/ 24 w 24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3">
                    <a:moveTo>
                      <a:pt x="0" y="0"/>
                    </a:moveTo>
                    <a:lnTo>
                      <a:pt x="0" y="103"/>
                    </a:lnTo>
                    <a:lnTo>
                      <a:pt x="24" y="1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3" name="Freeform 56"/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46" y="1935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4" name="Rectangle 57"/>
              <p:cNvSpPr>
                <a:spLocks noChangeAspect="1"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60" y="1789"/>
                <a:ext cx="8" cy="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31" name="Text Box 58"/>
            <p:cNvSpPr txBox="1"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92" y="1966"/>
              <a:ext cx="1134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System IT Functions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5215845" y="4835771"/>
            <a:ext cx="781428" cy="532988"/>
            <a:chOff x="4228" y="768"/>
            <a:chExt cx="451" cy="318"/>
          </a:xfrm>
        </p:grpSpPr>
        <p:sp>
          <p:nvSpPr>
            <p:cNvPr id="90211" name="Text Box 60"/>
            <p:cNvSpPr txBox="1"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28" y="921"/>
              <a:ext cx="451" cy="1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Screens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4290" y="768"/>
              <a:ext cx="321" cy="178"/>
              <a:chOff x="4290" y="768"/>
              <a:chExt cx="321" cy="178"/>
            </a:xfrm>
          </p:grpSpPr>
          <p:sp>
            <p:nvSpPr>
              <p:cNvPr id="90213" name="Freeform 62"/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45" y="828"/>
                <a:ext cx="106" cy="55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28 h 46"/>
                  <a:gd name="T4" fmla="*/ 0 w 80"/>
                  <a:gd name="T5" fmla="*/ 28 h 46"/>
                  <a:gd name="T6" fmla="*/ 0 w 80"/>
                  <a:gd name="T7" fmla="*/ 55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Freeform 63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336" y="878"/>
                <a:ext cx="17" cy="5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5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5" name="Rectangle 64"/>
              <p:cNvSpPr>
                <a:spLocks noChangeAspect="1"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398" y="768"/>
                <a:ext cx="107" cy="6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Line 65"/>
              <p:cNvSpPr>
                <a:spLocks noChangeAspect="1"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404" y="76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17" name="Line 66"/>
              <p:cNvSpPr>
                <a:spLocks noChangeAspect="1"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411" y="76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18" name="Line 67"/>
              <p:cNvSpPr>
                <a:spLocks noChangeAspect="1"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90" y="76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19" name="Line 68"/>
              <p:cNvSpPr>
                <a:spLocks noChangeAspect="1"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98" y="768"/>
                <a:ext cx="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20" name="Freeform 69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451" y="828"/>
                <a:ext cx="107" cy="55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28 h 46"/>
                  <a:gd name="T4" fmla="*/ 107 w 80"/>
                  <a:gd name="T5" fmla="*/ 28 h 46"/>
                  <a:gd name="T6" fmla="*/ 107 w 80"/>
                  <a:gd name="T7" fmla="*/ 55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1" name="Freeform 70"/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49" y="878"/>
                <a:ext cx="16" cy="5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5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71"/>
              <p:cNvGrpSpPr>
                <a:grpSpLocks/>
              </p:cNvGrpSpPr>
              <p:nvPr/>
            </p:nvGrpSpPr>
            <p:grpSpPr bwMode="auto">
              <a:xfrm>
                <a:off x="4504" y="883"/>
                <a:ext cx="107" cy="61"/>
                <a:chOff x="4504" y="883"/>
                <a:chExt cx="107" cy="61"/>
              </a:xfrm>
            </p:grpSpPr>
            <p:sp>
              <p:nvSpPr>
                <p:cNvPr id="90227" name="Rectangle 72"/>
                <p:cNvSpPr>
                  <a:spLocks noChangeAspect="1"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504" y="883"/>
                  <a:ext cx="107" cy="61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28" name="Line 73"/>
                <p:cNvSpPr>
                  <a:spLocks noChangeAspect="1"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4511" y="883"/>
                  <a:ext cx="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29" name="Line 74"/>
                <p:cNvSpPr>
                  <a:spLocks noChangeAspect="1"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4604" y="88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290" y="885"/>
                <a:ext cx="107" cy="61"/>
                <a:chOff x="4504" y="883"/>
                <a:chExt cx="107" cy="61"/>
              </a:xfrm>
            </p:grpSpPr>
            <p:sp>
              <p:nvSpPr>
                <p:cNvPr id="90224" name="Rectangle 76"/>
                <p:cNvSpPr>
                  <a:spLocks noChangeAspect="1"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504" y="883"/>
                  <a:ext cx="107" cy="61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25" name="Line 77"/>
                <p:cNvSpPr>
                  <a:spLocks noChangeAspect="1"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511" y="883"/>
                  <a:ext cx="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26" name="Line 78"/>
                <p:cNvSpPr>
                  <a:spLocks noChangeAspect="1"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604" y="88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90123" name="Text Box 79"/>
          <p:cNvSpPr txBox="1">
            <a:spLocks noChangeArrowheads="1"/>
          </p:cNvSpPr>
          <p:nvPr/>
        </p:nvSpPr>
        <p:spPr bwMode="auto">
          <a:xfrm>
            <a:off x="3676651" y="5679831"/>
            <a:ext cx="1842171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62" i="1"/>
              <a:t>(System Specific)</a:t>
            </a:r>
          </a:p>
        </p:txBody>
      </p: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90205" name="Line 81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6" name="Line 82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7" name="Line 83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8" name="Line 84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9" name="Line 85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10" name="Line 86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4610106" y="3851031"/>
            <a:ext cx="1175224" cy="786982"/>
            <a:chOff x="4002" y="720"/>
            <a:chExt cx="771" cy="762"/>
          </a:xfrm>
        </p:grpSpPr>
        <p:sp>
          <p:nvSpPr>
            <p:cNvPr id="90177" name="Text Box 88"/>
            <p:cNvSpPr txBox="1"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002" y="1035"/>
              <a:ext cx="771" cy="4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Systems and </a:t>
              </a:r>
              <a:br>
                <a:rPr lang="de-DE" sz="1200" b="1"/>
              </a:br>
              <a:r>
                <a:rPr lang="de-DE" sz="1200" b="1"/>
                <a:t>Modules</a:t>
              </a:r>
            </a:p>
          </p:txBody>
        </p:sp>
        <p:grpSp>
          <p:nvGrpSpPr>
            <p:cNvPr id="15" name="Group 89"/>
            <p:cNvGrpSpPr>
              <a:grpSpLocks/>
            </p:cNvGrpSpPr>
            <p:nvPr/>
          </p:nvGrpSpPr>
          <p:grpSpPr bwMode="auto">
            <a:xfrm>
              <a:off x="4224" y="720"/>
              <a:ext cx="322" cy="313"/>
              <a:chOff x="4224" y="720"/>
              <a:chExt cx="322" cy="313"/>
            </a:xfrm>
          </p:grpSpPr>
          <p:sp>
            <p:nvSpPr>
              <p:cNvPr id="90179" name="Freeform 90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78" y="792"/>
                <a:ext cx="106" cy="66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33 h 46"/>
                  <a:gd name="T4" fmla="*/ 0 w 80"/>
                  <a:gd name="T5" fmla="*/ 33 h 46"/>
                  <a:gd name="T6" fmla="*/ 0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0" name="Freeform 9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269" y="852"/>
                <a:ext cx="17" cy="6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6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1" name="Rectangle 92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331" y="720"/>
                <a:ext cx="107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2" name="Line 93"/>
              <p:cNvSpPr>
                <a:spLocks noChangeAspect="1"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337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3" name="Line 94"/>
              <p:cNvSpPr>
                <a:spLocks noChangeAspect="1"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344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4" name="Line 95"/>
              <p:cNvSpPr>
                <a:spLocks noChangeAspect="1"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23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5" name="Line 96"/>
              <p:cNvSpPr>
                <a:spLocks noChangeAspect="1"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31" y="720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6" name="Freeform 97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384" y="792"/>
                <a:ext cx="107" cy="6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33 h 46"/>
                  <a:gd name="T4" fmla="*/ 107 w 80"/>
                  <a:gd name="T5" fmla="*/ 33 h 46"/>
                  <a:gd name="T6" fmla="*/ 107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7" name="Freeform 9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82" y="852"/>
                <a:ext cx="16" cy="6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6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8" name="Line 99"/>
              <p:cNvSpPr>
                <a:spLocks noChangeAspect="1"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30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9" name="Line 100"/>
              <p:cNvSpPr>
                <a:spLocks noChangeAspect="1"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324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90" name="Line 101"/>
              <p:cNvSpPr>
                <a:spLocks noChangeShapeType="1"/>
              </p:cNvSpPr>
              <p:nvPr/>
            </p:nvSpPr>
            <p:spPr bwMode="auto">
              <a:xfrm>
                <a:off x="4276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91" name="Line 102"/>
              <p:cNvSpPr>
                <a:spLocks noChangeShapeType="1"/>
              </p:cNvSpPr>
              <p:nvPr/>
            </p:nvSpPr>
            <p:spPr bwMode="auto">
              <a:xfrm>
                <a:off x="4492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92" name="Rectangle 103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224" y="858"/>
                <a:ext cx="108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04"/>
              <p:cNvGrpSpPr>
                <a:grpSpLocks/>
              </p:cNvGrpSpPr>
              <p:nvPr/>
            </p:nvGrpSpPr>
            <p:grpSpPr bwMode="auto">
              <a:xfrm>
                <a:off x="4437" y="858"/>
                <a:ext cx="107" cy="73"/>
                <a:chOff x="4437" y="858"/>
                <a:chExt cx="107" cy="73"/>
              </a:xfrm>
            </p:grpSpPr>
            <p:sp>
              <p:nvSpPr>
                <p:cNvPr id="90202" name="Rectangle 105"/>
                <p:cNvSpPr>
                  <a:spLocks noChangeAspect="1"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03" name="Line 106"/>
                <p:cNvSpPr>
                  <a:spLocks noChangeAspect="1"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04" name="Line 107"/>
                <p:cNvSpPr>
                  <a:spLocks noChangeAspect="1"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7" name="Group 108"/>
              <p:cNvGrpSpPr>
                <a:grpSpLocks/>
              </p:cNvGrpSpPr>
              <p:nvPr/>
            </p:nvGrpSpPr>
            <p:grpSpPr bwMode="auto">
              <a:xfrm>
                <a:off x="4439" y="960"/>
                <a:ext cx="107" cy="73"/>
                <a:chOff x="4437" y="858"/>
                <a:chExt cx="107" cy="73"/>
              </a:xfrm>
            </p:grpSpPr>
            <p:sp>
              <p:nvSpPr>
                <p:cNvPr id="90199" name="Rectangle 109"/>
                <p:cNvSpPr>
                  <a:spLocks noChangeAspect="1"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00" name="Line 110"/>
                <p:cNvSpPr>
                  <a:spLocks noChangeAspect="1"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01" name="Line 111"/>
                <p:cNvSpPr>
                  <a:spLocks noChangeAspect="1"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" name="Group 112"/>
              <p:cNvGrpSpPr>
                <a:grpSpLocks/>
              </p:cNvGrpSpPr>
              <p:nvPr/>
            </p:nvGrpSpPr>
            <p:grpSpPr bwMode="auto">
              <a:xfrm>
                <a:off x="4224" y="960"/>
                <a:ext cx="107" cy="73"/>
                <a:chOff x="4437" y="858"/>
                <a:chExt cx="107" cy="73"/>
              </a:xfrm>
            </p:grpSpPr>
            <p:sp>
              <p:nvSpPr>
                <p:cNvPr id="90196" name="Rectangle 113"/>
                <p:cNvSpPr>
                  <a:spLocks noChangeAspect="1"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97" name="Line 114"/>
                <p:cNvSpPr>
                  <a:spLocks noChangeAspect="1"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98" name="Line 115"/>
                <p:cNvSpPr>
                  <a:spLocks noChangeAspect="1"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90126" name="Line 116"/>
          <p:cNvSpPr>
            <a:spLocks noChangeShapeType="1"/>
          </p:cNvSpPr>
          <p:nvPr/>
        </p:nvSpPr>
        <p:spPr bwMode="auto">
          <a:xfrm>
            <a:off x="4114800" y="4976446"/>
            <a:ext cx="1143000" cy="0"/>
          </a:xfrm>
          <a:prstGeom prst="line">
            <a:avLst/>
          </a:prstGeom>
          <a:noFill/>
          <a:ln w="28575">
            <a:solidFill>
              <a:srgbClr val="633CF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2991721" y="3851031"/>
            <a:ext cx="1522260" cy="786982"/>
            <a:chOff x="3890" y="720"/>
            <a:chExt cx="997" cy="762"/>
          </a:xfrm>
        </p:grpSpPr>
        <p:sp>
          <p:nvSpPr>
            <p:cNvPr id="90149" name="Text Box 118"/>
            <p:cNvSpPr txBox="1"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90" y="1035"/>
              <a:ext cx="997" cy="4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System Types and</a:t>
              </a:r>
              <a:br>
                <a:rPr lang="de-DE" sz="1200" b="1"/>
              </a:br>
              <a:r>
                <a:rPr lang="de-DE" sz="1200" b="1"/>
                <a:t> Modules Types</a:t>
              </a:r>
            </a:p>
          </p:txBody>
        </p:sp>
        <p:grpSp>
          <p:nvGrpSpPr>
            <p:cNvPr id="20" name="Group 119"/>
            <p:cNvGrpSpPr>
              <a:grpSpLocks/>
            </p:cNvGrpSpPr>
            <p:nvPr/>
          </p:nvGrpSpPr>
          <p:grpSpPr bwMode="auto">
            <a:xfrm>
              <a:off x="4224" y="720"/>
              <a:ext cx="322" cy="313"/>
              <a:chOff x="4224" y="720"/>
              <a:chExt cx="322" cy="313"/>
            </a:xfrm>
          </p:grpSpPr>
          <p:sp>
            <p:nvSpPr>
              <p:cNvPr id="90151" name="Freeform 120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278" y="792"/>
                <a:ext cx="106" cy="66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33 h 46"/>
                  <a:gd name="T4" fmla="*/ 0 w 80"/>
                  <a:gd name="T5" fmla="*/ 33 h 46"/>
                  <a:gd name="T6" fmla="*/ 0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2" name="Freeform 121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269" y="852"/>
                <a:ext cx="17" cy="6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6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3" name="Rectangle 122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31" y="720"/>
                <a:ext cx="107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4" name="Line 123"/>
              <p:cNvSpPr>
                <a:spLocks noChangeAspect="1"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37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5" name="Line 124"/>
              <p:cNvSpPr>
                <a:spLocks noChangeAspect="1"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344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6" name="Line 125"/>
              <p:cNvSpPr>
                <a:spLocks noChangeAspect="1"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23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7" name="Line 126"/>
              <p:cNvSpPr>
                <a:spLocks noChangeAspect="1"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31" y="720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8" name="Freeform 1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84" y="792"/>
                <a:ext cx="107" cy="6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33 h 46"/>
                  <a:gd name="T4" fmla="*/ 107 w 80"/>
                  <a:gd name="T5" fmla="*/ 33 h 46"/>
                  <a:gd name="T6" fmla="*/ 107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9" name="Freeform 1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82" y="852"/>
                <a:ext cx="16" cy="6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6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0" name="Line 129"/>
              <p:cNvSpPr>
                <a:spLocks noChangeAspect="1"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30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61" name="Line 130"/>
              <p:cNvSpPr>
                <a:spLocks noChangeAspect="1"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324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62" name="Line 131"/>
              <p:cNvSpPr>
                <a:spLocks noChangeShapeType="1"/>
              </p:cNvSpPr>
              <p:nvPr/>
            </p:nvSpPr>
            <p:spPr bwMode="auto">
              <a:xfrm>
                <a:off x="4276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63" name="Line 132"/>
              <p:cNvSpPr>
                <a:spLocks noChangeShapeType="1"/>
              </p:cNvSpPr>
              <p:nvPr/>
            </p:nvSpPr>
            <p:spPr bwMode="auto">
              <a:xfrm>
                <a:off x="4492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64" name="Rectangle 133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224" y="858"/>
                <a:ext cx="108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134"/>
              <p:cNvGrpSpPr>
                <a:grpSpLocks/>
              </p:cNvGrpSpPr>
              <p:nvPr/>
            </p:nvGrpSpPr>
            <p:grpSpPr bwMode="auto">
              <a:xfrm>
                <a:off x="4437" y="858"/>
                <a:ext cx="107" cy="73"/>
                <a:chOff x="4437" y="858"/>
                <a:chExt cx="107" cy="73"/>
              </a:xfrm>
            </p:grpSpPr>
            <p:sp>
              <p:nvSpPr>
                <p:cNvPr id="90174" name="Rectangle 135"/>
                <p:cNvSpPr>
                  <a:spLocks noChangeAspect="1"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5" name="Line 136"/>
                <p:cNvSpPr>
                  <a:spLocks noChangeAspect="1"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76" name="Line 137"/>
                <p:cNvSpPr>
                  <a:spLocks noChangeAspect="1"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2" name="Group 138"/>
              <p:cNvGrpSpPr>
                <a:grpSpLocks/>
              </p:cNvGrpSpPr>
              <p:nvPr/>
            </p:nvGrpSpPr>
            <p:grpSpPr bwMode="auto">
              <a:xfrm>
                <a:off x="4439" y="960"/>
                <a:ext cx="107" cy="73"/>
                <a:chOff x="4437" y="858"/>
                <a:chExt cx="107" cy="73"/>
              </a:xfrm>
            </p:grpSpPr>
            <p:sp>
              <p:nvSpPr>
                <p:cNvPr id="90171" name="Rectangle 139"/>
                <p:cNvSpPr>
                  <a:spLocks noChangeAspect="1"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2" name="Line 140"/>
                <p:cNvSpPr>
                  <a:spLocks noChangeAspect="1"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73" name="Line 141"/>
                <p:cNvSpPr>
                  <a:spLocks noChangeAspect="1"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3" name="Group 142"/>
              <p:cNvGrpSpPr>
                <a:grpSpLocks/>
              </p:cNvGrpSpPr>
              <p:nvPr/>
            </p:nvGrpSpPr>
            <p:grpSpPr bwMode="auto">
              <a:xfrm>
                <a:off x="4224" y="960"/>
                <a:ext cx="107" cy="73"/>
                <a:chOff x="4437" y="858"/>
                <a:chExt cx="107" cy="73"/>
              </a:xfrm>
            </p:grpSpPr>
            <p:sp>
              <p:nvSpPr>
                <p:cNvPr id="90168" name="Rectangle 143"/>
                <p:cNvSpPr>
                  <a:spLocks noChangeAspect="1"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9" name="Line 144"/>
                <p:cNvSpPr>
                  <a:spLocks noChangeAspect="1"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70" name="Line 145"/>
                <p:cNvSpPr>
                  <a:spLocks noChangeAspect="1"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24" name="Group 146"/>
          <p:cNvGrpSpPr>
            <a:grpSpLocks/>
          </p:cNvGrpSpPr>
          <p:nvPr/>
        </p:nvGrpSpPr>
        <p:grpSpPr bwMode="auto">
          <a:xfrm>
            <a:off x="4121145" y="2202475"/>
            <a:ext cx="884236" cy="675543"/>
            <a:chOff x="3705" y="768"/>
            <a:chExt cx="557" cy="461"/>
          </a:xfrm>
        </p:grpSpPr>
        <p:pic>
          <p:nvPicPr>
            <p:cNvPr id="90147" name="Picture 147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3792" y="768"/>
              <a:ext cx="405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0148" name="Text Box 148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705" y="895"/>
              <a:ext cx="557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System</a:t>
              </a:r>
              <a:br>
                <a:rPr lang="de-DE" sz="1292" b="1"/>
              </a:br>
              <a:r>
                <a:rPr lang="de-DE" sz="1292" b="1"/>
                <a:t>Domains</a:t>
              </a:r>
            </a:p>
          </p:txBody>
        </p:sp>
      </p:grpSp>
      <p:sp>
        <p:nvSpPr>
          <p:cNvPr id="90129" name="Text Box 149"/>
          <p:cNvSpPr txBox="1">
            <a:spLocks noChangeArrowheads="1"/>
          </p:cNvSpPr>
          <p:nvPr/>
        </p:nvSpPr>
        <p:spPr bwMode="auto">
          <a:xfrm>
            <a:off x="5061439" y="698989"/>
            <a:ext cx="2256195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>
                <a:solidFill>
                  <a:srgbClr val="0000FF"/>
                </a:solidFill>
              </a:rPr>
              <a:t>Systems View</a:t>
            </a:r>
          </a:p>
        </p:txBody>
      </p:sp>
      <p:grpSp>
        <p:nvGrpSpPr>
          <p:cNvPr id="25" name="Group 150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</p:grpSpPr>
        <p:sp>
          <p:nvSpPr>
            <p:cNvPr id="90135" name="Text Box 151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90136" name="Text Box 152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90137" name="Text Box 153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90138" name="Text Box 154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90139" name="Text Box 155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90140" name="Text Box 156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A</a:t>
              </a:r>
            </a:p>
          </p:txBody>
        </p:sp>
        <p:sp>
          <p:nvSpPr>
            <p:cNvPr id="90141" name="Text Box 157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90142" name="Text Box 158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90143" name="Text Box 159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90144" name="Text Box 160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90145" name="Text Box 161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90146" name="Text Box 162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sp>
        <p:nvSpPr>
          <p:cNvPr id="90131" name="Text Box 163"/>
          <p:cNvSpPr txBox="1">
            <a:spLocks noChangeArrowheads="1"/>
          </p:cNvSpPr>
          <p:nvPr/>
        </p:nvSpPr>
        <p:spPr bwMode="auto">
          <a:xfrm rot="-54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90132" name="Text Box 164"/>
          <p:cNvSpPr txBox="1">
            <a:spLocks noChangeArrowheads="1"/>
          </p:cNvSpPr>
          <p:nvPr/>
        </p:nvSpPr>
        <p:spPr bwMode="auto">
          <a:xfrm rot="-54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90133" name="Text Box 165"/>
          <p:cNvSpPr txBox="1">
            <a:spLocks noChangeArrowheads="1"/>
          </p:cNvSpPr>
          <p:nvPr/>
        </p:nvSpPr>
        <p:spPr bwMode="auto">
          <a:xfrm rot="-5400000">
            <a:off x="7711587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 dirty="0"/>
              <a:t>Implementation</a:t>
            </a:r>
          </a:p>
        </p:txBody>
      </p:sp>
      <p:sp>
        <p:nvSpPr>
          <p:cNvPr id="90134" name="Text Box 167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1574157836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Object 2"/>
          <p:cNvGraphicFramePr>
            <a:graphicFrameLocks noChangeAspect="1"/>
          </p:cNvGraphicFramePr>
          <p:nvPr>
            <p:extLst/>
          </p:nvPr>
        </p:nvGraphicFramePr>
        <p:xfrm>
          <a:off x="1295400" y="1650234"/>
          <a:ext cx="7817198" cy="474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HOTO-PAINT" r:id="rId4" imgW="10038095" imgH="6609524" progId="">
                  <p:embed/>
                </p:oleObj>
              </mc:Choice>
              <mc:Fallback>
                <p:oleObj name="PHOTO-PAINT" r:id="rId4" imgW="10038095" imgH="6609524" progId="">
                  <p:embed/>
                  <p:pic>
                    <p:nvPicPr>
                      <p:cNvPr id="1996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50234"/>
                        <a:ext cx="7817198" cy="4749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3" name="Text Box 4"/>
          <p:cNvSpPr txBox="1">
            <a:spLocks noChangeArrowheads="1"/>
          </p:cNvSpPr>
          <p:nvPr/>
        </p:nvSpPr>
        <p:spPr bwMode="auto">
          <a:xfrm>
            <a:off x="420213" y="1636837"/>
            <a:ext cx="905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dirty="0">
                <a:solidFill>
                  <a:srgbClr val="003366"/>
                </a:solidFill>
                <a:latin typeface="+mj-lt"/>
                <a:cs typeface="ＭＳ Ｐゴシック"/>
              </a:rPr>
              <a:t>Level A </a:t>
            </a:r>
          </a:p>
        </p:txBody>
      </p:sp>
      <p:sp>
        <p:nvSpPr>
          <p:cNvPr id="199684" name="Title 6"/>
          <p:cNvSpPr>
            <a:spLocks noGrp="1"/>
          </p:cNvSpPr>
          <p:nvPr>
            <p:ph type="title"/>
          </p:nvPr>
        </p:nvSpPr>
        <p:spPr>
          <a:xfrm>
            <a:off x="487474" y="588472"/>
            <a:ext cx="7495941" cy="562708"/>
          </a:xfrm>
        </p:spPr>
        <p:txBody>
          <a:bodyPr/>
          <a:lstStyle/>
          <a:p>
            <a:r>
              <a:rPr lang="en-AU" dirty="0"/>
              <a:t>Hierarchy Example: QLD Shared Service Agency</a:t>
            </a:r>
          </a:p>
        </p:txBody>
      </p:sp>
    </p:spTree>
    <p:extLst>
      <p:ext uri="{BB962C8B-B14F-4D97-AF65-F5344CB8AC3E}">
        <p14:creationId xmlns:p14="http://schemas.microsoft.com/office/powerpoint/2010/main" val="13501448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17858" y="1601457"/>
            <a:ext cx="897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>
                <a:solidFill>
                  <a:srgbClr val="003366"/>
                </a:solidFill>
                <a:latin typeface="+mj-lt"/>
                <a:cs typeface="ＭＳ Ｐゴシック"/>
              </a:rPr>
              <a:t>Level B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17072" y="2274278"/>
            <a:ext cx="89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ctr">
              <a:defRPr>
                <a:solidFill>
                  <a:srgbClr val="003366"/>
                </a:solidFill>
                <a:latin typeface="+mj-lt"/>
                <a:cs typeface="ＭＳ Ｐゴシック"/>
              </a:defRPr>
            </a:lvl1pPr>
          </a:lstStyle>
          <a:p>
            <a:r>
              <a:rPr lang="en-AU" dirty="0"/>
              <a:t>Level C </a:t>
            </a:r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1027114" y="1428752"/>
          <a:ext cx="7062787" cy="443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HOTO-PAINT" r:id="rId4" imgW="8628571" imgH="5866667" progId="">
                  <p:embed/>
                </p:oleObj>
              </mc:Choice>
              <mc:Fallback>
                <p:oleObj name="PHOTO-PAINT" r:id="rId4" imgW="8628571" imgH="5866667" progId="">
                  <p:embed/>
                  <p:pic>
                    <p:nvPicPr>
                      <p:cNvPr id="200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4" y="1428752"/>
                        <a:ext cx="7062787" cy="4434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7474" y="588472"/>
            <a:ext cx="7495941" cy="562708"/>
          </a:xfrm>
        </p:spPr>
        <p:txBody>
          <a:bodyPr/>
          <a:lstStyle/>
          <a:p>
            <a:r>
              <a:rPr lang="en-AU" dirty="0"/>
              <a:t>Hierarchy Example: QLD Shared Service Agency</a:t>
            </a:r>
          </a:p>
        </p:txBody>
      </p:sp>
    </p:spTree>
    <p:extLst>
      <p:ext uri="{BB962C8B-B14F-4D97-AF65-F5344CB8AC3E}">
        <p14:creationId xmlns:p14="http://schemas.microsoft.com/office/powerpoint/2010/main" val="30795689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Process Identification</a:t>
            </a:r>
          </a:p>
        </p:txBody>
      </p:sp>
      <p:sp>
        <p:nvSpPr>
          <p:cNvPr id="247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27" y="1654420"/>
            <a:ext cx="8450873" cy="379827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What?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Define an organization’s business processes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Establish criteria to prioritize the management of these processes</a:t>
            </a:r>
          </a:p>
          <a:p>
            <a:pPr marL="0" indent="0">
              <a:buNone/>
            </a:pPr>
            <a:endParaRPr lang="en-AU" sz="1846" dirty="0"/>
          </a:p>
          <a:p>
            <a:pPr marL="0" indent="0">
              <a:buNone/>
            </a:pPr>
            <a:r>
              <a:rPr lang="en-AU" dirty="0"/>
              <a:t>Why?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Understand the organization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Maximize value of BPM initiatives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Output: Process Architecture</a:t>
            </a:r>
          </a:p>
          <a:p>
            <a:pPr lvl="1"/>
            <a:r>
              <a:rPr lang="en-AU" dirty="0"/>
              <a:t>Captures business processes and their scope</a:t>
            </a:r>
          </a:p>
          <a:p>
            <a:pPr lvl="1"/>
            <a:r>
              <a:rPr lang="en-AU" dirty="0"/>
              <a:t>Serves as a framework for defining priorities and scope of subsequent BPM phases (e.g. modelling, redesign and automation).</a:t>
            </a:r>
          </a:p>
        </p:txBody>
      </p:sp>
    </p:spTree>
    <p:extLst>
      <p:ext uri="{BB962C8B-B14F-4D97-AF65-F5344CB8AC3E}">
        <p14:creationId xmlns:p14="http://schemas.microsoft.com/office/powerpoint/2010/main" val="2656488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4929" y="1607738"/>
            <a:ext cx="915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dirty="0">
                <a:solidFill>
                  <a:srgbClr val="003366"/>
                </a:solidFill>
                <a:latin typeface="+mj-lt"/>
                <a:cs typeface="ＭＳ Ｐゴシック"/>
              </a:rPr>
              <a:t>Level D 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/>
          </p:nvPr>
        </p:nvGraphicFramePr>
        <p:xfrm>
          <a:off x="1489474" y="1619846"/>
          <a:ext cx="6322855" cy="46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HOTO-PAINT" r:id="rId4" imgW="7638095" imgH="6028571" progId="">
                  <p:embed/>
                </p:oleObj>
              </mc:Choice>
              <mc:Fallback>
                <p:oleObj name="PHOTO-PAINT" r:id="rId4" imgW="7638095" imgH="6028571" progId="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474" y="1619846"/>
                        <a:ext cx="6322855" cy="46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87474" y="588472"/>
            <a:ext cx="7495941" cy="562708"/>
          </a:xfrm>
        </p:spPr>
        <p:txBody>
          <a:bodyPr/>
          <a:lstStyle/>
          <a:p>
            <a:r>
              <a:rPr lang="en-AU" dirty="0"/>
              <a:t>Hierarchy Example: QLD Shared Service Agency</a:t>
            </a:r>
          </a:p>
        </p:txBody>
      </p:sp>
    </p:spTree>
    <p:extLst>
      <p:ext uri="{BB962C8B-B14F-4D97-AF65-F5344CB8AC3E}">
        <p14:creationId xmlns:p14="http://schemas.microsoft.com/office/powerpoint/2010/main" val="1710674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>
              <a:defRPr/>
            </a:pPr>
            <a:fld id="{E71C53F3-8A09-0B44-8CA1-1304E39645C2}" type="slidenum">
              <a:rPr lang="de-DE" smtClean="0">
                <a:latin typeface="+mn-lt"/>
              </a:rPr>
              <a:pPr defTabSz="703402">
                <a:defRPr/>
              </a:pPr>
              <a:t>31</a:t>
            </a:fld>
            <a:endParaRPr lang="de-DE">
              <a:latin typeface="+mn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5831" y="603738"/>
            <a:ext cx="7372350" cy="562708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Designation via Reference Models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27" y="2056641"/>
            <a:ext cx="3878873" cy="3798277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industry-neutral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enterprise model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Open standard for benchmarking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Four levels</a:t>
            </a:r>
          </a:p>
          <a:p>
            <a:pPr lvl="1"/>
            <a:r>
              <a:rPr lang="en-US" dirty="0"/>
              <a:t>Categories</a:t>
            </a:r>
          </a:p>
          <a:p>
            <a:pPr lvl="1"/>
            <a:r>
              <a:rPr lang="en-US" dirty="0"/>
              <a:t>Process group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Activity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7893" name="Picture 6" descr="Picture 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086" y="2104600"/>
            <a:ext cx="3973549" cy="391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7152" y="1581634"/>
            <a:ext cx="7963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Example: the APQC Process Classification Framework (PCF)</a:t>
            </a:r>
          </a:p>
        </p:txBody>
      </p:sp>
    </p:spTree>
    <p:extLst>
      <p:ext uri="{BB962C8B-B14F-4D97-AF65-F5344CB8AC3E}">
        <p14:creationId xmlns:p14="http://schemas.microsoft.com/office/powerpoint/2010/main" val="25474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APQC PCF Overview</a:t>
            </a:r>
          </a:p>
        </p:txBody>
      </p:sp>
      <p:pic>
        <p:nvPicPr>
          <p:cNvPr id="2708483" name="Picture 3"/>
          <p:cNvPicPr>
            <a:picLocks noChangeAspect="1" noChangeArrowheads="1"/>
          </p:cNvPicPr>
          <p:nvPr/>
        </p:nvPicPr>
        <p:blipFill>
          <a:blip r:embed="rId2" cstate="print"/>
          <a:srcRect l="22688" t="13303" r="22185" b="16536"/>
          <a:stretch>
            <a:fillRect/>
          </a:stretch>
        </p:blipFill>
        <p:spPr bwMode="auto">
          <a:xfrm>
            <a:off x="1976804" y="1522536"/>
            <a:ext cx="4963257" cy="473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612495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>
              <a:defRPr/>
            </a:pPr>
            <a:fld id="{696DA0FB-2634-634F-8A8E-B7A7E56ECDFE}" type="slidenum">
              <a:rPr lang="de-DE" smtClean="0">
                <a:latin typeface="+mn-lt"/>
              </a:rPr>
              <a:pPr defTabSz="703402">
                <a:defRPr/>
              </a:pPr>
              <a:t>33</a:t>
            </a:fld>
            <a:endParaRPr lang="de-DE">
              <a:latin typeface="+mn-lt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89" y="627719"/>
            <a:ext cx="6705600" cy="562708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APQC Classification Framework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sz="1939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768" r="4662"/>
          <a:stretch/>
        </p:blipFill>
        <p:spPr>
          <a:xfrm>
            <a:off x="367415" y="1544756"/>
            <a:ext cx="8132781" cy="46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6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>
              <a:defRPr/>
            </a:pPr>
            <a:fld id="{696DA0FB-2634-634F-8A8E-B7A7E56ECDFE}" type="slidenum">
              <a:rPr lang="de-DE" smtClean="0">
                <a:latin typeface="+mn-lt"/>
              </a:rPr>
              <a:pPr defTabSz="703402">
                <a:defRPr/>
              </a:pPr>
              <a:t>34</a:t>
            </a:fld>
            <a:endParaRPr lang="de-DE">
              <a:latin typeface="+mn-lt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89" y="627719"/>
            <a:ext cx="6705600" cy="562708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APQC Classification Framework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sz="1939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0743" y="1650313"/>
            <a:ext cx="4572000" cy="40620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Available industry sectors: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Aerospace &amp; Defense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Automotive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Banking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Broadcasting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Consumer Electronics Just released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Consumer Products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Education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Electric Utilities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Petroleum Downstream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Petroleum Upstream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Pharmaceutical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Retail</a:t>
            </a:r>
          </a:p>
          <a:p>
            <a:pPr marL="316531" indent="-316531">
              <a:buFont typeface="Arial" panose="020B0604020202020204" pitchFamily="34" charset="0"/>
              <a:buChar char="•"/>
            </a:pPr>
            <a:r>
              <a:rPr lang="en-US" sz="1846" dirty="0">
                <a:latin typeface="+mj-lt"/>
              </a:rPr>
              <a:t>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99244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/>
            <a:fld id="{9033934F-E9B1-43CA-B8EB-BB2C3045CC5D}" type="slidenum">
              <a:rPr lang="de-DE"/>
              <a:pPr defTabSz="703402"/>
              <a:t>35</a:t>
            </a:fld>
            <a:endParaRPr lang="de-D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pitchFamily="34" charset="-128"/>
              </a:rPr>
              <a:t>The Evaluation Phase (aka Process Selection)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r>
              <a:rPr lang="de-DE" sz="2400" b="1" dirty="0">
                <a:ea typeface="ＭＳ Ｐゴシック" pitchFamily="34" charset="-128"/>
              </a:rPr>
              <a:t>Importance</a:t>
            </a:r>
            <a:endParaRPr lang="de-DE" b="1" dirty="0">
              <a:ea typeface="ＭＳ Ｐゴシック" pitchFamily="34" charset="-128"/>
            </a:endParaRPr>
          </a:p>
          <a:p>
            <a:pPr lvl="1"/>
            <a:r>
              <a:rPr lang="de-DE" sz="2031" dirty="0">
                <a:ea typeface="ＭＳ Ｐゴシック" pitchFamily="34" charset="-128"/>
              </a:rPr>
              <a:t> Which processes have the greatest impact on the organization‘s strategic goals?</a:t>
            </a:r>
          </a:p>
          <a:p>
            <a:pPr marL="474796" indent="-474796">
              <a:buFont typeface="+mj-lt"/>
              <a:buAutoNum type="arabicPeriod"/>
            </a:pPr>
            <a:r>
              <a:rPr lang="de-DE" sz="2400" b="1" dirty="0">
                <a:ea typeface="ＭＳ Ｐゴシック" pitchFamily="34" charset="-128"/>
              </a:rPr>
              <a:t>Dysfunction</a:t>
            </a:r>
            <a:endParaRPr lang="de-DE" b="1" dirty="0">
              <a:ea typeface="ＭＳ Ｐゴシック" pitchFamily="34" charset="-128"/>
            </a:endParaRPr>
          </a:p>
          <a:p>
            <a:pPr lvl="1"/>
            <a:r>
              <a:rPr lang="de-DE" sz="2215" dirty="0">
                <a:ea typeface="ＭＳ Ｐゴシック" pitchFamily="34" charset="-128"/>
              </a:rPr>
              <a:t> </a:t>
            </a:r>
            <a:r>
              <a:rPr lang="de-DE" sz="2031" dirty="0">
                <a:ea typeface="ＭＳ Ｐゴシック" pitchFamily="34" charset="-128"/>
              </a:rPr>
              <a:t>Which processes are in the deepest trouble?</a:t>
            </a:r>
          </a:p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r>
              <a:rPr lang="de-DE" sz="2400" b="1" dirty="0">
                <a:ea typeface="ＭＳ Ｐゴシック" pitchFamily="34" charset="-128"/>
              </a:rPr>
              <a:t>Feasibility</a:t>
            </a:r>
            <a:endParaRPr lang="de-DE" b="1" dirty="0">
              <a:ea typeface="ＭＳ Ｐゴシック" pitchFamily="34" charset="-128"/>
            </a:endParaRPr>
          </a:p>
          <a:p>
            <a:pPr lvl="1"/>
            <a:r>
              <a:rPr lang="de-DE" sz="2215" dirty="0">
                <a:ea typeface="ＭＳ Ｐゴシック" pitchFamily="34" charset="-128"/>
              </a:rPr>
              <a:t> </a:t>
            </a:r>
            <a:r>
              <a:rPr lang="de-DE" sz="2031" dirty="0">
                <a:ea typeface="ＭＳ Ｐゴシック" pitchFamily="34" charset="-128"/>
              </a:rPr>
              <a:t>Which process is the most susceptible to successful </a:t>
            </a:r>
            <a:br>
              <a:rPr lang="de-DE" sz="2031" dirty="0">
                <a:ea typeface="ＭＳ Ｐゴシック" pitchFamily="34" charset="-128"/>
              </a:rPr>
            </a:br>
            <a:r>
              <a:rPr lang="de-DE" sz="2031" dirty="0">
                <a:ea typeface="ＭＳ Ｐゴシック" pitchFamily="34" charset="-128"/>
              </a:rPr>
              <a:t> process management?</a:t>
            </a:r>
          </a:p>
          <a:p>
            <a:pPr marL="422041" lvl="1" indent="0">
              <a:buNone/>
            </a:pPr>
            <a:endParaRPr lang="de-DE" sz="2031" dirty="0">
              <a:ea typeface="ＭＳ Ｐゴシック" pitchFamily="34" charset="-128"/>
            </a:endParaRPr>
          </a:p>
          <a:p>
            <a:pPr marL="422041" lvl="1" indent="0">
              <a:buNone/>
            </a:pPr>
            <a:endParaRPr lang="de-DE" sz="2031" dirty="0">
              <a:ea typeface="ＭＳ Ｐゴシック" pitchFamily="34" charset="-128"/>
            </a:endParaRPr>
          </a:p>
          <a:p>
            <a:pPr marL="0" lvl="1" indent="0" algn="ctr">
              <a:buNone/>
            </a:pPr>
            <a:r>
              <a:rPr lang="de-DE" sz="2215" dirty="0">
                <a:ea typeface="ＭＳ Ｐゴシック" pitchFamily="34" charset="-128"/>
              </a:rPr>
              <a:t>Process Portfolio Management</a:t>
            </a:r>
          </a:p>
          <a:p>
            <a:endParaRPr lang="de-DE" dirty="0">
              <a:ea typeface="ＭＳ Ｐゴシック" pitchFamily="34" charset="-128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7091334" y="6107338"/>
            <a:ext cx="1787669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8" dirty="0"/>
              <a:t>Hammer, Champy (1993)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flipH="1">
            <a:off x="4405888" y="4909092"/>
            <a:ext cx="346878" cy="49077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73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73448"/>
            <a:ext cx="7691885" cy="562708"/>
          </a:xfrm>
        </p:spPr>
        <p:txBody>
          <a:bodyPr/>
          <a:lstStyle/>
          <a:p>
            <a:r>
              <a:rPr lang="en-US" dirty="0"/>
              <a:t>Evaluation Example</a:t>
            </a:r>
          </a:p>
        </p:txBody>
      </p:sp>
      <p:grpSp>
        <p:nvGrpSpPr>
          <p:cNvPr id="2492419" name="Group 3"/>
          <p:cNvGrpSpPr>
            <a:grpSpLocks/>
          </p:cNvGrpSpPr>
          <p:nvPr/>
        </p:nvGrpSpPr>
        <p:grpSpPr bwMode="auto">
          <a:xfrm>
            <a:off x="1596794" y="2231777"/>
            <a:ext cx="5886756" cy="3960538"/>
            <a:chOff x="915" y="1143"/>
            <a:chExt cx="3220" cy="2471"/>
          </a:xfrm>
        </p:grpSpPr>
        <p:sp>
          <p:nvSpPr>
            <p:cNvPr id="2492420" name="Oval 4"/>
            <p:cNvSpPr>
              <a:spLocks noChangeArrowheads="1"/>
            </p:cNvSpPr>
            <p:nvPr/>
          </p:nvSpPr>
          <p:spPr bwMode="auto">
            <a:xfrm>
              <a:off x="2395" y="2642"/>
              <a:ext cx="155" cy="158"/>
            </a:xfrm>
            <a:prstGeom prst="ellipse">
              <a:avLst/>
            </a:prstGeom>
            <a:solidFill>
              <a:srgbClr val="CCFFCC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Y</a:t>
              </a:r>
            </a:p>
          </p:txBody>
        </p:sp>
        <p:sp>
          <p:nvSpPr>
            <p:cNvPr id="2492421" name="Rectangle 5"/>
            <p:cNvSpPr>
              <a:spLocks noChangeArrowheads="1"/>
            </p:cNvSpPr>
            <p:nvPr/>
          </p:nvSpPr>
          <p:spPr bwMode="auto">
            <a:xfrm>
              <a:off x="3278" y="1225"/>
              <a:ext cx="720" cy="201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0" scaled="1"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22" name="Line 6"/>
            <p:cNvSpPr>
              <a:spLocks noChangeShapeType="1"/>
            </p:cNvSpPr>
            <p:nvPr/>
          </p:nvSpPr>
          <p:spPr bwMode="auto">
            <a:xfrm>
              <a:off x="1240" y="1222"/>
              <a:ext cx="0" cy="20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23" name="Line 7"/>
            <p:cNvSpPr>
              <a:spLocks noChangeShapeType="1"/>
            </p:cNvSpPr>
            <p:nvPr/>
          </p:nvSpPr>
          <p:spPr bwMode="auto">
            <a:xfrm>
              <a:off x="1240" y="3244"/>
              <a:ext cx="2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24" name="Line 8"/>
            <p:cNvSpPr>
              <a:spLocks noChangeShapeType="1"/>
            </p:cNvSpPr>
            <p:nvPr/>
          </p:nvSpPr>
          <p:spPr bwMode="auto">
            <a:xfrm>
              <a:off x="2616" y="1222"/>
              <a:ext cx="0" cy="20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25" name="Line 9"/>
            <p:cNvSpPr>
              <a:spLocks noChangeShapeType="1"/>
            </p:cNvSpPr>
            <p:nvPr/>
          </p:nvSpPr>
          <p:spPr bwMode="auto">
            <a:xfrm>
              <a:off x="1246" y="2233"/>
              <a:ext cx="274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26" name="Line 10"/>
            <p:cNvSpPr>
              <a:spLocks noChangeShapeType="1"/>
            </p:cNvSpPr>
            <p:nvPr/>
          </p:nvSpPr>
          <p:spPr bwMode="auto">
            <a:xfrm>
              <a:off x="1242" y="1222"/>
              <a:ext cx="274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27" name="Text Box 11"/>
            <p:cNvSpPr txBox="1">
              <a:spLocks noChangeArrowheads="1"/>
            </p:cNvSpPr>
            <p:nvPr/>
          </p:nvSpPr>
          <p:spPr bwMode="auto">
            <a:xfrm>
              <a:off x="2307" y="3445"/>
              <a:ext cx="642" cy="15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73998" tIns="37000" rIns="73998" bIns="37000" anchor="ctr">
              <a:spAutoFit/>
            </a:bodyPr>
            <a:lstStyle/>
            <a:p>
              <a:pPr algn="ctr" defTabSz="740038"/>
              <a:r>
                <a:rPr lang="en-AU" sz="1108" b="1">
                  <a:latin typeface="Arial" charset="0"/>
                  <a:ea typeface="ＭＳ Ｐゴシック" charset="-128"/>
                  <a:cs typeface="Arial" charset="0"/>
                </a:rPr>
                <a:t>Process Health</a:t>
              </a:r>
            </a:p>
          </p:txBody>
        </p:sp>
        <p:sp>
          <p:nvSpPr>
            <p:cNvPr id="2492428" name="Text Box 12"/>
            <p:cNvSpPr txBox="1">
              <a:spLocks noChangeArrowheads="1"/>
            </p:cNvSpPr>
            <p:nvPr/>
          </p:nvSpPr>
          <p:spPr bwMode="auto">
            <a:xfrm rot="16229362">
              <a:off x="586" y="2059"/>
              <a:ext cx="960" cy="13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73998" tIns="37000" rIns="73998" bIns="37000" anchor="ctr">
              <a:spAutoFit/>
            </a:bodyPr>
            <a:lstStyle/>
            <a:p>
              <a:pPr algn="ctr" defTabSz="740038"/>
              <a:r>
                <a:rPr lang="en-AU" sz="1108" b="1">
                  <a:latin typeface="Arial" charset="0"/>
                  <a:ea typeface="ＭＳ Ｐゴシック" charset="-128"/>
                  <a:cs typeface="Arial" charset="0"/>
                </a:rPr>
                <a:t>Importance (priority)</a:t>
              </a:r>
            </a:p>
          </p:txBody>
        </p:sp>
        <p:sp>
          <p:nvSpPr>
            <p:cNvPr id="2492429" name="Text Box 13"/>
            <p:cNvSpPr txBox="1">
              <a:spLocks noChangeArrowheads="1"/>
            </p:cNvSpPr>
            <p:nvPr/>
          </p:nvSpPr>
          <p:spPr bwMode="auto">
            <a:xfrm>
              <a:off x="939" y="1143"/>
              <a:ext cx="241" cy="1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73998" tIns="37000" rIns="73998" bIns="37000" anchor="ctr">
              <a:spAutoFit/>
            </a:bodyPr>
            <a:lstStyle/>
            <a:p>
              <a:pPr algn="ctr" defTabSz="740038"/>
              <a:r>
                <a:rPr lang="en-AU" sz="1015" b="1">
                  <a:latin typeface="Arial" charset="0"/>
                  <a:ea typeface="ＭＳ Ｐゴシック" charset="-128"/>
                  <a:cs typeface="Arial" charset="0"/>
                </a:rPr>
                <a:t>High</a:t>
              </a:r>
            </a:p>
          </p:txBody>
        </p:sp>
        <p:sp>
          <p:nvSpPr>
            <p:cNvPr id="2492430" name="Text Box 14"/>
            <p:cNvSpPr txBox="1">
              <a:spLocks noChangeArrowheads="1"/>
            </p:cNvSpPr>
            <p:nvPr/>
          </p:nvSpPr>
          <p:spPr bwMode="auto">
            <a:xfrm>
              <a:off x="915" y="3152"/>
              <a:ext cx="225" cy="1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73998" tIns="37000" rIns="73998" bIns="37000" anchor="ctr">
              <a:spAutoFit/>
            </a:bodyPr>
            <a:lstStyle/>
            <a:p>
              <a:pPr algn="ctr" defTabSz="740038"/>
              <a:r>
                <a:rPr lang="en-AU" sz="1015" b="1">
                  <a:latin typeface="Arial" charset="0"/>
                  <a:ea typeface="ＭＳ Ｐゴシック" charset="-128"/>
                  <a:cs typeface="Arial" charset="0"/>
                </a:rPr>
                <a:t>Low</a:t>
              </a:r>
            </a:p>
          </p:txBody>
        </p:sp>
        <p:sp>
          <p:nvSpPr>
            <p:cNvPr id="2492431" name="Text Box 15"/>
            <p:cNvSpPr txBox="1">
              <a:spLocks noChangeArrowheads="1"/>
            </p:cNvSpPr>
            <p:nvPr/>
          </p:nvSpPr>
          <p:spPr bwMode="auto">
            <a:xfrm>
              <a:off x="3866" y="3265"/>
              <a:ext cx="269" cy="1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73998" tIns="37000" rIns="73998" bIns="37000" anchor="ctr">
              <a:spAutoFit/>
            </a:bodyPr>
            <a:lstStyle/>
            <a:p>
              <a:pPr algn="ctr" defTabSz="740038"/>
              <a:r>
                <a:rPr lang="en-AU" sz="1015" b="1">
                  <a:latin typeface="Arial" charset="0"/>
                  <a:ea typeface="ＭＳ Ｐゴシック" charset="-128"/>
                  <a:cs typeface="Arial" charset="0"/>
                </a:rPr>
                <a:t>Good</a:t>
              </a:r>
            </a:p>
          </p:txBody>
        </p:sp>
        <p:sp>
          <p:nvSpPr>
            <p:cNvPr id="2492432" name="Text Box 16"/>
            <p:cNvSpPr txBox="1">
              <a:spLocks noChangeArrowheads="1"/>
            </p:cNvSpPr>
            <p:nvPr/>
          </p:nvSpPr>
          <p:spPr bwMode="auto">
            <a:xfrm>
              <a:off x="1129" y="3265"/>
              <a:ext cx="245" cy="1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73998" tIns="37000" rIns="73998" bIns="37000" anchor="ctr">
              <a:spAutoFit/>
            </a:bodyPr>
            <a:lstStyle/>
            <a:p>
              <a:pPr algn="ctr" defTabSz="740038"/>
              <a:r>
                <a:rPr lang="en-AU" sz="1015" b="1">
                  <a:latin typeface="Arial" charset="0"/>
                  <a:ea typeface="ＭＳ Ｐゴシック" charset="-128"/>
                  <a:cs typeface="Arial" charset="0"/>
                </a:rPr>
                <a:t>Poor</a:t>
              </a:r>
            </a:p>
          </p:txBody>
        </p:sp>
        <p:sp>
          <p:nvSpPr>
            <p:cNvPr id="2492433" name="Line 17"/>
            <p:cNvSpPr>
              <a:spLocks noChangeShapeType="1"/>
            </p:cNvSpPr>
            <p:nvPr/>
          </p:nvSpPr>
          <p:spPr bwMode="auto">
            <a:xfrm>
              <a:off x="3991" y="1222"/>
              <a:ext cx="0" cy="20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92434" name="Oval 18"/>
            <p:cNvSpPr>
              <a:spLocks noChangeArrowheads="1"/>
            </p:cNvSpPr>
            <p:nvPr/>
          </p:nvSpPr>
          <p:spPr bwMode="auto">
            <a:xfrm>
              <a:off x="2513" y="3083"/>
              <a:ext cx="155" cy="1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L</a:t>
              </a:r>
            </a:p>
          </p:txBody>
        </p:sp>
        <p:pic>
          <p:nvPicPr>
            <p:cNvPr id="2492435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4" y="3403"/>
              <a:ext cx="199" cy="211"/>
            </a:xfrm>
            <a:prstGeom prst="rect">
              <a:avLst/>
            </a:prstGeom>
            <a:noFill/>
          </p:spPr>
        </p:pic>
        <p:pic>
          <p:nvPicPr>
            <p:cNvPr id="249243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8" y="3414"/>
              <a:ext cx="178" cy="197"/>
            </a:xfrm>
            <a:prstGeom prst="rect">
              <a:avLst/>
            </a:prstGeom>
            <a:noFill/>
          </p:spPr>
        </p:pic>
        <p:sp>
          <p:nvSpPr>
            <p:cNvPr id="2492437" name="Oval 21"/>
            <p:cNvSpPr>
              <a:spLocks noChangeArrowheads="1"/>
            </p:cNvSpPr>
            <p:nvPr/>
          </p:nvSpPr>
          <p:spPr bwMode="auto">
            <a:xfrm>
              <a:off x="2621" y="3083"/>
              <a:ext cx="155" cy="15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O</a:t>
              </a:r>
            </a:p>
          </p:txBody>
        </p:sp>
        <p:sp>
          <p:nvSpPr>
            <p:cNvPr id="2492438" name="Oval 22"/>
            <p:cNvSpPr>
              <a:spLocks noChangeArrowheads="1"/>
            </p:cNvSpPr>
            <p:nvPr/>
          </p:nvSpPr>
          <p:spPr bwMode="auto">
            <a:xfrm>
              <a:off x="2544" y="2859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Q</a:t>
              </a:r>
            </a:p>
          </p:txBody>
        </p:sp>
        <p:sp>
          <p:nvSpPr>
            <p:cNvPr id="2492439" name="Oval 23"/>
            <p:cNvSpPr>
              <a:spLocks noChangeArrowheads="1"/>
            </p:cNvSpPr>
            <p:nvPr/>
          </p:nvSpPr>
          <p:spPr bwMode="auto">
            <a:xfrm>
              <a:off x="1877" y="2631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B</a:t>
              </a:r>
            </a:p>
          </p:txBody>
        </p:sp>
        <p:sp>
          <p:nvSpPr>
            <p:cNvPr id="2492440" name="Oval 24"/>
            <p:cNvSpPr>
              <a:spLocks noChangeArrowheads="1"/>
            </p:cNvSpPr>
            <p:nvPr/>
          </p:nvSpPr>
          <p:spPr bwMode="auto">
            <a:xfrm>
              <a:off x="1980" y="2636"/>
              <a:ext cx="154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J</a:t>
              </a:r>
            </a:p>
          </p:txBody>
        </p:sp>
        <p:sp>
          <p:nvSpPr>
            <p:cNvPr id="2492441" name="Oval 25"/>
            <p:cNvSpPr>
              <a:spLocks noChangeArrowheads="1"/>
            </p:cNvSpPr>
            <p:nvPr/>
          </p:nvSpPr>
          <p:spPr bwMode="auto">
            <a:xfrm>
              <a:off x="2503" y="2642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M</a:t>
              </a:r>
            </a:p>
          </p:txBody>
        </p:sp>
        <p:sp>
          <p:nvSpPr>
            <p:cNvPr id="2492442" name="Oval 26"/>
            <p:cNvSpPr>
              <a:spLocks noChangeArrowheads="1"/>
            </p:cNvSpPr>
            <p:nvPr/>
          </p:nvSpPr>
          <p:spPr bwMode="auto">
            <a:xfrm>
              <a:off x="2621" y="2642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R</a:t>
              </a:r>
            </a:p>
          </p:txBody>
        </p:sp>
        <p:sp>
          <p:nvSpPr>
            <p:cNvPr id="2492443" name="Oval 27"/>
            <p:cNvSpPr>
              <a:spLocks noChangeArrowheads="1"/>
            </p:cNvSpPr>
            <p:nvPr/>
          </p:nvSpPr>
          <p:spPr bwMode="auto">
            <a:xfrm>
              <a:off x="1882" y="2402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H</a:t>
              </a:r>
            </a:p>
          </p:txBody>
        </p:sp>
        <p:sp>
          <p:nvSpPr>
            <p:cNvPr id="2492444" name="Oval 28"/>
            <p:cNvSpPr>
              <a:spLocks noChangeArrowheads="1"/>
            </p:cNvSpPr>
            <p:nvPr/>
          </p:nvSpPr>
          <p:spPr bwMode="auto">
            <a:xfrm>
              <a:off x="2426" y="2408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P</a:t>
              </a:r>
            </a:p>
          </p:txBody>
        </p:sp>
        <p:sp>
          <p:nvSpPr>
            <p:cNvPr id="2492445" name="Oval 29"/>
            <p:cNvSpPr>
              <a:spLocks noChangeArrowheads="1"/>
            </p:cNvSpPr>
            <p:nvPr/>
          </p:nvSpPr>
          <p:spPr bwMode="auto">
            <a:xfrm>
              <a:off x="2544" y="2408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U</a:t>
              </a:r>
            </a:p>
          </p:txBody>
        </p:sp>
        <p:sp>
          <p:nvSpPr>
            <p:cNvPr id="2492446" name="Oval 30"/>
            <p:cNvSpPr>
              <a:spLocks noChangeArrowheads="1"/>
            </p:cNvSpPr>
            <p:nvPr/>
          </p:nvSpPr>
          <p:spPr bwMode="auto">
            <a:xfrm>
              <a:off x="2647" y="2408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V</a:t>
              </a:r>
            </a:p>
          </p:txBody>
        </p:sp>
        <p:sp>
          <p:nvSpPr>
            <p:cNvPr id="2492447" name="Oval 31"/>
            <p:cNvSpPr>
              <a:spLocks noChangeArrowheads="1"/>
            </p:cNvSpPr>
            <p:nvPr/>
          </p:nvSpPr>
          <p:spPr bwMode="auto">
            <a:xfrm>
              <a:off x="3227" y="2413"/>
              <a:ext cx="155" cy="158"/>
            </a:xfrm>
            <a:prstGeom prst="ellipse">
              <a:avLst/>
            </a:prstGeom>
            <a:solidFill>
              <a:srgbClr val="CCFFCC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X</a:t>
              </a:r>
            </a:p>
          </p:txBody>
        </p:sp>
        <p:sp>
          <p:nvSpPr>
            <p:cNvPr id="2492448" name="Oval 32"/>
            <p:cNvSpPr>
              <a:spLocks noChangeArrowheads="1"/>
            </p:cNvSpPr>
            <p:nvPr/>
          </p:nvSpPr>
          <p:spPr bwMode="auto">
            <a:xfrm>
              <a:off x="1821" y="2174"/>
              <a:ext cx="154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I</a:t>
              </a:r>
            </a:p>
          </p:txBody>
        </p:sp>
        <p:sp>
          <p:nvSpPr>
            <p:cNvPr id="2492449" name="Oval 33"/>
            <p:cNvSpPr>
              <a:spLocks noChangeArrowheads="1"/>
            </p:cNvSpPr>
            <p:nvPr/>
          </p:nvSpPr>
          <p:spPr bwMode="auto">
            <a:xfrm>
              <a:off x="1923" y="2174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K</a:t>
              </a:r>
            </a:p>
          </p:txBody>
        </p:sp>
        <p:sp>
          <p:nvSpPr>
            <p:cNvPr id="2492450" name="Oval 34"/>
            <p:cNvSpPr>
              <a:spLocks noChangeArrowheads="1"/>
            </p:cNvSpPr>
            <p:nvPr/>
          </p:nvSpPr>
          <p:spPr bwMode="auto">
            <a:xfrm>
              <a:off x="2493" y="2168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A</a:t>
              </a:r>
            </a:p>
          </p:txBody>
        </p:sp>
        <p:sp>
          <p:nvSpPr>
            <p:cNvPr id="2492451" name="Oval 35"/>
            <p:cNvSpPr>
              <a:spLocks noChangeArrowheads="1"/>
            </p:cNvSpPr>
            <p:nvPr/>
          </p:nvSpPr>
          <p:spPr bwMode="auto">
            <a:xfrm>
              <a:off x="2590" y="2168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N</a:t>
              </a:r>
            </a:p>
          </p:txBody>
        </p:sp>
        <p:sp>
          <p:nvSpPr>
            <p:cNvPr id="2492452" name="Oval 36"/>
            <p:cNvSpPr>
              <a:spLocks noChangeArrowheads="1"/>
            </p:cNvSpPr>
            <p:nvPr/>
          </p:nvSpPr>
          <p:spPr bwMode="auto">
            <a:xfrm>
              <a:off x="1877" y="1940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C</a:t>
              </a:r>
            </a:p>
          </p:txBody>
        </p:sp>
        <p:sp>
          <p:nvSpPr>
            <p:cNvPr id="2492453" name="Oval 37"/>
            <p:cNvSpPr>
              <a:spLocks noChangeArrowheads="1"/>
            </p:cNvSpPr>
            <p:nvPr/>
          </p:nvSpPr>
          <p:spPr bwMode="auto">
            <a:xfrm>
              <a:off x="2436" y="1934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G</a:t>
              </a:r>
            </a:p>
          </p:txBody>
        </p:sp>
        <p:sp>
          <p:nvSpPr>
            <p:cNvPr id="2492454" name="Oval 38"/>
            <p:cNvSpPr>
              <a:spLocks noChangeArrowheads="1"/>
            </p:cNvSpPr>
            <p:nvPr/>
          </p:nvSpPr>
          <p:spPr bwMode="auto">
            <a:xfrm>
              <a:off x="2534" y="1934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W</a:t>
              </a:r>
            </a:p>
          </p:txBody>
        </p:sp>
        <p:sp>
          <p:nvSpPr>
            <p:cNvPr id="2492455" name="Oval 39"/>
            <p:cNvSpPr>
              <a:spLocks noChangeArrowheads="1"/>
            </p:cNvSpPr>
            <p:nvPr/>
          </p:nvSpPr>
          <p:spPr bwMode="auto">
            <a:xfrm>
              <a:off x="2657" y="1940"/>
              <a:ext cx="155" cy="158"/>
            </a:xfrm>
            <a:prstGeom prst="ellipse">
              <a:avLst/>
            </a:prstGeom>
            <a:solidFill>
              <a:srgbClr val="CCFFCC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Z</a:t>
              </a:r>
            </a:p>
          </p:txBody>
        </p:sp>
        <p:sp>
          <p:nvSpPr>
            <p:cNvPr id="2492456" name="Oval 40"/>
            <p:cNvSpPr>
              <a:spLocks noChangeArrowheads="1"/>
            </p:cNvSpPr>
            <p:nvPr/>
          </p:nvSpPr>
          <p:spPr bwMode="auto">
            <a:xfrm>
              <a:off x="1241" y="1526"/>
              <a:ext cx="154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D</a:t>
              </a:r>
            </a:p>
          </p:txBody>
        </p:sp>
        <p:sp>
          <p:nvSpPr>
            <p:cNvPr id="2492457" name="Oval 41"/>
            <p:cNvSpPr>
              <a:spLocks noChangeArrowheads="1"/>
            </p:cNvSpPr>
            <p:nvPr/>
          </p:nvSpPr>
          <p:spPr bwMode="auto">
            <a:xfrm>
              <a:off x="1872" y="1542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E</a:t>
              </a:r>
            </a:p>
          </p:txBody>
        </p:sp>
        <p:sp>
          <p:nvSpPr>
            <p:cNvPr id="2492458" name="Oval 42"/>
            <p:cNvSpPr>
              <a:spLocks noChangeArrowheads="1"/>
            </p:cNvSpPr>
            <p:nvPr/>
          </p:nvSpPr>
          <p:spPr bwMode="auto">
            <a:xfrm>
              <a:off x="3247" y="1542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T</a:t>
              </a:r>
            </a:p>
          </p:txBody>
        </p:sp>
        <p:sp>
          <p:nvSpPr>
            <p:cNvPr id="2492459" name="Oval 43"/>
            <p:cNvSpPr>
              <a:spLocks noChangeArrowheads="1"/>
            </p:cNvSpPr>
            <p:nvPr/>
          </p:nvSpPr>
          <p:spPr bwMode="auto">
            <a:xfrm>
              <a:off x="2544" y="1232"/>
              <a:ext cx="155" cy="15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3998" tIns="37000" rIns="73998" bIns="37000" anchor="ctr" anchorCtr="1"/>
            <a:lstStyle/>
            <a:p>
              <a:pPr algn="r" defTabSz="740038"/>
              <a:r>
                <a:rPr lang="en-AU" sz="738" b="1">
                  <a:latin typeface="Arial" charset="0"/>
                  <a:ea typeface="ＭＳ Ｐゴシック" charset="-128"/>
                  <a:cs typeface="Arial" charset="0"/>
                </a:rPr>
                <a:t>F</a:t>
              </a:r>
            </a:p>
          </p:txBody>
        </p:sp>
        <p:sp>
          <p:nvSpPr>
            <p:cNvPr id="2492460" name="Text Box 44"/>
            <p:cNvSpPr txBox="1">
              <a:spLocks noChangeArrowheads="1"/>
            </p:cNvSpPr>
            <p:nvPr/>
          </p:nvSpPr>
          <p:spPr bwMode="gray">
            <a:xfrm>
              <a:off x="1186" y="3443"/>
              <a:ext cx="113" cy="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2834" tIns="37874" rIns="72834" bIns="37874" anchor="ctr">
              <a:spAutoFit/>
            </a:bodyPr>
            <a:lstStyle/>
            <a:p>
              <a:pPr algn="ctr" defTabSz="740038">
                <a:spcBef>
                  <a:spcPct val="50000"/>
                </a:spcBef>
              </a:pPr>
              <a:r>
                <a:rPr lang="en-AU" sz="831" b="1">
                  <a:latin typeface="Arial" charset="0"/>
                  <a:ea typeface="ＭＳ Ｐゴシック" charset="-128"/>
                  <a:cs typeface="Arial" charset="0"/>
                </a:rPr>
                <a:t>0</a:t>
              </a:r>
            </a:p>
          </p:txBody>
        </p:sp>
        <p:sp>
          <p:nvSpPr>
            <p:cNvPr id="2492461" name="Text Box 45"/>
            <p:cNvSpPr txBox="1">
              <a:spLocks noChangeArrowheads="1"/>
            </p:cNvSpPr>
            <p:nvPr/>
          </p:nvSpPr>
          <p:spPr bwMode="gray">
            <a:xfrm>
              <a:off x="3946" y="3440"/>
              <a:ext cx="113" cy="1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72834" tIns="37874" rIns="72834" bIns="37874" anchor="ctr">
              <a:spAutoFit/>
            </a:bodyPr>
            <a:lstStyle/>
            <a:p>
              <a:pPr algn="ctr" defTabSz="740038">
                <a:spcBef>
                  <a:spcPct val="50000"/>
                </a:spcBef>
              </a:pPr>
              <a:r>
                <a:rPr lang="en-AU" sz="831" b="1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Arial" charset="0"/>
                </a:rPr>
                <a:t>4</a:t>
              </a:r>
              <a:endParaRPr lang="en-AU" sz="831" b="1">
                <a:latin typeface="Arial" charset="0"/>
                <a:ea typeface="ＭＳ Ｐゴシック" charset="-128"/>
                <a:cs typeface="Arial" charset="0"/>
              </a:endParaRPr>
            </a:p>
          </p:txBody>
        </p:sp>
      </p:grpSp>
      <p:sp>
        <p:nvSpPr>
          <p:cNvPr id="2492463" name="Text Box 47"/>
          <p:cNvSpPr txBox="1">
            <a:spLocks noChangeArrowheads="1"/>
          </p:cNvSpPr>
          <p:nvPr/>
        </p:nvSpPr>
        <p:spPr bwMode="auto">
          <a:xfrm>
            <a:off x="2698441" y="1955230"/>
            <a:ext cx="1332416" cy="29117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AU" sz="1292" b="1" dirty="0">
                <a:solidFill>
                  <a:srgbClr val="C00000"/>
                </a:solidFill>
                <a:latin typeface="Arial" charset="0"/>
                <a:ea typeface="ＭＳ Ｐゴシック" charset="-128"/>
                <a:cs typeface="Arial" charset="0"/>
              </a:rPr>
              <a:t>Primary Focus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37425" y="1447317"/>
            <a:ext cx="4146776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Process Portfolio of an Australian Retailer</a:t>
            </a:r>
            <a:endParaRPr lang="en-US" sz="1846" dirty="0">
              <a:latin typeface="+mn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084927" y="2248582"/>
            <a:ext cx="2753776" cy="1836651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US" sz="2215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10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2463" grpId="0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3443" name="Picture 3"/>
          <p:cNvPicPr>
            <a:picLocks noChangeAspect="1" noChangeArrowheads="1"/>
          </p:cNvPicPr>
          <p:nvPr/>
        </p:nvPicPr>
        <p:blipFill>
          <a:blip r:embed="rId2" cstate="print"/>
          <a:srcRect l="11604" t="18512" r="8659" b="15538"/>
          <a:stretch>
            <a:fillRect/>
          </a:stretch>
        </p:blipFill>
        <p:spPr bwMode="auto">
          <a:xfrm>
            <a:off x="983954" y="1816649"/>
            <a:ext cx="7663848" cy="4387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93444" name="Text Box 4"/>
          <p:cNvSpPr txBox="1">
            <a:spLocks noChangeArrowheads="1"/>
          </p:cNvSpPr>
          <p:nvPr/>
        </p:nvSpPr>
        <p:spPr bwMode="auto">
          <a:xfrm>
            <a:off x="7643027" y="6312878"/>
            <a:ext cx="1013419" cy="262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108" dirty="0" err="1">
                <a:latin typeface="Arial" charset="0"/>
              </a:rPr>
              <a:t>Praeg</a:t>
            </a:r>
            <a:r>
              <a:rPr lang="en-US" sz="1108" dirty="0">
                <a:latin typeface="Arial" charset="0"/>
              </a:rPr>
              <a:t> (2007)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91365"/>
            <a:ext cx="7691885" cy="562708"/>
          </a:xfrm>
        </p:spPr>
        <p:txBody>
          <a:bodyPr/>
          <a:lstStyle/>
          <a:p>
            <a:r>
              <a:rPr lang="en-US" dirty="0"/>
              <a:t>Evaluation 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425" y="1447317"/>
            <a:ext cx="2734338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Process Portfolio of a bank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629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/>
            <a:fld id="{9033934F-E9B1-43CA-B8EB-BB2C3045CC5D}" type="slidenum">
              <a:rPr lang="de-DE"/>
              <a:pPr defTabSz="703402"/>
              <a:t>38</a:t>
            </a:fld>
            <a:endParaRPr lang="de-D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pitchFamily="34" charset="-128"/>
              </a:rPr>
              <a:t>The Evaluation Phase: nasty questions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r>
              <a:rPr lang="de-DE" sz="2400" dirty="0">
                <a:ea typeface="ＭＳ Ｐゴシック" pitchFamily="34" charset="-128"/>
              </a:rPr>
              <a:t>Does an assessment of the importance, dysfuncioning and feasibility always point to the same processes to actively manage?</a:t>
            </a:r>
          </a:p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endParaRPr lang="de-DE" sz="2400" dirty="0">
              <a:ea typeface="ＭＳ Ｐゴシック" pitchFamily="34" charset="-128"/>
            </a:endParaRPr>
          </a:p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r>
              <a:rPr lang="de-DE" sz="2400" dirty="0">
                <a:ea typeface="ＭＳ Ｐゴシック" pitchFamily="34" charset="-128"/>
              </a:rPr>
              <a:t>Should all processes that are dysfunctional, of strategic importance and feasible to manage be subjected to BPM initiatives?</a:t>
            </a:r>
            <a:endParaRPr lang="de-DE" sz="2031" dirty="0">
              <a:ea typeface="ＭＳ Ｐゴシック" pitchFamily="34" charset="-128"/>
            </a:endParaRPr>
          </a:p>
          <a:p>
            <a:endParaRPr 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2572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3738"/>
            <a:ext cx="7855927" cy="562708"/>
          </a:xfrm>
        </p:spPr>
        <p:txBody>
          <a:bodyPr/>
          <a:lstStyle/>
          <a:p>
            <a:r>
              <a:rPr lang="en-US" dirty="0"/>
              <a:t>Alternative: Selection Project by Project</a:t>
            </a:r>
          </a:p>
        </p:txBody>
      </p:sp>
      <p:sp>
        <p:nvSpPr>
          <p:cNvPr id="270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Processes are identified with every request from</a:t>
            </a:r>
            <a:br>
              <a:rPr lang="en-US" dirty="0"/>
            </a:br>
            <a:r>
              <a:rPr lang="en-US" dirty="0"/>
              <a:t>a line of business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Ensures high relevance for involved business unit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Reactive approach (-)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Often restricted to discrete improvement (-)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conscious process selection approach (-)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966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22041" indent="-422041" eaLnBrk="1" hangingPunct="1">
              <a:buFont typeface="+mj-lt"/>
              <a:buAutoNum type="arabicPeriod"/>
            </a:pPr>
            <a:r>
              <a:rPr lang="en-US" dirty="0"/>
              <a:t>Designation phase</a:t>
            </a:r>
          </a:p>
          <a:p>
            <a:pPr lvl="1" eaLnBrk="1" hangingPunct="1"/>
            <a:r>
              <a:rPr lang="en-US" dirty="0"/>
              <a:t>Enumerate main processes</a:t>
            </a:r>
          </a:p>
          <a:p>
            <a:pPr lvl="1" eaLnBrk="1" hangingPunct="1"/>
            <a:r>
              <a:rPr lang="en-US" dirty="0"/>
              <a:t>Determine process scope: boundaries (horizontal and vertical) and interrelationships </a:t>
            </a:r>
            <a:r>
              <a:rPr lang="en-AU" dirty="0"/>
              <a:t>(order and hierarchical)</a:t>
            </a:r>
            <a:endParaRPr lang="en-US" dirty="0"/>
          </a:p>
          <a:p>
            <a:pPr marL="422041" lvl="1" indent="0" eaLnBrk="1" hangingPunct="1">
              <a:buNone/>
            </a:pPr>
            <a:endParaRPr lang="en-US" dirty="0"/>
          </a:p>
          <a:p>
            <a:pPr marL="422041" indent="-422041" eaLnBrk="1" hangingPunct="1">
              <a:buFont typeface="+mj-lt"/>
              <a:buAutoNum type="arabicPeriod"/>
            </a:pPr>
            <a:r>
              <a:rPr lang="en-US" dirty="0"/>
              <a:t>Evaluation phase (a.k.a. </a:t>
            </a:r>
            <a:r>
              <a:rPr lang="en-US" i="1" dirty="0"/>
              <a:t>Process Selection</a:t>
            </a:r>
            <a:r>
              <a:rPr lang="en-US" dirty="0"/>
              <a:t>)</a:t>
            </a:r>
          </a:p>
          <a:p>
            <a:pPr marL="422041" lvl="1" indent="0">
              <a:buNone/>
            </a:pPr>
            <a:r>
              <a:rPr lang="en-US" dirty="0"/>
              <a:t>Evaluate processes’</a:t>
            </a:r>
          </a:p>
          <a:p>
            <a:pPr lvl="1"/>
            <a:r>
              <a:rPr lang="en-US" dirty="0"/>
              <a:t>Alignment with strategic objectives</a:t>
            </a:r>
          </a:p>
          <a:p>
            <a:pPr lvl="1"/>
            <a:r>
              <a:rPr lang="en-US" dirty="0"/>
              <a:t>Health (e.g. performance, compliance, sustainability…)</a:t>
            </a:r>
          </a:p>
          <a:p>
            <a:pPr lvl="1"/>
            <a:r>
              <a:rPr lang="en-US" dirty="0"/>
              <a:t>Culture &amp; politics</a:t>
            </a:r>
          </a:p>
          <a:p>
            <a:pPr lvl="1"/>
            <a:r>
              <a:rPr lang="en-US" dirty="0"/>
              <a:t>Feasibility to being successfully improved</a:t>
            </a:r>
          </a:p>
          <a:p>
            <a:pPr lvl="1"/>
            <a:r>
              <a:rPr lang="en-US" dirty="0"/>
              <a:t>Risk of not improving them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387138" y="6108370"/>
            <a:ext cx="1622276" cy="25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31" tIns="43666" rIns="87331" bIns="43666">
            <a:spAutoFit/>
          </a:bodyPr>
          <a:lstStyle/>
          <a:p>
            <a:pPr defTabSz="872930"/>
            <a:r>
              <a:rPr lang="en-US" sz="1108" dirty="0">
                <a:latin typeface="Arial" charset="0"/>
              </a:rPr>
              <a:t>After Davenport (1993)</a:t>
            </a:r>
            <a:endParaRPr lang="en-GB" sz="1108" dirty="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571" y="654521"/>
            <a:ext cx="7524927" cy="562708"/>
          </a:xfrm>
        </p:spPr>
        <p:txBody>
          <a:bodyPr/>
          <a:lstStyle/>
          <a:p>
            <a:r>
              <a:rPr lang="en-US" sz="2215" dirty="0"/>
              <a:t>Process Identification Steps</a:t>
            </a:r>
          </a:p>
        </p:txBody>
      </p:sp>
    </p:spTree>
    <p:extLst>
      <p:ext uri="{BB962C8B-B14F-4D97-AF65-F5344CB8AC3E}">
        <p14:creationId xmlns:p14="http://schemas.microsoft.com/office/powerpoint/2010/main" val="2361596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Pitfalls of Process Identification (1/2)</a:t>
            </a:r>
          </a:p>
        </p:txBody>
      </p:sp>
      <p:sp>
        <p:nvSpPr>
          <p:cNvPr id="272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The </a:t>
            </a:r>
            <a:r>
              <a:rPr lang="en-AU" dirty="0">
                <a:solidFill>
                  <a:srgbClr val="C00000"/>
                </a:solidFill>
              </a:rPr>
              <a:t>purpose of the project is not clear </a:t>
            </a:r>
            <a:r>
              <a:rPr lang="en-AU" dirty="0"/>
              <a:t>enough leading to inappropriate scoping of the process.</a:t>
            </a:r>
          </a:p>
          <a:p>
            <a:pPr>
              <a:lnSpc>
                <a:spcPct val="90000"/>
              </a:lnSpc>
            </a:pPr>
            <a:endParaRPr lang="en-AU" dirty="0"/>
          </a:p>
          <a:p>
            <a:pPr>
              <a:lnSpc>
                <a:spcPct val="90000"/>
              </a:lnSpc>
            </a:pPr>
            <a:r>
              <a:rPr lang="en-AU" dirty="0"/>
              <a:t>The </a:t>
            </a:r>
            <a:r>
              <a:rPr lang="en-AU" dirty="0">
                <a:solidFill>
                  <a:srgbClr val="C00000"/>
                </a:solidFill>
              </a:rPr>
              <a:t>scope of the process is too narrow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/>
              <a:t>leading to the fact that later the identified root-causes are located outside the boundaries of the process under analysis</a:t>
            </a:r>
          </a:p>
          <a:p>
            <a:pPr>
              <a:lnSpc>
                <a:spcPct val="90000"/>
              </a:lnSpc>
            </a:pPr>
            <a:endParaRPr lang="en-AU" dirty="0"/>
          </a:p>
          <a:p>
            <a:pPr>
              <a:lnSpc>
                <a:spcPct val="90000"/>
              </a:lnSpc>
            </a:pPr>
            <a:r>
              <a:rPr lang="en-AU" dirty="0"/>
              <a:t>The </a:t>
            </a:r>
            <a:r>
              <a:rPr lang="en-AU" dirty="0">
                <a:solidFill>
                  <a:srgbClr val="C00000"/>
                </a:solidFill>
              </a:rPr>
              <a:t>scope of the process is too wide </a:t>
            </a:r>
            <a:r>
              <a:rPr lang="en-AU" dirty="0"/>
              <a:t>leading to a process improvement project that has to be compromised in its lack of detail</a:t>
            </a:r>
          </a:p>
        </p:txBody>
      </p:sp>
    </p:spTree>
    <p:extLst>
      <p:ext uri="{BB962C8B-B14F-4D97-AF65-F5344CB8AC3E}">
        <p14:creationId xmlns:p14="http://schemas.microsoft.com/office/powerpoint/2010/main" val="1729131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Pitfalls of Process Identification (2/2)</a:t>
            </a:r>
          </a:p>
        </p:txBody>
      </p:sp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27" y="1654420"/>
            <a:ext cx="7772400" cy="4356588"/>
          </a:xfrm>
        </p:spPr>
        <p:txBody>
          <a:bodyPr/>
          <a:lstStyle/>
          <a:p>
            <a:r>
              <a:rPr lang="en-AU" dirty="0"/>
              <a:t>The </a:t>
            </a:r>
            <a:r>
              <a:rPr lang="en-AU" dirty="0">
                <a:solidFill>
                  <a:srgbClr val="C00000"/>
                </a:solidFill>
              </a:rPr>
              <a:t>process is identified in isolation </a:t>
            </a:r>
            <a:r>
              <a:rPr lang="en-AU" dirty="0"/>
              <a:t>to other projects due to poor portfolio management leading to redundancies and inconsistencies between these projects</a:t>
            </a:r>
          </a:p>
          <a:p>
            <a:r>
              <a:rPr lang="en-AU" dirty="0"/>
              <a:t>Involved </a:t>
            </a:r>
            <a:r>
              <a:rPr lang="en-AU" dirty="0">
                <a:solidFill>
                  <a:srgbClr val="C00000"/>
                </a:solidFill>
              </a:rPr>
              <a:t>project members and stakeholders have not been sufficiently informed </a:t>
            </a:r>
            <a:r>
              <a:rPr lang="en-AU" dirty="0"/>
              <a:t>about the benefits of the project leading to limited participation</a:t>
            </a:r>
          </a:p>
          <a:p>
            <a:r>
              <a:rPr lang="en-AU" dirty="0"/>
              <a:t>The involved </a:t>
            </a:r>
            <a:r>
              <a:rPr lang="en-AU" dirty="0">
                <a:solidFill>
                  <a:srgbClr val="C00000"/>
                </a:solidFill>
              </a:rPr>
              <a:t>project members and stakeholders have not been carefully selected </a:t>
            </a:r>
            <a:r>
              <a:rPr lang="en-AU" dirty="0"/>
              <a:t>leading to a very limited source of knowledge</a:t>
            </a:r>
            <a:endParaRPr lang="en-US" dirty="0"/>
          </a:p>
          <a:p>
            <a:r>
              <a:rPr lang="en-AU" dirty="0"/>
              <a:t>The business process architect has </a:t>
            </a:r>
            <a:r>
              <a:rPr lang="en-AU" dirty="0">
                <a:solidFill>
                  <a:srgbClr val="C00000"/>
                </a:solidFill>
              </a:rPr>
              <a:t>poor facilitation skills </a:t>
            </a:r>
            <a:r>
              <a:rPr lang="en-AU" dirty="0"/>
              <a:t>and cannot resolve emerging conflicts between the project members and stakeholders.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19558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181" y="527538"/>
            <a:ext cx="6189785" cy="562708"/>
          </a:xfrm>
        </p:spPr>
        <p:txBody>
          <a:bodyPr/>
          <a:lstStyle/>
          <a:p>
            <a:r>
              <a:rPr lang="en-US" sz="2954" dirty="0">
                <a:ea typeface="ＭＳ Ｐゴシック" pitchFamily="34" charset="-128"/>
              </a:rPr>
              <a:t>References</a:t>
            </a:r>
          </a:p>
        </p:txBody>
      </p:sp>
      <p:pic>
        <p:nvPicPr>
          <p:cNvPr id="47107" name="Picture 3" descr="Books02-1712x1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66" y="535074"/>
            <a:ext cx="1482685" cy="11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3722" y="1357980"/>
            <a:ext cx="8531981" cy="50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92" tIns="42497" rIns="84992" bIns="42497"/>
          <a:lstStyle/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662" b="1" kern="0" dirty="0">
                <a:latin typeface="Calibri" pitchFamily="34" charset="0"/>
                <a:ea typeface="ＭＳ Ｐゴシック"/>
                <a:cs typeface="ＭＳ Ｐゴシック"/>
              </a:rPr>
              <a:t>Required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latin typeface="Calibri" pitchFamily="34" charset="0"/>
              </a:rPr>
              <a:t>Chapter 2 of textbook “Fundamentals of BPM”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endParaRPr lang="en-AU" sz="1292" b="1" kern="0" dirty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662" b="1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Recommended</a:t>
            </a:r>
            <a:endParaRPr lang="en-AU" sz="1662" kern="0" dirty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T.H. Davenport, “Process Innovation: Reengineering Work Through Information Technology”, Harvard Business School Press, 1993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M. Hammer, J. </a:t>
            </a:r>
            <a:r>
              <a:rPr lang="en-US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Champy</a:t>
            </a: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“Reengineering the Corporation: A Manifesto for Business Revolution”, HarperCollins, 1993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M.E. Porter, “Competitive Advantage: Creating and Sustaining Superior Performance”, Free Press, 1985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M. Rosemann, “Process Portfolio Management”, </a:t>
            </a:r>
            <a:r>
              <a:rPr lang="en-AU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BPTrends</a:t>
            </a: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April 2006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R. Dijkman, I. </a:t>
            </a:r>
            <a:r>
              <a:rPr lang="en-US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Vanderfeesten</a:t>
            </a: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H.A. </a:t>
            </a:r>
            <a:r>
              <a:rPr lang="en-US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Reijers</a:t>
            </a: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“The road to a business process architecture: an overview of approaches and their use”. BETA Working Paper Series, WP 350. Eindhoven University of Technology, Eindhoven (2011)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AU" sz="1292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662" b="1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Web-sites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http://www.value-chain.org (Value Reference Model)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http://www.mindtools.com/pages/article/newSTR_66.htm (more on value chains)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http://www.apqc.org/process-classification-framework (APQC PCF website)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endParaRPr lang="en-AU" sz="1662" b="1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defTabSz="703402">
              <a:lnSpc>
                <a:spcPct val="90000"/>
              </a:lnSpc>
              <a:spcBef>
                <a:spcPct val="20000"/>
              </a:spcBef>
              <a:defRPr/>
            </a:pPr>
            <a:endParaRPr lang="en-AU" sz="1846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AU" sz="1846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AU" sz="1846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044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/>
            <a:fld id="{9033934F-E9B1-43CA-B8EB-BB2C3045CC5D}" type="slidenum">
              <a:rPr lang="de-DE"/>
              <a:pPr defTabSz="703402"/>
              <a:t>5</a:t>
            </a:fld>
            <a:endParaRPr lang="de-D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pitchFamily="34" charset="-128"/>
              </a:rPr>
              <a:t>Process Enumeration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“number fits all” - it really depends on organization’s domain and size</a:t>
            </a:r>
          </a:p>
          <a:p>
            <a:pPr marL="0" indent="0">
              <a:buNone/>
            </a:pPr>
            <a:endParaRPr lang="en-US" dirty="0"/>
          </a:p>
          <a:p>
            <a:pPr eaLnBrk="1" hangingPunct="1"/>
            <a:r>
              <a:rPr lang="en-US" dirty="0"/>
              <a:t>Trade-off:</a:t>
            </a:r>
          </a:p>
          <a:p>
            <a:pPr lvl="1" eaLnBrk="1" hangingPunct="1"/>
            <a:r>
              <a:rPr lang="en-US" sz="2215" dirty="0"/>
              <a:t>ensuring process scope is manageable, since</a:t>
            </a:r>
          </a:p>
          <a:p>
            <a:pPr lvl="1" eaLnBrk="1" hangingPunct="1"/>
            <a:r>
              <a:rPr lang="en-US" sz="2215" dirty="0"/>
              <a:t>process scope determines potential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426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Scoping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Processes are interdependent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Insights into interrelations required</a:t>
            </a:r>
          </a:p>
          <a:p>
            <a:pPr lvl="1" eaLnBrk="1" hangingPunct="1"/>
            <a:r>
              <a:rPr lang="en-US" dirty="0"/>
              <a:t>Horizontal: upstream – downstream processes</a:t>
            </a:r>
          </a:p>
          <a:p>
            <a:pPr lvl="1" eaLnBrk="1" hangingPunct="1"/>
            <a:r>
              <a:rPr lang="en-US" dirty="0"/>
              <a:t>Vertical: root (a.k.a. main) processes – sub-processes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Processes change over time</a:t>
            </a:r>
          </a:p>
          <a:p>
            <a:pPr lvl="1" eaLnBrk="1" hangingPunct="1"/>
            <a:r>
              <a:rPr lang="en-US" dirty="0"/>
              <a:t>identification should be exploratory and iterative</a:t>
            </a:r>
          </a:p>
          <a:p>
            <a:pPr lvl="1" eaLnBrk="1" hangingPunct="1"/>
            <a:r>
              <a:rPr lang="en-US" dirty="0"/>
              <a:t>improvement opportunities are time-constrained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3127" y="5671040"/>
            <a:ext cx="7772400" cy="6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None/>
            </a:pPr>
            <a:r>
              <a:rPr lang="de-DE" sz="2215" kern="0" dirty="0">
                <a:ea typeface="ＭＳ Ｐゴシック" pitchFamily="34" charset="-128"/>
              </a:rPr>
              <a:t>Process Architecture</a:t>
            </a:r>
          </a:p>
          <a:p>
            <a:endParaRPr lang="de-DE" sz="2215" kern="0" dirty="0">
              <a:ea typeface="ＭＳ Ｐゴシック" pitchFamily="34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H="1">
            <a:off x="4405888" y="4895694"/>
            <a:ext cx="346878" cy="49077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8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Process Architecture</a:t>
            </a:r>
          </a:p>
        </p:txBody>
      </p:sp>
      <p:pic>
        <p:nvPicPr>
          <p:cNvPr id="1883140" name="Picture 4" descr="HILLSIDE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070" y="2315581"/>
            <a:ext cx="4635500" cy="3396762"/>
          </a:xfrm>
          <a:prstGeom prst="rect">
            <a:avLst/>
          </a:prstGeom>
          <a:noFill/>
        </p:spPr>
      </p:pic>
      <p:pic>
        <p:nvPicPr>
          <p:cNvPr id="1883141" name="Picture 5" descr="site-pictures-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18" y="2584568"/>
            <a:ext cx="3453400" cy="2391105"/>
          </a:xfrm>
          <a:prstGeom prst="rect">
            <a:avLst/>
          </a:prstGeom>
          <a:noFill/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6200000" flipH="1">
            <a:off x="4459479" y="3768574"/>
            <a:ext cx="346878" cy="49077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1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8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29" y="649674"/>
            <a:ext cx="8266961" cy="562708"/>
          </a:xfrm>
        </p:spPr>
        <p:txBody>
          <a:bodyPr/>
          <a:lstStyle/>
          <a:p>
            <a:r>
              <a:rPr lang="en-US" dirty="0"/>
              <a:t>Architecture: high level picture of an organization</a:t>
            </a:r>
          </a:p>
        </p:txBody>
      </p:sp>
      <p:graphicFrame>
        <p:nvGraphicFramePr>
          <p:cNvPr id="1602563" name="Object 3"/>
          <p:cNvGraphicFramePr>
            <a:graphicFrameLocks noChangeAspect="1"/>
          </p:cNvGraphicFramePr>
          <p:nvPr/>
        </p:nvGraphicFramePr>
        <p:xfrm>
          <a:off x="372208" y="1537189"/>
          <a:ext cx="824718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4" imgW="6529680" imgH="3817800" progId="Visio.Drawing.11">
                  <p:embed/>
                </p:oleObj>
              </mc:Choice>
              <mc:Fallback>
                <p:oleObj name="Visio" r:id="rId4" imgW="6529680" imgH="3817800" progId="Visio.Drawing.11">
                  <p:embed/>
                  <p:pic>
                    <p:nvPicPr>
                      <p:cNvPr id="1602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08" y="1537189"/>
                        <a:ext cx="824718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2564" name="Text Box 4"/>
          <p:cNvSpPr txBox="1">
            <a:spLocks noChangeArrowheads="1"/>
          </p:cNvSpPr>
          <p:nvPr/>
        </p:nvSpPr>
        <p:spPr bwMode="auto">
          <a:xfrm>
            <a:off x="6856067" y="6159521"/>
            <a:ext cx="2318263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8" dirty="0">
                <a:latin typeface="Arial" charset="0"/>
              </a:rPr>
              <a:t>After </a:t>
            </a:r>
            <a:r>
              <a:rPr lang="en-US" sz="1108" dirty="0" err="1">
                <a:latin typeface="Arial" charset="0"/>
              </a:rPr>
              <a:t>Rummler</a:t>
            </a:r>
            <a:r>
              <a:rPr lang="en-US" sz="1108" dirty="0">
                <a:latin typeface="Arial" charset="0"/>
              </a:rPr>
              <a:t> and </a:t>
            </a:r>
            <a:r>
              <a:rPr lang="en-US" sz="1108" dirty="0" err="1">
                <a:latin typeface="Arial" charset="0"/>
              </a:rPr>
              <a:t>Brache</a:t>
            </a:r>
            <a:r>
              <a:rPr lang="en-US" sz="1108" dirty="0">
                <a:latin typeface="Arial" charset="0"/>
              </a:rPr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834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463"/>
            <a:ext cx="6705600" cy="562708"/>
          </a:xfrm>
        </p:spPr>
        <p:txBody>
          <a:bodyPr/>
          <a:lstStyle/>
          <a:p>
            <a:r>
              <a:rPr lang="en-US" dirty="0"/>
              <a:t>“Process” Architecture</a:t>
            </a:r>
          </a:p>
        </p:txBody>
      </p:sp>
      <p:graphicFrame>
        <p:nvGraphicFramePr>
          <p:cNvPr id="1561603" name="Object 3"/>
          <p:cNvGraphicFramePr>
            <a:graphicFrameLocks noChangeAspect="1"/>
          </p:cNvGraphicFramePr>
          <p:nvPr/>
        </p:nvGraphicFramePr>
        <p:xfrm>
          <a:off x="609600" y="1587833"/>
          <a:ext cx="79756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4" imgW="8791402" imgH="5524690" progId="Visio.Drawing.11">
                  <p:embed/>
                </p:oleObj>
              </mc:Choice>
              <mc:Fallback>
                <p:oleObj name="Visio" r:id="rId4" imgW="8791402" imgH="5524690" progId="Visio.Drawing.11">
                  <p:embed/>
                  <p:pic>
                    <p:nvPicPr>
                      <p:cNvPr id="1561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87833"/>
                        <a:ext cx="79756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1160457" y="1518400"/>
            <a:ext cx="1371728" cy="479870"/>
          </a:xfrm>
          <a:prstGeom prst="wedgeRoundRectCallout">
            <a:avLst>
              <a:gd name="adj1" fmla="val 67366"/>
              <a:gd name="adj2" fmla="val 2159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64127" algn="l"/>
              </a:tabLst>
            </a:pPr>
            <a:r>
              <a:rPr lang="en-AU" sz="1477" dirty="0">
                <a:latin typeface="Calibri" pitchFamily="34" charset="0"/>
              </a:rPr>
              <a:t>Value chains</a:t>
            </a:r>
          </a:p>
        </p:txBody>
      </p:sp>
    </p:spTree>
    <p:extLst>
      <p:ext uri="{BB962C8B-B14F-4D97-AF65-F5344CB8AC3E}">
        <p14:creationId xmlns:p14="http://schemas.microsoft.com/office/powerpoint/2010/main" val="15555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3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2196</Words>
  <Application>Microsoft Office PowerPoint</Application>
  <PresentationFormat>On-screen Show (4:3)</PresentationFormat>
  <Paragraphs>579</Paragraphs>
  <Slides>42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Arial</vt:lpstr>
      <vt:lpstr>Calibri</vt:lpstr>
      <vt:lpstr>Times New Roman</vt:lpstr>
      <vt:lpstr>Wingdings</vt:lpstr>
      <vt:lpstr>Office Theme</vt:lpstr>
      <vt:lpstr>Visio</vt:lpstr>
      <vt:lpstr>CorelDRAW</vt:lpstr>
      <vt:lpstr>PHOTO-PAINT</vt:lpstr>
      <vt:lpstr>Pemodelan Proses Bisnis</vt:lpstr>
      <vt:lpstr>BPM Lifecycle</vt:lpstr>
      <vt:lpstr>Process Identification</vt:lpstr>
      <vt:lpstr>Process Identification Steps</vt:lpstr>
      <vt:lpstr>Process Enumeration</vt:lpstr>
      <vt:lpstr>Process Scoping</vt:lpstr>
      <vt:lpstr>Process Architecture</vt:lpstr>
      <vt:lpstr>Architecture: high level picture of an organization</vt:lpstr>
      <vt:lpstr>“Process” Architecture</vt:lpstr>
      <vt:lpstr>Components of a Process Architecture</vt:lpstr>
      <vt:lpstr>Core, Management and Support Processes</vt:lpstr>
      <vt:lpstr>Process Architecture Example </vt:lpstr>
      <vt:lpstr>Process Architecture Example </vt:lpstr>
      <vt:lpstr>Process Architecture Example</vt:lpstr>
      <vt:lpstr>Selected questions for scoping a process</vt:lpstr>
      <vt:lpstr>Various techniques to scope a process </vt:lpstr>
      <vt:lpstr>Identify Process Stakeholders</vt:lpstr>
      <vt:lpstr>Identify Process Objectives</vt:lpstr>
      <vt:lpstr>Guidelines to identify horizontal boundaries</vt:lpstr>
      <vt:lpstr>A stepwise method to build process architectures</vt:lpstr>
      <vt:lpstr>Identify vertical boundaries: typical artefacts in a Process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Hierarchy Example: QLD Shared Service Agency</vt:lpstr>
      <vt:lpstr>Hierarchy Example: QLD Shared Service Agency</vt:lpstr>
      <vt:lpstr>Hierarchy Example: QLD Shared Service Agency</vt:lpstr>
      <vt:lpstr>Designation via Reference Models</vt:lpstr>
      <vt:lpstr>APQC PCF Overview</vt:lpstr>
      <vt:lpstr>APQC Classification Framework </vt:lpstr>
      <vt:lpstr>APQC Classification Framework </vt:lpstr>
      <vt:lpstr>The Evaluation Phase (aka Process Selection)</vt:lpstr>
      <vt:lpstr>Evaluation Example</vt:lpstr>
      <vt:lpstr>Evaluation Example</vt:lpstr>
      <vt:lpstr>The Evaluation Phase: nasty questions</vt:lpstr>
      <vt:lpstr>Alternative: Selection Project by Project</vt:lpstr>
      <vt:lpstr>Pitfalls of Process Identification (1/2)</vt:lpstr>
      <vt:lpstr>Pitfalls of Process Identification (2/2)</vt:lpstr>
      <vt:lpstr>References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239</cp:revision>
  <dcterms:created xsi:type="dcterms:W3CDTF">2010-08-24T06:47:44Z</dcterms:created>
  <dcterms:modified xsi:type="dcterms:W3CDTF">2017-09-22T23:20:29Z</dcterms:modified>
</cp:coreProperties>
</file>