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383" r:id="rId2"/>
    <p:sldId id="384" r:id="rId3"/>
    <p:sldId id="385" r:id="rId4"/>
    <p:sldId id="386" r:id="rId5"/>
    <p:sldId id="387" r:id="rId6"/>
    <p:sldId id="388" r:id="rId7"/>
    <p:sldId id="389" r:id="rId8"/>
    <p:sldId id="390" r:id="rId9"/>
    <p:sldId id="391" r:id="rId10"/>
    <p:sldId id="392" r:id="rId11"/>
    <p:sldId id="393" r:id="rId12"/>
    <p:sldId id="394" r:id="rId13"/>
    <p:sldId id="395" r:id="rId14"/>
    <p:sldId id="396" r:id="rId15"/>
    <p:sldId id="397" r:id="rId16"/>
    <p:sldId id="398" r:id="rId17"/>
    <p:sldId id="399" r:id="rId18"/>
    <p:sldId id="400" r:id="rId19"/>
    <p:sldId id="401" r:id="rId20"/>
    <p:sldId id="402" r:id="rId21"/>
    <p:sldId id="403" r:id="rId22"/>
    <p:sldId id="404" r:id="rId23"/>
    <p:sldId id="405" r:id="rId24"/>
    <p:sldId id="406" r:id="rId25"/>
    <p:sldId id="407" r:id="rId26"/>
    <p:sldId id="408" r:id="rId27"/>
    <p:sldId id="409" r:id="rId28"/>
    <p:sldId id="410" r:id="rId29"/>
    <p:sldId id="411" r:id="rId30"/>
    <p:sldId id="412" r:id="rId31"/>
    <p:sldId id="413" r:id="rId32"/>
    <p:sldId id="414" r:id="rId33"/>
    <p:sldId id="415" r:id="rId34"/>
    <p:sldId id="416" r:id="rId35"/>
    <p:sldId id="417" r:id="rId36"/>
    <p:sldId id="418" r:id="rId37"/>
    <p:sldId id="419"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3190" autoAdjust="0"/>
  </p:normalViewPr>
  <p:slideViewPr>
    <p:cSldViewPr>
      <p:cViewPr varScale="1">
        <p:scale>
          <a:sx n="65" d="100"/>
          <a:sy n="65" d="100"/>
        </p:scale>
        <p:origin x="22" y="346"/>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AD401D-C29A-4928-88E1-427A39D3C18A}" type="datetimeFigureOut">
              <a:rPr lang="id-ID" smtClean="0"/>
              <a:t>23/09/2017</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FD104-B2A3-424E-B3F4-1DFCA91EAA4B}" type="slidenum">
              <a:rPr lang="id-ID" smtClean="0"/>
              <a:t>‹#›</a:t>
            </a:fld>
            <a:endParaRPr lang="id-ID"/>
          </a:p>
        </p:txBody>
      </p:sp>
    </p:spTree>
    <p:extLst>
      <p:ext uri="{BB962C8B-B14F-4D97-AF65-F5344CB8AC3E}">
        <p14:creationId xmlns:p14="http://schemas.microsoft.com/office/powerpoint/2010/main" val="65791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048E5B-BD9A-4C0B-B552-4469974D48FE}" type="datetimeFigureOut">
              <a:rPr lang="id-ID"/>
              <a:pPr>
                <a:defRPr/>
              </a:pPr>
              <a:t>23/09/2017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339B845-4BC6-43F6-B113-E03B24E0C7AB}" type="slidenum">
              <a:rPr lang="id-ID" altLang="id-ID"/>
              <a:pPr/>
              <a:t>‹#›</a:t>
            </a:fld>
            <a:endParaRPr lang="id-ID" altLang="id-ID"/>
          </a:p>
        </p:txBody>
      </p:sp>
    </p:spTree>
    <p:extLst>
      <p:ext uri="{BB962C8B-B14F-4D97-AF65-F5344CB8AC3E}">
        <p14:creationId xmlns:p14="http://schemas.microsoft.com/office/powerpoint/2010/main" val="3413082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31917" algn="l"/>
                <a:tab pos="865366" algn="l"/>
                <a:tab pos="1298814" algn="l"/>
                <a:tab pos="1732263" algn="l"/>
                <a:tab pos="2165711" algn="l"/>
                <a:tab pos="2599160" algn="l"/>
                <a:tab pos="3032608" algn="l"/>
                <a:tab pos="3466057" algn="l"/>
                <a:tab pos="3899505" algn="l"/>
                <a:tab pos="4332953" algn="l"/>
                <a:tab pos="4766401" algn="l"/>
                <a:tab pos="5199850" algn="l"/>
                <a:tab pos="5633298" algn="l"/>
                <a:tab pos="6066747" algn="l"/>
                <a:tab pos="6500195" algn="l"/>
                <a:tab pos="6933644" algn="l"/>
                <a:tab pos="7367092" algn="l"/>
                <a:tab pos="7800541" algn="l"/>
                <a:tab pos="8233989" algn="l"/>
                <a:tab pos="8667438" algn="l"/>
              </a:tabLst>
              <a:defRPr sz="2300">
                <a:solidFill>
                  <a:schemeClr val="bg1"/>
                </a:solidFill>
                <a:latin typeface="Times New Roman" pitchFamily="18" charset="0"/>
                <a:cs typeface="Lucida Sans Unicode" pitchFamily="34" charset="0"/>
              </a:defRPr>
            </a:lvl1pPr>
            <a:lvl2pPr marL="716798" indent="-275692">
              <a:tabLst>
                <a:tab pos="0" algn="l"/>
                <a:tab pos="431917" algn="l"/>
                <a:tab pos="865366" algn="l"/>
                <a:tab pos="1298814" algn="l"/>
                <a:tab pos="1732263" algn="l"/>
                <a:tab pos="2165711" algn="l"/>
                <a:tab pos="2599160" algn="l"/>
                <a:tab pos="3032608" algn="l"/>
                <a:tab pos="3466057" algn="l"/>
                <a:tab pos="3899505" algn="l"/>
                <a:tab pos="4332953" algn="l"/>
                <a:tab pos="4766401" algn="l"/>
                <a:tab pos="5199850" algn="l"/>
                <a:tab pos="5633298" algn="l"/>
                <a:tab pos="6066747" algn="l"/>
                <a:tab pos="6500195" algn="l"/>
                <a:tab pos="6933644" algn="l"/>
                <a:tab pos="7367092" algn="l"/>
                <a:tab pos="7800541" algn="l"/>
                <a:tab pos="8233989" algn="l"/>
                <a:tab pos="8667438" algn="l"/>
              </a:tabLst>
              <a:defRPr sz="2300">
                <a:solidFill>
                  <a:schemeClr val="bg1"/>
                </a:solidFill>
                <a:latin typeface="Times New Roman" pitchFamily="18" charset="0"/>
                <a:cs typeface="Lucida Sans Unicode" pitchFamily="34" charset="0"/>
              </a:defRPr>
            </a:lvl2pPr>
            <a:lvl3pPr marL="1102766" indent="-220553">
              <a:tabLst>
                <a:tab pos="0" algn="l"/>
                <a:tab pos="431917" algn="l"/>
                <a:tab pos="865366" algn="l"/>
                <a:tab pos="1298814" algn="l"/>
                <a:tab pos="1732263" algn="l"/>
                <a:tab pos="2165711" algn="l"/>
                <a:tab pos="2599160" algn="l"/>
                <a:tab pos="3032608" algn="l"/>
                <a:tab pos="3466057" algn="l"/>
                <a:tab pos="3899505" algn="l"/>
                <a:tab pos="4332953" algn="l"/>
                <a:tab pos="4766401" algn="l"/>
                <a:tab pos="5199850" algn="l"/>
                <a:tab pos="5633298" algn="l"/>
                <a:tab pos="6066747" algn="l"/>
                <a:tab pos="6500195" algn="l"/>
                <a:tab pos="6933644" algn="l"/>
                <a:tab pos="7367092" algn="l"/>
                <a:tab pos="7800541" algn="l"/>
                <a:tab pos="8233989" algn="l"/>
                <a:tab pos="8667438" algn="l"/>
              </a:tabLst>
              <a:defRPr sz="2300">
                <a:solidFill>
                  <a:schemeClr val="bg1"/>
                </a:solidFill>
                <a:latin typeface="Times New Roman" pitchFamily="18" charset="0"/>
                <a:cs typeface="Lucida Sans Unicode" pitchFamily="34" charset="0"/>
              </a:defRPr>
            </a:lvl3pPr>
            <a:lvl4pPr marL="1543873" indent="-220553">
              <a:tabLst>
                <a:tab pos="0" algn="l"/>
                <a:tab pos="431917" algn="l"/>
                <a:tab pos="865366" algn="l"/>
                <a:tab pos="1298814" algn="l"/>
                <a:tab pos="1732263" algn="l"/>
                <a:tab pos="2165711" algn="l"/>
                <a:tab pos="2599160" algn="l"/>
                <a:tab pos="3032608" algn="l"/>
                <a:tab pos="3466057" algn="l"/>
                <a:tab pos="3899505" algn="l"/>
                <a:tab pos="4332953" algn="l"/>
                <a:tab pos="4766401" algn="l"/>
                <a:tab pos="5199850" algn="l"/>
                <a:tab pos="5633298" algn="l"/>
                <a:tab pos="6066747" algn="l"/>
                <a:tab pos="6500195" algn="l"/>
                <a:tab pos="6933644" algn="l"/>
                <a:tab pos="7367092" algn="l"/>
                <a:tab pos="7800541" algn="l"/>
                <a:tab pos="8233989" algn="l"/>
                <a:tab pos="8667438" algn="l"/>
              </a:tabLst>
              <a:defRPr sz="2300">
                <a:solidFill>
                  <a:schemeClr val="bg1"/>
                </a:solidFill>
                <a:latin typeface="Times New Roman" pitchFamily="18" charset="0"/>
                <a:cs typeface="Lucida Sans Unicode" pitchFamily="34" charset="0"/>
              </a:defRPr>
            </a:lvl4pPr>
            <a:lvl5pPr marL="1984980" indent="-220553">
              <a:tabLst>
                <a:tab pos="0" algn="l"/>
                <a:tab pos="431917" algn="l"/>
                <a:tab pos="865366" algn="l"/>
                <a:tab pos="1298814" algn="l"/>
                <a:tab pos="1732263" algn="l"/>
                <a:tab pos="2165711" algn="l"/>
                <a:tab pos="2599160" algn="l"/>
                <a:tab pos="3032608" algn="l"/>
                <a:tab pos="3466057" algn="l"/>
                <a:tab pos="3899505" algn="l"/>
                <a:tab pos="4332953" algn="l"/>
                <a:tab pos="4766401" algn="l"/>
                <a:tab pos="5199850" algn="l"/>
                <a:tab pos="5633298" algn="l"/>
                <a:tab pos="6066747" algn="l"/>
                <a:tab pos="6500195" algn="l"/>
                <a:tab pos="6933644" algn="l"/>
                <a:tab pos="7367092" algn="l"/>
                <a:tab pos="7800541" algn="l"/>
                <a:tab pos="8233989" algn="l"/>
                <a:tab pos="8667438" algn="l"/>
              </a:tabLst>
              <a:defRPr sz="2300">
                <a:solidFill>
                  <a:schemeClr val="bg1"/>
                </a:solidFill>
                <a:latin typeface="Times New Roman" pitchFamily="18" charset="0"/>
                <a:cs typeface="Lucida Sans Unicode" pitchFamily="34" charset="0"/>
              </a:defRPr>
            </a:lvl5pPr>
            <a:lvl6pPr marL="2426086" indent="-220553" defTabSz="433449" eaLnBrk="0" fontAlgn="base" hangingPunct="0">
              <a:spcBef>
                <a:spcPct val="0"/>
              </a:spcBef>
              <a:spcAft>
                <a:spcPct val="0"/>
              </a:spcAft>
              <a:buClr>
                <a:srgbClr val="000000"/>
              </a:buClr>
              <a:buSzPct val="100000"/>
              <a:buFont typeface="Times New Roman" pitchFamily="18" charset="0"/>
              <a:tabLst>
                <a:tab pos="0" algn="l"/>
                <a:tab pos="431917" algn="l"/>
                <a:tab pos="865366" algn="l"/>
                <a:tab pos="1298814" algn="l"/>
                <a:tab pos="1732263" algn="l"/>
                <a:tab pos="2165711" algn="l"/>
                <a:tab pos="2599160" algn="l"/>
                <a:tab pos="3032608" algn="l"/>
                <a:tab pos="3466057" algn="l"/>
                <a:tab pos="3899505" algn="l"/>
                <a:tab pos="4332953" algn="l"/>
                <a:tab pos="4766401" algn="l"/>
                <a:tab pos="5199850" algn="l"/>
                <a:tab pos="5633298" algn="l"/>
                <a:tab pos="6066747" algn="l"/>
                <a:tab pos="6500195" algn="l"/>
                <a:tab pos="6933644" algn="l"/>
                <a:tab pos="7367092" algn="l"/>
                <a:tab pos="7800541" algn="l"/>
                <a:tab pos="8233989" algn="l"/>
                <a:tab pos="8667438" algn="l"/>
              </a:tabLst>
              <a:defRPr sz="2300">
                <a:solidFill>
                  <a:schemeClr val="bg1"/>
                </a:solidFill>
                <a:latin typeface="Times New Roman" pitchFamily="18" charset="0"/>
                <a:cs typeface="Lucida Sans Unicode" pitchFamily="34" charset="0"/>
              </a:defRPr>
            </a:lvl6pPr>
            <a:lvl7pPr marL="2867193" indent="-220553" defTabSz="433449" eaLnBrk="0" fontAlgn="base" hangingPunct="0">
              <a:spcBef>
                <a:spcPct val="0"/>
              </a:spcBef>
              <a:spcAft>
                <a:spcPct val="0"/>
              </a:spcAft>
              <a:buClr>
                <a:srgbClr val="000000"/>
              </a:buClr>
              <a:buSzPct val="100000"/>
              <a:buFont typeface="Times New Roman" pitchFamily="18" charset="0"/>
              <a:tabLst>
                <a:tab pos="0" algn="l"/>
                <a:tab pos="431917" algn="l"/>
                <a:tab pos="865366" algn="l"/>
                <a:tab pos="1298814" algn="l"/>
                <a:tab pos="1732263" algn="l"/>
                <a:tab pos="2165711" algn="l"/>
                <a:tab pos="2599160" algn="l"/>
                <a:tab pos="3032608" algn="l"/>
                <a:tab pos="3466057" algn="l"/>
                <a:tab pos="3899505" algn="l"/>
                <a:tab pos="4332953" algn="l"/>
                <a:tab pos="4766401" algn="l"/>
                <a:tab pos="5199850" algn="l"/>
                <a:tab pos="5633298" algn="l"/>
                <a:tab pos="6066747" algn="l"/>
                <a:tab pos="6500195" algn="l"/>
                <a:tab pos="6933644" algn="l"/>
                <a:tab pos="7367092" algn="l"/>
                <a:tab pos="7800541" algn="l"/>
                <a:tab pos="8233989" algn="l"/>
                <a:tab pos="8667438" algn="l"/>
              </a:tabLst>
              <a:defRPr sz="2300">
                <a:solidFill>
                  <a:schemeClr val="bg1"/>
                </a:solidFill>
                <a:latin typeface="Times New Roman" pitchFamily="18" charset="0"/>
                <a:cs typeface="Lucida Sans Unicode" pitchFamily="34" charset="0"/>
              </a:defRPr>
            </a:lvl7pPr>
            <a:lvl8pPr marL="3308299" indent="-220553" defTabSz="433449" eaLnBrk="0" fontAlgn="base" hangingPunct="0">
              <a:spcBef>
                <a:spcPct val="0"/>
              </a:spcBef>
              <a:spcAft>
                <a:spcPct val="0"/>
              </a:spcAft>
              <a:buClr>
                <a:srgbClr val="000000"/>
              </a:buClr>
              <a:buSzPct val="100000"/>
              <a:buFont typeface="Times New Roman" pitchFamily="18" charset="0"/>
              <a:tabLst>
                <a:tab pos="0" algn="l"/>
                <a:tab pos="431917" algn="l"/>
                <a:tab pos="865366" algn="l"/>
                <a:tab pos="1298814" algn="l"/>
                <a:tab pos="1732263" algn="l"/>
                <a:tab pos="2165711" algn="l"/>
                <a:tab pos="2599160" algn="l"/>
                <a:tab pos="3032608" algn="l"/>
                <a:tab pos="3466057" algn="l"/>
                <a:tab pos="3899505" algn="l"/>
                <a:tab pos="4332953" algn="l"/>
                <a:tab pos="4766401" algn="l"/>
                <a:tab pos="5199850" algn="l"/>
                <a:tab pos="5633298" algn="l"/>
                <a:tab pos="6066747" algn="l"/>
                <a:tab pos="6500195" algn="l"/>
                <a:tab pos="6933644" algn="l"/>
                <a:tab pos="7367092" algn="l"/>
                <a:tab pos="7800541" algn="l"/>
                <a:tab pos="8233989" algn="l"/>
                <a:tab pos="8667438" algn="l"/>
              </a:tabLst>
              <a:defRPr sz="2300">
                <a:solidFill>
                  <a:schemeClr val="bg1"/>
                </a:solidFill>
                <a:latin typeface="Times New Roman" pitchFamily="18" charset="0"/>
                <a:cs typeface="Lucida Sans Unicode" pitchFamily="34" charset="0"/>
              </a:defRPr>
            </a:lvl8pPr>
            <a:lvl9pPr marL="3749406" indent="-220553" defTabSz="433449" eaLnBrk="0" fontAlgn="base" hangingPunct="0">
              <a:spcBef>
                <a:spcPct val="0"/>
              </a:spcBef>
              <a:spcAft>
                <a:spcPct val="0"/>
              </a:spcAft>
              <a:buClr>
                <a:srgbClr val="000000"/>
              </a:buClr>
              <a:buSzPct val="100000"/>
              <a:buFont typeface="Times New Roman" pitchFamily="18" charset="0"/>
              <a:tabLst>
                <a:tab pos="0" algn="l"/>
                <a:tab pos="431917" algn="l"/>
                <a:tab pos="865366" algn="l"/>
                <a:tab pos="1298814" algn="l"/>
                <a:tab pos="1732263" algn="l"/>
                <a:tab pos="2165711" algn="l"/>
                <a:tab pos="2599160" algn="l"/>
                <a:tab pos="3032608" algn="l"/>
                <a:tab pos="3466057" algn="l"/>
                <a:tab pos="3899505" algn="l"/>
                <a:tab pos="4332953" algn="l"/>
                <a:tab pos="4766401" algn="l"/>
                <a:tab pos="5199850" algn="l"/>
                <a:tab pos="5633298" algn="l"/>
                <a:tab pos="6066747" algn="l"/>
                <a:tab pos="6500195" algn="l"/>
                <a:tab pos="6933644" algn="l"/>
                <a:tab pos="7367092" algn="l"/>
                <a:tab pos="7800541" algn="l"/>
                <a:tab pos="8233989" algn="l"/>
                <a:tab pos="8667438" algn="l"/>
              </a:tabLst>
              <a:defRPr sz="2300">
                <a:solidFill>
                  <a:schemeClr val="bg1"/>
                </a:solidFill>
                <a:latin typeface="Times New Roman" pitchFamily="18" charset="0"/>
                <a:cs typeface="Lucida Sans Unicode" pitchFamily="34" charset="0"/>
              </a:defRPr>
            </a:lvl9pPr>
          </a:lstStyle>
          <a:p>
            <a:pPr>
              <a:buFont typeface="Verdana" pitchFamily="34" charset="0"/>
              <a:buNone/>
            </a:pPr>
            <a:fld id="{EC08F118-E28C-4901-A7B9-D8FE08744A6A}" type="slidenum">
              <a:rPr lang="en-AU" sz="1300">
                <a:solidFill>
                  <a:srgbClr val="000000"/>
                </a:solidFill>
                <a:latin typeface="Verdana" pitchFamily="34" charset="0"/>
              </a:rPr>
              <a:pPr>
                <a:buFont typeface="Verdana" pitchFamily="34" charset="0"/>
                <a:buNone/>
              </a:pPr>
              <a:t>34</a:t>
            </a:fld>
            <a:endParaRPr lang="en-AU" sz="1300">
              <a:solidFill>
                <a:srgbClr val="000000"/>
              </a:solidFill>
              <a:latin typeface="Verdana" pitchFamily="34" charset="0"/>
            </a:endParaRPr>
          </a:p>
        </p:txBody>
      </p:sp>
      <p:sp>
        <p:nvSpPr>
          <p:cNvPr id="57347" name="Rectangle 2"/>
          <p:cNvSpPr>
            <a:spLocks noGrp="1" noRot="1" noChangeAspect="1" noChangeArrowheads="1" noTextEdit="1"/>
          </p:cNvSpPr>
          <p:nvPr>
            <p:ph type="sldImg"/>
          </p:nvPr>
        </p:nvSpPr>
        <p:spPr>
          <a:xfrm>
            <a:off x="993775" y="728663"/>
            <a:ext cx="4857750" cy="3643312"/>
          </a:xfrm>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AU">
                <a:latin typeface="Times New Roman" pitchFamily="18" charset="0"/>
              </a:rPr>
              <a:t>34:05</a:t>
            </a:r>
          </a:p>
          <a:p>
            <a:r>
              <a:rPr lang="en-AU">
                <a:latin typeface="Times New Roman" pitchFamily="18" charset="0"/>
              </a:rPr>
              <a:t>(2:05)</a:t>
            </a:r>
          </a:p>
        </p:txBody>
      </p:sp>
    </p:spTree>
    <p:extLst>
      <p:ext uri="{BB962C8B-B14F-4D97-AF65-F5344CB8AC3E}">
        <p14:creationId xmlns:p14="http://schemas.microsoft.com/office/powerpoint/2010/main" val="37540567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01859" y="0"/>
            <a:ext cx="9347717"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101859" y="228600"/>
            <a:ext cx="9347718"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971799" y="1524000"/>
            <a:ext cx="6274059" cy="2076451"/>
          </a:xfrm>
        </p:spPr>
        <p:txBody>
          <a:bodyPr/>
          <a:lstStyle>
            <a:lvl1pPr>
              <a:defRPr>
                <a:solidFill>
                  <a:schemeClr val="bg1"/>
                </a:solidFill>
              </a:defRPr>
            </a:lvl1pPr>
          </a:lstStyle>
          <a:p>
            <a:r>
              <a:rPr lang="en-US" dirty="0"/>
              <a:t>Click here to Edit</a:t>
            </a:r>
          </a:p>
        </p:txBody>
      </p:sp>
      <p:sp>
        <p:nvSpPr>
          <p:cNvPr id="3" name="Subtitle 2"/>
          <p:cNvSpPr>
            <a:spLocks noGrp="1"/>
          </p:cNvSpPr>
          <p:nvPr>
            <p:ph type="subTitle" idx="1" hasCustomPrompt="1"/>
          </p:nvPr>
        </p:nvSpPr>
        <p:spPr>
          <a:xfrm>
            <a:off x="2971798" y="3657600"/>
            <a:ext cx="6274060" cy="1524000"/>
          </a:xfrm>
        </p:spPr>
        <p:txBody>
          <a:bodyPr/>
          <a:lstStyle>
            <a:lvl1pPr marL="0" indent="0" algn="ctr" eaLnBrk="1" hangingPunct="1">
              <a:buNone/>
              <a:defRPr sz="2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to edit </a:t>
            </a:r>
            <a:r>
              <a:rPr lang="en-US" dirty="0" err="1"/>
              <a:t>Pokok</a:t>
            </a:r>
            <a:r>
              <a:rPr lang="en-US" dirty="0"/>
              <a:t> </a:t>
            </a:r>
            <a:r>
              <a:rPr lang="en-US" dirty="0" err="1"/>
              <a:t>Bahasan</a:t>
            </a:r>
            <a:br>
              <a:rPr lang="en-US" dirty="0"/>
            </a:br>
            <a:r>
              <a:rPr lang="en-US" dirty="0"/>
              <a:t>Click here to edit </a:t>
            </a:r>
            <a:r>
              <a:rPr lang="en-US" dirty="0" err="1"/>
              <a:t>Pertemuan</a:t>
            </a:r>
            <a:br>
              <a:rPr lang="en-US" dirty="0"/>
            </a:br>
            <a:r>
              <a:rPr lang="en-US" dirty="0"/>
              <a:t>Click here to edit Nama </a:t>
            </a:r>
            <a:r>
              <a:rPr lang="en-US" dirty="0" err="1"/>
              <a:t>Dosen</a:t>
            </a:r>
            <a:br>
              <a:rPr lang="en-US" dirty="0"/>
            </a:br>
            <a:r>
              <a:rPr lang="en-US" dirty="0"/>
              <a:t>Click here to edit Nama Prodi </a:t>
            </a:r>
            <a:r>
              <a:rPr lang="en-US" dirty="0" err="1"/>
              <a:t>dan</a:t>
            </a:r>
            <a:r>
              <a:rPr lang="en-US" dirty="0"/>
              <a:t> </a:t>
            </a:r>
            <a:r>
              <a:rPr lang="en-US" dirty="0" err="1"/>
              <a:t>Fakultas</a:t>
            </a:r>
            <a:endParaRPr lang="en-US" dirty="0"/>
          </a:p>
        </p:txBody>
      </p:sp>
      <p:sp>
        <p:nvSpPr>
          <p:cNvPr id="4" name="Date Placeholder 3"/>
          <p:cNvSpPr>
            <a:spLocks noGrp="1"/>
          </p:cNvSpPr>
          <p:nvPr>
            <p:ph type="dt" sz="half" idx="10"/>
          </p:nvPr>
        </p:nvSpPr>
        <p:spPr/>
        <p:txBody>
          <a:bodyPr/>
          <a:lstStyle>
            <a:lvl1pPr>
              <a:defRPr/>
            </a:lvl1pPr>
          </a:lstStyle>
          <a:p>
            <a:pPr>
              <a:defRPr/>
            </a:pPr>
            <a:fld id="{20B2E4D6-BEB8-4E99-B8A1-7038C2F2D1BE}" type="datetime1">
              <a:rPr lang="en-US"/>
              <a:pPr>
                <a:defRPr/>
              </a:pPr>
              <a:t>23-Sep-17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88144A-AE3E-4E44-A89F-B6746EC1707D}" type="slidenum">
              <a:rPr lang="en-US" altLang="id-ID"/>
              <a:pPr/>
              <a:t>‹#›</a:t>
            </a:fld>
            <a:endParaRPr lang="en-US" altLang="id-ID"/>
          </a:p>
        </p:txBody>
      </p:sp>
    </p:spTree>
    <p:extLst>
      <p:ext uri="{BB962C8B-B14F-4D97-AF65-F5344CB8AC3E}">
        <p14:creationId xmlns:p14="http://schemas.microsoft.com/office/powerpoint/2010/main" val="253187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C4FACB-1F5D-4FF9-B5CC-F194F462CCA2}" type="datetime1">
              <a:rPr lang="en-US"/>
              <a:pPr>
                <a:defRPr/>
              </a:pPr>
              <a:t>23-Sep-17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9451C2-6190-4BB7-BBA8-1B23D0C40A29}" type="slidenum">
              <a:rPr lang="en-US" altLang="id-ID"/>
              <a:pPr/>
              <a:t>‹#›</a:t>
            </a:fld>
            <a:endParaRPr lang="en-US" altLang="id-ID"/>
          </a:p>
        </p:txBody>
      </p:sp>
    </p:spTree>
    <p:extLst>
      <p:ext uri="{BB962C8B-B14F-4D97-AF65-F5344CB8AC3E}">
        <p14:creationId xmlns:p14="http://schemas.microsoft.com/office/powerpoint/2010/main" val="32590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DA4BF1-3389-4F47-8435-C04CC10B9A7E}" type="datetime1">
              <a:rPr lang="en-US"/>
              <a:pPr>
                <a:defRPr/>
              </a:pPr>
              <a:t>23-Sep-17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B5C1FE-ED77-4380-AE9C-EE28AB75257F}" type="slidenum">
              <a:rPr lang="en-US" altLang="id-ID"/>
              <a:pPr/>
              <a:t>‹#›</a:t>
            </a:fld>
            <a:endParaRPr lang="en-US" altLang="id-ID"/>
          </a:p>
        </p:txBody>
      </p:sp>
    </p:spTree>
    <p:extLst>
      <p:ext uri="{BB962C8B-B14F-4D97-AF65-F5344CB8AC3E}">
        <p14:creationId xmlns:p14="http://schemas.microsoft.com/office/powerpoint/2010/main" val="542872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B99A2BF8-DE4E-4DD8-93A8-819B2A8C6ED6}" type="datetime1">
              <a:rPr lang="en-US"/>
              <a:pPr>
                <a:defRPr/>
              </a:pPr>
              <a:t>23-Sep-17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C7CEFC-1327-4C24-92E5-884D19EDEC04}" type="slidenum">
              <a:rPr lang="en-US" altLang="id-ID"/>
              <a:pPr/>
              <a:t>‹#›</a:t>
            </a:fld>
            <a:endParaRPr lang="en-US" altLang="id-ID"/>
          </a:p>
        </p:txBody>
      </p:sp>
    </p:spTree>
    <p:extLst>
      <p:ext uri="{BB962C8B-B14F-4D97-AF65-F5344CB8AC3E}">
        <p14:creationId xmlns:p14="http://schemas.microsoft.com/office/powerpoint/2010/main" val="120277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124200" y="2420939"/>
            <a:ext cx="3505200" cy="703262"/>
          </a:xfrm>
        </p:spPr>
        <p:txBody>
          <a:bodyPr anchor="t"/>
          <a:lstStyle>
            <a:lvl1pPr algn="l">
              <a:defRPr sz="2800" b="1" cap="all" baseline="0"/>
            </a:lvl1pPr>
          </a:lstStyle>
          <a:p>
            <a:r>
              <a:rPr lang="en-US" dirty="0" err="1"/>
              <a:t>Materi</a:t>
            </a:r>
            <a:r>
              <a:rPr lang="en-US" dirty="0"/>
              <a:t> </a:t>
            </a:r>
            <a:r>
              <a:rPr lang="en-US" dirty="0" err="1"/>
              <a:t>Sebelum</a:t>
            </a:r>
            <a:r>
              <a:rPr lang="en-US" dirty="0"/>
              <a:t> UTS</a:t>
            </a:r>
          </a:p>
        </p:txBody>
      </p:sp>
      <p:sp>
        <p:nvSpPr>
          <p:cNvPr id="3" name="Text Placeholder 2"/>
          <p:cNvSpPr>
            <a:spLocks noGrp="1"/>
          </p:cNvSpPr>
          <p:nvPr>
            <p:ph type="body" idx="1"/>
          </p:nvPr>
        </p:nvSpPr>
        <p:spPr>
          <a:xfrm>
            <a:off x="3733800" y="3240088"/>
            <a:ext cx="5334000" cy="2976562"/>
          </a:xfrm>
        </p:spPr>
        <p:txBody>
          <a:bodyPr anchor="t"/>
          <a:lstStyle>
            <a:lvl1pPr marL="457200" marR="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lvl="0"/>
            <a:endParaRPr lang="en-US" dirty="0"/>
          </a:p>
        </p:txBody>
      </p:sp>
      <p:sp>
        <p:nvSpPr>
          <p:cNvPr id="4" name="Date Placeholder 3"/>
          <p:cNvSpPr>
            <a:spLocks noGrp="1"/>
          </p:cNvSpPr>
          <p:nvPr>
            <p:ph type="dt" sz="half" idx="10"/>
          </p:nvPr>
        </p:nvSpPr>
        <p:spPr/>
        <p:txBody>
          <a:bodyPr/>
          <a:lstStyle>
            <a:lvl1pPr>
              <a:defRPr/>
            </a:lvl1pPr>
          </a:lstStyle>
          <a:p>
            <a:pPr>
              <a:defRPr/>
            </a:pPr>
            <a:fld id="{76BEDCBD-1673-4569-B2E0-E1B7B9DEF070}" type="datetime1">
              <a:rPr lang="en-US"/>
              <a:pPr>
                <a:defRPr/>
              </a:pPr>
              <a:t>23-Sep-17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71F4A-6D73-4342-9533-46E3ECE91550}" type="slidenum">
              <a:rPr lang="en-US" altLang="id-ID"/>
              <a:pPr/>
              <a:t>‹#›</a:t>
            </a:fld>
            <a:endParaRPr lang="en-US" altLang="id-ID"/>
          </a:p>
        </p:txBody>
      </p:sp>
    </p:spTree>
    <p:extLst>
      <p:ext uri="{BB962C8B-B14F-4D97-AF65-F5344CB8AC3E}">
        <p14:creationId xmlns:p14="http://schemas.microsoft.com/office/powerpoint/2010/main" val="204335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EA3D78E-5710-4279-9346-CA3F3FF1ADAB}" type="datetime1">
              <a:rPr lang="en-US"/>
              <a:pPr>
                <a:defRPr/>
              </a:pPr>
              <a:t>23-Sep-17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57B3AD7-5558-4161-B7D2-95F8DE54CD31}" type="slidenum">
              <a:rPr lang="en-US" altLang="id-ID"/>
              <a:pPr/>
              <a:t>‹#›</a:t>
            </a:fld>
            <a:endParaRPr lang="en-US" altLang="id-ID"/>
          </a:p>
        </p:txBody>
      </p:sp>
    </p:spTree>
    <p:extLst>
      <p:ext uri="{BB962C8B-B14F-4D97-AF65-F5344CB8AC3E}">
        <p14:creationId xmlns:p14="http://schemas.microsoft.com/office/powerpoint/2010/main" val="29004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E4C036D-7F85-4604-9C31-D116ABDFBFCB}" type="datetime1">
              <a:rPr lang="en-US"/>
              <a:pPr>
                <a:defRPr/>
              </a:pPr>
              <a:t>23-Sep-17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4D2A8DE-DF06-4A0A-B8B9-F0FC1DFE8718}" type="slidenum">
              <a:rPr lang="en-US" altLang="id-ID"/>
              <a:pPr/>
              <a:t>‹#›</a:t>
            </a:fld>
            <a:endParaRPr lang="en-US" altLang="id-ID"/>
          </a:p>
        </p:txBody>
      </p:sp>
    </p:spTree>
    <p:extLst>
      <p:ext uri="{BB962C8B-B14F-4D97-AF65-F5344CB8AC3E}">
        <p14:creationId xmlns:p14="http://schemas.microsoft.com/office/powerpoint/2010/main" val="41519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4B7DBD3-F138-4801-A0A6-578A3386CD18}" type="datetime1">
              <a:rPr lang="en-US"/>
              <a:pPr>
                <a:defRPr/>
              </a:pPr>
              <a:t>23-Sep-17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C95B9C0-F00E-4EC1-B571-461E0CC5FB03}" type="slidenum">
              <a:rPr lang="en-US" altLang="id-ID"/>
              <a:pPr/>
              <a:t>‹#›</a:t>
            </a:fld>
            <a:endParaRPr lang="en-US" altLang="id-ID"/>
          </a:p>
        </p:txBody>
      </p:sp>
    </p:spTree>
    <p:extLst>
      <p:ext uri="{BB962C8B-B14F-4D97-AF65-F5344CB8AC3E}">
        <p14:creationId xmlns:p14="http://schemas.microsoft.com/office/powerpoint/2010/main" val="129094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131518-4759-420B-9C6C-02911BE08FB6}" type="datetime1">
              <a:rPr lang="en-US"/>
              <a:pPr>
                <a:defRPr/>
              </a:pPr>
              <a:t>23-Sep-17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12046D4-C1A9-4BE2-8E11-BB51EFD99472}" type="slidenum">
              <a:rPr lang="en-US" altLang="id-ID"/>
              <a:pPr/>
              <a:t>‹#›</a:t>
            </a:fld>
            <a:endParaRPr lang="en-US" altLang="id-ID"/>
          </a:p>
        </p:txBody>
      </p:sp>
    </p:spTree>
    <p:extLst>
      <p:ext uri="{BB962C8B-B14F-4D97-AF65-F5344CB8AC3E}">
        <p14:creationId xmlns:p14="http://schemas.microsoft.com/office/powerpoint/2010/main" val="330306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9D038C-8833-4053-A8B5-3B45FC1C23E1}" type="datetime1">
              <a:rPr lang="en-US"/>
              <a:pPr>
                <a:defRPr/>
              </a:pPr>
              <a:t>23-Sep-17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0E78CF-756E-44AB-85F7-AA9B06AF3F0B}" type="slidenum">
              <a:rPr lang="en-US" altLang="id-ID"/>
              <a:pPr/>
              <a:t>‹#›</a:t>
            </a:fld>
            <a:endParaRPr lang="en-US" altLang="id-ID"/>
          </a:p>
        </p:txBody>
      </p:sp>
    </p:spTree>
    <p:extLst>
      <p:ext uri="{BB962C8B-B14F-4D97-AF65-F5344CB8AC3E}">
        <p14:creationId xmlns:p14="http://schemas.microsoft.com/office/powerpoint/2010/main" val="283558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9D3C4F4-CD15-4E8C-A7EE-9212E377943D}" type="datetime1">
              <a:rPr lang="en-US"/>
              <a:pPr>
                <a:defRPr/>
              </a:pPr>
              <a:t>23-Sep-17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D5ABA6-7761-4D95-A1CD-8F9B19CA4E34}" type="slidenum">
              <a:rPr lang="en-US" altLang="id-ID"/>
              <a:pPr/>
              <a:t>‹#›</a:t>
            </a:fld>
            <a:endParaRPr lang="en-US" altLang="id-ID"/>
          </a:p>
        </p:txBody>
      </p:sp>
    </p:spTree>
    <p:extLst>
      <p:ext uri="{BB962C8B-B14F-4D97-AF65-F5344CB8AC3E}">
        <p14:creationId xmlns:p14="http://schemas.microsoft.com/office/powerpoint/2010/main" val="403229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a:t>Click to edit Master text styles</a:t>
            </a:r>
          </a:p>
          <a:p>
            <a:pPr lvl="1"/>
            <a:r>
              <a:rPr lang="en-US" altLang="id-ID"/>
              <a:t>Second level</a:t>
            </a:r>
          </a:p>
          <a:p>
            <a:pPr lvl="2"/>
            <a:r>
              <a:rPr lang="en-US" altLang="id-ID"/>
              <a:t>Third level</a:t>
            </a:r>
          </a:p>
          <a:p>
            <a:pPr lvl="3"/>
            <a:r>
              <a:rPr lang="en-US" altLang="id-ID"/>
              <a:t>Fourth level</a:t>
            </a:r>
          </a:p>
          <a:p>
            <a:pPr lvl="4"/>
            <a:r>
              <a:rPr lang="en-US" altLang="id-ID"/>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611F90-EFA5-425A-83D0-AD67BBCB8FFB}" type="datetime1">
              <a:rPr lang="en-US"/>
              <a:pPr>
                <a:defRPr/>
              </a:pPr>
              <a:t>23-Sep-17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BBC9BDE8-EFE1-4D93-AB31-5E7BCFE0330D}" type="slidenum">
              <a:rPr lang="en-US" altLang="id-ID"/>
              <a:pPr/>
              <a:t>‹#›</a:t>
            </a:fld>
            <a:endParaRPr lang="en-US" altLang="id-ID"/>
          </a:p>
        </p:txBody>
      </p:sp>
      <p:pic>
        <p:nvPicPr>
          <p:cNvPr id="7" name="Picture 2" descr="C:\Users\arsil\Desktop\Smartcreative2.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Pemodelan</a:t>
            </a:r>
            <a:r>
              <a:rPr lang="en-GB" dirty="0"/>
              <a:t> Proses </a:t>
            </a:r>
            <a:r>
              <a:rPr lang="en-GB" dirty="0" err="1"/>
              <a:t>Bisnis</a:t>
            </a:r>
            <a:endParaRPr lang="id-ID" dirty="0"/>
          </a:p>
        </p:txBody>
      </p:sp>
      <p:sp>
        <p:nvSpPr>
          <p:cNvPr id="3" name="Subtitle 2"/>
          <p:cNvSpPr>
            <a:spLocks noGrp="1"/>
          </p:cNvSpPr>
          <p:nvPr>
            <p:ph type="subTitle" idx="1"/>
          </p:nvPr>
        </p:nvSpPr>
        <p:spPr/>
        <p:txBody>
          <a:bodyPr/>
          <a:lstStyle/>
          <a:p>
            <a:r>
              <a:rPr lang="en-US" dirty="0" err="1"/>
              <a:t>Studi</a:t>
            </a:r>
            <a:r>
              <a:rPr lang="en-US" dirty="0"/>
              <a:t> </a:t>
            </a:r>
            <a:r>
              <a:rPr lang="en-US" dirty="0" err="1"/>
              <a:t>Kasus</a:t>
            </a:r>
            <a:r>
              <a:rPr lang="en-US" dirty="0"/>
              <a:t>: </a:t>
            </a:r>
            <a:r>
              <a:rPr lang="en-US" dirty="0" err="1"/>
              <a:t>Identifikasi</a:t>
            </a:r>
            <a:r>
              <a:rPr lang="en-US" dirty="0"/>
              <a:t> Proses </a:t>
            </a:r>
            <a:r>
              <a:rPr lang="en-US" dirty="0" err="1"/>
              <a:t>Bisnis</a:t>
            </a:r>
            <a:br>
              <a:rPr lang="en-US" dirty="0"/>
            </a:br>
            <a:r>
              <a:rPr lang="en-US" dirty="0" err="1"/>
              <a:t>Pertemuan</a:t>
            </a:r>
            <a:r>
              <a:rPr lang="en-US" dirty="0"/>
              <a:t> 6</a:t>
            </a:r>
            <a:br>
              <a:rPr lang="en-US" dirty="0"/>
            </a:br>
            <a:r>
              <a:rPr lang="en-US" dirty="0" err="1"/>
              <a:t>Dosen</a:t>
            </a:r>
            <a:r>
              <a:rPr lang="en-US" dirty="0"/>
              <a:t> </a:t>
            </a:r>
            <a:r>
              <a:rPr lang="en-US" dirty="0" err="1"/>
              <a:t>Pengampu</a:t>
            </a:r>
            <a:r>
              <a:rPr lang="en-US" dirty="0"/>
              <a:t>: Alivia </a:t>
            </a:r>
            <a:r>
              <a:rPr lang="en-US" dirty="0" err="1"/>
              <a:t>Yulfitri</a:t>
            </a:r>
            <a:r>
              <a:rPr lang="en-US" dirty="0"/>
              <a:t> (2017)</a:t>
            </a:r>
          </a:p>
          <a:p>
            <a:r>
              <a:rPr lang="en-US" dirty="0"/>
              <a:t>Prodi </a:t>
            </a:r>
            <a:r>
              <a:rPr lang="en-US" dirty="0" err="1"/>
              <a:t>Sistem</a:t>
            </a:r>
            <a:r>
              <a:rPr lang="en-US" dirty="0"/>
              <a:t> </a:t>
            </a:r>
            <a:r>
              <a:rPr lang="en-US" dirty="0" err="1"/>
              <a:t>Informasi</a:t>
            </a:r>
            <a:r>
              <a:rPr lang="en-US" dirty="0"/>
              <a:t> - </a:t>
            </a:r>
            <a:r>
              <a:rPr lang="en-US" dirty="0" err="1"/>
              <a:t>Fakultas</a:t>
            </a:r>
            <a:r>
              <a:rPr lang="en-US" dirty="0"/>
              <a:t> </a:t>
            </a:r>
            <a:r>
              <a:rPr lang="en-US" dirty="0" err="1"/>
              <a:t>Ilmu</a:t>
            </a:r>
            <a:r>
              <a:rPr lang="en-US" dirty="0"/>
              <a:t> </a:t>
            </a:r>
            <a:r>
              <a:rPr lang="en-US" dirty="0" err="1"/>
              <a:t>Komputer</a:t>
            </a:r>
            <a:endParaRPr lang="en-US" dirty="0"/>
          </a:p>
        </p:txBody>
      </p:sp>
    </p:spTree>
    <p:extLst>
      <p:ext uri="{BB962C8B-B14F-4D97-AF65-F5344CB8AC3E}">
        <p14:creationId xmlns:p14="http://schemas.microsoft.com/office/powerpoint/2010/main" val="4007653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3200" dirty="0"/>
              <a:t>Process Discovery Techniques</a:t>
            </a:r>
          </a:p>
        </p:txBody>
      </p:sp>
      <p:sp>
        <p:nvSpPr>
          <p:cNvPr id="3" name="Inhaltsplatzhalter 2"/>
          <p:cNvSpPr>
            <a:spLocks noGrp="1"/>
          </p:cNvSpPr>
          <p:nvPr>
            <p:ph idx="1"/>
          </p:nvPr>
        </p:nvSpPr>
        <p:spPr/>
        <p:txBody>
          <a:bodyPr/>
          <a:lstStyle/>
          <a:p>
            <a:pPr>
              <a:buNone/>
            </a:pPr>
            <a:r>
              <a:rPr lang="en-GB" dirty="0"/>
              <a:t>Evidence-based</a:t>
            </a:r>
          </a:p>
          <a:p>
            <a:pPr lvl="1"/>
            <a:r>
              <a:rPr lang="en-GB" dirty="0"/>
              <a:t>Document analysis</a:t>
            </a:r>
          </a:p>
          <a:p>
            <a:pPr lvl="1"/>
            <a:r>
              <a:rPr lang="en-GB" dirty="0"/>
              <a:t>Observation</a:t>
            </a:r>
          </a:p>
          <a:p>
            <a:pPr lvl="1"/>
            <a:r>
              <a:rPr lang="en-GB" dirty="0"/>
              <a:t>Process mining</a:t>
            </a:r>
          </a:p>
          <a:p>
            <a:pPr>
              <a:buNone/>
            </a:pPr>
            <a:endParaRPr lang="en-GB" dirty="0"/>
          </a:p>
          <a:p>
            <a:pPr>
              <a:buNone/>
            </a:pPr>
            <a:r>
              <a:rPr lang="en-GB" dirty="0"/>
              <a:t>Interview-based</a:t>
            </a:r>
          </a:p>
          <a:p>
            <a:pPr>
              <a:buNone/>
            </a:pPr>
            <a:endParaRPr lang="en-GB" dirty="0"/>
          </a:p>
          <a:p>
            <a:pPr>
              <a:buNone/>
            </a:pPr>
            <a:r>
              <a:rPr lang="en-GB" dirty="0"/>
              <a:t>Workshop-based</a:t>
            </a:r>
          </a:p>
        </p:txBody>
      </p:sp>
      <p:sp>
        <p:nvSpPr>
          <p:cNvPr id="4" name="Slide Number Placeholder 3"/>
          <p:cNvSpPr>
            <a:spLocks noGrp="1"/>
          </p:cNvSpPr>
          <p:nvPr>
            <p:ph type="sldNum" sz="quarter" idx="11"/>
          </p:nvPr>
        </p:nvSpPr>
        <p:spPr>
          <a:xfrm>
            <a:off x="6553200" y="6356350"/>
            <a:ext cx="2133600" cy="365125"/>
          </a:xfrm>
        </p:spPr>
        <p:txBody>
          <a:bodyPr/>
          <a:lstStyle/>
          <a:p>
            <a:fld id="{F1F17651-DCF7-4026-A6EB-DAB33CFFD4D2}" type="slidenum">
              <a:rPr lang="en-GB" smtClean="0"/>
              <a:pPr/>
              <a:t>10</a:t>
            </a:fld>
            <a:endParaRPr lang="en-GB"/>
          </a:p>
        </p:txBody>
      </p:sp>
    </p:spTree>
    <p:extLst>
      <p:ext uri="{BB962C8B-B14F-4D97-AF65-F5344CB8AC3E}">
        <p14:creationId xmlns:p14="http://schemas.microsoft.com/office/powerpoint/2010/main" val="339270988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Document Analysis</a:t>
            </a:r>
          </a:p>
        </p:txBody>
      </p:sp>
      <p:sp>
        <p:nvSpPr>
          <p:cNvPr id="3" name="Inhaltsplatzhalter 2"/>
          <p:cNvSpPr>
            <a:spLocks noGrp="1"/>
          </p:cNvSpPr>
          <p:nvPr>
            <p:ph idx="1"/>
          </p:nvPr>
        </p:nvSpPr>
        <p:spPr/>
        <p:txBody>
          <a:bodyPr>
            <a:normAutofit fontScale="70000" lnSpcReduction="20000"/>
          </a:bodyPr>
          <a:lstStyle/>
          <a:p>
            <a:pPr marL="0" indent="0">
              <a:buNone/>
            </a:pPr>
            <a:r>
              <a:rPr lang="en-GB" dirty="0"/>
              <a:t>Documents point to existing roles, activities and business objects </a:t>
            </a:r>
          </a:p>
          <a:p>
            <a:pPr marL="0" indent="0">
              <a:buNone/>
            </a:pPr>
            <a:endParaRPr lang="en-GB" dirty="0"/>
          </a:p>
          <a:p>
            <a:pPr>
              <a:buNone/>
            </a:pPr>
            <a:r>
              <a:rPr lang="en-GB" dirty="0"/>
              <a:t>Formal documentation in terms of</a:t>
            </a:r>
          </a:p>
          <a:p>
            <a:pPr lvl="1"/>
            <a:r>
              <a:rPr lang="en-GB" dirty="0"/>
              <a:t>Organization chart</a:t>
            </a:r>
          </a:p>
          <a:p>
            <a:pPr lvl="1"/>
            <a:r>
              <a:rPr lang="en-GB" dirty="0"/>
              <a:t>Employment plan</a:t>
            </a:r>
          </a:p>
          <a:p>
            <a:pPr lvl="1"/>
            <a:r>
              <a:rPr lang="en-GB" dirty="0"/>
              <a:t>Quality certificate report</a:t>
            </a:r>
          </a:p>
          <a:p>
            <a:pPr lvl="1"/>
            <a:r>
              <a:rPr lang="en-GB" dirty="0"/>
              <a:t>Internal policies</a:t>
            </a:r>
          </a:p>
          <a:p>
            <a:pPr lvl="1"/>
            <a:r>
              <a:rPr lang="en-GB" dirty="0"/>
              <a:t>Glossaries and handbooks</a:t>
            </a:r>
          </a:p>
          <a:p>
            <a:pPr>
              <a:buNone/>
            </a:pPr>
            <a:endParaRPr lang="en-GB" dirty="0"/>
          </a:p>
          <a:p>
            <a:pPr>
              <a:buNone/>
            </a:pPr>
            <a:r>
              <a:rPr lang="en-GB" dirty="0"/>
              <a:t>Forms</a:t>
            </a:r>
          </a:p>
          <a:p>
            <a:pPr>
              <a:buNone/>
            </a:pPr>
            <a:endParaRPr lang="en-GB" dirty="0"/>
          </a:p>
          <a:p>
            <a:pPr>
              <a:buNone/>
            </a:pPr>
            <a:r>
              <a:rPr lang="en-GB" dirty="0"/>
              <a:t>Work instructions</a:t>
            </a:r>
          </a:p>
          <a:p>
            <a:pPr lvl="1"/>
            <a:endParaRPr lang="en-GB" dirty="0"/>
          </a:p>
        </p:txBody>
      </p:sp>
      <p:sp>
        <p:nvSpPr>
          <p:cNvPr id="4" name="Slide Number Placeholder 3"/>
          <p:cNvSpPr>
            <a:spLocks noGrp="1"/>
          </p:cNvSpPr>
          <p:nvPr>
            <p:ph type="sldNum" sz="quarter" idx="11"/>
          </p:nvPr>
        </p:nvSpPr>
        <p:spPr>
          <a:xfrm>
            <a:off x="6553200" y="6356350"/>
            <a:ext cx="2133600" cy="365125"/>
          </a:xfrm>
        </p:spPr>
        <p:txBody>
          <a:bodyPr/>
          <a:lstStyle/>
          <a:p>
            <a:fld id="{F1F17651-DCF7-4026-A6EB-DAB33CFFD4D2}" type="slidenum">
              <a:rPr lang="en-GB" smtClean="0"/>
              <a:pPr/>
              <a:t>11</a:t>
            </a:fld>
            <a:endParaRPr lang="en-GB"/>
          </a:p>
        </p:txBody>
      </p:sp>
    </p:spTree>
    <p:extLst>
      <p:ext uri="{BB962C8B-B14F-4D97-AF65-F5344CB8AC3E}">
        <p14:creationId xmlns:p14="http://schemas.microsoft.com/office/powerpoint/2010/main" val="217814892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Observation</a:t>
            </a:r>
          </a:p>
        </p:txBody>
      </p:sp>
      <p:sp>
        <p:nvSpPr>
          <p:cNvPr id="3" name="Inhaltsplatzhalter 2"/>
          <p:cNvSpPr>
            <a:spLocks noGrp="1"/>
          </p:cNvSpPr>
          <p:nvPr>
            <p:ph idx="1"/>
          </p:nvPr>
        </p:nvSpPr>
        <p:spPr/>
        <p:txBody>
          <a:bodyPr/>
          <a:lstStyle/>
          <a:p>
            <a:r>
              <a:rPr lang="en-GB"/>
              <a:t>Observe what people do at their workplace </a:t>
            </a:r>
          </a:p>
          <a:p>
            <a:r>
              <a:rPr lang="en-GB"/>
              <a:t>Trace business objects in the course of their lifecycle</a:t>
            </a:r>
          </a:p>
          <a:p>
            <a:r>
              <a:rPr lang="en-GB"/>
              <a:t>Inspect the work environment</a:t>
            </a:r>
          </a:p>
        </p:txBody>
      </p:sp>
      <p:sp>
        <p:nvSpPr>
          <p:cNvPr id="4" name="Slide Number Placeholder 3"/>
          <p:cNvSpPr>
            <a:spLocks noGrp="1"/>
          </p:cNvSpPr>
          <p:nvPr>
            <p:ph type="sldNum" sz="quarter" idx="11"/>
          </p:nvPr>
        </p:nvSpPr>
        <p:spPr>
          <a:xfrm>
            <a:off x="6553200" y="6356350"/>
            <a:ext cx="2133600" cy="365125"/>
          </a:xfrm>
        </p:spPr>
        <p:txBody>
          <a:bodyPr/>
          <a:lstStyle/>
          <a:p>
            <a:fld id="{F1F17651-DCF7-4026-A6EB-DAB33CFFD4D2}" type="slidenum">
              <a:rPr lang="en-GB" smtClean="0"/>
              <a:pPr/>
              <a:t>12</a:t>
            </a:fld>
            <a:endParaRPr lang="en-GB"/>
          </a:p>
        </p:txBody>
      </p:sp>
    </p:spTree>
    <p:extLst>
      <p:ext uri="{BB962C8B-B14F-4D97-AF65-F5344CB8AC3E}">
        <p14:creationId xmlns:p14="http://schemas.microsoft.com/office/powerpoint/2010/main" val="252055098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err="1"/>
              <a:t>Process</a:t>
            </a:r>
            <a:r>
              <a:rPr lang="de-AT" dirty="0"/>
              <a:t> Mining</a:t>
            </a:r>
          </a:p>
        </p:txBody>
      </p:sp>
      <p:sp>
        <p:nvSpPr>
          <p:cNvPr id="4" name="Slide Number Placeholder 3"/>
          <p:cNvSpPr>
            <a:spLocks noGrp="1"/>
          </p:cNvSpPr>
          <p:nvPr>
            <p:ph type="sldNum" sz="quarter" idx="11"/>
          </p:nvPr>
        </p:nvSpPr>
        <p:spPr>
          <a:xfrm>
            <a:off x="6553200" y="6356350"/>
            <a:ext cx="2133600" cy="365125"/>
          </a:xfrm>
        </p:spPr>
        <p:txBody>
          <a:bodyPr/>
          <a:lstStyle/>
          <a:p>
            <a:fld id="{F1F17651-DCF7-4026-A6EB-DAB33CFFD4D2}" type="slidenum">
              <a:rPr lang="en-US" smtClean="0"/>
              <a:pPr/>
              <a:t>13</a:t>
            </a:fld>
            <a:endParaRPr lang="en-US" dirty="0"/>
          </a:p>
        </p:txBody>
      </p:sp>
      <p:pic>
        <p:nvPicPr>
          <p:cNvPr id="2051" name="Picture 3"/>
          <p:cNvPicPr>
            <a:picLocks noChangeAspect="1" noChangeArrowheads="1"/>
          </p:cNvPicPr>
          <p:nvPr/>
        </p:nvPicPr>
        <p:blipFill>
          <a:blip r:embed="rId2" cstate="print">
            <a:grayscl/>
          </a:blip>
          <a:srcRect/>
          <a:stretch>
            <a:fillRect/>
          </a:stretch>
        </p:blipFill>
        <p:spPr bwMode="auto">
          <a:xfrm>
            <a:off x="1189856" y="1704028"/>
            <a:ext cx="6838528" cy="5141272"/>
          </a:xfrm>
          <a:prstGeom prst="rect">
            <a:avLst/>
          </a:prstGeom>
          <a:noFill/>
          <a:ln w="9525">
            <a:noFill/>
            <a:miter lim="800000"/>
            <a:headEnd/>
            <a:tailEnd/>
          </a:ln>
        </p:spPr>
      </p:pic>
    </p:spTree>
    <p:extLst>
      <p:ext uri="{BB962C8B-B14F-4D97-AF65-F5344CB8AC3E}">
        <p14:creationId xmlns:p14="http://schemas.microsoft.com/office/powerpoint/2010/main" val="327135093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Interviews</a:t>
            </a:r>
          </a:p>
        </p:txBody>
      </p:sp>
      <p:sp>
        <p:nvSpPr>
          <p:cNvPr id="4" name="Textfeld 3"/>
          <p:cNvSpPr txBox="1"/>
          <p:nvPr/>
        </p:nvSpPr>
        <p:spPr>
          <a:xfrm>
            <a:off x="3589164" y="1726306"/>
            <a:ext cx="1944216" cy="461665"/>
          </a:xfrm>
          <a:prstGeom prst="rect">
            <a:avLst/>
          </a:prstGeom>
          <a:noFill/>
          <a:ln w="28575">
            <a:solidFill>
              <a:schemeClr val="tx2">
                <a:lumMod val="50000"/>
                <a:lumOff val="50000"/>
              </a:schemeClr>
            </a:solidFill>
          </a:ln>
        </p:spPr>
        <p:txBody>
          <a:bodyPr wrap="square" rtlCol="0">
            <a:spAutoFit/>
          </a:bodyPr>
          <a:lstStyle/>
          <a:p>
            <a:pPr algn="ctr"/>
            <a:r>
              <a:rPr lang="en-GB" sz="2400" dirty="0">
                <a:solidFill>
                  <a:schemeClr val="tx1">
                    <a:lumMod val="65000"/>
                    <a:lumOff val="35000"/>
                  </a:schemeClr>
                </a:solidFill>
              </a:rPr>
              <a:t>Interview</a:t>
            </a:r>
          </a:p>
        </p:txBody>
      </p:sp>
      <p:sp>
        <p:nvSpPr>
          <p:cNvPr id="5" name="Textfeld 4"/>
          <p:cNvSpPr txBox="1"/>
          <p:nvPr/>
        </p:nvSpPr>
        <p:spPr>
          <a:xfrm>
            <a:off x="5893420" y="2878434"/>
            <a:ext cx="1944216" cy="461665"/>
          </a:xfrm>
          <a:prstGeom prst="rect">
            <a:avLst/>
          </a:prstGeom>
          <a:noFill/>
          <a:ln w="28575">
            <a:solidFill>
              <a:schemeClr val="tx2">
                <a:lumMod val="50000"/>
                <a:lumOff val="50000"/>
              </a:schemeClr>
            </a:solidFill>
          </a:ln>
        </p:spPr>
        <p:txBody>
          <a:bodyPr wrap="square" rtlCol="0">
            <a:spAutoFit/>
          </a:bodyPr>
          <a:lstStyle/>
          <a:p>
            <a:pPr algn="ctr"/>
            <a:r>
              <a:rPr lang="en-GB" sz="2400">
                <a:solidFill>
                  <a:schemeClr val="tx1">
                    <a:lumMod val="65000"/>
                    <a:lumOff val="35000"/>
                  </a:schemeClr>
                </a:solidFill>
              </a:rPr>
              <a:t>Modeling</a:t>
            </a:r>
          </a:p>
        </p:txBody>
      </p:sp>
      <p:sp>
        <p:nvSpPr>
          <p:cNvPr id="6" name="Textfeld 5"/>
          <p:cNvSpPr txBox="1"/>
          <p:nvPr/>
        </p:nvSpPr>
        <p:spPr>
          <a:xfrm>
            <a:off x="1284908" y="2878434"/>
            <a:ext cx="1944216" cy="461665"/>
          </a:xfrm>
          <a:prstGeom prst="rect">
            <a:avLst/>
          </a:prstGeom>
          <a:noFill/>
          <a:ln w="28575">
            <a:solidFill>
              <a:schemeClr val="tx2">
                <a:lumMod val="50000"/>
                <a:lumOff val="50000"/>
              </a:schemeClr>
            </a:solidFill>
          </a:ln>
        </p:spPr>
        <p:txBody>
          <a:bodyPr wrap="square" rtlCol="0">
            <a:spAutoFit/>
          </a:bodyPr>
          <a:lstStyle/>
          <a:p>
            <a:pPr algn="ctr"/>
            <a:r>
              <a:rPr lang="en-GB" sz="2400">
                <a:solidFill>
                  <a:schemeClr val="tx1">
                    <a:lumMod val="65000"/>
                    <a:lumOff val="35000"/>
                  </a:schemeClr>
                </a:solidFill>
              </a:rPr>
              <a:t>Validation</a:t>
            </a:r>
          </a:p>
        </p:txBody>
      </p:sp>
      <p:sp>
        <p:nvSpPr>
          <p:cNvPr id="7" name="Textfeld 6"/>
          <p:cNvSpPr txBox="1"/>
          <p:nvPr/>
        </p:nvSpPr>
        <p:spPr>
          <a:xfrm>
            <a:off x="3589908" y="4021270"/>
            <a:ext cx="1944216" cy="461665"/>
          </a:xfrm>
          <a:prstGeom prst="rect">
            <a:avLst/>
          </a:prstGeom>
          <a:noFill/>
          <a:ln w="28575">
            <a:solidFill>
              <a:schemeClr val="tx2">
                <a:lumMod val="50000"/>
                <a:lumOff val="50000"/>
              </a:schemeClr>
            </a:solidFill>
          </a:ln>
        </p:spPr>
        <p:txBody>
          <a:bodyPr wrap="square" rtlCol="0">
            <a:spAutoFit/>
          </a:bodyPr>
          <a:lstStyle/>
          <a:p>
            <a:pPr algn="ctr"/>
            <a:r>
              <a:rPr lang="en-GB" sz="2400">
                <a:solidFill>
                  <a:schemeClr val="tx1">
                    <a:lumMod val="65000"/>
                    <a:lumOff val="35000"/>
                  </a:schemeClr>
                </a:solidFill>
              </a:rPr>
              <a:t>Verification</a:t>
            </a:r>
          </a:p>
        </p:txBody>
      </p:sp>
      <p:sp>
        <p:nvSpPr>
          <p:cNvPr id="8" name="Rechteckiger Pfeil 7"/>
          <p:cNvSpPr/>
          <p:nvPr/>
        </p:nvSpPr>
        <p:spPr>
          <a:xfrm rot="5400000">
            <a:off x="6083602" y="1648781"/>
            <a:ext cx="864096" cy="120381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lumMod val="65000"/>
                  <a:lumOff val="35000"/>
                </a:schemeClr>
              </a:solidFill>
            </a:endParaRPr>
          </a:p>
        </p:txBody>
      </p:sp>
      <p:sp>
        <p:nvSpPr>
          <p:cNvPr id="9" name="Rechteckiger Pfeil 8"/>
          <p:cNvSpPr/>
          <p:nvPr/>
        </p:nvSpPr>
        <p:spPr>
          <a:xfrm rot="10800000">
            <a:off x="6012710" y="3474822"/>
            <a:ext cx="1032838" cy="9157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lumMod val="65000"/>
                  <a:lumOff val="35000"/>
                </a:schemeClr>
              </a:solidFill>
            </a:endParaRPr>
          </a:p>
        </p:txBody>
      </p:sp>
      <p:sp>
        <p:nvSpPr>
          <p:cNvPr id="10" name="Rechteckiger Pfeil 9"/>
          <p:cNvSpPr/>
          <p:nvPr/>
        </p:nvSpPr>
        <p:spPr>
          <a:xfrm rot="16200000">
            <a:off x="2246854" y="3376972"/>
            <a:ext cx="864096" cy="105979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lumMod val="65000"/>
                  <a:lumOff val="35000"/>
                </a:schemeClr>
              </a:solidFill>
            </a:endParaRPr>
          </a:p>
        </p:txBody>
      </p:sp>
      <p:sp>
        <p:nvSpPr>
          <p:cNvPr id="11" name="Rechteckiger Pfeil 10"/>
          <p:cNvSpPr/>
          <p:nvPr/>
        </p:nvSpPr>
        <p:spPr>
          <a:xfrm>
            <a:off x="2257016" y="1717525"/>
            <a:ext cx="972108" cy="101689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lumMod val="65000"/>
                  <a:lumOff val="35000"/>
                </a:schemeClr>
              </a:solidFill>
            </a:endParaRPr>
          </a:p>
        </p:txBody>
      </p:sp>
      <p:sp>
        <p:nvSpPr>
          <p:cNvPr id="12" name="Rechteck 11"/>
          <p:cNvSpPr/>
          <p:nvPr/>
        </p:nvSpPr>
        <p:spPr>
          <a:xfrm>
            <a:off x="3593604" y="4479503"/>
            <a:ext cx="1943596" cy="461665"/>
          </a:xfrm>
          <a:prstGeom prst="rect">
            <a:avLst/>
          </a:prstGeom>
        </p:spPr>
        <p:txBody>
          <a:bodyPr wrap="square">
            <a:spAutoFit/>
          </a:bodyPr>
          <a:lstStyle/>
          <a:p>
            <a:pPr marL="285750" indent="-285750">
              <a:buFont typeface="Arial" pitchFamily="34" charset="0"/>
              <a:buChar char="•"/>
            </a:pPr>
            <a:r>
              <a:rPr lang="en-GB" sz="2400" dirty="0">
                <a:solidFill>
                  <a:schemeClr val="tx1">
                    <a:lumMod val="65000"/>
                    <a:lumOff val="35000"/>
                  </a:schemeClr>
                </a:solidFill>
              </a:rPr>
              <a:t>Sound</a:t>
            </a:r>
          </a:p>
        </p:txBody>
      </p:sp>
      <p:sp>
        <p:nvSpPr>
          <p:cNvPr id="13" name="Rechteck 12"/>
          <p:cNvSpPr/>
          <p:nvPr/>
        </p:nvSpPr>
        <p:spPr>
          <a:xfrm>
            <a:off x="434834" y="3349438"/>
            <a:ext cx="1681679" cy="830997"/>
          </a:xfrm>
          <a:prstGeom prst="rect">
            <a:avLst/>
          </a:prstGeom>
        </p:spPr>
        <p:txBody>
          <a:bodyPr wrap="none">
            <a:spAutoFit/>
          </a:bodyPr>
          <a:lstStyle/>
          <a:p>
            <a:pPr marL="285750" indent="-285750">
              <a:buFont typeface="Arial" pitchFamily="34" charset="0"/>
              <a:buChar char="•"/>
            </a:pPr>
            <a:r>
              <a:rPr lang="en-GB" sz="2400" dirty="0">
                <a:solidFill>
                  <a:schemeClr val="tx1">
                    <a:lumMod val="65000"/>
                    <a:lumOff val="35000"/>
                  </a:schemeClr>
                </a:solidFill>
              </a:rPr>
              <a:t>Correct</a:t>
            </a:r>
          </a:p>
          <a:p>
            <a:pPr marL="285750" indent="-285750">
              <a:buFont typeface="Arial" pitchFamily="34" charset="0"/>
              <a:buChar char="•"/>
            </a:pPr>
            <a:r>
              <a:rPr lang="en-GB" sz="2400" dirty="0">
                <a:solidFill>
                  <a:schemeClr val="tx1">
                    <a:lumMod val="65000"/>
                    <a:lumOff val="35000"/>
                  </a:schemeClr>
                </a:solidFill>
              </a:rPr>
              <a:t>Complete</a:t>
            </a:r>
          </a:p>
        </p:txBody>
      </p:sp>
      <p:sp>
        <p:nvSpPr>
          <p:cNvPr id="15" name="Slide Number Placeholder 3"/>
          <p:cNvSpPr>
            <a:spLocks noGrp="1"/>
          </p:cNvSpPr>
          <p:nvPr>
            <p:ph type="sldNum" sz="quarter" idx="11"/>
          </p:nvPr>
        </p:nvSpPr>
        <p:spPr>
          <a:xfrm>
            <a:off x="6553200" y="6356350"/>
            <a:ext cx="2133600" cy="365125"/>
          </a:xfrm>
        </p:spPr>
        <p:txBody>
          <a:bodyPr/>
          <a:lstStyle/>
          <a:p>
            <a:fld id="{F1F17651-DCF7-4026-A6EB-DAB33CFFD4D2}" type="slidenum">
              <a:rPr lang="en-GB" smtClean="0"/>
              <a:pPr/>
              <a:t>14</a:t>
            </a:fld>
            <a:endParaRPr lang="en-GB"/>
          </a:p>
        </p:txBody>
      </p:sp>
      <p:sp>
        <p:nvSpPr>
          <p:cNvPr id="14" name="Inhaltsplatzhalter 2"/>
          <p:cNvSpPr>
            <a:spLocks noGrp="1"/>
          </p:cNvSpPr>
          <p:nvPr>
            <p:ph idx="1"/>
          </p:nvPr>
        </p:nvSpPr>
        <p:spPr>
          <a:xfrm>
            <a:off x="457200" y="4876800"/>
            <a:ext cx="8229600" cy="1524000"/>
          </a:xfrm>
        </p:spPr>
        <p:txBody>
          <a:bodyPr>
            <a:normAutofit fontScale="77500" lnSpcReduction="20000"/>
          </a:bodyPr>
          <a:lstStyle/>
          <a:p>
            <a:r>
              <a:rPr lang="de-AT" dirty="0"/>
              <a:t>Structured vs. unstructured interviews</a:t>
            </a:r>
          </a:p>
          <a:p>
            <a:r>
              <a:rPr lang="de-AT" dirty="0"/>
              <a:t>Assumption: analyst and stakeholder share terminology</a:t>
            </a:r>
          </a:p>
          <a:p>
            <a:r>
              <a:rPr lang="de-AT" dirty="0"/>
              <a:t>Then, questions target at identifying deviations from standard processing</a:t>
            </a:r>
          </a:p>
          <a:p>
            <a:endParaRPr lang="de-AT" dirty="0"/>
          </a:p>
          <a:p>
            <a:endParaRPr lang="de-AT" dirty="0"/>
          </a:p>
        </p:txBody>
      </p:sp>
    </p:spTree>
    <p:extLst>
      <p:ext uri="{BB962C8B-B14F-4D97-AF65-F5344CB8AC3E}">
        <p14:creationId xmlns:p14="http://schemas.microsoft.com/office/powerpoint/2010/main" val="191790047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Workshops</a:t>
            </a:r>
          </a:p>
        </p:txBody>
      </p:sp>
      <p:sp>
        <p:nvSpPr>
          <p:cNvPr id="3" name="Inhaltsplatzhalter 2"/>
          <p:cNvSpPr>
            <a:spLocks noGrp="1"/>
          </p:cNvSpPr>
          <p:nvPr>
            <p:ph idx="1"/>
          </p:nvPr>
        </p:nvSpPr>
        <p:spPr/>
        <p:txBody>
          <a:bodyPr>
            <a:normAutofit fontScale="77500" lnSpcReduction="20000"/>
          </a:bodyPr>
          <a:lstStyle/>
          <a:p>
            <a:r>
              <a:rPr lang="de-AT" dirty="0"/>
              <a:t>Gather all key stakeholders together</a:t>
            </a:r>
          </a:p>
          <a:p>
            <a:r>
              <a:rPr lang="de-AT" dirty="0"/>
              <a:t>One process analyst, multiple domain experts</a:t>
            </a:r>
          </a:p>
          <a:p>
            <a:r>
              <a:rPr lang="de-AT" dirty="0"/>
              <a:t>Participants interact to create shared understanding</a:t>
            </a:r>
          </a:p>
          <a:p>
            <a:r>
              <a:rPr lang="de-AT" dirty="0"/>
              <a:t>Often: software-supported, a model is directly created during the workshop (separate role)</a:t>
            </a:r>
          </a:p>
          <a:p>
            <a:r>
              <a:rPr lang="de-AT" dirty="0"/>
              <a:t>Model is reference point for discussions</a:t>
            </a:r>
          </a:p>
          <a:p>
            <a:r>
              <a:rPr lang="de-AT" dirty="0"/>
              <a:t>Alternative: brown-paper workshops</a:t>
            </a:r>
          </a:p>
          <a:p>
            <a:pPr marL="0" indent="0">
              <a:buNone/>
            </a:pPr>
            <a:endParaRPr lang="de-AT" dirty="0"/>
          </a:p>
          <a:p>
            <a:pPr marL="0" indent="0">
              <a:buNone/>
            </a:pPr>
            <a:endParaRPr lang="de-AT" dirty="0"/>
          </a:p>
          <a:p>
            <a:pPr marL="0" indent="0">
              <a:buNone/>
            </a:pPr>
            <a:endParaRPr lang="de-AT" dirty="0"/>
          </a:p>
          <a:p>
            <a:pPr marL="0" indent="0">
              <a:buNone/>
            </a:pPr>
            <a:endParaRPr lang="de-AT" dirty="0"/>
          </a:p>
          <a:p>
            <a:pPr marL="0" indent="0">
              <a:buNone/>
            </a:pPr>
            <a:r>
              <a:rPr lang="de-AT" dirty="0"/>
              <a:t> </a:t>
            </a:r>
          </a:p>
          <a:p>
            <a:pPr marL="0" indent="0">
              <a:buNone/>
            </a:pPr>
            <a:endParaRPr lang="de-AT" dirty="0"/>
          </a:p>
          <a:p>
            <a:pPr marL="0" indent="0">
              <a:buNone/>
            </a:pPr>
            <a:endParaRPr lang="de-AT" dirty="0"/>
          </a:p>
          <a:p>
            <a:endParaRPr lang="de-AT" dirty="0"/>
          </a:p>
          <a:p>
            <a:endParaRPr lang="de-AT" dirty="0"/>
          </a:p>
          <a:p>
            <a:pPr lvl="1"/>
            <a:endParaRPr lang="de-AT" dirty="0"/>
          </a:p>
          <a:p>
            <a:endParaRPr lang="de-AT" dirty="0"/>
          </a:p>
        </p:txBody>
      </p:sp>
      <p:sp>
        <p:nvSpPr>
          <p:cNvPr id="4" name="Slide Number Placeholder 3"/>
          <p:cNvSpPr>
            <a:spLocks noGrp="1"/>
          </p:cNvSpPr>
          <p:nvPr>
            <p:ph type="sldNum" sz="quarter" idx="11"/>
          </p:nvPr>
        </p:nvSpPr>
        <p:spPr>
          <a:xfrm>
            <a:off x="6553200" y="6356350"/>
            <a:ext cx="2133600" cy="365125"/>
          </a:xfrm>
        </p:spPr>
        <p:txBody>
          <a:bodyPr/>
          <a:lstStyle/>
          <a:p>
            <a:fld id="{F1F17651-DCF7-4026-A6EB-DAB33CFFD4D2}" type="slidenum">
              <a:rPr lang="en-US" smtClean="0"/>
              <a:pPr/>
              <a:t>15</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3223" y="4419599"/>
            <a:ext cx="2642909" cy="198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395629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Strengths and Weaknesses</a:t>
            </a:r>
          </a:p>
        </p:txBody>
      </p:sp>
      <p:graphicFrame>
        <p:nvGraphicFramePr>
          <p:cNvPr id="4" name="Inhaltsplatzhalter 3"/>
          <p:cNvGraphicFramePr>
            <a:graphicFrameLocks noGrp="1"/>
          </p:cNvGraphicFramePr>
          <p:nvPr>
            <p:ph idx="1"/>
            <p:extLst/>
          </p:nvPr>
        </p:nvGraphicFramePr>
        <p:xfrm>
          <a:off x="971600" y="1772816"/>
          <a:ext cx="7138616" cy="4676242"/>
        </p:xfrm>
        <a:graphic>
          <a:graphicData uri="http://schemas.openxmlformats.org/drawingml/2006/table">
            <a:tbl>
              <a:tblPr firstRow="1" bandRow="1">
                <a:tableStyleId>{5C22544A-7EE6-4342-B048-85BDC9FD1C3A}</a:tableStyleId>
              </a:tblPr>
              <a:tblGrid>
                <a:gridCol w="2345062">
                  <a:extLst>
                    <a:ext uri="{9D8B030D-6E8A-4147-A177-3AD203B41FA5}">
                      <a16:colId xmlns:a16="http://schemas.microsoft.com/office/drawing/2014/main" val="20000"/>
                    </a:ext>
                  </a:extLst>
                </a:gridCol>
                <a:gridCol w="2345062">
                  <a:extLst>
                    <a:ext uri="{9D8B030D-6E8A-4147-A177-3AD203B41FA5}">
                      <a16:colId xmlns:a16="http://schemas.microsoft.com/office/drawing/2014/main" val="20001"/>
                    </a:ext>
                  </a:extLst>
                </a:gridCol>
                <a:gridCol w="2448492">
                  <a:extLst>
                    <a:ext uri="{9D8B030D-6E8A-4147-A177-3AD203B41FA5}">
                      <a16:colId xmlns:a16="http://schemas.microsoft.com/office/drawing/2014/main" val="20002"/>
                    </a:ext>
                  </a:extLst>
                </a:gridCol>
              </a:tblGrid>
              <a:tr h="308374">
                <a:tc>
                  <a:txBody>
                    <a:bodyPr/>
                    <a:lstStyle/>
                    <a:p>
                      <a:r>
                        <a:rPr lang="en-GB" sz="1600" noProof="0" dirty="0">
                          <a:solidFill>
                            <a:schemeClr val="tx1">
                              <a:lumMod val="65000"/>
                              <a:lumOff val="35000"/>
                            </a:schemeClr>
                          </a:solidFill>
                        </a:rPr>
                        <a:t>Technique</a:t>
                      </a:r>
                    </a:p>
                  </a:txBody>
                  <a:tcPr marL="95801" marR="95801"/>
                </a:tc>
                <a:tc>
                  <a:txBody>
                    <a:bodyPr/>
                    <a:lstStyle/>
                    <a:p>
                      <a:r>
                        <a:rPr lang="en-GB" sz="1600" noProof="0">
                          <a:solidFill>
                            <a:schemeClr val="tx1">
                              <a:lumMod val="65000"/>
                              <a:lumOff val="35000"/>
                            </a:schemeClr>
                          </a:solidFill>
                        </a:rPr>
                        <a:t>Strength</a:t>
                      </a:r>
                    </a:p>
                  </a:txBody>
                  <a:tcPr marL="95801" marR="95801"/>
                </a:tc>
                <a:tc>
                  <a:txBody>
                    <a:bodyPr/>
                    <a:lstStyle/>
                    <a:p>
                      <a:r>
                        <a:rPr lang="en-GB" sz="1600" noProof="0">
                          <a:solidFill>
                            <a:schemeClr val="tx1">
                              <a:lumMod val="65000"/>
                              <a:lumOff val="35000"/>
                            </a:schemeClr>
                          </a:solidFill>
                        </a:rPr>
                        <a:t>Weakness</a:t>
                      </a:r>
                    </a:p>
                  </a:txBody>
                  <a:tcPr marL="95801" marR="95801"/>
                </a:tc>
                <a:extLst>
                  <a:ext uri="{0D108BD9-81ED-4DB2-BD59-A6C34878D82A}">
                    <a16:rowId xmlns:a16="http://schemas.microsoft.com/office/drawing/2014/main" val="10000"/>
                  </a:ext>
                </a:extLst>
              </a:tr>
              <a:tr h="1020007">
                <a:tc>
                  <a:txBody>
                    <a:bodyPr/>
                    <a:lstStyle/>
                    <a:p>
                      <a:r>
                        <a:rPr lang="en-GB" sz="1200" noProof="0">
                          <a:solidFill>
                            <a:schemeClr val="tx1">
                              <a:lumMod val="65000"/>
                              <a:lumOff val="35000"/>
                            </a:schemeClr>
                          </a:solidFill>
                        </a:rPr>
                        <a:t>Document Analysis</a:t>
                      </a:r>
                    </a:p>
                  </a:txBody>
                  <a:tcPr marL="95801" marR="95801"/>
                </a:tc>
                <a:tc>
                  <a:txBody>
                    <a:bodyPr/>
                    <a:lstStyle/>
                    <a:p>
                      <a:pPr marL="285750" indent="-285750">
                        <a:buFont typeface="Arial" pitchFamily="34" charset="0"/>
                        <a:buChar char="•"/>
                      </a:pPr>
                      <a:r>
                        <a:rPr lang="en-GB" sz="1200" noProof="0">
                          <a:solidFill>
                            <a:schemeClr val="tx1">
                              <a:lumMod val="65000"/>
                              <a:lumOff val="35000"/>
                            </a:schemeClr>
                          </a:solidFill>
                        </a:rPr>
                        <a:t>Structured</a:t>
                      </a:r>
                      <a:r>
                        <a:rPr lang="en-GB" sz="1200" baseline="0" noProof="0">
                          <a:solidFill>
                            <a:schemeClr val="tx1">
                              <a:lumMod val="65000"/>
                              <a:lumOff val="35000"/>
                            </a:schemeClr>
                          </a:solidFill>
                        </a:rPr>
                        <a:t> information</a:t>
                      </a:r>
                    </a:p>
                    <a:p>
                      <a:pPr marL="285750" indent="-285750">
                        <a:buFont typeface="Arial" pitchFamily="34" charset="0"/>
                        <a:buChar char="•"/>
                      </a:pPr>
                      <a:r>
                        <a:rPr lang="en-GB" sz="1200" baseline="0" noProof="0">
                          <a:solidFill>
                            <a:schemeClr val="tx1">
                              <a:lumMod val="65000"/>
                              <a:lumOff val="35000"/>
                            </a:schemeClr>
                          </a:solidFill>
                        </a:rPr>
                        <a:t>Independent from availability of stakeholders</a:t>
                      </a:r>
                      <a:endParaRPr lang="en-GB" sz="1200" noProof="0">
                        <a:solidFill>
                          <a:schemeClr val="tx1">
                            <a:lumMod val="65000"/>
                            <a:lumOff val="35000"/>
                          </a:schemeClr>
                        </a:solidFill>
                      </a:endParaRPr>
                    </a:p>
                  </a:txBody>
                  <a:tcPr marL="95801" marR="95801"/>
                </a:tc>
                <a:tc>
                  <a:txBody>
                    <a:bodyPr/>
                    <a:lstStyle/>
                    <a:p>
                      <a:pPr marL="285750" indent="-285750">
                        <a:buFont typeface="Arial" pitchFamily="34" charset="0"/>
                        <a:buChar char="•"/>
                      </a:pPr>
                      <a:r>
                        <a:rPr lang="en-GB" sz="1200" noProof="0">
                          <a:solidFill>
                            <a:schemeClr val="tx1">
                              <a:lumMod val="65000"/>
                              <a:lumOff val="35000"/>
                            </a:schemeClr>
                          </a:solidFill>
                        </a:rPr>
                        <a:t>Outdated material</a:t>
                      </a:r>
                    </a:p>
                    <a:p>
                      <a:pPr marL="285750" indent="-285750">
                        <a:buFont typeface="Arial" pitchFamily="34" charset="0"/>
                        <a:buChar char="•"/>
                      </a:pPr>
                      <a:r>
                        <a:rPr lang="en-GB" sz="1200" noProof="0">
                          <a:solidFill>
                            <a:schemeClr val="tx1">
                              <a:lumMod val="65000"/>
                              <a:lumOff val="35000"/>
                            </a:schemeClr>
                          </a:solidFill>
                        </a:rPr>
                        <a:t>Wrong level of abstraction</a:t>
                      </a:r>
                    </a:p>
                  </a:txBody>
                  <a:tcPr marL="95801" marR="95801"/>
                </a:tc>
                <a:extLst>
                  <a:ext uri="{0D108BD9-81ED-4DB2-BD59-A6C34878D82A}">
                    <a16:rowId xmlns:a16="http://schemas.microsoft.com/office/drawing/2014/main" val="10001"/>
                  </a:ext>
                </a:extLst>
              </a:tr>
              <a:tr h="830239">
                <a:tc>
                  <a:txBody>
                    <a:bodyPr/>
                    <a:lstStyle/>
                    <a:p>
                      <a:r>
                        <a:rPr lang="en-GB" sz="1200" noProof="0">
                          <a:solidFill>
                            <a:schemeClr val="tx1">
                              <a:lumMod val="65000"/>
                              <a:lumOff val="35000"/>
                            </a:schemeClr>
                          </a:solidFill>
                        </a:rPr>
                        <a:t>Observation</a:t>
                      </a:r>
                    </a:p>
                  </a:txBody>
                  <a:tcPr marL="95801" marR="95801"/>
                </a:tc>
                <a:tc>
                  <a:txBody>
                    <a:bodyPr/>
                    <a:lstStyle/>
                    <a:p>
                      <a:pPr marL="285750" indent="-285750">
                        <a:buFont typeface="Arial" pitchFamily="34" charset="0"/>
                        <a:buChar char="•"/>
                      </a:pPr>
                      <a:r>
                        <a:rPr lang="en-GB" sz="1200" noProof="0">
                          <a:solidFill>
                            <a:schemeClr val="tx1">
                              <a:lumMod val="65000"/>
                              <a:lumOff val="35000"/>
                            </a:schemeClr>
                          </a:solidFill>
                        </a:rPr>
                        <a:t>Context-rich insight into process</a:t>
                      </a:r>
                    </a:p>
                  </a:txBody>
                  <a:tcPr marL="95801" marR="95801"/>
                </a:tc>
                <a:tc>
                  <a:txBody>
                    <a:bodyPr/>
                    <a:lstStyle/>
                    <a:p>
                      <a:pPr marL="285750" indent="-285750">
                        <a:buFont typeface="Arial" pitchFamily="34" charset="0"/>
                        <a:buChar char="•"/>
                      </a:pPr>
                      <a:r>
                        <a:rPr lang="en-GB" sz="1200" noProof="0">
                          <a:solidFill>
                            <a:schemeClr val="tx1">
                              <a:lumMod val="65000"/>
                              <a:lumOff val="35000"/>
                            </a:schemeClr>
                          </a:solidFill>
                        </a:rPr>
                        <a:t>Potentially intrusive</a:t>
                      </a:r>
                    </a:p>
                    <a:p>
                      <a:pPr marL="285750" indent="-285750">
                        <a:buFont typeface="Arial" pitchFamily="34" charset="0"/>
                        <a:buChar char="•"/>
                      </a:pPr>
                      <a:r>
                        <a:rPr lang="en-GB" sz="1200" noProof="0">
                          <a:solidFill>
                            <a:schemeClr val="tx1">
                              <a:lumMod val="65000"/>
                              <a:lumOff val="35000"/>
                            </a:schemeClr>
                          </a:solidFill>
                        </a:rPr>
                        <a:t>Stakeholders</a:t>
                      </a:r>
                      <a:r>
                        <a:rPr lang="en-GB" sz="1200" baseline="0" noProof="0">
                          <a:solidFill>
                            <a:schemeClr val="tx1">
                              <a:lumMod val="65000"/>
                              <a:lumOff val="35000"/>
                            </a:schemeClr>
                          </a:solidFill>
                        </a:rPr>
                        <a:t> likely to behave differently</a:t>
                      </a:r>
                    </a:p>
                    <a:p>
                      <a:pPr marL="285750" indent="-285750">
                        <a:buFont typeface="Arial" pitchFamily="34" charset="0"/>
                        <a:buChar char="•"/>
                      </a:pPr>
                      <a:r>
                        <a:rPr lang="en-GB" sz="1200" baseline="0" noProof="0">
                          <a:solidFill>
                            <a:schemeClr val="tx1">
                              <a:lumMod val="65000"/>
                              <a:lumOff val="35000"/>
                            </a:schemeClr>
                          </a:solidFill>
                        </a:rPr>
                        <a:t>Only few cases</a:t>
                      </a:r>
                      <a:endParaRPr lang="en-GB" sz="1200" noProof="0">
                        <a:solidFill>
                          <a:schemeClr val="tx1">
                            <a:lumMod val="65000"/>
                            <a:lumOff val="35000"/>
                          </a:schemeClr>
                        </a:solidFill>
                      </a:endParaRPr>
                    </a:p>
                  </a:txBody>
                  <a:tcPr marL="95801" marR="95801"/>
                </a:tc>
                <a:extLst>
                  <a:ext uri="{0D108BD9-81ED-4DB2-BD59-A6C34878D82A}">
                    <a16:rowId xmlns:a16="http://schemas.microsoft.com/office/drawing/2014/main" val="10002"/>
                  </a:ext>
                </a:extLst>
              </a:tr>
              <a:tr h="640470">
                <a:tc>
                  <a:txBody>
                    <a:bodyPr/>
                    <a:lstStyle/>
                    <a:p>
                      <a:r>
                        <a:rPr lang="en-GB" sz="1200" noProof="0" dirty="0">
                          <a:solidFill>
                            <a:schemeClr val="tx1">
                              <a:lumMod val="65000"/>
                              <a:lumOff val="35000"/>
                            </a:schemeClr>
                          </a:solidFill>
                        </a:rPr>
                        <a:t>Automatic</a:t>
                      </a:r>
                      <a:r>
                        <a:rPr lang="en-GB" sz="1200" baseline="0" noProof="0" dirty="0">
                          <a:solidFill>
                            <a:schemeClr val="tx1">
                              <a:lumMod val="65000"/>
                              <a:lumOff val="35000"/>
                            </a:schemeClr>
                          </a:solidFill>
                        </a:rPr>
                        <a:t> Discovery</a:t>
                      </a:r>
                      <a:endParaRPr lang="en-GB" sz="1200" noProof="0" dirty="0">
                        <a:solidFill>
                          <a:schemeClr val="tx1">
                            <a:lumMod val="65000"/>
                            <a:lumOff val="35000"/>
                          </a:schemeClr>
                        </a:solidFill>
                      </a:endParaRPr>
                    </a:p>
                  </a:txBody>
                  <a:tcPr marL="95801" marR="95801"/>
                </a:tc>
                <a:tc>
                  <a:txBody>
                    <a:bodyPr/>
                    <a:lstStyle/>
                    <a:p>
                      <a:pPr marL="285750" indent="-285750">
                        <a:buFont typeface="Arial" pitchFamily="34" charset="0"/>
                        <a:buChar char="•"/>
                      </a:pPr>
                      <a:r>
                        <a:rPr lang="en-GB" sz="1200" noProof="0">
                          <a:solidFill>
                            <a:schemeClr val="tx1">
                              <a:lumMod val="65000"/>
                              <a:lumOff val="35000"/>
                            </a:schemeClr>
                          </a:solidFill>
                        </a:rPr>
                        <a:t>Extensive set of cases</a:t>
                      </a:r>
                    </a:p>
                    <a:p>
                      <a:pPr marL="285750" indent="-285750">
                        <a:buFont typeface="Arial" pitchFamily="34" charset="0"/>
                        <a:buChar char="•"/>
                      </a:pPr>
                      <a:r>
                        <a:rPr lang="en-GB" sz="1200" noProof="0">
                          <a:solidFill>
                            <a:schemeClr val="tx1">
                              <a:lumMod val="65000"/>
                              <a:lumOff val="35000"/>
                            </a:schemeClr>
                          </a:solidFill>
                        </a:rPr>
                        <a:t>Objective data</a:t>
                      </a:r>
                    </a:p>
                  </a:txBody>
                  <a:tcPr marL="95801" marR="95801"/>
                </a:tc>
                <a:tc>
                  <a:txBody>
                    <a:bodyPr/>
                    <a:lstStyle/>
                    <a:p>
                      <a:pPr marL="285750" indent="-285750">
                        <a:buFont typeface="Arial" pitchFamily="34" charset="0"/>
                        <a:buChar char="•"/>
                      </a:pPr>
                      <a:r>
                        <a:rPr lang="en-GB" sz="1200" noProof="0">
                          <a:solidFill>
                            <a:schemeClr val="tx1">
                              <a:lumMod val="65000"/>
                              <a:lumOff val="35000"/>
                            </a:schemeClr>
                          </a:solidFill>
                        </a:rPr>
                        <a:t>Potential issue with data quality</a:t>
                      </a:r>
                    </a:p>
                  </a:txBody>
                  <a:tcPr marL="95801" marR="95801"/>
                </a:tc>
                <a:extLst>
                  <a:ext uri="{0D108BD9-81ED-4DB2-BD59-A6C34878D82A}">
                    <a16:rowId xmlns:a16="http://schemas.microsoft.com/office/drawing/2014/main" val="10003"/>
                  </a:ext>
                </a:extLst>
              </a:tr>
              <a:tr h="1209776">
                <a:tc>
                  <a:txBody>
                    <a:bodyPr/>
                    <a:lstStyle/>
                    <a:p>
                      <a:r>
                        <a:rPr lang="en-GB" sz="1200" noProof="0">
                          <a:solidFill>
                            <a:schemeClr val="tx1">
                              <a:lumMod val="65000"/>
                              <a:lumOff val="35000"/>
                            </a:schemeClr>
                          </a:solidFill>
                        </a:rPr>
                        <a:t>Interview</a:t>
                      </a:r>
                    </a:p>
                  </a:txBody>
                  <a:tcPr marL="95801" marR="95801"/>
                </a:tc>
                <a:tc>
                  <a:txBody>
                    <a:bodyPr/>
                    <a:lstStyle/>
                    <a:p>
                      <a:pPr marL="285750" indent="-285750">
                        <a:buFont typeface="Arial" pitchFamily="34" charset="0"/>
                        <a:buChar char="•"/>
                      </a:pPr>
                      <a:r>
                        <a:rPr lang="en-GB" sz="1200" noProof="0">
                          <a:solidFill>
                            <a:schemeClr val="tx1">
                              <a:lumMod val="65000"/>
                              <a:lumOff val="35000"/>
                            </a:schemeClr>
                          </a:solidFill>
                        </a:rPr>
                        <a:t>Detailed inquiry into process</a:t>
                      </a:r>
                    </a:p>
                  </a:txBody>
                  <a:tcPr marL="95801" marR="95801"/>
                </a:tc>
                <a:tc>
                  <a:txBody>
                    <a:bodyPr/>
                    <a:lstStyle/>
                    <a:p>
                      <a:pPr marL="285750" indent="-285750">
                        <a:buFont typeface="Arial" pitchFamily="34" charset="0"/>
                        <a:buChar char="•"/>
                      </a:pPr>
                      <a:r>
                        <a:rPr lang="en-GB" sz="1200" noProof="0">
                          <a:solidFill>
                            <a:schemeClr val="tx1">
                              <a:lumMod val="65000"/>
                              <a:lumOff val="35000"/>
                            </a:schemeClr>
                          </a:solidFill>
                        </a:rPr>
                        <a:t>Requires sparse time of process stakeholders</a:t>
                      </a:r>
                    </a:p>
                    <a:p>
                      <a:pPr marL="285750" indent="-285750">
                        <a:buFont typeface="Arial" pitchFamily="34" charset="0"/>
                        <a:buChar char="•"/>
                      </a:pPr>
                      <a:r>
                        <a:rPr lang="en-GB" sz="1200" noProof="0">
                          <a:solidFill>
                            <a:schemeClr val="tx1">
                              <a:lumMod val="65000"/>
                              <a:lumOff val="35000"/>
                            </a:schemeClr>
                          </a:solidFill>
                        </a:rPr>
                        <a:t>Several iterations required before</a:t>
                      </a:r>
                      <a:r>
                        <a:rPr lang="en-GB" sz="1200" baseline="0" noProof="0">
                          <a:solidFill>
                            <a:schemeClr val="tx1">
                              <a:lumMod val="65000"/>
                              <a:lumOff val="35000"/>
                            </a:schemeClr>
                          </a:solidFill>
                        </a:rPr>
                        <a:t> sign-off</a:t>
                      </a:r>
                      <a:endParaRPr lang="en-GB" sz="1200" noProof="0">
                        <a:solidFill>
                          <a:schemeClr val="tx1">
                            <a:lumMod val="65000"/>
                            <a:lumOff val="35000"/>
                          </a:schemeClr>
                        </a:solidFill>
                      </a:endParaRPr>
                    </a:p>
                  </a:txBody>
                  <a:tcPr marL="95801" marR="95801"/>
                </a:tc>
                <a:extLst>
                  <a:ext uri="{0D108BD9-81ED-4DB2-BD59-A6C34878D82A}">
                    <a16:rowId xmlns:a16="http://schemas.microsoft.com/office/drawing/2014/main" val="10004"/>
                  </a:ext>
                </a:extLst>
              </a:tr>
              <a:tr h="640470">
                <a:tc>
                  <a:txBody>
                    <a:bodyPr/>
                    <a:lstStyle/>
                    <a:p>
                      <a:r>
                        <a:rPr lang="en-GB" sz="1200" noProof="0">
                          <a:solidFill>
                            <a:schemeClr val="tx1">
                              <a:lumMod val="65000"/>
                              <a:lumOff val="35000"/>
                            </a:schemeClr>
                          </a:solidFill>
                        </a:rPr>
                        <a:t>Workshop</a:t>
                      </a:r>
                    </a:p>
                  </a:txBody>
                  <a:tcPr marL="95801" marR="95801"/>
                </a:tc>
                <a:tc>
                  <a:txBody>
                    <a:bodyPr/>
                    <a:lstStyle/>
                    <a:p>
                      <a:pPr marL="285750" indent="-285750">
                        <a:buFont typeface="Arial" pitchFamily="34" charset="0"/>
                        <a:buChar char="•"/>
                      </a:pPr>
                      <a:r>
                        <a:rPr lang="en-GB" sz="1200" noProof="0">
                          <a:solidFill>
                            <a:schemeClr val="tx1">
                              <a:lumMod val="65000"/>
                              <a:lumOff val="35000"/>
                            </a:schemeClr>
                          </a:solidFill>
                        </a:rPr>
                        <a:t>Direct resolution</a:t>
                      </a:r>
                      <a:r>
                        <a:rPr lang="en-GB" sz="1200" baseline="0" noProof="0">
                          <a:solidFill>
                            <a:schemeClr val="tx1">
                              <a:lumMod val="65000"/>
                              <a:lumOff val="35000"/>
                            </a:schemeClr>
                          </a:solidFill>
                        </a:rPr>
                        <a:t> of conflicting views</a:t>
                      </a:r>
                      <a:endParaRPr lang="en-GB" sz="1200" noProof="0">
                        <a:solidFill>
                          <a:schemeClr val="tx1">
                            <a:lumMod val="65000"/>
                            <a:lumOff val="35000"/>
                          </a:schemeClr>
                        </a:solidFill>
                      </a:endParaRPr>
                    </a:p>
                  </a:txBody>
                  <a:tcPr marL="95801" marR="95801"/>
                </a:tc>
                <a:tc>
                  <a:txBody>
                    <a:bodyPr/>
                    <a:lstStyle/>
                    <a:p>
                      <a:pPr marL="285750" indent="-285750">
                        <a:buFont typeface="Arial" pitchFamily="34" charset="0"/>
                        <a:buChar char="•"/>
                      </a:pPr>
                      <a:r>
                        <a:rPr lang="en-GB" sz="1200" noProof="0" dirty="0">
                          <a:solidFill>
                            <a:schemeClr val="tx1">
                              <a:lumMod val="65000"/>
                              <a:lumOff val="35000"/>
                            </a:schemeClr>
                          </a:solidFill>
                        </a:rPr>
                        <a:t>Synchronous</a:t>
                      </a:r>
                      <a:r>
                        <a:rPr lang="en-GB" sz="1200" baseline="0" noProof="0" dirty="0">
                          <a:solidFill>
                            <a:schemeClr val="tx1">
                              <a:lumMod val="65000"/>
                              <a:lumOff val="35000"/>
                            </a:schemeClr>
                          </a:solidFill>
                        </a:rPr>
                        <a:t> a</a:t>
                      </a:r>
                      <a:r>
                        <a:rPr lang="en-GB" sz="1200" noProof="0" dirty="0">
                          <a:solidFill>
                            <a:schemeClr val="tx1">
                              <a:lumMod val="65000"/>
                              <a:lumOff val="35000"/>
                            </a:schemeClr>
                          </a:solidFill>
                        </a:rPr>
                        <a:t>vailability</a:t>
                      </a:r>
                      <a:r>
                        <a:rPr lang="en-GB" sz="1200" baseline="0" noProof="0" dirty="0">
                          <a:solidFill>
                            <a:schemeClr val="tx1">
                              <a:lumMod val="65000"/>
                              <a:lumOff val="35000"/>
                            </a:schemeClr>
                          </a:solidFill>
                        </a:rPr>
                        <a:t> of several stakeholders</a:t>
                      </a:r>
                      <a:endParaRPr lang="en-GB" sz="1200" noProof="0" dirty="0">
                        <a:solidFill>
                          <a:schemeClr val="tx1">
                            <a:lumMod val="65000"/>
                            <a:lumOff val="35000"/>
                          </a:schemeClr>
                        </a:solidFill>
                      </a:endParaRPr>
                    </a:p>
                  </a:txBody>
                  <a:tcPr marL="95801" marR="95801"/>
                </a:tc>
                <a:extLst>
                  <a:ext uri="{0D108BD9-81ED-4DB2-BD59-A6C34878D82A}">
                    <a16:rowId xmlns:a16="http://schemas.microsoft.com/office/drawing/2014/main" val="10005"/>
                  </a:ext>
                </a:extLst>
              </a:tr>
            </a:tbl>
          </a:graphicData>
        </a:graphic>
      </p:graphicFrame>
      <p:sp>
        <p:nvSpPr>
          <p:cNvPr id="5" name="Slide Number Placeholder 3"/>
          <p:cNvSpPr>
            <a:spLocks noGrp="1"/>
          </p:cNvSpPr>
          <p:nvPr>
            <p:ph type="sldNum" sz="quarter" idx="11"/>
          </p:nvPr>
        </p:nvSpPr>
        <p:spPr>
          <a:xfrm>
            <a:off x="6553200" y="6356350"/>
            <a:ext cx="2133600" cy="365125"/>
          </a:xfrm>
        </p:spPr>
        <p:txBody>
          <a:bodyPr/>
          <a:lstStyle/>
          <a:p>
            <a:fld id="{F1F17651-DCF7-4026-A6EB-DAB33CFFD4D2}" type="slidenum">
              <a:rPr lang="en-GB" smtClean="0"/>
              <a:pPr/>
              <a:t>16</a:t>
            </a:fld>
            <a:endParaRPr lang="en-GB"/>
          </a:p>
        </p:txBody>
      </p:sp>
    </p:spTree>
    <p:extLst>
      <p:ext uri="{BB962C8B-B14F-4D97-AF65-F5344CB8AC3E}">
        <p14:creationId xmlns:p14="http://schemas.microsoft.com/office/powerpoint/2010/main" val="273024883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a:t>Effort</a:t>
            </a:r>
            <a:r>
              <a:rPr lang="de-AT" dirty="0"/>
              <a:t> </a:t>
            </a:r>
            <a:r>
              <a:rPr lang="de-AT" dirty="0" err="1"/>
              <a:t>of</a:t>
            </a:r>
            <a:r>
              <a:rPr lang="de-AT" dirty="0"/>
              <a:t> </a:t>
            </a:r>
            <a:r>
              <a:rPr lang="de-AT" dirty="0" err="1"/>
              <a:t>Process</a:t>
            </a:r>
            <a:r>
              <a:rPr lang="de-AT" dirty="0"/>
              <a:t> Discovery</a:t>
            </a:r>
          </a:p>
        </p:txBody>
      </p:sp>
      <p:sp>
        <p:nvSpPr>
          <p:cNvPr id="3" name="Inhaltsplatzhalter 2"/>
          <p:cNvSpPr>
            <a:spLocks noGrp="1"/>
          </p:cNvSpPr>
          <p:nvPr>
            <p:ph idx="1"/>
          </p:nvPr>
        </p:nvSpPr>
        <p:spPr/>
        <p:txBody>
          <a:bodyPr/>
          <a:lstStyle/>
          <a:p>
            <a:r>
              <a:rPr lang="en-US" dirty="0"/>
              <a:t>	Consider that the order process of your favorite online book retailer has ten major activities that are conducted by different persons. How much time do you need approximately for creating a process model that is validated and approved by the process owner? Make appropriate assumptions.</a:t>
            </a:r>
            <a:endParaRPr lang="de-AT" dirty="0"/>
          </a:p>
        </p:txBody>
      </p:sp>
    </p:spTree>
    <p:extLst>
      <p:ext uri="{BB962C8B-B14F-4D97-AF65-F5344CB8AC3E}">
        <p14:creationId xmlns:p14="http://schemas.microsoft.com/office/powerpoint/2010/main" val="1717526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a:t>Process</a:t>
            </a:r>
            <a:r>
              <a:rPr lang="de-AT" dirty="0"/>
              <a:t> Discovery </a:t>
            </a:r>
            <a:r>
              <a:rPr lang="de-AT" dirty="0" err="1"/>
              <a:t>Effort</a:t>
            </a:r>
            <a:endParaRPr lang="de-AT" dirty="0"/>
          </a:p>
        </p:txBody>
      </p:sp>
      <p:sp>
        <p:nvSpPr>
          <p:cNvPr id="3" name="Inhaltsplatzhalter 2"/>
          <p:cNvSpPr>
            <a:spLocks noGrp="1"/>
          </p:cNvSpPr>
          <p:nvPr>
            <p:ph idx="1"/>
          </p:nvPr>
        </p:nvSpPr>
        <p:spPr>
          <a:xfrm>
            <a:off x="461963" y="1772816"/>
            <a:ext cx="7715250" cy="4500563"/>
          </a:xfrm>
        </p:spPr>
        <p:txBody>
          <a:bodyPr/>
          <a:lstStyle/>
          <a:p>
            <a:r>
              <a:rPr lang="en-US" sz="2000" dirty="0"/>
              <a:t>	This process contains ten major activities that are executed by different persons. We can assume that there will be a kickoff meeting with the process owner and some important domain experts on day one. One day might be required to study available documentation. An interview with one domain expert can take from two to three hours, such that we would be able to meet two persons per day, and document the interview results at night time. Let us assume that we meet some persons only once while we seek feedback from important domain experts in two additional interviews. Then, there would be a final approval from the process owner. This adds up to one day for the kickoff, one for document study, five days for the first iteration interviews, and further five days if we assume that we meet five experts three times. Then, we need one day for preparing the meeting for final approval with the process owner, which would be on the following day. If there are no delays and scheduling problems, this yields 2 + 5 + 5 + 2 = 14 work days as a minimum.</a:t>
            </a:r>
            <a:endParaRPr lang="de-AT" sz="2000" dirty="0"/>
          </a:p>
        </p:txBody>
      </p:sp>
    </p:spTree>
    <p:extLst>
      <p:ext uri="{BB962C8B-B14F-4D97-AF65-F5344CB8AC3E}">
        <p14:creationId xmlns:p14="http://schemas.microsoft.com/office/powerpoint/2010/main" val="2918952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a:t>Any</a:t>
            </a:r>
            <a:r>
              <a:rPr lang="de-AT" dirty="0"/>
              <a:t> </a:t>
            </a:r>
            <a:r>
              <a:rPr lang="de-AT" dirty="0" err="1"/>
              <a:t>Difference</a:t>
            </a:r>
            <a:r>
              <a:rPr lang="de-AT" dirty="0"/>
              <a:t> in Discovery?</a:t>
            </a:r>
          </a:p>
        </p:txBody>
      </p:sp>
      <p:sp>
        <p:nvSpPr>
          <p:cNvPr id="3" name="Inhaltsplatzhalter 2"/>
          <p:cNvSpPr>
            <a:spLocks noGrp="1"/>
          </p:cNvSpPr>
          <p:nvPr>
            <p:ph idx="1"/>
          </p:nvPr>
        </p:nvSpPr>
        <p:spPr>
          <a:xfrm>
            <a:off x="461963" y="1857375"/>
            <a:ext cx="4110037" cy="4500563"/>
          </a:xfrm>
        </p:spPr>
        <p:txBody>
          <a:bodyPr/>
          <a:lstStyle/>
          <a:p>
            <a:r>
              <a:rPr lang="en-US" sz="2000" dirty="0"/>
              <a:t>Consider the following two companies. </a:t>
            </a:r>
          </a:p>
          <a:p>
            <a:pPr>
              <a:buFont typeface="Arial" pitchFamily="34" charset="0"/>
              <a:buChar char="•"/>
            </a:pPr>
            <a:r>
              <a:rPr lang="en-US" sz="2000" dirty="0"/>
              <a:t>Company A is young, founded three years ago, and has grown rapidly to a current toll of one hundred employees.</a:t>
            </a:r>
          </a:p>
          <a:p>
            <a:pPr>
              <a:buFont typeface="Arial" pitchFamily="34" charset="0"/>
              <a:buChar char="•"/>
            </a:pPr>
            <a:r>
              <a:rPr lang="en-US" sz="2000" dirty="0"/>
              <a:t>Company B is owned by the state and operates in a domain with extensive health and security regulations.</a:t>
            </a:r>
          </a:p>
          <a:p>
            <a:r>
              <a:rPr lang="en-US" sz="2000" dirty="0"/>
              <a:t>How might these different characteristics influence a workshop-based discovery approach?</a:t>
            </a:r>
            <a:endParaRPr lang="de-AT" sz="2000" dirty="0"/>
          </a:p>
        </p:txBody>
      </p:sp>
      <p:pic>
        <p:nvPicPr>
          <p:cNvPr id="18434" name="Picture 2" descr="http://www.technobuffalo.com/wp-content/uploads/2012/08/San-Francisco-tech-hostel.jpe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7000"/>
                    </a14:imgEffect>
                  </a14:imgLayer>
                </a14:imgProps>
              </a:ext>
              <a:ext uri="{28A0092B-C50C-407E-A947-70E740481C1C}">
                <a14:useLocalDpi xmlns:a14="http://schemas.microsoft.com/office/drawing/2010/main" val="0"/>
              </a:ext>
            </a:extLst>
          </a:blip>
          <a:srcRect/>
          <a:stretch>
            <a:fillRect/>
          </a:stretch>
        </p:blipFill>
        <p:spPr bwMode="auto">
          <a:xfrm>
            <a:off x="4770864" y="1916833"/>
            <a:ext cx="3544000" cy="1864690"/>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www.mz-web.de/ks/images/mdsBild/1300343013476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9516" y="4005064"/>
            <a:ext cx="3536900" cy="2210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715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BPM </a:t>
            </a:r>
            <a:r>
              <a:rPr lang="de-AT" dirty="0" err="1"/>
              <a:t>Lifecycle</a:t>
            </a:r>
            <a:endParaRPr lang="de-AT" dirty="0"/>
          </a:p>
        </p:txBody>
      </p:sp>
      <p:pic>
        <p:nvPicPr>
          <p:cNvPr id="481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5890" y="1863453"/>
            <a:ext cx="4906390" cy="4373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bgerundetes Rechteck 2"/>
          <p:cNvSpPr/>
          <p:nvPr/>
        </p:nvSpPr>
        <p:spPr bwMode="auto">
          <a:xfrm>
            <a:off x="3707904" y="2598812"/>
            <a:ext cx="3024336" cy="111822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1769242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Discovery </a:t>
            </a:r>
            <a:r>
              <a:rPr lang="de-AT" dirty="0" err="1"/>
              <a:t>and</a:t>
            </a:r>
            <a:r>
              <a:rPr lang="de-AT" dirty="0"/>
              <a:t> Culture</a:t>
            </a:r>
          </a:p>
        </p:txBody>
      </p:sp>
      <p:sp>
        <p:nvSpPr>
          <p:cNvPr id="3" name="Inhaltsplatzhalter 2"/>
          <p:cNvSpPr>
            <a:spLocks noGrp="1"/>
          </p:cNvSpPr>
          <p:nvPr>
            <p:ph idx="1"/>
          </p:nvPr>
        </p:nvSpPr>
        <p:spPr/>
        <p:txBody>
          <a:bodyPr/>
          <a:lstStyle/>
          <a:p>
            <a:r>
              <a:rPr lang="en-US" sz="2000" dirty="0"/>
              <a:t>	Before starting with process discovery, it is important to understand the culture and the sentiment of an organization. There are companies that preach and practice an open culture in which all employee are encouraged to utter their ideas and their criticism. Such organizations can benefit a lot from workshops as participants are likely to present their ideas freely. In strictly hierarchical organizations, it is necessary to take special care that every participant gets an equal share of parole in a workshop and that ideas and critique are not hold back. It might be the case that the young dynamic company has a more open culture than the company with extensive health and security regulations. This has to be taken into account when organizing a workshop.</a:t>
            </a:r>
            <a:endParaRPr lang="de-AT" sz="2000" dirty="0"/>
          </a:p>
        </p:txBody>
      </p:sp>
    </p:spTree>
    <p:extLst>
      <p:ext uri="{BB962C8B-B14F-4D97-AF65-F5344CB8AC3E}">
        <p14:creationId xmlns:p14="http://schemas.microsoft.com/office/powerpoint/2010/main" val="2783717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a:t>Organizing</a:t>
            </a:r>
            <a:r>
              <a:rPr lang="de-AT" dirty="0"/>
              <a:t> </a:t>
            </a:r>
            <a:r>
              <a:rPr lang="de-AT" dirty="0" err="1"/>
              <a:t>the</a:t>
            </a:r>
            <a:r>
              <a:rPr lang="de-AT" dirty="0"/>
              <a:t> </a:t>
            </a:r>
            <a:r>
              <a:rPr lang="de-AT" dirty="0" err="1"/>
              <a:t>Gathered</a:t>
            </a:r>
            <a:r>
              <a:rPr lang="de-AT" dirty="0"/>
              <a:t> Material</a:t>
            </a:r>
          </a:p>
        </p:txBody>
      </p:sp>
      <p:sp>
        <p:nvSpPr>
          <p:cNvPr id="3" name="Inhaltsplatzhalter 2"/>
          <p:cNvSpPr>
            <a:spLocks noGrp="1"/>
          </p:cNvSpPr>
          <p:nvPr>
            <p:ph idx="1"/>
          </p:nvPr>
        </p:nvSpPr>
        <p:spPr/>
        <p:txBody>
          <a:bodyPr/>
          <a:lstStyle/>
          <a:p>
            <a:r>
              <a:rPr lang="en-US" dirty="0"/>
              <a:t>1. Identify the process boundaries</a:t>
            </a:r>
          </a:p>
          <a:p>
            <a:r>
              <a:rPr lang="en-US" dirty="0"/>
              <a:t>2. Identify activities and events</a:t>
            </a:r>
          </a:p>
          <a:p>
            <a:r>
              <a:rPr lang="en-US" dirty="0"/>
              <a:t>3. Identify resources and their handovers</a:t>
            </a:r>
          </a:p>
          <a:p>
            <a:r>
              <a:rPr lang="en-US" dirty="0"/>
              <a:t>4. Identify the control flow</a:t>
            </a:r>
          </a:p>
          <a:p>
            <a:r>
              <a:rPr lang="en-US" dirty="0"/>
              <a:t>5. Identify additional elements.</a:t>
            </a:r>
            <a:endParaRPr lang="de-AT" dirty="0"/>
          </a:p>
        </p:txBody>
      </p:sp>
    </p:spTree>
    <p:extLst>
      <p:ext uri="{BB962C8B-B14F-4D97-AF65-F5344CB8AC3E}">
        <p14:creationId xmlns:p14="http://schemas.microsoft.com/office/powerpoint/2010/main" val="4170954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a:t>Process</a:t>
            </a:r>
            <a:r>
              <a:rPr lang="de-AT" dirty="0"/>
              <a:t> </a:t>
            </a:r>
            <a:r>
              <a:rPr lang="de-AT" dirty="0" err="1"/>
              <a:t>Boundaries</a:t>
            </a:r>
            <a:endParaRPr lang="de-AT" dirty="0"/>
          </a:p>
        </p:txBody>
      </p:sp>
      <p:sp>
        <p:nvSpPr>
          <p:cNvPr id="3" name="Inhaltsplatzhalter 2"/>
          <p:cNvSpPr>
            <a:spLocks noGrp="1"/>
          </p:cNvSpPr>
          <p:nvPr>
            <p:ph idx="1"/>
          </p:nvPr>
        </p:nvSpPr>
        <p:spPr/>
        <p:txBody>
          <a:bodyPr/>
          <a:lstStyle/>
          <a:p>
            <a:pPr>
              <a:buFont typeface="Arial" pitchFamily="34" charset="0"/>
              <a:buChar char="•"/>
            </a:pPr>
            <a:r>
              <a:rPr lang="de-AT" dirty="0" err="1"/>
              <a:t>Under</a:t>
            </a:r>
            <a:r>
              <a:rPr lang="de-AT" dirty="0"/>
              <a:t> </a:t>
            </a:r>
            <a:r>
              <a:rPr lang="de-AT" dirty="0" err="1"/>
              <a:t>which</a:t>
            </a:r>
            <a:r>
              <a:rPr lang="de-AT" dirty="0"/>
              <a:t> </a:t>
            </a:r>
            <a:r>
              <a:rPr lang="de-AT" dirty="0" err="1"/>
              <a:t>condition</a:t>
            </a:r>
            <a:r>
              <a:rPr lang="de-AT" dirty="0"/>
              <a:t> </a:t>
            </a:r>
            <a:r>
              <a:rPr lang="de-AT" dirty="0" err="1"/>
              <a:t>does</a:t>
            </a:r>
            <a:r>
              <a:rPr lang="de-AT" dirty="0"/>
              <a:t> </a:t>
            </a:r>
            <a:r>
              <a:rPr lang="de-AT" dirty="0" err="1"/>
              <a:t>the</a:t>
            </a:r>
            <a:r>
              <a:rPr lang="de-AT" dirty="0"/>
              <a:t> </a:t>
            </a:r>
            <a:r>
              <a:rPr lang="de-AT" dirty="0" err="1"/>
              <a:t>process</a:t>
            </a:r>
            <a:r>
              <a:rPr lang="de-AT" dirty="0"/>
              <a:t> </a:t>
            </a:r>
            <a:r>
              <a:rPr lang="de-AT" dirty="0" err="1"/>
              <a:t>start</a:t>
            </a:r>
            <a:r>
              <a:rPr lang="de-AT" dirty="0"/>
              <a:t>?</a:t>
            </a:r>
          </a:p>
          <a:p>
            <a:pPr>
              <a:buFont typeface="Arial" pitchFamily="34" charset="0"/>
              <a:buChar char="•"/>
            </a:pPr>
            <a:r>
              <a:rPr lang="de-AT" dirty="0" err="1"/>
              <a:t>With</a:t>
            </a:r>
            <a:r>
              <a:rPr lang="de-AT" dirty="0"/>
              <a:t> </a:t>
            </a:r>
            <a:r>
              <a:rPr lang="de-AT" dirty="0" err="1"/>
              <a:t>which</a:t>
            </a:r>
            <a:r>
              <a:rPr lang="de-AT" dirty="0"/>
              <a:t> </a:t>
            </a:r>
            <a:r>
              <a:rPr lang="de-AT" dirty="0" err="1"/>
              <a:t>result</a:t>
            </a:r>
            <a:r>
              <a:rPr lang="de-AT" dirty="0"/>
              <a:t> </a:t>
            </a:r>
            <a:r>
              <a:rPr lang="de-AT" dirty="0" err="1"/>
              <a:t>does</a:t>
            </a:r>
            <a:r>
              <a:rPr lang="de-AT" dirty="0"/>
              <a:t> </a:t>
            </a:r>
            <a:r>
              <a:rPr lang="de-AT" dirty="0" err="1"/>
              <a:t>it</a:t>
            </a:r>
            <a:r>
              <a:rPr lang="de-AT" dirty="0"/>
              <a:t> end?</a:t>
            </a:r>
          </a:p>
          <a:p>
            <a:pPr>
              <a:buFont typeface="Arial" pitchFamily="34" charset="0"/>
              <a:buChar char="•"/>
            </a:pPr>
            <a:r>
              <a:rPr lang="de-AT" dirty="0" err="1"/>
              <a:t>Which</a:t>
            </a:r>
            <a:r>
              <a:rPr lang="de-AT" dirty="0"/>
              <a:t> </a:t>
            </a:r>
            <a:r>
              <a:rPr lang="de-AT" dirty="0" err="1"/>
              <a:t>perspective</a:t>
            </a:r>
            <a:r>
              <a:rPr lang="de-AT" dirty="0"/>
              <a:t> do </a:t>
            </a:r>
            <a:r>
              <a:rPr lang="de-AT" dirty="0" err="1"/>
              <a:t>you</a:t>
            </a:r>
            <a:r>
              <a:rPr lang="de-AT" dirty="0"/>
              <a:t> </a:t>
            </a:r>
            <a:r>
              <a:rPr lang="de-AT" dirty="0" err="1"/>
              <a:t>assume</a:t>
            </a:r>
            <a:r>
              <a:rPr lang="de-AT" dirty="0"/>
              <a:t>?</a:t>
            </a:r>
          </a:p>
        </p:txBody>
      </p:sp>
    </p:spTree>
    <p:extLst>
      <p:ext uri="{BB962C8B-B14F-4D97-AF65-F5344CB8AC3E}">
        <p14:creationId xmlns:p14="http://schemas.microsoft.com/office/powerpoint/2010/main" val="4117329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a:t>Identify</a:t>
            </a:r>
            <a:r>
              <a:rPr lang="de-AT" dirty="0"/>
              <a:t> </a:t>
            </a:r>
            <a:r>
              <a:rPr lang="de-AT" dirty="0" err="1"/>
              <a:t>Activities</a:t>
            </a:r>
            <a:r>
              <a:rPr lang="de-AT" dirty="0"/>
              <a:t> </a:t>
            </a:r>
            <a:r>
              <a:rPr lang="de-AT" dirty="0" err="1"/>
              <a:t>and</a:t>
            </a:r>
            <a:r>
              <a:rPr lang="de-AT" dirty="0"/>
              <a:t> Events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38389"/>
            <a:ext cx="9036496" cy="1985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387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a:t>Identify</a:t>
            </a:r>
            <a:r>
              <a:rPr lang="de-AT" dirty="0"/>
              <a:t> Resources </a:t>
            </a:r>
            <a:r>
              <a:rPr lang="de-AT" dirty="0" err="1"/>
              <a:t>and</a:t>
            </a:r>
            <a:r>
              <a:rPr lang="de-AT" dirty="0"/>
              <a:t> </a:t>
            </a:r>
            <a:r>
              <a:rPr lang="de-AT" dirty="0" err="1"/>
              <a:t>Handovers</a:t>
            </a:r>
            <a:endParaRPr lang="de-AT"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1852835"/>
            <a:ext cx="8208913" cy="3933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1293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a:t>Identify</a:t>
            </a:r>
            <a:r>
              <a:rPr lang="de-AT" dirty="0"/>
              <a:t> </a:t>
            </a:r>
            <a:r>
              <a:rPr lang="de-AT" dirty="0" err="1"/>
              <a:t>Control</a:t>
            </a:r>
            <a:r>
              <a:rPr lang="de-AT" dirty="0"/>
              <a:t> Flow</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0848"/>
            <a:ext cx="7596336" cy="3192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2073040"/>
            <a:ext cx="1450013" cy="309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0303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a:t>Your</a:t>
            </a:r>
            <a:r>
              <a:rPr lang="de-AT" dirty="0"/>
              <a:t> </a:t>
            </a:r>
            <a:r>
              <a:rPr lang="de-AT" dirty="0" err="1"/>
              <a:t>modeling</a:t>
            </a:r>
            <a:r>
              <a:rPr lang="de-AT" dirty="0"/>
              <a:t> </a:t>
            </a:r>
            <a:r>
              <a:rPr lang="de-AT" dirty="0" err="1"/>
              <a:t>project</a:t>
            </a:r>
            <a:endParaRPr lang="de-AT" dirty="0"/>
          </a:p>
        </p:txBody>
      </p:sp>
      <p:sp>
        <p:nvSpPr>
          <p:cNvPr id="3" name="Inhaltsplatzhalter 2"/>
          <p:cNvSpPr>
            <a:spLocks noGrp="1"/>
          </p:cNvSpPr>
          <p:nvPr>
            <p:ph idx="1"/>
          </p:nvPr>
        </p:nvSpPr>
        <p:spPr/>
        <p:txBody>
          <a:bodyPr/>
          <a:lstStyle/>
          <a:p>
            <a:pPr marL="0" indent="0"/>
            <a:r>
              <a:rPr lang="de-AT" sz="2000" dirty="0" err="1"/>
              <a:t>For</a:t>
            </a:r>
            <a:r>
              <a:rPr lang="de-AT" sz="2000" dirty="0"/>
              <a:t> </a:t>
            </a:r>
            <a:r>
              <a:rPr lang="de-AT" sz="2000" dirty="0" err="1"/>
              <a:t>your</a:t>
            </a:r>
            <a:r>
              <a:rPr lang="de-AT" sz="2000" dirty="0"/>
              <a:t> </a:t>
            </a:r>
            <a:r>
              <a:rPr lang="de-AT" sz="2000" dirty="0" err="1"/>
              <a:t>modeling</a:t>
            </a:r>
            <a:r>
              <a:rPr lang="de-AT" sz="2000" dirty="0"/>
              <a:t> </a:t>
            </a:r>
            <a:r>
              <a:rPr lang="de-AT" sz="2000" dirty="0" err="1"/>
              <a:t>project</a:t>
            </a:r>
            <a:r>
              <a:rPr lang="de-AT" sz="2000" dirty="0"/>
              <a:t>, </a:t>
            </a:r>
            <a:r>
              <a:rPr lang="de-AT" sz="2000" dirty="0" err="1"/>
              <a:t>capture</a:t>
            </a:r>
            <a:endParaRPr lang="de-AT" sz="2000" dirty="0"/>
          </a:p>
          <a:p>
            <a:pPr>
              <a:buFont typeface="Arial" pitchFamily="34" charset="0"/>
              <a:buChar char="•"/>
            </a:pPr>
            <a:r>
              <a:rPr lang="de-AT" sz="2000" dirty="0" err="1"/>
              <a:t>Control</a:t>
            </a:r>
            <a:r>
              <a:rPr lang="de-AT" sz="2000" dirty="0"/>
              <a:t> </a:t>
            </a:r>
            <a:r>
              <a:rPr lang="de-AT" sz="2000" dirty="0" err="1"/>
              <a:t>flow</a:t>
            </a:r>
            <a:endParaRPr lang="de-AT" sz="2000" dirty="0"/>
          </a:p>
          <a:p>
            <a:pPr lvl="1">
              <a:buFont typeface="Arial" pitchFamily="34" charset="0"/>
              <a:buChar char="•"/>
            </a:pPr>
            <a:r>
              <a:rPr lang="de-AT" sz="2000" dirty="0" err="1"/>
              <a:t>Activities</a:t>
            </a:r>
            <a:endParaRPr lang="de-AT" sz="2000" dirty="0"/>
          </a:p>
          <a:p>
            <a:pPr lvl="1">
              <a:buFont typeface="Arial" pitchFamily="34" charset="0"/>
              <a:buChar char="•"/>
            </a:pPr>
            <a:r>
              <a:rPr lang="de-AT" sz="2000" dirty="0"/>
              <a:t>Gateways</a:t>
            </a:r>
          </a:p>
          <a:p>
            <a:pPr lvl="1">
              <a:buFont typeface="Arial" pitchFamily="34" charset="0"/>
              <a:buChar char="•"/>
            </a:pPr>
            <a:r>
              <a:rPr lang="de-AT" sz="2000" dirty="0" err="1"/>
              <a:t>Conditions</a:t>
            </a:r>
            <a:endParaRPr lang="de-AT" sz="2000" dirty="0"/>
          </a:p>
          <a:p>
            <a:pPr lvl="1">
              <a:buFont typeface="Arial" pitchFamily="34" charset="0"/>
              <a:buChar char="•"/>
            </a:pPr>
            <a:r>
              <a:rPr lang="de-AT" sz="2000" dirty="0"/>
              <a:t>Events</a:t>
            </a:r>
          </a:p>
          <a:p>
            <a:pPr>
              <a:buFont typeface="Arial" pitchFamily="34" charset="0"/>
              <a:buChar char="•"/>
            </a:pPr>
            <a:r>
              <a:rPr lang="de-AT" sz="2000" dirty="0"/>
              <a:t>Resources</a:t>
            </a:r>
          </a:p>
          <a:p>
            <a:pPr>
              <a:buFont typeface="Arial" pitchFamily="34" charset="0"/>
              <a:buChar char="•"/>
            </a:pPr>
            <a:endParaRPr lang="de-AT" sz="2000" dirty="0"/>
          </a:p>
          <a:p>
            <a:pPr marL="0" indent="0"/>
            <a:r>
              <a:rPr lang="de-AT" sz="2000" dirty="0" err="1"/>
              <a:t>Describe</a:t>
            </a:r>
            <a:r>
              <a:rPr lang="de-AT" sz="2000" dirty="0"/>
              <a:t> </a:t>
            </a:r>
            <a:r>
              <a:rPr lang="de-AT" sz="2000" dirty="0" err="1"/>
              <a:t>the</a:t>
            </a:r>
            <a:r>
              <a:rPr lang="de-AT" sz="2000" dirty="0"/>
              <a:t> </a:t>
            </a:r>
            <a:r>
              <a:rPr lang="de-AT" sz="2000" dirty="0" err="1"/>
              <a:t>process</a:t>
            </a:r>
            <a:r>
              <a:rPr lang="de-AT" sz="2000" dirty="0"/>
              <a:t> in such a </a:t>
            </a:r>
            <a:r>
              <a:rPr lang="de-AT" sz="2000" dirty="0" err="1"/>
              <a:t>way</a:t>
            </a:r>
            <a:r>
              <a:rPr lang="de-AT" sz="2000" dirty="0"/>
              <a:t> </a:t>
            </a:r>
            <a:r>
              <a:rPr lang="de-AT" sz="2000" dirty="0" err="1"/>
              <a:t>that</a:t>
            </a:r>
            <a:r>
              <a:rPr lang="de-AT" sz="2000" dirty="0"/>
              <a:t> </a:t>
            </a:r>
            <a:r>
              <a:rPr lang="de-AT" sz="2000" dirty="0" err="1"/>
              <a:t>it</a:t>
            </a:r>
            <a:r>
              <a:rPr lang="de-AT" sz="2000" dirty="0"/>
              <a:t> </a:t>
            </a:r>
            <a:r>
              <a:rPr lang="de-AT" sz="2000" dirty="0" err="1"/>
              <a:t>can</a:t>
            </a:r>
            <a:r>
              <a:rPr lang="de-AT" sz="2000" dirty="0"/>
              <a:t> </a:t>
            </a:r>
            <a:r>
              <a:rPr lang="de-AT" sz="2000" dirty="0" err="1"/>
              <a:t>be</a:t>
            </a:r>
            <a:r>
              <a:rPr lang="de-AT" sz="2000" dirty="0"/>
              <a:t> </a:t>
            </a:r>
            <a:r>
              <a:rPr lang="de-AT" sz="2000" dirty="0" err="1"/>
              <a:t>used</a:t>
            </a:r>
            <a:r>
              <a:rPr lang="de-AT" sz="2000" dirty="0"/>
              <a:t> </a:t>
            </a:r>
            <a:r>
              <a:rPr lang="de-AT" sz="2000" dirty="0" err="1"/>
              <a:t>to</a:t>
            </a:r>
            <a:r>
              <a:rPr lang="de-AT" sz="2000" dirty="0"/>
              <a:t> </a:t>
            </a:r>
            <a:r>
              <a:rPr lang="de-AT" sz="2000" dirty="0" err="1"/>
              <a:t>trace</a:t>
            </a:r>
            <a:r>
              <a:rPr lang="de-AT" sz="2000" dirty="0"/>
              <a:t> in </a:t>
            </a:r>
            <a:r>
              <a:rPr lang="de-AT" sz="2000" dirty="0" err="1"/>
              <a:t>which</a:t>
            </a:r>
            <a:r>
              <a:rPr lang="de-AT" sz="2000" dirty="0"/>
              <a:t> </a:t>
            </a:r>
            <a:r>
              <a:rPr lang="de-AT" sz="2000" dirty="0" err="1"/>
              <a:t>state</a:t>
            </a:r>
            <a:r>
              <a:rPr lang="de-AT" sz="2000" dirty="0"/>
              <a:t> </a:t>
            </a:r>
            <a:r>
              <a:rPr lang="de-AT" sz="2000" dirty="0" err="1"/>
              <a:t>the</a:t>
            </a:r>
            <a:r>
              <a:rPr lang="de-AT" sz="2000" dirty="0"/>
              <a:t> </a:t>
            </a:r>
            <a:r>
              <a:rPr lang="de-AT" sz="2000" dirty="0" err="1"/>
              <a:t>admission</a:t>
            </a:r>
            <a:r>
              <a:rPr lang="de-AT" sz="2000" dirty="0"/>
              <a:t>/</a:t>
            </a:r>
            <a:r>
              <a:rPr lang="de-AT" sz="2000" dirty="0" err="1"/>
              <a:t>doctor-studies</a:t>
            </a:r>
            <a:r>
              <a:rPr lang="de-AT" sz="2000" dirty="0"/>
              <a:t> </a:t>
            </a:r>
            <a:r>
              <a:rPr lang="de-AT" sz="2000" dirty="0" err="1"/>
              <a:t>is</a:t>
            </a:r>
            <a:r>
              <a:rPr lang="de-AT" sz="2000" dirty="0"/>
              <a:t> </a:t>
            </a:r>
            <a:r>
              <a:rPr lang="de-AT" sz="2000" dirty="0" err="1"/>
              <a:t>and</a:t>
            </a:r>
            <a:r>
              <a:rPr lang="de-AT" sz="2000" dirty="0"/>
              <a:t> </a:t>
            </a:r>
            <a:r>
              <a:rPr lang="de-AT" sz="2000" dirty="0" err="1"/>
              <a:t>who</a:t>
            </a:r>
            <a:r>
              <a:rPr lang="de-AT" sz="2000" dirty="0"/>
              <a:t> </a:t>
            </a:r>
            <a:r>
              <a:rPr lang="de-AT" sz="2000" dirty="0" err="1"/>
              <a:t>is</a:t>
            </a:r>
            <a:r>
              <a:rPr lang="de-AT" sz="2000" dirty="0"/>
              <a:t> </a:t>
            </a:r>
            <a:r>
              <a:rPr lang="de-AT" sz="2000" dirty="0" err="1"/>
              <a:t>conducting</a:t>
            </a:r>
            <a:r>
              <a:rPr lang="de-AT" sz="2000" dirty="0"/>
              <a:t> </a:t>
            </a:r>
            <a:r>
              <a:rPr lang="de-AT" sz="2000" dirty="0" err="1"/>
              <a:t>which</a:t>
            </a:r>
            <a:r>
              <a:rPr lang="de-AT" sz="2000" dirty="0"/>
              <a:t> </a:t>
            </a:r>
            <a:r>
              <a:rPr lang="de-AT" sz="2000" dirty="0" err="1"/>
              <a:t>steps</a:t>
            </a:r>
            <a:r>
              <a:rPr lang="de-AT" sz="2000" dirty="0"/>
              <a:t> </a:t>
            </a:r>
            <a:r>
              <a:rPr lang="de-AT" sz="2000" dirty="0" err="1"/>
              <a:t>of</a:t>
            </a:r>
            <a:r>
              <a:rPr lang="de-AT" sz="2000" dirty="0"/>
              <a:t> </a:t>
            </a:r>
            <a:r>
              <a:rPr lang="de-AT" sz="2000" dirty="0" err="1"/>
              <a:t>processing</a:t>
            </a:r>
            <a:r>
              <a:rPr lang="de-AT" sz="2000" dirty="0"/>
              <a:t>.</a:t>
            </a:r>
          </a:p>
        </p:txBody>
      </p:sp>
    </p:spTree>
    <p:extLst>
      <p:ext uri="{BB962C8B-B14F-4D97-AF65-F5344CB8AC3E}">
        <p14:creationId xmlns:p14="http://schemas.microsoft.com/office/powerpoint/2010/main" val="841373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Quality Assurance</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456" y="1988840"/>
            <a:ext cx="5509047" cy="4160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2518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a:t>Is</a:t>
            </a:r>
            <a:r>
              <a:rPr lang="de-AT" dirty="0"/>
              <a:t> </a:t>
            </a:r>
            <a:r>
              <a:rPr lang="de-AT" dirty="0" err="1"/>
              <a:t>this</a:t>
            </a:r>
            <a:r>
              <a:rPr lang="de-AT" dirty="0"/>
              <a:t> </a:t>
            </a:r>
            <a:r>
              <a:rPr lang="de-AT" dirty="0" err="1"/>
              <a:t>process</a:t>
            </a:r>
            <a:r>
              <a:rPr lang="de-AT" dirty="0"/>
              <a:t> </a:t>
            </a:r>
            <a:r>
              <a:rPr lang="de-AT" dirty="0" err="1"/>
              <a:t>model</a:t>
            </a:r>
            <a:r>
              <a:rPr lang="de-AT" dirty="0"/>
              <a:t> </a:t>
            </a:r>
            <a:r>
              <a:rPr lang="de-AT" dirty="0" err="1"/>
              <a:t>of</a:t>
            </a:r>
            <a:r>
              <a:rPr lang="de-AT" dirty="0"/>
              <a:t> </a:t>
            </a:r>
            <a:r>
              <a:rPr lang="de-AT" dirty="0" err="1"/>
              <a:t>good</a:t>
            </a:r>
            <a:r>
              <a:rPr lang="de-AT" dirty="0"/>
              <a:t> </a:t>
            </a:r>
            <a:r>
              <a:rPr lang="de-AT" dirty="0" err="1"/>
              <a:t>quality</a:t>
            </a:r>
            <a:r>
              <a:rPr lang="de-AT" dirty="0"/>
              <a:t>?</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058887"/>
            <a:ext cx="7560840" cy="3100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6228184" y="2051556"/>
            <a:ext cx="2710654" cy="369332"/>
          </a:xfrm>
          <a:prstGeom prst="rect">
            <a:avLst/>
          </a:prstGeom>
          <a:solidFill>
            <a:srgbClr val="FFC000"/>
          </a:solidFill>
        </p:spPr>
        <p:txBody>
          <a:bodyPr wrap="square" rtlCol="0">
            <a:spAutoFit/>
          </a:bodyPr>
          <a:lstStyle/>
          <a:p>
            <a:r>
              <a:rPr lang="de-DE" b="1" dirty="0"/>
              <a:t>Deadlock</a:t>
            </a:r>
          </a:p>
        </p:txBody>
      </p:sp>
      <p:sp>
        <p:nvSpPr>
          <p:cNvPr id="7" name="Oval 6"/>
          <p:cNvSpPr>
            <a:spLocks noChangeArrowheads="1"/>
          </p:cNvSpPr>
          <p:nvPr/>
        </p:nvSpPr>
        <p:spPr bwMode="auto">
          <a:xfrm>
            <a:off x="2161828" y="3356992"/>
            <a:ext cx="720080" cy="683322"/>
          </a:xfrm>
          <a:prstGeom prst="ellipse">
            <a:avLst/>
          </a:prstGeom>
          <a:noFill/>
          <a:ln w="76200" algn="ctr">
            <a:solidFill>
              <a:srgbClr val="FF9900"/>
            </a:solidFill>
            <a:round/>
            <a:headEnd/>
            <a:tailEnd/>
          </a:ln>
        </p:spPr>
        <p:txBody>
          <a:bodyPr wrap="none" anchor="ctr"/>
          <a:lstStyle/>
          <a:p>
            <a:endParaRPr lang="de-DE"/>
          </a:p>
        </p:txBody>
      </p:sp>
      <p:sp>
        <p:nvSpPr>
          <p:cNvPr id="8" name="Line 7"/>
          <p:cNvSpPr>
            <a:spLocks noChangeShapeType="1"/>
          </p:cNvSpPr>
          <p:nvPr/>
        </p:nvSpPr>
        <p:spPr bwMode="auto">
          <a:xfrm>
            <a:off x="2521868" y="4040314"/>
            <a:ext cx="0" cy="621553"/>
          </a:xfrm>
          <a:prstGeom prst="line">
            <a:avLst/>
          </a:prstGeom>
          <a:noFill/>
          <a:ln w="76200">
            <a:solidFill>
              <a:srgbClr val="FF9900"/>
            </a:solidFill>
            <a:round/>
            <a:headEnd/>
            <a:tailEnd/>
          </a:ln>
        </p:spPr>
        <p:txBody>
          <a:bodyPr/>
          <a:lstStyle/>
          <a:p>
            <a:endParaRPr lang="de-DE"/>
          </a:p>
        </p:txBody>
      </p:sp>
      <p:sp>
        <p:nvSpPr>
          <p:cNvPr id="9" name="Line 8"/>
          <p:cNvSpPr>
            <a:spLocks noChangeShapeType="1"/>
          </p:cNvSpPr>
          <p:nvPr/>
        </p:nvSpPr>
        <p:spPr bwMode="auto">
          <a:xfrm flipV="1">
            <a:off x="5580112" y="4040314"/>
            <a:ext cx="0" cy="621553"/>
          </a:xfrm>
          <a:prstGeom prst="line">
            <a:avLst/>
          </a:prstGeom>
          <a:noFill/>
          <a:ln w="76200">
            <a:solidFill>
              <a:srgbClr val="FF9900"/>
            </a:solidFill>
            <a:round/>
            <a:headEnd/>
            <a:tailEnd type="triangle" w="med" len="med"/>
          </a:ln>
        </p:spPr>
        <p:txBody>
          <a:bodyPr/>
          <a:lstStyle/>
          <a:p>
            <a:endParaRPr lang="de-DE"/>
          </a:p>
        </p:txBody>
      </p:sp>
      <p:sp>
        <p:nvSpPr>
          <p:cNvPr id="11" name="Line 7"/>
          <p:cNvSpPr>
            <a:spLocks noChangeShapeType="1"/>
          </p:cNvSpPr>
          <p:nvPr/>
        </p:nvSpPr>
        <p:spPr bwMode="auto">
          <a:xfrm>
            <a:off x="2521868" y="4661867"/>
            <a:ext cx="3058244" cy="0"/>
          </a:xfrm>
          <a:prstGeom prst="line">
            <a:avLst/>
          </a:prstGeom>
          <a:noFill/>
          <a:ln w="76200">
            <a:solidFill>
              <a:srgbClr val="FF9900"/>
            </a:solidFill>
            <a:round/>
            <a:headEnd/>
            <a:tailEnd/>
          </a:ln>
        </p:spPr>
        <p:txBody>
          <a:bodyPr/>
          <a:lstStyle/>
          <a:p>
            <a:endParaRPr lang="de-DE"/>
          </a:p>
        </p:txBody>
      </p:sp>
      <p:sp>
        <p:nvSpPr>
          <p:cNvPr id="12" name="Line 8"/>
          <p:cNvSpPr>
            <a:spLocks noChangeShapeType="1"/>
          </p:cNvSpPr>
          <p:nvPr/>
        </p:nvSpPr>
        <p:spPr bwMode="auto">
          <a:xfrm>
            <a:off x="5578574" y="2780928"/>
            <a:ext cx="0" cy="610790"/>
          </a:xfrm>
          <a:prstGeom prst="line">
            <a:avLst/>
          </a:prstGeom>
          <a:noFill/>
          <a:ln w="76200">
            <a:solidFill>
              <a:srgbClr val="FF9900"/>
            </a:solidFill>
            <a:round/>
            <a:headEnd/>
            <a:tailEnd type="triangle" w="med" len="med"/>
          </a:ln>
        </p:spPr>
        <p:txBody>
          <a:bodyPr/>
          <a:lstStyle/>
          <a:p>
            <a:endParaRPr lang="de-DE"/>
          </a:p>
        </p:txBody>
      </p:sp>
    </p:spTree>
    <p:extLst>
      <p:ext uri="{BB962C8B-B14F-4D97-AF65-F5344CB8AC3E}">
        <p14:creationId xmlns:p14="http://schemas.microsoft.com/office/powerpoint/2010/main" val="244087303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a:t>Syntactic</a:t>
            </a:r>
            <a:r>
              <a:rPr lang="de-AT" dirty="0"/>
              <a:t> Quality: </a:t>
            </a:r>
            <a:r>
              <a:rPr lang="de-AT" dirty="0" err="1"/>
              <a:t>Verification</a:t>
            </a:r>
            <a:endParaRPr lang="de-AT"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3158211"/>
            <a:ext cx="5135100" cy="127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1844824"/>
            <a:ext cx="5004048" cy="1289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8111" y="4524452"/>
            <a:ext cx="5228212" cy="2172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7981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AT" dirty="0" err="1"/>
              <a:t>Process</a:t>
            </a:r>
            <a:r>
              <a:rPr lang="de-AT" dirty="0"/>
              <a:t> Discovery</a:t>
            </a:r>
          </a:p>
        </p:txBody>
      </p:sp>
      <p:sp>
        <p:nvSpPr>
          <p:cNvPr id="6" name="Inhaltsplatzhalter 5"/>
          <p:cNvSpPr>
            <a:spLocks noGrp="1"/>
          </p:cNvSpPr>
          <p:nvPr>
            <p:ph idx="1"/>
          </p:nvPr>
        </p:nvSpPr>
        <p:spPr/>
        <p:txBody>
          <a:bodyPr/>
          <a:lstStyle/>
          <a:p>
            <a:r>
              <a:rPr lang="en-US" sz="2000" dirty="0"/>
              <a:t>1. Defining the setting: This phase is dedicated to assembling a team in a company that will be responsible for working on the process.</a:t>
            </a:r>
          </a:p>
          <a:p>
            <a:r>
              <a:rPr lang="en-US" sz="2000" dirty="0"/>
              <a:t>2. Gathering information: This phase is concerned with building an understanding of the process. Different discovery methods can be used to acquire information on a process.</a:t>
            </a:r>
          </a:p>
          <a:p>
            <a:r>
              <a:rPr lang="en-US" sz="2000" dirty="0"/>
              <a:t>3. Conducting the modeling task: This phase deals with organizing the creation of the process model. The modeling method gives guidance for mapping out the process in a systematic way.</a:t>
            </a:r>
          </a:p>
          <a:p>
            <a:r>
              <a:rPr lang="en-US" sz="2000" dirty="0"/>
              <a:t>4. Assuring process model quality: This phase aims to guarantee that the resulting process models meet different quality criteria. This phase is important for establishing trust in the process model.</a:t>
            </a:r>
            <a:endParaRPr lang="de-AT" sz="2000" dirty="0"/>
          </a:p>
        </p:txBody>
      </p:sp>
    </p:spTree>
    <p:extLst>
      <p:ext uri="{BB962C8B-B14F-4D97-AF65-F5344CB8AC3E}">
        <p14:creationId xmlns:p14="http://schemas.microsoft.com/office/powerpoint/2010/main" val="1641650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a:t>Is</a:t>
            </a:r>
            <a:r>
              <a:rPr lang="de-AT" dirty="0"/>
              <a:t> </a:t>
            </a:r>
            <a:r>
              <a:rPr lang="de-AT" dirty="0" err="1"/>
              <a:t>this</a:t>
            </a:r>
            <a:r>
              <a:rPr lang="de-AT" dirty="0"/>
              <a:t> </a:t>
            </a:r>
            <a:r>
              <a:rPr lang="de-AT" dirty="0" err="1"/>
              <a:t>process</a:t>
            </a:r>
            <a:r>
              <a:rPr lang="de-AT" dirty="0"/>
              <a:t> </a:t>
            </a:r>
            <a:r>
              <a:rPr lang="de-AT" dirty="0" err="1"/>
              <a:t>model</a:t>
            </a:r>
            <a:r>
              <a:rPr lang="de-AT" dirty="0"/>
              <a:t> </a:t>
            </a:r>
            <a:r>
              <a:rPr lang="de-AT" dirty="0" err="1"/>
              <a:t>of</a:t>
            </a:r>
            <a:r>
              <a:rPr lang="de-AT" dirty="0"/>
              <a:t> </a:t>
            </a:r>
            <a:r>
              <a:rPr lang="de-AT" dirty="0" err="1"/>
              <a:t>good</a:t>
            </a:r>
            <a:r>
              <a:rPr lang="de-AT" dirty="0"/>
              <a:t> </a:t>
            </a:r>
            <a:r>
              <a:rPr lang="de-AT" dirty="0" err="1"/>
              <a:t>quality</a:t>
            </a:r>
            <a:r>
              <a:rPr lang="de-AT" dirty="0"/>
              <a:t>?</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058887"/>
            <a:ext cx="7560840" cy="3100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6228184" y="2033880"/>
            <a:ext cx="2710654" cy="369332"/>
          </a:xfrm>
          <a:prstGeom prst="rect">
            <a:avLst/>
          </a:prstGeom>
          <a:solidFill>
            <a:srgbClr val="FFC000"/>
          </a:solidFill>
        </p:spPr>
        <p:txBody>
          <a:bodyPr wrap="square" rtlCol="0">
            <a:spAutoFit/>
          </a:bodyPr>
          <a:lstStyle/>
          <a:p>
            <a:r>
              <a:rPr lang="de-DE" b="1" dirty="0"/>
              <a:t>Deadlock</a:t>
            </a:r>
          </a:p>
        </p:txBody>
      </p:sp>
      <p:sp>
        <p:nvSpPr>
          <p:cNvPr id="10" name="Textfeld 9"/>
          <p:cNvSpPr txBox="1"/>
          <p:nvPr/>
        </p:nvSpPr>
        <p:spPr>
          <a:xfrm>
            <a:off x="6228184" y="2555612"/>
            <a:ext cx="2710654" cy="369332"/>
          </a:xfrm>
          <a:prstGeom prst="rect">
            <a:avLst/>
          </a:prstGeom>
          <a:solidFill>
            <a:srgbClr val="C00000"/>
          </a:solidFill>
        </p:spPr>
        <p:txBody>
          <a:bodyPr wrap="square" rtlCol="0">
            <a:spAutoFit/>
          </a:bodyPr>
          <a:lstStyle/>
          <a:p>
            <a:r>
              <a:rPr lang="de-DE" b="1" dirty="0" err="1"/>
              <a:t>Labeling</a:t>
            </a:r>
            <a:endParaRPr lang="de-DE" b="1" dirty="0"/>
          </a:p>
        </p:txBody>
      </p:sp>
      <p:sp>
        <p:nvSpPr>
          <p:cNvPr id="3" name="Rechteck 2"/>
          <p:cNvSpPr/>
          <p:nvPr/>
        </p:nvSpPr>
        <p:spPr>
          <a:xfrm>
            <a:off x="755576" y="3429000"/>
            <a:ext cx="1080120" cy="36004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Rechteck 12"/>
          <p:cNvSpPr/>
          <p:nvPr/>
        </p:nvSpPr>
        <p:spPr>
          <a:xfrm>
            <a:off x="3491880" y="4293096"/>
            <a:ext cx="1080120" cy="36004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4" name="Rechteck 13"/>
          <p:cNvSpPr/>
          <p:nvPr/>
        </p:nvSpPr>
        <p:spPr>
          <a:xfrm>
            <a:off x="3491880" y="2765285"/>
            <a:ext cx="1080120" cy="36004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5" name="Rechteck 14"/>
          <p:cNvSpPr/>
          <p:nvPr/>
        </p:nvSpPr>
        <p:spPr>
          <a:xfrm>
            <a:off x="6184751" y="3356992"/>
            <a:ext cx="1656184" cy="36004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154552455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a:t>Formulate</a:t>
            </a:r>
            <a:r>
              <a:rPr lang="de-AT" dirty="0"/>
              <a:t> Labels </a:t>
            </a:r>
            <a:r>
              <a:rPr lang="de-AT" dirty="0" err="1"/>
              <a:t>Adequately</a:t>
            </a:r>
            <a:endParaRPr lang="de-AT" dirty="0"/>
          </a:p>
        </p:txBody>
      </p:sp>
      <p:sp>
        <p:nvSpPr>
          <p:cNvPr id="3" name="Inhaltsplatzhalter 2"/>
          <p:cNvSpPr>
            <a:spLocks noGrp="1"/>
          </p:cNvSpPr>
          <p:nvPr>
            <p:ph idx="1"/>
          </p:nvPr>
        </p:nvSpPr>
        <p:spPr/>
        <p:txBody>
          <a:bodyPr/>
          <a:lstStyle/>
          <a:p>
            <a:pPr>
              <a:buFont typeface="Arial" pitchFamily="34" charset="0"/>
              <a:buChar char="•"/>
            </a:pPr>
            <a:r>
              <a:rPr lang="de-AT" dirty="0" err="1"/>
              <a:t>Activities</a:t>
            </a:r>
            <a:r>
              <a:rPr lang="de-AT" dirty="0"/>
              <a:t> </a:t>
            </a:r>
            <a:r>
              <a:rPr lang="de-AT" dirty="0" err="1"/>
              <a:t>as</a:t>
            </a:r>
            <a:r>
              <a:rPr lang="de-AT" dirty="0"/>
              <a:t> Verb-</a:t>
            </a:r>
            <a:r>
              <a:rPr lang="de-AT" dirty="0" err="1"/>
              <a:t>Object</a:t>
            </a:r>
            <a:endParaRPr lang="de-AT" dirty="0"/>
          </a:p>
          <a:p>
            <a:pPr>
              <a:buFont typeface="Arial" pitchFamily="34" charset="0"/>
              <a:buChar char="•"/>
            </a:pPr>
            <a:r>
              <a:rPr lang="de-AT" dirty="0"/>
              <a:t>Events </a:t>
            </a:r>
            <a:r>
              <a:rPr lang="de-AT" dirty="0" err="1"/>
              <a:t>as</a:t>
            </a:r>
            <a:r>
              <a:rPr lang="de-AT" dirty="0"/>
              <a:t> </a:t>
            </a:r>
            <a:r>
              <a:rPr lang="de-AT" dirty="0" err="1"/>
              <a:t>Object</a:t>
            </a:r>
            <a:r>
              <a:rPr lang="de-AT" dirty="0"/>
              <a:t>-Passive-</a:t>
            </a:r>
            <a:r>
              <a:rPr lang="de-AT" dirty="0" err="1"/>
              <a:t>Participle</a:t>
            </a:r>
            <a:endParaRPr lang="de-AT" dirty="0"/>
          </a:p>
          <a:p>
            <a:pPr>
              <a:buFont typeface="Arial" pitchFamily="34" charset="0"/>
              <a:buChar char="•"/>
            </a:pPr>
            <a:r>
              <a:rPr lang="de-AT" dirty="0" err="1"/>
              <a:t>Conditions</a:t>
            </a:r>
            <a:r>
              <a:rPr lang="de-AT" dirty="0"/>
              <a:t> </a:t>
            </a:r>
            <a:r>
              <a:rPr lang="de-AT" dirty="0" err="1"/>
              <a:t>with</a:t>
            </a:r>
            <a:r>
              <a:rPr lang="de-AT" dirty="0"/>
              <a:t> </a:t>
            </a:r>
            <a:r>
              <a:rPr lang="de-AT" dirty="0" err="1"/>
              <a:t>reference</a:t>
            </a:r>
            <a:r>
              <a:rPr lang="de-AT" dirty="0"/>
              <a:t> </a:t>
            </a:r>
            <a:r>
              <a:rPr lang="de-AT" dirty="0" err="1"/>
              <a:t>to</a:t>
            </a:r>
            <a:r>
              <a:rPr lang="de-AT" dirty="0"/>
              <a:t> </a:t>
            </a:r>
            <a:r>
              <a:rPr lang="de-AT" dirty="0" err="1"/>
              <a:t>Object</a:t>
            </a:r>
            <a:endParaRPr lang="de-AT" dirty="0"/>
          </a:p>
        </p:txBody>
      </p:sp>
    </p:spTree>
    <p:extLst>
      <p:ext uri="{BB962C8B-B14F-4D97-AF65-F5344CB8AC3E}">
        <p14:creationId xmlns:p14="http://schemas.microsoft.com/office/powerpoint/2010/main" val="89796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a:t>Semantic</a:t>
            </a:r>
            <a:r>
              <a:rPr lang="de-AT" dirty="0"/>
              <a:t> Quality: Validation</a:t>
            </a:r>
          </a:p>
        </p:txBody>
      </p:sp>
      <p:sp>
        <p:nvSpPr>
          <p:cNvPr id="3" name="Inhaltsplatzhalter 2"/>
          <p:cNvSpPr>
            <a:spLocks noGrp="1"/>
          </p:cNvSpPr>
          <p:nvPr>
            <p:ph idx="1"/>
          </p:nvPr>
        </p:nvSpPr>
        <p:spPr/>
        <p:txBody>
          <a:bodyPr/>
          <a:lstStyle/>
          <a:p>
            <a:pPr>
              <a:buFont typeface="Arial" pitchFamily="34" charset="0"/>
              <a:buChar char="•"/>
            </a:pPr>
            <a:r>
              <a:rPr lang="de-AT" dirty="0"/>
              <a:t>Correctness </a:t>
            </a:r>
            <a:r>
              <a:rPr lang="de-AT" dirty="0" err="1"/>
              <a:t>and</a:t>
            </a:r>
            <a:r>
              <a:rPr lang="de-AT" dirty="0"/>
              <a:t> </a:t>
            </a:r>
          </a:p>
          <a:p>
            <a:pPr>
              <a:buFont typeface="Arial" pitchFamily="34" charset="0"/>
              <a:buChar char="•"/>
            </a:pPr>
            <a:r>
              <a:rPr lang="de-AT" dirty="0" err="1"/>
              <a:t>Completeness</a:t>
            </a:r>
            <a:endParaRPr lang="de-AT"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2196" y="2976662"/>
            <a:ext cx="24765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1332196" y="4767535"/>
            <a:ext cx="2476500" cy="461665"/>
          </a:xfrm>
          <a:prstGeom prst="rect">
            <a:avLst/>
          </a:prstGeom>
          <a:noFill/>
        </p:spPr>
        <p:txBody>
          <a:bodyPr wrap="square" rtlCol="0">
            <a:spAutoFit/>
          </a:bodyPr>
          <a:lstStyle/>
          <a:p>
            <a:pPr algn="ctr"/>
            <a:r>
              <a:rPr lang="de-AT" sz="2400" dirty="0">
                <a:solidFill>
                  <a:schemeClr val="tx1">
                    <a:lumMod val="65000"/>
                    <a:lumOff val="35000"/>
                  </a:schemeClr>
                </a:solidFill>
              </a:rPr>
              <a:t>Domain Expert</a:t>
            </a:r>
          </a:p>
        </p:txBody>
      </p:sp>
      <p:sp>
        <p:nvSpPr>
          <p:cNvPr id="6" name="Textfeld 5"/>
          <p:cNvSpPr txBox="1"/>
          <p:nvPr/>
        </p:nvSpPr>
        <p:spPr>
          <a:xfrm>
            <a:off x="5181848" y="4767535"/>
            <a:ext cx="2476500" cy="461665"/>
          </a:xfrm>
          <a:prstGeom prst="rect">
            <a:avLst/>
          </a:prstGeom>
          <a:noFill/>
        </p:spPr>
        <p:txBody>
          <a:bodyPr wrap="square" rtlCol="0">
            <a:spAutoFit/>
          </a:bodyPr>
          <a:lstStyle/>
          <a:p>
            <a:pPr algn="ctr"/>
            <a:r>
              <a:rPr lang="de-AT" sz="2400" dirty="0" err="1">
                <a:solidFill>
                  <a:schemeClr val="tx1">
                    <a:lumMod val="65000"/>
                    <a:lumOff val="35000"/>
                  </a:schemeClr>
                </a:solidFill>
              </a:rPr>
              <a:t>Process</a:t>
            </a:r>
            <a:r>
              <a:rPr lang="de-AT" sz="2400" dirty="0">
                <a:solidFill>
                  <a:schemeClr val="tx1">
                    <a:lumMod val="65000"/>
                    <a:lumOff val="35000"/>
                  </a:schemeClr>
                </a:solidFill>
              </a:rPr>
              <a:t> Analyst</a:t>
            </a: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7678" y="2963279"/>
            <a:ext cx="2268662" cy="1699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feil nach rechts 7"/>
          <p:cNvSpPr/>
          <p:nvPr/>
        </p:nvSpPr>
        <p:spPr bwMode="auto">
          <a:xfrm>
            <a:off x="4067944" y="3140968"/>
            <a:ext cx="1008112" cy="432048"/>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a:ln>
                <a:noFill/>
              </a:ln>
              <a:solidFill>
                <a:schemeClr val="bg1"/>
              </a:solidFill>
              <a:effectLst/>
              <a:latin typeface="Arial" charset="0"/>
              <a:cs typeface="Arial" charset="0"/>
            </a:endParaRPr>
          </a:p>
        </p:txBody>
      </p:sp>
      <p:sp>
        <p:nvSpPr>
          <p:cNvPr id="9" name="Pfeil nach rechts 8"/>
          <p:cNvSpPr/>
          <p:nvPr/>
        </p:nvSpPr>
        <p:spPr bwMode="auto">
          <a:xfrm rot="10800000">
            <a:off x="4067943" y="3796000"/>
            <a:ext cx="1008112" cy="432048"/>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4016848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a:t>Pragmatic</a:t>
            </a:r>
            <a:r>
              <a:rPr lang="de-AT" dirty="0"/>
              <a:t> Quality: Layout</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772816"/>
            <a:ext cx="4176464" cy="2180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573016"/>
            <a:ext cx="4194525" cy="2203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eckiger Pfeil 3"/>
          <p:cNvSpPr/>
          <p:nvPr/>
        </p:nvSpPr>
        <p:spPr bwMode="auto">
          <a:xfrm rot="5400000">
            <a:off x="5331703" y="1659628"/>
            <a:ext cx="1008112" cy="2407166"/>
          </a:xfrm>
          <a:prstGeom prst="ben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a:ln>
                <a:noFill/>
              </a:ln>
              <a:solidFill>
                <a:schemeClr val="bg1"/>
              </a:solidFill>
              <a:effectLst/>
              <a:latin typeface="Arial" charset="0"/>
              <a:cs typeface="Arial" charset="0"/>
            </a:endParaRPr>
          </a:p>
        </p:txBody>
      </p:sp>
      <p:sp>
        <p:nvSpPr>
          <p:cNvPr id="5" name="Rechteck 4"/>
          <p:cNvSpPr/>
          <p:nvPr/>
        </p:nvSpPr>
        <p:spPr>
          <a:xfrm>
            <a:off x="4572000" y="1916832"/>
            <a:ext cx="2467342" cy="369332"/>
          </a:xfrm>
          <a:prstGeom prst="rect">
            <a:avLst/>
          </a:prstGeom>
        </p:spPr>
        <p:txBody>
          <a:bodyPr wrap="none">
            <a:spAutoFit/>
          </a:bodyPr>
          <a:lstStyle/>
          <a:p>
            <a:r>
              <a:rPr lang="de-AT" dirty="0">
                <a:solidFill>
                  <a:schemeClr val="tx1"/>
                </a:solidFill>
              </a:rPr>
              <a:t>Models must </a:t>
            </a:r>
            <a:r>
              <a:rPr lang="de-AT" dirty="0" err="1">
                <a:solidFill>
                  <a:schemeClr val="tx1"/>
                </a:solidFill>
              </a:rPr>
              <a:t>look</a:t>
            </a:r>
            <a:r>
              <a:rPr lang="de-AT" dirty="0">
                <a:solidFill>
                  <a:schemeClr val="tx1"/>
                </a:solidFill>
              </a:rPr>
              <a:t> </a:t>
            </a:r>
            <a:r>
              <a:rPr lang="de-AT" dirty="0" err="1">
                <a:solidFill>
                  <a:schemeClr val="tx1"/>
                </a:solidFill>
              </a:rPr>
              <a:t>nice</a:t>
            </a:r>
            <a:endParaRPr lang="de-AT" dirty="0">
              <a:solidFill>
                <a:schemeClr val="tx1"/>
              </a:solidFill>
            </a:endParaRPr>
          </a:p>
        </p:txBody>
      </p:sp>
    </p:spTree>
    <p:extLst>
      <p:ext uri="{BB962C8B-B14F-4D97-AF65-F5344CB8AC3E}">
        <p14:creationId xmlns:p14="http://schemas.microsoft.com/office/powerpoint/2010/main" val="3848805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AU" dirty="0"/>
              <a:t>Seven Process </a:t>
            </a:r>
            <a:r>
              <a:rPr lang="en-AU" dirty="0" err="1"/>
              <a:t>Modeling</a:t>
            </a:r>
            <a:r>
              <a:rPr lang="en-AU" dirty="0"/>
              <a:t> Guidelines (7PMG)</a:t>
            </a:r>
          </a:p>
        </p:txBody>
      </p:sp>
      <p:sp>
        <p:nvSpPr>
          <p:cNvPr id="32771" name="Rectangle 3"/>
          <p:cNvSpPr>
            <a:spLocks noGrp="1" noChangeArrowheads="1"/>
          </p:cNvSpPr>
          <p:nvPr>
            <p:ph type="body" idx="1"/>
          </p:nvPr>
        </p:nvSpPr>
        <p:spPr/>
        <p:txBody>
          <a:bodyPr>
            <a:normAutofit/>
          </a:bodyPr>
          <a:lstStyle/>
          <a:p>
            <a:pPr lvl="1">
              <a:buFontTx/>
              <a:buNone/>
            </a:pPr>
            <a:r>
              <a:rPr lang="en-AU" dirty="0"/>
              <a:t>G1 Use as few elements in the model as possible</a:t>
            </a:r>
          </a:p>
          <a:p>
            <a:pPr lvl="1">
              <a:buFontTx/>
              <a:buNone/>
            </a:pPr>
            <a:r>
              <a:rPr lang="en-AU" dirty="0"/>
              <a:t>G2 Minimize the routing paths per element</a:t>
            </a:r>
          </a:p>
          <a:p>
            <a:pPr lvl="1">
              <a:buFontTx/>
              <a:buNone/>
            </a:pPr>
            <a:r>
              <a:rPr lang="en-AU" dirty="0"/>
              <a:t>G3 Use one start and one end event</a:t>
            </a:r>
          </a:p>
          <a:p>
            <a:pPr lvl="1">
              <a:buFontTx/>
              <a:buNone/>
            </a:pPr>
            <a:r>
              <a:rPr lang="en-AU" dirty="0"/>
              <a:t>G4 Model as structured as possible</a:t>
            </a:r>
          </a:p>
          <a:p>
            <a:pPr lvl="1">
              <a:buFontTx/>
              <a:buNone/>
            </a:pPr>
            <a:r>
              <a:rPr lang="en-AU" dirty="0"/>
              <a:t>G5 Avoid OR routing elements</a:t>
            </a:r>
          </a:p>
          <a:p>
            <a:pPr lvl="1">
              <a:buFontTx/>
              <a:buNone/>
            </a:pPr>
            <a:r>
              <a:rPr lang="en-AU" dirty="0"/>
              <a:t>G6 Use verb-object activity labels</a:t>
            </a:r>
          </a:p>
          <a:p>
            <a:pPr lvl="1">
              <a:buFontTx/>
              <a:buNone/>
            </a:pPr>
            <a:r>
              <a:rPr lang="en-AU" dirty="0"/>
              <a:t>G7 Decompose a model with more than 50 elements</a:t>
            </a:r>
          </a:p>
        </p:txBody>
      </p:sp>
    </p:spTree>
    <p:extLst>
      <p:ext uri="{BB962C8B-B14F-4D97-AF65-F5344CB8AC3E}">
        <p14:creationId xmlns:p14="http://schemas.microsoft.com/office/powerpoint/2010/main" val="4132136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000" dirty="0"/>
              <a:t>Explain which 7PMG guidelines point to potential for improvement. Remodel the process based on your observations.</a:t>
            </a:r>
            <a:endParaRPr lang="de-AT" sz="20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16832"/>
            <a:ext cx="8424936" cy="3613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43236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The </a:t>
            </a:r>
            <a:r>
              <a:rPr lang="de-AT" dirty="0" err="1"/>
              <a:t>reworked</a:t>
            </a:r>
            <a:r>
              <a:rPr lang="de-AT" dirty="0"/>
              <a:t> </a:t>
            </a:r>
            <a:r>
              <a:rPr lang="de-AT" dirty="0" err="1"/>
              <a:t>process</a:t>
            </a:r>
            <a:endParaRPr lang="de-AT"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32" y="2119656"/>
            <a:ext cx="8604448" cy="303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6939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Summary</a:t>
            </a:r>
          </a:p>
        </p:txBody>
      </p:sp>
      <p:sp>
        <p:nvSpPr>
          <p:cNvPr id="3" name="Inhaltsplatzhalter 2"/>
          <p:cNvSpPr>
            <a:spLocks noGrp="1"/>
          </p:cNvSpPr>
          <p:nvPr>
            <p:ph idx="1"/>
          </p:nvPr>
        </p:nvSpPr>
        <p:spPr/>
        <p:txBody>
          <a:bodyPr/>
          <a:lstStyle/>
          <a:p>
            <a:pPr>
              <a:buFont typeface="Arial" pitchFamily="34" charset="0"/>
              <a:buChar char="•"/>
            </a:pPr>
            <a:r>
              <a:rPr lang="de-AT" dirty="0"/>
              <a:t>Domain expert </a:t>
            </a:r>
            <a:r>
              <a:rPr lang="de-AT" dirty="0" err="1"/>
              <a:t>and</a:t>
            </a:r>
            <a:r>
              <a:rPr lang="de-AT" dirty="0"/>
              <a:t> </a:t>
            </a:r>
            <a:r>
              <a:rPr lang="de-AT" dirty="0" err="1"/>
              <a:t>process</a:t>
            </a:r>
            <a:r>
              <a:rPr lang="de-AT" dirty="0"/>
              <a:t> </a:t>
            </a:r>
            <a:r>
              <a:rPr lang="de-AT" dirty="0" err="1"/>
              <a:t>analyst</a:t>
            </a:r>
            <a:r>
              <a:rPr lang="de-AT" dirty="0"/>
              <a:t> </a:t>
            </a:r>
            <a:r>
              <a:rPr lang="de-AT" dirty="0" err="1"/>
              <a:t>have</a:t>
            </a:r>
            <a:r>
              <a:rPr lang="de-AT" dirty="0"/>
              <a:t> different </a:t>
            </a:r>
            <a:r>
              <a:rPr lang="de-AT" dirty="0" err="1"/>
              <a:t>strengths</a:t>
            </a:r>
            <a:r>
              <a:rPr lang="de-AT" dirty="0"/>
              <a:t> </a:t>
            </a:r>
            <a:r>
              <a:rPr lang="de-AT" dirty="0" err="1"/>
              <a:t>and</a:t>
            </a:r>
            <a:r>
              <a:rPr lang="de-AT" dirty="0"/>
              <a:t> </a:t>
            </a:r>
            <a:r>
              <a:rPr lang="de-AT" dirty="0" err="1"/>
              <a:t>limitations</a:t>
            </a:r>
            <a:r>
              <a:rPr lang="de-AT" dirty="0"/>
              <a:t> in </a:t>
            </a:r>
            <a:r>
              <a:rPr lang="de-AT" dirty="0" err="1"/>
              <a:t>process</a:t>
            </a:r>
            <a:r>
              <a:rPr lang="de-AT" dirty="0"/>
              <a:t> </a:t>
            </a:r>
            <a:r>
              <a:rPr lang="de-AT" dirty="0" err="1"/>
              <a:t>discovery</a:t>
            </a:r>
            <a:endParaRPr lang="de-AT" dirty="0"/>
          </a:p>
          <a:p>
            <a:pPr>
              <a:buFont typeface="Arial" pitchFamily="34" charset="0"/>
              <a:buChar char="•"/>
            </a:pPr>
            <a:r>
              <a:rPr lang="de-AT" dirty="0" err="1"/>
              <a:t>There</a:t>
            </a:r>
            <a:r>
              <a:rPr lang="de-AT" dirty="0"/>
              <a:t> </a:t>
            </a:r>
            <a:r>
              <a:rPr lang="de-AT" dirty="0" err="1"/>
              <a:t>are</a:t>
            </a:r>
            <a:r>
              <a:rPr lang="de-AT" dirty="0"/>
              <a:t> </a:t>
            </a:r>
            <a:r>
              <a:rPr lang="de-AT" dirty="0" err="1"/>
              <a:t>various</a:t>
            </a:r>
            <a:r>
              <a:rPr lang="de-AT" dirty="0"/>
              <a:t> </a:t>
            </a:r>
            <a:r>
              <a:rPr lang="de-AT" dirty="0" err="1"/>
              <a:t>discovery</a:t>
            </a:r>
            <a:r>
              <a:rPr lang="de-AT" dirty="0"/>
              <a:t> </a:t>
            </a:r>
            <a:r>
              <a:rPr lang="de-AT" dirty="0" err="1"/>
              <a:t>methods</a:t>
            </a:r>
            <a:endParaRPr lang="de-AT" dirty="0"/>
          </a:p>
          <a:p>
            <a:pPr>
              <a:buFont typeface="Arial" pitchFamily="34" charset="0"/>
              <a:buChar char="•"/>
            </a:pPr>
            <a:r>
              <a:rPr lang="de-AT" dirty="0"/>
              <a:t>Quality Assurance </a:t>
            </a:r>
            <a:r>
              <a:rPr lang="de-AT" dirty="0" err="1"/>
              <a:t>is</a:t>
            </a:r>
            <a:r>
              <a:rPr lang="de-AT" dirty="0"/>
              <a:t> </a:t>
            </a:r>
            <a:r>
              <a:rPr lang="de-AT" dirty="0" err="1"/>
              <a:t>important</a:t>
            </a:r>
            <a:endParaRPr lang="de-AT" dirty="0"/>
          </a:p>
        </p:txBody>
      </p:sp>
    </p:spTree>
    <p:extLst>
      <p:ext uri="{BB962C8B-B14F-4D97-AF65-F5344CB8AC3E}">
        <p14:creationId xmlns:p14="http://schemas.microsoft.com/office/powerpoint/2010/main" val="3319532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Who </a:t>
            </a:r>
            <a:r>
              <a:rPr lang="de-DE" dirty="0" err="1"/>
              <a:t>is</a:t>
            </a:r>
            <a:r>
              <a:rPr lang="de-DE" dirty="0"/>
              <a:t> </a:t>
            </a:r>
            <a:r>
              <a:rPr lang="de-DE" dirty="0" err="1"/>
              <a:t>involved</a:t>
            </a:r>
            <a:r>
              <a:rPr lang="de-DE" dirty="0"/>
              <a:t>?</a:t>
            </a:r>
          </a:p>
        </p:txBody>
      </p:sp>
      <p:sp>
        <p:nvSpPr>
          <p:cNvPr id="4" name="Foliennummernplatzhalter 3"/>
          <p:cNvSpPr>
            <a:spLocks noGrp="1"/>
          </p:cNvSpPr>
          <p:nvPr>
            <p:ph type="sldNum" sz="quarter" idx="11"/>
          </p:nvPr>
        </p:nvSpPr>
        <p:spPr/>
        <p:txBody>
          <a:bodyPr/>
          <a:lstStyle/>
          <a:p>
            <a:fld id="{F1F17651-DCF7-4026-A6EB-DAB33CFFD4D2}" type="slidenum">
              <a:rPr lang="en-US" smtClean="0"/>
              <a:pPr/>
              <a:t>4</a:t>
            </a:fld>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2196" y="2574231"/>
            <a:ext cx="24765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1332196" y="4365104"/>
            <a:ext cx="2476500" cy="461665"/>
          </a:xfrm>
          <a:prstGeom prst="rect">
            <a:avLst/>
          </a:prstGeom>
          <a:noFill/>
        </p:spPr>
        <p:txBody>
          <a:bodyPr wrap="square" rtlCol="0">
            <a:spAutoFit/>
          </a:bodyPr>
          <a:lstStyle/>
          <a:p>
            <a:pPr algn="ctr"/>
            <a:r>
              <a:rPr lang="de-AT" sz="2400" dirty="0">
                <a:solidFill>
                  <a:schemeClr val="tx1">
                    <a:lumMod val="65000"/>
                    <a:lumOff val="35000"/>
                  </a:schemeClr>
                </a:solidFill>
              </a:rPr>
              <a:t>Domain Expert</a:t>
            </a:r>
          </a:p>
        </p:txBody>
      </p:sp>
      <p:sp>
        <p:nvSpPr>
          <p:cNvPr id="7" name="Textfeld 6"/>
          <p:cNvSpPr txBox="1"/>
          <p:nvPr/>
        </p:nvSpPr>
        <p:spPr>
          <a:xfrm>
            <a:off x="5181848" y="4365104"/>
            <a:ext cx="2476500" cy="461665"/>
          </a:xfrm>
          <a:prstGeom prst="rect">
            <a:avLst/>
          </a:prstGeom>
          <a:noFill/>
        </p:spPr>
        <p:txBody>
          <a:bodyPr wrap="square" rtlCol="0">
            <a:spAutoFit/>
          </a:bodyPr>
          <a:lstStyle/>
          <a:p>
            <a:pPr algn="ctr"/>
            <a:r>
              <a:rPr lang="de-AT" sz="2400" dirty="0" err="1">
                <a:solidFill>
                  <a:schemeClr val="tx1">
                    <a:lumMod val="65000"/>
                    <a:lumOff val="35000"/>
                  </a:schemeClr>
                </a:solidFill>
              </a:rPr>
              <a:t>Process</a:t>
            </a:r>
            <a:r>
              <a:rPr lang="de-AT" sz="2400" dirty="0">
                <a:solidFill>
                  <a:schemeClr val="tx1">
                    <a:lumMod val="65000"/>
                    <a:lumOff val="35000"/>
                  </a:schemeClr>
                </a:solidFill>
              </a:rPr>
              <a:t> Analyst</a:t>
            </a: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7678" y="2560848"/>
            <a:ext cx="2268662" cy="1699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6892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Stakeholders</a:t>
            </a:r>
            <a:r>
              <a:rPr lang="de-DE" dirty="0"/>
              <a:t> in Detail</a:t>
            </a:r>
          </a:p>
        </p:txBody>
      </p:sp>
      <p:sp>
        <p:nvSpPr>
          <p:cNvPr id="4" name="Foliennummernplatzhalter 3"/>
          <p:cNvSpPr>
            <a:spLocks noGrp="1"/>
          </p:cNvSpPr>
          <p:nvPr>
            <p:ph type="sldNum" sz="quarter" idx="11"/>
          </p:nvPr>
        </p:nvSpPr>
        <p:spPr/>
        <p:txBody>
          <a:bodyPr/>
          <a:lstStyle/>
          <a:p>
            <a:fld id="{F1F17651-DCF7-4026-A6EB-DAB33CFFD4D2}" type="slidenum">
              <a:rPr lang="en-US" smtClean="0"/>
              <a:pPr/>
              <a:t>5</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907704" y="1988840"/>
            <a:ext cx="5335241" cy="4490055"/>
          </a:xfrm>
          <a:prstGeom prst="rect">
            <a:avLst/>
          </a:prstGeom>
          <a:noFill/>
          <a:ln w="9525">
            <a:noFill/>
            <a:miter lim="800000"/>
            <a:headEnd/>
            <a:tailEnd/>
          </a:ln>
        </p:spPr>
      </p:pic>
    </p:spTree>
    <p:extLst>
      <p:ext uri="{BB962C8B-B14F-4D97-AF65-F5344CB8AC3E}">
        <p14:creationId xmlns:p14="http://schemas.microsoft.com/office/powerpoint/2010/main" val="858431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GB" sz="2800"/>
              <a:t>Challenge 1: </a:t>
            </a:r>
            <a:br>
              <a:rPr lang="en-GB" sz="2800"/>
            </a:br>
            <a:r>
              <a:rPr lang="en-GB" sz="2800"/>
              <a:t>Fragmented Process Knowledge</a:t>
            </a:r>
          </a:p>
        </p:txBody>
      </p:sp>
      <p:pic>
        <p:nvPicPr>
          <p:cNvPr id="96258" name="Picture 2"/>
          <p:cNvPicPr>
            <a:picLocks noChangeAspect="1" noChangeArrowheads="1"/>
          </p:cNvPicPr>
          <p:nvPr/>
        </p:nvPicPr>
        <p:blipFill>
          <a:blip r:embed="rId2" cstate="print"/>
          <a:srcRect/>
          <a:stretch>
            <a:fillRect/>
          </a:stretch>
        </p:blipFill>
        <p:spPr bwMode="auto">
          <a:xfrm>
            <a:off x="379386" y="4489714"/>
            <a:ext cx="1752600" cy="1714500"/>
          </a:xfrm>
          <a:prstGeom prst="rect">
            <a:avLst/>
          </a:prstGeom>
          <a:noFill/>
          <a:ln w="9525">
            <a:noFill/>
            <a:miter lim="800000"/>
            <a:headEnd/>
            <a:tailEnd/>
          </a:ln>
        </p:spPr>
      </p:pic>
      <p:sp>
        <p:nvSpPr>
          <p:cNvPr id="5" name="Abgerundete rechteckige Legende 4"/>
          <p:cNvSpPr/>
          <p:nvPr/>
        </p:nvSpPr>
        <p:spPr>
          <a:xfrm>
            <a:off x="1951022" y="4632590"/>
            <a:ext cx="2500330" cy="1000132"/>
          </a:xfrm>
          <a:prstGeom prst="wedgeRoundRectCallout">
            <a:avLst>
              <a:gd name="adj1" fmla="val -56224"/>
              <a:gd name="adj2" fmla="val 27670"/>
              <a:gd name="adj3"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65000"/>
                    <a:lumOff val="35000"/>
                  </a:schemeClr>
                </a:solidFill>
              </a:rPr>
              <a:t>Why can‘t I directly provide cash after approval?</a:t>
            </a:r>
          </a:p>
        </p:txBody>
      </p:sp>
      <p:pic>
        <p:nvPicPr>
          <p:cNvPr id="96259" name="Picture 3"/>
          <p:cNvPicPr>
            <a:picLocks noChangeAspect="1" noChangeArrowheads="1"/>
          </p:cNvPicPr>
          <p:nvPr/>
        </p:nvPicPr>
        <p:blipFill>
          <a:blip r:embed="rId3" cstate="print"/>
          <a:srcRect/>
          <a:stretch>
            <a:fillRect/>
          </a:stretch>
        </p:blipFill>
        <p:spPr bwMode="auto">
          <a:xfrm>
            <a:off x="7469182" y="4586560"/>
            <a:ext cx="1428750" cy="1981200"/>
          </a:xfrm>
          <a:prstGeom prst="rect">
            <a:avLst/>
          </a:prstGeom>
          <a:noFill/>
          <a:ln w="9525">
            <a:noFill/>
            <a:miter lim="800000"/>
            <a:headEnd/>
            <a:tailEnd/>
          </a:ln>
        </p:spPr>
      </p:pic>
      <p:sp>
        <p:nvSpPr>
          <p:cNvPr id="7" name="Abgerundete rechteckige Legende 6"/>
          <p:cNvSpPr/>
          <p:nvPr/>
        </p:nvSpPr>
        <p:spPr>
          <a:xfrm>
            <a:off x="4754538" y="5229502"/>
            <a:ext cx="2500330" cy="1000132"/>
          </a:xfrm>
          <a:prstGeom prst="wedgeRoundRectCallout">
            <a:avLst>
              <a:gd name="adj1" fmla="val 73226"/>
              <a:gd name="adj2" fmla="val -12965"/>
              <a:gd name="adj3"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65000"/>
                    <a:lumOff val="35000"/>
                  </a:schemeClr>
                </a:solidFill>
              </a:rPr>
              <a:t>We bundle refinancing to get better interest rates.</a:t>
            </a:r>
          </a:p>
        </p:txBody>
      </p:sp>
      <p:pic>
        <p:nvPicPr>
          <p:cNvPr id="96260" name="Picture 4"/>
          <p:cNvPicPr>
            <a:picLocks noChangeAspect="1" noChangeArrowheads="1"/>
          </p:cNvPicPr>
          <p:nvPr/>
        </p:nvPicPr>
        <p:blipFill>
          <a:blip r:embed="rId4" cstate="print"/>
          <a:srcRect/>
          <a:stretch>
            <a:fillRect/>
          </a:stretch>
        </p:blipFill>
        <p:spPr bwMode="auto">
          <a:xfrm>
            <a:off x="7515220" y="1803490"/>
            <a:ext cx="1228728" cy="1543224"/>
          </a:xfrm>
          <a:prstGeom prst="rect">
            <a:avLst/>
          </a:prstGeom>
          <a:noFill/>
          <a:ln w="9525">
            <a:noFill/>
            <a:miter lim="800000"/>
            <a:headEnd/>
            <a:tailEnd/>
          </a:ln>
        </p:spPr>
      </p:pic>
      <p:sp>
        <p:nvSpPr>
          <p:cNvPr id="9" name="Abgerundete rechteckige Legende 8"/>
          <p:cNvSpPr/>
          <p:nvPr/>
        </p:nvSpPr>
        <p:spPr>
          <a:xfrm>
            <a:off x="4443386" y="1917954"/>
            <a:ext cx="2500330" cy="1000132"/>
          </a:xfrm>
          <a:prstGeom prst="wedgeRoundRectCallout">
            <a:avLst>
              <a:gd name="adj1" fmla="val 68582"/>
              <a:gd name="adj2" fmla="val 13157"/>
              <a:gd name="adj3"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65000"/>
                    <a:lumOff val="35000"/>
                  </a:schemeClr>
                </a:solidFill>
              </a:rPr>
              <a:t>I make a photocopy before handing over the application</a:t>
            </a:r>
          </a:p>
        </p:txBody>
      </p:sp>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154" y="3282308"/>
            <a:ext cx="9382622" cy="12238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762650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GB" sz="2800"/>
              <a:t>Challenge 2: </a:t>
            </a:r>
            <a:br>
              <a:rPr lang="en-GB" sz="2800"/>
            </a:br>
            <a:r>
              <a:rPr lang="en-GB" sz="2800"/>
              <a:t>Domain Experts think on Instance Level</a:t>
            </a:r>
          </a:p>
        </p:txBody>
      </p:sp>
      <p:sp>
        <p:nvSpPr>
          <p:cNvPr id="3" name="Inhaltsplatzhalter 2"/>
          <p:cNvSpPr>
            <a:spLocks noGrp="1"/>
          </p:cNvSpPr>
          <p:nvPr>
            <p:ph idx="1"/>
          </p:nvPr>
        </p:nvSpPr>
        <p:spPr>
          <a:xfrm>
            <a:off x="4394200" y="1862831"/>
            <a:ext cx="4292600" cy="4525963"/>
          </a:xfrm>
        </p:spPr>
        <p:txBody>
          <a:bodyPr>
            <a:normAutofit/>
          </a:bodyPr>
          <a:lstStyle/>
          <a:p>
            <a:pPr marL="0" indent="0">
              <a:buNone/>
            </a:pPr>
            <a:r>
              <a:rPr lang="en-GB" sz="2400" dirty="0"/>
              <a:t>”Every trip is different.“</a:t>
            </a:r>
          </a:p>
          <a:p>
            <a:pPr marL="0" indent="0">
              <a:buNone/>
            </a:pPr>
            <a:endParaRPr lang="en-GB" sz="2400" dirty="0"/>
          </a:p>
          <a:p>
            <a:pPr marL="0" indent="0">
              <a:buNone/>
            </a:pPr>
            <a:r>
              <a:rPr lang="en-GB" sz="2400" dirty="0"/>
              <a:t>”You cannot really compare. Our customers go to different places in different seasons using different modes of transportation.“</a:t>
            </a:r>
          </a:p>
          <a:p>
            <a:pPr marL="0" indent="0">
              <a:buNone/>
            </a:pPr>
            <a:endParaRPr lang="en-GB" sz="2400" dirty="0"/>
          </a:p>
          <a:p>
            <a:pPr marL="0" indent="0">
              <a:buNone/>
            </a:pPr>
            <a:r>
              <a:rPr lang="en-GB" sz="2400" dirty="0"/>
              <a:t>”We can never do anything exactly in the same way. There are so many special conditions.“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138" y="1757706"/>
            <a:ext cx="3947862" cy="476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a:spLocks noGrp="1"/>
          </p:cNvSpPr>
          <p:nvPr>
            <p:ph type="sldNum" sz="quarter" idx="11"/>
          </p:nvPr>
        </p:nvSpPr>
        <p:spPr>
          <a:xfrm>
            <a:off x="6553200" y="6356350"/>
            <a:ext cx="2133600" cy="365125"/>
          </a:xfrm>
        </p:spPr>
        <p:txBody>
          <a:bodyPr/>
          <a:lstStyle/>
          <a:p>
            <a:fld id="{F1F17651-DCF7-4026-A6EB-DAB33CFFD4D2}" type="slidenum">
              <a:rPr lang="en-GB" smtClean="0"/>
              <a:pPr/>
              <a:t>7</a:t>
            </a:fld>
            <a:endParaRPr lang="en-GB"/>
          </a:p>
        </p:txBody>
      </p:sp>
    </p:spTree>
    <p:extLst>
      <p:ext uri="{BB962C8B-B14F-4D97-AF65-F5344CB8AC3E}">
        <p14:creationId xmlns:p14="http://schemas.microsoft.com/office/powerpoint/2010/main" val="397045364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GB" sz="2800" dirty="0"/>
              <a:t>Challenge 3:</a:t>
            </a:r>
            <a:br>
              <a:rPr lang="en-GB" sz="2800" dirty="0"/>
            </a:br>
            <a:r>
              <a:rPr lang="en-GB" sz="2800" dirty="0"/>
              <a:t>Knowledge about Process Modelling is rare</a:t>
            </a:r>
          </a:p>
        </p:txBody>
      </p:sp>
      <p:sp>
        <p:nvSpPr>
          <p:cNvPr id="3" name="Inhaltsplatzhalter 2"/>
          <p:cNvSpPr>
            <a:spLocks noGrp="1"/>
          </p:cNvSpPr>
          <p:nvPr>
            <p:ph idx="1"/>
          </p:nvPr>
        </p:nvSpPr>
        <p:spPr/>
        <p:txBody>
          <a:bodyPr>
            <a:normAutofit/>
          </a:bodyPr>
          <a:lstStyle/>
          <a:p>
            <a:pPr marL="0" indent="0" algn="ctr">
              <a:buNone/>
            </a:pPr>
            <a:r>
              <a:rPr lang="en-GB" dirty="0"/>
              <a:t>”Could you please tell me, whether this diagram correctly shows your process?“</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2879398"/>
            <a:ext cx="5832648" cy="3409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a:spLocks noGrp="1"/>
          </p:cNvSpPr>
          <p:nvPr>
            <p:ph type="sldNum" sz="quarter" idx="11"/>
          </p:nvPr>
        </p:nvSpPr>
        <p:spPr>
          <a:xfrm>
            <a:off x="6553200" y="6356350"/>
            <a:ext cx="2133600" cy="365125"/>
          </a:xfrm>
        </p:spPr>
        <p:txBody>
          <a:bodyPr/>
          <a:lstStyle/>
          <a:p>
            <a:fld id="{F1F17651-DCF7-4026-A6EB-DAB33CFFD4D2}" type="slidenum">
              <a:rPr lang="en-GB" smtClean="0"/>
              <a:pPr/>
              <a:t>8</a:t>
            </a:fld>
            <a:endParaRPr lang="en-GB"/>
          </a:p>
        </p:txBody>
      </p:sp>
    </p:spTree>
    <p:extLst>
      <p:ext uri="{BB962C8B-B14F-4D97-AF65-F5344CB8AC3E}">
        <p14:creationId xmlns:p14="http://schemas.microsoft.com/office/powerpoint/2010/main" val="201944800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3200" dirty="0"/>
              <a:t>Expertise of Process Analysts</a:t>
            </a:r>
          </a:p>
        </p:txBody>
      </p:sp>
      <p:sp>
        <p:nvSpPr>
          <p:cNvPr id="3" name="Inhaltsplatzhalter 2"/>
          <p:cNvSpPr>
            <a:spLocks noGrp="1"/>
          </p:cNvSpPr>
          <p:nvPr>
            <p:ph idx="1"/>
          </p:nvPr>
        </p:nvSpPr>
        <p:spPr>
          <a:xfrm>
            <a:off x="457200" y="1771352"/>
            <a:ext cx="8229600" cy="4826000"/>
          </a:xfrm>
        </p:spPr>
        <p:txBody>
          <a:bodyPr>
            <a:normAutofit fontScale="77500" lnSpcReduction="20000"/>
          </a:bodyPr>
          <a:lstStyle/>
          <a:p>
            <a:pPr>
              <a:buNone/>
            </a:pPr>
            <a:r>
              <a:rPr lang="en-GB" dirty="0"/>
              <a:t>Problem understanding</a:t>
            </a:r>
          </a:p>
          <a:p>
            <a:pPr lvl="1"/>
            <a:r>
              <a:rPr lang="en-GB" dirty="0"/>
              <a:t>Episodic knowledge available to get to root of problem</a:t>
            </a:r>
          </a:p>
          <a:p>
            <a:pPr lvl="1"/>
            <a:r>
              <a:rPr lang="en-GB" dirty="0"/>
              <a:t>Knowledge organisation helps to structure problem</a:t>
            </a:r>
          </a:p>
          <a:p>
            <a:pPr>
              <a:buNone/>
            </a:pPr>
            <a:r>
              <a:rPr lang="en-GB" dirty="0"/>
              <a:t>Problem solving</a:t>
            </a:r>
          </a:p>
          <a:p>
            <a:pPr lvl="1"/>
            <a:r>
              <a:rPr lang="en-GB" dirty="0"/>
              <a:t>Trigger identification (problem-related cues)</a:t>
            </a:r>
          </a:p>
          <a:p>
            <a:pPr lvl="1"/>
            <a:r>
              <a:rPr lang="en-GB" dirty="0"/>
              <a:t>Hypothesis management (formulation and testing of hypotheses)</a:t>
            </a:r>
          </a:p>
          <a:p>
            <a:pPr lvl="1"/>
            <a:r>
              <a:rPr lang="en-GB" dirty="0"/>
              <a:t>Goal setting (what needs to be achieved next)</a:t>
            </a:r>
          </a:p>
          <a:p>
            <a:pPr lvl="1"/>
            <a:r>
              <a:rPr lang="en-GB" dirty="0"/>
              <a:t>Top-down strategy driven by analysis goals</a:t>
            </a:r>
          </a:p>
          <a:p>
            <a:pPr>
              <a:buNone/>
            </a:pPr>
            <a:r>
              <a:rPr lang="en-GB" dirty="0"/>
              <a:t>Modelling skills</a:t>
            </a:r>
          </a:p>
          <a:p>
            <a:pPr lvl="1"/>
            <a:r>
              <a:rPr lang="en-GB" dirty="0"/>
              <a:t>Well-structured and laid out</a:t>
            </a:r>
          </a:p>
          <a:p>
            <a:pPr lvl="1"/>
            <a:r>
              <a:rPr lang="en-GB" dirty="0"/>
              <a:t>Systematically labelled</a:t>
            </a:r>
          </a:p>
          <a:p>
            <a:pPr lvl="1"/>
            <a:r>
              <a:rPr lang="en-GB" dirty="0"/>
              <a:t>Explicit start and end points of a process</a:t>
            </a:r>
          </a:p>
          <a:p>
            <a:pPr lvl="1"/>
            <a:r>
              <a:rPr lang="en-GB" dirty="0"/>
              <a:t>Appropriate granularity and decomposition</a:t>
            </a:r>
          </a:p>
        </p:txBody>
      </p:sp>
      <p:sp>
        <p:nvSpPr>
          <p:cNvPr id="4" name="Slide Number Placeholder 3"/>
          <p:cNvSpPr>
            <a:spLocks noGrp="1"/>
          </p:cNvSpPr>
          <p:nvPr>
            <p:ph type="sldNum" sz="quarter" idx="11"/>
          </p:nvPr>
        </p:nvSpPr>
        <p:spPr>
          <a:xfrm>
            <a:off x="6553200" y="6356350"/>
            <a:ext cx="2133600" cy="365125"/>
          </a:xfrm>
        </p:spPr>
        <p:txBody>
          <a:bodyPr/>
          <a:lstStyle/>
          <a:p>
            <a:fld id="{F1F17651-DCF7-4026-A6EB-DAB33CFFD4D2}" type="slidenum">
              <a:rPr lang="en-GB" smtClean="0"/>
              <a:pPr/>
              <a:t>9</a:t>
            </a:fld>
            <a:endParaRPr lang="en-GB"/>
          </a:p>
        </p:txBody>
      </p:sp>
    </p:spTree>
    <p:extLst>
      <p:ext uri="{BB962C8B-B14F-4D97-AF65-F5344CB8AC3E}">
        <p14:creationId xmlns:p14="http://schemas.microsoft.com/office/powerpoint/2010/main" val="29349542"/>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1491</TotalTime>
  <Words>906</Words>
  <Application>Microsoft Office PowerPoint</Application>
  <PresentationFormat>On-screen Show (4:3)</PresentationFormat>
  <Paragraphs>199</Paragraphs>
  <Slides>37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Lucida Sans Unicode</vt:lpstr>
      <vt:lpstr>Times New Roman</vt:lpstr>
      <vt:lpstr>Verdana</vt:lpstr>
      <vt:lpstr>Office Theme</vt:lpstr>
      <vt:lpstr>Pemodelan Proses Bisnis</vt:lpstr>
      <vt:lpstr>BPM Lifecycle</vt:lpstr>
      <vt:lpstr>Process Discovery</vt:lpstr>
      <vt:lpstr>Who is involved?</vt:lpstr>
      <vt:lpstr>Stakeholders in Detail</vt:lpstr>
      <vt:lpstr>Challenge 1:  Fragmented Process Knowledge</vt:lpstr>
      <vt:lpstr>Challenge 2:  Domain Experts think on Instance Level</vt:lpstr>
      <vt:lpstr>Challenge 3: Knowledge about Process Modelling is rare</vt:lpstr>
      <vt:lpstr>Expertise of Process Analysts</vt:lpstr>
      <vt:lpstr>Process Discovery Techniques</vt:lpstr>
      <vt:lpstr>Document Analysis</vt:lpstr>
      <vt:lpstr>Observation</vt:lpstr>
      <vt:lpstr>Process Mining</vt:lpstr>
      <vt:lpstr>Interviews</vt:lpstr>
      <vt:lpstr>Workshops</vt:lpstr>
      <vt:lpstr>Strengths and Weaknesses</vt:lpstr>
      <vt:lpstr>Effort of Process Discovery</vt:lpstr>
      <vt:lpstr>Process Discovery Effort</vt:lpstr>
      <vt:lpstr>Any Difference in Discovery?</vt:lpstr>
      <vt:lpstr>Discovery and Culture</vt:lpstr>
      <vt:lpstr>Organizing the Gathered Material</vt:lpstr>
      <vt:lpstr>Process Boundaries</vt:lpstr>
      <vt:lpstr>Identify Activities and Events</vt:lpstr>
      <vt:lpstr>Identify Resources and Handovers</vt:lpstr>
      <vt:lpstr>Identify Control Flow</vt:lpstr>
      <vt:lpstr>Your modeling project</vt:lpstr>
      <vt:lpstr>Quality Assurance</vt:lpstr>
      <vt:lpstr>Is this process model of good quality?</vt:lpstr>
      <vt:lpstr>Syntactic Quality: Verification</vt:lpstr>
      <vt:lpstr>Is this process model of good quality?</vt:lpstr>
      <vt:lpstr>Formulate Labels Adequately</vt:lpstr>
      <vt:lpstr>Semantic Quality: Validation</vt:lpstr>
      <vt:lpstr>Pragmatic Quality: Layout</vt:lpstr>
      <vt:lpstr>Seven Process Modeling Guidelines (7PMG)</vt:lpstr>
      <vt:lpstr>Explain which 7PMG guidelines point to potential for improvement. Remodel the process based on your observations.</vt:lpstr>
      <vt:lpstr>The reworked process</vt:lpstr>
      <vt:lpstr>Summary</vt:lpstr>
    </vt:vector>
  </TitlesOfParts>
  <Company>signDesign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Alivia</cp:lastModifiedBy>
  <cp:revision>241</cp:revision>
  <dcterms:created xsi:type="dcterms:W3CDTF">2010-08-24T06:47:44Z</dcterms:created>
  <dcterms:modified xsi:type="dcterms:W3CDTF">2017-09-22T23:24:55Z</dcterms:modified>
</cp:coreProperties>
</file>