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83" r:id="rId2"/>
    <p:sldId id="384" r:id="rId3"/>
    <p:sldId id="385" r:id="rId4"/>
    <p:sldId id="386" r:id="rId5"/>
    <p:sldId id="387" r:id="rId6"/>
    <p:sldId id="389" r:id="rId7"/>
    <p:sldId id="390"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403"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3" r:id="rId51"/>
    <p:sldId id="434" r:id="rId52"/>
    <p:sldId id="435"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79" d="100"/>
          <a:sy n="79" d="100"/>
        </p:scale>
        <p:origin x="1591" y="29"/>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D1604-D121-4F4B-BFC7-0629A1B544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1CFF04A-F251-2240-B278-30F6AF621663}">
      <dgm:prSet/>
      <dgm:spPr/>
      <dgm:t>
        <a:bodyPr/>
        <a:lstStyle/>
        <a:p>
          <a:pPr rtl="0"/>
          <a:r>
            <a:rPr lang="en-US" dirty="0"/>
            <a:t>Qualitative analysis</a:t>
          </a:r>
        </a:p>
      </dgm:t>
    </dgm:pt>
    <dgm:pt modelId="{FDABB9B0-12EE-5949-B64A-77C4BAADD632}" type="parTrans" cxnId="{E41C11D5-9A0E-594F-A0A4-A2A4F50F8D3D}">
      <dgm:prSet/>
      <dgm:spPr/>
      <dgm:t>
        <a:bodyPr/>
        <a:lstStyle/>
        <a:p>
          <a:endParaRPr lang="en-US"/>
        </a:p>
      </dgm:t>
    </dgm:pt>
    <dgm:pt modelId="{CECAFAC7-33E9-4F43-97B3-71A1F14B2331}" type="sibTrans" cxnId="{E41C11D5-9A0E-594F-A0A4-A2A4F50F8D3D}">
      <dgm:prSet/>
      <dgm:spPr/>
      <dgm:t>
        <a:bodyPr/>
        <a:lstStyle/>
        <a:p>
          <a:endParaRPr lang="en-US"/>
        </a:p>
      </dgm:t>
    </dgm:pt>
    <dgm:pt modelId="{67EACBF3-4B3A-7D43-A758-04884A663EA6}">
      <dgm:prSet/>
      <dgm:spPr/>
      <dgm:t>
        <a:bodyPr/>
        <a:lstStyle/>
        <a:p>
          <a:pPr rtl="0"/>
          <a:r>
            <a:rPr lang="en-US" dirty="0">
              <a:solidFill>
                <a:schemeClr val="tx1"/>
              </a:solidFill>
            </a:rPr>
            <a:t>Value-Added Analysis</a:t>
          </a:r>
        </a:p>
      </dgm:t>
    </dgm:pt>
    <dgm:pt modelId="{A460125A-5EE2-174F-9084-0DDD452C9577}" type="parTrans" cxnId="{685E3C56-49D7-EA40-932D-E9FF8ADC7CFB}">
      <dgm:prSet/>
      <dgm:spPr/>
      <dgm:t>
        <a:bodyPr/>
        <a:lstStyle/>
        <a:p>
          <a:endParaRPr lang="en-US"/>
        </a:p>
      </dgm:t>
    </dgm:pt>
    <dgm:pt modelId="{DEED4191-C839-B94A-BB3B-A26DEE42DEB3}" type="sibTrans" cxnId="{685E3C56-49D7-EA40-932D-E9FF8ADC7CFB}">
      <dgm:prSet/>
      <dgm:spPr/>
      <dgm:t>
        <a:bodyPr/>
        <a:lstStyle/>
        <a:p>
          <a:endParaRPr lang="en-US"/>
        </a:p>
      </dgm:t>
    </dgm:pt>
    <dgm:pt modelId="{EA6D396B-71A4-CF4E-95DC-79633976CFE6}">
      <dgm:prSet/>
      <dgm:spPr/>
      <dgm:t>
        <a:bodyPr/>
        <a:lstStyle/>
        <a:p>
          <a:pPr rtl="0"/>
          <a:r>
            <a:rPr lang="en-US" dirty="0">
              <a:solidFill>
                <a:schemeClr val="tx1"/>
              </a:solidFill>
            </a:rPr>
            <a:t>Issue Register</a:t>
          </a:r>
        </a:p>
      </dgm:t>
    </dgm:pt>
    <dgm:pt modelId="{69851C04-DA1E-C145-A5E8-5AF8D0F73400}" type="parTrans" cxnId="{B20A9C40-CF3B-5548-8442-7C6947472B78}">
      <dgm:prSet/>
      <dgm:spPr/>
      <dgm:t>
        <a:bodyPr/>
        <a:lstStyle/>
        <a:p>
          <a:endParaRPr lang="en-US"/>
        </a:p>
      </dgm:t>
    </dgm:pt>
    <dgm:pt modelId="{FAEB25B3-984E-934D-9B23-F2ABD9AB8A3C}" type="sibTrans" cxnId="{B20A9C40-CF3B-5548-8442-7C6947472B78}">
      <dgm:prSet/>
      <dgm:spPr/>
      <dgm:t>
        <a:bodyPr/>
        <a:lstStyle/>
        <a:p>
          <a:endParaRPr lang="en-US"/>
        </a:p>
      </dgm:t>
    </dgm:pt>
    <dgm:pt modelId="{BD875046-81D3-8A4C-ABEC-17525D6DBDF6}">
      <dgm:prSet/>
      <dgm:spPr/>
      <dgm:t>
        <a:bodyPr/>
        <a:lstStyle/>
        <a:p>
          <a:pPr rtl="0"/>
          <a:r>
            <a:rPr lang="en-US" dirty="0"/>
            <a:t>Quantitative Analysis</a:t>
          </a:r>
        </a:p>
      </dgm:t>
    </dgm:pt>
    <dgm:pt modelId="{535E30A3-F7D8-1B41-9159-C81EFCE0C175}" type="parTrans" cxnId="{0891C384-5927-244B-A970-87CD8DF8A03F}">
      <dgm:prSet/>
      <dgm:spPr/>
      <dgm:t>
        <a:bodyPr/>
        <a:lstStyle/>
        <a:p>
          <a:endParaRPr lang="en-US"/>
        </a:p>
      </dgm:t>
    </dgm:pt>
    <dgm:pt modelId="{90B92909-EDC5-2642-AC98-40E76C1051DB}" type="sibTrans" cxnId="{0891C384-5927-244B-A970-87CD8DF8A03F}">
      <dgm:prSet/>
      <dgm:spPr/>
      <dgm:t>
        <a:bodyPr/>
        <a:lstStyle/>
        <a:p>
          <a:endParaRPr lang="en-US"/>
        </a:p>
      </dgm:t>
    </dgm:pt>
    <dgm:pt modelId="{F866647D-9B10-A043-8266-6981CDB0EFB2}">
      <dgm:prSet/>
      <dgm:spPr/>
      <dgm:t>
        <a:bodyPr/>
        <a:lstStyle/>
        <a:p>
          <a:pPr rtl="0"/>
          <a:r>
            <a:rPr lang="en-US" dirty="0">
              <a:solidFill>
                <a:srgbClr val="FF0000"/>
              </a:solidFill>
            </a:rPr>
            <a:t>Quantitative Flow Analysis</a:t>
          </a:r>
        </a:p>
      </dgm:t>
    </dgm:pt>
    <dgm:pt modelId="{B892D3E3-3077-8D49-8284-E943ADA9C165}" type="parTrans" cxnId="{3CD225C9-D45D-A642-BC4A-072BDEBBCB22}">
      <dgm:prSet/>
      <dgm:spPr/>
      <dgm:t>
        <a:bodyPr/>
        <a:lstStyle/>
        <a:p>
          <a:endParaRPr lang="en-US"/>
        </a:p>
      </dgm:t>
    </dgm:pt>
    <dgm:pt modelId="{7FB3768D-09C5-784F-B500-0DCC96A9134F}" type="sibTrans" cxnId="{3CD225C9-D45D-A642-BC4A-072BDEBBCB22}">
      <dgm:prSet/>
      <dgm:spPr/>
      <dgm:t>
        <a:bodyPr/>
        <a:lstStyle/>
        <a:p>
          <a:endParaRPr lang="en-US"/>
        </a:p>
      </dgm:t>
    </dgm:pt>
    <dgm:pt modelId="{0066ECC3-DC2A-404F-9923-CB2A1B7F5971}">
      <dgm:prSet/>
      <dgm:spPr/>
      <dgm:t>
        <a:bodyPr/>
        <a:lstStyle/>
        <a:p>
          <a:pPr rtl="0"/>
          <a:r>
            <a:rPr lang="en-US" dirty="0">
              <a:solidFill>
                <a:schemeClr val="tx1"/>
              </a:solidFill>
            </a:rPr>
            <a:t>Process Simulation</a:t>
          </a:r>
        </a:p>
      </dgm:t>
    </dgm:pt>
    <dgm:pt modelId="{70005E0A-87F4-5F4D-835B-71273C8CA8C0}" type="parTrans" cxnId="{E5B761B6-38C7-2642-84E6-BFD0A34BA36D}">
      <dgm:prSet/>
      <dgm:spPr/>
      <dgm:t>
        <a:bodyPr/>
        <a:lstStyle/>
        <a:p>
          <a:endParaRPr lang="en-US"/>
        </a:p>
      </dgm:t>
    </dgm:pt>
    <dgm:pt modelId="{9AC2F627-17DF-2443-9FE3-742036937BC8}" type="sibTrans" cxnId="{E5B761B6-38C7-2642-84E6-BFD0A34BA36D}">
      <dgm:prSet/>
      <dgm:spPr/>
      <dgm:t>
        <a:bodyPr/>
        <a:lstStyle/>
        <a:p>
          <a:endParaRPr lang="en-US"/>
        </a:p>
      </dgm:t>
    </dgm:pt>
    <dgm:pt modelId="{617D9CBE-61A5-ED47-B17D-7241B4601C2D}">
      <dgm:prSet/>
      <dgm:spPr/>
      <dgm:t>
        <a:bodyPr/>
        <a:lstStyle/>
        <a:p>
          <a:pPr rtl="0"/>
          <a:r>
            <a:rPr lang="en-US" dirty="0"/>
            <a:t>Queuing Theory</a:t>
          </a:r>
        </a:p>
      </dgm:t>
    </dgm:pt>
    <dgm:pt modelId="{352C12CD-9BE1-5642-B20F-77569B39BB46}" type="parTrans" cxnId="{2BDC0DF6-821D-5845-9642-AF12DD47D465}">
      <dgm:prSet/>
      <dgm:spPr/>
      <dgm:t>
        <a:bodyPr/>
        <a:lstStyle/>
        <a:p>
          <a:endParaRPr lang="en-US"/>
        </a:p>
      </dgm:t>
    </dgm:pt>
    <dgm:pt modelId="{989C4020-8FD4-9A4F-A2A7-3D980603617D}" type="sibTrans" cxnId="{2BDC0DF6-821D-5845-9642-AF12DD47D465}">
      <dgm:prSet/>
      <dgm:spPr/>
      <dgm:t>
        <a:bodyPr/>
        <a:lstStyle/>
        <a:p>
          <a:endParaRPr lang="en-US"/>
        </a:p>
      </dgm:t>
    </dgm:pt>
    <dgm:pt modelId="{9408AB92-BF7D-504A-A6AA-EBC8C6F5D743}">
      <dgm:prSet/>
      <dgm:spPr/>
      <dgm:t>
        <a:bodyPr/>
        <a:lstStyle/>
        <a:p>
          <a:pPr rtl="0"/>
          <a:r>
            <a:rPr lang="en-US" dirty="0">
              <a:solidFill>
                <a:schemeClr val="tx1"/>
              </a:solidFill>
            </a:rPr>
            <a:t>Root-Cause Analysis</a:t>
          </a:r>
        </a:p>
      </dgm:t>
    </dgm:pt>
    <dgm:pt modelId="{4869BFA6-4536-6647-B9DE-327BDAA71DCF}" type="parTrans" cxnId="{A5399E60-92AD-B24B-B4BE-A1199546D231}">
      <dgm:prSet/>
      <dgm:spPr/>
      <dgm:t>
        <a:bodyPr/>
        <a:lstStyle/>
        <a:p>
          <a:endParaRPr lang="en-US"/>
        </a:p>
      </dgm:t>
    </dgm:pt>
    <dgm:pt modelId="{D882A189-8650-4443-9A39-5C8451540E5B}" type="sibTrans" cxnId="{A5399E60-92AD-B24B-B4BE-A1199546D231}">
      <dgm:prSet/>
      <dgm:spPr/>
      <dgm:t>
        <a:bodyPr/>
        <a:lstStyle/>
        <a:p>
          <a:endParaRPr lang="en-US"/>
        </a:p>
      </dgm:t>
    </dgm:pt>
    <dgm:pt modelId="{785C8FC7-8497-1744-9D73-D38BCBC0C83B}">
      <dgm:prSet/>
      <dgm:spPr/>
      <dgm:t>
        <a:bodyPr/>
        <a:lstStyle/>
        <a:p>
          <a:pPr rtl="0"/>
          <a:r>
            <a:rPr lang="en-US" dirty="0">
              <a:solidFill>
                <a:schemeClr val="tx1"/>
              </a:solidFill>
            </a:rPr>
            <a:t>Pareto Analysis</a:t>
          </a:r>
        </a:p>
      </dgm:t>
    </dgm:pt>
    <dgm:pt modelId="{14625D48-6C41-A949-AFF6-5CC096C960DB}" type="parTrans" cxnId="{26B3AFCB-9884-C24B-95A4-BBA6AF456F6B}">
      <dgm:prSet/>
      <dgm:spPr/>
      <dgm:t>
        <a:bodyPr/>
        <a:lstStyle/>
        <a:p>
          <a:endParaRPr lang="en-US"/>
        </a:p>
      </dgm:t>
    </dgm:pt>
    <dgm:pt modelId="{D7C929FA-A143-8142-8CAF-DD21175EDF6A}" type="sibTrans" cxnId="{26B3AFCB-9884-C24B-95A4-BBA6AF456F6B}">
      <dgm:prSet/>
      <dgm:spPr/>
      <dgm:t>
        <a:bodyPr/>
        <a:lstStyle/>
        <a:p>
          <a:endParaRPr lang="en-US"/>
        </a:p>
      </dgm:t>
    </dgm:pt>
    <dgm:pt modelId="{94D469F8-15A6-6A4D-B590-0AA6BCADCD49}" type="pres">
      <dgm:prSet presAssocID="{DBCD1604-D121-4F4B-BFC7-0629A1B5445B}" presName="linear" presStyleCnt="0">
        <dgm:presLayoutVars>
          <dgm:animLvl val="lvl"/>
          <dgm:resizeHandles val="exact"/>
        </dgm:presLayoutVars>
      </dgm:prSet>
      <dgm:spPr/>
    </dgm:pt>
    <dgm:pt modelId="{17BB134D-3A72-A34A-A6CA-28618B704777}" type="pres">
      <dgm:prSet presAssocID="{41CFF04A-F251-2240-B278-30F6AF621663}" presName="parentText" presStyleLbl="node1" presStyleIdx="0" presStyleCnt="2" custLinFactNeighborY="-12023">
        <dgm:presLayoutVars>
          <dgm:chMax val="0"/>
          <dgm:bulletEnabled val="1"/>
        </dgm:presLayoutVars>
      </dgm:prSet>
      <dgm:spPr/>
    </dgm:pt>
    <dgm:pt modelId="{1B05FB53-100C-944D-9847-146AC55CD3FD}" type="pres">
      <dgm:prSet presAssocID="{41CFF04A-F251-2240-B278-30F6AF621663}" presName="childText" presStyleLbl="revTx" presStyleIdx="0" presStyleCnt="2">
        <dgm:presLayoutVars>
          <dgm:bulletEnabled val="1"/>
        </dgm:presLayoutVars>
      </dgm:prSet>
      <dgm:spPr/>
    </dgm:pt>
    <dgm:pt modelId="{D090D285-2521-D94A-8246-48705135F83D}" type="pres">
      <dgm:prSet presAssocID="{BD875046-81D3-8A4C-ABEC-17525D6DBDF6}" presName="parentText" presStyleLbl="node1" presStyleIdx="1" presStyleCnt="2">
        <dgm:presLayoutVars>
          <dgm:chMax val="0"/>
          <dgm:bulletEnabled val="1"/>
        </dgm:presLayoutVars>
      </dgm:prSet>
      <dgm:spPr/>
    </dgm:pt>
    <dgm:pt modelId="{E4552520-752B-B140-8C2C-FA52D6BF9C0E}" type="pres">
      <dgm:prSet presAssocID="{BD875046-81D3-8A4C-ABEC-17525D6DBDF6}" presName="childText" presStyleLbl="revTx" presStyleIdx="1" presStyleCnt="2">
        <dgm:presLayoutVars>
          <dgm:bulletEnabled val="1"/>
        </dgm:presLayoutVars>
      </dgm:prSet>
      <dgm:spPr/>
    </dgm:pt>
  </dgm:ptLst>
  <dgm:cxnLst>
    <dgm:cxn modelId="{5D875607-FC6A-E44B-B96C-1D1292FDD677}" type="presOf" srcId="{67EACBF3-4B3A-7D43-A758-04884A663EA6}" destId="{1B05FB53-100C-944D-9847-146AC55CD3FD}" srcOrd="0" destOrd="0" presId="urn:microsoft.com/office/officeart/2005/8/layout/vList2"/>
    <dgm:cxn modelId="{5E23C91F-FE26-B045-919F-CA0AD46885B8}" type="presOf" srcId="{BD875046-81D3-8A4C-ABEC-17525D6DBDF6}" destId="{D090D285-2521-D94A-8246-48705135F83D}" srcOrd="0" destOrd="0" presId="urn:microsoft.com/office/officeart/2005/8/layout/vList2"/>
    <dgm:cxn modelId="{A7068E33-CBFA-684C-82E7-852F0C9753E5}" type="presOf" srcId="{785C8FC7-8497-1744-9D73-D38BCBC0C83B}" destId="{1B05FB53-100C-944D-9847-146AC55CD3FD}" srcOrd="0" destOrd="2" presId="urn:microsoft.com/office/officeart/2005/8/layout/vList2"/>
    <dgm:cxn modelId="{B20A9C40-CF3B-5548-8442-7C6947472B78}" srcId="{41CFF04A-F251-2240-B278-30F6AF621663}" destId="{EA6D396B-71A4-CF4E-95DC-79633976CFE6}" srcOrd="3" destOrd="0" parTransId="{69851C04-DA1E-C145-A5E8-5AF8D0F73400}" sibTransId="{FAEB25B3-984E-934D-9B23-F2ABD9AB8A3C}"/>
    <dgm:cxn modelId="{4F7F6E5E-C1AC-D54B-9882-7BF28AEA4C73}" type="presOf" srcId="{0066ECC3-DC2A-404F-9923-CB2A1B7F5971}" destId="{E4552520-752B-B140-8C2C-FA52D6BF9C0E}" srcOrd="0" destOrd="2" presId="urn:microsoft.com/office/officeart/2005/8/layout/vList2"/>
    <dgm:cxn modelId="{A5399E60-92AD-B24B-B4BE-A1199546D231}" srcId="{41CFF04A-F251-2240-B278-30F6AF621663}" destId="{9408AB92-BF7D-504A-A6AA-EBC8C6F5D743}" srcOrd="1" destOrd="0" parTransId="{4869BFA6-4536-6647-B9DE-327BDAA71DCF}" sibTransId="{D882A189-8650-4443-9A39-5C8451540E5B}"/>
    <dgm:cxn modelId="{CAEE426B-59B8-4149-893F-4367CC09A217}" type="presOf" srcId="{F866647D-9B10-A043-8266-6981CDB0EFB2}" destId="{E4552520-752B-B140-8C2C-FA52D6BF9C0E}" srcOrd="0" destOrd="0" presId="urn:microsoft.com/office/officeart/2005/8/layout/vList2"/>
    <dgm:cxn modelId="{8E281155-C453-F54D-9B03-906CFCCC8856}" type="presOf" srcId="{DBCD1604-D121-4F4B-BFC7-0629A1B5445B}" destId="{94D469F8-15A6-6A4D-B590-0AA6BCADCD49}" srcOrd="0" destOrd="0" presId="urn:microsoft.com/office/officeart/2005/8/layout/vList2"/>
    <dgm:cxn modelId="{789CA475-33F3-2C4F-A229-E49E89E5D3B9}" type="presOf" srcId="{9408AB92-BF7D-504A-A6AA-EBC8C6F5D743}" destId="{1B05FB53-100C-944D-9847-146AC55CD3FD}" srcOrd="0" destOrd="1" presId="urn:microsoft.com/office/officeart/2005/8/layout/vList2"/>
    <dgm:cxn modelId="{685E3C56-49D7-EA40-932D-E9FF8ADC7CFB}" srcId="{41CFF04A-F251-2240-B278-30F6AF621663}" destId="{67EACBF3-4B3A-7D43-A758-04884A663EA6}" srcOrd="0" destOrd="0" parTransId="{A460125A-5EE2-174F-9084-0DDD452C9577}" sibTransId="{DEED4191-C839-B94A-BB3B-A26DEE42DEB3}"/>
    <dgm:cxn modelId="{0891C384-5927-244B-A970-87CD8DF8A03F}" srcId="{DBCD1604-D121-4F4B-BFC7-0629A1B5445B}" destId="{BD875046-81D3-8A4C-ABEC-17525D6DBDF6}" srcOrd="1" destOrd="0" parTransId="{535E30A3-F7D8-1B41-9159-C81EFCE0C175}" sibTransId="{90B92909-EDC5-2642-AC98-40E76C1051DB}"/>
    <dgm:cxn modelId="{9EDCCD8B-4026-8E42-9A05-DA9617212DA3}" type="presOf" srcId="{41CFF04A-F251-2240-B278-30F6AF621663}" destId="{17BB134D-3A72-A34A-A6CA-28618B704777}" srcOrd="0" destOrd="0" presId="urn:microsoft.com/office/officeart/2005/8/layout/vList2"/>
    <dgm:cxn modelId="{E5B761B6-38C7-2642-84E6-BFD0A34BA36D}" srcId="{BD875046-81D3-8A4C-ABEC-17525D6DBDF6}" destId="{0066ECC3-DC2A-404F-9923-CB2A1B7F5971}" srcOrd="2" destOrd="0" parTransId="{70005E0A-87F4-5F4D-835B-71273C8CA8C0}" sibTransId="{9AC2F627-17DF-2443-9FE3-742036937BC8}"/>
    <dgm:cxn modelId="{858584B9-7FB7-A246-85FF-52549A88EAF4}" type="presOf" srcId="{EA6D396B-71A4-CF4E-95DC-79633976CFE6}" destId="{1B05FB53-100C-944D-9847-146AC55CD3FD}" srcOrd="0" destOrd="3" presId="urn:microsoft.com/office/officeart/2005/8/layout/vList2"/>
    <dgm:cxn modelId="{6E3599BB-0927-8945-9027-29F98479C8EE}" type="presOf" srcId="{617D9CBE-61A5-ED47-B17D-7241B4601C2D}" destId="{E4552520-752B-B140-8C2C-FA52D6BF9C0E}" srcOrd="0" destOrd="1" presId="urn:microsoft.com/office/officeart/2005/8/layout/vList2"/>
    <dgm:cxn modelId="{3CD225C9-D45D-A642-BC4A-072BDEBBCB22}" srcId="{BD875046-81D3-8A4C-ABEC-17525D6DBDF6}" destId="{F866647D-9B10-A043-8266-6981CDB0EFB2}" srcOrd="0" destOrd="0" parTransId="{B892D3E3-3077-8D49-8284-E943ADA9C165}" sibTransId="{7FB3768D-09C5-784F-B500-0DCC96A9134F}"/>
    <dgm:cxn modelId="{26B3AFCB-9884-C24B-95A4-BBA6AF456F6B}" srcId="{41CFF04A-F251-2240-B278-30F6AF621663}" destId="{785C8FC7-8497-1744-9D73-D38BCBC0C83B}" srcOrd="2" destOrd="0" parTransId="{14625D48-6C41-A949-AFF6-5CC096C960DB}" sibTransId="{D7C929FA-A143-8142-8CAF-DD21175EDF6A}"/>
    <dgm:cxn modelId="{E41C11D5-9A0E-594F-A0A4-A2A4F50F8D3D}" srcId="{DBCD1604-D121-4F4B-BFC7-0629A1B5445B}" destId="{41CFF04A-F251-2240-B278-30F6AF621663}" srcOrd="0" destOrd="0" parTransId="{FDABB9B0-12EE-5949-B64A-77C4BAADD632}" sibTransId="{CECAFAC7-33E9-4F43-97B3-71A1F14B2331}"/>
    <dgm:cxn modelId="{2BDC0DF6-821D-5845-9642-AF12DD47D465}" srcId="{BD875046-81D3-8A4C-ABEC-17525D6DBDF6}" destId="{617D9CBE-61A5-ED47-B17D-7241B4601C2D}" srcOrd="1" destOrd="0" parTransId="{352C12CD-9BE1-5642-B20F-77569B39BB46}" sibTransId="{989C4020-8FD4-9A4F-A2A7-3D980603617D}"/>
    <dgm:cxn modelId="{2F206811-597D-9C4D-92DA-DC82D9856715}" type="presParOf" srcId="{94D469F8-15A6-6A4D-B590-0AA6BCADCD49}" destId="{17BB134D-3A72-A34A-A6CA-28618B704777}" srcOrd="0" destOrd="0" presId="urn:microsoft.com/office/officeart/2005/8/layout/vList2"/>
    <dgm:cxn modelId="{6D2EEF10-1609-DB40-8E65-8B3291F56844}" type="presParOf" srcId="{94D469F8-15A6-6A4D-B590-0AA6BCADCD49}" destId="{1B05FB53-100C-944D-9847-146AC55CD3FD}" srcOrd="1" destOrd="0" presId="urn:microsoft.com/office/officeart/2005/8/layout/vList2"/>
    <dgm:cxn modelId="{8557C085-7214-7043-957E-C261C80806E9}" type="presParOf" srcId="{94D469F8-15A6-6A4D-B590-0AA6BCADCD49}" destId="{D090D285-2521-D94A-8246-48705135F83D}" srcOrd="2" destOrd="0" presId="urn:microsoft.com/office/officeart/2005/8/layout/vList2"/>
    <dgm:cxn modelId="{FFF5FE83-FB18-E74C-91A5-65A05F568A8A}" type="presParOf" srcId="{94D469F8-15A6-6A4D-B590-0AA6BCADCD49}" destId="{E4552520-752B-B140-8C2C-FA52D6BF9C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41FF5-4158-F44C-9B86-103B60BB18B7}"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D72E95C6-D506-574C-A4AA-3553F238B8E3}">
      <dgm:prSet/>
      <dgm:spPr/>
      <dgm:t>
        <a:bodyPr/>
        <a:lstStyle/>
        <a:p>
          <a:pPr rtl="0"/>
          <a:r>
            <a:rPr lang="en-US" dirty="0"/>
            <a:t>Cost</a:t>
          </a:r>
        </a:p>
      </dgm:t>
    </dgm:pt>
    <dgm:pt modelId="{9F24EF4B-08C8-CA43-B7DE-C08F4C7FA17E}" type="parTrans" cxnId="{B8C2CBEE-8CF3-C146-98D0-F362522BA763}">
      <dgm:prSet/>
      <dgm:spPr/>
      <dgm:t>
        <a:bodyPr/>
        <a:lstStyle/>
        <a:p>
          <a:endParaRPr lang="en-US"/>
        </a:p>
      </dgm:t>
    </dgm:pt>
    <dgm:pt modelId="{E3790716-CE01-0743-B510-F691342FB39E}" type="sibTrans" cxnId="{B8C2CBEE-8CF3-C146-98D0-F362522BA763}">
      <dgm:prSet/>
      <dgm:spPr/>
      <dgm:t>
        <a:bodyPr/>
        <a:lstStyle/>
        <a:p>
          <a:endParaRPr lang="en-US"/>
        </a:p>
      </dgm:t>
    </dgm:pt>
    <dgm:pt modelId="{6D1B9254-800B-E84D-98F8-DD332DE352CF}">
      <dgm:prSet/>
      <dgm:spPr/>
      <dgm:t>
        <a:bodyPr/>
        <a:lstStyle/>
        <a:p>
          <a:pPr rtl="0"/>
          <a:r>
            <a:rPr lang="en-US" dirty="0"/>
            <a:t>Cost per execution</a:t>
          </a:r>
        </a:p>
      </dgm:t>
    </dgm:pt>
    <dgm:pt modelId="{EC376184-97E8-564D-8430-32A90E3EE34B}" type="parTrans" cxnId="{77CB664A-D82E-9548-8778-4BDBA14EFB9A}">
      <dgm:prSet/>
      <dgm:spPr/>
      <dgm:t>
        <a:bodyPr/>
        <a:lstStyle/>
        <a:p>
          <a:endParaRPr lang="en-US"/>
        </a:p>
      </dgm:t>
    </dgm:pt>
    <dgm:pt modelId="{A1356ED0-8B41-6D4B-B945-3EB1692142D6}" type="sibTrans" cxnId="{77CB664A-D82E-9548-8778-4BDBA14EFB9A}">
      <dgm:prSet/>
      <dgm:spPr/>
      <dgm:t>
        <a:bodyPr/>
        <a:lstStyle/>
        <a:p>
          <a:endParaRPr lang="en-US"/>
        </a:p>
      </dgm:t>
    </dgm:pt>
    <dgm:pt modelId="{5976947D-913A-E444-8910-F517D9BB463D}">
      <dgm:prSet/>
      <dgm:spPr/>
      <dgm:t>
        <a:bodyPr/>
        <a:lstStyle/>
        <a:p>
          <a:pPr rtl="0"/>
          <a:r>
            <a:rPr lang="en-US" dirty="0"/>
            <a:t>Resource utilization</a:t>
          </a:r>
        </a:p>
      </dgm:t>
    </dgm:pt>
    <dgm:pt modelId="{92791A0F-274C-E74A-AFAA-6568DB6BC43D}" type="parTrans" cxnId="{A606DDB1-E26D-0F4B-BFC3-E80DE69703D9}">
      <dgm:prSet/>
      <dgm:spPr/>
      <dgm:t>
        <a:bodyPr/>
        <a:lstStyle/>
        <a:p>
          <a:endParaRPr lang="en-US"/>
        </a:p>
      </dgm:t>
    </dgm:pt>
    <dgm:pt modelId="{91703E93-B9A9-F04F-AD6C-8E1C1916D812}" type="sibTrans" cxnId="{A606DDB1-E26D-0F4B-BFC3-E80DE69703D9}">
      <dgm:prSet/>
      <dgm:spPr/>
      <dgm:t>
        <a:bodyPr/>
        <a:lstStyle/>
        <a:p>
          <a:endParaRPr lang="en-US"/>
        </a:p>
      </dgm:t>
    </dgm:pt>
    <dgm:pt modelId="{5A635F53-F4A9-8246-9737-20D06C4C112C}">
      <dgm:prSet/>
      <dgm:spPr/>
      <dgm:t>
        <a:bodyPr/>
        <a:lstStyle/>
        <a:p>
          <a:pPr rtl="0"/>
          <a:r>
            <a:rPr lang="en-US" dirty="0"/>
            <a:t>Waste</a:t>
          </a:r>
        </a:p>
      </dgm:t>
    </dgm:pt>
    <dgm:pt modelId="{7A676076-AEFA-AC45-8F59-5214027EADBD}" type="parTrans" cxnId="{8D1DE565-8BB0-4D4E-A0C4-5D0972135724}">
      <dgm:prSet/>
      <dgm:spPr/>
      <dgm:t>
        <a:bodyPr/>
        <a:lstStyle/>
        <a:p>
          <a:endParaRPr lang="en-US"/>
        </a:p>
      </dgm:t>
    </dgm:pt>
    <dgm:pt modelId="{87E61D8C-8A10-0D4A-99A7-3569244B9289}" type="sibTrans" cxnId="{8D1DE565-8BB0-4D4E-A0C4-5D0972135724}">
      <dgm:prSet/>
      <dgm:spPr/>
      <dgm:t>
        <a:bodyPr/>
        <a:lstStyle/>
        <a:p>
          <a:endParaRPr lang="en-US"/>
        </a:p>
      </dgm:t>
    </dgm:pt>
    <dgm:pt modelId="{4583DB16-ADCB-9647-A0F3-6076503F4A8A}">
      <dgm:prSet/>
      <dgm:spPr/>
      <dgm:t>
        <a:bodyPr/>
        <a:lstStyle/>
        <a:p>
          <a:pPr rtl="0"/>
          <a:r>
            <a:rPr lang="en-US" dirty="0"/>
            <a:t>Time</a:t>
          </a:r>
        </a:p>
      </dgm:t>
    </dgm:pt>
    <dgm:pt modelId="{5A67BDC8-7827-1843-8175-C94E4AE80463}" type="parTrans" cxnId="{7874C450-EA3C-8943-95E0-7D0481298A01}">
      <dgm:prSet/>
      <dgm:spPr/>
      <dgm:t>
        <a:bodyPr/>
        <a:lstStyle/>
        <a:p>
          <a:endParaRPr lang="en-US"/>
        </a:p>
      </dgm:t>
    </dgm:pt>
    <dgm:pt modelId="{CDA4B541-718A-7B46-ADC4-E58B64638C38}" type="sibTrans" cxnId="{7874C450-EA3C-8943-95E0-7D0481298A01}">
      <dgm:prSet/>
      <dgm:spPr/>
      <dgm:t>
        <a:bodyPr/>
        <a:lstStyle/>
        <a:p>
          <a:endParaRPr lang="en-US"/>
        </a:p>
      </dgm:t>
    </dgm:pt>
    <dgm:pt modelId="{11F47BB9-1616-7744-B0AC-2424479FC902}">
      <dgm:prSet/>
      <dgm:spPr/>
      <dgm:t>
        <a:bodyPr/>
        <a:lstStyle/>
        <a:p>
          <a:pPr rtl="0"/>
          <a:r>
            <a:rPr lang="en-US" dirty="0"/>
            <a:t>Cycle time</a:t>
          </a:r>
        </a:p>
      </dgm:t>
    </dgm:pt>
    <dgm:pt modelId="{194F314E-08AE-0E43-BD19-96E3C3F22D9C}" type="parTrans" cxnId="{BFC8ACA2-2FF0-6A42-B8D2-7B2E6A734E99}">
      <dgm:prSet/>
      <dgm:spPr/>
      <dgm:t>
        <a:bodyPr/>
        <a:lstStyle/>
        <a:p>
          <a:endParaRPr lang="en-US"/>
        </a:p>
      </dgm:t>
    </dgm:pt>
    <dgm:pt modelId="{86521233-9BA8-5846-A1C1-EAC07295A8F7}" type="sibTrans" cxnId="{BFC8ACA2-2FF0-6A42-B8D2-7B2E6A734E99}">
      <dgm:prSet/>
      <dgm:spPr/>
      <dgm:t>
        <a:bodyPr/>
        <a:lstStyle/>
        <a:p>
          <a:endParaRPr lang="en-US"/>
        </a:p>
      </dgm:t>
    </dgm:pt>
    <dgm:pt modelId="{E20AC434-0EF4-FA42-9BBA-E88551C81E7B}">
      <dgm:prSet/>
      <dgm:spPr/>
      <dgm:t>
        <a:bodyPr/>
        <a:lstStyle/>
        <a:p>
          <a:pPr rtl="0"/>
          <a:r>
            <a:rPr lang="en-US" dirty="0"/>
            <a:t>Waiting time / time spent in non-value-added tasks</a:t>
          </a:r>
        </a:p>
      </dgm:t>
    </dgm:pt>
    <dgm:pt modelId="{9ADDEFFE-8A23-CA4C-8759-6412AEA6CCAA}" type="parTrans" cxnId="{14C9F68C-D603-2346-8FF9-4DC813DF5EF6}">
      <dgm:prSet/>
      <dgm:spPr/>
      <dgm:t>
        <a:bodyPr/>
        <a:lstStyle/>
        <a:p>
          <a:endParaRPr lang="en-US"/>
        </a:p>
      </dgm:t>
    </dgm:pt>
    <dgm:pt modelId="{F52D4547-2316-AF4E-A083-786C49E5B802}" type="sibTrans" cxnId="{14C9F68C-D603-2346-8FF9-4DC813DF5EF6}">
      <dgm:prSet/>
      <dgm:spPr/>
      <dgm:t>
        <a:bodyPr/>
        <a:lstStyle/>
        <a:p>
          <a:endParaRPr lang="en-US"/>
        </a:p>
      </dgm:t>
    </dgm:pt>
    <dgm:pt modelId="{13275016-F638-764F-A3FB-6762F66BAB87}">
      <dgm:prSet/>
      <dgm:spPr/>
      <dgm:t>
        <a:bodyPr/>
        <a:lstStyle/>
        <a:p>
          <a:pPr rtl="0"/>
          <a:r>
            <a:rPr lang="en-US" dirty="0"/>
            <a:t>Quality</a:t>
          </a:r>
        </a:p>
      </dgm:t>
    </dgm:pt>
    <dgm:pt modelId="{CC2B4313-16BD-894B-BF2F-026BB843C98F}" type="parTrans" cxnId="{C3921B33-0390-E049-8BE1-0D64C15D7838}">
      <dgm:prSet/>
      <dgm:spPr/>
      <dgm:t>
        <a:bodyPr/>
        <a:lstStyle/>
        <a:p>
          <a:endParaRPr lang="en-US"/>
        </a:p>
      </dgm:t>
    </dgm:pt>
    <dgm:pt modelId="{EA8AA540-A243-834E-B401-8859F8E06EBB}" type="sibTrans" cxnId="{C3921B33-0390-E049-8BE1-0D64C15D7838}">
      <dgm:prSet/>
      <dgm:spPr/>
      <dgm:t>
        <a:bodyPr/>
        <a:lstStyle/>
        <a:p>
          <a:endParaRPr lang="en-US"/>
        </a:p>
      </dgm:t>
    </dgm:pt>
    <dgm:pt modelId="{8F6D6261-2770-7A41-9801-F4890141ADE6}">
      <dgm:prSet/>
      <dgm:spPr/>
      <dgm:t>
        <a:bodyPr/>
        <a:lstStyle/>
        <a:p>
          <a:pPr rtl="0"/>
          <a:r>
            <a:rPr lang="en-US" dirty="0"/>
            <a:t>Error rates (negative outcomes, wrong info)</a:t>
          </a:r>
        </a:p>
      </dgm:t>
    </dgm:pt>
    <dgm:pt modelId="{9990FDD6-D442-4845-AF84-CF15302DEFE5}" type="parTrans" cxnId="{AF53E67C-D92D-6F42-BB47-B552474C3D5E}">
      <dgm:prSet/>
      <dgm:spPr/>
      <dgm:t>
        <a:bodyPr/>
        <a:lstStyle/>
        <a:p>
          <a:endParaRPr lang="en-US"/>
        </a:p>
      </dgm:t>
    </dgm:pt>
    <dgm:pt modelId="{E24A552F-C16F-FB42-A7A2-1A6C5BBE6034}" type="sibTrans" cxnId="{AF53E67C-D92D-6F42-BB47-B552474C3D5E}">
      <dgm:prSet/>
      <dgm:spPr/>
      <dgm:t>
        <a:bodyPr/>
        <a:lstStyle/>
        <a:p>
          <a:endParaRPr lang="en-US"/>
        </a:p>
      </dgm:t>
    </dgm:pt>
    <dgm:pt modelId="{AF23F227-D627-8441-84BE-2A33F646D92D}">
      <dgm:prSet/>
      <dgm:spPr/>
      <dgm:t>
        <a:bodyPr/>
        <a:lstStyle/>
        <a:p>
          <a:pPr rtl="0"/>
          <a:r>
            <a:rPr lang="en-US" dirty="0"/>
            <a:t>Missed promise</a:t>
          </a:r>
        </a:p>
      </dgm:t>
    </dgm:pt>
    <dgm:pt modelId="{DF979D9F-20AC-D84C-83B1-D9312BC4F107}" type="parTrans" cxnId="{CBD1FE92-1191-9247-9B02-50A5A485E5EB}">
      <dgm:prSet/>
      <dgm:spPr/>
      <dgm:t>
        <a:bodyPr/>
        <a:lstStyle/>
        <a:p>
          <a:endParaRPr lang="en-US"/>
        </a:p>
      </dgm:t>
    </dgm:pt>
    <dgm:pt modelId="{23B2F85C-AF8F-C547-8440-2FDFF07D2CA2}" type="sibTrans" cxnId="{CBD1FE92-1191-9247-9B02-50A5A485E5EB}">
      <dgm:prSet/>
      <dgm:spPr/>
      <dgm:t>
        <a:bodyPr/>
        <a:lstStyle/>
        <a:p>
          <a:endParaRPr lang="en-US"/>
        </a:p>
      </dgm:t>
    </dgm:pt>
    <dgm:pt modelId="{C9683BA6-9738-A044-8FCC-3EECD308EFB5}" type="pres">
      <dgm:prSet presAssocID="{98A41FF5-4158-F44C-9B86-103B60BB18B7}" presName="list" presStyleCnt="0">
        <dgm:presLayoutVars>
          <dgm:dir/>
          <dgm:animLvl val="lvl"/>
        </dgm:presLayoutVars>
      </dgm:prSet>
      <dgm:spPr/>
    </dgm:pt>
    <dgm:pt modelId="{D3FD8D50-AE0B-4F47-A2CA-671D7911F3EE}" type="pres">
      <dgm:prSet presAssocID="{D72E95C6-D506-574C-A4AA-3553F238B8E3}" presName="posSpace" presStyleCnt="0"/>
      <dgm:spPr/>
    </dgm:pt>
    <dgm:pt modelId="{64852817-357A-FD46-8563-1C91FE7DBE21}" type="pres">
      <dgm:prSet presAssocID="{D72E95C6-D506-574C-A4AA-3553F238B8E3}" presName="vertFlow" presStyleCnt="0"/>
      <dgm:spPr/>
    </dgm:pt>
    <dgm:pt modelId="{649285FD-C87C-704B-A4C9-E757AED5552C}" type="pres">
      <dgm:prSet presAssocID="{D72E95C6-D506-574C-A4AA-3553F238B8E3}" presName="topSpace" presStyleCnt="0"/>
      <dgm:spPr/>
    </dgm:pt>
    <dgm:pt modelId="{4B69378D-C2DA-084E-94A2-3A84EE7DEC24}" type="pres">
      <dgm:prSet presAssocID="{D72E95C6-D506-574C-A4AA-3553F238B8E3}" presName="firstComp" presStyleCnt="0"/>
      <dgm:spPr/>
    </dgm:pt>
    <dgm:pt modelId="{28947313-86B5-4743-9FF9-19873C3F12F6}" type="pres">
      <dgm:prSet presAssocID="{D72E95C6-D506-574C-A4AA-3553F238B8E3}" presName="firstChild" presStyleLbl="bgAccFollowNode1" presStyleIdx="0" presStyleCnt="7"/>
      <dgm:spPr/>
    </dgm:pt>
    <dgm:pt modelId="{0368E95D-2414-3940-B0C4-A640B0DE30AA}" type="pres">
      <dgm:prSet presAssocID="{D72E95C6-D506-574C-A4AA-3553F238B8E3}" presName="firstChildTx" presStyleLbl="bgAccFollowNode1" presStyleIdx="0" presStyleCnt="7">
        <dgm:presLayoutVars>
          <dgm:bulletEnabled val="1"/>
        </dgm:presLayoutVars>
      </dgm:prSet>
      <dgm:spPr/>
    </dgm:pt>
    <dgm:pt modelId="{EF5D9BE2-7C35-5D41-A8F7-5897700864E2}" type="pres">
      <dgm:prSet presAssocID="{5976947D-913A-E444-8910-F517D9BB463D}" presName="comp" presStyleCnt="0"/>
      <dgm:spPr/>
    </dgm:pt>
    <dgm:pt modelId="{8B005E59-9CFC-8C46-B3E8-3C8ABDA432B3}" type="pres">
      <dgm:prSet presAssocID="{5976947D-913A-E444-8910-F517D9BB463D}" presName="child" presStyleLbl="bgAccFollowNode1" presStyleIdx="1" presStyleCnt="7"/>
      <dgm:spPr/>
    </dgm:pt>
    <dgm:pt modelId="{4E8EBBBA-25F4-1140-8266-CC79307B5F81}" type="pres">
      <dgm:prSet presAssocID="{5976947D-913A-E444-8910-F517D9BB463D}" presName="childTx" presStyleLbl="bgAccFollowNode1" presStyleIdx="1" presStyleCnt="7">
        <dgm:presLayoutVars>
          <dgm:bulletEnabled val="1"/>
        </dgm:presLayoutVars>
      </dgm:prSet>
      <dgm:spPr/>
    </dgm:pt>
    <dgm:pt modelId="{4F540009-FD60-B247-9AB8-26AA8689A6E8}" type="pres">
      <dgm:prSet presAssocID="{5A635F53-F4A9-8246-9737-20D06C4C112C}" presName="comp" presStyleCnt="0"/>
      <dgm:spPr/>
    </dgm:pt>
    <dgm:pt modelId="{AAE5B212-3C53-F743-9241-AB062077A5AD}" type="pres">
      <dgm:prSet presAssocID="{5A635F53-F4A9-8246-9737-20D06C4C112C}" presName="child" presStyleLbl="bgAccFollowNode1" presStyleIdx="2" presStyleCnt="7"/>
      <dgm:spPr/>
    </dgm:pt>
    <dgm:pt modelId="{6DCCB03B-5747-A84C-92B8-984D05AAE5E5}" type="pres">
      <dgm:prSet presAssocID="{5A635F53-F4A9-8246-9737-20D06C4C112C}" presName="childTx" presStyleLbl="bgAccFollowNode1" presStyleIdx="2" presStyleCnt="7">
        <dgm:presLayoutVars>
          <dgm:bulletEnabled val="1"/>
        </dgm:presLayoutVars>
      </dgm:prSet>
      <dgm:spPr/>
    </dgm:pt>
    <dgm:pt modelId="{02EFBD4F-A9C7-634C-B689-CF219D3B09BC}" type="pres">
      <dgm:prSet presAssocID="{D72E95C6-D506-574C-A4AA-3553F238B8E3}" presName="negSpace" presStyleCnt="0"/>
      <dgm:spPr/>
    </dgm:pt>
    <dgm:pt modelId="{66DD8058-E4E0-5F4A-83E6-786BFB0A9692}" type="pres">
      <dgm:prSet presAssocID="{D72E95C6-D506-574C-A4AA-3553F238B8E3}" presName="circle" presStyleLbl="node1" presStyleIdx="0" presStyleCnt="3"/>
      <dgm:spPr/>
    </dgm:pt>
    <dgm:pt modelId="{E6293027-AE57-B444-AD5B-E86DFD9A90A5}" type="pres">
      <dgm:prSet presAssocID="{E3790716-CE01-0743-B510-F691342FB39E}" presName="transSpace" presStyleCnt="0"/>
      <dgm:spPr/>
    </dgm:pt>
    <dgm:pt modelId="{B95BE558-9A1A-344E-8086-CE87132D992B}" type="pres">
      <dgm:prSet presAssocID="{4583DB16-ADCB-9647-A0F3-6076503F4A8A}" presName="posSpace" presStyleCnt="0"/>
      <dgm:spPr/>
    </dgm:pt>
    <dgm:pt modelId="{A6D7A278-F876-4D47-ACE1-0629A50870ED}" type="pres">
      <dgm:prSet presAssocID="{4583DB16-ADCB-9647-A0F3-6076503F4A8A}" presName="vertFlow" presStyleCnt="0"/>
      <dgm:spPr/>
    </dgm:pt>
    <dgm:pt modelId="{0B663CEB-9A4E-A94F-BEC6-FD1331609CDA}" type="pres">
      <dgm:prSet presAssocID="{4583DB16-ADCB-9647-A0F3-6076503F4A8A}" presName="topSpace" presStyleCnt="0"/>
      <dgm:spPr/>
    </dgm:pt>
    <dgm:pt modelId="{88F2F3FB-7054-1D43-BA3B-DF1A25EBC16C}" type="pres">
      <dgm:prSet presAssocID="{4583DB16-ADCB-9647-A0F3-6076503F4A8A}" presName="firstComp" presStyleCnt="0"/>
      <dgm:spPr/>
    </dgm:pt>
    <dgm:pt modelId="{AE8E1A30-0F4A-B44D-A2ED-BBC079D7A43D}" type="pres">
      <dgm:prSet presAssocID="{4583DB16-ADCB-9647-A0F3-6076503F4A8A}" presName="firstChild" presStyleLbl="bgAccFollowNode1" presStyleIdx="3" presStyleCnt="7"/>
      <dgm:spPr/>
    </dgm:pt>
    <dgm:pt modelId="{19398835-6025-DD4F-9A92-3B4E2F6B626B}" type="pres">
      <dgm:prSet presAssocID="{4583DB16-ADCB-9647-A0F3-6076503F4A8A}" presName="firstChildTx" presStyleLbl="bgAccFollowNode1" presStyleIdx="3" presStyleCnt="7">
        <dgm:presLayoutVars>
          <dgm:bulletEnabled val="1"/>
        </dgm:presLayoutVars>
      </dgm:prSet>
      <dgm:spPr/>
    </dgm:pt>
    <dgm:pt modelId="{CA931122-AC86-8647-B150-83B55980EB33}" type="pres">
      <dgm:prSet presAssocID="{E20AC434-0EF4-FA42-9BBA-E88551C81E7B}" presName="comp" presStyleCnt="0"/>
      <dgm:spPr/>
    </dgm:pt>
    <dgm:pt modelId="{077B7B63-9510-3E4B-AE1E-A31D8C238EFC}" type="pres">
      <dgm:prSet presAssocID="{E20AC434-0EF4-FA42-9BBA-E88551C81E7B}" presName="child" presStyleLbl="bgAccFollowNode1" presStyleIdx="4" presStyleCnt="7"/>
      <dgm:spPr/>
    </dgm:pt>
    <dgm:pt modelId="{A4C0F6A9-EBF5-5447-8E26-7675F09AAC99}" type="pres">
      <dgm:prSet presAssocID="{E20AC434-0EF4-FA42-9BBA-E88551C81E7B}" presName="childTx" presStyleLbl="bgAccFollowNode1" presStyleIdx="4" presStyleCnt="7">
        <dgm:presLayoutVars>
          <dgm:bulletEnabled val="1"/>
        </dgm:presLayoutVars>
      </dgm:prSet>
      <dgm:spPr/>
    </dgm:pt>
    <dgm:pt modelId="{2C4623FC-C23D-134C-9F68-E125B2426813}" type="pres">
      <dgm:prSet presAssocID="{4583DB16-ADCB-9647-A0F3-6076503F4A8A}" presName="negSpace" presStyleCnt="0"/>
      <dgm:spPr/>
    </dgm:pt>
    <dgm:pt modelId="{F5002836-112C-D146-AAA8-430AF119E25D}" type="pres">
      <dgm:prSet presAssocID="{4583DB16-ADCB-9647-A0F3-6076503F4A8A}" presName="circle" presStyleLbl="node1" presStyleIdx="1" presStyleCnt="3"/>
      <dgm:spPr/>
    </dgm:pt>
    <dgm:pt modelId="{BD4D2513-A3C3-6348-8503-41A4F05ACB9D}" type="pres">
      <dgm:prSet presAssocID="{CDA4B541-718A-7B46-ADC4-E58B64638C38}" presName="transSpace" presStyleCnt="0"/>
      <dgm:spPr/>
    </dgm:pt>
    <dgm:pt modelId="{51D76743-9DCF-D342-9DE3-1E3455CBB367}" type="pres">
      <dgm:prSet presAssocID="{13275016-F638-764F-A3FB-6762F66BAB87}" presName="posSpace" presStyleCnt="0"/>
      <dgm:spPr/>
    </dgm:pt>
    <dgm:pt modelId="{85B76039-10C3-704D-BE67-4B0817DC757A}" type="pres">
      <dgm:prSet presAssocID="{13275016-F638-764F-A3FB-6762F66BAB87}" presName="vertFlow" presStyleCnt="0"/>
      <dgm:spPr/>
    </dgm:pt>
    <dgm:pt modelId="{0BB816AE-866B-2D4B-B75E-DBAF1B5574B6}" type="pres">
      <dgm:prSet presAssocID="{13275016-F638-764F-A3FB-6762F66BAB87}" presName="topSpace" presStyleCnt="0"/>
      <dgm:spPr/>
    </dgm:pt>
    <dgm:pt modelId="{5A10AE08-2A46-DE41-9F55-0AC35A9E4585}" type="pres">
      <dgm:prSet presAssocID="{13275016-F638-764F-A3FB-6762F66BAB87}" presName="firstComp" presStyleCnt="0"/>
      <dgm:spPr/>
    </dgm:pt>
    <dgm:pt modelId="{CD8D16E1-FB70-744B-8490-39C32DAA8378}" type="pres">
      <dgm:prSet presAssocID="{13275016-F638-764F-A3FB-6762F66BAB87}" presName="firstChild" presStyleLbl="bgAccFollowNode1" presStyleIdx="5" presStyleCnt="7"/>
      <dgm:spPr/>
    </dgm:pt>
    <dgm:pt modelId="{AEC4EC15-F1F9-0A4E-A5B0-9D7B02C8F667}" type="pres">
      <dgm:prSet presAssocID="{13275016-F638-764F-A3FB-6762F66BAB87}" presName="firstChildTx" presStyleLbl="bgAccFollowNode1" presStyleIdx="5" presStyleCnt="7">
        <dgm:presLayoutVars>
          <dgm:bulletEnabled val="1"/>
        </dgm:presLayoutVars>
      </dgm:prSet>
      <dgm:spPr/>
    </dgm:pt>
    <dgm:pt modelId="{70028403-81C5-FD44-AF5A-39FD2225BDC2}" type="pres">
      <dgm:prSet presAssocID="{AF23F227-D627-8441-84BE-2A33F646D92D}" presName="comp" presStyleCnt="0"/>
      <dgm:spPr/>
    </dgm:pt>
    <dgm:pt modelId="{E077F319-215C-9F42-AE31-EE7FCC497BA2}" type="pres">
      <dgm:prSet presAssocID="{AF23F227-D627-8441-84BE-2A33F646D92D}" presName="child" presStyleLbl="bgAccFollowNode1" presStyleIdx="6" presStyleCnt="7"/>
      <dgm:spPr/>
    </dgm:pt>
    <dgm:pt modelId="{121BFF7C-649A-ED4A-91D0-9127B1F947A2}" type="pres">
      <dgm:prSet presAssocID="{AF23F227-D627-8441-84BE-2A33F646D92D}" presName="childTx" presStyleLbl="bgAccFollowNode1" presStyleIdx="6" presStyleCnt="7">
        <dgm:presLayoutVars>
          <dgm:bulletEnabled val="1"/>
        </dgm:presLayoutVars>
      </dgm:prSet>
      <dgm:spPr/>
    </dgm:pt>
    <dgm:pt modelId="{3C6C90E5-50F0-3B49-A1A1-A0CDF7419D86}" type="pres">
      <dgm:prSet presAssocID="{13275016-F638-764F-A3FB-6762F66BAB87}" presName="negSpace" presStyleCnt="0"/>
      <dgm:spPr/>
    </dgm:pt>
    <dgm:pt modelId="{56D71CE4-3A6A-4641-AB75-89E682563E00}" type="pres">
      <dgm:prSet presAssocID="{13275016-F638-764F-A3FB-6762F66BAB87}" presName="circle" presStyleLbl="node1" presStyleIdx="2" presStyleCnt="3"/>
      <dgm:spPr/>
    </dgm:pt>
  </dgm:ptLst>
  <dgm:cxnLst>
    <dgm:cxn modelId="{99CB0C00-6417-9042-9071-6A6E695A8DF3}" type="presOf" srcId="{6D1B9254-800B-E84D-98F8-DD332DE352CF}" destId="{0368E95D-2414-3940-B0C4-A640B0DE30AA}" srcOrd="1" destOrd="0" presId="urn:microsoft.com/office/officeart/2005/8/layout/hList9"/>
    <dgm:cxn modelId="{7787A117-9BCD-8148-9AFC-08EDAEE12CB6}" type="presOf" srcId="{11F47BB9-1616-7744-B0AC-2424479FC902}" destId="{AE8E1A30-0F4A-B44D-A2ED-BBC079D7A43D}" srcOrd="0" destOrd="0" presId="urn:microsoft.com/office/officeart/2005/8/layout/hList9"/>
    <dgm:cxn modelId="{B394A41B-700E-1540-B877-3B58ABE36F09}" type="presOf" srcId="{5976947D-913A-E444-8910-F517D9BB463D}" destId="{4E8EBBBA-25F4-1140-8266-CC79307B5F81}" srcOrd="1" destOrd="0" presId="urn:microsoft.com/office/officeart/2005/8/layout/hList9"/>
    <dgm:cxn modelId="{5C7C941F-FF42-1E42-822A-531DF74E0AFF}" type="presOf" srcId="{AF23F227-D627-8441-84BE-2A33F646D92D}" destId="{E077F319-215C-9F42-AE31-EE7FCC497BA2}" srcOrd="0" destOrd="0" presId="urn:microsoft.com/office/officeart/2005/8/layout/hList9"/>
    <dgm:cxn modelId="{20276222-3A03-9740-87C4-986C46A5E6AD}" type="presOf" srcId="{5A635F53-F4A9-8246-9737-20D06C4C112C}" destId="{AAE5B212-3C53-F743-9241-AB062077A5AD}" srcOrd="0" destOrd="0" presId="urn:microsoft.com/office/officeart/2005/8/layout/hList9"/>
    <dgm:cxn modelId="{637A312E-ABF2-D44E-BA60-43019A3826CB}" type="presOf" srcId="{4583DB16-ADCB-9647-A0F3-6076503F4A8A}" destId="{F5002836-112C-D146-AAA8-430AF119E25D}" srcOrd="0" destOrd="0" presId="urn:microsoft.com/office/officeart/2005/8/layout/hList9"/>
    <dgm:cxn modelId="{C3921B33-0390-E049-8BE1-0D64C15D7838}" srcId="{98A41FF5-4158-F44C-9B86-103B60BB18B7}" destId="{13275016-F638-764F-A3FB-6762F66BAB87}" srcOrd="2" destOrd="0" parTransId="{CC2B4313-16BD-894B-BF2F-026BB843C98F}" sibTransId="{EA8AA540-A243-834E-B401-8859F8E06EBB}"/>
    <dgm:cxn modelId="{87D6C643-EDB7-A34C-87B7-C56E3B4CAD09}" type="presOf" srcId="{6D1B9254-800B-E84D-98F8-DD332DE352CF}" destId="{28947313-86B5-4743-9FF9-19873C3F12F6}" srcOrd="0" destOrd="0" presId="urn:microsoft.com/office/officeart/2005/8/layout/hList9"/>
    <dgm:cxn modelId="{8D1DE565-8BB0-4D4E-A0C4-5D0972135724}" srcId="{D72E95C6-D506-574C-A4AA-3553F238B8E3}" destId="{5A635F53-F4A9-8246-9737-20D06C4C112C}" srcOrd="2" destOrd="0" parTransId="{7A676076-AEFA-AC45-8F59-5214027EADBD}" sibTransId="{87E61D8C-8A10-0D4A-99A7-3569244B9289}"/>
    <dgm:cxn modelId="{77CB664A-D82E-9548-8778-4BDBA14EFB9A}" srcId="{D72E95C6-D506-574C-A4AA-3553F238B8E3}" destId="{6D1B9254-800B-E84D-98F8-DD332DE352CF}" srcOrd="0" destOrd="0" parTransId="{EC376184-97E8-564D-8430-32A90E3EE34B}" sibTransId="{A1356ED0-8B41-6D4B-B945-3EB1692142D6}"/>
    <dgm:cxn modelId="{5FA3AC70-9C92-B74C-92B5-7573D6F6FE61}" type="presOf" srcId="{5A635F53-F4A9-8246-9737-20D06C4C112C}" destId="{6DCCB03B-5747-A84C-92B8-984D05AAE5E5}" srcOrd="1" destOrd="0" presId="urn:microsoft.com/office/officeart/2005/8/layout/hList9"/>
    <dgm:cxn modelId="{7874C450-EA3C-8943-95E0-7D0481298A01}" srcId="{98A41FF5-4158-F44C-9B86-103B60BB18B7}" destId="{4583DB16-ADCB-9647-A0F3-6076503F4A8A}" srcOrd="1" destOrd="0" parTransId="{5A67BDC8-7827-1843-8175-C94E4AE80463}" sibTransId="{CDA4B541-718A-7B46-ADC4-E58B64638C38}"/>
    <dgm:cxn modelId="{A4697278-4E14-4945-A278-B8C931F5183B}" type="presOf" srcId="{AF23F227-D627-8441-84BE-2A33F646D92D}" destId="{121BFF7C-649A-ED4A-91D0-9127B1F947A2}" srcOrd="1" destOrd="0" presId="urn:microsoft.com/office/officeart/2005/8/layout/hList9"/>
    <dgm:cxn modelId="{AF53E67C-D92D-6F42-BB47-B552474C3D5E}" srcId="{13275016-F638-764F-A3FB-6762F66BAB87}" destId="{8F6D6261-2770-7A41-9801-F4890141ADE6}" srcOrd="0" destOrd="0" parTransId="{9990FDD6-D442-4845-AF84-CF15302DEFE5}" sibTransId="{E24A552F-C16F-FB42-A7A2-1A6C5BBE6034}"/>
    <dgm:cxn modelId="{14C9F68C-D603-2346-8FF9-4DC813DF5EF6}" srcId="{4583DB16-ADCB-9647-A0F3-6076503F4A8A}" destId="{E20AC434-0EF4-FA42-9BBA-E88551C81E7B}" srcOrd="1" destOrd="0" parTransId="{9ADDEFFE-8A23-CA4C-8759-6412AEA6CCAA}" sibTransId="{F52D4547-2316-AF4E-A083-786C49E5B802}"/>
    <dgm:cxn modelId="{CBD1FE92-1191-9247-9B02-50A5A485E5EB}" srcId="{13275016-F638-764F-A3FB-6762F66BAB87}" destId="{AF23F227-D627-8441-84BE-2A33F646D92D}" srcOrd="1" destOrd="0" parTransId="{DF979D9F-20AC-D84C-83B1-D9312BC4F107}" sibTransId="{23B2F85C-AF8F-C547-8440-2FDFF07D2CA2}"/>
    <dgm:cxn modelId="{1C9DF99D-44A5-464E-8D89-2A017A7FC079}" type="presOf" srcId="{8F6D6261-2770-7A41-9801-F4890141ADE6}" destId="{AEC4EC15-F1F9-0A4E-A5B0-9D7B02C8F667}" srcOrd="1" destOrd="0" presId="urn:microsoft.com/office/officeart/2005/8/layout/hList9"/>
    <dgm:cxn modelId="{BFC8ACA2-2FF0-6A42-B8D2-7B2E6A734E99}" srcId="{4583DB16-ADCB-9647-A0F3-6076503F4A8A}" destId="{11F47BB9-1616-7744-B0AC-2424479FC902}" srcOrd="0" destOrd="0" parTransId="{194F314E-08AE-0E43-BD19-96E3C3F22D9C}" sibTransId="{86521233-9BA8-5846-A1C1-EAC07295A8F7}"/>
    <dgm:cxn modelId="{A606DDB1-E26D-0F4B-BFC3-E80DE69703D9}" srcId="{D72E95C6-D506-574C-A4AA-3553F238B8E3}" destId="{5976947D-913A-E444-8910-F517D9BB463D}" srcOrd="1" destOrd="0" parTransId="{92791A0F-274C-E74A-AFAA-6568DB6BC43D}" sibTransId="{91703E93-B9A9-F04F-AD6C-8E1C1916D812}"/>
    <dgm:cxn modelId="{74B927B9-723C-604D-89B1-9C1876024E28}" type="presOf" srcId="{11F47BB9-1616-7744-B0AC-2424479FC902}" destId="{19398835-6025-DD4F-9A92-3B4E2F6B626B}" srcOrd="1" destOrd="0" presId="urn:microsoft.com/office/officeart/2005/8/layout/hList9"/>
    <dgm:cxn modelId="{E330E8C1-F354-914B-8D4C-8BE7F1E092AE}" type="presOf" srcId="{8F6D6261-2770-7A41-9801-F4890141ADE6}" destId="{CD8D16E1-FB70-744B-8490-39C32DAA8378}" srcOrd="0" destOrd="0" presId="urn:microsoft.com/office/officeart/2005/8/layout/hList9"/>
    <dgm:cxn modelId="{BD63B3D4-AD21-C343-9C76-7EB5A019B943}" type="presOf" srcId="{E20AC434-0EF4-FA42-9BBA-E88551C81E7B}" destId="{077B7B63-9510-3E4B-AE1E-A31D8C238EFC}" srcOrd="0" destOrd="0" presId="urn:microsoft.com/office/officeart/2005/8/layout/hList9"/>
    <dgm:cxn modelId="{DD8D96DE-8B3E-0643-B496-B9A9FC0FE3C2}" type="presOf" srcId="{5976947D-913A-E444-8910-F517D9BB463D}" destId="{8B005E59-9CFC-8C46-B3E8-3C8ABDA432B3}" srcOrd="0" destOrd="0" presId="urn:microsoft.com/office/officeart/2005/8/layout/hList9"/>
    <dgm:cxn modelId="{E9D0AEE2-ABF4-5845-9136-F507713EC673}" type="presOf" srcId="{E20AC434-0EF4-FA42-9BBA-E88551C81E7B}" destId="{A4C0F6A9-EBF5-5447-8E26-7675F09AAC99}" srcOrd="1" destOrd="0" presId="urn:microsoft.com/office/officeart/2005/8/layout/hList9"/>
    <dgm:cxn modelId="{9F92A1E9-DD63-0545-B912-41B8719A284A}" type="presOf" srcId="{98A41FF5-4158-F44C-9B86-103B60BB18B7}" destId="{C9683BA6-9738-A044-8FCC-3EECD308EFB5}" srcOrd="0" destOrd="0" presId="urn:microsoft.com/office/officeart/2005/8/layout/hList9"/>
    <dgm:cxn modelId="{159398EE-069D-2C49-9EC7-4B6DA0111109}" type="presOf" srcId="{13275016-F638-764F-A3FB-6762F66BAB87}" destId="{56D71CE4-3A6A-4641-AB75-89E682563E00}" srcOrd="0" destOrd="0" presId="urn:microsoft.com/office/officeart/2005/8/layout/hList9"/>
    <dgm:cxn modelId="{B8C2CBEE-8CF3-C146-98D0-F362522BA763}" srcId="{98A41FF5-4158-F44C-9B86-103B60BB18B7}" destId="{D72E95C6-D506-574C-A4AA-3553F238B8E3}" srcOrd="0" destOrd="0" parTransId="{9F24EF4B-08C8-CA43-B7DE-C08F4C7FA17E}" sibTransId="{E3790716-CE01-0743-B510-F691342FB39E}"/>
    <dgm:cxn modelId="{45CDEEFD-721B-E74A-9C80-73F8C5EA7458}" type="presOf" srcId="{D72E95C6-D506-574C-A4AA-3553F238B8E3}" destId="{66DD8058-E4E0-5F4A-83E6-786BFB0A9692}" srcOrd="0" destOrd="0" presId="urn:microsoft.com/office/officeart/2005/8/layout/hList9"/>
    <dgm:cxn modelId="{1A0FF968-77FE-6F49-976B-A6B043A73035}" type="presParOf" srcId="{C9683BA6-9738-A044-8FCC-3EECD308EFB5}" destId="{D3FD8D50-AE0B-4F47-A2CA-671D7911F3EE}" srcOrd="0" destOrd="0" presId="urn:microsoft.com/office/officeart/2005/8/layout/hList9"/>
    <dgm:cxn modelId="{C3D844FD-ADC7-5044-9C34-377D1F2BA6C1}" type="presParOf" srcId="{C9683BA6-9738-A044-8FCC-3EECD308EFB5}" destId="{64852817-357A-FD46-8563-1C91FE7DBE21}" srcOrd="1" destOrd="0" presId="urn:microsoft.com/office/officeart/2005/8/layout/hList9"/>
    <dgm:cxn modelId="{A4447EFD-4D87-4F46-9D61-B50195A91A95}" type="presParOf" srcId="{64852817-357A-FD46-8563-1C91FE7DBE21}" destId="{649285FD-C87C-704B-A4C9-E757AED5552C}" srcOrd="0" destOrd="0" presId="urn:microsoft.com/office/officeart/2005/8/layout/hList9"/>
    <dgm:cxn modelId="{91B1B257-E8A0-A147-B66C-556184EFA247}" type="presParOf" srcId="{64852817-357A-FD46-8563-1C91FE7DBE21}" destId="{4B69378D-C2DA-084E-94A2-3A84EE7DEC24}" srcOrd="1" destOrd="0" presId="urn:microsoft.com/office/officeart/2005/8/layout/hList9"/>
    <dgm:cxn modelId="{DE421518-E7E1-CA42-9032-4F0AAAF34747}" type="presParOf" srcId="{4B69378D-C2DA-084E-94A2-3A84EE7DEC24}" destId="{28947313-86B5-4743-9FF9-19873C3F12F6}" srcOrd="0" destOrd="0" presId="urn:microsoft.com/office/officeart/2005/8/layout/hList9"/>
    <dgm:cxn modelId="{21DA5567-133E-EC40-A446-273435C7828F}" type="presParOf" srcId="{4B69378D-C2DA-084E-94A2-3A84EE7DEC24}" destId="{0368E95D-2414-3940-B0C4-A640B0DE30AA}" srcOrd="1" destOrd="0" presId="urn:microsoft.com/office/officeart/2005/8/layout/hList9"/>
    <dgm:cxn modelId="{A6814EBC-CD87-5047-9E7D-1276B15A0586}" type="presParOf" srcId="{64852817-357A-FD46-8563-1C91FE7DBE21}" destId="{EF5D9BE2-7C35-5D41-A8F7-5897700864E2}" srcOrd="2" destOrd="0" presId="urn:microsoft.com/office/officeart/2005/8/layout/hList9"/>
    <dgm:cxn modelId="{E85F25BE-8128-D54D-9049-FCE8EFC7C04F}" type="presParOf" srcId="{EF5D9BE2-7C35-5D41-A8F7-5897700864E2}" destId="{8B005E59-9CFC-8C46-B3E8-3C8ABDA432B3}" srcOrd="0" destOrd="0" presId="urn:microsoft.com/office/officeart/2005/8/layout/hList9"/>
    <dgm:cxn modelId="{C757B906-9F24-3A42-B0FE-878824D86CF6}" type="presParOf" srcId="{EF5D9BE2-7C35-5D41-A8F7-5897700864E2}" destId="{4E8EBBBA-25F4-1140-8266-CC79307B5F81}" srcOrd="1" destOrd="0" presId="urn:microsoft.com/office/officeart/2005/8/layout/hList9"/>
    <dgm:cxn modelId="{F1990332-2AE1-5741-B15A-E8F396BBB5C5}" type="presParOf" srcId="{64852817-357A-FD46-8563-1C91FE7DBE21}" destId="{4F540009-FD60-B247-9AB8-26AA8689A6E8}" srcOrd="3" destOrd="0" presId="urn:microsoft.com/office/officeart/2005/8/layout/hList9"/>
    <dgm:cxn modelId="{D3253B2F-2648-0949-8E18-01A2E82A9381}" type="presParOf" srcId="{4F540009-FD60-B247-9AB8-26AA8689A6E8}" destId="{AAE5B212-3C53-F743-9241-AB062077A5AD}" srcOrd="0" destOrd="0" presId="urn:microsoft.com/office/officeart/2005/8/layout/hList9"/>
    <dgm:cxn modelId="{6E196453-498C-1747-BAB4-F41E42FD2825}" type="presParOf" srcId="{4F540009-FD60-B247-9AB8-26AA8689A6E8}" destId="{6DCCB03B-5747-A84C-92B8-984D05AAE5E5}" srcOrd="1" destOrd="0" presId="urn:microsoft.com/office/officeart/2005/8/layout/hList9"/>
    <dgm:cxn modelId="{4123198B-761D-5942-9F4E-CFE4510633C1}" type="presParOf" srcId="{C9683BA6-9738-A044-8FCC-3EECD308EFB5}" destId="{02EFBD4F-A9C7-634C-B689-CF219D3B09BC}" srcOrd="2" destOrd="0" presId="urn:microsoft.com/office/officeart/2005/8/layout/hList9"/>
    <dgm:cxn modelId="{EAB25631-679C-9E42-BB36-DA75B854A3CB}" type="presParOf" srcId="{C9683BA6-9738-A044-8FCC-3EECD308EFB5}" destId="{66DD8058-E4E0-5F4A-83E6-786BFB0A9692}" srcOrd="3" destOrd="0" presId="urn:microsoft.com/office/officeart/2005/8/layout/hList9"/>
    <dgm:cxn modelId="{C18E14FF-65ED-F947-A331-4D60ED1213E9}" type="presParOf" srcId="{C9683BA6-9738-A044-8FCC-3EECD308EFB5}" destId="{E6293027-AE57-B444-AD5B-E86DFD9A90A5}" srcOrd="4" destOrd="0" presId="urn:microsoft.com/office/officeart/2005/8/layout/hList9"/>
    <dgm:cxn modelId="{A6FC48BB-B168-ED4E-AE75-CDA270D3370F}" type="presParOf" srcId="{C9683BA6-9738-A044-8FCC-3EECD308EFB5}" destId="{B95BE558-9A1A-344E-8086-CE87132D992B}" srcOrd="5" destOrd="0" presId="urn:microsoft.com/office/officeart/2005/8/layout/hList9"/>
    <dgm:cxn modelId="{DC7D3463-4C6F-C74A-97F5-65B556965DEC}" type="presParOf" srcId="{C9683BA6-9738-A044-8FCC-3EECD308EFB5}" destId="{A6D7A278-F876-4D47-ACE1-0629A50870ED}" srcOrd="6" destOrd="0" presId="urn:microsoft.com/office/officeart/2005/8/layout/hList9"/>
    <dgm:cxn modelId="{0D474A16-5A7A-384C-A7A1-BBB69606827C}" type="presParOf" srcId="{A6D7A278-F876-4D47-ACE1-0629A50870ED}" destId="{0B663CEB-9A4E-A94F-BEC6-FD1331609CDA}" srcOrd="0" destOrd="0" presId="urn:microsoft.com/office/officeart/2005/8/layout/hList9"/>
    <dgm:cxn modelId="{6103431D-0E51-0443-AEC6-74488651E201}" type="presParOf" srcId="{A6D7A278-F876-4D47-ACE1-0629A50870ED}" destId="{88F2F3FB-7054-1D43-BA3B-DF1A25EBC16C}" srcOrd="1" destOrd="0" presId="urn:microsoft.com/office/officeart/2005/8/layout/hList9"/>
    <dgm:cxn modelId="{38206564-03F7-0344-817C-ABF05384889A}" type="presParOf" srcId="{88F2F3FB-7054-1D43-BA3B-DF1A25EBC16C}" destId="{AE8E1A30-0F4A-B44D-A2ED-BBC079D7A43D}" srcOrd="0" destOrd="0" presId="urn:microsoft.com/office/officeart/2005/8/layout/hList9"/>
    <dgm:cxn modelId="{EA0ECC24-E395-F840-9662-6A4BA4D1EB5B}" type="presParOf" srcId="{88F2F3FB-7054-1D43-BA3B-DF1A25EBC16C}" destId="{19398835-6025-DD4F-9A92-3B4E2F6B626B}" srcOrd="1" destOrd="0" presId="urn:microsoft.com/office/officeart/2005/8/layout/hList9"/>
    <dgm:cxn modelId="{533DE637-D8E6-3849-85F1-43D3F42C1F84}" type="presParOf" srcId="{A6D7A278-F876-4D47-ACE1-0629A50870ED}" destId="{CA931122-AC86-8647-B150-83B55980EB33}" srcOrd="2" destOrd="0" presId="urn:microsoft.com/office/officeart/2005/8/layout/hList9"/>
    <dgm:cxn modelId="{2362EC62-4057-AE45-A797-D229784501E6}" type="presParOf" srcId="{CA931122-AC86-8647-B150-83B55980EB33}" destId="{077B7B63-9510-3E4B-AE1E-A31D8C238EFC}" srcOrd="0" destOrd="0" presId="urn:microsoft.com/office/officeart/2005/8/layout/hList9"/>
    <dgm:cxn modelId="{49F42654-E602-4C4F-821D-51F8046931AD}" type="presParOf" srcId="{CA931122-AC86-8647-B150-83B55980EB33}" destId="{A4C0F6A9-EBF5-5447-8E26-7675F09AAC99}" srcOrd="1" destOrd="0" presId="urn:microsoft.com/office/officeart/2005/8/layout/hList9"/>
    <dgm:cxn modelId="{E0C73838-E49D-D745-B7FE-248C414C802D}" type="presParOf" srcId="{C9683BA6-9738-A044-8FCC-3EECD308EFB5}" destId="{2C4623FC-C23D-134C-9F68-E125B2426813}" srcOrd="7" destOrd="0" presId="urn:microsoft.com/office/officeart/2005/8/layout/hList9"/>
    <dgm:cxn modelId="{B90B9A5F-B0AB-BB41-A89C-F126E0F9410E}" type="presParOf" srcId="{C9683BA6-9738-A044-8FCC-3EECD308EFB5}" destId="{F5002836-112C-D146-AAA8-430AF119E25D}" srcOrd="8" destOrd="0" presId="urn:microsoft.com/office/officeart/2005/8/layout/hList9"/>
    <dgm:cxn modelId="{4E9B6130-577F-E84B-86CE-D320A55AAA03}" type="presParOf" srcId="{C9683BA6-9738-A044-8FCC-3EECD308EFB5}" destId="{BD4D2513-A3C3-6348-8503-41A4F05ACB9D}" srcOrd="9" destOrd="0" presId="urn:microsoft.com/office/officeart/2005/8/layout/hList9"/>
    <dgm:cxn modelId="{EF780134-6878-014E-9F18-160F42A776E4}" type="presParOf" srcId="{C9683BA6-9738-A044-8FCC-3EECD308EFB5}" destId="{51D76743-9DCF-D342-9DE3-1E3455CBB367}" srcOrd="10" destOrd="0" presId="urn:microsoft.com/office/officeart/2005/8/layout/hList9"/>
    <dgm:cxn modelId="{FA4BD4F6-813C-9E4F-916F-21CAFE96BB13}" type="presParOf" srcId="{C9683BA6-9738-A044-8FCC-3EECD308EFB5}" destId="{85B76039-10C3-704D-BE67-4B0817DC757A}" srcOrd="11" destOrd="0" presId="urn:microsoft.com/office/officeart/2005/8/layout/hList9"/>
    <dgm:cxn modelId="{8F4C4842-5334-7440-85E4-DB31AD20CF83}" type="presParOf" srcId="{85B76039-10C3-704D-BE67-4B0817DC757A}" destId="{0BB816AE-866B-2D4B-B75E-DBAF1B5574B6}" srcOrd="0" destOrd="0" presId="urn:microsoft.com/office/officeart/2005/8/layout/hList9"/>
    <dgm:cxn modelId="{60116594-5362-C54C-87BC-65DAD7B00B18}" type="presParOf" srcId="{85B76039-10C3-704D-BE67-4B0817DC757A}" destId="{5A10AE08-2A46-DE41-9F55-0AC35A9E4585}" srcOrd="1" destOrd="0" presId="urn:microsoft.com/office/officeart/2005/8/layout/hList9"/>
    <dgm:cxn modelId="{AF5C5C5B-7833-154A-B68B-6E01B285E690}" type="presParOf" srcId="{5A10AE08-2A46-DE41-9F55-0AC35A9E4585}" destId="{CD8D16E1-FB70-744B-8490-39C32DAA8378}" srcOrd="0" destOrd="0" presId="urn:microsoft.com/office/officeart/2005/8/layout/hList9"/>
    <dgm:cxn modelId="{5492F2BD-8A84-9543-A784-B12EAFF3ED04}" type="presParOf" srcId="{5A10AE08-2A46-DE41-9F55-0AC35A9E4585}" destId="{AEC4EC15-F1F9-0A4E-A5B0-9D7B02C8F667}" srcOrd="1" destOrd="0" presId="urn:microsoft.com/office/officeart/2005/8/layout/hList9"/>
    <dgm:cxn modelId="{32A3B7F0-D917-1B4D-A688-D27FBB393961}" type="presParOf" srcId="{85B76039-10C3-704D-BE67-4B0817DC757A}" destId="{70028403-81C5-FD44-AF5A-39FD2225BDC2}" srcOrd="2" destOrd="0" presId="urn:microsoft.com/office/officeart/2005/8/layout/hList9"/>
    <dgm:cxn modelId="{77CD3351-F019-7A4D-BA3F-8061CEE9F132}" type="presParOf" srcId="{70028403-81C5-FD44-AF5A-39FD2225BDC2}" destId="{E077F319-215C-9F42-AE31-EE7FCC497BA2}" srcOrd="0" destOrd="0" presId="urn:microsoft.com/office/officeart/2005/8/layout/hList9"/>
    <dgm:cxn modelId="{61304FA1-CFA3-AC4B-86F8-9DF9724ED0C9}" type="presParOf" srcId="{70028403-81C5-FD44-AF5A-39FD2225BDC2}" destId="{121BFF7C-649A-ED4A-91D0-9127B1F947A2}" srcOrd="1" destOrd="0" presId="urn:microsoft.com/office/officeart/2005/8/layout/hList9"/>
    <dgm:cxn modelId="{91F64219-8EEE-7340-AFEC-272057F9B477}" type="presParOf" srcId="{C9683BA6-9738-A044-8FCC-3EECD308EFB5}" destId="{3C6C90E5-50F0-3B49-A1A1-A0CDF7419D86}" srcOrd="12" destOrd="0" presId="urn:microsoft.com/office/officeart/2005/8/layout/hList9"/>
    <dgm:cxn modelId="{CBEA1BA5-3AD5-7347-ADF8-4A00A737DF9A}" type="presParOf" srcId="{C9683BA6-9738-A044-8FCC-3EECD308EFB5}" destId="{56D71CE4-3A6A-4641-AB75-89E682563E00}"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CD1604-D121-4F4B-BFC7-0629A1B5445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41CFF04A-F251-2240-B278-30F6AF621663}">
      <dgm:prSet/>
      <dgm:spPr/>
      <dgm:t>
        <a:bodyPr/>
        <a:lstStyle/>
        <a:p>
          <a:pPr rtl="0"/>
          <a:r>
            <a:rPr lang="en-US" dirty="0"/>
            <a:t>Qualitative analysis</a:t>
          </a:r>
        </a:p>
      </dgm:t>
    </dgm:pt>
    <dgm:pt modelId="{FDABB9B0-12EE-5949-B64A-77C4BAADD632}" type="parTrans" cxnId="{E41C11D5-9A0E-594F-A0A4-A2A4F50F8D3D}">
      <dgm:prSet/>
      <dgm:spPr/>
      <dgm:t>
        <a:bodyPr/>
        <a:lstStyle/>
        <a:p>
          <a:endParaRPr lang="en-US"/>
        </a:p>
      </dgm:t>
    </dgm:pt>
    <dgm:pt modelId="{CECAFAC7-33E9-4F43-97B3-71A1F14B2331}" type="sibTrans" cxnId="{E41C11D5-9A0E-594F-A0A4-A2A4F50F8D3D}">
      <dgm:prSet/>
      <dgm:spPr/>
      <dgm:t>
        <a:bodyPr/>
        <a:lstStyle/>
        <a:p>
          <a:endParaRPr lang="en-US"/>
        </a:p>
      </dgm:t>
    </dgm:pt>
    <dgm:pt modelId="{67EACBF3-4B3A-7D43-A758-04884A663EA6}">
      <dgm:prSet/>
      <dgm:spPr/>
      <dgm:t>
        <a:bodyPr/>
        <a:lstStyle/>
        <a:p>
          <a:pPr rtl="0"/>
          <a:r>
            <a:rPr lang="en-US" dirty="0">
              <a:solidFill>
                <a:schemeClr val="tx1"/>
              </a:solidFill>
            </a:rPr>
            <a:t>Value-Added Analysis</a:t>
          </a:r>
        </a:p>
      </dgm:t>
    </dgm:pt>
    <dgm:pt modelId="{A460125A-5EE2-174F-9084-0DDD452C9577}" type="parTrans" cxnId="{685E3C56-49D7-EA40-932D-E9FF8ADC7CFB}">
      <dgm:prSet/>
      <dgm:spPr/>
      <dgm:t>
        <a:bodyPr/>
        <a:lstStyle/>
        <a:p>
          <a:endParaRPr lang="en-US"/>
        </a:p>
      </dgm:t>
    </dgm:pt>
    <dgm:pt modelId="{DEED4191-C839-B94A-BB3B-A26DEE42DEB3}" type="sibTrans" cxnId="{685E3C56-49D7-EA40-932D-E9FF8ADC7CFB}">
      <dgm:prSet/>
      <dgm:spPr/>
      <dgm:t>
        <a:bodyPr/>
        <a:lstStyle/>
        <a:p>
          <a:endParaRPr lang="en-US"/>
        </a:p>
      </dgm:t>
    </dgm:pt>
    <dgm:pt modelId="{EA6D396B-71A4-CF4E-95DC-79633976CFE6}">
      <dgm:prSet/>
      <dgm:spPr/>
      <dgm:t>
        <a:bodyPr/>
        <a:lstStyle/>
        <a:p>
          <a:pPr rtl="0"/>
          <a:r>
            <a:rPr lang="en-US" dirty="0">
              <a:solidFill>
                <a:schemeClr val="tx1"/>
              </a:solidFill>
            </a:rPr>
            <a:t>Issue Register</a:t>
          </a:r>
        </a:p>
      </dgm:t>
    </dgm:pt>
    <dgm:pt modelId="{69851C04-DA1E-C145-A5E8-5AF8D0F73400}" type="parTrans" cxnId="{B20A9C40-CF3B-5548-8442-7C6947472B78}">
      <dgm:prSet/>
      <dgm:spPr/>
      <dgm:t>
        <a:bodyPr/>
        <a:lstStyle/>
        <a:p>
          <a:endParaRPr lang="en-US"/>
        </a:p>
      </dgm:t>
    </dgm:pt>
    <dgm:pt modelId="{FAEB25B3-984E-934D-9B23-F2ABD9AB8A3C}" type="sibTrans" cxnId="{B20A9C40-CF3B-5548-8442-7C6947472B78}">
      <dgm:prSet/>
      <dgm:spPr/>
      <dgm:t>
        <a:bodyPr/>
        <a:lstStyle/>
        <a:p>
          <a:endParaRPr lang="en-US"/>
        </a:p>
      </dgm:t>
    </dgm:pt>
    <dgm:pt modelId="{BD875046-81D3-8A4C-ABEC-17525D6DBDF6}">
      <dgm:prSet/>
      <dgm:spPr/>
      <dgm:t>
        <a:bodyPr/>
        <a:lstStyle/>
        <a:p>
          <a:pPr rtl="0"/>
          <a:r>
            <a:rPr lang="en-US" dirty="0"/>
            <a:t>Quantitative Analysis</a:t>
          </a:r>
        </a:p>
      </dgm:t>
    </dgm:pt>
    <dgm:pt modelId="{535E30A3-F7D8-1B41-9159-C81EFCE0C175}" type="parTrans" cxnId="{0891C384-5927-244B-A970-87CD8DF8A03F}">
      <dgm:prSet/>
      <dgm:spPr/>
      <dgm:t>
        <a:bodyPr/>
        <a:lstStyle/>
        <a:p>
          <a:endParaRPr lang="en-US"/>
        </a:p>
      </dgm:t>
    </dgm:pt>
    <dgm:pt modelId="{90B92909-EDC5-2642-AC98-40E76C1051DB}" type="sibTrans" cxnId="{0891C384-5927-244B-A970-87CD8DF8A03F}">
      <dgm:prSet/>
      <dgm:spPr/>
      <dgm:t>
        <a:bodyPr/>
        <a:lstStyle/>
        <a:p>
          <a:endParaRPr lang="en-US"/>
        </a:p>
      </dgm:t>
    </dgm:pt>
    <dgm:pt modelId="{F866647D-9B10-A043-8266-6981CDB0EFB2}">
      <dgm:prSet/>
      <dgm:spPr/>
      <dgm:t>
        <a:bodyPr/>
        <a:lstStyle/>
        <a:p>
          <a:pPr rtl="0"/>
          <a:r>
            <a:rPr lang="en-US" dirty="0">
              <a:solidFill>
                <a:schemeClr val="tx1"/>
              </a:solidFill>
            </a:rPr>
            <a:t>Quantitative Flow Analysis</a:t>
          </a:r>
        </a:p>
      </dgm:t>
    </dgm:pt>
    <dgm:pt modelId="{B892D3E3-3077-8D49-8284-E943ADA9C165}" type="parTrans" cxnId="{3CD225C9-D45D-A642-BC4A-072BDEBBCB22}">
      <dgm:prSet/>
      <dgm:spPr/>
      <dgm:t>
        <a:bodyPr/>
        <a:lstStyle/>
        <a:p>
          <a:endParaRPr lang="en-US"/>
        </a:p>
      </dgm:t>
    </dgm:pt>
    <dgm:pt modelId="{7FB3768D-09C5-784F-B500-0DCC96A9134F}" type="sibTrans" cxnId="{3CD225C9-D45D-A642-BC4A-072BDEBBCB22}">
      <dgm:prSet/>
      <dgm:spPr/>
      <dgm:t>
        <a:bodyPr/>
        <a:lstStyle/>
        <a:p>
          <a:endParaRPr lang="en-US"/>
        </a:p>
      </dgm:t>
    </dgm:pt>
    <dgm:pt modelId="{0066ECC3-DC2A-404F-9923-CB2A1B7F5971}">
      <dgm:prSet/>
      <dgm:spPr/>
      <dgm:t>
        <a:bodyPr/>
        <a:lstStyle/>
        <a:p>
          <a:pPr rtl="0"/>
          <a:r>
            <a:rPr lang="en-US" dirty="0">
              <a:solidFill>
                <a:srgbClr val="FF0000"/>
              </a:solidFill>
            </a:rPr>
            <a:t>Process Simulation</a:t>
          </a:r>
        </a:p>
      </dgm:t>
    </dgm:pt>
    <dgm:pt modelId="{70005E0A-87F4-5F4D-835B-71273C8CA8C0}" type="parTrans" cxnId="{E5B761B6-38C7-2642-84E6-BFD0A34BA36D}">
      <dgm:prSet/>
      <dgm:spPr/>
      <dgm:t>
        <a:bodyPr/>
        <a:lstStyle/>
        <a:p>
          <a:endParaRPr lang="en-US"/>
        </a:p>
      </dgm:t>
    </dgm:pt>
    <dgm:pt modelId="{9AC2F627-17DF-2443-9FE3-742036937BC8}" type="sibTrans" cxnId="{E5B761B6-38C7-2642-84E6-BFD0A34BA36D}">
      <dgm:prSet/>
      <dgm:spPr/>
      <dgm:t>
        <a:bodyPr/>
        <a:lstStyle/>
        <a:p>
          <a:endParaRPr lang="en-US"/>
        </a:p>
      </dgm:t>
    </dgm:pt>
    <dgm:pt modelId="{617D9CBE-61A5-ED47-B17D-7241B4601C2D}">
      <dgm:prSet/>
      <dgm:spPr/>
      <dgm:t>
        <a:bodyPr/>
        <a:lstStyle/>
        <a:p>
          <a:pPr rtl="0"/>
          <a:r>
            <a:rPr lang="en-US" dirty="0">
              <a:solidFill>
                <a:srgbClr val="FF0000"/>
              </a:solidFill>
            </a:rPr>
            <a:t>Queuing Theory</a:t>
          </a:r>
        </a:p>
      </dgm:t>
    </dgm:pt>
    <dgm:pt modelId="{352C12CD-9BE1-5642-B20F-77569B39BB46}" type="parTrans" cxnId="{2BDC0DF6-821D-5845-9642-AF12DD47D465}">
      <dgm:prSet/>
      <dgm:spPr/>
      <dgm:t>
        <a:bodyPr/>
        <a:lstStyle/>
        <a:p>
          <a:endParaRPr lang="en-US"/>
        </a:p>
      </dgm:t>
    </dgm:pt>
    <dgm:pt modelId="{989C4020-8FD4-9A4F-A2A7-3D980603617D}" type="sibTrans" cxnId="{2BDC0DF6-821D-5845-9642-AF12DD47D465}">
      <dgm:prSet/>
      <dgm:spPr/>
      <dgm:t>
        <a:bodyPr/>
        <a:lstStyle/>
        <a:p>
          <a:endParaRPr lang="en-US"/>
        </a:p>
      </dgm:t>
    </dgm:pt>
    <dgm:pt modelId="{9408AB92-BF7D-504A-A6AA-EBC8C6F5D743}">
      <dgm:prSet/>
      <dgm:spPr/>
      <dgm:t>
        <a:bodyPr/>
        <a:lstStyle/>
        <a:p>
          <a:pPr rtl="0"/>
          <a:r>
            <a:rPr lang="en-US" dirty="0">
              <a:solidFill>
                <a:schemeClr val="tx1"/>
              </a:solidFill>
            </a:rPr>
            <a:t>Root-Cause Analysis</a:t>
          </a:r>
        </a:p>
      </dgm:t>
    </dgm:pt>
    <dgm:pt modelId="{4869BFA6-4536-6647-B9DE-327BDAA71DCF}" type="parTrans" cxnId="{A5399E60-92AD-B24B-B4BE-A1199546D231}">
      <dgm:prSet/>
      <dgm:spPr/>
      <dgm:t>
        <a:bodyPr/>
        <a:lstStyle/>
        <a:p>
          <a:endParaRPr lang="en-US"/>
        </a:p>
      </dgm:t>
    </dgm:pt>
    <dgm:pt modelId="{D882A189-8650-4443-9A39-5C8451540E5B}" type="sibTrans" cxnId="{A5399E60-92AD-B24B-B4BE-A1199546D231}">
      <dgm:prSet/>
      <dgm:spPr/>
      <dgm:t>
        <a:bodyPr/>
        <a:lstStyle/>
        <a:p>
          <a:endParaRPr lang="en-US"/>
        </a:p>
      </dgm:t>
    </dgm:pt>
    <dgm:pt modelId="{785C8FC7-8497-1744-9D73-D38BCBC0C83B}">
      <dgm:prSet/>
      <dgm:spPr/>
      <dgm:t>
        <a:bodyPr/>
        <a:lstStyle/>
        <a:p>
          <a:pPr rtl="0"/>
          <a:r>
            <a:rPr lang="en-US" dirty="0">
              <a:solidFill>
                <a:schemeClr val="tx1"/>
              </a:solidFill>
            </a:rPr>
            <a:t>Pareto Analysis</a:t>
          </a:r>
        </a:p>
      </dgm:t>
    </dgm:pt>
    <dgm:pt modelId="{14625D48-6C41-A949-AFF6-5CC096C960DB}" type="parTrans" cxnId="{26B3AFCB-9884-C24B-95A4-BBA6AF456F6B}">
      <dgm:prSet/>
      <dgm:spPr/>
      <dgm:t>
        <a:bodyPr/>
        <a:lstStyle/>
        <a:p>
          <a:endParaRPr lang="en-US"/>
        </a:p>
      </dgm:t>
    </dgm:pt>
    <dgm:pt modelId="{D7C929FA-A143-8142-8CAF-DD21175EDF6A}" type="sibTrans" cxnId="{26B3AFCB-9884-C24B-95A4-BBA6AF456F6B}">
      <dgm:prSet/>
      <dgm:spPr/>
      <dgm:t>
        <a:bodyPr/>
        <a:lstStyle/>
        <a:p>
          <a:endParaRPr lang="en-US"/>
        </a:p>
      </dgm:t>
    </dgm:pt>
    <dgm:pt modelId="{94D469F8-15A6-6A4D-B590-0AA6BCADCD49}" type="pres">
      <dgm:prSet presAssocID="{DBCD1604-D121-4F4B-BFC7-0629A1B5445B}" presName="linear" presStyleCnt="0">
        <dgm:presLayoutVars>
          <dgm:animLvl val="lvl"/>
          <dgm:resizeHandles val="exact"/>
        </dgm:presLayoutVars>
      </dgm:prSet>
      <dgm:spPr/>
    </dgm:pt>
    <dgm:pt modelId="{17BB134D-3A72-A34A-A6CA-28618B704777}" type="pres">
      <dgm:prSet presAssocID="{41CFF04A-F251-2240-B278-30F6AF621663}" presName="parentText" presStyleLbl="node1" presStyleIdx="0" presStyleCnt="2" custLinFactNeighborY="-12023">
        <dgm:presLayoutVars>
          <dgm:chMax val="0"/>
          <dgm:bulletEnabled val="1"/>
        </dgm:presLayoutVars>
      </dgm:prSet>
      <dgm:spPr/>
    </dgm:pt>
    <dgm:pt modelId="{1B05FB53-100C-944D-9847-146AC55CD3FD}" type="pres">
      <dgm:prSet presAssocID="{41CFF04A-F251-2240-B278-30F6AF621663}" presName="childText" presStyleLbl="revTx" presStyleIdx="0" presStyleCnt="2">
        <dgm:presLayoutVars>
          <dgm:bulletEnabled val="1"/>
        </dgm:presLayoutVars>
      </dgm:prSet>
      <dgm:spPr/>
    </dgm:pt>
    <dgm:pt modelId="{D090D285-2521-D94A-8246-48705135F83D}" type="pres">
      <dgm:prSet presAssocID="{BD875046-81D3-8A4C-ABEC-17525D6DBDF6}" presName="parentText" presStyleLbl="node1" presStyleIdx="1" presStyleCnt="2">
        <dgm:presLayoutVars>
          <dgm:chMax val="0"/>
          <dgm:bulletEnabled val="1"/>
        </dgm:presLayoutVars>
      </dgm:prSet>
      <dgm:spPr/>
    </dgm:pt>
    <dgm:pt modelId="{E4552520-752B-B140-8C2C-FA52D6BF9C0E}" type="pres">
      <dgm:prSet presAssocID="{BD875046-81D3-8A4C-ABEC-17525D6DBDF6}" presName="childText" presStyleLbl="revTx" presStyleIdx="1" presStyleCnt="2">
        <dgm:presLayoutVars>
          <dgm:bulletEnabled val="1"/>
        </dgm:presLayoutVars>
      </dgm:prSet>
      <dgm:spPr/>
    </dgm:pt>
  </dgm:ptLst>
  <dgm:cxnLst>
    <dgm:cxn modelId="{E5D07E07-050B-464A-9A6A-119FA79415E3}" type="presOf" srcId="{F866647D-9B10-A043-8266-6981CDB0EFB2}" destId="{E4552520-752B-B140-8C2C-FA52D6BF9C0E}" srcOrd="0" destOrd="0" presId="urn:microsoft.com/office/officeart/2005/8/layout/vList2"/>
    <dgm:cxn modelId="{FFB3150B-4741-F44B-B97D-8AE45BB6FBFC}" type="presOf" srcId="{785C8FC7-8497-1744-9D73-D38BCBC0C83B}" destId="{1B05FB53-100C-944D-9847-146AC55CD3FD}" srcOrd="0" destOrd="2" presId="urn:microsoft.com/office/officeart/2005/8/layout/vList2"/>
    <dgm:cxn modelId="{2B37E30F-88C2-0B42-9A5C-255AEAEBE15E}" type="presOf" srcId="{617D9CBE-61A5-ED47-B17D-7241B4601C2D}" destId="{E4552520-752B-B140-8C2C-FA52D6BF9C0E}" srcOrd="0" destOrd="1" presId="urn:microsoft.com/office/officeart/2005/8/layout/vList2"/>
    <dgm:cxn modelId="{61637F23-00BB-D648-A6CF-FF437F83D98C}" type="presOf" srcId="{41CFF04A-F251-2240-B278-30F6AF621663}" destId="{17BB134D-3A72-A34A-A6CA-28618B704777}" srcOrd="0" destOrd="0" presId="urn:microsoft.com/office/officeart/2005/8/layout/vList2"/>
    <dgm:cxn modelId="{B20A9C40-CF3B-5548-8442-7C6947472B78}" srcId="{41CFF04A-F251-2240-B278-30F6AF621663}" destId="{EA6D396B-71A4-CF4E-95DC-79633976CFE6}" srcOrd="3" destOrd="0" parTransId="{69851C04-DA1E-C145-A5E8-5AF8D0F73400}" sibTransId="{FAEB25B3-984E-934D-9B23-F2ABD9AB8A3C}"/>
    <dgm:cxn modelId="{A5399E60-92AD-B24B-B4BE-A1199546D231}" srcId="{41CFF04A-F251-2240-B278-30F6AF621663}" destId="{9408AB92-BF7D-504A-A6AA-EBC8C6F5D743}" srcOrd="1" destOrd="0" parTransId="{4869BFA6-4536-6647-B9DE-327BDAA71DCF}" sibTransId="{D882A189-8650-4443-9A39-5C8451540E5B}"/>
    <dgm:cxn modelId="{F4BE7473-AE0B-D84D-8824-34423D118974}" type="presOf" srcId="{9408AB92-BF7D-504A-A6AA-EBC8C6F5D743}" destId="{1B05FB53-100C-944D-9847-146AC55CD3FD}" srcOrd="0" destOrd="1" presId="urn:microsoft.com/office/officeart/2005/8/layout/vList2"/>
    <dgm:cxn modelId="{685E3C56-49D7-EA40-932D-E9FF8ADC7CFB}" srcId="{41CFF04A-F251-2240-B278-30F6AF621663}" destId="{67EACBF3-4B3A-7D43-A758-04884A663EA6}" srcOrd="0" destOrd="0" parTransId="{A460125A-5EE2-174F-9084-0DDD452C9577}" sibTransId="{DEED4191-C839-B94A-BB3B-A26DEE42DEB3}"/>
    <dgm:cxn modelId="{0891C384-5927-244B-A970-87CD8DF8A03F}" srcId="{DBCD1604-D121-4F4B-BFC7-0629A1B5445B}" destId="{BD875046-81D3-8A4C-ABEC-17525D6DBDF6}" srcOrd="1" destOrd="0" parTransId="{535E30A3-F7D8-1B41-9159-C81EFCE0C175}" sibTransId="{90B92909-EDC5-2642-AC98-40E76C1051DB}"/>
    <dgm:cxn modelId="{2E868289-DB2F-2847-B34B-8FCAAC040908}" type="presOf" srcId="{BD875046-81D3-8A4C-ABEC-17525D6DBDF6}" destId="{D090D285-2521-D94A-8246-48705135F83D}" srcOrd="0" destOrd="0" presId="urn:microsoft.com/office/officeart/2005/8/layout/vList2"/>
    <dgm:cxn modelId="{4217379C-FCDB-7B41-BE6A-585B4B12A819}" type="presOf" srcId="{DBCD1604-D121-4F4B-BFC7-0629A1B5445B}" destId="{94D469F8-15A6-6A4D-B590-0AA6BCADCD49}" srcOrd="0" destOrd="0" presId="urn:microsoft.com/office/officeart/2005/8/layout/vList2"/>
    <dgm:cxn modelId="{95BB63A3-846F-5342-A683-BFE909EA57EF}" type="presOf" srcId="{0066ECC3-DC2A-404F-9923-CB2A1B7F5971}" destId="{E4552520-752B-B140-8C2C-FA52D6BF9C0E}" srcOrd="0" destOrd="2" presId="urn:microsoft.com/office/officeart/2005/8/layout/vList2"/>
    <dgm:cxn modelId="{E5B761B6-38C7-2642-84E6-BFD0A34BA36D}" srcId="{BD875046-81D3-8A4C-ABEC-17525D6DBDF6}" destId="{0066ECC3-DC2A-404F-9923-CB2A1B7F5971}" srcOrd="2" destOrd="0" parTransId="{70005E0A-87F4-5F4D-835B-71273C8CA8C0}" sibTransId="{9AC2F627-17DF-2443-9FE3-742036937BC8}"/>
    <dgm:cxn modelId="{3CD225C9-D45D-A642-BC4A-072BDEBBCB22}" srcId="{BD875046-81D3-8A4C-ABEC-17525D6DBDF6}" destId="{F866647D-9B10-A043-8266-6981CDB0EFB2}" srcOrd="0" destOrd="0" parTransId="{B892D3E3-3077-8D49-8284-E943ADA9C165}" sibTransId="{7FB3768D-09C5-784F-B500-0DCC96A9134F}"/>
    <dgm:cxn modelId="{26B3AFCB-9884-C24B-95A4-BBA6AF456F6B}" srcId="{41CFF04A-F251-2240-B278-30F6AF621663}" destId="{785C8FC7-8497-1744-9D73-D38BCBC0C83B}" srcOrd="2" destOrd="0" parTransId="{14625D48-6C41-A949-AFF6-5CC096C960DB}" sibTransId="{D7C929FA-A143-8142-8CAF-DD21175EDF6A}"/>
    <dgm:cxn modelId="{E41C11D5-9A0E-594F-A0A4-A2A4F50F8D3D}" srcId="{DBCD1604-D121-4F4B-BFC7-0629A1B5445B}" destId="{41CFF04A-F251-2240-B278-30F6AF621663}" srcOrd="0" destOrd="0" parTransId="{FDABB9B0-12EE-5949-B64A-77C4BAADD632}" sibTransId="{CECAFAC7-33E9-4F43-97B3-71A1F14B2331}"/>
    <dgm:cxn modelId="{1B280CE1-D954-4E49-911D-D3693E8AB002}" type="presOf" srcId="{67EACBF3-4B3A-7D43-A758-04884A663EA6}" destId="{1B05FB53-100C-944D-9847-146AC55CD3FD}" srcOrd="0" destOrd="0" presId="urn:microsoft.com/office/officeart/2005/8/layout/vList2"/>
    <dgm:cxn modelId="{2BDC0DF6-821D-5845-9642-AF12DD47D465}" srcId="{BD875046-81D3-8A4C-ABEC-17525D6DBDF6}" destId="{617D9CBE-61A5-ED47-B17D-7241B4601C2D}" srcOrd="1" destOrd="0" parTransId="{352C12CD-9BE1-5642-B20F-77569B39BB46}" sibTransId="{989C4020-8FD4-9A4F-A2A7-3D980603617D}"/>
    <dgm:cxn modelId="{C88C72FE-CA9B-6F4B-9807-F33C2604DC1E}" type="presOf" srcId="{EA6D396B-71A4-CF4E-95DC-79633976CFE6}" destId="{1B05FB53-100C-944D-9847-146AC55CD3FD}" srcOrd="0" destOrd="3" presId="urn:microsoft.com/office/officeart/2005/8/layout/vList2"/>
    <dgm:cxn modelId="{4EE72ADF-9CA3-EF49-B167-1979238538CA}" type="presParOf" srcId="{94D469F8-15A6-6A4D-B590-0AA6BCADCD49}" destId="{17BB134D-3A72-A34A-A6CA-28618B704777}" srcOrd="0" destOrd="0" presId="urn:microsoft.com/office/officeart/2005/8/layout/vList2"/>
    <dgm:cxn modelId="{865FF436-73CA-0148-AE1D-9EC1CF47300A}" type="presParOf" srcId="{94D469F8-15A6-6A4D-B590-0AA6BCADCD49}" destId="{1B05FB53-100C-944D-9847-146AC55CD3FD}" srcOrd="1" destOrd="0" presId="urn:microsoft.com/office/officeart/2005/8/layout/vList2"/>
    <dgm:cxn modelId="{10CB6AB9-439E-F646-9BC7-A48BF24382BC}" type="presParOf" srcId="{94D469F8-15A6-6A4D-B590-0AA6BCADCD49}" destId="{D090D285-2521-D94A-8246-48705135F83D}" srcOrd="2" destOrd="0" presId="urn:microsoft.com/office/officeart/2005/8/layout/vList2"/>
    <dgm:cxn modelId="{38AE08DA-98A5-0B4A-81B6-97EE0B9EEBBF}" type="presParOf" srcId="{94D469F8-15A6-6A4D-B590-0AA6BCADCD49}" destId="{E4552520-752B-B140-8C2C-FA52D6BF9C0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C654D-FDCD-7E41-90B5-E9BE7C85B348}" type="doc">
      <dgm:prSet loTypeId="urn:microsoft.com/office/officeart/2005/8/layout/hList6" loCatId="list" qsTypeId="urn:microsoft.com/office/officeart/2005/8/quickstyle/simple4" qsCatId="simple" csTypeId="urn:microsoft.com/office/officeart/2005/8/colors/accent1_2" csCatId="accent1" phldr="1"/>
      <dgm:spPr/>
      <dgm:t>
        <a:bodyPr/>
        <a:lstStyle/>
        <a:p>
          <a:endParaRPr lang="en-US"/>
        </a:p>
      </dgm:t>
    </dgm:pt>
    <dgm:pt modelId="{02972A37-2E9B-9147-9766-A82E45B60DC8}">
      <dgm:prSet/>
      <dgm:spPr>
        <a:solidFill>
          <a:schemeClr val="accent2"/>
        </a:solidFill>
      </dgm:spPr>
      <dgm:t>
        <a:bodyPr/>
        <a:lstStyle/>
        <a:p>
          <a:pPr rtl="0"/>
          <a:r>
            <a:rPr lang="en-US" dirty="0"/>
            <a:t>Flow analysis does not consider waiting times due to </a:t>
          </a:r>
          <a:r>
            <a:rPr lang="en-US" u="sng" dirty="0"/>
            <a:t>resource contention</a:t>
          </a:r>
          <a:endParaRPr lang="en-US" dirty="0"/>
        </a:p>
      </dgm:t>
    </dgm:pt>
    <dgm:pt modelId="{3ABE0B11-F080-3642-9822-FE08AFD3EB84}" type="parTrans" cxnId="{257B387A-73A8-3840-B85D-3E30DC00C361}">
      <dgm:prSet/>
      <dgm:spPr/>
      <dgm:t>
        <a:bodyPr/>
        <a:lstStyle/>
        <a:p>
          <a:endParaRPr lang="en-US"/>
        </a:p>
      </dgm:t>
    </dgm:pt>
    <dgm:pt modelId="{5D7480A2-DD17-274F-A1D1-0F03F2EEBCD5}" type="sibTrans" cxnId="{257B387A-73A8-3840-B85D-3E30DC00C361}">
      <dgm:prSet/>
      <dgm:spPr/>
      <dgm:t>
        <a:bodyPr/>
        <a:lstStyle/>
        <a:p>
          <a:endParaRPr lang="en-US"/>
        </a:p>
      </dgm:t>
    </dgm:pt>
    <dgm:pt modelId="{23F096BD-08BE-B045-9869-720E7E362416}">
      <dgm:prSet/>
      <dgm:spPr>
        <a:solidFill>
          <a:schemeClr val="accent2"/>
        </a:solidFill>
      </dgm:spPr>
      <dgm:t>
        <a:bodyPr/>
        <a:lstStyle/>
        <a:p>
          <a:pPr rtl="0"/>
          <a:r>
            <a:rPr lang="en-US" dirty="0"/>
            <a:t>Queuing analysis and simulation address these limitations and have a broader applicability</a:t>
          </a:r>
        </a:p>
      </dgm:t>
    </dgm:pt>
    <dgm:pt modelId="{041BF73F-A846-BC40-ADC4-6C784C59E72F}" type="parTrans" cxnId="{4F443737-95E5-E347-B062-2CCCFC2E36F6}">
      <dgm:prSet/>
      <dgm:spPr/>
      <dgm:t>
        <a:bodyPr/>
        <a:lstStyle/>
        <a:p>
          <a:endParaRPr lang="en-US"/>
        </a:p>
      </dgm:t>
    </dgm:pt>
    <dgm:pt modelId="{91045019-2FB0-0645-9EAE-01A739DC5969}" type="sibTrans" cxnId="{4F443737-95E5-E347-B062-2CCCFC2E36F6}">
      <dgm:prSet/>
      <dgm:spPr/>
      <dgm:t>
        <a:bodyPr/>
        <a:lstStyle/>
        <a:p>
          <a:endParaRPr lang="en-US"/>
        </a:p>
      </dgm:t>
    </dgm:pt>
    <dgm:pt modelId="{05C99463-A6F4-8249-AA0A-30D700197E88}" type="pres">
      <dgm:prSet presAssocID="{5A6C654D-FDCD-7E41-90B5-E9BE7C85B348}" presName="Name0" presStyleCnt="0">
        <dgm:presLayoutVars>
          <dgm:dir/>
          <dgm:resizeHandles val="exact"/>
        </dgm:presLayoutVars>
      </dgm:prSet>
      <dgm:spPr/>
    </dgm:pt>
    <dgm:pt modelId="{10872D92-B187-EE4C-AF24-410A3B4021BE}" type="pres">
      <dgm:prSet presAssocID="{02972A37-2E9B-9147-9766-A82E45B60DC8}" presName="node" presStyleLbl="node1" presStyleIdx="0" presStyleCnt="2">
        <dgm:presLayoutVars>
          <dgm:bulletEnabled val="1"/>
        </dgm:presLayoutVars>
      </dgm:prSet>
      <dgm:spPr/>
    </dgm:pt>
    <dgm:pt modelId="{F6DA147C-264B-D446-9D04-9BAE2F014478}" type="pres">
      <dgm:prSet presAssocID="{5D7480A2-DD17-274F-A1D1-0F03F2EEBCD5}" presName="sibTrans" presStyleCnt="0"/>
      <dgm:spPr/>
    </dgm:pt>
    <dgm:pt modelId="{84829D54-E5E0-634E-A6AC-831982CA6849}" type="pres">
      <dgm:prSet presAssocID="{23F096BD-08BE-B045-9869-720E7E362416}" presName="node" presStyleLbl="node1" presStyleIdx="1" presStyleCnt="2">
        <dgm:presLayoutVars>
          <dgm:bulletEnabled val="1"/>
        </dgm:presLayoutVars>
      </dgm:prSet>
      <dgm:spPr/>
    </dgm:pt>
  </dgm:ptLst>
  <dgm:cxnLst>
    <dgm:cxn modelId="{A0B5E227-3D10-FA43-BFC6-C5206E73E136}" type="presOf" srcId="{23F096BD-08BE-B045-9869-720E7E362416}" destId="{84829D54-E5E0-634E-A6AC-831982CA6849}" srcOrd="0" destOrd="0" presId="urn:microsoft.com/office/officeart/2005/8/layout/hList6"/>
    <dgm:cxn modelId="{4F443737-95E5-E347-B062-2CCCFC2E36F6}" srcId="{5A6C654D-FDCD-7E41-90B5-E9BE7C85B348}" destId="{23F096BD-08BE-B045-9869-720E7E362416}" srcOrd="1" destOrd="0" parTransId="{041BF73F-A846-BC40-ADC4-6C784C59E72F}" sibTransId="{91045019-2FB0-0645-9EAE-01A739DC5969}"/>
    <dgm:cxn modelId="{5244813F-2EC3-7249-9CE5-414A351E6C85}" type="presOf" srcId="{02972A37-2E9B-9147-9766-A82E45B60DC8}" destId="{10872D92-B187-EE4C-AF24-410A3B4021BE}" srcOrd="0" destOrd="0" presId="urn:microsoft.com/office/officeart/2005/8/layout/hList6"/>
    <dgm:cxn modelId="{6CAB6E48-EBC8-D64F-81B5-4A05594A0B46}" type="presOf" srcId="{5A6C654D-FDCD-7E41-90B5-E9BE7C85B348}" destId="{05C99463-A6F4-8249-AA0A-30D700197E88}" srcOrd="0" destOrd="0" presId="urn:microsoft.com/office/officeart/2005/8/layout/hList6"/>
    <dgm:cxn modelId="{257B387A-73A8-3840-B85D-3E30DC00C361}" srcId="{5A6C654D-FDCD-7E41-90B5-E9BE7C85B348}" destId="{02972A37-2E9B-9147-9766-A82E45B60DC8}" srcOrd="0" destOrd="0" parTransId="{3ABE0B11-F080-3642-9822-FE08AFD3EB84}" sibTransId="{5D7480A2-DD17-274F-A1D1-0F03F2EEBCD5}"/>
    <dgm:cxn modelId="{EBEC081A-6426-CE4D-A775-6B5484361DA3}" type="presParOf" srcId="{05C99463-A6F4-8249-AA0A-30D700197E88}" destId="{10872D92-B187-EE4C-AF24-410A3B4021BE}" srcOrd="0" destOrd="0" presId="urn:microsoft.com/office/officeart/2005/8/layout/hList6"/>
    <dgm:cxn modelId="{36D80FD4-2A71-8D42-AD75-58DD3D8CFE29}" type="presParOf" srcId="{05C99463-A6F4-8249-AA0A-30D700197E88}" destId="{F6DA147C-264B-D446-9D04-9BAE2F014478}" srcOrd="1" destOrd="0" presId="urn:microsoft.com/office/officeart/2005/8/layout/hList6"/>
    <dgm:cxn modelId="{B71D9741-C4AB-B547-ACC2-F3E4D5C075EB}" type="presParOf" srcId="{05C99463-A6F4-8249-AA0A-30D700197E88}" destId="{84829D54-E5E0-634E-A6AC-831982CA6849}"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134D-3A72-A34A-A6CA-28618B704777}">
      <dsp:nvSpPr>
        <dsp:cNvPr id="0" name=""/>
        <dsp:cNvSpPr/>
      </dsp:nvSpPr>
      <dsp:spPr>
        <a:xfrm>
          <a:off x="0" y="0"/>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Qualitative analysis</a:t>
          </a:r>
        </a:p>
      </dsp:txBody>
      <dsp:txXfrm>
        <a:off x="35125" y="35125"/>
        <a:ext cx="8159350" cy="649299"/>
      </dsp:txXfrm>
    </dsp:sp>
    <dsp:sp modelId="{1B05FB53-100C-944D-9847-146AC55CD3FD}">
      <dsp:nvSpPr>
        <dsp:cNvPr id="0" name=""/>
        <dsp:cNvSpPr/>
      </dsp:nvSpPr>
      <dsp:spPr>
        <a:xfrm>
          <a:off x="0" y="769687"/>
          <a:ext cx="8229600"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solidFill>
                <a:schemeClr val="tx1"/>
              </a:solidFill>
            </a:rPr>
            <a:t>Value-Added Analysis</a:t>
          </a:r>
        </a:p>
        <a:p>
          <a:pPr marL="228600" lvl="1" indent="-228600" algn="l" defTabSz="1022350" rtl="0">
            <a:lnSpc>
              <a:spcPct val="90000"/>
            </a:lnSpc>
            <a:spcBef>
              <a:spcPct val="0"/>
            </a:spcBef>
            <a:spcAft>
              <a:spcPct val="20000"/>
            </a:spcAft>
            <a:buChar char="•"/>
          </a:pPr>
          <a:r>
            <a:rPr lang="en-US" sz="2300" kern="1200" dirty="0">
              <a:solidFill>
                <a:schemeClr val="tx1"/>
              </a:solidFill>
            </a:rPr>
            <a:t>Root-Cause Analysis</a:t>
          </a:r>
        </a:p>
        <a:p>
          <a:pPr marL="228600" lvl="1" indent="-228600" algn="l" defTabSz="1022350" rtl="0">
            <a:lnSpc>
              <a:spcPct val="90000"/>
            </a:lnSpc>
            <a:spcBef>
              <a:spcPct val="0"/>
            </a:spcBef>
            <a:spcAft>
              <a:spcPct val="20000"/>
            </a:spcAft>
            <a:buChar char="•"/>
          </a:pPr>
          <a:r>
            <a:rPr lang="en-US" sz="2300" kern="1200" dirty="0">
              <a:solidFill>
                <a:schemeClr val="tx1"/>
              </a:solidFill>
            </a:rPr>
            <a:t>Pareto Analysis</a:t>
          </a:r>
        </a:p>
        <a:p>
          <a:pPr marL="228600" lvl="1" indent="-228600" algn="l" defTabSz="1022350" rtl="0">
            <a:lnSpc>
              <a:spcPct val="90000"/>
            </a:lnSpc>
            <a:spcBef>
              <a:spcPct val="0"/>
            </a:spcBef>
            <a:spcAft>
              <a:spcPct val="20000"/>
            </a:spcAft>
            <a:buChar char="•"/>
          </a:pPr>
          <a:r>
            <a:rPr lang="en-US" sz="2300" kern="1200" dirty="0">
              <a:solidFill>
                <a:schemeClr val="tx1"/>
              </a:solidFill>
            </a:rPr>
            <a:t>Issue Register</a:t>
          </a:r>
        </a:p>
      </dsp:txBody>
      <dsp:txXfrm>
        <a:off x="0" y="769687"/>
        <a:ext cx="8229600" cy="1583549"/>
      </dsp:txXfrm>
    </dsp:sp>
    <dsp:sp modelId="{D090D285-2521-D94A-8246-48705135F83D}">
      <dsp:nvSpPr>
        <dsp:cNvPr id="0" name=""/>
        <dsp:cNvSpPr/>
      </dsp:nvSpPr>
      <dsp:spPr>
        <a:xfrm>
          <a:off x="0" y="2353237"/>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Quantitative Analysis</a:t>
          </a:r>
        </a:p>
      </dsp:txBody>
      <dsp:txXfrm>
        <a:off x="35125" y="2388362"/>
        <a:ext cx="8159350" cy="649299"/>
      </dsp:txXfrm>
    </dsp:sp>
    <dsp:sp modelId="{E4552520-752B-B140-8C2C-FA52D6BF9C0E}">
      <dsp:nvSpPr>
        <dsp:cNvPr id="0" name=""/>
        <dsp:cNvSpPr/>
      </dsp:nvSpPr>
      <dsp:spPr>
        <a:xfrm>
          <a:off x="0" y="3072787"/>
          <a:ext cx="822960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solidFill>
                <a:srgbClr val="FF0000"/>
              </a:solidFill>
            </a:rPr>
            <a:t>Quantitative Flow Analysis</a:t>
          </a:r>
        </a:p>
        <a:p>
          <a:pPr marL="228600" lvl="1" indent="-228600" algn="l" defTabSz="1022350" rtl="0">
            <a:lnSpc>
              <a:spcPct val="90000"/>
            </a:lnSpc>
            <a:spcBef>
              <a:spcPct val="0"/>
            </a:spcBef>
            <a:spcAft>
              <a:spcPct val="20000"/>
            </a:spcAft>
            <a:buChar char="•"/>
          </a:pPr>
          <a:r>
            <a:rPr lang="en-US" sz="2300" kern="1200" dirty="0"/>
            <a:t>Queuing Theory</a:t>
          </a:r>
        </a:p>
        <a:p>
          <a:pPr marL="228600" lvl="1" indent="-228600" algn="l" defTabSz="1022350" rtl="0">
            <a:lnSpc>
              <a:spcPct val="90000"/>
            </a:lnSpc>
            <a:spcBef>
              <a:spcPct val="0"/>
            </a:spcBef>
            <a:spcAft>
              <a:spcPct val="20000"/>
            </a:spcAft>
            <a:buChar char="•"/>
          </a:pPr>
          <a:r>
            <a:rPr lang="en-US" sz="2300" kern="1200" dirty="0">
              <a:solidFill>
                <a:schemeClr val="tx1"/>
              </a:solidFill>
            </a:rPr>
            <a:t>Process Simulation</a:t>
          </a:r>
        </a:p>
      </dsp:txBody>
      <dsp:txXfrm>
        <a:off x="0" y="3072787"/>
        <a:ext cx="8229600" cy="1210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47313-86B5-4743-9FF9-19873C3F12F6}">
      <dsp:nvSpPr>
        <dsp:cNvPr id="0" name=""/>
        <dsp:cNvSpPr/>
      </dsp:nvSpPr>
      <dsp:spPr>
        <a:xfrm>
          <a:off x="902423" y="843672"/>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t>Cost per execution</a:t>
          </a:r>
        </a:p>
      </dsp:txBody>
      <dsp:txXfrm>
        <a:off x="1172939" y="843672"/>
        <a:ext cx="1420208" cy="1127713"/>
      </dsp:txXfrm>
    </dsp:sp>
    <dsp:sp modelId="{8B005E59-9CFC-8C46-B3E8-3C8ABDA432B3}">
      <dsp:nvSpPr>
        <dsp:cNvPr id="0" name=""/>
        <dsp:cNvSpPr/>
      </dsp:nvSpPr>
      <dsp:spPr>
        <a:xfrm>
          <a:off x="902423" y="1971385"/>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t>Resource utilization</a:t>
          </a:r>
        </a:p>
      </dsp:txBody>
      <dsp:txXfrm>
        <a:off x="1172939" y="1971385"/>
        <a:ext cx="1420208" cy="1127713"/>
      </dsp:txXfrm>
    </dsp:sp>
    <dsp:sp modelId="{AAE5B212-3C53-F743-9241-AB062077A5AD}">
      <dsp:nvSpPr>
        <dsp:cNvPr id="0" name=""/>
        <dsp:cNvSpPr/>
      </dsp:nvSpPr>
      <dsp:spPr>
        <a:xfrm>
          <a:off x="902423" y="3099099"/>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t>Waste</a:t>
          </a:r>
        </a:p>
      </dsp:txBody>
      <dsp:txXfrm>
        <a:off x="1172939" y="3099099"/>
        <a:ext cx="1420208" cy="1127713"/>
      </dsp:txXfrm>
    </dsp:sp>
    <dsp:sp modelId="{66DD8058-E4E0-5F4A-83E6-786BFB0A9692}">
      <dsp:nvSpPr>
        <dsp:cNvPr id="0" name=""/>
        <dsp:cNvSpPr/>
      </dsp:nvSpPr>
      <dsp:spPr>
        <a:xfrm>
          <a:off x="703" y="392812"/>
          <a:ext cx="1127149" cy="11271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Cost</a:t>
          </a:r>
        </a:p>
      </dsp:txBody>
      <dsp:txXfrm>
        <a:off x="165770" y="557879"/>
        <a:ext cx="797015" cy="797015"/>
      </dsp:txXfrm>
    </dsp:sp>
    <dsp:sp modelId="{AE8E1A30-0F4A-B44D-A2ED-BBC079D7A43D}">
      <dsp:nvSpPr>
        <dsp:cNvPr id="0" name=""/>
        <dsp:cNvSpPr/>
      </dsp:nvSpPr>
      <dsp:spPr>
        <a:xfrm>
          <a:off x="3720297" y="843672"/>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t>Cycle time</a:t>
          </a:r>
        </a:p>
      </dsp:txBody>
      <dsp:txXfrm>
        <a:off x="3990813" y="843672"/>
        <a:ext cx="1420208" cy="1127713"/>
      </dsp:txXfrm>
    </dsp:sp>
    <dsp:sp modelId="{077B7B63-9510-3E4B-AE1E-A31D8C238EFC}">
      <dsp:nvSpPr>
        <dsp:cNvPr id="0" name=""/>
        <dsp:cNvSpPr/>
      </dsp:nvSpPr>
      <dsp:spPr>
        <a:xfrm>
          <a:off x="3720297" y="1971385"/>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t>Waiting time / time spent in non-value-added tasks</a:t>
          </a:r>
        </a:p>
      </dsp:txBody>
      <dsp:txXfrm>
        <a:off x="3990813" y="1971385"/>
        <a:ext cx="1420208" cy="1127713"/>
      </dsp:txXfrm>
    </dsp:sp>
    <dsp:sp modelId="{F5002836-112C-D146-AAA8-430AF119E25D}">
      <dsp:nvSpPr>
        <dsp:cNvPr id="0" name=""/>
        <dsp:cNvSpPr/>
      </dsp:nvSpPr>
      <dsp:spPr>
        <a:xfrm>
          <a:off x="2818577" y="392812"/>
          <a:ext cx="1127149" cy="11271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Time</a:t>
          </a:r>
        </a:p>
      </dsp:txBody>
      <dsp:txXfrm>
        <a:off x="2983644" y="557879"/>
        <a:ext cx="797015" cy="797015"/>
      </dsp:txXfrm>
    </dsp:sp>
    <dsp:sp modelId="{CD8D16E1-FB70-744B-8490-39C32DAA8378}">
      <dsp:nvSpPr>
        <dsp:cNvPr id="0" name=""/>
        <dsp:cNvSpPr/>
      </dsp:nvSpPr>
      <dsp:spPr>
        <a:xfrm>
          <a:off x="6538172" y="843672"/>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t>Error rates (negative outcomes, wrong info)</a:t>
          </a:r>
        </a:p>
      </dsp:txBody>
      <dsp:txXfrm>
        <a:off x="6808688" y="843672"/>
        <a:ext cx="1420208" cy="1127713"/>
      </dsp:txXfrm>
    </dsp:sp>
    <dsp:sp modelId="{E077F319-215C-9F42-AE31-EE7FCC497BA2}">
      <dsp:nvSpPr>
        <dsp:cNvPr id="0" name=""/>
        <dsp:cNvSpPr/>
      </dsp:nvSpPr>
      <dsp:spPr>
        <a:xfrm>
          <a:off x="6538172" y="1971385"/>
          <a:ext cx="1690724" cy="112771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rtl="0">
            <a:lnSpc>
              <a:spcPct val="90000"/>
            </a:lnSpc>
            <a:spcBef>
              <a:spcPct val="0"/>
            </a:spcBef>
            <a:spcAft>
              <a:spcPct val="35000"/>
            </a:spcAft>
            <a:buNone/>
          </a:pPr>
          <a:r>
            <a:rPr lang="en-US" sz="1600" kern="1200" dirty="0"/>
            <a:t>Missed promise</a:t>
          </a:r>
        </a:p>
      </dsp:txBody>
      <dsp:txXfrm>
        <a:off x="6808688" y="1971385"/>
        <a:ext cx="1420208" cy="1127713"/>
      </dsp:txXfrm>
    </dsp:sp>
    <dsp:sp modelId="{56D71CE4-3A6A-4641-AB75-89E682563E00}">
      <dsp:nvSpPr>
        <dsp:cNvPr id="0" name=""/>
        <dsp:cNvSpPr/>
      </dsp:nvSpPr>
      <dsp:spPr>
        <a:xfrm>
          <a:off x="5636452" y="392812"/>
          <a:ext cx="1127149" cy="11271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rtl="0">
            <a:lnSpc>
              <a:spcPct val="90000"/>
            </a:lnSpc>
            <a:spcBef>
              <a:spcPct val="0"/>
            </a:spcBef>
            <a:spcAft>
              <a:spcPct val="35000"/>
            </a:spcAft>
            <a:buNone/>
          </a:pPr>
          <a:r>
            <a:rPr lang="en-US" sz="2100" kern="1200" dirty="0"/>
            <a:t>Quality</a:t>
          </a:r>
        </a:p>
      </dsp:txBody>
      <dsp:txXfrm>
        <a:off x="5801519" y="557879"/>
        <a:ext cx="797015" cy="797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B134D-3A72-A34A-A6CA-28618B704777}">
      <dsp:nvSpPr>
        <dsp:cNvPr id="0" name=""/>
        <dsp:cNvSpPr/>
      </dsp:nvSpPr>
      <dsp:spPr>
        <a:xfrm>
          <a:off x="0" y="0"/>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Qualitative analysis</a:t>
          </a:r>
        </a:p>
      </dsp:txBody>
      <dsp:txXfrm>
        <a:off x="35125" y="35125"/>
        <a:ext cx="8159350" cy="649299"/>
      </dsp:txXfrm>
    </dsp:sp>
    <dsp:sp modelId="{1B05FB53-100C-944D-9847-146AC55CD3FD}">
      <dsp:nvSpPr>
        <dsp:cNvPr id="0" name=""/>
        <dsp:cNvSpPr/>
      </dsp:nvSpPr>
      <dsp:spPr>
        <a:xfrm>
          <a:off x="0" y="769687"/>
          <a:ext cx="8229600" cy="1583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solidFill>
                <a:schemeClr val="tx1"/>
              </a:solidFill>
            </a:rPr>
            <a:t>Value-Added Analysis</a:t>
          </a:r>
        </a:p>
        <a:p>
          <a:pPr marL="228600" lvl="1" indent="-228600" algn="l" defTabSz="1022350" rtl="0">
            <a:lnSpc>
              <a:spcPct val="90000"/>
            </a:lnSpc>
            <a:spcBef>
              <a:spcPct val="0"/>
            </a:spcBef>
            <a:spcAft>
              <a:spcPct val="20000"/>
            </a:spcAft>
            <a:buChar char="•"/>
          </a:pPr>
          <a:r>
            <a:rPr lang="en-US" sz="2300" kern="1200" dirty="0">
              <a:solidFill>
                <a:schemeClr val="tx1"/>
              </a:solidFill>
            </a:rPr>
            <a:t>Root-Cause Analysis</a:t>
          </a:r>
        </a:p>
        <a:p>
          <a:pPr marL="228600" lvl="1" indent="-228600" algn="l" defTabSz="1022350" rtl="0">
            <a:lnSpc>
              <a:spcPct val="90000"/>
            </a:lnSpc>
            <a:spcBef>
              <a:spcPct val="0"/>
            </a:spcBef>
            <a:spcAft>
              <a:spcPct val="20000"/>
            </a:spcAft>
            <a:buChar char="•"/>
          </a:pPr>
          <a:r>
            <a:rPr lang="en-US" sz="2300" kern="1200" dirty="0">
              <a:solidFill>
                <a:schemeClr val="tx1"/>
              </a:solidFill>
            </a:rPr>
            <a:t>Pareto Analysis</a:t>
          </a:r>
        </a:p>
        <a:p>
          <a:pPr marL="228600" lvl="1" indent="-228600" algn="l" defTabSz="1022350" rtl="0">
            <a:lnSpc>
              <a:spcPct val="90000"/>
            </a:lnSpc>
            <a:spcBef>
              <a:spcPct val="0"/>
            </a:spcBef>
            <a:spcAft>
              <a:spcPct val="20000"/>
            </a:spcAft>
            <a:buChar char="•"/>
          </a:pPr>
          <a:r>
            <a:rPr lang="en-US" sz="2300" kern="1200" dirty="0">
              <a:solidFill>
                <a:schemeClr val="tx1"/>
              </a:solidFill>
            </a:rPr>
            <a:t>Issue Register</a:t>
          </a:r>
        </a:p>
      </dsp:txBody>
      <dsp:txXfrm>
        <a:off x="0" y="769687"/>
        <a:ext cx="8229600" cy="1583549"/>
      </dsp:txXfrm>
    </dsp:sp>
    <dsp:sp modelId="{D090D285-2521-D94A-8246-48705135F83D}">
      <dsp:nvSpPr>
        <dsp:cNvPr id="0" name=""/>
        <dsp:cNvSpPr/>
      </dsp:nvSpPr>
      <dsp:spPr>
        <a:xfrm>
          <a:off x="0" y="2353237"/>
          <a:ext cx="8229600" cy="71954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t>Quantitative Analysis</a:t>
          </a:r>
        </a:p>
      </dsp:txBody>
      <dsp:txXfrm>
        <a:off x="35125" y="2388362"/>
        <a:ext cx="8159350" cy="649299"/>
      </dsp:txXfrm>
    </dsp:sp>
    <dsp:sp modelId="{E4552520-752B-B140-8C2C-FA52D6BF9C0E}">
      <dsp:nvSpPr>
        <dsp:cNvPr id="0" name=""/>
        <dsp:cNvSpPr/>
      </dsp:nvSpPr>
      <dsp:spPr>
        <a:xfrm>
          <a:off x="0" y="3072787"/>
          <a:ext cx="8229600"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kern="1200" dirty="0">
              <a:solidFill>
                <a:schemeClr val="tx1"/>
              </a:solidFill>
            </a:rPr>
            <a:t>Quantitative Flow Analysis</a:t>
          </a:r>
        </a:p>
        <a:p>
          <a:pPr marL="228600" lvl="1" indent="-228600" algn="l" defTabSz="1022350" rtl="0">
            <a:lnSpc>
              <a:spcPct val="90000"/>
            </a:lnSpc>
            <a:spcBef>
              <a:spcPct val="0"/>
            </a:spcBef>
            <a:spcAft>
              <a:spcPct val="20000"/>
            </a:spcAft>
            <a:buChar char="•"/>
          </a:pPr>
          <a:r>
            <a:rPr lang="en-US" sz="2300" kern="1200" dirty="0">
              <a:solidFill>
                <a:srgbClr val="FF0000"/>
              </a:solidFill>
            </a:rPr>
            <a:t>Queuing Theory</a:t>
          </a:r>
        </a:p>
        <a:p>
          <a:pPr marL="228600" lvl="1" indent="-228600" algn="l" defTabSz="1022350" rtl="0">
            <a:lnSpc>
              <a:spcPct val="90000"/>
            </a:lnSpc>
            <a:spcBef>
              <a:spcPct val="0"/>
            </a:spcBef>
            <a:spcAft>
              <a:spcPct val="20000"/>
            </a:spcAft>
            <a:buChar char="•"/>
          </a:pPr>
          <a:r>
            <a:rPr lang="en-US" sz="2300" kern="1200" dirty="0">
              <a:solidFill>
                <a:srgbClr val="FF0000"/>
              </a:solidFill>
            </a:rPr>
            <a:t>Process Simulation</a:t>
          </a:r>
        </a:p>
      </dsp:txBody>
      <dsp:txXfrm>
        <a:off x="0" y="3072787"/>
        <a:ext cx="8229600" cy="1210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72D92-B187-EE4C-AF24-410A3B4021BE}">
      <dsp:nvSpPr>
        <dsp:cNvPr id="0" name=""/>
        <dsp:cNvSpPr/>
      </dsp:nvSpPr>
      <dsp:spPr>
        <a:xfrm rot="16200000">
          <a:off x="107656" y="-103294"/>
          <a:ext cx="3989388" cy="4195976"/>
        </a:xfrm>
        <a:prstGeom prst="flowChartManualOperation">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0" tIns="0" rIns="216442" bIns="0" numCol="1" spcCol="1270" anchor="ctr" anchorCtr="0">
          <a:noAutofit/>
        </a:bodyPr>
        <a:lstStyle/>
        <a:p>
          <a:pPr marL="0" lvl="0" indent="0" algn="ctr" defTabSz="1511300" rtl="0">
            <a:lnSpc>
              <a:spcPct val="90000"/>
            </a:lnSpc>
            <a:spcBef>
              <a:spcPct val="0"/>
            </a:spcBef>
            <a:spcAft>
              <a:spcPct val="35000"/>
            </a:spcAft>
            <a:buNone/>
          </a:pPr>
          <a:r>
            <a:rPr lang="en-US" sz="3400" kern="1200" dirty="0"/>
            <a:t>Flow analysis does not consider waiting times due to </a:t>
          </a:r>
          <a:r>
            <a:rPr lang="en-US" sz="3400" u="sng" kern="1200" dirty="0"/>
            <a:t>resource contention</a:t>
          </a:r>
          <a:endParaRPr lang="en-US" sz="3400" kern="1200" dirty="0"/>
        </a:p>
      </dsp:txBody>
      <dsp:txXfrm rot="5400000">
        <a:off x="4362" y="797878"/>
        <a:ext cx="4195976" cy="2393632"/>
      </dsp:txXfrm>
    </dsp:sp>
    <dsp:sp modelId="{84829D54-E5E0-634E-A6AC-831982CA6849}">
      <dsp:nvSpPr>
        <dsp:cNvPr id="0" name=""/>
        <dsp:cNvSpPr/>
      </dsp:nvSpPr>
      <dsp:spPr>
        <a:xfrm rot="16200000">
          <a:off x="4618330" y="-103294"/>
          <a:ext cx="3989388" cy="4195976"/>
        </a:xfrm>
        <a:prstGeom prst="flowChartManualOperation">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0" tIns="0" rIns="216442" bIns="0" numCol="1" spcCol="1270" anchor="ctr" anchorCtr="0">
          <a:noAutofit/>
        </a:bodyPr>
        <a:lstStyle/>
        <a:p>
          <a:pPr marL="0" lvl="0" indent="0" algn="ctr" defTabSz="1511300" rtl="0">
            <a:lnSpc>
              <a:spcPct val="90000"/>
            </a:lnSpc>
            <a:spcBef>
              <a:spcPct val="0"/>
            </a:spcBef>
            <a:spcAft>
              <a:spcPct val="35000"/>
            </a:spcAft>
            <a:buNone/>
          </a:pPr>
          <a:r>
            <a:rPr lang="en-US" sz="3400" kern="1200" dirty="0"/>
            <a:t>Queuing analysis and simulation address these limitations and have a broader applicability</a:t>
          </a:r>
        </a:p>
      </dsp:txBody>
      <dsp:txXfrm rot="5400000">
        <a:off x="4515036" y="797878"/>
        <a:ext cx="4195976" cy="23936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23/09/2017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23/09/2017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FDCE49EA-7522-467C-AA70-2DC3141053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43DFCA24-CFD0-41F4-9E9F-CAA87B129287}" type="slidenum">
              <a:rPr lang="en-US" altLang="en-US" sz="1300" b="0"/>
              <a:pPr eaLnBrk="1" hangingPunct="1"/>
              <a:t>17</a:t>
            </a:fld>
            <a:endParaRPr lang="en-US" altLang="en-US" sz="1300" b="0"/>
          </a:p>
        </p:txBody>
      </p:sp>
      <p:sp>
        <p:nvSpPr>
          <p:cNvPr id="34819" name="Rectangle 2">
            <a:extLst>
              <a:ext uri="{FF2B5EF4-FFF2-40B4-BE49-F238E27FC236}">
                <a16:creationId xmlns:a16="http://schemas.microsoft.com/office/drawing/2014/main" id="{33D903F2-EC66-41D2-AD9B-037E29917CB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D8BD60A1-C41D-4F10-BE6A-5364687501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After this slide it is suitable with a larger example of Cycle Time Analysis, for example, Problems 9 &amp; 10, Chapter 4 in Laguna.</a:t>
            </a:r>
          </a:p>
        </p:txBody>
      </p:sp>
    </p:spTree>
    <p:extLst>
      <p:ext uri="{BB962C8B-B14F-4D97-AF65-F5344CB8AC3E}">
        <p14:creationId xmlns:p14="http://schemas.microsoft.com/office/powerpoint/2010/main" val="382972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6B5E9BA3-0BEF-499E-838B-A011ECF31836}"/>
              </a:ext>
            </a:extLst>
          </p:cNvPr>
          <p:cNvSpPr>
            <a:spLocks noGrp="1" noRot="1" noChangeAspect="1"/>
          </p:cNvSpPr>
          <p:nvPr>
            <p:ph type="sldImg"/>
          </p:nvPr>
        </p:nvSpPr>
        <p:spPr>
          <a:ln/>
        </p:spPr>
      </p:sp>
      <p:sp>
        <p:nvSpPr>
          <p:cNvPr id="23555" name="Notes Placeholder 2">
            <a:extLst>
              <a:ext uri="{FF2B5EF4-FFF2-40B4-BE49-F238E27FC236}">
                <a16:creationId xmlns:a16="http://schemas.microsoft.com/office/drawing/2014/main" id="{BD2DE99B-EAF4-4BB0-8CBD-3FF8C1448D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900">
                <a:latin typeface="Arial" panose="020B0604020202020204" pitchFamily="34" charset="0"/>
                <a:ea typeface="ＭＳ Ｐゴシック" panose="020B0600070205080204" pitchFamily="34" charset="-128"/>
              </a:rPr>
              <a:t>Queuing occurs every time user demand exceeds server capacity.</a:t>
            </a:r>
          </a:p>
          <a:p>
            <a:r>
              <a:rPr lang="en-US" altLang="en-US" sz="900">
                <a:latin typeface="Arial" panose="020B0604020202020204" pitchFamily="34" charset="0"/>
                <a:ea typeface="ＭＳ Ｐゴシック" panose="020B0600070205080204" pitchFamily="34" charset="-128"/>
              </a:rPr>
              <a:t>Delays are due to several reasons. Let’s examine some of them…</a:t>
            </a:r>
          </a:p>
        </p:txBody>
      </p:sp>
      <p:sp>
        <p:nvSpPr>
          <p:cNvPr id="23556" name="Slide Number Placeholder 3">
            <a:extLst>
              <a:ext uri="{FF2B5EF4-FFF2-40B4-BE49-F238E27FC236}">
                <a16:creationId xmlns:a16="http://schemas.microsoft.com/office/drawing/2014/main" id="{0688905C-4D3B-44C4-BF00-29E8BA60F3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5920FACB-1229-454E-86DD-11FD07E910AE}" type="slidenum">
              <a:rPr lang="en-US" altLang="en-US" sz="1300" b="0"/>
              <a:pPr eaLnBrk="1" hangingPunct="1"/>
              <a:t>27</a:t>
            </a:fld>
            <a:endParaRPr lang="en-US" altLang="en-US" sz="1300" b="0"/>
          </a:p>
        </p:txBody>
      </p:sp>
    </p:spTree>
    <p:extLst>
      <p:ext uri="{BB962C8B-B14F-4D97-AF65-F5344CB8AC3E}">
        <p14:creationId xmlns:p14="http://schemas.microsoft.com/office/powerpoint/2010/main" val="3452316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0A6B1AD7-FCE3-4BF1-A107-7003026F2301}"/>
              </a:ext>
            </a:extLst>
          </p:cNvPr>
          <p:cNvSpPr>
            <a:spLocks noGrp="1" noRot="1" noChangeAspect="1"/>
          </p:cNvSpPr>
          <p:nvPr>
            <p:ph type="sldImg"/>
          </p:nvPr>
        </p:nvSpPr>
        <p:spPr>
          <a:ln/>
        </p:spPr>
      </p:sp>
      <p:sp>
        <p:nvSpPr>
          <p:cNvPr id="25603" name="Notes Placeholder 2">
            <a:extLst>
              <a:ext uri="{FF2B5EF4-FFF2-40B4-BE49-F238E27FC236}">
                <a16:creationId xmlns:a16="http://schemas.microsoft.com/office/drawing/2014/main" id="{39F7928A-B87B-4E4D-93A6-4EFBF7A14D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What does “bursty traffic” mean?</a:t>
            </a:r>
          </a:p>
        </p:txBody>
      </p:sp>
      <p:sp>
        <p:nvSpPr>
          <p:cNvPr id="25604" name="Slide Number Placeholder 3">
            <a:extLst>
              <a:ext uri="{FF2B5EF4-FFF2-40B4-BE49-F238E27FC236}">
                <a16:creationId xmlns:a16="http://schemas.microsoft.com/office/drawing/2014/main" id="{8360C061-0691-45A5-8B5B-6EB772BD36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BB644B0B-8A25-43AB-B50E-C9166FEAF02C}" type="slidenum">
              <a:rPr lang="en-US" altLang="en-US" sz="1300" b="0"/>
              <a:pPr eaLnBrk="1" hangingPunct="1"/>
              <a:t>28</a:t>
            </a:fld>
            <a:endParaRPr lang="en-US" altLang="en-US" sz="1300" b="0"/>
          </a:p>
        </p:txBody>
      </p:sp>
    </p:spTree>
    <p:extLst>
      <p:ext uri="{BB962C8B-B14F-4D97-AF65-F5344CB8AC3E}">
        <p14:creationId xmlns:p14="http://schemas.microsoft.com/office/powerpoint/2010/main" val="153210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F5B94CE-442B-4890-B130-4011521064C2}"/>
              </a:ext>
            </a:extLst>
          </p:cNvPr>
          <p:cNvSpPr>
            <a:spLocks noGrp="1" noRot="1" noChangeAspect="1"/>
          </p:cNvSpPr>
          <p:nvPr>
            <p:ph type="sldImg"/>
          </p:nvPr>
        </p:nvSpPr>
        <p:spPr>
          <a:ln/>
        </p:spPr>
      </p:sp>
      <p:sp>
        <p:nvSpPr>
          <p:cNvPr id="27651" name="Notes Placeholder 2">
            <a:extLst>
              <a:ext uri="{FF2B5EF4-FFF2-40B4-BE49-F238E27FC236}">
                <a16:creationId xmlns:a16="http://schemas.microsoft.com/office/drawing/2014/main" id="{0D9BAFE5-F521-4DE3-B10D-F12D58678E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Arrivals are deterministic (e.g. the intervals between 2 consecutive arrivals are always the same), however some jobs are longer than others</a:t>
            </a:r>
          </a:p>
        </p:txBody>
      </p:sp>
      <p:sp>
        <p:nvSpPr>
          <p:cNvPr id="27652" name="Slide Number Placeholder 3">
            <a:extLst>
              <a:ext uri="{FF2B5EF4-FFF2-40B4-BE49-F238E27FC236}">
                <a16:creationId xmlns:a16="http://schemas.microsoft.com/office/drawing/2014/main" id="{244AE7D6-36FE-4AAB-BB17-4012DEA067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8293F7EA-2061-4DE2-9FA1-DA2963FEF678}" type="slidenum">
              <a:rPr lang="en-US" altLang="en-US" sz="1300" b="0"/>
              <a:pPr eaLnBrk="1" hangingPunct="1"/>
              <a:t>29</a:t>
            </a:fld>
            <a:endParaRPr lang="en-US" altLang="en-US" sz="1300" b="0"/>
          </a:p>
        </p:txBody>
      </p:sp>
    </p:spTree>
    <p:extLst>
      <p:ext uri="{BB962C8B-B14F-4D97-AF65-F5344CB8AC3E}">
        <p14:creationId xmlns:p14="http://schemas.microsoft.com/office/powerpoint/2010/main" val="233194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67F9552-909F-4AAD-B62E-AAB6B319AFB0}"/>
              </a:ext>
            </a:extLst>
          </p:cNvPr>
          <p:cNvSpPr>
            <a:spLocks noGrp="1" noRot="1" noChangeAspect="1"/>
          </p:cNvSpPr>
          <p:nvPr>
            <p:ph type="sldImg"/>
          </p:nvPr>
        </p:nvSpPr>
        <p:spPr>
          <a:ln/>
        </p:spPr>
      </p:sp>
      <p:sp>
        <p:nvSpPr>
          <p:cNvPr id="29699" name="Notes Placeholder 2">
            <a:extLst>
              <a:ext uri="{FF2B5EF4-FFF2-40B4-BE49-F238E27FC236}">
                <a16:creationId xmlns:a16="http://schemas.microsoft.com/office/drawing/2014/main" id="{A57D6BEF-3E18-4B0E-89E1-72C895B24C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Delay probability is higher under heavy loading conditions than when the traffic is light</a:t>
            </a:r>
          </a:p>
        </p:txBody>
      </p:sp>
      <p:sp>
        <p:nvSpPr>
          <p:cNvPr id="29700" name="Slide Number Placeholder 3">
            <a:extLst>
              <a:ext uri="{FF2B5EF4-FFF2-40B4-BE49-F238E27FC236}">
                <a16:creationId xmlns:a16="http://schemas.microsoft.com/office/drawing/2014/main" id="{1F099E03-E910-4820-8699-8847A9885C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B6FC724E-C3ED-4CE1-A229-511023F57119}" type="slidenum">
              <a:rPr lang="en-US" altLang="en-US" sz="1300" b="0"/>
              <a:pPr eaLnBrk="1" hangingPunct="1"/>
              <a:t>30</a:t>
            </a:fld>
            <a:endParaRPr lang="en-US" altLang="en-US" sz="1300" b="0"/>
          </a:p>
        </p:txBody>
      </p:sp>
    </p:spTree>
    <p:extLst>
      <p:ext uri="{BB962C8B-B14F-4D97-AF65-F5344CB8AC3E}">
        <p14:creationId xmlns:p14="http://schemas.microsoft.com/office/powerpoint/2010/main" val="2161208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8602FA1-EC95-4400-9E7E-2DF4BDB6262A}"/>
              </a:ext>
            </a:extLst>
          </p:cNvPr>
          <p:cNvSpPr>
            <a:spLocks noGrp="1" noRot="1" noChangeAspect="1"/>
          </p:cNvSpPr>
          <p:nvPr>
            <p:ph type="sldImg"/>
          </p:nvPr>
        </p:nvSpPr>
        <p:spPr>
          <a:ln/>
        </p:spPr>
      </p:sp>
      <p:sp>
        <p:nvSpPr>
          <p:cNvPr id="3" name="Notes Placeholder 2">
            <a:extLst>
              <a:ext uri="{FF2B5EF4-FFF2-40B4-BE49-F238E27FC236}">
                <a16:creationId xmlns:a16="http://schemas.microsoft.com/office/drawing/2014/main" id="{4E51AE5F-E4CD-42E0-BDC4-4E1D533DF985}"/>
              </a:ext>
            </a:extLst>
          </p:cNvPr>
          <p:cNvSpPr>
            <a:spLocks noGrp="1"/>
          </p:cNvSpPr>
          <p:nvPr>
            <p:ph type="body" idx="1"/>
          </p:nvPr>
        </p:nvSpPr>
        <p:spPr/>
        <p:txBody>
          <a:bodyPr/>
          <a:lstStyle/>
          <a:p>
            <a:r>
              <a:rPr lang="en-US" altLang="en-US" sz="1300">
                <a:latin typeface="Calibri" panose="020F0502020204030204" pitchFamily="34" charset="0"/>
                <a:ea typeface="ＭＳ Ｐゴシック" panose="020B0600070205080204" pitchFamily="34" charset="-128"/>
              </a:rPr>
              <a:t>A useful queuing model represents a real-life system with sufficient accuracy and is analytically tractable. A queuing model based on the Poisson process often meets these two requirements. A Poisson process models random events (such as a customer arrival, a request for action from a web server, or the completion of the actions requested of a web server) as emanating from a memoryless process. That is, the length of the time interval from the current time to the occurrence of the next event does not depend upon the time of occurrence of the last event</a:t>
            </a:r>
          </a:p>
          <a:p>
            <a:endParaRPr lang="en-US" altLang="en-US" sz="1300">
              <a:latin typeface="Calibri" panose="020F0502020204030204" pitchFamily="34" charset="0"/>
              <a:ea typeface="ＭＳ Ｐゴシック" panose="020B0600070205080204" pitchFamily="34" charset="-128"/>
            </a:endParaRPr>
          </a:p>
          <a:p>
            <a:pPr>
              <a:buFontTx/>
              <a:buChar char="-"/>
            </a:pPr>
            <a:r>
              <a:rPr lang="en-US" altLang="en-US" sz="1300">
                <a:latin typeface="Calibri" panose="020F0502020204030204" pitchFamily="34" charset="0"/>
                <a:ea typeface="ＭＳ Ｐゴシック" panose="020B0600070205080204" pitchFamily="34" charset="-128"/>
              </a:rPr>
              <a:t>Independent increments: the numbers of occurrences counted in disjoint intervals are independent from each other</a:t>
            </a:r>
          </a:p>
          <a:p>
            <a:pPr>
              <a:buFontTx/>
              <a:buChar char="-"/>
            </a:pPr>
            <a:r>
              <a:rPr lang="en-US" altLang="en-US" sz="1300">
                <a:latin typeface="Calibri" panose="020F0502020204030204" pitchFamily="34" charset="0"/>
                <a:ea typeface="ＭＳ Ｐゴシック" panose="020B0600070205080204" pitchFamily="34" charset="-128"/>
              </a:rPr>
              <a:t>Stationary increments: the probability distribution of the number of occurrences counted in any time interval only depends on the length of the interval</a:t>
            </a:r>
          </a:p>
          <a:p>
            <a:pPr>
              <a:buFontTx/>
              <a:buChar char="-"/>
            </a:pPr>
            <a:r>
              <a:rPr lang="en-US" altLang="en-US">
                <a:solidFill>
                  <a:srgbClr val="073E87"/>
                </a:solidFill>
                <a:latin typeface="Arial" panose="020B0604020202020204" pitchFamily="34" charset="0"/>
                <a:ea typeface="ＭＳ Ｐゴシック" panose="020B0600070205080204" pitchFamily="34" charset="-128"/>
              </a:rPr>
              <a:t>Closed under Addiction and Subtraction</a:t>
            </a:r>
          </a:p>
          <a:p>
            <a:pPr>
              <a:buFontTx/>
              <a:buChar char="-"/>
            </a:pPr>
            <a:endParaRPr lang="en-US" altLang="en-US">
              <a:latin typeface="Arial" panose="020B0604020202020204" pitchFamily="34" charset="0"/>
              <a:ea typeface="ＭＳ Ｐゴシック" panose="020B0600070205080204" pitchFamily="34" charset="-128"/>
            </a:endParaRPr>
          </a:p>
        </p:txBody>
      </p:sp>
      <p:sp>
        <p:nvSpPr>
          <p:cNvPr id="31748" name="Slide Number Placeholder 3">
            <a:extLst>
              <a:ext uri="{FF2B5EF4-FFF2-40B4-BE49-F238E27FC236}">
                <a16:creationId xmlns:a16="http://schemas.microsoft.com/office/drawing/2014/main" id="{88719136-9AF7-4FF7-A43A-CCAA29A836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7E474C1C-C6F2-4756-92F8-5F00172EBCDC}" type="slidenum">
              <a:rPr lang="en-US" altLang="en-US" sz="1300" b="0"/>
              <a:pPr eaLnBrk="1" hangingPunct="1"/>
              <a:t>31</a:t>
            </a:fld>
            <a:endParaRPr lang="en-US" altLang="en-US" sz="1300" b="0"/>
          </a:p>
        </p:txBody>
      </p:sp>
    </p:spTree>
    <p:extLst>
      <p:ext uri="{BB962C8B-B14F-4D97-AF65-F5344CB8AC3E}">
        <p14:creationId xmlns:p14="http://schemas.microsoft.com/office/powerpoint/2010/main" val="2247761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485A155F-9CBA-452D-995B-F89896CD3023}"/>
              </a:ext>
            </a:extLst>
          </p:cNvPr>
          <p:cNvSpPr>
            <a:spLocks noGrp="1" noRot="1" noChangeAspect="1"/>
          </p:cNvSpPr>
          <p:nvPr>
            <p:ph type="sldImg"/>
          </p:nvPr>
        </p:nvSpPr>
        <p:spPr>
          <a:ln/>
        </p:spPr>
      </p:sp>
      <p:sp>
        <p:nvSpPr>
          <p:cNvPr id="52227" name="Notes Placeholder 2">
            <a:extLst>
              <a:ext uri="{FF2B5EF4-FFF2-40B4-BE49-F238E27FC236}">
                <a16:creationId xmlns:a16="http://schemas.microsoft.com/office/drawing/2014/main" id="{FEC094C8-F18A-4C2A-A1C3-20F7658090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23D262E9-2039-439A-897C-2303BA4129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3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973138"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fld id="{D6EAF527-0B07-456B-BFF0-3E2B8A6518EC}" type="slidenum">
              <a:rPr lang="en-AU" altLang="en-US" sz="1300" b="0"/>
              <a:pPr eaLnBrk="1" hangingPunct="1"/>
              <a:t>50</a:t>
            </a:fld>
            <a:endParaRPr lang="en-AU" altLang="en-US" sz="1300" b="0"/>
          </a:p>
        </p:txBody>
      </p:sp>
    </p:spTree>
    <p:extLst>
      <p:ext uri="{BB962C8B-B14F-4D97-AF65-F5344CB8AC3E}">
        <p14:creationId xmlns:p14="http://schemas.microsoft.com/office/powerpoint/2010/main" val="1784646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23-Sep-17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23-Sep-17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23-Sep-17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23-Sep-17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23-Sep-17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23-Sep-17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5.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hyperlink" Target="http://apps.business.ualberta.ca/aingolfsson/qtp/" TargetMode="Externa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6.bin"/><Relationship Id="rId4" Type="http://schemas.openxmlformats.org/officeDocument/2006/relationships/hyperlink" Target="http://www.stat.auckland.ac.nz/~stats255/qsim/qsim.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emf"/></Relationships>
</file>

<file path=ppt/slides/_rels/slide4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emf"/><Relationship Id="rId5" Type="http://schemas.openxmlformats.org/officeDocument/2006/relationships/oleObject" Target="../embeddings/oleObject11.bin"/><Relationship Id="rId4" Type="http://schemas.openxmlformats.org/officeDocument/2006/relationships/image" Target="../media/image31.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bimp.cs.ut.e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Pemodelan</a:t>
            </a:r>
            <a:r>
              <a:rPr lang="en-GB" dirty="0"/>
              <a:t> Proses </a:t>
            </a:r>
            <a:r>
              <a:rPr lang="en-GB" dirty="0" err="1"/>
              <a:t>Bisnis</a:t>
            </a:r>
            <a:endParaRPr lang="id-ID" dirty="0"/>
          </a:p>
        </p:txBody>
      </p:sp>
      <p:sp>
        <p:nvSpPr>
          <p:cNvPr id="3" name="Subtitle 2"/>
          <p:cNvSpPr>
            <a:spLocks noGrp="1"/>
          </p:cNvSpPr>
          <p:nvPr>
            <p:ph type="subTitle" idx="1"/>
          </p:nvPr>
        </p:nvSpPr>
        <p:spPr/>
        <p:txBody>
          <a:bodyPr/>
          <a:lstStyle/>
          <a:p>
            <a:r>
              <a:rPr lang="en-US" dirty="0"/>
              <a:t>Process Analysis</a:t>
            </a:r>
            <a:br>
              <a:rPr lang="en-US" dirty="0"/>
            </a:br>
            <a:r>
              <a:rPr lang="en-US" dirty="0" err="1"/>
              <a:t>Pertemuan</a:t>
            </a:r>
            <a:r>
              <a:rPr lang="en-US" dirty="0"/>
              <a:t> 8 </a:t>
            </a:r>
            <a:r>
              <a:rPr lang="en-US" dirty="0" err="1"/>
              <a:t>dan</a:t>
            </a:r>
            <a:r>
              <a:rPr lang="en-US" dirty="0"/>
              <a:t> 9</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925C5E1-1111-4FE9-88F3-2D764E95E017}"/>
              </a:ext>
            </a:extLst>
          </p:cNvPr>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chemeClr val="tx2"/>
                </a:solidFill>
              </a:rPr>
              <a:t>Alternative Paths – Example</a:t>
            </a:r>
          </a:p>
        </p:txBody>
      </p:sp>
      <p:sp>
        <p:nvSpPr>
          <p:cNvPr id="26627" name="Rectangle 8">
            <a:extLst>
              <a:ext uri="{FF2B5EF4-FFF2-40B4-BE49-F238E27FC236}">
                <a16:creationId xmlns:a16="http://schemas.microsoft.com/office/drawing/2014/main" id="{BE96817A-8AC9-43F4-A4F7-4565D60114E1}"/>
              </a:ext>
            </a:extLst>
          </p:cNvPr>
          <p:cNvSpPr>
            <a:spLocks noChangeArrowheads="1"/>
          </p:cNvSpPr>
          <p:nvPr/>
        </p:nvSpPr>
        <p:spPr bwMode="auto">
          <a:xfrm>
            <a:off x="381000" y="15240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endParaRPr lang="en-US" altLang="en-US" sz="1800"/>
          </a:p>
          <a:p>
            <a:pPr eaLnBrk="1" hangingPunct="1">
              <a:lnSpc>
                <a:spcPct val="90000"/>
              </a:lnSpc>
              <a:spcBef>
                <a:spcPct val="20000"/>
              </a:spcBef>
              <a:buFontTx/>
              <a:buChar char="•"/>
            </a:pPr>
            <a:r>
              <a:rPr lang="en-US" altLang="en-US"/>
              <a:t>What is the average cycle time?</a:t>
            </a:r>
          </a:p>
        </p:txBody>
      </p:sp>
      <p:pic>
        <p:nvPicPr>
          <p:cNvPr id="26628" name="Picture 37" descr="ch7_FlowAnalysisXORSplit.png">
            <a:extLst>
              <a:ext uri="{FF2B5EF4-FFF2-40B4-BE49-F238E27FC236}">
                <a16:creationId xmlns:a16="http://schemas.microsoft.com/office/drawing/2014/main" id="{CD25B2B1-B580-453D-A73F-414EB88158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9138" y="2590800"/>
            <a:ext cx="7662862"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190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09828A0A-40AB-4813-8824-5A36A5A630E7}"/>
              </a:ext>
            </a:extLst>
          </p:cNvPr>
          <p:cNvSpPr>
            <a:spLocks noGrp="1" noChangeArrowheads="1"/>
          </p:cNvSpPr>
          <p:nvPr>
            <p:ph type="body" idx="1"/>
          </p:nvPr>
        </p:nvSpPr>
        <p:spPr>
          <a:xfrm>
            <a:off x="685800" y="1295400"/>
            <a:ext cx="7772400" cy="4800600"/>
          </a:xfrm>
        </p:spPr>
        <p:txBody>
          <a:bodyPr/>
          <a:lstStyle/>
          <a:p>
            <a:r>
              <a:rPr lang="en-US" altLang="en-US" sz="2400">
                <a:ea typeface="ＭＳ Ｐゴシック" panose="020B0600070205080204" pitchFamily="34" charset="-128"/>
              </a:rPr>
              <a:t>If two activities related to the same job are done in parallel the contribution to the cycle time for the job is the maximum of the two activity times.</a:t>
            </a:r>
          </a:p>
        </p:txBody>
      </p:sp>
      <p:sp>
        <p:nvSpPr>
          <p:cNvPr id="27651" name="Rectangle 4">
            <a:extLst>
              <a:ext uri="{FF2B5EF4-FFF2-40B4-BE49-F238E27FC236}">
                <a16:creationId xmlns:a16="http://schemas.microsoft.com/office/drawing/2014/main" id="{D845FD18-E5A1-448B-A4B1-6E16B5CE600D}"/>
              </a:ext>
            </a:extLst>
          </p:cNvPr>
          <p:cNvSpPr>
            <a:spLocks noGrp="1" noChangeArrowheads="1"/>
          </p:cNvSpPr>
          <p:nvPr>
            <p:ph type="title"/>
          </p:nvPr>
        </p:nvSpPr>
        <p:spPr>
          <a:xfrm>
            <a:off x="609600" y="76200"/>
            <a:ext cx="7924800" cy="914400"/>
          </a:xfrm>
          <a:noFill/>
        </p:spPr>
        <p:txBody>
          <a:bodyPr/>
          <a:lstStyle/>
          <a:p>
            <a:r>
              <a:rPr lang="en-US" altLang="en-US" sz="3600">
                <a:ea typeface="ＭＳ Ｐゴシック" panose="020B0600070205080204" pitchFamily="34" charset="-128"/>
              </a:rPr>
              <a:t>Parallel Paths</a:t>
            </a:r>
          </a:p>
        </p:txBody>
      </p:sp>
      <p:sp>
        <p:nvSpPr>
          <p:cNvPr id="16394" name="AutoShape 10">
            <a:extLst>
              <a:ext uri="{FF2B5EF4-FFF2-40B4-BE49-F238E27FC236}">
                <a16:creationId xmlns:a16="http://schemas.microsoft.com/office/drawing/2014/main" id="{12B2F6AD-967F-4842-A579-B990E0428B84}"/>
              </a:ext>
            </a:extLst>
          </p:cNvPr>
          <p:cNvSpPr>
            <a:spLocks noChangeArrowheads="1"/>
          </p:cNvSpPr>
          <p:nvPr/>
        </p:nvSpPr>
        <p:spPr bwMode="auto">
          <a:xfrm>
            <a:off x="1828800" y="5334000"/>
            <a:ext cx="533400" cy="457200"/>
          </a:xfrm>
          <a:prstGeom prst="rightArrow">
            <a:avLst>
              <a:gd name="adj1" fmla="val 50000"/>
              <a:gd name="adj2" fmla="val 29167"/>
            </a:avLst>
          </a:prstGeom>
          <a:solidFill>
            <a:schemeClr val="accent2"/>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grpSp>
        <p:nvGrpSpPr>
          <p:cNvPr id="2" name="Group 13">
            <a:extLst>
              <a:ext uri="{FF2B5EF4-FFF2-40B4-BE49-F238E27FC236}">
                <a16:creationId xmlns:a16="http://schemas.microsoft.com/office/drawing/2014/main" id="{CA557AF0-0182-4D02-B20A-7EC36B1B88E8}"/>
              </a:ext>
            </a:extLst>
          </p:cNvPr>
          <p:cNvGrpSpPr>
            <a:grpSpLocks/>
          </p:cNvGrpSpPr>
          <p:nvPr/>
        </p:nvGrpSpPr>
        <p:grpSpPr bwMode="auto">
          <a:xfrm>
            <a:off x="2590800" y="5105400"/>
            <a:ext cx="4419600" cy="914400"/>
            <a:chOff x="1248" y="2688"/>
            <a:chExt cx="2688" cy="528"/>
          </a:xfrm>
        </p:grpSpPr>
        <p:sp>
          <p:nvSpPr>
            <p:cNvPr id="27656" name="Rectangle 12">
              <a:extLst>
                <a:ext uri="{FF2B5EF4-FFF2-40B4-BE49-F238E27FC236}">
                  <a16:creationId xmlns:a16="http://schemas.microsoft.com/office/drawing/2014/main" id="{0F9B6438-563E-4D64-9741-7796155F0676}"/>
                </a:ext>
              </a:extLst>
            </p:cNvPr>
            <p:cNvSpPr>
              <a:spLocks noChangeArrowheads="1"/>
            </p:cNvSpPr>
            <p:nvPr/>
          </p:nvSpPr>
          <p:spPr bwMode="auto">
            <a:xfrm>
              <a:off x="1248" y="2688"/>
              <a:ext cx="2688" cy="528"/>
            </a:xfrm>
            <a:prstGeom prst="rect">
              <a:avLst/>
            </a:prstGeom>
            <a:solidFill>
              <a:srgbClr val="FFFF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27657" name="Text Box 11">
              <a:extLst>
                <a:ext uri="{FF2B5EF4-FFF2-40B4-BE49-F238E27FC236}">
                  <a16:creationId xmlns:a16="http://schemas.microsoft.com/office/drawing/2014/main" id="{52A1BD89-3AA9-4B5F-8BE0-6823CAEEBCB6}"/>
                </a:ext>
              </a:extLst>
            </p:cNvPr>
            <p:cNvSpPr txBox="1">
              <a:spLocks noChangeArrowheads="1"/>
            </p:cNvSpPr>
            <p:nvPr/>
          </p:nvSpPr>
          <p:spPr bwMode="auto">
            <a:xfrm>
              <a:off x="1344" y="2784"/>
              <a:ext cx="2496"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CT</a:t>
              </a:r>
              <a:r>
                <a:rPr lang="en-US" altLang="en-US" sz="1800" baseline="-25000"/>
                <a:t>parallel</a:t>
              </a:r>
              <a:r>
                <a:rPr lang="en-US" altLang="en-US" sz="1800"/>
                <a:t> = Max{T</a:t>
              </a:r>
              <a:r>
                <a:rPr lang="en-US" altLang="en-US" sz="1800" baseline="-25000"/>
                <a:t>1</a:t>
              </a:r>
              <a:r>
                <a:rPr lang="en-US" altLang="en-US" sz="1800"/>
                <a:t>, T</a:t>
              </a:r>
              <a:r>
                <a:rPr lang="en-US" altLang="en-US" sz="1800" baseline="-25000"/>
                <a:t>2</a:t>
              </a:r>
              <a:r>
                <a:rPr lang="en-US" altLang="en-US" sz="1800"/>
                <a:t>,…, T</a:t>
              </a:r>
              <a:r>
                <a:rPr lang="en-US" altLang="en-US" sz="1800" baseline="-25000"/>
                <a:t>M</a:t>
              </a:r>
              <a:r>
                <a:rPr lang="en-US" altLang="en-US" sz="1800"/>
                <a:t>}</a:t>
              </a:r>
            </a:p>
          </p:txBody>
        </p:sp>
      </p:grpSp>
      <p:sp>
        <p:nvSpPr>
          <p:cNvPr id="27654" name="Slide Number Placeholder 5">
            <a:extLst>
              <a:ext uri="{FF2B5EF4-FFF2-40B4-BE49-F238E27FC236}">
                <a16:creationId xmlns:a16="http://schemas.microsoft.com/office/drawing/2014/main" id="{CC5DD29E-41F3-4A5F-8B77-3B7D38CFD323}"/>
              </a:ext>
            </a:extLst>
          </p:cNvPr>
          <p:cNvSpPr txBox="1">
            <a:spLocks/>
          </p:cNvSpPr>
          <p:nvPr/>
        </p:nvSpPr>
        <p:spPr bwMode="auto">
          <a:xfrm>
            <a:off x="285750" y="6286500"/>
            <a:ext cx="55054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Inspired by a slide by Manuel Laguna &amp; John Marklund</a:t>
            </a:r>
            <a:endParaRPr lang="et-EE" altLang="en-US" sz="1600" b="0"/>
          </a:p>
        </p:txBody>
      </p:sp>
      <p:pic>
        <p:nvPicPr>
          <p:cNvPr id="27655" name="Picture 9" descr="ch7_andsplitpattern.pdf">
            <a:extLst>
              <a:ext uri="{FF2B5EF4-FFF2-40B4-BE49-F238E27FC236}">
                <a16:creationId xmlns:a16="http://schemas.microsoft.com/office/drawing/2014/main" id="{0191AC67-25A4-4073-B79F-1621C09C2B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514600"/>
            <a:ext cx="41148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521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 calcmode="lin" valueType="num">
                                      <p:cBhvr additive="base">
                                        <p:cTn id="7" dur="500" fill="hold"/>
                                        <p:tgtEl>
                                          <p:spTgt spid="16394"/>
                                        </p:tgtEl>
                                        <p:attrNameLst>
                                          <p:attrName>ppt_x</p:attrName>
                                        </p:attrNameLst>
                                      </p:cBhvr>
                                      <p:tavLst>
                                        <p:tav tm="0">
                                          <p:val>
                                            <p:strVal val="0-#ppt_w/2"/>
                                          </p:val>
                                        </p:tav>
                                        <p:tav tm="100000">
                                          <p:val>
                                            <p:strVal val="#ppt_x"/>
                                          </p:val>
                                        </p:tav>
                                      </p:tavLst>
                                    </p:anim>
                                    <p:anim calcmode="lin" valueType="num">
                                      <p:cBhvr additive="base">
                                        <p:cTn id="8" dur="500" fill="hold"/>
                                        <p:tgtEl>
                                          <p:spTgt spid="163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0282D15-B524-4AF5-9E86-0503DDAB1F89}"/>
              </a:ext>
            </a:extLst>
          </p:cNvPr>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chemeClr val="tx2"/>
                </a:solidFill>
              </a:rPr>
              <a:t>Parallel Paths – Example</a:t>
            </a:r>
          </a:p>
        </p:txBody>
      </p:sp>
      <p:sp>
        <p:nvSpPr>
          <p:cNvPr id="28675" name="Rectangle 8">
            <a:extLst>
              <a:ext uri="{FF2B5EF4-FFF2-40B4-BE49-F238E27FC236}">
                <a16:creationId xmlns:a16="http://schemas.microsoft.com/office/drawing/2014/main" id="{E23AE4E6-6A5F-4DB7-9B13-101AE0BB71F6}"/>
              </a:ext>
            </a:extLst>
          </p:cNvPr>
          <p:cNvSpPr>
            <a:spLocks noChangeArrowheads="1"/>
          </p:cNvSpPr>
          <p:nvPr/>
        </p:nvSpPr>
        <p:spPr bwMode="auto">
          <a:xfrm>
            <a:off x="381000" y="15240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endParaRPr lang="en-US" altLang="en-US" sz="1800"/>
          </a:p>
          <a:p>
            <a:pPr eaLnBrk="1" hangingPunct="1">
              <a:lnSpc>
                <a:spcPct val="90000"/>
              </a:lnSpc>
              <a:spcBef>
                <a:spcPct val="20000"/>
              </a:spcBef>
              <a:buFontTx/>
              <a:buChar char="•"/>
            </a:pPr>
            <a:r>
              <a:rPr lang="en-US" altLang="en-US"/>
              <a:t>What is the average cycle time?</a:t>
            </a:r>
          </a:p>
        </p:txBody>
      </p:sp>
      <p:pic>
        <p:nvPicPr>
          <p:cNvPr id="28676" name="Picture 4" descr="ch7_FlowAnalysisANDSplit.png">
            <a:extLst>
              <a:ext uri="{FF2B5EF4-FFF2-40B4-BE49-F238E27FC236}">
                <a16:creationId xmlns:a16="http://schemas.microsoft.com/office/drawing/2014/main" id="{385F973D-E0C2-4300-A07F-3BD9AB444E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74056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5344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AB6F2113-5AAB-423C-BCA8-CA1F667D9F9A}"/>
              </a:ext>
            </a:extLst>
          </p:cNvPr>
          <p:cNvSpPr>
            <a:spLocks noGrp="1" noChangeArrowheads="1"/>
          </p:cNvSpPr>
          <p:nvPr>
            <p:ph type="body" idx="1"/>
          </p:nvPr>
        </p:nvSpPr>
        <p:spPr>
          <a:xfrm>
            <a:off x="685800" y="1524000"/>
            <a:ext cx="7924800" cy="4572000"/>
          </a:xfrm>
        </p:spPr>
        <p:txBody>
          <a:bodyPr/>
          <a:lstStyle/>
          <a:p>
            <a:r>
              <a:rPr lang="en-US" altLang="en-US" sz="2400">
                <a:ea typeface="ＭＳ Ｐゴシック" panose="020B0600070205080204" pitchFamily="34" charset="-128"/>
              </a:rPr>
              <a:t>Many processes include control or inspection points where if the job does not meet certain standard, it is sent back for rework</a:t>
            </a:r>
            <a:r>
              <a:rPr lang="en-US" altLang="en-US">
                <a:ea typeface="ＭＳ Ｐゴシック" panose="020B0600070205080204" pitchFamily="34" charset="-128"/>
              </a:rPr>
              <a:t> </a:t>
            </a:r>
          </a:p>
        </p:txBody>
      </p:sp>
      <p:sp>
        <p:nvSpPr>
          <p:cNvPr id="29699" name="Rectangle 4">
            <a:extLst>
              <a:ext uri="{FF2B5EF4-FFF2-40B4-BE49-F238E27FC236}">
                <a16:creationId xmlns:a16="http://schemas.microsoft.com/office/drawing/2014/main" id="{29775731-7DC7-4CC0-834B-A224507772D1}"/>
              </a:ext>
            </a:extLst>
          </p:cNvPr>
          <p:cNvSpPr>
            <a:spLocks noGrp="1" noChangeArrowheads="1"/>
          </p:cNvSpPr>
          <p:nvPr>
            <p:ph type="title"/>
          </p:nvPr>
        </p:nvSpPr>
        <p:spPr>
          <a:xfrm>
            <a:off x="0" y="228600"/>
            <a:ext cx="9144000" cy="762000"/>
          </a:xfrm>
          <a:noFill/>
        </p:spPr>
        <p:txBody>
          <a:bodyPr/>
          <a:lstStyle/>
          <a:p>
            <a:r>
              <a:rPr lang="en-US" altLang="en-US" sz="3600">
                <a:ea typeface="ＭＳ Ｐゴシック" panose="020B0600070205080204" pitchFamily="34" charset="-128"/>
              </a:rPr>
              <a:t>Rework</a:t>
            </a:r>
          </a:p>
        </p:txBody>
      </p:sp>
      <p:grpSp>
        <p:nvGrpSpPr>
          <p:cNvPr id="2" name="Group 57">
            <a:extLst>
              <a:ext uri="{FF2B5EF4-FFF2-40B4-BE49-F238E27FC236}">
                <a16:creationId xmlns:a16="http://schemas.microsoft.com/office/drawing/2014/main" id="{B805B042-BEE2-4DEB-B393-37B3F6DC85D0}"/>
              </a:ext>
            </a:extLst>
          </p:cNvPr>
          <p:cNvGrpSpPr>
            <a:grpSpLocks/>
          </p:cNvGrpSpPr>
          <p:nvPr/>
        </p:nvGrpSpPr>
        <p:grpSpPr bwMode="auto">
          <a:xfrm>
            <a:off x="3124200" y="5334000"/>
            <a:ext cx="2819400" cy="609600"/>
            <a:chOff x="1056" y="3456"/>
            <a:chExt cx="1776" cy="384"/>
          </a:xfrm>
        </p:grpSpPr>
        <p:grpSp>
          <p:nvGrpSpPr>
            <p:cNvPr id="29702" name="Group 52">
              <a:extLst>
                <a:ext uri="{FF2B5EF4-FFF2-40B4-BE49-F238E27FC236}">
                  <a16:creationId xmlns:a16="http://schemas.microsoft.com/office/drawing/2014/main" id="{E8991F56-7836-4C4B-8F41-F5C707B653AE}"/>
                </a:ext>
              </a:extLst>
            </p:cNvPr>
            <p:cNvGrpSpPr>
              <a:grpSpLocks/>
            </p:cNvGrpSpPr>
            <p:nvPr/>
          </p:nvGrpSpPr>
          <p:grpSpPr bwMode="auto">
            <a:xfrm>
              <a:off x="1536" y="3456"/>
              <a:ext cx="1296" cy="384"/>
              <a:chOff x="864" y="3408"/>
              <a:chExt cx="1296" cy="384"/>
            </a:xfrm>
          </p:grpSpPr>
          <p:sp>
            <p:nvSpPr>
              <p:cNvPr id="29704" name="Rectangle 53">
                <a:extLst>
                  <a:ext uri="{FF2B5EF4-FFF2-40B4-BE49-F238E27FC236}">
                    <a16:creationId xmlns:a16="http://schemas.microsoft.com/office/drawing/2014/main" id="{F9AE2323-5CF9-40B0-86DF-0C4B1202855D}"/>
                  </a:ext>
                </a:extLst>
              </p:cNvPr>
              <p:cNvSpPr>
                <a:spLocks noChangeArrowheads="1"/>
              </p:cNvSpPr>
              <p:nvPr/>
            </p:nvSpPr>
            <p:spPr bwMode="auto">
              <a:xfrm>
                <a:off x="864" y="3408"/>
                <a:ext cx="1296" cy="384"/>
              </a:xfrm>
              <a:prstGeom prst="rect">
                <a:avLst/>
              </a:prstGeom>
              <a:solidFill>
                <a:srgbClr val="FFFF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29705" name="Text Box 54">
                <a:extLst>
                  <a:ext uri="{FF2B5EF4-FFF2-40B4-BE49-F238E27FC236}">
                    <a16:creationId xmlns:a16="http://schemas.microsoft.com/office/drawing/2014/main" id="{00A7409F-25E7-496A-9185-6DA7BE014A47}"/>
                  </a:ext>
                </a:extLst>
              </p:cNvPr>
              <p:cNvSpPr txBox="1">
                <a:spLocks noChangeArrowheads="1"/>
              </p:cNvSpPr>
              <p:nvPr/>
            </p:nvSpPr>
            <p:spPr bwMode="auto">
              <a:xfrm>
                <a:off x="960" y="3456"/>
                <a:ext cx="11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CT = T/(1-r)</a:t>
                </a:r>
              </a:p>
            </p:txBody>
          </p:sp>
        </p:grpSp>
        <p:sp>
          <p:nvSpPr>
            <p:cNvPr id="29703" name="AutoShape 55">
              <a:extLst>
                <a:ext uri="{FF2B5EF4-FFF2-40B4-BE49-F238E27FC236}">
                  <a16:creationId xmlns:a16="http://schemas.microsoft.com/office/drawing/2014/main" id="{559143FC-6FD9-43BD-BA98-F94A11B8F8C3}"/>
                </a:ext>
              </a:extLst>
            </p:cNvPr>
            <p:cNvSpPr>
              <a:spLocks noChangeArrowheads="1"/>
            </p:cNvSpPr>
            <p:nvPr/>
          </p:nvSpPr>
          <p:spPr bwMode="auto">
            <a:xfrm>
              <a:off x="1056" y="3456"/>
              <a:ext cx="336" cy="336"/>
            </a:xfrm>
            <a:prstGeom prst="rightArrow">
              <a:avLst>
                <a:gd name="adj1" fmla="val 50000"/>
                <a:gd name="adj2" fmla="val 25000"/>
              </a:avLst>
            </a:prstGeom>
            <a:solidFill>
              <a:srgbClr val="3333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grpSp>
      <p:pic>
        <p:nvPicPr>
          <p:cNvPr id="29701" name="Picture 14" descr="ch7_reworkpattern.png">
            <a:extLst>
              <a:ext uri="{FF2B5EF4-FFF2-40B4-BE49-F238E27FC236}">
                <a16:creationId xmlns:a16="http://schemas.microsoft.com/office/drawing/2014/main" id="{756DCC3A-7274-4876-8DC9-A3D8C2C8B0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3386138"/>
            <a:ext cx="618648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1769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E873E93-37EE-4286-A487-BD1E8831588C}"/>
              </a:ext>
            </a:extLst>
          </p:cNvPr>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chemeClr val="tx2"/>
                </a:solidFill>
              </a:rPr>
              <a:t>Rework – Example</a:t>
            </a:r>
          </a:p>
        </p:txBody>
      </p:sp>
      <p:sp>
        <p:nvSpPr>
          <p:cNvPr id="30723" name="Rectangle 8">
            <a:extLst>
              <a:ext uri="{FF2B5EF4-FFF2-40B4-BE49-F238E27FC236}">
                <a16:creationId xmlns:a16="http://schemas.microsoft.com/office/drawing/2014/main" id="{FED9DB1C-8E37-4F27-AFE0-B9820AE74CDF}"/>
              </a:ext>
            </a:extLst>
          </p:cNvPr>
          <p:cNvSpPr>
            <a:spLocks noChangeArrowheads="1"/>
          </p:cNvSpPr>
          <p:nvPr/>
        </p:nvSpPr>
        <p:spPr bwMode="auto">
          <a:xfrm>
            <a:off x="381000" y="15240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endParaRPr lang="en-US" altLang="en-US" sz="1800"/>
          </a:p>
          <a:p>
            <a:pPr eaLnBrk="1" hangingPunct="1">
              <a:lnSpc>
                <a:spcPct val="90000"/>
              </a:lnSpc>
              <a:spcBef>
                <a:spcPct val="20000"/>
              </a:spcBef>
              <a:buFontTx/>
              <a:buChar char="•"/>
            </a:pPr>
            <a:r>
              <a:rPr lang="en-US" altLang="en-US"/>
              <a:t>What is the average cycle time?</a:t>
            </a:r>
          </a:p>
        </p:txBody>
      </p:sp>
      <p:pic>
        <p:nvPicPr>
          <p:cNvPr id="30724" name="Picture 6" descr="ch7_FlowAnalysisRework.png">
            <a:extLst>
              <a:ext uri="{FF2B5EF4-FFF2-40B4-BE49-F238E27FC236}">
                <a16:creationId xmlns:a16="http://schemas.microsoft.com/office/drawing/2014/main" id="{2ADCB353-B4E2-4438-989D-A2590CBD2E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819400"/>
            <a:ext cx="89042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7322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B7A9C65-5FC1-4299-9D5F-AFAB5DF36CE1}"/>
              </a:ext>
            </a:extLst>
          </p:cNvPr>
          <p:cNvSpPr>
            <a:spLocks noChangeArrowheads="1"/>
          </p:cNvSpPr>
          <p:nvPr/>
        </p:nvSpPr>
        <p:spPr bwMode="auto">
          <a:xfrm>
            <a:off x="6858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chemeClr val="tx2"/>
                </a:solidFill>
              </a:rPr>
              <a:t>Rework At Most Once – Example</a:t>
            </a:r>
          </a:p>
        </p:txBody>
      </p:sp>
      <p:sp>
        <p:nvSpPr>
          <p:cNvPr id="31747" name="Rectangle 8">
            <a:extLst>
              <a:ext uri="{FF2B5EF4-FFF2-40B4-BE49-F238E27FC236}">
                <a16:creationId xmlns:a16="http://schemas.microsoft.com/office/drawing/2014/main" id="{C721C8F1-49BB-439E-BDBC-6309FF9EFC04}"/>
              </a:ext>
            </a:extLst>
          </p:cNvPr>
          <p:cNvSpPr>
            <a:spLocks noChangeArrowheads="1"/>
          </p:cNvSpPr>
          <p:nvPr/>
        </p:nvSpPr>
        <p:spPr bwMode="auto">
          <a:xfrm>
            <a:off x="381000" y="1524000"/>
            <a:ext cx="8458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Tx/>
              <a:buChar char="•"/>
            </a:pPr>
            <a:endParaRPr lang="en-US" altLang="en-US" sz="1800"/>
          </a:p>
          <a:p>
            <a:pPr eaLnBrk="1" hangingPunct="1">
              <a:lnSpc>
                <a:spcPct val="90000"/>
              </a:lnSpc>
              <a:spcBef>
                <a:spcPct val="20000"/>
              </a:spcBef>
              <a:buFontTx/>
              <a:buChar char="•"/>
            </a:pPr>
            <a:r>
              <a:rPr lang="en-US" altLang="en-US"/>
              <a:t>What is the average cycle time?</a:t>
            </a:r>
          </a:p>
        </p:txBody>
      </p:sp>
      <p:pic>
        <p:nvPicPr>
          <p:cNvPr id="31748" name="Picture 4" descr="ch7_FlowAnalysisReworkOnce.png">
            <a:extLst>
              <a:ext uri="{FF2B5EF4-FFF2-40B4-BE49-F238E27FC236}">
                <a16:creationId xmlns:a16="http://schemas.microsoft.com/office/drawing/2014/main" id="{D4352800-C7F1-40C6-B4AF-957137F972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667000"/>
            <a:ext cx="900588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207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F8EDF8E-18F7-4AC7-9460-F0B7C0D8BEDC}"/>
              </a:ext>
            </a:extLst>
          </p:cNvPr>
          <p:cNvSpPr>
            <a:spLocks noGrp="1"/>
          </p:cNvSpPr>
          <p:nvPr>
            <p:ph type="title"/>
          </p:nvPr>
        </p:nvSpPr>
        <p:spPr>
          <a:xfrm>
            <a:off x="457200" y="228600"/>
            <a:ext cx="8229600" cy="1143000"/>
          </a:xfrm>
        </p:spPr>
        <p:txBody>
          <a:bodyPr/>
          <a:lstStyle/>
          <a:p>
            <a:r>
              <a:rPr lang="en-US" altLang="en-US">
                <a:ea typeface="ＭＳ Ｐゴシック" panose="020B0600070205080204" pitchFamily="34" charset="-128"/>
              </a:rPr>
              <a:t>Quick exercise</a:t>
            </a:r>
          </a:p>
        </p:txBody>
      </p:sp>
      <p:pic>
        <p:nvPicPr>
          <p:cNvPr id="32771" name="Picture 4" descr="SampleProcess.png">
            <a:extLst>
              <a:ext uri="{FF2B5EF4-FFF2-40B4-BE49-F238E27FC236}">
                <a16:creationId xmlns:a16="http://schemas.microsoft.com/office/drawing/2014/main" id="{5B9E7E57-E3CA-48E3-BF49-D0F8DCED08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page252.png">
            <a:extLst>
              <a:ext uri="{FF2B5EF4-FFF2-40B4-BE49-F238E27FC236}">
                <a16:creationId xmlns:a16="http://schemas.microsoft.com/office/drawing/2014/main" id="{0630AE1A-A4CD-483A-96AA-9368F5AA54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752600"/>
            <a:ext cx="381000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Box 6">
            <a:extLst>
              <a:ext uri="{FF2B5EF4-FFF2-40B4-BE49-F238E27FC236}">
                <a16:creationId xmlns:a16="http://schemas.microsoft.com/office/drawing/2014/main" id="{3EEB9B7A-7EB8-4834-AE8C-D8A127FE6552}"/>
              </a:ext>
            </a:extLst>
          </p:cNvPr>
          <p:cNvSpPr txBox="1">
            <a:spLocks noChangeArrowheads="1"/>
          </p:cNvSpPr>
          <p:nvPr/>
        </p:nvSpPr>
        <p:spPr bwMode="auto">
          <a:xfrm>
            <a:off x="228600" y="2133600"/>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0"/>
              <a:t>Calculate cycle time</a:t>
            </a:r>
          </a:p>
        </p:txBody>
      </p:sp>
    </p:spTree>
    <p:extLst>
      <p:ext uri="{BB962C8B-B14F-4D97-AF65-F5344CB8AC3E}">
        <p14:creationId xmlns:p14="http://schemas.microsoft.com/office/powerpoint/2010/main" val="3529300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E523DE62-93C1-48F0-809F-7C94A0A1A369}"/>
              </a:ext>
            </a:extLst>
          </p:cNvPr>
          <p:cNvSpPr>
            <a:spLocks noGrp="1" noChangeArrowheads="1"/>
          </p:cNvSpPr>
          <p:nvPr>
            <p:ph type="body" idx="1"/>
          </p:nvPr>
        </p:nvSpPr>
        <p:spPr>
          <a:xfrm>
            <a:off x="685800" y="1143000"/>
            <a:ext cx="7772400" cy="5334000"/>
          </a:xfrm>
        </p:spPr>
        <p:txBody>
          <a:bodyPr/>
          <a:lstStyle/>
          <a:p>
            <a:pPr>
              <a:lnSpc>
                <a:spcPct val="90000"/>
              </a:lnSpc>
            </a:pPr>
            <a:r>
              <a:rPr lang="en-US" altLang="en-US" sz="2400">
                <a:ea typeface="ＭＳ Ｐゴシック" panose="020B0600070205080204" pitchFamily="34" charset="-128"/>
              </a:rPr>
              <a:t>Measured as the percentage of the total cycle time spent on value adding activities.</a:t>
            </a: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r>
              <a:rPr lang="en-US" altLang="en-US" sz="2400">
                <a:ea typeface="ＭＳ Ｐゴシック" panose="020B0600070205080204" pitchFamily="34" charset="-128"/>
              </a:rPr>
              <a:t>CT = cycle time as defined before</a:t>
            </a:r>
          </a:p>
          <a:p>
            <a:r>
              <a:rPr lang="en-US" altLang="en-US" sz="2400">
                <a:ea typeface="ＭＳ Ｐゴシック" panose="020B0600070205080204" pitchFamily="34" charset="-128"/>
              </a:rPr>
              <a:t>Theoretical Cycle Time (TCT) is the cycle time if  we only counted value-adding activities and excluded any waiting time or handover time</a:t>
            </a:r>
          </a:p>
          <a:p>
            <a:pPr lvl="1"/>
            <a:r>
              <a:rPr lang="en-US" altLang="en-US" sz="2000">
                <a:ea typeface="ＭＳ Ｐゴシック" panose="020B0600070205080204" pitchFamily="34" charset="-128"/>
              </a:rPr>
              <a:t>Count only </a:t>
            </a:r>
            <a:r>
              <a:rPr lang="en-US" altLang="en-US" sz="2000" i="1">
                <a:ea typeface="ＭＳ Ｐゴシック" panose="020B0600070205080204" pitchFamily="34" charset="-128"/>
              </a:rPr>
              <a:t>processing times</a:t>
            </a:r>
          </a:p>
          <a:p>
            <a:pPr>
              <a:lnSpc>
                <a:spcPct val="90000"/>
              </a:lnSpc>
            </a:pPr>
            <a:endParaRPr lang="en-US" altLang="en-US" sz="1000">
              <a:solidFill>
                <a:schemeClr val="accent2"/>
              </a:solidFill>
              <a:ea typeface="ＭＳ Ｐゴシック" panose="020B0600070205080204" pitchFamily="34" charset="-128"/>
            </a:endParaRPr>
          </a:p>
        </p:txBody>
      </p:sp>
      <p:sp>
        <p:nvSpPr>
          <p:cNvPr id="33796" name="Rectangle 4">
            <a:extLst>
              <a:ext uri="{FF2B5EF4-FFF2-40B4-BE49-F238E27FC236}">
                <a16:creationId xmlns:a16="http://schemas.microsoft.com/office/drawing/2014/main" id="{961F6948-9F24-4A60-8DA3-F8B0FFB50407}"/>
              </a:ext>
            </a:extLst>
          </p:cNvPr>
          <p:cNvSpPr>
            <a:spLocks noGrp="1" noChangeArrowheads="1"/>
          </p:cNvSpPr>
          <p:nvPr>
            <p:ph type="title"/>
          </p:nvPr>
        </p:nvSpPr>
        <p:spPr>
          <a:xfrm>
            <a:off x="0" y="76200"/>
            <a:ext cx="9144000" cy="914400"/>
          </a:xfrm>
          <a:noFill/>
        </p:spPr>
        <p:txBody>
          <a:bodyPr/>
          <a:lstStyle/>
          <a:p>
            <a:r>
              <a:rPr lang="en-US" altLang="en-US" sz="3600">
                <a:ea typeface="ＭＳ Ｐゴシック" panose="020B0600070205080204" pitchFamily="34" charset="-128"/>
              </a:rPr>
              <a:t>Cycle Time Efficiency</a:t>
            </a:r>
          </a:p>
        </p:txBody>
      </p:sp>
      <p:grpSp>
        <p:nvGrpSpPr>
          <p:cNvPr id="33797" name="Group 14">
            <a:extLst>
              <a:ext uri="{FF2B5EF4-FFF2-40B4-BE49-F238E27FC236}">
                <a16:creationId xmlns:a16="http://schemas.microsoft.com/office/drawing/2014/main" id="{3E396B2D-163A-4A50-861D-5491FBBDB3F0}"/>
              </a:ext>
            </a:extLst>
          </p:cNvPr>
          <p:cNvGrpSpPr>
            <a:grpSpLocks/>
          </p:cNvGrpSpPr>
          <p:nvPr/>
        </p:nvGrpSpPr>
        <p:grpSpPr bwMode="auto">
          <a:xfrm>
            <a:off x="1143000" y="2000250"/>
            <a:ext cx="7239000" cy="1219200"/>
            <a:chOff x="768" y="1488"/>
            <a:chExt cx="4560" cy="768"/>
          </a:xfrm>
        </p:grpSpPr>
        <p:sp>
          <p:nvSpPr>
            <p:cNvPr id="33799" name="Rectangle 13">
              <a:extLst>
                <a:ext uri="{FF2B5EF4-FFF2-40B4-BE49-F238E27FC236}">
                  <a16:creationId xmlns:a16="http://schemas.microsoft.com/office/drawing/2014/main" id="{296D4514-4F93-409C-9871-9A4717EE9B65}"/>
                </a:ext>
              </a:extLst>
            </p:cNvPr>
            <p:cNvSpPr>
              <a:spLocks noChangeArrowheads="1"/>
            </p:cNvSpPr>
            <p:nvPr/>
          </p:nvSpPr>
          <p:spPr bwMode="auto">
            <a:xfrm>
              <a:off x="768" y="1488"/>
              <a:ext cx="4560" cy="768"/>
            </a:xfrm>
            <a:prstGeom prst="rect">
              <a:avLst/>
            </a:prstGeom>
            <a:solidFill>
              <a:srgbClr val="FFFF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grpSp>
          <p:nvGrpSpPr>
            <p:cNvPr id="33800" name="Group 12">
              <a:extLst>
                <a:ext uri="{FF2B5EF4-FFF2-40B4-BE49-F238E27FC236}">
                  <a16:creationId xmlns:a16="http://schemas.microsoft.com/office/drawing/2014/main" id="{C016F1AE-036D-4514-902D-175978C7A274}"/>
                </a:ext>
              </a:extLst>
            </p:cNvPr>
            <p:cNvGrpSpPr>
              <a:grpSpLocks/>
            </p:cNvGrpSpPr>
            <p:nvPr/>
          </p:nvGrpSpPr>
          <p:grpSpPr bwMode="auto">
            <a:xfrm>
              <a:off x="1008" y="1632"/>
              <a:ext cx="3888" cy="456"/>
              <a:chOff x="1248" y="1632"/>
              <a:chExt cx="3888" cy="456"/>
            </a:xfrm>
          </p:grpSpPr>
          <p:sp>
            <p:nvSpPr>
              <p:cNvPr id="33801" name="Text Box 10">
                <a:extLst>
                  <a:ext uri="{FF2B5EF4-FFF2-40B4-BE49-F238E27FC236}">
                    <a16:creationId xmlns:a16="http://schemas.microsoft.com/office/drawing/2014/main" id="{E2A69FD8-D056-47E1-A5A4-DB9F9CCF05A8}"/>
                  </a:ext>
                </a:extLst>
              </p:cNvPr>
              <p:cNvSpPr txBox="1">
                <a:spLocks noChangeArrowheads="1"/>
              </p:cNvSpPr>
              <p:nvPr/>
            </p:nvSpPr>
            <p:spPr bwMode="auto">
              <a:xfrm>
                <a:off x="1248" y="1728"/>
                <a:ext cx="20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Cycle Time Efficiency = </a:t>
                </a:r>
              </a:p>
            </p:txBody>
          </p:sp>
          <p:graphicFrame>
            <p:nvGraphicFramePr>
              <p:cNvPr id="33794" name="Object 2">
                <a:extLst>
                  <a:ext uri="{FF2B5EF4-FFF2-40B4-BE49-F238E27FC236}">
                    <a16:creationId xmlns:a16="http://schemas.microsoft.com/office/drawing/2014/main" id="{BC4FFAF4-F45A-40B8-999D-2BC858E363CC}"/>
                  </a:ext>
                </a:extLst>
              </p:cNvPr>
              <p:cNvGraphicFramePr>
                <a:graphicFrameLocks noChangeAspect="1"/>
              </p:cNvGraphicFramePr>
              <p:nvPr/>
            </p:nvGraphicFramePr>
            <p:xfrm>
              <a:off x="3296" y="1632"/>
              <a:ext cx="1840" cy="456"/>
            </p:xfrm>
            <a:graphic>
              <a:graphicData uri="http://schemas.openxmlformats.org/presentationml/2006/ole">
                <mc:AlternateContent xmlns:mc="http://schemas.openxmlformats.org/markup-compatibility/2006">
                  <mc:Choice xmlns:v="urn:schemas-microsoft-com:vml" Requires="v">
                    <p:oleObj spid="_x0000_s6147" name="Equation" r:id="rId4" imgW="2920680" imgH="723600" progId="Equation.3">
                      <p:embed/>
                    </p:oleObj>
                  </mc:Choice>
                  <mc:Fallback>
                    <p:oleObj name="Equation" r:id="rId4" imgW="2920680" imgH="723600" progId="Equation.3">
                      <p:embed/>
                      <p:pic>
                        <p:nvPicPr>
                          <p:cNvPr id="33794" name="Object 2">
                            <a:extLst>
                              <a:ext uri="{FF2B5EF4-FFF2-40B4-BE49-F238E27FC236}">
                                <a16:creationId xmlns:a16="http://schemas.microsoft.com/office/drawing/2014/main" id="{BC4FFAF4-F45A-40B8-999D-2BC858E363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6" y="1632"/>
                            <a:ext cx="1840" cy="4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
        <p:nvSpPr>
          <p:cNvPr id="33798" name="Slide Number Placeholder 5">
            <a:extLst>
              <a:ext uri="{FF2B5EF4-FFF2-40B4-BE49-F238E27FC236}">
                <a16:creationId xmlns:a16="http://schemas.microsoft.com/office/drawing/2014/main" id="{BB918BC5-07FD-4115-BAB6-160510DF697A}"/>
              </a:ext>
            </a:extLst>
          </p:cNvPr>
          <p:cNvSpPr txBox="1">
            <a:spLocks/>
          </p:cNvSpPr>
          <p:nvPr/>
        </p:nvSpPr>
        <p:spPr bwMode="auto">
          <a:xfrm>
            <a:off x="285750" y="6286500"/>
            <a:ext cx="55054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Inspired by a slide by Manuel Laguna &amp; John Marklund</a:t>
            </a:r>
            <a:endParaRPr lang="et-EE" altLang="en-US" sz="1600" b="0"/>
          </a:p>
        </p:txBody>
      </p:sp>
    </p:spTree>
    <p:extLst>
      <p:ext uri="{BB962C8B-B14F-4D97-AF65-F5344CB8AC3E}">
        <p14:creationId xmlns:p14="http://schemas.microsoft.com/office/powerpoint/2010/main" val="3436559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10BC2808-6CCF-4EE9-812D-10A3D0FD0EE4}"/>
              </a:ext>
            </a:extLst>
          </p:cNvPr>
          <p:cNvSpPr>
            <a:spLocks noGrp="1"/>
          </p:cNvSpPr>
          <p:nvPr>
            <p:ph type="title"/>
          </p:nvPr>
        </p:nvSpPr>
        <p:spPr/>
        <p:txBody>
          <a:bodyPr/>
          <a:lstStyle/>
          <a:p>
            <a:r>
              <a:rPr lang="en-US" altLang="en-US">
                <a:ea typeface="ＭＳ Ｐゴシック" panose="020B0600070205080204" pitchFamily="34" charset="-128"/>
              </a:rPr>
              <a:t>Flow Analysis</a:t>
            </a:r>
          </a:p>
        </p:txBody>
      </p:sp>
      <p:sp>
        <p:nvSpPr>
          <p:cNvPr id="35843" name="Content Placeholder 2">
            <a:extLst>
              <a:ext uri="{FF2B5EF4-FFF2-40B4-BE49-F238E27FC236}">
                <a16:creationId xmlns:a16="http://schemas.microsoft.com/office/drawing/2014/main" id="{63F185AB-5960-4601-B7F4-1B4FE6073D4F}"/>
              </a:ext>
            </a:extLst>
          </p:cNvPr>
          <p:cNvSpPr>
            <a:spLocks noGrp="1"/>
          </p:cNvSpPr>
          <p:nvPr>
            <p:ph idx="1"/>
          </p:nvPr>
        </p:nvSpPr>
        <p:spPr/>
        <p:txBody>
          <a:bodyPr/>
          <a:lstStyle/>
          <a:p>
            <a:r>
              <a:rPr lang="en-US" altLang="en-US">
                <a:ea typeface="ＭＳ Ｐゴシック" panose="020B0600070205080204" pitchFamily="34" charset="-128"/>
              </a:rPr>
              <a:t>The previous technique for cycle time analysis is only one example of what can be done using </a:t>
            </a:r>
            <a:r>
              <a:rPr lang="en-US" altLang="en-US" i="1">
                <a:ea typeface="ＭＳ Ｐゴシック" panose="020B0600070205080204" pitchFamily="34" charset="-128"/>
              </a:rPr>
              <a:t>flow analysis</a:t>
            </a:r>
            <a:r>
              <a:rPr lang="en-US" altLang="en-US">
                <a:ea typeface="ＭＳ Ｐゴシック" panose="020B0600070205080204" pitchFamily="34" charset="-128"/>
              </a:rPr>
              <a:t> techniques</a:t>
            </a:r>
          </a:p>
          <a:p>
            <a:r>
              <a:rPr lang="en-US" altLang="en-US">
                <a:ea typeface="ＭＳ Ｐゴシック" panose="020B0600070205080204" pitchFamily="34" charset="-128"/>
              </a:rPr>
              <a:t>Other applications:</a:t>
            </a:r>
          </a:p>
          <a:p>
            <a:pPr lvl="1"/>
            <a:r>
              <a:rPr lang="en-US" altLang="en-US">
                <a:ea typeface="ＭＳ Ｐゴシック" panose="020B0600070205080204" pitchFamily="34" charset="-128"/>
              </a:rPr>
              <a:t>Calculating cost-per-process-instance (cf. Textbook)</a:t>
            </a:r>
          </a:p>
          <a:p>
            <a:pPr lvl="1"/>
            <a:r>
              <a:rPr lang="en-US" altLang="en-US">
                <a:ea typeface="ＭＳ Ｐゴシック" panose="020B0600070205080204" pitchFamily="34" charset="-128"/>
              </a:rPr>
              <a:t>Calculating error rates at the process level</a:t>
            </a:r>
          </a:p>
          <a:p>
            <a:pPr lvl="1"/>
            <a:r>
              <a:rPr lang="en-US" altLang="en-US">
                <a:ea typeface="ＭＳ Ｐゴシック" panose="020B0600070205080204" pitchFamily="34" charset="-128"/>
              </a:rPr>
              <a:t>Estimating capacity requirements</a:t>
            </a:r>
          </a:p>
        </p:txBody>
      </p:sp>
    </p:spTree>
    <p:extLst>
      <p:ext uri="{BB962C8B-B14F-4D97-AF65-F5344CB8AC3E}">
        <p14:creationId xmlns:p14="http://schemas.microsoft.com/office/powerpoint/2010/main" val="376560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a:extLst>
              <a:ext uri="{FF2B5EF4-FFF2-40B4-BE49-F238E27FC236}">
                <a16:creationId xmlns:a16="http://schemas.microsoft.com/office/drawing/2014/main" id="{4459D0F8-55CF-4D63-BA4D-02E994467D52}"/>
              </a:ext>
            </a:extLst>
          </p:cNvPr>
          <p:cNvSpPr>
            <a:spLocks noGrp="1"/>
          </p:cNvSpPr>
          <p:nvPr>
            <p:ph type="title"/>
          </p:nvPr>
        </p:nvSpPr>
        <p:spPr>
          <a:xfrm>
            <a:off x="381000" y="274638"/>
            <a:ext cx="8458200" cy="1143000"/>
          </a:xfrm>
        </p:spPr>
        <p:txBody>
          <a:bodyPr/>
          <a:lstStyle/>
          <a:p>
            <a:r>
              <a:rPr lang="en-US" altLang="en-US">
                <a:ea typeface="ＭＳ Ｐゴシック" panose="020B0600070205080204" pitchFamily="34" charset="-128"/>
              </a:rPr>
              <a:t>Limitation 1: Not all Models are Structured</a:t>
            </a:r>
          </a:p>
        </p:txBody>
      </p:sp>
      <p:pic>
        <p:nvPicPr>
          <p:cNvPr id="36868" name="Picture 3" descr="icsoc.pdf">
            <a:extLst>
              <a:ext uri="{FF2B5EF4-FFF2-40B4-BE49-F238E27FC236}">
                <a16:creationId xmlns:a16="http://schemas.microsoft.com/office/drawing/2014/main" id="{A2CA5B8D-F593-4150-A90E-759647ECB2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8125"/>
            <a:ext cx="70072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6866" name="Object 2">
            <a:extLst>
              <a:ext uri="{FF2B5EF4-FFF2-40B4-BE49-F238E27FC236}">
                <a16:creationId xmlns:a16="http://schemas.microsoft.com/office/drawing/2014/main" id="{7F066A03-CCE9-4747-B685-E01BEE4995A7}"/>
              </a:ext>
            </a:extLst>
          </p:cNvPr>
          <p:cNvGraphicFramePr>
            <a:graphicFrameLocks noChangeAspect="1"/>
          </p:cNvGraphicFramePr>
          <p:nvPr/>
        </p:nvGraphicFramePr>
        <p:xfrm>
          <a:off x="133350" y="4144963"/>
          <a:ext cx="9010650" cy="2057400"/>
        </p:xfrm>
        <a:graphic>
          <a:graphicData uri="http://schemas.openxmlformats.org/presentationml/2006/ole">
            <mc:AlternateContent xmlns:mc="http://schemas.openxmlformats.org/markup-compatibility/2006">
              <mc:Choice xmlns:v="urn:schemas-microsoft-com:vml" Requires="v">
                <p:oleObj spid="_x0000_s7171" name="Visio" r:id="rId4" imgW="10006279" imgH="2284781" progId="Visio.Drawing.11">
                  <p:embed/>
                </p:oleObj>
              </mc:Choice>
              <mc:Fallback>
                <p:oleObj name="Visio" r:id="rId4" imgW="10006279" imgH="2284781" progId="Visio.Drawing.11">
                  <p:embed/>
                  <p:pic>
                    <p:nvPicPr>
                      <p:cNvPr id="36866" name="Object 2">
                        <a:extLst>
                          <a:ext uri="{FF2B5EF4-FFF2-40B4-BE49-F238E27FC236}">
                            <a16:creationId xmlns:a16="http://schemas.microsoft.com/office/drawing/2014/main" id="{7F066A03-CCE9-4747-B685-E01BEE4995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4144963"/>
                        <a:ext cx="901065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869" name="TextBox 5">
            <a:extLst>
              <a:ext uri="{FF2B5EF4-FFF2-40B4-BE49-F238E27FC236}">
                <a16:creationId xmlns:a16="http://schemas.microsoft.com/office/drawing/2014/main" id="{596C9ADA-2B2C-4546-8B79-51D6AD56D0B3}"/>
              </a:ext>
            </a:extLst>
          </p:cNvPr>
          <p:cNvSpPr txBox="1">
            <a:spLocks noChangeArrowheads="1"/>
          </p:cNvSpPr>
          <p:nvPr/>
        </p:nvSpPr>
        <p:spPr bwMode="auto">
          <a:xfrm>
            <a:off x="6134100" y="4257675"/>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0.5</a:t>
            </a:r>
            <a:endParaRPr lang="et-EE" altLang="en-US" sz="1800">
              <a:solidFill>
                <a:srgbClr val="FF0000"/>
              </a:solidFill>
            </a:endParaRPr>
          </a:p>
        </p:txBody>
      </p:sp>
      <p:sp>
        <p:nvSpPr>
          <p:cNvPr id="36870" name="TextBox 6">
            <a:extLst>
              <a:ext uri="{FF2B5EF4-FFF2-40B4-BE49-F238E27FC236}">
                <a16:creationId xmlns:a16="http://schemas.microsoft.com/office/drawing/2014/main" id="{AA965CA0-4CD3-436C-AB3F-317541B565EF}"/>
              </a:ext>
            </a:extLst>
          </p:cNvPr>
          <p:cNvSpPr txBox="1">
            <a:spLocks noChangeArrowheads="1"/>
          </p:cNvSpPr>
          <p:nvPr/>
        </p:nvSpPr>
        <p:spPr bwMode="auto">
          <a:xfrm>
            <a:off x="2847975" y="5043488"/>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0.7</a:t>
            </a:r>
            <a:endParaRPr lang="et-EE" altLang="en-US" sz="1800">
              <a:solidFill>
                <a:srgbClr val="FF0000"/>
              </a:solidFill>
            </a:endParaRPr>
          </a:p>
        </p:txBody>
      </p:sp>
      <p:sp>
        <p:nvSpPr>
          <p:cNvPr id="36871" name="TextBox 7">
            <a:extLst>
              <a:ext uri="{FF2B5EF4-FFF2-40B4-BE49-F238E27FC236}">
                <a16:creationId xmlns:a16="http://schemas.microsoft.com/office/drawing/2014/main" id="{8E1C6B09-51D8-4F93-92B9-AAA1349075B6}"/>
              </a:ext>
            </a:extLst>
          </p:cNvPr>
          <p:cNvSpPr txBox="1">
            <a:spLocks noChangeArrowheads="1"/>
          </p:cNvSpPr>
          <p:nvPr/>
        </p:nvSpPr>
        <p:spPr bwMode="auto">
          <a:xfrm>
            <a:off x="2776538" y="4114800"/>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0.3</a:t>
            </a:r>
            <a:endParaRPr lang="et-EE" altLang="en-US" sz="1800">
              <a:solidFill>
                <a:srgbClr val="FF0000"/>
              </a:solidFill>
            </a:endParaRPr>
          </a:p>
        </p:txBody>
      </p:sp>
      <p:sp>
        <p:nvSpPr>
          <p:cNvPr id="36872" name="TextBox 8">
            <a:extLst>
              <a:ext uri="{FF2B5EF4-FFF2-40B4-BE49-F238E27FC236}">
                <a16:creationId xmlns:a16="http://schemas.microsoft.com/office/drawing/2014/main" id="{05AB5320-35F6-4719-BAFA-75D2F2157923}"/>
              </a:ext>
            </a:extLst>
          </p:cNvPr>
          <p:cNvSpPr txBox="1">
            <a:spLocks noChangeArrowheads="1"/>
          </p:cNvSpPr>
          <p:nvPr/>
        </p:nvSpPr>
        <p:spPr bwMode="auto">
          <a:xfrm>
            <a:off x="6286500" y="5316538"/>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0.5</a:t>
            </a:r>
            <a:endParaRPr lang="et-EE" altLang="en-US" sz="1800">
              <a:solidFill>
                <a:srgbClr val="FF0000"/>
              </a:solidFill>
            </a:endParaRPr>
          </a:p>
        </p:txBody>
      </p:sp>
      <p:sp>
        <p:nvSpPr>
          <p:cNvPr id="36873" name="TextBox 7">
            <a:extLst>
              <a:ext uri="{FF2B5EF4-FFF2-40B4-BE49-F238E27FC236}">
                <a16:creationId xmlns:a16="http://schemas.microsoft.com/office/drawing/2014/main" id="{BCA0F674-81E3-49C4-A01A-10A066AA74D0}"/>
              </a:ext>
            </a:extLst>
          </p:cNvPr>
          <p:cNvSpPr txBox="1">
            <a:spLocks noChangeArrowheads="1"/>
          </p:cNvSpPr>
          <p:nvPr/>
        </p:nvSpPr>
        <p:spPr bwMode="auto">
          <a:xfrm>
            <a:off x="4748213" y="5743575"/>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0.2</a:t>
            </a:r>
            <a:endParaRPr lang="et-EE" altLang="en-US" sz="1800">
              <a:solidFill>
                <a:srgbClr val="FF0000"/>
              </a:solidFill>
            </a:endParaRPr>
          </a:p>
        </p:txBody>
      </p:sp>
      <p:sp>
        <p:nvSpPr>
          <p:cNvPr id="36874" name="TextBox 7">
            <a:extLst>
              <a:ext uri="{FF2B5EF4-FFF2-40B4-BE49-F238E27FC236}">
                <a16:creationId xmlns:a16="http://schemas.microsoft.com/office/drawing/2014/main" id="{67E34C13-2162-4674-8497-5E67E0D6985E}"/>
              </a:ext>
            </a:extLst>
          </p:cNvPr>
          <p:cNvSpPr txBox="1">
            <a:spLocks noChangeArrowheads="1"/>
          </p:cNvSpPr>
          <p:nvPr/>
        </p:nvSpPr>
        <p:spPr bwMode="auto">
          <a:xfrm>
            <a:off x="7796213" y="5057775"/>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0.8</a:t>
            </a:r>
            <a:endParaRPr lang="et-EE" altLang="en-US" sz="1800">
              <a:solidFill>
                <a:srgbClr val="FF0000"/>
              </a:solidFill>
            </a:endParaRPr>
          </a:p>
        </p:txBody>
      </p:sp>
    </p:spTree>
    <p:extLst>
      <p:ext uri="{BB962C8B-B14F-4D97-AF65-F5344CB8AC3E}">
        <p14:creationId xmlns:p14="http://schemas.microsoft.com/office/powerpoint/2010/main" val="408759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DA4A83E4-B9D8-40CB-BC78-4959221C656F}"/>
              </a:ext>
            </a:extLst>
          </p:cNvPr>
          <p:cNvSpPr>
            <a:spLocks noGrp="1" noChangeArrowheads="1"/>
          </p:cNvSpPr>
          <p:nvPr>
            <p:ph idx="1"/>
          </p:nvPr>
        </p:nvSpPr>
        <p:spPr>
          <a:xfrm>
            <a:off x="457200" y="1828800"/>
            <a:ext cx="8229600" cy="4297363"/>
          </a:xfrm>
        </p:spPr>
        <p:txBody>
          <a:bodyPr/>
          <a:lstStyle/>
          <a:p>
            <a:pPr eaLnBrk="1" hangingPunct="1">
              <a:spcBef>
                <a:spcPct val="80000"/>
              </a:spcBef>
            </a:pPr>
            <a:r>
              <a:rPr lang="en-AU" altLang="en-US" dirty="0">
                <a:ea typeface="ＭＳ Ｐゴシック" panose="020B0600070205080204" pitchFamily="34" charset="-128"/>
              </a:rPr>
              <a:t>Business Process Management (BPM)</a:t>
            </a:r>
            <a:br>
              <a:rPr lang="en-AU" altLang="en-US" dirty="0">
                <a:ea typeface="ＭＳ Ｐゴシック" panose="020B0600070205080204" pitchFamily="34" charset="-128"/>
              </a:rPr>
            </a:br>
            <a:r>
              <a:rPr lang="en-AU" altLang="en-US" dirty="0">
                <a:ea typeface="ＭＳ Ｐゴシック" panose="020B0600070205080204" pitchFamily="34" charset="-128"/>
              </a:rPr>
              <a:t>Marlon Dumas (Quantitative Process Analysis)</a:t>
            </a:r>
          </a:p>
        </p:txBody>
      </p:sp>
      <p:sp>
        <p:nvSpPr>
          <p:cNvPr id="3" name="Title 2">
            <a:extLst>
              <a:ext uri="{FF2B5EF4-FFF2-40B4-BE49-F238E27FC236}">
                <a16:creationId xmlns:a16="http://schemas.microsoft.com/office/drawing/2014/main" id="{018BADEE-2ABD-43F3-81D7-BCC9A345E1DC}"/>
              </a:ext>
            </a:extLst>
          </p:cNvPr>
          <p:cNvSpPr>
            <a:spLocks noGrp="1"/>
          </p:cNvSpPr>
          <p:nvPr>
            <p:ph type="title"/>
          </p:nvPr>
        </p:nvSpPr>
        <p:spPr/>
        <p:txBody>
          <a:bodyPr/>
          <a:lstStyle/>
          <a:p>
            <a:r>
              <a:rPr lang="en-US" dirty="0" err="1"/>
              <a:t>Referensi</a:t>
            </a:r>
            <a:endParaRPr lang="en-US" dirty="0"/>
          </a:p>
        </p:txBody>
      </p:sp>
    </p:spTree>
    <p:extLst>
      <p:ext uri="{BB962C8B-B14F-4D97-AF65-F5344CB8AC3E}">
        <p14:creationId xmlns:p14="http://schemas.microsoft.com/office/powerpoint/2010/main" val="357605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D7618A1-DDFE-4C92-B5FB-B507511102D1}"/>
              </a:ext>
            </a:extLst>
          </p:cNvPr>
          <p:cNvSpPr>
            <a:spLocks noGrp="1"/>
          </p:cNvSpPr>
          <p:nvPr>
            <p:ph type="title"/>
          </p:nvPr>
        </p:nvSpPr>
        <p:spPr>
          <a:xfrm>
            <a:off x="214313" y="274638"/>
            <a:ext cx="8715375" cy="1143000"/>
          </a:xfrm>
        </p:spPr>
        <p:txBody>
          <a:bodyPr/>
          <a:lstStyle/>
          <a:p>
            <a:r>
              <a:rPr lang="en-US" altLang="en-US">
                <a:ea typeface="ＭＳ Ｐゴシック" panose="020B0600070205080204" pitchFamily="34" charset="-128"/>
              </a:rPr>
              <a:t>Limitation 2: Fixed load + fixed resource capacity</a:t>
            </a:r>
            <a:endParaRPr lang="et-EE" altLang="en-US">
              <a:ea typeface="ＭＳ Ｐゴシック" panose="020B0600070205080204" pitchFamily="34" charset="-128"/>
            </a:endParaRPr>
          </a:p>
        </p:txBody>
      </p:sp>
      <p:sp>
        <p:nvSpPr>
          <p:cNvPr id="37891" name="Content Placeholder 2">
            <a:extLst>
              <a:ext uri="{FF2B5EF4-FFF2-40B4-BE49-F238E27FC236}">
                <a16:creationId xmlns:a16="http://schemas.microsoft.com/office/drawing/2014/main" id="{6D6B46F9-3D95-4122-B23E-A5ACA3BCFB65}"/>
              </a:ext>
            </a:extLst>
          </p:cNvPr>
          <p:cNvSpPr>
            <a:spLocks noGrp="1"/>
          </p:cNvSpPr>
          <p:nvPr>
            <p:ph idx="1"/>
          </p:nvPr>
        </p:nvSpPr>
        <p:spPr>
          <a:xfrm>
            <a:off x="214313" y="1628775"/>
            <a:ext cx="8715375" cy="3989388"/>
          </a:xfrm>
        </p:spPr>
        <p:txBody>
          <a:bodyPr/>
          <a:lstStyle/>
          <a:p>
            <a:r>
              <a:rPr lang="en-US" altLang="en-US">
                <a:ea typeface="ＭＳ Ｐゴシック" panose="020B0600070205080204" pitchFamily="34" charset="-128"/>
              </a:rPr>
              <a:t>Cycle time analysis does not consider waiting times due to </a:t>
            </a:r>
            <a:r>
              <a:rPr lang="en-US" altLang="en-US" u="sng">
                <a:ea typeface="ＭＳ Ｐゴシック" panose="020B0600070205080204" pitchFamily="34" charset="-128"/>
              </a:rPr>
              <a:t>resource contention</a:t>
            </a:r>
            <a:endParaRPr lang="en-US" altLang="en-US">
              <a:ea typeface="ＭＳ Ｐゴシック" panose="020B0600070205080204" pitchFamily="34" charset="-128"/>
            </a:endParaRPr>
          </a:p>
          <a:p>
            <a:r>
              <a:rPr lang="en-US" altLang="en-US">
                <a:ea typeface="ＭＳ Ｐゴシック" panose="020B0600070205080204" pitchFamily="34" charset="-128"/>
                <a:sym typeface="Wingdings" panose="05000000000000000000" pitchFamily="2" charset="2"/>
              </a:rPr>
              <a:t>Queuing analysis and simulation address these limitations and have a broader applicability</a:t>
            </a:r>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00828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1C75FAFD-A61D-4EFC-BB09-3410DB270D8B}"/>
              </a:ext>
            </a:extLst>
          </p:cNvPr>
          <p:cNvSpPr>
            <a:spLocks noGrp="1" noChangeArrowheads="1"/>
          </p:cNvSpPr>
          <p:nvPr>
            <p:ph type="body" idx="1"/>
          </p:nvPr>
        </p:nvSpPr>
        <p:spPr>
          <a:xfrm>
            <a:off x="304800" y="1138238"/>
            <a:ext cx="8715375" cy="4881562"/>
          </a:xfrm>
        </p:spPr>
        <p:txBody>
          <a:bodyPr/>
          <a:lstStyle/>
          <a:p>
            <a:r>
              <a:rPr lang="en-US" altLang="en-US">
                <a:ea typeface="ＭＳ Ｐゴシック" panose="020B0600070205080204" pitchFamily="34" charset="-128"/>
              </a:rPr>
              <a:t>WIP = (average) Work-In-Process</a:t>
            </a:r>
          </a:p>
          <a:p>
            <a:pPr lvl="1"/>
            <a:r>
              <a:rPr lang="en-US" altLang="en-US">
                <a:ea typeface="ＭＳ Ｐゴシック" panose="020B0600070205080204" pitchFamily="34" charset="-128"/>
              </a:rPr>
              <a:t>Number of cases that are running (started but not yet completed)</a:t>
            </a:r>
          </a:p>
          <a:p>
            <a:pPr lvl="1"/>
            <a:r>
              <a:rPr lang="en-US" altLang="en-US">
                <a:ea typeface="ＭＳ Ｐゴシック" panose="020B0600070205080204" pitchFamily="34" charset="-128"/>
              </a:rPr>
              <a:t>E.g. # of active and unfilled orders in an order-to-cash process</a:t>
            </a:r>
          </a:p>
          <a:p>
            <a:r>
              <a:rPr lang="en-US" altLang="en-US">
                <a:ea typeface="ＭＳ Ｐゴシック" panose="020B0600070205080204" pitchFamily="34" charset="-128"/>
              </a:rPr>
              <a:t>WIP is a form of waste (cf. 7+1 sources of waste)</a:t>
            </a:r>
          </a:p>
          <a:p>
            <a:r>
              <a:rPr lang="en-US" altLang="en-US">
                <a:ea typeface="ＭＳ Ｐゴシック" panose="020B0600070205080204" pitchFamily="34" charset="-128"/>
              </a:rPr>
              <a:t>Little’s Formula: WIP = </a:t>
            </a:r>
            <a:r>
              <a:rPr lang="en-US" altLang="en-US">
                <a:ea typeface="ＭＳ Ｐゴシック" panose="020B0600070205080204" pitchFamily="34" charset="-128"/>
                <a:sym typeface="Symbol" panose="05050102010706020507" pitchFamily="18" charset="2"/>
              </a:rPr>
              <a:t></a:t>
            </a:r>
            <a:r>
              <a:rPr lang="en-US" altLang="en-US">
                <a:ea typeface="ＭＳ Ｐゴシック" panose="020B0600070205080204" pitchFamily="34" charset="-128"/>
                <a:cs typeface="Times New Roman" panose="02020603050405020304" pitchFamily="18" charset="0"/>
                <a:sym typeface="Symbol" panose="05050102010706020507" pitchFamily="18" charset="2"/>
              </a:rPr>
              <a:t>·CT</a:t>
            </a:r>
          </a:p>
          <a:p>
            <a:pPr lvl="1"/>
            <a:r>
              <a:rPr lang="en-US" altLang="en-US">
                <a:ea typeface="ＭＳ Ｐゴシック" panose="020B0600070205080204" pitchFamily="34" charset="-128"/>
                <a:sym typeface="Symbol" panose="05050102010706020507" pitchFamily="18" charset="2"/>
              </a:rPr>
              <a:t> = arrival rate (number of new cases per time unit)</a:t>
            </a:r>
          </a:p>
          <a:p>
            <a:pPr lvl="1"/>
            <a:r>
              <a:rPr lang="en-US" altLang="en-US">
                <a:ea typeface="ＭＳ Ｐゴシック" panose="020B0600070205080204" pitchFamily="34" charset="-128"/>
                <a:sym typeface="Symbol" panose="05050102010706020507" pitchFamily="18" charset="2"/>
              </a:rPr>
              <a:t>CT = cycle time</a:t>
            </a:r>
            <a:endParaRPr lang="en-US" altLang="en-US">
              <a:ea typeface="ＭＳ Ｐゴシック" panose="020B0600070205080204" pitchFamily="34" charset="-128"/>
            </a:endParaRPr>
          </a:p>
          <a:p>
            <a:pPr>
              <a:buFontTx/>
              <a:buNone/>
            </a:pPr>
            <a:endParaRPr lang="en-US" altLang="en-US">
              <a:ea typeface="ＭＳ Ｐゴシック" panose="020B0600070205080204" pitchFamily="34" charset="-128"/>
            </a:endParaRPr>
          </a:p>
          <a:p>
            <a:pPr>
              <a:buFontTx/>
              <a:buNone/>
            </a:pPr>
            <a:endParaRPr lang="en-US" altLang="en-US" sz="2400" b="1">
              <a:ea typeface="ＭＳ Ｐゴシック" panose="020B0600070205080204" pitchFamily="34" charset="-128"/>
            </a:endParaRPr>
          </a:p>
          <a:p>
            <a:endParaRPr lang="en-US" altLang="en-US" sz="2000">
              <a:solidFill>
                <a:schemeClr val="accent2"/>
              </a:solidFill>
              <a:ea typeface="ＭＳ Ｐゴシック" panose="020B0600070205080204" pitchFamily="34" charset="-128"/>
            </a:endParaRPr>
          </a:p>
        </p:txBody>
      </p:sp>
      <p:sp>
        <p:nvSpPr>
          <p:cNvPr id="12292" name="Rectangle 4">
            <a:extLst>
              <a:ext uri="{FF2B5EF4-FFF2-40B4-BE49-F238E27FC236}">
                <a16:creationId xmlns:a16="http://schemas.microsoft.com/office/drawing/2014/main" id="{8449419A-1BD9-43D2-9891-18DDF90951C0}"/>
              </a:ext>
            </a:extLst>
          </p:cNvPr>
          <p:cNvSpPr>
            <a:spLocks noGrp="1" noChangeArrowheads="1"/>
          </p:cNvSpPr>
          <p:nvPr>
            <p:ph type="title"/>
          </p:nvPr>
        </p:nvSpPr>
        <p:spPr>
          <a:xfrm>
            <a:off x="285750" y="76200"/>
            <a:ext cx="8643938" cy="914400"/>
          </a:xfrm>
          <a:noFill/>
        </p:spPr>
        <p:txBody>
          <a:bodyPr/>
          <a:lstStyle/>
          <a:p>
            <a:r>
              <a:rPr lang="en-US" altLang="en-US" sz="3600">
                <a:ea typeface="ＭＳ Ｐゴシック" panose="020B0600070205080204" pitchFamily="34" charset="-128"/>
              </a:rPr>
              <a:t>Cycle Time &amp; Work-In-Progress</a:t>
            </a:r>
          </a:p>
        </p:txBody>
      </p:sp>
    </p:spTree>
    <p:extLst>
      <p:ext uri="{BB962C8B-B14F-4D97-AF65-F5344CB8AC3E}">
        <p14:creationId xmlns:p14="http://schemas.microsoft.com/office/powerpoint/2010/main" val="49578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F259C2E0-396C-4B43-A72B-3CF424038D95}"/>
              </a:ext>
            </a:extLst>
          </p:cNvPr>
          <p:cNvSpPr>
            <a:spLocks noGrp="1"/>
          </p:cNvSpPr>
          <p:nvPr>
            <p:ph type="title"/>
          </p:nvPr>
        </p:nvSpPr>
        <p:spPr>
          <a:xfrm>
            <a:off x="457200" y="142875"/>
            <a:ext cx="8229600" cy="1071563"/>
          </a:xfrm>
        </p:spPr>
        <p:txBody>
          <a:bodyPr/>
          <a:lstStyle/>
          <a:p>
            <a:r>
              <a:rPr lang="en-US" altLang="en-US">
                <a:ea typeface="ＭＳ Ｐゴシック" panose="020B0600070205080204" pitchFamily="34" charset="-128"/>
              </a:rPr>
              <a:t>Exercise</a:t>
            </a:r>
            <a:endParaRPr lang="et-EE" altLang="en-US">
              <a:ea typeface="ＭＳ Ｐゴシック" panose="020B0600070205080204" pitchFamily="34" charset="-128"/>
            </a:endParaRPr>
          </a:p>
        </p:txBody>
      </p:sp>
      <p:sp>
        <p:nvSpPr>
          <p:cNvPr id="39939" name="Content Placeholder 2">
            <a:extLst>
              <a:ext uri="{FF2B5EF4-FFF2-40B4-BE49-F238E27FC236}">
                <a16:creationId xmlns:a16="http://schemas.microsoft.com/office/drawing/2014/main" id="{0F0A44F1-489F-4ABB-AA29-7A3B9A963636}"/>
              </a:ext>
            </a:extLst>
          </p:cNvPr>
          <p:cNvSpPr>
            <a:spLocks noGrp="1"/>
          </p:cNvSpPr>
          <p:nvPr>
            <p:ph idx="1"/>
          </p:nvPr>
        </p:nvSpPr>
        <p:spPr>
          <a:xfrm>
            <a:off x="457200" y="1214438"/>
            <a:ext cx="8229600" cy="4857750"/>
          </a:xfrm>
        </p:spPr>
        <p:txBody>
          <a:bodyPr/>
          <a:lstStyle/>
          <a:p>
            <a:pPr>
              <a:buFontTx/>
              <a:buNone/>
            </a:pPr>
            <a:r>
              <a:rPr lang="en-AU" altLang="en-US">
                <a:ea typeface="ＭＳ Ｐゴシック" panose="020B0600070205080204" pitchFamily="34" charset="-128"/>
              </a:rPr>
              <a:t>	</a:t>
            </a:r>
            <a:r>
              <a:rPr lang="en-AU" altLang="en-US" sz="2400">
                <a:ea typeface="ＭＳ Ｐゴシック" panose="020B0600070205080204" pitchFamily="34" charset="-128"/>
              </a:rPr>
              <a:t>A fast-food restaurant receives on average 1200 customers per day (between 10:00 and 22:00). During peak times (12:00-15:00 and 18:00-21:00), the restaurant receives around 900 customers in total, and 90 customers can be found in the restaurant (on average) at a given point in time. At non-peak times, the restaurant receives 300 customers in total, and 30 customers can be found in the restaurant (on average) at a given point in time.</a:t>
            </a:r>
            <a:endParaRPr lang="et-EE" altLang="en-US" sz="2400">
              <a:ea typeface="ＭＳ Ｐゴシック" panose="020B0600070205080204" pitchFamily="34" charset="-128"/>
            </a:endParaRPr>
          </a:p>
          <a:p>
            <a:pPr marL="914400" lvl="1" indent="-457200">
              <a:buFontTx/>
              <a:buAutoNum type="arabicPeriod"/>
            </a:pPr>
            <a:r>
              <a:rPr lang="en-AU" altLang="en-US" sz="2000">
                <a:ea typeface="ＭＳ Ｐゴシック" panose="020B0600070205080204" pitchFamily="34" charset="-128"/>
              </a:rPr>
              <a:t>What is the average time that a customer spends in the restaurant during </a:t>
            </a:r>
            <a:r>
              <a:rPr lang="en-AU" altLang="en-US" sz="2000" u="sng">
                <a:ea typeface="ＭＳ Ｐゴシック" panose="020B0600070205080204" pitchFamily="34" charset="-128"/>
              </a:rPr>
              <a:t>peak</a:t>
            </a:r>
            <a:r>
              <a:rPr lang="en-AU" altLang="en-US" sz="2000">
                <a:ea typeface="ＭＳ Ｐゴシック" panose="020B0600070205080204" pitchFamily="34" charset="-128"/>
              </a:rPr>
              <a:t> times?</a:t>
            </a:r>
          </a:p>
          <a:p>
            <a:pPr marL="914400" lvl="1" indent="-457200">
              <a:buFontTx/>
              <a:buAutoNum type="arabicPeriod"/>
            </a:pPr>
            <a:r>
              <a:rPr lang="en-AU" altLang="en-US" sz="2000">
                <a:ea typeface="ＭＳ Ｐゴシック" panose="020B0600070205080204" pitchFamily="34" charset="-128"/>
              </a:rPr>
              <a:t>What is the average time that a customer spends in the restaurant during </a:t>
            </a:r>
            <a:r>
              <a:rPr lang="en-AU" altLang="en-US" sz="2000" u="sng">
                <a:ea typeface="ＭＳ Ｐゴシック" panose="020B0600070205080204" pitchFamily="34" charset="-128"/>
              </a:rPr>
              <a:t>non-peak</a:t>
            </a:r>
            <a:r>
              <a:rPr lang="en-AU" altLang="en-US" sz="2000">
                <a:ea typeface="ＭＳ Ｐゴシック" panose="020B0600070205080204" pitchFamily="34" charset="-128"/>
              </a:rPr>
              <a:t> times?</a:t>
            </a:r>
          </a:p>
        </p:txBody>
      </p:sp>
    </p:spTree>
    <p:extLst>
      <p:ext uri="{BB962C8B-B14F-4D97-AF65-F5344CB8AC3E}">
        <p14:creationId xmlns:p14="http://schemas.microsoft.com/office/powerpoint/2010/main" val="175088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02A2E86-6AF3-424E-8EDD-31424EC5FEA3}"/>
              </a:ext>
            </a:extLst>
          </p:cNvPr>
          <p:cNvSpPr>
            <a:spLocks noGrp="1"/>
          </p:cNvSpPr>
          <p:nvPr>
            <p:ph type="title"/>
          </p:nvPr>
        </p:nvSpPr>
        <p:spPr>
          <a:xfrm>
            <a:off x="457200" y="274638"/>
            <a:ext cx="8229600" cy="792162"/>
          </a:xfrm>
        </p:spPr>
        <p:txBody>
          <a:bodyPr/>
          <a:lstStyle/>
          <a:p>
            <a:r>
              <a:rPr lang="en-US" altLang="en-US">
                <a:ea typeface="ＭＳ Ｐゴシック" panose="020B0600070205080204" pitchFamily="34" charset="-128"/>
              </a:rPr>
              <a:t>Exercise (cont.)</a:t>
            </a:r>
            <a:endParaRPr lang="et-EE" altLang="en-US">
              <a:ea typeface="ＭＳ Ｐゴシック" panose="020B0600070205080204" pitchFamily="34" charset="-128"/>
            </a:endParaRPr>
          </a:p>
        </p:txBody>
      </p:sp>
      <p:sp>
        <p:nvSpPr>
          <p:cNvPr id="40963" name="Content Placeholder 2">
            <a:extLst>
              <a:ext uri="{FF2B5EF4-FFF2-40B4-BE49-F238E27FC236}">
                <a16:creationId xmlns:a16="http://schemas.microsoft.com/office/drawing/2014/main" id="{611AF1DD-9CF0-425A-8053-9CE1DE38EEC7}"/>
              </a:ext>
            </a:extLst>
          </p:cNvPr>
          <p:cNvSpPr>
            <a:spLocks noGrp="1"/>
          </p:cNvSpPr>
          <p:nvPr>
            <p:ph idx="1"/>
          </p:nvPr>
        </p:nvSpPr>
        <p:spPr/>
        <p:txBody>
          <a:bodyPr/>
          <a:lstStyle/>
          <a:p>
            <a:pPr marL="914400" lvl="1" indent="-457200">
              <a:buFontTx/>
              <a:buAutoNum type="arabicPeriod" startAt="3"/>
            </a:pPr>
            <a:r>
              <a:rPr lang="en-AU" altLang="en-US">
                <a:ea typeface="ＭＳ Ｐゴシック" panose="020B0600070205080204" pitchFamily="34" charset="-128"/>
              </a:rPr>
              <a:t>The restaurant plans to launch a marketing campaign to attract more customers. However, the restaurant’s capacity is limited and becomes too full during peak times. What can the restaurant do to address this issue without investing in extending its building? </a:t>
            </a:r>
            <a:endParaRPr lang="et-EE" altLang="en-US">
              <a:ea typeface="ＭＳ Ｐゴシック" panose="020B0600070205080204" pitchFamily="34" charset="-128"/>
            </a:endParaRPr>
          </a:p>
          <a:p>
            <a:endParaRPr lang="et-EE" altLang="en-US">
              <a:ea typeface="ＭＳ Ｐゴシック" panose="020B0600070205080204" pitchFamily="34" charset="-128"/>
            </a:endParaRPr>
          </a:p>
        </p:txBody>
      </p:sp>
    </p:spTree>
    <p:extLst>
      <p:ext uri="{BB962C8B-B14F-4D97-AF65-F5344CB8AC3E}">
        <p14:creationId xmlns:p14="http://schemas.microsoft.com/office/powerpoint/2010/main" val="944809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777F7DD6-4510-4F83-996C-4F2B6EB39966}"/>
              </a:ext>
            </a:extLst>
          </p:cNvPr>
          <p:cNvSpPr>
            <a:spLocks noGrp="1"/>
          </p:cNvSpPr>
          <p:nvPr>
            <p:ph type="title"/>
          </p:nvPr>
        </p:nvSpPr>
        <p:spPr>
          <a:xfrm>
            <a:off x="457200" y="152400"/>
            <a:ext cx="8229600" cy="1143000"/>
          </a:xfrm>
        </p:spPr>
        <p:txBody>
          <a:bodyPr/>
          <a:lstStyle/>
          <a:p>
            <a:r>
              <a:rPr lang="en-US" altLang="en-US">
                <a:ea typeface="ＭＳ Ｐゴシック" panose="020B0600070205080204" pitchFamily="34" charset="-128"/>
              </a:rPr>
              <a:t>Process Analysis Techniques</a:t>
            </a:r>
            <a:endParaRPr lang="et-EE" altLang="en-US">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647CADB1-DCAF-4B7F-B390-73074745C463}"/>
              </a:ext>
            </a:extLst>
          </p:cNvPr>
          <p:cNvGraphicFramePr>
            <a:graphicFrameLocks noGrp="1"/>
          </p:cNvGraphicFramePr>
          <p:nvPr>
            <p:ph idx="1"/>
          </p:nvPr>
        </p:nvGraphicFramePr>
        <p:xfrm>
          <a:off x="533400" y="1524000"/>
          <a:ext cx="8229600"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766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AD4BAC2-FB95-4309-B34D-4FF31B109930}"/>
              </a:ext>
            </a:extLst>
          </p:cNvPr>
          <p:cNvSpPr>
            <a:spLocks noGrp="1"/>
          </p:cNvSpPr>
          <p:nvPr>
            <p:ph type="title"/>
          </p:nvPr>
        </p:nvSpPr>
        <p:spPr>
          <a:xfrm>
            <a:off x="214313" y="274638"/>
            <a:ext cx="8715375" cy="1143000"/>
          </a:xfrm>
        </p:spPr>
        <p:txBody>
          <a:bodyPr/>
          <a:lstStyle/>
          <a:p>
            <a:r>
              <a:rPr lang="en-US" altLang="en-US">
                <a:ea typeface="ＭＳ Ｐゴシック" panose="020B0600070205080204" pitchFamily="34" charset="-128"/>
              </a:rPr>
              <a:t>Why flow analysis is not enough?</a:t>
            </a:r>
            <a:endParaRPr lang="et-EE" altLang="en-US">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5BA99452-6F92-485E-8F41-54B8B7A0ACEE}"/>
              </a:ext>
            </a:extLst>
          </p:cNvPr>
          <p:cNvGraphicFramePr>
            <a:graphicFrameLocks noGrp="1"/>
          </p:cNvGraphicFramePr>
          <p:nvPr>
            <p:ph idx="1"/>
          </p:nvPr>
        </p:nvGraphicFramePr>
        <p:xfrm>
          <a:off x="214313" y="1628775"/>
          <a:ext cx="8715375" cy="3989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8219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
            <a:extLst>
              <a:ext uri="{FF2B5EF4-FFF2-40B4-BE49-F238E27FC236}">
                <a16:creationId xmlns:a16="http://schemas.microsoft.com/office/drawing/2014/main" id="{8AC9E058-1191-4F86-95E4-EA83B8CC1182}"/>
              </a:ext>
            </a:extLst>
          </p:cNvPr>
          <p:cNvSpPr>
            <a:spLocks noChangeArrowheads="1"/>
          </p:cNvSpPr>
          <p:nvPr/>
        </p:nvSpPr>
        <p:spPr bwMode="auto">
          <a:xfrm>
            <a:off x="533400" y="3643313"/>
            <a:ext cx="8153400" cy="2438400"/>
          </a:xfrm>
          <a:prstGeom prst="rect">
            <a:avLst/>
          </a:prstGeom>
          <a:solidFill>
            <a:srgbClr val="FFFF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21507" name="Rectangle 3">
            <a:extLst>
              <a:ext uri="{FF2B5EF4-FFF2-40B4-BE49-F238E27FC236}">
                <a16:creationId xmlns:a16="http://schemas.microsoft.com/office/drawing/2014/main" id="{72897D6F-FC8B-4FA2-A1C7-B3E11855845D}"/>
              </a:ext>
            </a:extLst>
          </p:cNvPr>
          <p:cNvSpPr>
            <a:spLocks noGrp="1" noChangeArrowheads="1"/>
          </p:cNvSpPr>
          <p:nvPr>
            <p:ph type="body" idx="1"/>
          </p:nvPr>
        </p:nvSpPr>
        <p:spPr>
          <a:xfrm>
            <a:off x="685800" y="1214438"/>
            <a:ext cx="7772400" cy="5262562"/>
          </a:xfrm>
        </p:spPr>
        <p:txBody>
          <a:bodyPr/>
          <a:lstStyle/>
          <a:p>
            <a:pPr>
              <a:lnSpc>
                <a:spcPct val="90000"/>
              </a:lnSpc>
            </a:pPr>
            <a:r>
              <a:rPr lang="en-US" altLang="en-US" sz="2400">
                <a:ea typeface="ＭＳ Ｐゴシック" panose="020B0600070205080204" pitchFamily="34" charset="-128"/>
              </a:rPr>
              <a:t>Capacity problems are very common in industry and one of the main drivers of process redesign</a:t>
            </a:r>
          </a:p>
          <a:p>
            <a:pPr lvl="1">
              <a:lnSpc>
                <a:spcPct val="90000"/>
              </a:lnSpc>
            </a:pPr>
            <a:r>
              <a:rPr lang="en-US" altLang="en-US" sz="2000">
                <a:solidFill>
                  <a:schemeClr val="accent2"/>
                </a:solidFill>
                <a:ea typeface="ＭＳ Ｐゴシック" panose="020B0600070205080204" pitchFamily="34" charset="-128"/>
              </a:rPr>
              <a:t>Need to balance the cost of increased capacity against the gains of increased productivity and service</a:t>
            </a:r>
            <a:endParaRPr lang="en-US" altLang="en-US" sz="2000">
              <a:ea typeface="ＭＳ Ｐゴシック" panose="020B0600070205080204" pitchFamily="34" charset="-128"/>
            </a:endParaRPr>
          </a:p>
          <a:p>
            <a:pPr>
              <a:lnSpc>
                <a:spcPct val="90000"/>
              </a:lnSpc>
            </a:pPr>
            <a:r>
              <a:rPr lang="en-US" altLang="en-US" sz="2400">
                <a:ea typeface="ＭＳ Ｐゴシック" panose="020B0600070205080204" pitchFamily="34" charset="-128"/>
              </a:rPr>
              <a:t>Queuing and waiting time analysis is particularly important in service systems</a:t>
            </a:r>
          </a:p>
          <a:p>
            <a:pPr lvl="1">
              <a:lnSpc>
                <a:spcPct val="90000"/>
              </a:lnSpc>
            </a:pPr>
            <a:r>
              <a:rPr lang="en-US" altLang="en-US" sz="2000">
                <a:solidFill>
                  <a:schemeClr val="accent2"/>
                </a:solidFill>
                <a:ea typeface="ＭＳ Ｐゴシック" panose="020B0600070205080204" pitchFamily="34" charset="-128"/>
              </a:rPr>
              <a:t>Large costs of waiting and of lost sales due to waiting</a:t>
            </a:r>
          </a:p>
          <a:p>
            <a:pPr>
              <a:lnSpc>
                <a:spcPct val="90000"/>
              </a:lnSpc>
              <a:buFontTx/>
              <a:buNone/>
            </a:pPr>
            <a:r>
              <a:rPr lang="en-US" altLang="en-US" b="1">
                <a:ea typeface="ＭＳ Ｐゴシック" panose="020B0600070205080204" pitchFamily="34" charset="-128"/>
              </a:rPr>
              <a:t>Prototype Example – ER at a Hospital</a:t>
            </a:r>
          </a:p>
          <a:p>
            <a:pPr>
              <a:lnSpc>
                <a:spcPct val="90000"/>
              </a:lnSpc>
            </a:pPr>
            <a:r>
              <a:rPr lang="en-US" altLang="en-US" sz="2400">
                <a:ea typeface="ＭＳ Ｐゴシック" panose="020B0600070205080204" pitchFamily="34" charset="-128"/>
              </a:rPr>
              <a:t>Patients arrive by ambulance or by their own accord</a:t>
            </a:r>
          </a:p>
          <a:p>
            <a:pPr>
              <a:lnSpc>
                <a:spcPct val="90000"/>
              </a:lnSpc>
            </a:pPr>
            <a:r>
              <a:rPr lang="en-US" altLang="en-US" sz="2400">
                <a:ea typeface="ＭＳ Ｐゴシック" panose="020B0600070205080204" pitchFamily="34" charset="-128"/>
              </a:rPr>
              <a:t>One doctor is always on duty</a:t>
            </a:r>
          </a:p>
          <a:p>
            <a:pPr>
              <a:lnSpc>
                <a:spcPct val="90000"/>
              </a:lnSpc>
            </a:pPr>
            <a:r>
              <a:rPr lang="en-US" altLang="en-US" sz="2400">
                <a:ea typeface="ＭＳ Ｐゴシック" panose="020B0600070205080204" pitchFamily="34" charset="-128"/>
              </a:rPr>
              <a:t>More patients seeks help </a:t>
            </a:r>
            <a:r>
              <a:rPr lang="en-US" altLang="en-US" sz="2400">
                <a:ea typeface="ＭＳ Ｐゴシック" panose="020B0600070205080204" pitchFamily="34" charset="-128"/>
                <a:sym typeface="Symbol" panose="05050102010706020507" pitchFamily="18" charset="2"/>
              </a:rPr>
              <a:t> longer waiting times</a:t>
            </a:r>
          </a:p>
          <a:p>
            <a:pPr>
              <a:lnSpc>
                <a:spcPct val="90000"/>
              </a:lnSpc>
              <a:buFont typeface="Wingdings" panose="05000000000000000000" pitchFamily="2" charset="2"/>
              <a:buChar char="Ø"/>
            </a:pPr>
            <a:r>
              <a:rPr lang="en-US" altLang="en-US" sz="2400" b="1" i="1" u="sng">
                <a:ea typeface="ＭＳ Ｐゴシック" panose="020B0600070205080204" pitchFamily="34" charset="-128"/>
              </a:rPr>
              <a:t>Question</a:t>
            </a:r>
            <a:r>
              <a:rPr lang="en-US" altLang="en-US" sz="2400">
                <a:ea typeface="ＭＳ Ｐゴシック" panose="020B0600070205080204" pitchFamily="34" charset="-128"/>
              </a:rPr>
              <a:t>: </a:t>
            </a:r>
            <a:r>
              <a:rPr lang="en-US" altLang="en-US" sz="2400" b="1" i="1">
                <a:ea typeface="ＭＳ Ｐゴシック" panose="020B0600070205080204" pitchFamily="34" charset="-128"/>
              </a:rPr>
              <a:t>Should another MD position be instated?</a:t>
            </a:r>
          </a:p>
        </p:txBody>
      </p:sp>
      <p:sp>
        <p:nvSpPr>
          <p:cNvPr id="21508" name="Rectangle 4">
            <a:extLst>
              <a:ext uri="{FF2B5EF4-FFF2-40B4-BE49-F238E27FC236}">
                <a16:creationId xmlns:a16="http://schemas.microsoft.com/office/drawing/2014/main" id="{A924BA93-89D8-4F3F-BC71-DD58321154B2}"/>
              </a:ext>
            </a:extLst>
          </p:cNvPr>
          <p:cNvSpPr>
            <a:spLocks noChangeArrowheads="1"/>
          </p:cNvSpPr>
          <p:nvPr/>
        </p:nvSpPr>
        <p:spPr bwMode="auto">
          <a:xfrm>
            <a:off x="685800" y="762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t-EE" altLang="en-US" sz="3600">
              <a:solidFill>
                <a:schemeClr val="tx2"/>
              </a:solidFill>
            </a:endParaRPr>
          </a:p>
        </p:txBody>
      </p:sp>
      <p:sp>
        <p:nvSpPr>
          <p:cNvPr id="21509" name="Rectangle 10">
            <a:extLst>
              <a:ext uri="{FF2B5EF4-FFF2-40B4-BE49-F238E27FC236}">
                <a16:creationId xmlns:a16="http://schemas.microsoft.com/office/drawing/2014/main" id="{D2AA5E56-3EC8-433E-A972-1A35DD53FE42}"/>
              </a:ext>
            </a:extLst>
          </p:cNvPr>
          <p:cNvSpPr>
            <a:spLocks noChangeArrowheads="1"/>
          </p:cNvSpPr>
          <p:nvPr/>
        </p:nvSpPr>
        <p:spPr bwMode="auto">
          <a:xfrm>
            <a:off x="500063" y="152400"/>
            <a:ext cx="8358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chemeClr val="tx2"/>
                </a:solidFill>
              </a:rPr>
              <a:t>Why is Queuing Analysis Important?</a:t>
            </a:r>
          </a:p>
        </p:txBody>
      </p:sp>
      <p:sp>
        <p:nvSpPr>
          <p:cNvPr id="21510" name="Slide Number Placeholder 5">
            <a:extLst>
              <a:ext uri="{FF2B5EF4-FFF2-40B4-BE49-F238E27FC236}">
                <a16:creationId xmlns:a16="http://schemas.microsoft.com/office/drawing/2014/main" id="{31C6F897-12AA-42DD-9648-FD4533821B35}"/>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Laguna &amp; Marklund</a:t>
            </a:r>
          </a:p>
        </p:txBody>
      </p:sp>
    </p:spTree>
    <p:extLst>
      <p:ext uri="{BB962C8B-B14F-4D97-AF65-F5344CB8AC3E}">
        <p14:creationId xmlns:p14="http://schemas.microsoft.com/office/powerpoint/2010/main" val="22176414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1">
            <a:extLst>
              <a:ext uri="{FF2B5EF4-FFF2-40B4-BE49-F238E27FC236}">
                <a16:creationId xmlns:a16="http://schemas.microsoft.com/office/drawing/2014/main" id="{FFFF2391-D751-4D23-9117-CD0FE9FC2BF8}"/>
              </a:ext>
            </a:extLst>
          </p:cNvPr>
          <p:cNvSpPr>
            <a:spLocks noGrp="1" noChangeArrowheads="1"/>
          </p:cNvSpPr>
          <p:nvPr>
            <p:ph type="title"/>
          </p:nvPr>
        </p:nvSpPr>
        <p:spPr/>
        <p:txBody>
          <a:bodyPr/>
          <a:lstStyle/>
          <a:p>
            <a:r>
              <a:rPr lang="en-US" altLang="en-US">
                <a:ea typeface="ＭＳ Ｐゴシック" panose="020B0600070205080204" pitchFamily="34" charset="-128"/>
              </a:rPr>
              <a:t>Delay is Caused by Job Interference</a:t>
            </a:r>
          </a:p>
        </p:txBody>
      </p:sp>
      <p:sp>
        <p:nvSpPr>
          <p:cNvPr id="7180" name="Rectangle 12">
            <a:extLst>
              <a:ext uri="{FF2B5EF4-FFF2-40B4-BE49-F238E27FC236}">
                <a16:creationId xmlns:a16="http://schemas.microsoft.com/office/drawing/2014/main" id="{B4D18D5B-5845-4F67-98D8-AAA8EAD8170C}"/>
              </a:ext>
            </a:extLst>
          </p:cNvPr>
          <p:cNvSpPr>
            <a:spLocks noGrp="1" noChangeArrowheads="1"/>
          </p:cNvSpPr>
          <p:nvPr>
            <p:ph type="body" idx="4294967295"/>
          </p:nvPr>
        </p:nvSpPr>
        <p:spPr>
          <a:xfrm>
            <a:off x="368300" y="5715000"/>
            <a:ext cx="8534400" cy="565150"/>
          </a:xfrm>
        </p:spPr>
        <p:txBody>
          <a:bodyPr>
            <a:normAutofit/>
          </a:bodyPr>
          <a:lstStyle/>
          <a:p>
            <a:pPr>
              <a:defRPr/>
            </a:pPr>
            <a:r>
              <a:rPr lang="en-US" sz="2000" dirty="0"/>
              <a:t>If arrivals  are regular or sufficiently spaced apart, no queuing delay occurs</a:t>
            </a:r>
          </a:p>
        </p:txBody>
      </p:sp>
      <p:sp>
        <p:nvSpPr>
          <p:cNvPr id="22532" name="Text Box 5">
            <a:extLst>
              <a:ext uri="{FF2B5EF4-FFF2-40B4-BE49-F238E27FC236}">
                <a16:creationId xmlns:a16="http://schemas.microsoft.com/office/drawing/2014/main" id="{071EBDD8-B497-40C8-A545-4D0426D383F6}"/>
              </a:ext>
            </a:extLst>
          </p:cNvPr>
          <p:cNvSpPr txBox="1">
            <a:spLocks noChangeArrowheads="1"/>
          </p:cNvSpPr>
          <p:nvPr/>
        </p:nvSpPr>
        <p:spPr bwMode="auto">
          <a:xfrm>
            <a:off x="6288088" y="2500313"/>
            <a:ext cx="27574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anose="02020603050405020304" pitchFamily="18" charset="0"/>
              </a:rPr>
              <a:t>Deterministic traffic</a:t>
            </a:r>
          </a:p>
        </p:txBody>
      </p:sp>
      <p:sp>
        <p:nvSpPr>
          <p:cNvPr id="22533" name="Text Box 7">
            <a:extLst>
              <a:ext uri="{FF2B5EF4-FFF2-40B4-BE49-F238E27FC236}">
                <a16:creationId xmlns:a16="http://schemas.microsoft.com/office/drawing/2014/main" id="{2216910F-2C9E-4315-89C5-D55C4147CAED}"/>
              </a:ext>
            </a:extLst>
          </p:cNvPr>
          <p:cNvSpPr txBox="1">
            <a:spLocks noChangeArrowheads="1"/>
          </p:cNvSpPr>
          <p:nvPr/>
        </p:nvSpPr>
        <p:spPr bwMode="auto">
          <a:xfrm>
            <a:off x="6380163" y="4373563"/>
            <a:ext cx="27289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latin typeface="Times" panose="02020603050405020304" pitchFamily="18" charset="0"/>
              </a:rPr>
              <a:t>Variable but spaced apart traffic</a:t>
            </a:r>
          </a:p>
        </p:txBody>
      </p:sp>
      <p:pic>
        <p:nvPicPr>
          <p:cNvPr id="22534" name="Picture 14">
            <a:extLst>
              <a:ext uri="{FF2B5EF4-FFF2-40B4-BE49-F238E27FC236}">
                <a16:creationId xmlns:a16="http://schemas.microsoft.com/office/drawing/2014/main" id="{666A17A8-5E74-4C8F-BA5C-A04600754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76400"/>
            <a:ext cx="52197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5">
            <a:extLst>
              <a:ext uri="{FF2B5EF4-FFF2-40B4-BE49-F238E27FC236}">
                <a16:creationId xmlns:a16="http://schemas.microsoft.com/office/drawing/2014/main" id="{CDF7335F-8A66-4CD3-AA76-B6E3BDC60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746500"/>
            <a:ext cx="5295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Slide Number Placeholder 5">
            <a:extLst>
              <a:ext uri="{FF2B5EF4-FFF2-40B4-BE49-F238E27FC236}">
                <a16:creationId xmlns:a16="http://schemas.microsoft.com/office/drawing/2014/main" id="{4BE164FD-EB1B-4D48-8BBD-00C6947FFB0B}"/>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Dimitri P. Bertsekas</a:t>
            </a:r>
          </a:p>
        </p:txBody>
      </p:sp>
    </p:spTree>
    <p:extLst>
      <p:ext uri="{BB962C8B-B14F-4D97-AF65-F5344CB8AC3E}">
        <p14:creationId xmlns:p14="http://schemas.microsoft.com/office/powerpoint/2010/main" val="86415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
            <a:extLst>
              <a:ext uri="{FF2B5EF4-FFF2-40B4-BE49-F238E27FC236}">
                <a16:creationId xmlns:a16="http://schemas.microsoft.com/office/drawing/2014/main" id="{AD74CA91-8B66-4BB6-A7AE-3BAC1EE14F14}"/>
              </a:ext>
            </a:extLst>
          </p:cNvPr>
          <p:cNvSpPr>
            <a:spLocks noGrp="1" noChangeArrowheads="1"/>
          </p:cNvSpPr>
          <p:nvPr>
            <p:ph type="title"/>
          </p:nvPr>
        </p:nvSpPr>
        <p:spPr>
          <a:xfrm>
            <a:off x="484188" y="379413"/>
            <a:ext cx="8194675" cy="887412"/>
          </a:xfrm>
        </p:spPr>
        <p:txBody>
          <a:bodyPr/>
          <a:lstStyle/>
          <a:p>
            <a:r>
              <a:rPr lang="en-US" altLang="en-US">
                <a:ea typeface="ＭＳ Ｐゴシック" panose="020B0600070205080204" pitchFamily="34" charset="-128"/>
              </a:rPr>
              <a:t>Burstiness Causes Interference</a:t>
            </a:r>
          </a:p>
        </p:txBody>
      </p:sp>
      <p:pic>
        <p:nvPicPr>
          <p:cNvPr id="24579" name="Picture 14">
            <a:extLst>
              <a:ext uri="{FF2B5EF4-FFF2-40B4-BE49-F238E27FC236}">
                <a16:creationId xmlns:a16="http://schemas.microsoft.com/office/drawing/2014/main" id="{4BAB5846-CF3D-4772-8BDC-95807B2C0A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874963"/>
            <a:ext cx="80264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11">
            <a:extLst>
              <a:ext uri="{FF2B5EF4-FFF2-40B4-BE49-F238E27FC236}">
                <a16:creationId xmlns:a16="http://schemas.microsoft.com/office/drawing/2014/main" id="{1A16ED32-7CD4-49A2-B0A6-038070CADE07}"/>
              </a:ext>
            </a:extLst>
          </p:cNvPr>
          <p:cNvSpPr txBox="1">
            <a:spLocks noChangeArrowheads="1"/>
          </p:cNvSpPr>
          <p:nvPr/>
        </p:nvSpPr>
        <p:spPr bwMode="auto">
          <a:xfrm>
            <a:off x="379413" y="1828800"/>
            <a:ext cx="8228012"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chemeClr val="accent1"/>
              </a:buClr>
              <a:buSzPct val="100000"/>
              <a:buFont typeface="Symbol" panose="05050102010706020507" pitchFamily="18" charset="2"/>
              <a:buChar char=""/>
            </a:pPr>
            <a:r>
              <a:rPr lang="en-US" altLang="en-US">
                <a:solidFill>
                  <a:schemeClr val="tx2"/>
                </a:solidFill>
              </a:rPr>
              <a:t>Queuing results from variability in service times and/or interarrival intervals</a:t>
            </a:r>
          </a:p>
        </p:txBody>
      </p:sp>
      <p:sp>
        <p:nvSpPr>
          <p:cNvPr id="24581" name="Slide Number Placeholder 5">
            <a:extLst>
              <a:ext uri="{FF2B5EF4-FFF2-40B4-BE49-F238E27FC236}">
                <a16:creationId xmlns:a16="http://schemas.microsoft.com/office/drawing/2014/main" id="{986B395B-B834-49C8-94C1-413F9F2A2E26}"/>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Dimitri P. Bertsekas</a:t>
            </a:r>
          </a:p>
        </p:txBody>
      </p:sp>
    </p:spTree>
    <p:extLst>
      <p:ext uri="{BB962C8B-B14F-4D97-AF65-F5344CB8AC3E}">
        <p14:creationId xmlns:p14="http://schemas.microsoft.com/office/powerpoint/2010/main" val="1941623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165426F-C7EE-467E-A329-9315E8927542}"/>
              </a:ext>
            </a:extLst>
          </p:cNvPr>
          <p:cNvSpPr>
            <a:spLocks noGrp="1" noChangeArrowheads="1"/>
          </p:cNvSpPr>
          <p:nvPr>
            <p:ph type="title"/>
          </p:nvPr>
        </p:nvSpPr>
        <p:spPr/>
        <p:txBody>
          <a:bodyPr/>
          <a:lstStyle/>
          <a:p>
            <a:r>
              <a:rPr lang="en-US" altLang="en-US">
                <a:ea typeface="ＭＳ Ｐゴシック" panose="020B0600070205080204" pitchFamily="34" charset="-128"/>
              </a:rPr>
              <a:t>Job Size Variation Causes Interference</a:t>
            </a:r>
          </a:p>
        </p:txBody>
      </p:sp>
      <p:sp>
        <p:nvSpPr>
          <p:cNvPr id="26627" name="Rectangle 3">
            <a:extLst>
              <a:ext uri="{FF2B5EF4-FFF2-40B4-BE49-F238E27FC236}">
                <a16:creationId xmlns:a16="http://schemas.microsoft.com/office/drawing/2014/main" id="{1D5B6C4C-27E0-4B6B-BDF8-19642EAEBDA3}"/>
              </a:ext>
            </a:extLst>
          </p:cNvPr>
          <p:cNvSpPr>
            <a:spLocks noGrp="1" noChangeArrowheads="1"/>
          </p:cNvSpPr>
          <p:nvPr>
            <p:ph type="body" idx="4294967295"/>
          </p:nvPr>
        </p:nvSpPr>
        <p:spPr>
          <a:xfrm>
            <a:off x="271463" y="5514975"/>
            <a:ext cx="8115300" cy="854075"/>
          </a:xfrm>
        </p:spPr>
        <p:txBody>
          <a:bodyPr/>
          <a:lstStyle/>
          <a:p>
            <a:r>
              <a:rPr lang="en-US" altLang="en-US" sz="2400">
                <a:ea typeface="ＭＳ Ｐゴシック" panose="020B0600070205080204" pitchFamily="34" charset="-128"/>
              </a:rPr>
              <a:t>Deterministic arrivals, variable job sizes</a:t>
            </a:r>
          </a:p>
        </p:txBody>
      </p:sp>
      <p:pic>
        <p:nvPicPr>
          <p:cNvPr id="26628" name="Picture 6">
            <a:extLst>
              <a:ext uri="{FF2B5EF4-FFF2-40B4-BE49-F238E27FC236}">
                <a16:creationId xmlns:a16="http://schemas.microsoft.com/office/drawing/2014/main" id="{C226C0F8-035F-469B-8FC3-771000E8F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8738"/>
            <a:ext cx="61087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5">
            <a:extLst>
              <a:ext uri="{FF2B5EF4-FFF2-40B4-BE49-F238E27FC236}">
                <a16:creationId xmlns:a16="http://schemas.microsoft.com/office/drawing/2014/main" id="{481BACE3-93FD-4A12-ADAE-285763526F2C}"/>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Dimitri P. Bertsekas</a:t>
            </a:r>
          </a:p>
        </p:txBody>
      </p:sp>
    </p:spTree>
    <p:extLst>
      <p:ext uri="{BB962C8B-B14F-4D97-AF65-F5344CB8AC3E}">
        <p14:creationId xmlns:p14="http://schemas.microsoft.com/office/powerpoint/2010/main" val="4018581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779FF7BE-C158-45CD-8E04-30BF62A2B018}"/>
              </a:ext>
            </a:extLst>
          </p:cNvPr>
          <p:cNvSpPr>
            <a:spLocks noGrp="1"/>
          </p:cNvSpPr>
          <p:nvPr>
            <p:ph type="title"/>
          </p:nvPr>
        </p:nvSpPr>
        <p:spPr>
          <a:xfrm>
            <a:off x="457200" y="152400"/>
            <a:ext cx="8229600" cy="1143000"/>
          </a:xfrm>
        </p:spPr>
        <p:txBody>
          <a:bodyPr/>
          <a:lstStyle/>
          <a:p>
            <a:r>
              <a:rPr lang="de-AT" altLang="en-US">
                <a:ea typeface="ＭＳ Ｐゴシック" panose="020B0600070205080204" pitchFamily="34" charset="-128"/>
              </a:rPr>
              <a:t>Business Process Analysis</a:t>
            </a:r>
          </a:p>
        </p:txBody>
      </p:sp>
      <p:pic>
        <p:nvPicPr>
          <p:cNvPr id="18435" name="Picture 2">
            <a:extLst>
              <a:ext uri="{FF2B5EF4-FFF2-40B4-BE49-F238E27FC236}">
                <a16:creationId xmlns:a16="http://schemas.microsoft.com/office/drawing/2014/main" id="{4A1E0562-D263-43BC-8E5E-1C0BE45711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248275"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Abgerundetes Rechteck 2">
            <a:extLst>
              <a:ext uri="{FF2B5EF4-FFF2-40B4-BE49-F238E27FC236}">
                <a16:creationId xmlns:a16="http://schemas.microsoft.com/office/drawing/2014/main" id="{0CC3A19D-8B07-4327-9D18-9CD94CBC3C8E}"/>
              </a:ext>
            </a:extLst>
          </p:cNvPr>
          <p:cNvSpPr>
            <a:spLocks noChangeArrowheads="1"/>
          </p:cNvSpPr>
          <p:nvPr/>
        </p:nvSpPr>
        <p:spPr bwMode="auto">
          <a:xfrm>
            <a:off x="5364163" y="3200400"/>
            <a:ext cx="2087562" cy="2133600"/>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defTabSz="449263"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449263"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buClr>
                <a:srgbClr val="000000"/>
              </a:buClr>
              <a:buSzPct val="100000"/>
              <a:buFont typeface="Times New Roman" panose="02020603050405020304" pitchFamily="18" charset="0"/>
              <a:buNone/>
            </a:pPr>
            <a:endParaRPr lang="de-AT" altLang="en-US" sz="1800" b="0">
              <a:solidFill>
                <a:schemeClr val="bg1"/>
              </a:solidFill>
              <a:cs typeface="Arial" panose="020B0604020202020204" pitchFamily="34" charset="0"/>
            </a:endParaRPr>
          </a:p>
        </p:txBody>
      </p:sp>
    </p:spTree>
    <p:extLst>
      <p:ext uri="{BB962C8B-B14F-4D97-AF65-F5344CB8AC3E}">
        <p14:creationId xmlns:p14="http://schemas.microsoft.com/office/powerpoint/2010/main" val="106004325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68AF772-5702-4516-AB3C-36153F4780B5}"/>
              </a:ext>
            </a:extLst>
          </p:cNvPr>
          <p:cNvSpPr>
            <a:spLocks noGrp="1" noChangeArrowheads="1"/>
          </p:cNvSpPr>
          <p:nvPr>
            <p:ph type="title"/>
          </p:nvPr>
        </p:nvSpPr>
        <p:spPr/>
        <p:txBody>
          <a:bodyPr/>
          <a:lstStyle/>
          <a:p>
            <a:r>
              <a:rPr lang="en-US" altLang="en-US">
                <a:ea typeface="ＭＳ Ｐゴシック" panose="020B0600070205080204" pitchFamily="34" charset="-128"/>
              </a:rPr>
              <a:t>High Utilization Exacerbates Interference</a:t>
            </a:r>
          </a:p>
        </p:txBody>
      </p:sp>
      <p:sp>
        <p:nvSpPr>
          <p:cNvPr id="28675" name="Rectangle 3">
            <a:extLst>
              <a:ext uri="{FF2B5EF4-FFF2-40B4-BE49-F238E27FC236}">
                <a16:creationId xmlns:a16="http://schemas.microsoft.com/office/drawing/2014/main" id="{250A2791-D744-48AA-B3A2-036B7001389E}"/>
              </a:ext>
            </a:extLst>
          </p:cNvPr>
          <p:cNvSpPr>
            <a:spLocks noGrp="1" noChangeArrowheads="1"/>
          </p:cNvSpPr>
          <p:nvPr>
            <p:ph type="body" idx="4294967295"/>
          </p:nvPr>
        </p:nvSpPr>
        <p:spPr>
          <a:xfrm>
            <a:off x="346075" y="4800600"/>
            <a:ext cx="8797925" cy="1676400"/>
          </a:xfrm>
        </p:spPr>
        <p:txBody>
          <a:bodyPr/>
          <a:lstStyle/>
          <a:p>
            <a:r>
              <a:rPr lang="en-US" altLang="en-US" sz="2400">
                <a:ea typeface="ＭＳ Ｐゴシック" panose="020B0600070205080204" pitchFamily="34" charset="-128"/>
              </a:rPr>
              <a:t>The queuing probability increases as the load increases</a:t>
            </a:r>
          </a:p>
          <a:p>
            <a:r>
              <a:rPr lang="en-US" altLang="en-US" sz="2400">
                <a:ea typeface="ＭＳ Ｐゴシック" panose="020B0600070205080204" pitchFamily="34" charset="-128"/>
              </a:rPr>
              <a:t>Utilization close to 100% is unsustainable </a:t>
            </a:r>
            <a:r>
              <a:rPr lang="en-US" altLang="en-US" sz="2400">
                <a:ea typeface="ＭＳ Ｐゴシック" panose="020B0600070205080204" pitchFamily="34" charset="-128"/>
                <a:sym typeface="Wingdings" panose="05000000000000000000" pitchFamily="2" charset="2"/>
              </a:rPr>
              <a:t> too long queuing times</a:t>
            </a:r>
            <a:endParaRPr lang="en-US" altLang="en-US" sz="2400">
              <a:ea typeface="ＭＳ Ｐゴシック" panose="020B0600070205080204" pitchFamily="34" charset="-128"/>
            </a:endParaRPr>
          </a:p>
        </p:txBody>
      </p:sp>
      <p:pic>
        <p:nvPicPr>
          <p:cNvPr id="28676" name="Picture 7">
            <a:extLst>
              <a:ext uri="{FF2B5EF4-FFF2-40B4-BE49-F238E27FC236}">
                <a16:creationId xmlns:a16="http://schemas.microsoft.com/office/drawing/2014/main" id="{DFF87CC4-3036-454B-8EA8-915C8E604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76400"/>
            <a:ext cx="67056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Slide Number Placeholder 5">
            <a:extLst>
              <a:ext uri="{FF2B5EF4-FFF2-40B4-BE49-F238E27FC236}">
                <a16:creationId xmlns:a16="http://schemas.microsoft.com/office/drawing/2014/main" id="{A04DD345-7B25-4189-A2A1-A50B9B05743E}"/>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Dimitri P. Bertsekas</a:t>
            </a:r>
          </a:p>
        </p:txBody>
      </p:sp>
    </p:spTree>
    <p:extLst>
      <p:ext uri="{BB962C8B-B14F-4D97-AF65-F5344CB8AC3E}">
        <p14:creationId xmlns:p14="http://schemas.microsoft.com/office/powerpoint/2010/main" val="3700287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005C94F-81BC-471C-9AD9-43A8020DB7DA}"/>
              </a:ext>
            </a:extLst>
          </p:cNvPr>
          <p:cNvSpPr>
            <a:spLocks noGrp="1"/>
          </p:cNvSpPr>
          <p:nvPr>
            <p:ph type="title"/>
          </p:nvPr>
        </p:nvSpPr>
        <p:spPr/>
        <p:txBody>
          <a:bodyPr/>
          <a:lstStyle/>
          <a:p>
            <a:r>
              <a:rPr lang="en-US" altLang="en-US">
                <a:ea typeface="ＭＳ Ｐゴシック" panose="020B0600070205080204" pitchFamily="34" charset="-128"/>
              </a:rPr>
              <a:t>The Poisson Process</a:t>
            </a:r>
          </a:p>
        </p:txBody>
      </p:sp>
      <p:sp>
        <p:nvSpPr>
          <p:cNvPr id="30723" name="Rectangle 3">
            <a:extLst>
              <a:ext uri="{FF2B5EF4-FFF2-40B4-BE49-F238E27FC236}">
                <a16:creationId xmlns:a16="http://schemas.microsoft.com/office/drawing/2014/main" id="{3420A767-E3DA-4594-A669-5EE3FF0193EA}"/>
              </a:ext>
            </a:extLst>
          </p:cNvPr>
          <p:cNvSpPr>
            <a:spLocks noGrp="1" noChangeArrowheads="1"/>
          </p:cNvSpPr>
          <p:nvPr>
            <p:ph type="body" idx="4294967295"/>
          </p:nvPr>
        </p:nvSpPr>
        <p:spPr>
          <a:xfrm>
            <a:off x="549275" y="1447800"/>
            <a:ext cx="8077200" cy="4794250"/>
          </a:xfrm>
        </p:spPr>
        <p:txBody>
          <a:bodyPr/>
          <a:lstStyle/>
          <a:p>
            <a:r>
              <a:rPr lang="en-US" altLang="en-US" sz="2600">
                <a:ea typeface="ＭＳ Ｐゴシック" panose="020B0600070205080204" pitchFamily="34" charset="-128"/>
              </a:rPr>
              <a:t>Common arrival assumption in many queuing and simulation models</a:t>
            </a:r>
          </a:p>
          <a:p>
            <a:r>
              <a:rPr lang="en-US" altLang="en-US" sz="2600">
                <a:ea typeface="ＭＳ Ｐゴシック" panose="020B0600070205080204" pitchFamily="34" charset="-128"/>
              </a:rPr>
              <a:t>The times between arrivals are independent, identically distributed and </a:t>
            </a:r>
            <a:r>
              <a:rPr lang="en-US" altLang="en-US" sz="2600">
                <a:solidFill>
                  <a:srgbClr val="FF0000"/>
                </a:solidFill>
                <a:ea typeface="ＭＳ Ｐゴシック" panose="020B0600070205080204" pitchFamily="34" charset="-128"/>
              </a:rPr>
              <a:t>exponential</a:t>
            </a:r>
          </a:p>
          <a:p>
            <a:pPr lvl="1"/>
            <a:r>
              <a:rPr lang="en-US" altLang="en-US" sz="2200">
                <a:ea typeface="ＭＳ Ｐゴシック" panose="020B0600070205080204" pitchFamily="34" charset="-128"/>
              </a:rPr>
              <a:t>P (arrival &lt; t) = 1 – e</a:t>
            </a:r>
            <a:r>
              <a:rPr lang="en-US" altLang="en-US" sz="2200" baseline="30000">
                <a:ea typeface="ＭＳ Ｐゴシック" panose="020B0600070205080204" pitchFamily="34" charset="-128"/>
              </a:rPr>
              <a:t>-λt</a:t>
            </a:r>
            <a:endParaRPr lang="en-US" altLang="en-US" sz="2600">
              <a:solidFill>
                <a:srgbClr val="073E87"/>
              </a:solidFill>
              <a:ea typeface="ＭＳ Ｐゴシック" panose="020B0600070205080204" pitchFamily="34" charset="-128"/>
            </a:endParaRPr>
          </a:p>
          <a:p>
            <a:r>
              <a:rPr lang="en-US" altLang="en-US" sz="2600">
                <a:ea typeface="ＭＳ Ｐゴシック" panose="020B0600070205080204" pitchFamily="34" charset="-128"/>
              </a:rPr>
              <a:t>Key property: The fact that a certain event has not happened tells us nothing about how long it will take before it happens</a:t>
            </a:r>
          </a:p>
          <a:p>
            <a:pPr lvl="1"/>
            <a:r>
              <a:rPr lang="en-US" altLang="en-US" sz="2000">
                <a:solidFill>
                  <a:srgbClr val="073E87"/>
                </a:solidFill>
                <a:ea typeface="ＭＳ Ｐゴシック" panose="020B0600070205080204" pitchFamily="34" charset="-128"/>
              </a:rPr>
              <a:t>e.g., P(X &gt; 40 | X &gt;= 30) = P (X &gt; 10)</a:t>
            </a:r>
            <a:endParaRPr lang="en-US" altLang="en-US" sz="2200">
              <a:ea typeface="ＭＳ Ｐゴシック" panose="020B0600070205080204" pitchFamily="34" charset="-128"/>
            </a:endParaRPr>
          </a:p>
        </p:txBody>
      </p:sp>
      <p:sp>
        <p:nvSpPr>
          <p:cNvPr id="30724" name="Slide Number Placeholder 5">
            <a:extLst>
              <a:ext uri="{FF2B5EF4-FFF2-40B4-BE49-F238E27FC236}">
                <a16:creationId xmlns:a16="http://schemas.microsoft.com/office/drawing/2014/main" id="{0C84F6B6-0C58-4245-9A81-6CEBB83C55BA}"/>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Laguna &amp; Marklund</a:t>
            </a:r>
          </a:p>
        </p:txBody>
      </p:sp>
    </p:spTree>
    <p:extLst>
      <p:ext uri="{BB962C8B-B14F-4D97-AF65-F5344CB8AC3E}">
        <p14:creationId xmlns:p14="http://schemas.microsoft.com/office/powerpoint/2010/main" val="245450221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ADA993E-4063-44D0-9343-820A48566872}"/>
              </a:ext>
            </a:extLst>
          </p:cNvPr>
          <p:cNvSpPr>
            <a:spLocks noGrp="1"/>
          </p:cNvSpPr>
          <p:nvPr>
            <p:ph type="title"/>
          </p:nvPr>
        </p:nvSpPr>
        <p:spPr>
          <a:xfrm>
            <a:off x="214313" y="304800"/>
            <a:ext cx="8643937" cy="1143000"/>
          </a:xfrm>
        </p:spPr>
        <p:txBody>
          <a:bodyPr/>
          <a:lstStyle/>
          <a:p>
            <a:r>
              <a:rPr lang="en-US" altLang="en-US">
                <a:ea typeface="ＭＳ Ｐゴシック" panose="020B0600070205080204" pitchFamily="34" charset="-128"/>
              </a:rPr>
              <a:t>Negative Exponential Distribution</a:t>
            </a:r>
            <a:endParaRPr lang="et-EE" altLang="en-US">
              <a:ea typeface="ＭＳ Ｐゴシック" panose="020B0600070205080204" pitchFamily="34" charset="-128"/>
            </a:endParaRPr>
          </a:p>
        </p:txBody>
      </p:sp>
      <p:pic>
        <p:nvPicPr>
          <p:cNvPr id="32771" name="Content Placeholder 4" descr="Exponential_distribution_pdf.png">
            <a:extLst>
              <a:ext uri="{FF2B5EF4-FFF2-40B4-BE49-F238E27FC236}">
                <a16:creationId xmlns:a16="http://schemas.microsoft.com/office/drawing/2014/main" id="{940CF8FA-F775-4F3E-A030-22B59B363AB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12938" y="1628775"/>
            <a:ext cx="5318125" cy="3989388"/>
          </a:xfrm>
        </p:spPr>
      </p:pic>
    </p:spTree>
    <p:extLst>
      <p:ext uri="{BB962C8B-B14F-4D97-AF65-F5344CB8AC3E}">
        <p14:creationId xmlns:p14="http://schemas.microsoft.com/office/powerpoint/2010/main" val="729018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525C216-C00C-47C1-B389-D6840F138AB1}"/>
              </a:ext>
            </a:extLst>
          </p:cNvPr>
          <p:cNvSpPr>
            <a:spLocks noGrp="1" noChangeArrowheads="1"/>
          </p:cNvSpPr>
          <p:nvPr>
            <p:ph type="title"/>
          </p:nvPr>
        </p:nvSpPr>
        <p:spPr>
          <a:xfrm>
            <a:off x="714375" y="285750"/>
            <a:ext cx="7553325" cy="790575"/>
          </a:xfrm>
          <a:noFill/>
        </p:spPr>
        <p:txBody>
          <a:bodyPr/>
          <a:lstStyle/>
          <a:p>
            <a:r>
              <a:rPr lang="en-US" altLang="en-US">
                <a:ea typeface="ＭＳ Ｐゴシック" panose="020B0600070205080204" pitchFamily="34" charset="-128"/>
              </a:rPr>
              <a:t>Queuing theory: basic concepts</a:t>
            </a:r>
          </a:p>
        </p:txBody>
      </p:sp>
      <p:sp>
        <p:nvSpPr>
          <p:cNvPr id="33795" name="Rectangle 3">
            <a:extLst>
              <a:ext uri="{FF2B5EF4-FFF2-40B4-BE49-F238E27FC236}">
                <a16:creationId xmlns:a16="http://schemas.microsoft.com/office/drawing/2014/main" id="{B16B1B30-5E6A-4E21-8E25-43F56F61668C}"/>
              </a:ext>
            </a:extLst>
          </p:cNvPr>
          <p:cNvSpPr>
            <a:spLocks noGrp="1" noChangeArrowheads="1"/>
          </p:cNvSpPr>
          <p:nvPr>
            <p:ph type="body" idx="1"/>
          </p:nvPr>
        </p:nvSpPr>
        <p:spPr>
          <a:xfrm>
            <a:off x="733425" y="2819400"/>
            <a:ext cx="7839075" cy="3352800"/>
          </a:xfrm>
          <a:noFill/>
        </p:spPr>
        <p:txBody>
          <a:bodyPr/>
          <a:lstStyle/>
          <a:p>
            <a:pPr>
              <a:buFontTx/>
              <a:buNone/>
            </a:pPr>
            <a:r>
              <a:rPr lang="en-US" altLang="en-US">
                <a:solidFill>
                  <a:schemeClr val="tx1"/>
                </a:solidFill>
                <a:ea typeface="ＭＳ Ｐゴシック" panose="020B0600070205080204" pitchFamily="34" charset="-128"/>
              </a:rPr>
              <a:t>Basic characteristics:</a:t>
            </a:r>
          </a:p>
          <a:p>
            <a:r>
              <a:rPr lang="en-US" altLang="en-US">
                <a:solidFill>
                  <a:schemeClr val="tx1"/>
                </a:solidFill>
                <a:latin typeface="Symbol" panose="05050102010706020507" pitchFamily="18" charset="2"/>
                <a:ea typeface="ＭＳ Ｐゴシック" panose="020B0600070205080204" pitchFamily="34" charset="-128"/>
              </a:rPr>
              <a:t>l </a:t>
            </a:r>
            <a:r>
              <a:rPr lang="en-US" altLang="en-US">
                <a:solidFill>
                  <a:schemeClr val="tx1"/>
                </a:solidFill>
                <a:ea typeface="ＭＳ Ｐゴシック" panose="020B0600070205080204" pitchFamily="34" charset="-128"/>
              </a:rPr>
              <a:t>(mean arrival rate) = average number of arrivals per time unit</a:t>
            </a:r>
          </a:p>
          <a:p>
            <a:r>
              <a:rPr lang="en-US" altLang="en-US">
                <a:solidFill>
                  <a:schemeClr val="tx1"/>
                </a:solidFill>
                <a:latin typeface="Symbol" panose="05050102010706020507" pitchFamily="18" charset="2"/>
                <a:ea typeface="ＭＳ Ｐゴシック" panose="020B0600070205080204" pitchFamily="34" charset="-128"/>
              </a:rPr>
              <a:t>m</a:t>
            </a:r>
            <a:r>
              <a:rPr lang="en-US" altLang="en-US">
                <a:solidFill>
                  <a:schemeClr val="tx1"/>
                </a:solidFill>
                <a:ea typeface="ＭＳ Ｐゴシック" panose="020B0600070205080204" pitchFamily="34" charset="-128"/>
              </a:rPr>
              <a:t> (mean service rate) = average numberof jobs  that can be handled by one server per time unit:</a:t>
            </a:r>
          </a:p>
          <a:p>
            <a:r>
              <a:rPr lang="nl-NL" altLang="en-US" i="1">
                <a:solidFill>
                  <a:schemeClr val="tx1"/>
                </a:solidFill>
                <a:ea typeface="ＭＳ Ｐゴシック" panose="020B0600070205080204" pitchFamily="34" charset="-128"/>
              </a:rPr>
              <a:t>c = </a:t>
            </a:r>
            <a:r>
              <a:rPr lang="en-US" altLang="en-US">
                <a:solidFill>
                  <a:schemeClr val="tx1"/>
                </a:solidFill>
                <a:ea typeface="ＭＳ Ｐゴシック" panose="020B0600070205080204" pitchFamily="34" charset="-128"/>
              </a:rPr>
              <a:t>number of servers</a:t>
            </a:r>
            <a:endParaRPr lang="en-US" altLang="en-US" i="1">
              <a:solidFill>
                <a:schemeClr val="tx1"/>
              </a:solidFill>
              <a:ea typeface="ＭＳ Ｐゴシック" panose="020B0600070205080204" pitchFamily="34" charset="-128"/>
            </a:endParaRPr>
          </a:p>
        </p:txBody>
      </p:sp>
      <p:sp>
        <p:nvSpPr>
          <p:cNvPr id="33796" name="Oval 4">
            <a:extLst>
              <a:ext uri="{FF2B5EF4-FFF2-40B4-BE49-F238E27FC236}">
                <a16:creationId xmlns:a16="http://schemas.microsoft.com/office/drawing/2014/main" id="{EB130CE6-2681-4E99-B7B6-5FEB35C96ABF}"/>
              </a:ext>
            </a:extLst>
          </p:cNvPr>
          <p:cNvSpPr>
            <a:spLocks noChangeArrowheads="1"/>
          </p:cNvSpPr>
          <p:nvPr/>
        </p:nvSpPr>
        <p:spPr bwMode="auto">
          <a:xfrm>
            <a:off x="4578350" y="1665288"/>
            <a:ext cx="1465263" cy="749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3797" name="Rectangle 5">
            <a:extLst>
              <a:ext uri="{FF2B5EF4-FFF2-40B4-BE49-F238E27FC236}">
                <a16:creationId xmlns:a16="http://schemas.microsoft.com/office/drawing/2014/main" id="{A6AE4AFC-6CAF-46D2-B1FE-04D8A3CE0F76}"/>
              </a:ext>
            </a:extLst>
          </p:cNvPr>
          <p:cNvSpPr>
            <a:spLocks noChangeArrowheads="1"/>
          </p:cNvSpPr>
          <p:nvPr/>
        </p:nvSpPr>
        <p:spPr bwMode="auto">
          <a:xfrm>
            <a:off x="2889250" y="1817688"/>
            <a:ext cx="1676400" cy="444500"/>
          </a:xfrm>
          <a:prstGeom prst="rect">
            <a:avLst/>
          </a:prstGeom>
          <a:pattFill prst="dkVert">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3798" name="Line 6">
            <a:extLst>
              <a:ext uri="{FF2B5EF4-FFF2-40B4-BE49-F238E27FC236}">
                <a16:creationId xmlns:a16="http://schemas.microsoft.com/office/drawing/2014/main" id="{5EA26983-D6A8-44FC-840C-E96218CC0435}"/>
              </a:ext>
            </a:extLst>
          </p:cNvPr>
          <p:cNvSpPr>
            <a:spLocks noChangeShapeType="1"/>
          </p:cNvSpPr>
          <p:nvPr/>
        </p:nvSpPr>
        <p:spPr bwMode="auto">
          <a:xfrm>
            <a:off x="1970088" y="2039938"/>
            <a:ext cx="914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3799" name="Line 7">
            <a:extLst>
              <a:ext uri="{FF2B5EF4-FFF2-40B4-BE49-F238E27FC236}">
                <a16:creationId xmlns:a16="http://schemas.microsoft.com/office/drawing/2014/main" id="{EFC92DE1-2A3D-4CAF-A4AC-BB846DC42E78}"/>
              </a:ext>
            </a:extLst>
          </p:cNvPr>
          <p:cNvSpPr>
            <a:spLocks noChangeShapeType="1"/>
          </p:cNvSpPr>
          <p:nvPr/>
        </p:nvSpPr>
        <p:spPr bwMode="auto">
          <a:xfrm>
            <a:off x="6048375" y="2039938"/>
            <a:ext cx="914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3800" name="Rectangle 8">
            <a:extLst>
              <a:ext uri="{FF2B5EF4-FFF2-40B4-BE49-F238E27FC236}">
                <a16:creationId xmlns:a16="http://schemas.microsoft.com/office/drawing/2014/main" id="{A081A2A1-1648-43A6-A22C-1412C61D224F}"/>
              </a:ext>
            </a:extLst>
          </p:cNvPr>
          <p:cNvSpPr>
            <a:spLocks noChangeArrowheads="1"/>
          </p:cNvSpPr>
          <p:nvPr/>
        </p:nvSpPr>
        <p:spPr bwMode="auto">
          <a:xfrm>
            <a:off x="762000" y="1366838"/>
            <a:ext cx="1006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a:t>arrivals</a:t>
            </a:r>
          </a:p>
        </p:txBody>
      </p:sp>
      <p:sp>
        <p:nvSpPr>
          <p:cNvPr id="33801" name="Rectangle 9">
            <a:extLst>
              <a:ext uri="{FF2B5EF4-FFF2-40B4-BE49-F238E27FC236}">
                <a16:creationId xmlns:a16="http://schemas.microsoft.com/office/drawing/2014/main" id="{7BD3AAF7-800B-4259-98AC-77546A38774E}"/>
              </a:ext>
            </a:extLst>
          </p:cNvPr>
          <p:cNvSpPr>
            <a:spLocks noChangeArrowheads="1"/>
          </p:cNvSpPr>
          <p:nvPr/>
        </p:nvSpPr>
        <p:spPr bwMode="auto">
          <a:xfrm>
            <a:off x="3224213" y="1290638"/>
            <a:ext cx="98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a:t>waiting</a:t>
            </a:r>
          </a:p>
        </p:txBody>
      </p:sp>
      <p:sp>
        <p:nvSpPr>
          <p:cNvPr id="33802" name="Rectangle 10">
            <a:extLst>
              <a:ext uri="{FF2B5EF4-FFF2-40B4-BE49-F238E27FC236}">
                <a16:creationId xmlns:a16="http://schemas.microsoft.com/office/drawing/2014/main" id="{F7B467B3-DC7D-483C-B1E3-39BA4B935270}"/>
              </a:ext>
            </a:extLst>
          </p:cNvPr>
          <p:cNvSpPr>
            <a:spLocks noChangeArrowheads="1"/>
          </p:cNvSpPr>
          <p:nvPr/>
        </p:nvSpPr>
        <p:spPr bwMode="auto">
          <a:xfrm>
            <a:off x="4865688" y="1214438"/>
            <a:ext cx="981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a:t>service</a:t>
            </a:r>
          </a:p>
        </p:txBody>
      </p:sp>
      <p:sp>
        <p:nvSpPr>
          <p:cNvPr id="33803" name="Rectangle 11">
            <a:extLst>
              <a:ext uri="{FF2B5EF4-FFF2-40B4-BE49-F238E27FC236}">
                <a16:creationId xmlns:a16="http://schemas.microsoft.com/office/drawing/2014/main" id="{3F7A0BD3-635B-4DF9-880F-D00DAE460420}"/>
              </a:ext>
            </a:extLst>
          </p:cNvPr>
          <p:cNvSpPr>
            <a:spLocks noChangeArrowheads="1"/>
          </p:cNvSpPr>
          <p:nvPr/>
        </p:nvSpPr>
        <p:spPr bwMode="auto">
          <a:xfrm>
            <a:off x="1749425" y="2084388"/>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a:latin typeface="Symbol" panose="05050102010706020507" pitchFamily="18" charset="2"/>
              </a:rPr>
              <a:t>l</a:t>
            </a:r>
          </a:p>
        </p:txBody>
      </p:sp>
      <p:sp>
        <p:nvSpPr>
          <p:cNvPr id="33804" name="Rectangle 12">
            <a:extLst>
              <a:ext uri="{FF2B5EF4-FFF2-40B4-BE49-F238E27FC236}">
                <a16:creationId xmlns:a16="http://schemas.microsoft.com/office/drawing/2014/main" id="{FFE9ADC2-5A7A-4892-B1B3-1368F4332BD2}"/>
              </a:ext>
            </a:extLst>
          </p:cNvPr>
          <p:cNvSpPr>
            <a:spLocks noChangeArrowheads="1"/>
          </p:cNvSpPr>
          <p:nvPr/>
        </p:nvSpPr>
        <p:spPr bwMode="auto">
          <a:xfrm>
            <a:off x="5686425" y="2424113"/>
            <a:ext cx="3333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a:latin typeface="Symbol" panose="05050102010706020507" pitchFamily="18" charset="2"/>
              </a:rPr>
              <a:t>m</a:t>
            </a:r>
          </a:p>
        </p:txBody>
      </p:sp>
      <p:sp>
        <p:nvSpPr>
          <p:cNvPr id="33805" name="Rectangle 13">
            <a:extLst>
              <a:ext uri="{FF2B5EF4-FFF2-40B4-BE49-F238E27FC236}">
                <a16:creationId xmlns:a16="http://schemas.microsoft.com/office/drawing/2014/main" id="{14BE8858-2D2E-4843-A497-5B4D1F0E5CF2}"/>
              </a:ext>
            </a:extLst>
          </p:cNvPr>
          <p:cNvSpPr>
            <a:spLocks noChangeArrowheads="1"/>
          </p:cNvSpPr>
          <p:nvPr/>
        </p:nvSpPr>
        <p:spPr bwMode="auto">
          <a:xfrm>
            <a:off x="4646613" y="2424113"/>
            <a:ext cx="328612"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i="1"/>
              <a:t>c</a:t>
            </a:r>
          </a:p>
        </p:txBody>
      </p:sp>
      <p:sp>
        <p:nvSpPr>
          <p:cNvPr id="33806" name="Slide Number Placeholder 5">
            <a:extLst>
              <a:ext uri="{FF2B5EF4-FFF2-40B4-BE49-F238E27FC236}">
                <a16:creationId xmlns:a16="http://schemas.microsoft.com/office/drawing/2014/main" id="{7393387C-52F5-426E-AF30-FFB4CE5D8D90}"/>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Wil van der Aalst</a:t>
            </a:r>
          </a:p>
        </p:txBody>
      </p:sp>
    </p:spTree>
    <p:extLst>
      <p:ext uri="{BB962C8B-B14F-4D97-AF65-F5344CB8AC3E}">
        <p14:creationId xmlns:p14="http://schemas.microsoft.com/office/powerpoint/2010/main" val="11148045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E4C0EE6-1F6D-474B-8D6C-A4E9AB07CDD4}"/>
              </a:ext>
            </a:extLst>
          </p:cNvPr>
          <p:cNvSpPr>
            <a:spLocks noGrp="1" noChangeArrowheads="1"/>
          </p:cNvSpPr>
          <p:nvPr>
            <p:ph type="title"/>
          </p:nvPr>
        </p:nvSpPr>
        <p:spPr>
          <a:xfrm>
            <a:off x="733425" y="214313"/>
            <a:ext cx="7981950" cy="928687"/>
          </a:xfrm>
          <a:noFill/>
        </p:spPr>
        <p:txBody>
          <a:bodyPr/>
          <a:lstStyle/>
          <a:p>
            <a:r>
              <a:rPr lang="en-US" altLang="en-US">
                <a:ea typeface="ＭＳ Ｐゴシック" panose="020B0600070205080204" pitchFamily="34" charset="-128"/>
              </a:rPr>
              <a:t>Queuing theory concepts (cont.)</a:t>
            </a:r>
          </a:p>
        </p:txBody>
      </p:sp>
      <p:sp>
        <p:nvSpPr>
          <p:cNvPr id="34819" name="Rectangle 3">
            <a:extLst>
              <a:ext uri="{FF2B5EF4-FFF2-40B4-BE49-F238E27FC236}">
                <a16:creationId xmlns:a16="http://schemas.microsoft.com/office/drawing/2014/main" id="{D9E95093-DA05-4CD0-B013-BEE71678C9B7}"/>
              </a:ext>
            </a:extLst>
          </p:cNvPr>
          <p:cNvSpPr>
            <a:spLocks noGrp="1" noChangeArrowheads="1"/>
          </p:cNvSpPr>
          <p:nvPr>
            <p:ph type="body" sz="half" idx="1"/>
          </p:nvPr>
        </p:nvSpPr>
        <p:spPr>
          <a:xfrm>
            <a:off x="214313" y="3571875"/>
            <a:ext cx="8501062" cy="2428875"/>
          </a:xfrm>
          <a:noFill/>
        </p:spPr>
        <p:txBody>
          <a:bodyPr/>
          <a:lstStyle/>
          <a:p>
            <a:pPr>
              <a:buFontTx/>
              <a:buNone/>
            </a:pPr>
            <a:r>
              <a:rPr lang="en-US" altLang="en-US" sz="2000" b="1">
                <a:solidFill>
                  <a:schemeClr val="tx1"/>
                </a:solidFill>
                <a:ea typeface="ＭＳ Ｐゴシック" panose="020B0600070205080204" pitchFamily="34" charset="-128"/>
              </a:rPr>
              <a:t>Given </a:t>
            </a:r>
            <a:r>
              <a:rPr lang="en-US" altLang="en-US" sz="2000" b="1">
                <a:solidFill>
                  <a:schemeClr val="tx1"/>
                </a:solidFill>
                <a:latin typeface="Symbol" panose="05050102010706020507" pitchFamily="18" charset="2"/>
                <a:ea typeface="ＭＳ Ｐゴシック" panose="020B0600070205080204" pitchFamily="34" charset="-128"/>
              </a:rPr>
              <a:t>l , m</a:t>
            </a:r>
            <a:r>
              <a:rPr lang="en-US" altLang="en-US" sz="2000" b="1" i="1">
                <a:solidFill>
                  <a:schemeClr val="tx1"/>
                </a:solidFill>
                <a:ea typeface="ＭＳ Ｐゴシック" panose="020B0600070205080204" pitchFamily="34" charset="-128"/>
              </a:rPr>
              <a:t> </a:t>
            </a:r>
            <a:r>
              <a:rPr lang="en-US" altLang="en-US" sz="2000" b="1">
                <a:solidFill>
                  <a:schemeClr val="tx1"/>
                </a:solidFill>
                <a:ea typeface="ＭＳ Ｐゴシック" panose="020B0600070205080204" pitchFamily="34" charset="-128"/>
              </a:rPr>
              <a:t>and c, we can calculate :</a:t>
            </a:r>
          </a:p>
          <a:p>
            <a:r>
              <a:rPr lang="en-US" altLang="en-US" sz="2000" b="1">
                <a:solidFill>
                  <a:schemeClr val="tx1"/>
                </a:solidFill>
                <a:ea typeface="ＭＳ Ｐゴシック" panose="020B0600070205080204" pitchFamily="34" charset="-128"/>
              </a:rPr>
              <a:t>occupation rate: </a:t>
            </a:r>
            <a:r>
              <a:rPr lang="en-US" altLang="en-US" sz="2000" b="1">
                <a:solidFill>
                  <a:schemeClr val="tx1"/>
                </a:solidFill>
                <a:latin typeface="Symbol" panose="05050102010706020507" pitchFamily="18" charset="2"/>
                <a:ea typeface="ＭＳ Ｐゴシック" panose="020B0600070205080204" pitchFamily="34" charset="-128"/>
              </a:rPr>
              <a:t>r</a:t>
            </a:r>
            <a:endParaRPr lang="en-US" altLang="en-US" sz="2000" b="1" i="1">
              <a:solidFill>
                <a:schemeClr val="tx1"/>
              </a:solidFill>
              <a:ea typeface="ＭＳ Ｐゴシック" panose="020B0600070205080204" pitchFamily="34" charset="-128"/>
            </a:endParaRPr>
          </a:p>
          <a:p>
            <a:r>
              <a:rPr lang="en-US" altLang="en-US" sz="2000" b="1">
                <a:solidFill>
                  <a:schemeClr val="tx1"/>
                </a:solidFill>
                <a:ea typeface="ＭＳ Ｐゴシック" panose="020B0600070205080204" pitchFamily="34" charset="-128"/>
              </a:rPr>
              <a:t>Wq = average time in queue </a:t>
            </a:r>
          </a:p>
          <a:p>
            <a:r>
              <a:rPr lang="en-US" altLang="en-US" sz="2000" b="1">
                <a:solidFill>
                  <a:schemeClr val="tx1"/>
                </a:solidFill>
                <a:ea typeface="ＭＳ Ｐゴシック" panose="020B0600070205080204" pitchFamily="34" charset="-128"/>
              </a:rPr>
              <a:t>W = average system in system (i.e. cycle time)</a:t>
            </a:r>
          </a:p>
          <a:p>
            <a:r>
              <a:rPr lang="en-US" altLang="en-US" sz="2000" b="1">
                <a:solidFill>
                  <a:schemeClr val="tx1"/>
                </a:solidFill>
                <a:ea typeface="ＭＳ Ｐゴシック" panose="020B0600070205080204" pitchFamily="34" charset="-128"/>
              </a:rPr>
              <a:t>Lq = average number in queue (i.e. length of queue)</a:t>
            </a:r>
          </a:p>
          <a:p>
            <a:r>
              <a:rPr lang="en-US" altLang="en-US" sz="2000" b="1">
                <a:solidFill>
                  <a:schemeClr val="tx1"/>
                </a:solidFill>
                <a:ea typeface="ＭＳ Ｐゴシック" panose="020B0600070205080204" pitchFamily="34" charset="-128"/>
              </a:rPr>
              <a:t>L = average number in system average (i.e. Work-in-Progress)</a:t>
            </a:r>
          </a:p>
        </p:txBody>
      </p:sp>
      <p:sp>
        <p:nvSpPr>
          <p:cNvPr id="34820" name="Oval 4">
            <a:extLst>
              <a:ext uri="{FF2B5EF4-FFF2-40B4-BE49-F238E27FC236}">
                <a16:creationId xmlns:a16="http://schemas.microsoft.com/office/drawing/2014/main" id="{A3961B0E-4BFF-4140-BB82-B923A3A80324}"/>
              </a:ext>
            </a:extLst>
          </p:cNvPr>
          <p:cNvSpPr>
            <a:spLocks noChangeArrowheads="1"/>
          </p:cNvSpPr>
          <p:nvPr/>
        </p:nvSpPr>
        <p:spPr bwMode="auto">
          <a:xfrm>
            <a:off x="3452813" y="1285875"/>
            <a:ext cx="1465262" cy="749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4821" name="Rectangle 5">
            <a:extLst>
              <a:ext uri="{FF2B5EF4-FFF2-40B4-BE49-F238E27FC236}">
                <a16:creationId xmlns:a16="http://schemas.microsoft.com/office/drawing/2014/main" id="{D414978E-85BF-4BD8-878C-F119029778DD}"/>
              </a:ext>
            </a:extLst>
          </p:cNvPr>
          <p:cNvSpPr>
            <a:spLocks noChangeArrowheads="1"/>
          </p:cNvSpPr>
          <p:nvPr/>
        </p:nvSpPr>
        <p:spPr bwMode="auto">
          <a:xfrm>
            <a:off x="1763713" y="1438275"/>
            <a:ext cx="1676400" cy="444500"/>
          </a:xfrm>
          <a:prstGeom prst="rect">
            <a:avLst/>
          </a:prstGeom>
          <a:pattFill prst="dkVert">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4822" name="Line 6">
            <a:extLst>
              <a:ext uri="{FF2B5EF4-FFF2-40B4-BE49-F238E27FC236}">
                <a16:creationId xmlns:a16="http://schemas.microsoft.com/office/drawing/2014/main" id="{640219D6-176D-4191-8D0D-0A505D352218}"/>
              </a:ext>
            </a:extLst>
          </p:cNvPr>
          <p:cNvSpPr>
            <a:spLocks noChangeShapeType="1"/>
          </p:cNvSpPr>
          <p:nvPr/>
        </p:nvSpPr>
        <p:spPr bwMode="auto">
          <a:xfrm>
            <a:off x="844550" y="1660525"/>
            <a:ext cx="914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4823" name="Line 7">
            <a:extLst>
              <a:ext uri="{FF2B5EF4-FFF2-40B4-BE49-F238E27FC236}">
                <a16:creationId xmlns:a16="http://schemas.microsoft.com/office/drawing/2014/main" id="{A81FD955-FA1E-482B-BCA2-B664DB280C45}"/>
              </a:ext>
            </a:extLst>
          </p:cNvPr>
          <p:cNvSpPr>
            <a:spLocks noChangeShapeType="1"/>
          </p:cNvSpPr>
          <p:nvPr/>
        </p:nvSpPr>
        <p:spPr bwMode="auto">
          <a:xfrm>
            <a:off x="4924425" y="1660525"/>
            <a:ext cx="914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4824" name="Rectangle 8">
            <a:extLst>
              <a:ext uri="{FF2B5EF4-FFF2-40B4-BE49-F238E27FC236}">
                <a16:creationId xmlns:a16="http://schemas.microsoft.com/office/drawing/2014/main" id="{DB395456-B7ED-4D3C-B195-D5A3EC44A334}"/>
              </a:ext>
            </a:extLst>
          </p:cNvPr>
          <p:cNvSpPr>
            <a:spLocks noChangeArrowheads="1"/>
          </p:cNvSpPr>
          <p:nvPr/>
        </p:nvSpPr>
        <p:spPr bwMode="auto">
          <a:xfrm>
            <a:off x="623888" y="170497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a:latin typeface="Symbol" panose="05050102010706020507" pitchFamily="18" charset="2"/>
              </a:rPr>
              <a:t>l</a:t>
            </a:r>
          </a:p>
        </p:txBody>
      </p:sp>
      <p:sp>
        <p:nvSpPr>
          <p:cNvPr id="34825" name="Rectangle 9">
            <a:extLst>
              <a:ext uri="{FF2B5EF4-FFF2-40B4-BE49-F238E27FC236}">
                <a16:creationId xmlns:a16="http://schemas.microsoft.com/office/drawing/2014/main" id="{C2A8294F-1829-45A5-9439-48816AD0E1CB}"/>
              </a:ext>
            </a:extLst>
          </p:cNvPr>
          <p:cNvSpPr>
            <a:spLocks noChangeArrowheads="1"/>
          </p:cNvSpPr>
          <p:nvPr/>
        </p:nvSpPr>
        <p:spPr bwMode="auto">
          <a:xfrm>
            <a:off x="4560888" y="2009775"/>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a:latin typeface="Symbol" panose="05050102010706020507" pitchFamily="18" charset="2"/>
              </a:rPr>
              <a:t>m</a:t>
            </a:r>
          </a:p>
        </p:txBody>
      </p:sp>
      <p:sp>
        <p:nvSpPr>
          <p:cNvPr id="34826" name="Rectangle 10">
            <a:extLst>
              <a:ext uri="{FF2B5EF4-FFF2-40B4-BE49-F238E27FC236}">
                <a16:creationId xmlns:a16="http://schemas.microsoft.com/office/drawing/2014/main" id="{23109CCF-6819-4409-949D-F2DC6714CE2E}"/>
              </a:ext>
            </a:extLst>
          </p:cNvPr>
          <p:cNvSpPr>
            <a:spLocks noChangeArrowheads="1"/>
          </p:cNvSpPr>
          <p:nvPr/>
        </p:nvSpPr>
        <p:spPr bwMode="auto">
          <a:xfrm>
            <a:off x="3521075" y="2009775"/>
            <a:ext cx="328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i="1"/>
              <a:t>c</a:t>
            </a:r>
          </a:p>
        </p:txBody>
      </p:sp>
      <p:sp>
        <p:nvSpPr>
          <p:cNvPr id="34827" name="Line 11">
            <a:extLst>
              <a:ext uri="{FF2B5EF4-FFF2-40B4-BE49-F238E27FC236}">
                <a16:creationId xmlns:a16="http://schemas.microsoft.com/office/drawing/2014/main" id="{9161863C-864A-4FAC-8B32-A7712B7A14F0}"/>
              </a:ext>
            </a:extLst>
          </p:cNvPr>
          <p:cNvSpPr>
            <a:spLocks noChangeShapeType="1"/>
          </p:cNvSpPr>
          <p:nvPr/>
        </p:nvSpPr>
        <p:spPr bwMode="auto">
          <a:xfrm>
            <a:off x="1758950" y="2346325"/>
            <a:ext cx="1687513"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4828" name="Rectangle 12">
            <a:extLst>
              <a:ext uri="{FF2B5EF4-FFF2-40B4-BE49-F238E27FC236}">
                <a16:creationId xmlns:a16="http://schemas.microsoft.com/office/drawing/2014/main" id="{A324CA59-5F40-4C33-8146-A8BE05CD78D5}"/>
              </a:ext>
            </a:extLst>
          </p:cNvPr>
          <p:cNvSpPr>
            <a:spLocks noChangeArrowheads="1"/>
          </p:cNvSpPr>
          <p:nvPr/>
        </p:nvSpPr>
        <p:spPr bwMode="auto">
          <a:xfrm>
            <a:off x="2193925" y="2359025"/>
            <a:ext cx="890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a:t>Wq,Lq</a:t>
            </a:r>
          </a:p>
        </p:txBody>
      </p:sp>
      <p:sp>
        <p:nvSpPr>
          <p:cNvPr id="34829" name="Line 13">
            <a:extLst>
              <a:ext uri="{FF2B5EF4-FFF2-40B4-BE49-F238E27FC236}">
                <a16:creationId xmlns:a16="http://schemas.microsoft.com/office/drawing/2014/main" id="{82B72261-3247-44D1-99A0-9B798315EB18}"/>
              </a:ext>
            </a:extLst>
          </p:cNvPr>
          <p:cNvSpPr>
            <a:spLocks noChangeShapeType="1"/>
          </p:cNvSpPr>
          <p:nvPr/>
        </p:nvSpPr>
        <p:spPr bwMode="auto">
          <a:xfrm>
            <a:off x="1758950" y="2955925"/>
            <a:ext cx="3165475" cy="0"/>
          </a:xfrm>
          <a:prstGeom prst="line">
            <a:avLst/>
          </a:prstGeom>
          <a:noFill/>
          <a:ln w="1270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4830" name="Rectangle 14">
            <a:extLst>
              <a:ext uri="{FF2B5EF4-FFF2-40B4-BE49-F238E27FC236}">
                <a16:creationId xmlns:a16="http://schemas.microsoft.com/office/drawing/2014/main" id="{9251160F-B284-49BD-8DFC-83F97843C07C}"/>
              </a:ext>
            </a:extLst>
          </p:cNvPr>
          <p:cNvSpPr>
            <a:spLocks noChangeArrowheads="1"/>
          </p:cNvSpPr>
          <p:nvPr/>
        </p:nvSpPr>
        <p:spPr bwMode="auto">
          <a:xfrm>
            <a:off x="3021013" y="2968625"/>
            <a:ext cx="596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1800"/>
              <a:t>W,L</a:t>
            </a:r>
          </a:p>
        </p:txBody>
      </p:sp>
      <p:sp>
        <p:nvSpPr>
          <p:cNvPr id="34831" name="Slide Number Placeholder 5">
            <a:extLst>
              <a:ext uri="{FF2B5EF4-FFF2-40B4-BE49-F238E27FC236}">
                <a16:creationId xmlns:a16="http://schemas.microsoft.com/office/drawing/2014/main" id="{50A92FC6-9D9F-4AFE-9E14-0ACF95E4BA24}"/>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Wil van der Aalst</a:t>
            </a:r>
          </a:p>
        </p:txBody>
      </p:sp>
    </p:spTree>
    <p:extLst>
      <p:ext uri="{BB962C8B-B14F-4D97-AF65-F5344CB8AC3E}">
        <p14:creationId xmlns:p14="http://schemas.microsoft.com/office/powerpoint/2010/main" val="31213225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668AE162-3D8E-4218-AD49-FF8BE30F3189}"/>
              </a:ext>
            </a:extLst>
          </p:cNvPr>
          <p:cNvSpPr>
            <a:spLocks noGrp="1" noChangeArrowheads="1"/>
          </p:cNvSpPr>
          <p:nvPr>
            <p:ph type="title"/>
          </p:nvPr>
        </p:nvSpPr>
        <p:spPr>
          <a:xfrm>
            <a:off x="733425" y="285750"/>
            <a:ext cx="7839075" cy="1004888"/>
          </a:xfrm>
          <a:noFill/>
        </p:spPr>
        <p:txBody>
          <a:bodyPr/>
          <a:lstStyle/>
          <a:p>
            <a:r>
              <a:rPr lang="en-US" altLang="en-US">
                <a:ea typeface="ＭＳ Ｐゴシック" panose="020B0600070205080204" pitchFamily="34" charset="-128"/>
              </a:rPr>
              <a:t>M/M/1 queue</a:t>
            </a:r>
          </a:p>
        </p:txBody>
      </p:sp>
      <p:sp>
        <p:nvSpPr>
          <p:cNvPr id="35844" name="Oval 3">
            <a:extLst>
              <a:ext uri="{FF2B5EF4-FFF2-40B4-BE49-F238E27FC236}">
                <a16:creationId xmlns:a16="http://schemas.microsoft.com/office/drawing/2014/main" id="{8F2FA936-2260-411F-BD3F-D73D4BB7F214}"/>
              </a:ext>
            </a:extLst>
          </p:cNvPr>
          <p:cNvSpPr>
            <a:spLocks noChangeArrowheads="1"/>
          </p:cNvSpPr>
          <p:nvPr/>
        </p:nvSpPr>
        <p:spPr bwMode="auto">
          <a:xfrm>
            <a:off x="4578350" y="1643063"/>
            <a:ext cx="1465263" cy="749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5845" name="Rectangle 4">
            <a:extLst>
              <a:ext uri="{FF2B5EF4-FFF2-40B4-BE49-F238E27FC236}">
                <a16:creationId xmlns:a16="http://schemas.microsoft.com/office/drawing/2014/main" id="{FD221ABF-1840-4CFD-99D7-A5166F4395A7}"/>
              </a:ext>
            </a:extLst>
          </p:cNvPr>
          <p:cNvSpPr>
            <a:spLocks noChangeArrowheads="1"/>
          </p:cNvSpPr>
          <p:nvPr/>
        </p:nvSpPr>
        <p:spPr bwMode="auto">
          <a:xfrm>
            <a:off x="2889250" y="1795463"/>
            <a:ext cx="1676400" cy="444500"/>
          </a:xfrm>
          <a:prstGeom prst="rect">
            <a:avLst/>
          </a:prstGeom>
          <a:pattFill prst="dkVert">
            <a:fgClr>
              <a:schemeClr val="accent1"/>
            </a:fgClr>
            <a:bgClr>
              <a:schemeClr val="bg1"/>
            </a:bgClr>
          </a:pattFill>
          <a:ln w="12700">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5846" name="Line 5">
            <a:extLst>
              <a:ext uri="{FF2B5EF4-FFF2-40B4-BE49-F238E27FC236}">
                <a16:creationId xmlns:a16="http://schemas.microsoft.com/office/drawing/2014/main" id="{A7338D5C-D5DB-46A4-B251-0D8E8EB1230B}"/>
              </a:ext>
            </a:extLst>
          </p:cNvPr>
          <p:cNvSpPr>
            <a:spLocks noChangeShapeType="1"/>
          </p:cNvSpPr>
          <p:nvPr/>
        </p:nvSpPr>
        <p:spPr bwMode="auto">
          <a:xfrm>
            <a:off x="2000250" y="2000250"/>
            <a:ext cx="914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5847" name="Line 6">
            <a:extLst>
              <a:ext uri="{FF2B5EF4-FFF2-40B4-BE49-F238E27FC236}">
                <a16:creationId xmlns:a16="http://schemas.microsoft.com/office/drawing/2014/main" id="{98B78D56-843E-4590-8C60-45BDC8BAFD28}"/>
              </a:ext>
            </a:extLst>
          </p:cNvPr>
          <p:cNvSpPr>
            <a:spLocks noChangeShapeType="1"/>
          </p:cNvSpPr>
          <p:nvPr/>
        </p:nvSpPr>
        <p:spPr bwMode="auto">
          <a:xfrm>
            <a:off x="6048375" y="2017713"/>
            <a:ext cx="914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35848" name="Rectangle 7">
            <a:extLst>
              <a:ext uri="{FF2B5EF4-FFF2-40B4-BE49-F238E27FC236}">
                <a16:creationId xmlns:a16="http://schemas.microsoft.com/office/drawing/2014/main" id="{AE61D35A-469C-44EF-860E-2016815D78B9}"/>
              </a:ext>
            </a:extLst>
          </p:cNvPr>
          <p:cNvSpPr>
            <a:spLocks noChangeArrowheads="1"/>
          </p:cNvSpPr>
          <p:nvPr/>
        </p:nvSpPr>
        <p:spPr bwMode="auto">
          <a:xfrm>
            <a:off x="1749425" y="206216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a:latin typeface="Symbol" panose="05050102010706020507" pitchFamily="18" charset="2"/>
              </a:rPr>
              <a:t>l</a:t>
            </a:r>
          </a:p>
        </p:txBody>
      </p:sp>
      <p:sp>
        <p:nvSpPr>
          <p:cNvPr id="35849" name="Rectangle 8">
            <a:extLst>
              <a:ext uri="{FF2B5EF4-FFF2-40B4-BE49-F238E27FC236}">
                <a16:creationId xmlns:a16="http://schemas.microsoft.com/office/drawing/2014/main" id="{E3ACBC38-3A8F-4114-8346-36684264A381}"/>
              </a:ext>
            </a:extLst>
          </p:cNvPr>
          <p:cNvSpPr>
            <a:spLocks noChangeArrowheads="1"/>
          </p:cNvSpPr>
          <p:nvPr/>
        </p:nvSpPr>
        <p:spPr bwMode="auto">
          <a:xfrm>
            <a:off x="5686425" y="2366963"/>
            <a:ext cx="333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a:latin typeface="Symbol" panose="05050102010706020507" pitchFamily="18" charset="2"/>
              </a:rPr>
              <a:t>m</a:t>
            </a:r>
          </a:p>
        </p:txBody>
      </p:sp>
      <p:sp>
        <p:nvSpPr>
          <p:cNvPr id="35850" name="Rectangle 9">
            <a:extLst>
              <a:ext uri="{FF2B5EF4-FFF2-40B4-BE49-F238E27FC236}">
                <a16:creationId xmlns:a16="http://schemas.microsoft.com/office/drawing/2014/main" id="{E330D1D9-3EEA-447F-B7EB-E676FB1E9C64}"/>
              </a:ext>
            </a:extLst>
          </p:cNvPr>
          <p:cNvSpPr>
            <a:spLocks noChangeArrowheads="1"/>
          </p:cNvSpPr>
          <p:nvPr/>
        </p:nvSpPr>
        <p:spPr bwMode="auto">
          <a:xfrm>
            <a:off x="4638675" y="2366963"/>
            <a:ext cx="328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GB" altLang="en-US" sz="2000"/>
              <a:t>1</a:t>
            </a:r>
          </a:p>
        </p:txBody>
      </p:sp>
      <p:sp>
        <p:nvSpPr>
          <p:cNvPr id="35851" name="Rectangle 11">
            <a:extLst>
              <a:ext uri="{FF2B5EF4-FFF2-40B4-BE49-F238E27FC236}">
                <a16:creationId xmlns:a16="http://schemas.microsoft.com/office/drawing/2014/main" id="{9BAB472D-3D33-45C6-B4FC-C7CB998AA21F}"/>
              </a:ext>
            </a:extLst>
          </p:cNvPr>
          <p:cNvSpPr>
            <a:spLocks noChangeArrowheads="1"/>
          </p:cNvSpPr>
          <p:nvPr/>
        </p:nvSpPr>
        <p:spPr bwMode="auto">
          <a:xfrm>
            <a:off x="214313" y="2643188"/>
            <a:ext cx="44291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defTabSz="762000"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defTabSz="762000"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30000"/>
              </a:spcBef>
            </a:pPr>
            <a:r>
              <a:rPr lang="en-GB" altLang="en-US" sz="2000"/>
              <a:t>Assumptions:</a:t>
            </a:r>
          </a:p>
          <a:p>
            <a:pPr eaLnBrk="1" hangingPunct="1">
              <a:spcBef>
                <a:spcPct val="30000"/>
              </a:spcBef>
              <a:buSzPct val="100000"/>
              <a:buFontTx/>
              <a:buChar char="•"/>
            </a:pPr>
            <a:r>
              <a:rPr lang="en-GB" altLang="en-US" sz="2000"/>
              <a:t>time between arrivals and service time follow a negative exponential distribution</a:t>
            </a:r>
          </a:p>
          <a:p>
            <a:pPr eaLnBrk="1" hangingPunct="1">
              <a:spcBef>
                <a:spcPct val="30000"/>
              </a:spcBef>
              <a:buSzPct val="100000"/>
              <a:buFontTx/>
              <a:buChar char="•"/>
            </a:pPr>
            <a:r>
              <a:rPr lang="en-GB" altLang="en-US" sz="2000"/>
              <a:t>1 server (</a:t>
            </a:r>
            <a:r>
              <a:rPr lang="en-GB" altLang="en-US" sz="2000" i="1"/>
              <a:t>c</a:t>
            </a:r>
            <a:r>
              <a:rPr lang="en-GB" altLang="en-US" sz="2000"/>
              <a:t> = 1)</a:t>
            </a:r>
          </a:p>
          <a:p>
            <a:pPr eaLnBrk="1" hangingPunct="1">
              <a:spcBef>
                <a:spcPct val="30000"/>
              </a:spcBef>
              <a:buSzPct val="100000"/>
              <a:buFontTx/>
              <a:buChar char="•"/>
            </a:pPr>
            <a:r>
              <a:rPr lang="en-GB" altLang="en-US" sz="2000"/>
              <a:t>FIFO</a:t>
            </a:r>
          </a:p>
        </p:txBody>
      </p:sp>
      <p:grpSp>
        <p:nvGrpSpPr>
          <p:cNvPr id="35852" name="Group 103">
            <a:extLst>
              <a:ext uri="{FF2B5EF4-FFF2-40B4-BE49-F238E27FC236}">
                <a16:creationId xmlns:a16="http://schemas.microsoft.com/office/drawing/2014/main" id="{80EF6349-B713-4152-9584-AFDFB620DB0E}"/>
              </a:ext>
            </a:extLst>
          </p:cNvPr>
          <p:cNvGrpSpPr>
            <a:grpSpLocks/>
          </p:cNvGrpSpPr>
          <p:nvPr/>
        </p:nvGrpSpPr>
        <p:grpSpPr bwMode="auto">
          <a:xfrm>
            <a:off x="3124200" y="4643438"/>
            <a:ext cx="6019800" cy="914400"/>
            <a:chOff x="864" y="3360"/>
            <a:chExt cx="3792" cy="576"/>
          </a:xfrm>
        </p:grpSpPr>
        <p:sp>
          <p:nvSpPr>
            <p:cNvPr id="35855" name="Rectangle 95">
              <a:extLst>
                <a:ext uri="{FF2B5EF4-FFF2-40B4-BE49-F238E27FC236}">
                  <a16:creationId xmlns:a16="http://schemas.microsoft.com/office/drawing/2014/main" id="{332ED637-7BB2-4EB1-86FE-B50EE148E82A}"/>
                </a:ext>
              </a:extLst>
            </p:cNvPr>
            <p:cNvSpPr>
              <a:spLocks noChangeArrowheads="1"/>
            </p:cNvSpPr>
            <p:nvPr/>
          </p:nvSpPr>
          <p:spPr bwMode="auto">
            <a:xfrm>
              <a:off x="2640" y="3360"/>
              <a:ext cx="1728" cy="576"/>
            </a:xfrm>
            <a:prstGeom prst="rect">
              <a:avLst/>
            </a:prstGeom>
            <a:solidFill>
              <a:srgbClr val="D7D7FF"/>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5856" name="Rectangle 94">
              <a:extLst>
                <a:ext uri="{FF2B5EF4-FFF2-40B4-BE49-F238E27FC236}">
                  <a16:creationId xmlns:a16="http://schemas.microsoft.com/office/drawing/2014/main" id="{98971B96-B51A-4AF4-978C-EA4FDA9B056B}"/>
                </a:ext>
              </a:extLst>
            </p:cNvPr>
            <p:cNvSpPr>
              <a:spLocks noChangeArrowheads="1"/>
            </p:cNvSpPr>
            <p:nvPr/>
          </p:nvSpPr>
          <p:spPr bwMode="auto">
            <a:xfrm>
              <a:off x="864" y="3360"/>
              <a:ext cx="1584" cy="576"/>
            </a:xfrm>
            <a:prstGeom prst="rect">
              <a:avLst/>
            </a:prstGeom>
            <a:solidFill>
              <a:srgbClr val="D7D7FF"/>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5857" name="Text Box 88">
              <a:extLst>
                <a:ext uri="{FF2B5EF4-FFF2-40B4-BE49-F238E27FC236}">
                  <a16:creationId xmlns:a16="http://schemas.microsoft.com/office/drawing/2014/main" id="{802A9668-495F-4883-8CDE-429D446A249D}"/>
                </a:ext>
              </a:extLst>
            </p:cNvPr>
            <p:cNvSpPr txBox="1">
              <a:spLocks noChangeArrowheads="1"/>
            </p:cNvSpPr>
            <p:nvPr/>
          </p:nvSpPr>
          <p:spPr bwMode="auto">
            <a:xfrm>
              <a:off x="960" y="3360"/>
              <a:ext cx="9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t>L=</a:t>
              </a:r>
              <a:r>
                <a:rPr lang="en-US" altLang="en-US" sz="2000">
                  <a:sym typeface="Symbol" panose="05050102010706020507" pitchFamily="18" charset="2"/>
                </a:rPr>
                <a:t>/(1- )</a:t>
              </a:r>
            </a:p>
          </p:txBody>
        </p:sp>
        <p:sp>
          <p:nvSpPr>
            <p:cNvPr id="35858" name="Text Box 89">
              <a:extLst>
                <a:ext uri="{FF2B5EF4-FFF2-40B4-BE49-F238E27FC236}">
                  <a16:creationId xmlns:a16="http://schemas.microsoft.com/office/drawing/2014/main" id="{5101D9E3-C2F1-4761-9DB7-D17C9F82E40E}"/>
                </a:ext>
              </a:extLst>
            </p:cNvPr>
            <p:cNvSpPr txBox="1">
              <a:spLocks noChangeArrowheads="1"/>
            </p:cNvSpPr>
            <p:nvPr/>
          </p:nvSpPr>
          <p:spPr bwMode="auto">
            <a:xfrm>
              <a:off x="2736" y="336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t>L</a:t>
              </a:r>
              <a:r>
                <a:rPr lang="en-US" altLang="en-US" sz="2000" baseline="-10000"/>
                <a:t>q</a:t>
              </a:r>
              <a:r>
                <a:rPr lang="en-US" altLang="en-US" sz="2000"/>
                <a:t>= </a:t>
              </a:r>
              <a:r>
                <a:rPr lang="en-US" altLang="en-US" sz="2000">
                  <a:sym typeface="Symbol" panose="05050102010706020507" pitchFamily="18" charset="2"/>
                </a:rPr>
                <a:t></a:t>
              </a:r>
              <a:r>
                <a:rPr lang="en-US" altLang="en-US" sz="2000" baseline="30000">
                  <a:sym typeface="Symbol" panose="05050102010706020507" pitchFamily="18" charset="2"/>
                </a:rPr>
                <a:t>2</a:t>
              </a:r>
              <a:r>
                <a:rPr lang="en-US" altLang="en-US" sz="2000">
                  <a:sym typeface="Symbol" panose="05050102010706020507" pitchFamily="18" charset="2"/>
                </a:rPr>
                <a:t>/(1- ) = L-</a:t>
              </a:r>
            </a:p>
          </p:txBody>
        </p:sp>
        <p:sp>
          <p:nvSpPr>
            <p:cNvPr id="35859" name="Text Box 91">
              <a:extLst>
                <a:ext uri="{FF2B5EF4-FFF2-40B4-BE49-F238E27FC236}">
                  <a16:creationId xmlns:a16="http://schemas.microsoft.com/office/drawing/2014/main" id="{AE5AC721-8D2A-463D-8067-03AC36DB9BB8}"/>
                </a:ext>
              </a:extLst>
            </p:cNvPr>
            <p:cNvSpPr txBox="1">
              <a:spLocks noChangeArrowheads="1"/>
            </p:cNvSpPr>
            <p:nvPr/>
          </p:nvSpPr>
          <p:spPr bwMode="auto">
            <a:xfrm>
              <a:off x="924" y="3630"/>
              <a:ext cx="14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t>W=L/</a:t>
              </a:r>
              <a:r>
                <a:rPr lang="en-US" altLang="en-US" sz="2000">
                  <a:sym typeface="Symbol" panose="05050102010706020507" pitchFamily="18" charset="2"/>
                </a:rPr>
                <a:t>=1/(- )</a:t>
              </a:r>
            </a:p>
          </p:txBody>
        </p:sp>
        <p:sp>
          <p:nvSpPr>
            <p:cNvPr id="35860" name="Text Box 92">
              <a:extLst>
                <a:ext uri="{FF2B5EF4-FFF2-40B4-BE49-F238E27FC236}">
                  <a16:creationId xmlns:a16="http://schemas.microsoft.com/office/drawing/2014/main" id="{4CC3BDD4-C49E-43F4-B6B0-0B9C371D8971}"/>
                </a:ext>
              </a:extLst>
            </p:cNvPr>
            <p:cNvSpPr txBox="1">
              <a:spLocks noChangeArrowheads="1"/>
            </p:cNvSpPr>
            <p:nvPr/>
          </p:nvSpPr>
          <p:spPr bwMode="auto">
            <a:xfrm>
              <a:off x="2736" y="3638"/>
              <a:ext cx="19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t>W</a:t>
              </a:r>
              <a:r>
                <a:rPr lang="en-US" altLang="en-US" sz="2000" baseline="-4000"/>
                <a:t>q</a:t>
              </a:r>
              <a:r>
                <a:rPr lang="en-US" altLang="en-US" sz="2000"/>
                <a:t>=L</a:t>
              </a:r>
              <a:r>
                <a:rPr lang="en-US" altLang="en-US" sz="2000" baseline="-4000"/>
                <a:t>q</a:t>
              </a:r>
              <a:r>
                <a:rPr lang="en-US" altLang="en-US" sz="2000"/>
                <a:t>/</a:t>
              </a:r>
              <a:r>
                <a:rPr lang="en-US" altLang="en-US" sz="2000">
                  <a:sym typeface="Symbol" panose="05050102010706020507" pitchFamily="18" charset="2"/>
                </a:rPr>
                <a:t>=  /( (- ))</a:t>
              </a:r>
            </a:p>
          </p:txBody>
        </p:sp>
      </p:grpSp>
      <p:sp>
        <p:nvSpPr>
          <p:cNvPr id="35853" name="Rectangle 12">
            <a:extLst>
              <a:ext uri="{FF2B5EF4-FFF2-40B4-BE49-F238E27FC236}">
                <a16:creationId xmlns:a16="http://schemas.microsoft.com/office/drawing/2014/main" id="{4A399050-A5AD-46FA-9680-0B52C3E0DD52}"/>
              </a:ext>
            </a:extLst>
          </p:cNvPr>
          <p:cNvSpPr>
            <a:spLocks noChangeArrowheads="1"/>
          </p:cNvSpPr>
          <p:nvPr/>
        </p:nvSpPr>
        <p:spPr bwMode="auto">
          <a:xfrm>
            <a:off x="4572000" y="3143250"/>
            <a:ext cx="4038600" cy="990600"/>
          </a:xfrm>
          <a:prstGeom prst="rect">
            <a:avLst/>
          </a:prstGeom>
          <a:solidFill>
            <a:srgbClr val="FFFF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graphicFrame>
        <p:nvGraphicFramePr>
          <p:cNvPr id="23" name="Object 2">
            <a:extLst>
              <a:ext uri="{FF2B5EF4-FFF2-40B4-BE49-F238E27FC236}">
                <a16:creationId xmlns:a16="http://schemas.microsoft.com/office/drawing/2014/main" id="{5BAC869A-DFD1-49B5-AF51-68D624CE69ED}"/>
              </a:ext>
            </a:extLst>
          </p:cNvPr>
          <p:cNvGraphicFramePr>
            <a:graphicFrameLocks noChangeAspect="1"/>
          </p:cNvGraphicFramePr>
          <p:nvPr/>
        </p:nvGraphicFramePr>
        <p:xfrm>
          <a:off x="4786313" y="3286125"/>
          <a:ext cx="3486150" cy="825500"/>
        </p:xfrm>
        <a:graphic>
          <a:graphicData uri="http://schemas.openxmlformats.org/presentationml/2006/ole">
            <mc:AlternateContent xmlns:mc="http://schemas.openxmlformats.org/markup-compatibility/2006">
              <mc:Choice xmlns:v="urn:schemas-microsoft-com:vml" Requires="v">
                <p:oleObj spid="_x0000_s8195" name="Equation" r:id="rId3" imgW="3327120" imgH="787320" progId="Equation.3">
                  <p:embed/>
                </p:oleObj>
              </mc:Choice>
              <mc:Fallback>
                <p:oleObj name="Equation" r:id="rId3" imgW="3327120" imgH="787320" progId="Equation.3">
                  <p:embed/>
                  <p:pic>
                    <p:nvPicPr>
                      <p:cNvPr id="23" name="Object 2">
                        <a:extLst>
                          <a:ext uri="{FF2B5EF4-FFF2-40B4-BE49-F238E27FC236}">
                            <a16:creationId xmlns:a16="http://schemas.microsoft.com/office/drawing/2014/main" id="{5BAC869A-DFD1-49B5-AF51-68D624CE69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3286125"/>
                        <a:ext cx="348615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4" name="Slide Number Placeholder 5">
            <a:extLst>
              <a:ext uri="{FF2B5EF4-FFF2-40B4-BE49-F238E27FC236}">
                <a16:creationId xmlns:a16="http://schemas.microsoft.com/office/drawing/2014/main" id="{528F8F48-C625-497D-B43B-E70EA2A056EF}"/>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Laguna &amp; Marklund</a:t>
            </a:r>
          </a:p>
        </p:txBody>
      </p:sp>
    </p:spTree>
    <p:extLst>
      <p:ext uri="{BB962C8B-B14F-4D97-AF65-F5344CB8AC3E}">
        <p14:creationId xmlns:p14="http://schemas.microsoft.com/office/powerpoint/2010/main" val="282893301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a:extLst>
              <a:ext uri="{FF2B5EF4-FFF2-40B4-BE49-F238E27FC236}">
                <a16:creationId xmlns:a16="http://schemas.microsoft.com/office/drawing/2014/main" id="{C02B1AB7-6E53-49A0-A191-F96E9935CEDE}"/>
              </a:ext>
            </a:extLst>
          </p:cNvPr>
          <p:cNvSpPr>
            <a:spLocks noChangeArrowheads="1"/>
          </p:cNvSpPr>
          <p:nvPr/>
        </p:nvSpPr>
        <p:spPr bwMode="auto">
          <a:xfrm>
            <a:off x="457200" y="13716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2pPr>
            <a:lvl3pPr eaLnBrk="0" hangingPunct="0">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3pPr>
            <a:lvl4pPr eaLnBrk="0" hangingPunct="0">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4pPr>
            <a:lvl5pPr eaLnBrk="0" hangingPunct="0">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635000" algn="l"/>
                <a:tab pos="854075" algn="l"/>
              </a:tabLs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endParaRPr lang="et-EE" altLang="en-US" sz="2000"/>
          </a:p>
        </p:txBody>
      </p:sp>
      <p:sp>
        <p:nvSpPr>
          <p:cNvPr id="36868" name="Rectangle 8">
            <a:extLst>
              <a:ext uri="{FF2B5EF4-FFF2-40B4-BE49-F238E27FC236}">
                <a16:creationId xmlns:a16="http://schemas.microsoft.com/office/drawing/2014/main" id="{47211510-C020-4E36-A22D-4335EFAB6505}"/>
              </a:ext>
            </a:extLst>
          </p:cNvPr>
          <p:cNvSpPr>
            <a:spLocks noChangeArrowheads="1"/>
          </p:cNvSpPr>
          <p:nvPr/>
        </p:nvSpPr>
        <p:spPr bwMode="auto">
          <a:xfrm>
            <a:off x="304800" y="214313"/>
            <a:ext cx="8610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t>M/M/c queue</a:t>
            </a:r>
            <a:endParaRPr lang="en-US" altLang="en-US" sz="3600">
              <a:solidFill>
                <a:schemeClr val="tx2"/>
              </a:solidFill>
            </a:endParaRPr>
          </a:p>
        </p:txBody>
      </p:sp>
      <p:sp>
        <p:nvSpPr>
          <p:cNvPr id="36869" name="Rectangle 9">
            <a:extLst>
              <a:ext uri="{FF2B5EF4-FFF2-40B4-BE49-F238E27FC236}">
                <a16:creationId xmlns:a16="http://schemas.microsoft.com/office/drawing/2014/main" id="{2CAA8F5B-D48E-4F2A-BD84-BE0E1F40626A}"/>
              </a:ext>
            </a:extLst>
          </p:cNvPr>
          <p:cNvSpPr>
            <a:spLocks noChangeArrowheads="1"/>
          </p:cNvSpPr>
          <p:nvPr/>
        </p:nvSpPr>
        <p:spPr bwMode="auto">
          <a:xfrm>
            <a:off x="457200" y="1371600"/>
            <a:ext cx="838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2pPr>
            <a:lvl3pPr eaLnBrk="0" hangingPunct="0">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3pPr>
            <a:lvl4pPr eaLnBrk="0" hangingPunct="0">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4pPr>
            <a:lvl5pPr eaLnBrk="0" hangingPunct="0">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854075" algn="l"/>
                <a:tab pos="1250950" algn="l"/>
              </a:tabLst>
              <a:defRPr sz="24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pPr>
            <a:endParaRPr lang="en-US" altLang="en-US" sz="1800"/>
          </a:p>
          <a:p>
            <a:pPr eaLnBrk="1" hangingPunct="1">
              <a:lnSpc>
                <a:spcPct val="90000"/>
              </a:lnSpc>
              <a:spcBef>
                <a:spcPct val="20000"/>
              </a:spcBef>
            </a:pPr>
            <a:endParaRPr lang="en-US" altLang="en-US" sz="1400"/>
          </a:p>
        </p:txBody>
      </p:sp>
      <p:sp>
        <p:nvSpPr>
          <p:cNvPr id="36870" name="Rectangle 13">
            <a:extLst>
              <a:ext uri="{FF2B5EF4-FFF2-40B4-BE49-F238E27FC236}">
                <a16:creationId xmlns:a16="http://schemas.microsoft.com/office/drawing/2014/main" id="{7A2AD76A-58AE-41EC-8BB9-5BF46583D039}"/>
              </a:ext>
            </a:extLst>
          </p:cNvPr>
          <p:cNvSpPr>
            <a:spLocks noChangeArrowheads="1"/>
          </p:cNvSpPr>
          <p:nvPr/>
        </p:nvSpPr>
        <p:spPr bwMode="auto">
          <a:xfrm>
            <a:off x="1071563" y="2214563"/>
            <a:ext cx="4038600" cy="990600"/>
          </a:xfrm>
          <a:prstGeom prst="rect">
            <a:avLst/>
          </a:prstGeom>
          <a:solidFill>
            <a:srgbClr val="FFFF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graphicFrame>
        <p:nvGraphicFramePr>
          <p:cNvPr id="20494" name="Object 3">
            <a:extLst>
              <a:ext uri="{FF2B5EF4-FFF2-40B4-BE49-F238E27FC236}">
                <a16:creationId xmlns:a16="http://schemas.microsoft.com/office/drawing/2014/main" id="{9BBADF43-AFB8-4512-AF19-0DAD19948BE5}"/>
              </a:ext>
            </a:extLst>
          </p:cNvPr>
          <p:cNvGraphicFramePr>
            <a:graphicFrameLocks noChangeAspect="1"/>
          </p:cNvGraphicFramePr>
          <p:nvPr/>
        </p:nvGraphicFramePr>
        <p:xfrm>
          <a:off x="1214438" y="2357438"/>
          <a:ext cx="3683000" cy="787400"/>
        </p:xfrm>
        <a:graphic>
          <a:graphicData uri="http://schemas.openxmlformats.org/presentationml/2006/ole">
            <mc:AlternateContent xmlns:mc="http://schemas.openxmlformats.org/markup-compatibility/2006">
              <mc:Choice xmlns:v="urn:schemas-microsoft-com:vml" Requires="v">
                <p:oleObj spid="_x0000_s9219" name="Equation" r:id="rId3" imgW="3682800" imgH="787320" progId="Equation.3">
                  <p:embed/>
                </p:oleObj>
              </mc:Choice>
              <mc:Fallback>
                <p:oleObj name="Equation" r:id="rId3" imgW="3682800" imgH="787320" progId="Equation.3">
                  <p:embed/>
                  <p:pic>
                    <p:nvPicPr>
                      <p:cNvPr id="20494" name="Object 3">
                        <a:extLst>
                          <a:ext uri="{FF2B5EF4-FFF2-40B4-BE49-F238E27FC236}">
                            <a16:creationId xmlns:a16="http://schemas.microsoft.com/office/drawing/2014/main" id="{9BBADF43-AFB8-4512-AF19-0DAD19948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438" y="2357438"/>
                        <a:ext cx="368300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1" name="Text Box 15">
            <a:extLst>
              <a:ext uri="{FF2B5EF4-FFF2-40B4-BE49-F238E27FC236}">
                <a16:creationId xmlns:a16="http://schemas.microsoft.com/office/drawing/2014/main" id="{F2956007-033F-46D8-B113-A7312B25709A}"/>
              </a:ext>
            </a:extLst>
          </p:cNvPr>
          <p:cNvSpPr txBox="1">
            <a:spLocks noChangeArrowheads="1"/>
          </p:cNvSpPr>
          <p:nvPr/>
        </p:nvSpPr>
        <p:spPr bwMode="auto">
          <a:xfrm>
            <a:off x="457200" y="1143000"/>
            <a:ext cx="845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6075" indent="-346075"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buFontTx/>
              <a:buChar char="•"/>
            </a:pPr>
            <a:r>
              <a:rPr lang="en-US" altLang="en-US"/>
              <a:t>Now there are c servers in parallel, so the expected capacity per time unit is then c*</a:t>
            </a:r>
            <a:r>
              <a:rPr lang="en-US" altLang="en-US">
                <a:cs typeface="Times New Roman" panose="02020603050405020304" pitchFamily="18" charset="0"/>
                <a:sym typeface="Symbol" panose="05050102010706020507" pitchFamily="18" charset="2"/>
              </a:rPr>
              <a:t></a:t>
            </a:r>
          </a:p>
        </p:txBody>
      </p:sp>
      <p:sp>
        <p:nvSpPr>
          <p:cNvPr id="36872" name="Rectangle 18">
            <a:extLst>
              <a:ext uri="{FF2B5EF4-FFF2-40B4-BE49-F238E27FC236}">
                <a16:creationId xmlns:a16="http://schemas.microsoft.com/office/drawing/2014/main" id="{7DEB2602-3A1F-45EA-A718-431A645091DA}"/>
              </a:ext>
            </a:extLst>
          </p:cNvPr>
          <p:cNvSpPr>
            <a:spLocks noChangeArrowheads="1"/>
          </p:cNvSpPr>
          <p:nvPr/>
        </p:nvSpPr>
        <p:spPr bwMode="auto">
          <a:xfrm>
            <a:off x="1071563" y="3419475"/>
            <a:ext cx="4572000" cy="847725"/>
          </a:xfrm>
          <a:prstGeom prst="rect">
            <a:avLst/>
          </a:prstGeom>
          <a:solidFill>
            <a:srgbClr val="E5E5FF"/>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6873" name="Rectangle 3">
            <a:extLst>
              <a:ext uri="{FF2B5EF4-FFF2-40B4-BE49-F238E27FC236}">
                <a16:creationId xmlns:a16="http://schemas.microsoft.com/office/drawing/2014/main" id="{10B0FACB-6ED4-4644-BBF1-B1D2480767BF}"/>
              </a:ext>
            </a:extLst>
          </p:cNvPr>
          <p:cNvSpPr>
            <a:spLocks noChangeArrowheads="1"/>
          </p:cNvSpPr>
          <p:nvPr/>
        </p:nvSpPr>
        <p:spPr bwMode="auto">
          <a:xfrm>
            <a:off x="1066800" y="4572000"/>
            <a:ext cx="7239000" cy="1143000"/>
          </a:xfrm>
          <a:prstGeom prst="rect">
            <a:avLst/>
          </a:prstGeom>
          <a:solidFill>
            <a:srgbClr val="E5E5FF"/>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36874" name="Text Box 7">
            <a:extLst>
              <a:ext uri="{FF2B5EF4-FFF2-40B4-BE49-F238E27FC236}">
                <a16:creationId xmlns:a16="http://schemas.microsoft.com/office/drawing/2014/main" id="{CEE093DB-3531-49B6-8C69-C11702F1E7A3}"/>
              </a:ext>
            </a:extLst>
          </p:cNvPr>
          <p:cNvSpPr txBox="1">
            <a:spLocks noChangeArrowheads="1"/>
          </p:cNvSpPr>
          <p:nvPr/>
        </p:nvSpPr>
        <p:spPr bwMode="auto">
          <a:xfrm>
            <a:off x="1419225" y="46482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a:t>W=W</a:t>
            </a:r>
            <a:r>
              <a:rPr lang="en-US" altLang="en-US" sz="2000" baseline="-4000"/>
              <a:t>q</a:t>
            </a:r>
            <a:r>
              <a:rPr lang="en-US" altLang="en-US" sz="2000"/>
              <a:t>+(1/</a:t>
            </a:r>
            <a:r>
              <a:rPr lang="en-US" altLang="en-US" sz="2000">
                <a:sym typeface="Symbol" panose="05050102010706020507" pitchFamily="18" charset="2"/>
              </a:rPr>
              <a:t>)</a:t>
            </a:r>
          </a:p>
        </p:txBody>
      </p:sp>
      <p:sp>
        <p:nvSpPr>
          <p:cNvPr id="36875" name="Text Box 8">
            <a:extLst>
              <a:ext uri="{FF2B5EF4-FFF2-40B4-BE49-F238E27FC236}">
                <a16:creationId xmlns:a16="http://schemas.microsoft.com/office/drawing/2014/main" id="{3D0447B2-A372-43A7-9C28-629FC1DDB72F}"/>
              </a:ext>
            </a:extLst>
          </p:cNvPr>
          <p:cNvSpPr txBox="1">
            <a:spLocks noChangeArrowheads="1"/>
          </p:cNvSpPr>
          <p:nvPr/>
        </p:nvSpPr>
        <p:spPr bwMode="auto">
          <a:xfrm>
            <a:off x="1300163" y="35814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2pPr>
            <a:lvl3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3pPr>
            <a:lvl4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4pPr>
            <a:lvl5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i="1"/>
              <a:t>Little’s Formula</a:t>
            </a:r>
            <a:r>
              <a:rPr lang="en-US" altLang="en-US" sz="2000"/>
              <a:t>	</a:t>
            </a:r>
            <a:r>
              <a:rPr lang="en-US" altLang="en-US" sz="2000">
                <a:sym typeface="Symbol" panose="05050102010706020507" pitchFamily="18" charset="2"/>
              </a:rPr>
              <a:t>	</a:t>
            </a:r>
            <a:r>
              <a:rPr lang="en-US" altLang="en-US" sz="2000"/>
              <a:t>W</a:t>
            </a:r>
            <a:r>
              <a:rPr lang="en-US" altLang="en-US" sz="2000" baseline="-4000"/>
              <a:t>q</a:t>
            </a:r>
            <a:r>
              <a:rPr lang="en-US" altLang="en-US" sz="2000"/>
              <a:t>=L</a:t>
            </a:r>
            <a:r>
              <a:rPr lang="en-US" altLang="en-US" sz="2000" baseline="-8000"/>
              <a:t>q</a:t>
            </a:r>
            <a:r>
              <a:rPr lang="en-US" altLang="en-US" sz="2000"/>
              <a:t>/</a:t>
            </a:r>
            <a:r>
              <a:rPr lang="en-US" altLang="en-US" sz="2000">
                <a:sym typeface="Symbol" panose="05050102010706020507" pitchFamily="18" charset="2"/>
              </a:rPr>
              <a:t></a:t>
            </a:r>
          </a:p>
        </p:txBody>
      </p:sp>
      <p:sp>
        <p:nvSpPr>
          <p:cNvPr id="36876" name="Text Box 19">
            <a:extLst>
              <a:ext uri="{FF2B5EF4-FFF2-40B4-BE49-F238E27FC236}">
                <a16:creationId xmlns:a16="http://schemas.microsoft.com/office/drawing/2014/main" id="{34675C4A-937A-4D41-BC13-06016AF1BCDC}"/>
              </a:ext>
            </a:extLst>
          </p:cNvPr>
          <p:cNvSpPr txBox="1">
            <a:spLocks noChangeArrowheads="1"/>
          </p:cNvSpPr>
          <p:nvPr/>
        </p:nvSpPr>
        <p:spPr bwMode="auto">
          <a:xfrm>
            <a:off x="1419225" y="5165725"/>
            <a:ext cx="642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2pPr>
            <a:lvl3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3pPr>
            <a:lvl4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4pPr>
            <a:lvl5pPr eaLnBrk="0" hangingPunct="0">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tabLst>
                <a:tab pos="1828800" algn="l"/>
                <a:tab pos="2346325" algn="l"/>
              </a:tabLs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000" i="1"/>
              <a:t>Little’s Formula</a:t>
            </a:r>
            <a:r>
              <a:rPr lang="en-US" altLang="en-US" sz="2000"/>
              <a:t>	</a:t>
            </a:r>
            <a:r>
              <a:rPr lang="en-US" altLang="en-US" sz="2000">
                <a:sym typeface="Symbol" panose="05050102010706020507" pitchFamily="18" charset="2"/>
              </a:rPr>
              <a:t>	L</a:t>
            </a:r>
            <a:r>
              <a:rPr lang="en-US" altLang="en-US" sz="2000"/>
              <a:t>=</a:t>
            </a:r>
            <a:r>
              <a:rPr lang="en-US" altLang="en-US" sz="2000">
                <a:sym typeface="Symbol" panose="05050102010706020507" pitchFamily="18" charset="2"/>
              </a:rPr>
              <a:t>W</a:t>
            </a:r>
          </a:p>
        </p:txBody>
      </p:sp>
      <p:sp>
        <p:nvSpPr>
          <p:cNvPr id="36877" name="Slide Number Placeholder 5">
            <a:extLst>
              <a:ext uri="{FF2B5EF4-FFF2-40B4-BE49-F238E27FC236}">
                <a16:creationId xmlns:a16="http://schemas.microsoft.com/office/drawing/2014/main" id="{0ADA3651-A1AA-483F-8E4E-5AA108543408}"/>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Laguna &amp; Marklund</a:t>
            </a:r>
          </a:p>
        </p:txBody>
      </p:sp>
    </p:spTree>
    <p:extLst>
      <p:ext uri="{BB962C8B-B14F-4D97-AF65-F5344CB8AC3E}">
        <p14:creationId xmlns:p14="http://schemas.microsoft.com/office/powerpoint/2010/main" val="154757232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itle 1">
            <a:extLst>
              <a:ext uri="{FF2B5EF4-FFF2-40B4-BE49-F238E27FC236}">
                <a16:creationId xmlns:a16="http://schemas.microsoft.com/office/drawing/2014/main" id="{BF3C5DCC-AB82-460A-B0D3-3260230FC723}"/>
              </a:ext>
            </a:extLst>
          </p:cNvPr>
          <p:cNvSpPr>
            <a:spLocks noGrp="1"/>
          </p:cNvSpPr>
          <p:nvPr>
            <p:ph type="title"/>
          </p:nvPr>
        </p:nvSpPr>
        <p:spPr/>
        <p:txBody>
          <a:bodyPr/>
          <a:lstStyle/>
          <a:p>
            <a:r>
              <a:rPr lang="en-US" altLang="en-US">
                <a:ea typeface="ＭＳ Ｐゴシック" panose="020B0600070205080204" pitchFamily="34" charset="-128"/>
              </a:rPr>
              <a:t>Tool Support</a:t>
            </a:r>
          </a:p>
        </p:txBody>
      </p:sp>
      <p:sp>
        <p:nvSpPr>
          <p:cNvPr id="37893" name="Content Placeholder 2">
            <a:extLst>
              <a:ext uri="{FF2B5EF4-FFF2-40B4-BE49-F238E27FC236}">
                <a16:creationId xmlns:a16="http://schemas.microsoft.com/office/drawing/2014/main" id="{042C63EE-26ED-4AE0-8E82-C98B281D8F4A}"/>
              </a:ext>
            </a:extLst>
          </p:cNvPr>
          <p:cNvSpPr>
            <a:spLocks noGrp="1"/>
          </p:cNvSpPr>
          <p:nvPr>
            <p:ph idx="1"/>
          </p:nvPr>
        </p:nvSpPr>
        <p:spPr>
          <a:xfrm>
            <a:off x="304800" y="1524000"/>
            <a:ext cx="8534400" cy="4724400"/>
          </a:xfrm>
        </p:spPr>
        <p:txBody>
          <a:bodyPr/>
          <a:lstStyle/>
          <a:p>
            <a:r>
              <a:rPr lang="en-US" altLang="en-US">
                <a:ea typeface="ＭＳ Ｐゴシック" panose="020B0600070205080204" pitchFamily="34" charset="-128"/>
              </a:rPr>
              <a:t>For M/M/c systems, the exact computation of L</a:t>
            </a:r>
            <a:r>
              <a:rPr lang="en-US" altLang="en-US" baseline="-8000">
                <a:ea typeface="ＭＳ Ｐゴシック" panose="020B0600070205080204" pitchFamily="34" charset="-128"/>
              </a:rPr>
              <a:t>q</a:t>
            </a:r>
            <a:r>
              <a:rPr lang="en-US" altLang="en-US">
                <a:ea typeface="ＭＳ Ｐゴシック" panose="020B0600070205080204" pitchFamily="34" charset="-128"/>
              </a:rPr>
              <a:t> is rather complex…</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a:buFontTx/>
              <a:buNone/>
            </a:pPr>
            <a:endParaRPr lang="en-US" altLang="en-US">
              <a:ea typeface="ＭＳ Ｐゴシック" panose="020B0600070205080204" pitchFamily="34" charset="-128"/>
            </a:endParaRPr>
          </a:p>
          <a:p>
            <a:r>
              <a:rPr lang="en-US" altLang="en-US">
                <a:ea typeface="ＭＳ Ｐゴシック" panose="020B0600070205080204" pitchFamily="34" charset="-128"/>
              </a:rPr>
              <a:t>Consider using a tool, e.g. </a:t>
            </a:r>
          </a:p>
          <a:p>
            <a:pPr lvl="1"/>
            <a:r>
              <a:rPr lang="en-US" altLang="en-US" sz="2200">
                <a:ea typeface="ＭＳ Ｐゴシック" panose="020B0600070205080204" pitchFamily="34" charset="-128"/>
                <a:hlinkClick r:id="rId3"/>
              </a:rPr>
              <a:t>http://apps.business.ualberta.ca/aingolfsson/qtp/</a:t>
            </a:r>
            <a:r>
              <a:rPr lang="en-US" altLang="en-US" sz="2200">
                <a:ea typeface="ＭＳ Ｐゴシック" panose="020B0600070205080204" pitchFamily="34" charset="-128"/>
              </a:rPr>
              <a:t> </a:t>
            </a:r>
          </a:p>
          <a:p>
            <a:pPr lvl="1"/>
            <a:r>
              <a:rPr lang="en-US" altLang="en-US" sz="2200">
                <a:ea typeface="ＭＳ Ｐゴシック" panose="020B0600070205080204" pitchFamily="34" charset="-128"/>
                <a:hlinkClick r:id="rId4"/>
              </a:rPr>
              <a:t>http://www.stat.auckland.ac.nz/~stats255/qsim/qsim.html</a:t>
            </a:r>
            <a:r>
              <a:rPr lang="en-US" altLang="en-US" sz="2200">
                <a:ea typeface="ＭＳ Ｐゴシック" panose="020B0600070205080204" pitchFamily="34" charset="-128"/>
              </a:rPr>
              <a:t> </a:t>
            </a:r>
          </a:p>
          <a:p>
            <a:endParaRPr lang="en-US" altLang="en-US">
              <a:ea typeface="ＭＳ Ｐゴシック" panose="020B0600070205080204" pitchFamily="34" charset="-128"/>
            </a:endParaRPr>
          </a:p>
        </p:txBody>
      </p:sp>
      <p:graphicFrame>
        <p:nvGraphicFramePr>
          <p:cNvPr id="84994" name="Object 2">
            <a:extLst>
              <a:ext uri="{FF2B5EF4-FFF2-40B4-BE49-F238E27FC236}">
                <a16:creationId xmlns:a16="http://schemas.microsoft.com/office/drawing/2014/main" id="{4FABC47E-EDA1-4EB2-8EDB-35BAE77700F6}"/>
              </a:ext>
            </a:extLst>
          </p:cNvPr>
          <p:cNvGraphicFramePr>
            <a:graphicFrameLocks noChangeAspect="1"/>
          </p:cNvGraphicFramePr>
          <p:nvPr/>
        </p:nvGraphicFramePr>
        <p:xfrm>
          <a:off x="2209800" y="2514600"/>
          <a:ext cx="4040188" cy="838200"/>
        </p:xfrm>
        <a:graphic>
          <a:graphicData uri="http://schemas.openxmlformats.org/presentationml/2006/ole">
            <mc:AlternateContent xmlns:mc="http://schemas.openxmlformats.org/markup-compatibility/2006">
              <mc:Choice xmlns:v="urn:schemas-microsoft-com:vml" Requires="v">
                <p:oleObj spid="_x0000_s10244" name="Equation" r:id="rId5" imgW="3733560" imgH="774360" progId="Equation.3">
                  <p:embed/>
                </p:oleObj>
              </mc:Choice>
              <mc:Fallback>
                <p:oleObj name="Equation" r:id="rId5" imgW="3733560" imgH="774360" progId="Equation.3">
                  <p:embed/>
                  <p:pic>
                    <p:nvPicPr>
                      <p:cNvPr id="84994" name="Object 2">
                        <a:extLst>
                          <a:ext uri="{FF2B5EF4-FFF2-40B4-BE49-F238E27FC236}">
                            <a16:creationId xmlns:a16="http://schemas.microsoft.com/office/drawing/2014/main" id="{4FABC47E-EDA1-4EB2-8EDB-35BAE77700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514600"/>
                        <a:ext cx="4040188"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4995" name="Object 3">
            <a:extLst>
              <a:ext uri="{FF2B5EF4-FFF2-40B4-BE49-F238E27FC236}">
                <a16:creationId xmlns:a16="http://schemas.microsoft.com/office/drawing/2014/main" id="{23CA5455-23D5-466E-8863-A7D1CD5D1C4A}"/>
              </a:ext>
            </a:extLst>
          </p:cNvPr>
          <p:cNvGraphicFramePr>
            <a:graphicFrameLocks noChangeAspect="1"/>
          </p:cNvGraphicFramePr>
          <p:nvPr/>
        </p:nvGraphicFramePr>
        <p:xfrm>
          <a:off x="1981200" y="3505200"/>
          <a:ext cx="4716463" cy="965200"/>
        </p:xfrm>
        <a:graphic>
          <a:graphicData uri="http://schemas.openxmlformats.org/presentationml/2006/ole">
            <mc:AlternateContent xmlns:mc="http://schemas.openxmlformats.org/markup-compatibility/2006">
              <mc:Choice xmlns:v="urn:schemas-microsoft-com:vml" Requires="v">
                <p:oleObj spid="_x0000_s10245" name="Equation" r:id="rId7" imgW="4343400" imgH="888840" progId="Equation.3">
                  <p:embed/>
                </p:oleObj>
              </mc:Choice>
              <mc:Fallback>
                <p:oleObj name="Equation" r:id="rId7" imgW="4343400" imgH="888840" progId="Equation.3">
                  <p:embed/>
                  <p:pic>
                    <p:nvPicPr>
                      <p:cNvPr id="84995" name="Object 3">
                        <a:extLst>
                          <a:ext uri="{FF2B5EF4-FFF2-40B4-BE49-F238E27FC236}">
                            <a16:creationId xmlns:a16="http://schemas.microsoft.com/office/drawing/2014/main" id="{23CA5455-23D5-466E-8863-A7D1CD5D1C4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505200"/>
                        <a:ext cx="4716463"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21190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B989358C-A107-4250-9CD4-0180A26E13F1}"/>
              </a:ext>
            </a:extLst>
          </p:cNvPr>
          <p:cNvSpPr>
            <a:spLocks noGrp="1" noChangeArrowheads="1"/>
          </p:cNvSpPr>
          <p:nvPr>
            <p:ph type="body" idx="1"/>
          </p:nvPr>
        </p:nvSpPr>
        <p:spPr>
          <a:xfrm>
            <a:off x="685800" y="1219200"/>
            <a:ext cx="7886700" cy="2590800"/>
          </a:xfrm>
        </p:spPr>
        <p:txBody>
          <a:bodyPr/>
          <a:lstStyle/>
          <a:p>
            <a:pPr marL="396875" indent="-396875">
              <a:lnSpc>
                <a:spcPct val="90000"/>
              </a:lnSpc>
              <a:buFont typeface="Wingdings" panose="05000000000000000000" pitchFamily="2" charset="2"/>
              <a:buChar char="Ø"/>
            </a:pPr>
            <a:r>
              <a:rPr lang="en-US" altLang="en-US" sz="2400">
                <a:ea typeface="ＭＳ Ｐゴシック" panose="020B0600070205080204" pitchFamily="34" charset="-128"/>
              </a:rPr>
              <a:t>Situation</a:t>
            </a:r>
          </a:p>
          <a:p>
            <a:pPr marL="908050" lvl="1" indent="-396875">
              <a:lnSpc>
                <a:spcPct val="90000"/>
              </a:lnSpc>
            </a:pPr>
            <a:r>
              <a:rPr lang="en-US" altLang="en-US" sz="2000">
                <a:solidFill>
                  <a:schemeClr val="accent2"/>
                </a:solidFill>
                <a:ea typeface="ＭＳ Ｐゴシック" panose="020B0600070205080204" pitchFamily="34" charset="-128"/>
              </a:rPr>
              <a:t>Patients arrive according to a Poisson process with intensity </a:t>
            </a:r>
            <a:r>
              <a:rPr lang="en-US" altLang="en-US" sz="2000">
                <a:solidFill>
                  <a:schemeClr val="accent2"/>
                </a:solidFill>
                <a:ea typeface="ＭＳ Ｐゴシック" panose="020B0600070205080204" pitchFamily="34" charset="-128"/>
                <a:sym typeface="Symbol" panose="05050102010706020507" pitchFamily="18" charset="2"/>
              </a:rPr>
              <a:t> ( the time between arrivals is exp() distributed.</a:t>
            </a:r>
          </a:p>
          <a:p>
            <a:pPr marL="908050" lvl="1" indent="-396875">
              <a:lnSpc>
                <a:spcPct val="90000"/>
              </a:lnSpc>
            </a:pPr>
            <a:r>
              <a:rPr lang="en-US" altLang="en-US" sz="2000">
                <a:solidFill>
                  <a:schemeClr val="accent2"/>
                </a:solidFill>
                <a:ea typeface="ＭＳ Ｐゴシック" panose="020B0600070205080204" pitchFamily="34" charset="-128"/>
                <a:sym typeface="Symbol" panose="05050102010706020507" pitchFamily="18" charset="2"/>
              </a:rPr>
              <a:t>The service time (the doctor’s examination and treatment time of a patient) follows an exponential distribution with mean 1/ (=exp() distributed)</a:t>
            </a:r>
          </a:p>
          <a:p>
            <a:pPr marL="908050" lvl="1" indent="-396875">
              <a:lnSpc>
                <a:spcPct val="90000"/>
              </a:lnSpc>
              <a:buFont typeface="Symbol" panose="05050102010706020507" pitchFamily="18" charset="2"/>
              <a:buChar char="Þ"/>
            </a:pPr>
            <a:r>
              <a:rPr lang="en-US" altLang="en-US" sz="2000" i="1">
                <a:ea typeface="ＭＳ Ｐゴシック" panose="020B0600070205080204" pitchFamily="34" charset="-128"/>
              </a:rPr>
              <a:t>The ER can be modeled as an M/M/c system where c=the number of doctors</a:t>
            </a:r>
            <a:endParaRPr lang="en-US" altLang="en-US" sz="2000">
              <a:ea typeface="ＭＳ Ｐゴシック" panose="020B0600070205080204" pitchFamily="34" charset="-128"/>
            </a:endParaRPr>
          </a:p>
        </p:txBody>
      </p:sp>
      <p:sp>
        <p:nvSpPr>
          <p:cNvPr id="38915" name="Rectangle 9">
            <a:extLst>
              <a:ext uri="{FF2B5EF4-FFF2-40B4-BE49-F238E27FC236}">
                <a16:creationId xmlns:a16="http://schemas.microsoft.com/office/drawing/2014/main" id="{62F6E297-1573-45E0-91E4-AA1D140FEA64}"/>
              </a:ext>
            </a:extLst>
          </p:cNvPr>
          <p:cNvSpPr>
            <a:spLocks noChangeArrowheads="1"/>
          </p:cNvSpPr>
          <p:nvPr/>
        </p:nvSpPr>
        <p:spPr bwMode="auto">
          <a:xfrm>
            <a:off x="142875" y="76200"/>
            <a:ext cx="8858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chemeClr val="tx2"/>
                </a:solidFill>
              </a:rPr>
              <a:t> Example – ER at County Hospital</a:t>
            </a:r>
          </a:p>
        </p:txBody>
      </p:sp>
      <p:pic>
        <p:nvPicPr>
          <p:cNvPr id="38916" name="Picture 10" descr="PE01023_">
            <a:extLst>
              <a:ext uri="{FF2B5EF4-FFF2-40B4-BE49-F238E27FC236}">
                <a16:creationId xmlns:a16="http://schemas.microsoft.com/office/drawing/2014/main" id="{461BD045-FBE3-4945-BAA6-37C7550844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6475" y="3549650"/>
            <a:ext cx="133032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14">
            <a:extLst>
              <a:ext uri="{FF2B5EF4-FFF2-40B4-BE49-F238E27FC236}">
                <a16:creationId xmlns:a16="http://schemas.microsoft.com/office/drawing/2014/main" id="{414C157B-5B0A-4785-9D29-65E368842F70}"/>
              </a:ext>
            </a:extLst>
          </p:cNvPr>
          <p:cNvSpPr>
            <a:spLocks noChangeArrowheads="1"/>
          </p:cNvSpPr>
          <p:nvPr/>
        </p:nvSpPr>
        <p:spPr bwMode="auto">
          <a:xfrm>
            <a:off x="685800" y="3810000"/>
            <a:ext cx="7772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eaLnBrk="0" hangingPunct="0">
              <a:defRPr sz="2400" b="1">
                <a:solidFill>
                  <a:schemeClr val="tx1"/>
                </a:solidFill>
                <a:latin typeface="Arial" panose="020B0604020202020204" pitchFamily="34" charset="0"/>
                <a:ea typeface="ＭＳ Ｐゴシック" panose="020B0600070205080204" pitchFamily="34" charset="-128"/>
              </a:defRPr>
            </a:lvl1pPr>
            <a:lvl2pPr marL="908050" indent="-39687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lnSpc>
                <a:spcPct val="90000"/>
              </a:lnSpc>
              <a:spcBef>
                <a:spcPct val="20000"/>
              </a:spcBef>
              <a:buFont typeface="Wingdings" panose="05000000000000000000" pitchFamily="2" charset="2"/>
              <a:buChar char="Ø"/>
            </a:pPr>
            <a:r>
              <a:rPr lang="en-US" altLang="en-US" sz="1800"/>
              <a:t>Data gathering</a:t>
            </a:r>
          </a:p>
          <a:p>
            <a:pPr lvl="1" eaLnBrk="1" hangingPunct="1">
              <a:lnSpc>
                <a:spcPct val="90000"/>
              </a:lnSpc>
              <a:spcBef>
                <a:spcPct val="20000"/>
              </a:spcBef>
              <a:buFont typeface="Symbol" panose="05050102010706020507" pitchFamily="18" charset="2"/>
              <a:buChar char="Þ"/>
            </a:pPr>
            <a:r>
              <a:rPr lang="en-US" altLang="en-US" sz="2000">
                <a:solidFill>
                  <a:schemeClr val="accent2"/>
                </a:solidFill>
                <a:sym typeface="Symbol" panose="05050102010706020507" pitchFamily="18" charset="2"/>
              </a:rPr>
              <a:t> = 2 patients per hour</a:t>
            </a:r>
          </a:p>
          <a:p>
            <a:pPr lvl="1" eaLnBrk="1" hangingPunct="1">
              <a:lnSpc>
                <a:spcPct val="90000"/>
              </a:lnSpc>
              <a:spcBef>
                <a:spcPct val="20000"/>
              </a:spcBef>
              <a:buFont typeface="Symbol" panose="05050102010706020507" pitchFamily="18" charset="2"/>
              <a:buChar char="Þ"/>
            </a:pPr>
            <a:r>
              <a:rPr lang="en-US" altLang="en-US" sz="2000">
                <a:solidFill>
                  <a:schemeClr val="accent2"/>
                </a:solidFill>
                <a:sym typeface="Symbol" panose="05050102010706020507" pitchFamily="18" charset="2"/>
              </a:rPr>
              <a:t> = 3 patients per hour</a:t>
            </a:r>
            <a:endParaRPr lang="en-US" altLang="en-US" sz="2000">
              <a:solidFill>
                <a:schemeClr val="accent2"/>
              </a:solidFill>
            </a:endParaRPr>
          </a:p>
          <a:p>
            <a:pPr eaLnBrk="1" hangingPunct="1">
              <a:lnSpc>
                <a:spcPct val="90000"/>
              </a:lnSpc>
              <a:spcBef>
                <a:spcPct val="20000"/>
              </a:spcBef>
              <a:buFont typeface="Wingdings" panose="05000000000000000000" pitchFamily="2" charset="2"/>
              <a:buChar char="v"/>
            </a:pPr>
            <a:r>
              <a:rPr lang="en-US" altLang="en-US" sz="1800"/>
              <a:t>Question</a:t>
            </a:r>
          </a:p>
          <a:p>
            <a:pPr lvl="1" eaLnBrk="1" hangingPunct="1">
              <a:lnSpc>
                <a:spcPct val="90000"/>
              </a:lnSpc>
              <a:spcBef>
                <a:spcPct val="20000"/>
              </a:spcBef>
              <a:buFontTx/>
              <a:buChar char="–"/>
            </a:pPr>
            <a:r>
              <a:rPr lang="en-US" altLang="en-US" sz="2000">
                <a:solidFill>
                  <a:schemeClr val="accent2"/>
                </a:solidFill>
              </a:rPr>
              <a:t>Should the capacity be increased from 1 to 2 doctors?</a:t>
            </a:r>
          </a:p>
        </p:txBody>
      </p:sp>
      <p:sp>
        <p:nvSpPr>
          <p:cNvPr id="38918" name="Slide Number Placeholder 5">
            <a:extLst>
              <a:ext uri="{FF2B5EF4-FFF2-40B4-BE49-F238E27FC236}">
                <a16:creationId xmlns:a16="http://schemas.microsoft.com/office/drawing/2014/main" id="{649D21AB-8FA3-4528-B8CC-66B20158EA67}"/>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Laguna &amp; Marklund</a:t>
            </a:r>
          </a:p>
        </p:txBody>
      </p:sp>
    </p:spTree>
    <p:extLst>
      <p:ext uri="{BB962C8B-B14F-4D97-AF65-F5344CB8AC3E}">
        <p14:creationId xmlns:p14="http://schemas.microsoft.com/office/powerpoint/2010/main" val="347429214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17CE33B6-64EA-47DD-B6E8-B2E0317CBE10}"/>
              </a:ext>
            </a:extLst>
          </p:cNvPr>
          <p:cNvSpPr>
            <a:spLocks noGrp="1" noChangeArrowheads="1"/>
          </p:cNvSpPr>
          <p:nvPr>
            <p:ph type="body" idx="1"/>
          </p:nvPr>
        </p:nvSpPr>
        <p:spPr>
          <a:xfrm>
            <a:off x="381000" y="1285875"/>
            <a:ext cx="8458200" cy="4786313"/>
          </a:xfrm>
        </p:spPr>
        <p:txBody>
          <a:bodyPr/>
          <a:lstStyle/>
          <a:p>
            <a:pPr>
              <a:lnSpc>
                <a:spcPct val="90000"/>
              </a:lnSpc>
            </a:pPr>
            <a:r>
              <a:rPr lang="en-US" altLang="en-US" sz="2400">
                <a:ea typeface="ＭＳ Ｐゴシック" panose="020B0600070205080204" pitchFamily="34" charset="-128"/>
              </a:rPr>
              <a:t>Interpretation </a:t>
            </a:r>
          </a:p>
          <a:p>
            <a:pPr lvl="1">
              <a:lnSpc>
                <a:spcPct val="90000"/>
              </a:lnSpc>
            </a:pPr>
            <a:r>
              <a:rPr lang="en-US" altLang="en-US" sz="1800">
                <a:solidFill>
                  <a:schemeClr val="accent2"/>
                </a:solidFill>
                <a:ea typeface="ＭＳ Ｐゴシック" panose="020B0600070205080204" pitchFamily="34" charset="-128"/>
              </a:rPr>
              <a:t>To be in the queue = to be in the waiting room</a:t>
            </a:r>
          </a:p>
          <a:p>
            <a:pPr lvl="1">
              <a:lnSpc>
                <a:spcPct val="90000"/>
              </a:lnSpc>
            </a:pPr>
            <a:r>
              <a:rPr lang="en-US" altLang="en-US" sz="1800">
                <a:solidFill>
                  <a:schemeClr val="accent2"/>
                </a:solidFill>
                <a:ea typeface="ＭＳ Ｐゴシック" panose="020B0600070205080204" pitchFamily="34" charset="-128"/>
              </a:rPr>
              <a:t>To be in the system = to be in the ER (waiting or under treatment)</a:t>
            </a: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pPr>
              <a:lnSpc>
                <a:spcPct val="90000"/>
              </a:lnSpc>
            </a:pPr>
            <a:endParaRPr lang="en-US" altLang="en-US" sz="2400">
              <a:ea typeface="ＭＳ Ｐゴシック" panose="020B0600070205080204" pitchFamily="34" charset="-128"/>
            </a:endParaRPr>
          </a:p>
          <a:p>
            <a:pPr>
              <a:lnSpc>
                <a:spcPct val="90000"/>
              </a:lnSpc>
              <a:buFontTx/>
              <a:buNone/>
            </a:pPr>
            <a:endParaRPr lang="en-US" altLang="en-US" sz="1400">
              <a:ea typeface="ＭＳ Ｐゴシック" panose="020B0600070205080204" pitchFamily="34" charset="-128"/>
            </a:endParaRPr>
          </a:p>
          <a:p>
            <a:pPr>
              <a:lnSpc>
                <a:spcPct val="90000"/>
              </a:lnSpc>
            </a:pPr>
            <a:endParaRPr lang="en-US" altLang="en-US" sz="1400">
              <a:ea typeface="ＭＳ Ｐゴシック" panose="020B0600070205080204" pitchFamily="34" charset="-128"/>
            </a:endParaRPr>
          </a:p>
          <a:p>
            <a:pPr>
              <a:lnSpc>
                <a:spcPct val="90000"/>
              </a:lnSpc>
            </a:pPr>
            <a:r>
              <a:rPr lang="en-US" altLang="en-US" sz="2400">
                <a:ea typeface="ＭＳ Ｐゴシック" panose="020B0600070205080204" pitchFamily="34" charset="-128"/>
              </a:rPr>
              <a:t>Is it warranted to hire a second doctor ?</a:t>
            </a:r>
          </a:p>
        </p:txBody>
      </p:sp>
      <p:sp>
        <p:nvSpPr>
          <p:cNvPr id="39939" name="Rectangle 9">
            <a:extLst>
              <a:ext uri="{FF2B5EF4-FFF2-40B4-BE49-F238E27FC236}">
                <a16:creationId xmlns:a16="http://schemas.microsoft.com/office/drawing/2014/main" id="{0FB5341E-8E01-4D0A-8AB4-AAF023C3856D}"/>
              </a:ext>
            </a:extLst>
          </p:cNvPr>
          <p:cNvSpPr>
            <a:spLocks noChangeArrowheads="1"/>
          </p:cNvSpPr>
          <p:nvPr/>
        </p:nvSpPr>
        <p:spPr bwMode="auto">
          <a:xfrm>
            <a:off x="285750" y="76200"/>
            <a:ext cx="8572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olidFill>
                  <a:schemeClr val="tx2"/>
                </a:solidFill>
              </a:rPr>
              <a:t>Queuing Analysis – Hospital Scenario</a:t>
            </a:r>
          </a:p>
        </p:txBody>
      </p:sp>
      <p:graphicFrame>
        <p:nvGraphicFramePr>
          <p:cNvPr id="45125" name="Group 69">
            <a:extLst>
              <a:ext uri="{FF2B5EF4-FFF2-40B4-BE49-F238E27FC236}">
                <a16:creationId xmlns:a16="http://schemas.microsoft.com/office/drawing/2014/main" id="{95DEED68-6090-451C-A159-0300E9602231}"/>
              </a:ext>
            </a:extLst>
          </p:cNvPr>
          <p:cNvGraphicFramePr>
            <a:graphicFrameLocks noGrp="1"/>
          </p:cNvGraphicFramePr>
          <p:nvPr/>
        </p:nvGraphicFramePr>
        <p:xfrm>
          <a:off x="838200" y="2489200"/>
          <a:ext cx="6705600" cy="2225675"/>
        </p:xfrm>
        <a:graphic>
          <a:graphicData uri="http://schemas.openxmlformats.org/drawingml/2006/table">
            <a:tbl>
              <a:tblPr/>
              <a:tblGrid>
                <a:gridCol w="2235200">
                  <a:extLst>
                    <a:ext uri="{9D8B030D-6E8A-4147-A177-3AD203B41FA5}">
                      <a16:colId xmlns:a16="http://schemas.microsoft.com/office/drawing/2014/main" val="1256551975"/>
                    </a:ext>
                  </a:extLst>
                </a:gridCol>
                <a:gridCol w="2235200">
                  <a:extLst>
                    <a:ext uri="{9D8B030D-6E8A-4147-A177-3AD203B41FA5}">
                      <a16:colId xmlns:a16="http://schemas.microsoft.com/office/drawing/2014/main" val="3828264865"/>
                    </a:ext>
                  </a:extLst>
                </a:gridCol>
                <a:gridCol w="2235200">
                  <a:extLst>
                    <a:ext uri="{9D8B030D-6E8A-4147-A177-3AD203B41FA5}">
                      <a16:colId xmlns:a16="http://schemas.microsoft.com/office/drawing/2014/main" val="2289755694"/>
                    </a:ext>
                  </a:extLst>
                </a:gridCol>
              </a:tblGrid>
              <a:tr h="358775">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Characteristic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One doctor (c=1)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Two Doctors (c=2)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1286411"/>
                  </a:ext>
                </a:extLst>
              </a:tr>
              <a:tr h="360363">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sym typeface="Symbol" panose="05050102010706020507" pitchFamily="18" charset="2"/>
                        </a:rPr>
                        <a:t> </a:t>
                      </a:r>
                      <a:endPar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5797263"/>
                  </a:ext>
                </a:extLst>
              </a:tr>
              <a:tr h="360363">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t>
                      </a:r>
                      <a:r>
                        <a:rPr kumimoji="0" lang="en-US" altLang="en-US" sz="1800" b="1" i="0" u="none" strike="noStrike" cap="none" normalizeH="0" baseline="-4000">
                          <a:ln>
                            <a:noFill/>
                          </a:ln>
                          <a:solidFill>
                            <a:schemeClr val="tx1"/>
                          </a:solidFill>
                          <a:effectLst/>
                          <a:latin typeface="Times New Roman" panose="02020603050405020304" pitchFamily="18" charset="0"/>
                          <a:ea typeface="ＭＳ Ｐゴシック" panose="020B0600070205080204" pitchFamily="34" charset="-128"/>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4/3 patients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1/12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538467"/>
                  </a:ext>
                </a:extLst>
              </a:tr>
              <a:tr h="358775">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 patients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3/4 patients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7540840"/>
                  </a:ext>
                </a:extLst>
              </a:tr>
              <a:tr h="360363">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W</a:t>
                      </a:r>
                      <a:r>
                        <a:rPr kumimoji="0" lang="en-US" altLang="en-US" sz="1800" b="1" i="0" u="none" strike="noStrike" cap="none" normalizeH="0" baseline="-4000">
                          <a:ln>
                            <a:noFill/>
                          </a:ln>
                          <a:solidFill>
                            <a:schemeClr val="tx1"/>
                          </a:solidFill>
                          <a:effectLst/>
                          <a:latin typeface="Times New Roman" panose="02020603050405020304" pitchFamily="18" charset="0"/>
                          <a:ea typeface="ＭＳ Ｐゴシック" panose="020B0600070205080204" pitchFamily="34" charset="-128"/>
                        </a:rPr>
                        <a:t>q</a:t>
                      </a:r>
                      <a:endPar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2/3 h = 40 minutes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1/24 h = 2.5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16511611"/>
                  </a:ext>
                </a:extLst>
              </a:tr>
              <a:tr h="358775">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1 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8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rPr>
                        <a:t>3/8 h = 22.5 minutes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56060157"/>
                  </a:ext>
                </a:extLst>
              </a:tr>
            </a:tbl>
          </a:graphicData>
        </a:graphic>
      </p:graphicFrame>
      <p:sp>
        <p:nvSpPr>
          <p:cNvPr id="39970" name="Slide Number Placeholder 5">
            <a:extLst>
              <a:ext uri="{FF2B5EF4-FFF2-40B4-BE49-F238E27FC236}">
                <a16:creationId xmlns:a16="http://schemas.microsoft.com/office/drawing/2014/main" id="{65A806BF-ACA8-4E2A-9DE4-074B9D18B33A}"/>
              </a:ext>
            </a:extLst>
          </p:cNvPr>
          <p:cNvSpPr txBox="1">
            <a:spLocks/>
          </p:cNvSpPr>
          <p:nvPr/>
        </p:nvSpPr>
        <p:spPr bwMode="auto">
          <a:xfrm>
            <a:off x="285750" y="6286500"/>
            <a:ext cx="24288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 Laguna &amp; Marklund</a:t>
            </a:r>
          </a:p>
        </p:txBody>
      </p:sp>
    </p:spTree>
    <p:extLst>
      <p:ext uri="{BB962C8B-B14F-4D97-AF65-F5344CB8AC3E}">
        <p14:creationId xmlns:p14="http://schemas.microsoft.com/office/powerpoint/2010/main" val="1074734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93091F3-1E13-4ABF-92C8-E4F024232E4F}"/>
              </a:ext>
            </a:extLst>
          </p:cNvPr>
          <p:cNvSpPr>
            <a:spLocks noGrp="1"/>
          </p:cNvSpPr>
          <p:nvPr>
            <p:ph type="title"/>
          </p:nvPr>
        </p:nvSpPr>
        <p:spPr>
          <a:xfrm>
            <a:off x="457200" y="152400"/>
            <a:ext cx="8229600" cy="1143000"/>
          </a:xfrm>
        </p:spPr>
        <p:txBody>
          <a:bodyPr/>
          <a:lstStyle/>
          <a:p>
            <a:r>
              <a:rPr lang="en-US" altLang="en-US">
                <a:ea typeface="ＭＳ Ｐゴシック" panose="020B0600070205080204" pitchFamily="34" charset="-128"/>
              </a:rPr>
              <a:t>Process Analysis Techniques</a:t>
            </a:r>
            <a:endParaRPr lang="et-EE" altLang="en-US">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28FE76CC-96C0-4051-8F8B-A2E2A9427619}"/>
              </a:ext>
            </a:extLst>
          </p:cNvPr>
          <p:cNvGraphicFramePr>
            <a:graphicFrameLocks noGrp="1"/>
          </p:cNvGraphicFramePr>
          <p:nvPr>
            <p:ph idx="1"/>
          </p:nvPr>
        </p:nvGraphicFramePr>
        <p:xfrm>
          <a:off x="533400" y="1524000"/>
          <a:ext cx="8229600"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7169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70A3C18-980E-4FDD-8D30-D1C37372BFB0}"/>
              </a:ext>
            </a:extLst>
          </p:cNvPr>
          <p:cNvSpPr>
            <a:spLocks noGrp="1" noChangeArrowheads="1"/>
          </p:cNvSpPr>
          <p:nvPr>
            <p:ph type="body" idx="1"/>
          </p:nvPr>
        </p:nvSpPr>
        <p:spPr>
          <a:xfrm>
            <a:off x="571500" y="1600200"/>
            <a:ext cx="8072438" cy="4614863"/>
          </a:xfrm>
        </p:spPr>
        <p:txBody>
          <a:bodyPr/>
          <a:lstStyle/>
          <a:p>
            <a:pPr marL="284163" indent="-284163"/>
            <a:r>
              <a:rPr lang="en-US" altLang="en-US" sz="2400">
                <a:ea typeface="ＭＳ Ｐゴシック" panose="020B0600070205080204" pitchFamily="34" charset="-128"/>
              </a:rPr>
              <a:t>Drawbacks of queuing theory:</a:t>
            </a:r>
          </a:p>
          <a:p>
            <a:pPr marL="684213" lvl="1" indent="-284163"/>
            <a:r>
              <a:rPr lang="en-US" altLang="en-US" sz="2000">
                <a:ea typeface="ＭＳ Ｐゴシック" panose="020B0600070205080204" pitchFamily="34" charset="-128"/>
              </a:rPr>
              <a:t>Generally not applicable when system includes parallel activities</a:t>
            </a:r>
          </a:p>
          <a:p>
            <a:pPr marL="684213" lvl="1" indent="-284163"/>
            <a:r>
              <a:rPr lang="en-US" altLang="en-US" sz="2000">
                <a:ea typeface="ＭＳ Ｐゴシック" panose="020B0600070205080204" pitchFamily="34" charset="-128"/>
              </a:rPr>
              <a:t>Requires case-by-case mathematical analysis</a:t>
            </a:r>
          </a:p>
          <a:p>
            <a:pPr marL="684213" lvl="1" indent="-284163"/>
            <a:r>
              <a:rPr lang="en-US" altLang="en-US" sz="2000">
                <a:ea typeface="ＭＳ Ｐゴシック" panose="020B0600070205080204" pitchFamily="34" charset="-128"/>
              </a:rPr>
              <a:t>Assumes “steady-state” (valid only for “long-term” analysis)</a:t>
            </a:r>
          </a:p>
          <a:p>
            <a:pPr marL="284163" indent="-284163"/>
            <a:r>
              <a:rPr lang="en-US" altLang="en-US" sz="2400">
                <a:ea typeface="ＭＳ Ｐゴシック" panose="020B0600070205080204" pitchFamily="34" charset="-128"/>
              </a:rPr>
              <a:t>Process simulation is more versatile (also more popular)</a:t>
            </a:r>
          </a:p>
          <a:p>
            <a:pPr marL="284163" indent="-284163"/>
            <a:r>
              <a:rPr lang="en-US" altLang="en-US" sz="2400">
                <a:ea typeface="ＭＳ Ｐゴシック" panose="020B0600070205080204" pitchFamily="34" charset="-128"/>
              </a:rPr>
              <a:t>Process simulation = run a large number of process instances, gather data (cost, duration, resource usage) and calculate statistics from the output</a:t>
            </a:r>
          </a:p>
          <a:p>
            <a:pPr marL="284163" indent="-284163"/>
            <a:endParaRPr lang="en-US" altLang="en-US">
              <a:solidFill>
                <a:schemeClr val="accent2"/>
              </a:solidFill>
              <a:ea typeface="ＭＳ Ｐゴシック" panose="020B0600070205080204" pitchFamily="34" charset="-128"/>
            </a:endParaRPr>
          </a:p>
        </p:txBody>
      </p:sp>
      <p:sp>
        <p:nvSpPr>
          <p:cNvPr id="40963" name="Title 1">
            <a:extLst>
              <a:ext uri="{FF2B5EF4-FFF2-40B4-BE49-F238E27FC236}">
                <a16:creationId xmlns:a16="http://schemas.microsoft.com/office/drawing/2014/main" id="{1CA6180B-4DC2-4E70-8888-9FA33121138E}"/>
              </a:ext>
            </a:extLst>
          </p:cNvPr>
          <p:cNvSpPr>
            <a:spLocks noGrp="1"/>
          </p:cNvSpPr>
          <p:nvPr>
            <p:ph type="title"/>
          </p:nvPr>
        </p:nvSpPr>
        <p:spPr/>
        <p:txBody>
          <a:bodyPr/>
          <a:lstStyle/>
          <a:p>
            <a:r>
              <a:rPr lang="en-US" altLang="en-US">
                <a:ea typeface="ＭＳ Ｐゴシック" panose="020B0600070205080204" pitchFamily="34" charset="-128"/>
              </a:rPr>
              <a:t>Process Simulation</a:t>
            </a:r>
          </a:p>
        </p:txBody>
      </p:sp>
    </p:spTree>
    <p:extLst>
      <p:ext uri="{BB962C8B-B14F-4D97-AF65-F5344CB8AC3E}">
        <p14:creationId xmlns:p14="http://schemas.microsoft.com/office/powerpoint/2010/main" val="1570959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403457C7-D041-49A2-8A87-10DE90CE6D81}"/>
              </a:ext>
            </a:extLst>
          </p:cNvPr>
          <p:cNvSpPr>
            <a:spLocks noGrp="1"/>
          </p:cNvSpPr>
          <p:nvPr>
            <p:ph type="title"/>
          </p:nvPr>
        </p:nvSpPr>
        <p:spPr/>
        <p:txBody>
          <a:bodyPr/>
          <a:lstStyle/>
          <a:p>
            <a:r>
              <a:rPr lang="en-US" altLang="en-US">
                <a:ea typeface="ＭＳ Ｐゴシック" panose="020B0600070205080204" pitchFamily="34" charset="-128"/>
              </a:rPr>
              <a:t>Process Simulation</a:t>
            </a:r>
          </a:p>
        </p:txBody>
      </p:sp>
      <p:sp>
        <p:nvSpPr>
          <p:cNvPr id="41987" name="Content Placeholder 2">
            <a:extLst>
              <a:ext uri="{FF2B5EF4-FFF2-40B4-BE49-F238E27FC236}">
                <a16:creationId xmlns:a16="http://schemas.microsoft.com/office/drawing/2014/main" id="{97A808F0-093E-4515-90C0-E12D70E1A9D3}"/>
              </a:ext>
            </a:extLst>
          </p:cNvPr>
          <p:cNvSpPr>
            <a:spLocks noGrp="1"/>
          </p:cNvSpPr>
          <p:nvPr>
            <p:ph idx="1"/>
          </p:nvPr>
        </p:nvSpPr>
        <p:spPr>
          <a:xfrm>
            <a:off x="457200" y="1524000"/>
            <a:ext cx="8229600" cy="4238625"/>
          </a:xfrm>
        </p:spPr>
        <p:txBody>
          <a:bodyPr/>
          <a:lstStyle/>
          <a:p>
            <a:pPr>
              <a:buFontTx/>
              <a:buNone/>
            </a:pPr>
            <a:r>
              <a:rPr lang="en-US" altLang="en-US">
                <a:ea typeface="ＭＳ Ｐゴシック" panose="020B0600070205080204" pitchFamily="34" charset="-128"/>
              </a:rPr>
              <a:t>Steps in evaluating a process with simulation</a:t>
            </a:r>
          </a:p>
          <a:p>
            <a:pPr marL="914400" lvl="1" indent="-457200">
              <a:buFontTx/>
              <a:buAutoNum type="arabicPeriod"/>
            </a:pPr>
            <a:r>
              <a:rPr lang="en-US" altLang="en-US">
                <a:ea typeface="ＭＳ Ｐゴシック" panose="020B0600070205080204" pitchFamily="34" charset="-128"/>
              </a:rPr>
              <a:t>Model the process (e.g. BPMN)</a:t>
            </a:r>
          </a:p>
          <a:p>
            <a:pPr marL="914400" lvl="1" indent="-457200">
              <a:buFontTx/>
              <a:buAutoNum type="arabicPeriod"/>
            </a:pPr>
            <a:r>
              <a:rPr lang="en-US" altLang="en-US">
                <a:ea typeface="ＭＳ Ｐゴシック" panose="020B0600070205080204" pitchFamily="34" charset="-128"/>
              </a:rPr>
              <a:t>Enhance the process model with simulation info </a:t>
            </a:r>
            <a:r>
              <a:rPr lang="en-US" altLang="en-US">
                <a:ea typeface="ＭＳ Ｐゴシック" panose="020B0600070205080204" pitchFamily="34" charset="-128"/>
                <a:sym typeface="Wingdings" panose="05000000000000000000" pitchFamily="2" charset="2"/>
              </a:rPr>
              <a:t> </a:t>
            </a:r>
            <a:r>
              <a:rPr lang="en-US" altLang="en-US">
                <a:ea typeface="ＭＳ Ｐゴシック" panose="020B0600070205080204" pitchFamily="34" charset="-128"/>
              </a:rPr>
              <a:t>simulation model</a:t>
            </a:r>
          </a:p>
          <a:p>
            <a:pPr marL="1314450" lvl="2" indent="-457200"/>
            <a:r>
              <a:rPr lang="en-US" altLang="en-US">
                <a:ea typeface="ＭＳ Ｐゴシック" panose="020B0600070205080204" pitchFamily="34" charset="-128"/>
              </a:rPr>
              <a:t>Based on assumptions or better based on data (logs)</a:t>
            </a:r>
          </a:p>
          <a:p>
            <a:pPr marL="914400" lvl="1" indent="-457200">
              <a:buFontTx/>
              <a:buAutoNum type="arabicPeriod"/>
            </a:pPr>
            <a:r>
              <a:rPr lang="en-US" altLang="en-US">
                <a:ea typeface="ＭＳ Ｐゴシック" panose="020B0600070205080204" pitchFamily="34" charset="-128"/>
              </a:rPr>
              <a:t>Run the simulation</a:t>
            </a:r>
          </a:p>
          <a:p>
            <a:pPr marL="914400" lvl="1" indent="-457200">
              <a:buFontTx/>
              <a:buAutoNum type="arabicPeriod"/>
            </a:pPr>
            <a:r>
              <a:rPr lang="en-US" altLang="en-US">
                <a:ea typeface="ＭＳ Ｐゴシック" panose="020B0600070205080204" pitchFamily="34" charset="-128"/>
              </a:rPr>
              <a:t>Analyze the simulation outputs</a:t>
            </a:r>
          </a:p>
          <a:p>
            <a:pPr marL="1314450" lvl="2" indent="-457200">
              <a:buFontTx/>
              <a:buAutoNum type="arabicPeriod"/>
            </a:pPr>
            <a:r>
              <a:rPr lang="en-US" altLang="en-US">
                <a:ea typeface="ＭＳ Ｐゴシック" panose="020B0600070205080204" pitchFamily="34" charset="-128"/>
              </a:rPr>
              <a:t>Process duration and cost stats and histograms</a:t>
            </a:r>
          </a:p>
          <a:p>
            <a:pPr marL="1314450" lvl="2" indent="-457200">
              <a:buFontTx/>
              <a:buAutoNum type="arabicPeriod"/>
            </a:pPr>
            <a:r>
              <a:rPr lang="en-US" altLang="en-US">
                <a:ea typeface="ＭＳ Ｐゴシック" panose="020B0600070205080204" pitchFamily="34" charset="-128"/>
              </a:rPr>
              <a:t>Waiting times (per activity)</a:t>
            </a:r>
          </a:p>
          <a:p>
            <a:pPr marL="1314450" lvl="2" indent="-457200">
              <a:buFontTx/>
              <a:buAutoNum type="arabicPeriod"/>
            </a:pPr>
            <a:r>
              <a:rPr lang="en-US" altLang="en-US">
                <a:ea typeface="ＭＳ Ｐゴシック" panose="020B0600070205080204" pitchFamily="34" charset="-128"/>
              </a:rPr>
              <a:t>Resource utilization (per resource)</a:t>
            </a:r>
          </a:p>
          <a:p>
            <a:pPr marL="914400" lvl="1" indent="-457200">
              <a:buFontTx/>
              <a:buAutoNum type="arabicPeriod"/>
            </a:pPr>
            <a:r>
              <a:rPr lang="en-US" altLang="en-US">
                <a:ea typeface="ＭＳ Ｐゴシック" panose="020B0600070205080204" pitchFamily="34" charset="-128"/>
              </a:rPr>
              <a:t>Repeat for alternative scenarios</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4094866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108529F-8018-4DD5-9727-A2FE071B565E}"/>
              </a:ext>
            </a:extLst>
          </p:cNvPr>
          <p:cNvSpPr>
            <a:spLocks noGrp="1"/>
          </p:cNvSpPr>
          <p:nvPr>
            <p:ph type="title"/>
          </p:nvPr>
        </p:nvSpPr>
        <p:spPr>
          <a:xfrm>
            <a:off x="457200" y="76200"/>
            <a:ext cx="8229600" cy="1143000"/>
          </a:xfrm>
        </p:spPr>
        <p:txBody>
          <a:bodyPr/>
          <a:lstStyle/>
          <a:p>
            <a:r>
              <a:rPr lang="en-US" altLang="en-US">
                <a:ea typeface="ＭＳ Ｐゴシック" panose="020B0600070205080204" pitchFamily="34" charset="-128"/>
              </a:rPr>
              <a:t>Elements of a simulation model</a:t>
            </a:r>
            <a:endParaRPr lang="et-EE" altLang="en-US">
              <a:ea typeface="ＭＳ Ｐゴシック" panose="020B0600070205080204" pitchFamily="34" charset="-128"/>
            </a:endParaRPr>
          </a:p>
        </p:txBody>
      </p:sp>
      <p:sp>
        <p:nvSpPr>
          <p:cNvPr id="43011" name="Content Placeholder 2">
            <a:extLst>
              <a:ext uri="{FF2B5EF4-FFF2-40B4-BE49-F238E27FC236}">
                <a16:creationId xmlns:a16="http://schemas.microsoft.com/office/drawing/2014/main" id="{C39C56B2-FC7A-4E17-8F6E-946CD387637A}"/>
              </a:ext>
            </a:extLst>
          </p:cNvPr>
          <p:cNvSpPr>
            <a:spLocks noGrp="1"/>
          </p:cNvSpPr>
          <p:nvPr>
            <p:ph idx="1"/>
          </p:nvPr>
        </p:nvSpPr>
        <p:spPr>
          <a:xfrm>
            <a:off x="285750" y="1219200"/>
            <a:ext cx="8715375" cy="4995863"/>
          </a:xfrm>
        </p:spPr>
        <p:txBody>
          <a:bodyPr/>
          <a:lstStyle/>
          <a:p>
            <a:r>
              <a:rPr lang="en-US" altLang="en-US" sz="2400">
                <a:ea typeface="ＭＳ Ｐゴシック" panose="020B0600070205080204" pitchFamily="34" charset="-128"/>
              </a:rPr>
              <a:t>The process model including:</a:t>
            </a:r>
          </a:p>
          <a:p>
            <a:pPr lvl="1"/>
            <a:r>
              <a:rPr lang="en-US" altLang="en-US">
                <a:ea typeface="ＭＳ Ｐゴシック" panose="020B0600070205080204" pitchFamily="34" charset="-128"/>
              </a:rPr>
              <a:t>Events, activities, control-flow relations (flows, gateways)</a:t>
            </a:r>
          </a:p>
          <a:p>
            <a:pPr lvl="1"/>
            <a:r>
              <a:rPr lang="en-US" altLang="en-US">
                <a:ea typeface="ＭＳ Ｐゴシック" panose="020B0600070205080204" pitchFamily="34" charset="-128"/>
              </a:rPr>
              <a:t>Resource classes (i.e. lanes)</a:t>
            </a:r>
          </a:p>
          <a:p>
            <a:r>
              <a:rPr lang="en-US" altLang="en-US" sz="2400" i="1">
                <a:ea typeface="ＭＳ Ｐゴシック" panose="020B0600070205080204" pitchFamily="34" charset="-128"/>
              </a:rPr>
              <a:t>Resource assignment</a:t>
            </a:r>
            <a:endParaRPr lang="en-US" altLang="en-US" sz="2400">
              <a:ea typeface="ＭＳ Ｐゴシック" panose="020B0600070205080204" pitchFamily="34" charset="-128"/>
            </a:endParaRPr>
          </a:p>
          <a:p>
            <a:pPr lvl="1"/>
            <a:r>
              <a:rPr lang="en-US" altLang="en-US">
                <a:ea typeface="ＭＳ Ｐゴシック" panose="020B0600070205080204" pitchFamily="34" charset="-128"/>
              </a:rPr>
              <a:t>Mapping from activities to resource classes</a:t>
            </a:r>
          </a:p>
          <a:p>
            <a:r>
              <a:rPr lang="en-US" altLang="en-US" sz="2400">
                <a:ea typeface="ＭＳ Ｐゴシック" panose="020B0600070205080204" pitchFamily="34" charset="-128"/>
              </a:rPr>
              <a:t>Processing times</a:t>
            </a:r>
          </a:p>
          <a:p>
            <a:pPr lvl="1"/>
            <a:r>
              <a:rPr lang="en-US" altLang="en-US">
                <a:ea typeface="ＭＳ Ｐゴシック" panose="020B0600070205080204" pitchFamily="34" charset="-128"/>
              </a:rPr>
              <a:t>Per activity or per activity-resource pair</a:t>
            </a:r>
          </a:p>
          <a:p>
            <a:r>
              <a:rPr lang="en-US" altLang="en-US" sz="2400">
                <a:ea typeface="ＭＳ Ｐゴシック" panose="020B0600070205080204" pitchFamily="34" charset="-128"/>
              </a:rPr>
              <a:t>Costs</a:t>
            </a:r>
          </a:p>
          <a:p>
            <a:pPr lvl="1"/>
            <a:r>
              <a:rPr lang="en-US" altLang="en-US">
                <a:ea typeface="ＭＳ Ｐゴシック" panose="020B0600070205080204" pitchFamily="34" charset="-128"/>
              </a:rPr>
              <a:t>Per activity and/or per activity-resource pair</a:t>
            </a:r>
          </a:p>
          <a:p>
            <a:r>
              <a:rPr lang="en-US" altLang="en-US" sz="2400">
                <a:ea typeface="ＭＳ Ｐゴシック" panose="020B0600070205080204" pitchFamily="34" charset="-128"/>
              </a:rPr>
              <a:t>Arrival rate of process instances</a:t>
            </a:r>
          </a:p>
          <a:p>
            <a:r>
              <a:rPr lang="en-US" altLang="en-US" sz="2400">
                <a:ea typeface="ＭＳ Ｐゴシック" panose="020B0600070205080204" pitchFamily="34" charset="-128"/>
              </a:rPr>
              <a:t>Conditional branching probabilities (XOR gateways)</a:t>
            </a:r>
          </a:p>
        </p:txBody>
      </p:sp>
    </p:spTree>
    <p:extLst>
      <p:ext uri="{BB962C8B-B14F-4D97-AF65-F5344CB8AC3E}">
        <p14:creationId xmlns:p14="http://schemas.microsoft.com/office/powerpoint/2010/main" val="2561228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a:extLst>
              <a:ext uri="{FF2B5EF4-FFF2-40B4-BE49-F238E27FC236}">
                <a16:creationId xmlns:a16="http://schemas.microsoft.com/office/drawing/2014/main" id="{F9E2200C-52FB-49B3-9D37-4B5AEB51725B}"/>
              </a:ext>
            </a:extLst>
          </p:cNvPr>
          <p:cNvSpPr>
            <a:spLocks noGrp="1" noChangeArrowheads="1"/>
          </p:cNvSpPr>
          <p:nvPr>
            <p:ph type="title"/>
          </p:nvPr>
        </p:nvSpPr>
        <p:spPr/>
        <p:txBody>
          <a:bodyPr/>
          <a:lstStyle/>
          <a:p>
            <a:r>
              <a:rPr lang="en-US" altLang="en-US">
                <a:ea typeface="ＭＳ Ｐゴシック" panose="020B0600070205080204" pitchFamily="34" charset="-128"/>
              </a:rPr>
              <a:t>Simulation Example – BPMN model</a:t>
            </a:r>
          </a:p>
        </p:txBody>
      </p:sp>
      <p:graphicFrame>
        <p:nvGraphicFramePr>
          <p:cNvPr id="44034" name="Object 2">
            <a:extLst>
              <a:ext uri="{FF2B5EF4-FFF2-40B4-BE49-F238E27FC236}">
                <a16:creationId xmlns:a16="http://schemas.microsoft.com/office/drawing/2014/main" id="{D8D842E7-5D82-49FC-8E29-931221F00D5C}"/>
              </a:ext>
            </a:extLst>
          </p:cNvPr>
          <p:cNvGraphicFramePr>
            <a:graphicFrameLocks noGrp="1" noChangeAspect="1"/>
          </p:cNvGraphicFramePr>
          <p:nvPr>
            <p:ph type="body" idx="1"/>
          </p:nvPr>
        </p:nvGraphicFramePr>
        <p:xfrm>
          <a:off x="98425" y="2428875"/>
          <a:ext cx="8902700" cy="2271713"/>
        </p:xfrm>
        <a:graphic>
          <a:graphicData uri="http://schemas.openxmlformats.org/presentationml/2006/ole">
            <mc:AlternateContent xmlns:mc="http://schemas.openxmlformats.org/markup-compatibility/2006">
              <mc:Choice xmlns:v="urn:schemas-microsoft-com:vml" Requires="v">
                <p:oleObj spid="_x0000_s11267" name="Visio" r:id="rId3" imgW="10006279" imgH="2284781" progId="Visio.Drawing.11">
                  <p:embed/>
                </p:oleObj>
              </mc:Choice>
              <mc:Fallback>
                <p:oleObj name="Visio" r:id="rId3" imgW="10006279" imgH="2284781" progId="Visio.Drawing.11">
                  <p:embed/>
                  <p:pic>
                    <p:nvPicPr>
                      <p:cNvPr id="44034" name="Object 2">
                        <a:extLst>
                          <a:ext uri="{FF2B5EF4-FFF2-40B4-BE49-F238E27FC236}">
                            <a16:creationId xmlns:a16="http://schemas.microsoft.com/office/drawing/2014/main" id="{D8D842E7-5D82-49FC-8E29-931221F00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2428875"/>
                        <a:ext cx="8902700" cy="2271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65643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9EF174EA-2DCE-4942-82C1-D6ECE15B7EE9}"/>
              </a:ext>
            </a:extLst>
          </p:cNvPr>
          <p:cNvSpPr>
            <a:spLocks noGrp="1"/>
          </p:cNvSpPr>
          <p:nvPr>
            <p:ph type="title"/>
          </p:nvPr>
        </p:nvSpPr>
        <p:spPr>
          <a:xfrm>
            <a:off x="457200" y="274638"/>
            <a:ext cx="8229600" cy="1082675"/>
          </a:xfrm>
        </p:spPr>
        <p:txBody>
          <a:bodyPr/>
          <a:lstStyle/>
          <a:p>
            <a:r>
              <a:rPr lang="en-US" altLang="en-US">
                <a:ea typeface="ＭＳ Ｐゴシック" panose="020B0600070205080204" pitchFamily="34" charset="-128"/>
              </a:rPr>
              <a:t>Resource Pools (Roles)</a:t>
            </a:r>
            <a:endParaRPr lang="et-EE" altLang="en-US">
              <a:ea typeface="ＭＳ Ｐゴシック" panose="020B0600070205080204" pitchFamily="34" charset="-128"/>
            </a:endParaRPr>
          </a:p>
        </p:txBody>
      </p:sp>
      <p:sp>
        <p:nvSpPr>
          <p:cNvPr id="45059" name="Content Placeholder 2">
            <a:extLst>
              <a:ext uri="{FF2B5EF4-FFF2-40B4-BE49-F238E27FC236}">
                <a16:creationId xmlns:a16="http://schemas.microsoft.com/office/drawing/2014/main" id="{6E72B896-C084-4A43-99E4-0D99C2FF80C7}"/>
              </a:ext>
            </a:extLst>
          </p:cNvPr>
          <p:cNvSpPr>
            <a:spLocks noGrp="1"/>
          </p:cNvSpPr>
          <p:nvPr>
            <p:ph idx="1"/>
          </p:nvPr>
        </p:nvSpPr>
        <p:spPr>
          <a:xfrm>
            <a:off x="457200" y="1357313"/>
            <a:ext cx="8229600" cy="4643437"/>
          </a:xfrm>
        </p:spPr>
        <p:txBody>
          <a:bodyPr/>
          <a:lstStyle/>
          <a:p>
            <a:r>
              <a:rPr lang="en-US" altLang="en-US">
                <a:ea typeface="ＭＳ Ｐゴシック" panose="020B0600070205080204" pitchFamily="34" charset="-128"/>
              </a:rPr>
              <a:t>Two options to define resource pools</a:t>
            </a:r>
          </a:p>
          <a:p>
            <a:pPr lvl="1"/>
            <a:r>
              <a:rPr lang="en-US" altLang="en-US">
                <a:ea typeface="ＭＳ Ｐゴシック" panose="020B0600070205080204" pitchFamily="34" charset="-128"/>
              </a:rPr>
              <a:t>Define individual resources of type clerk</a:t>
            </a:r>
          </a:p>
          <a:p>
            <a:pPr lvl="1"/>
            <a:r>
              <a:rPr lang="en-US" altLang="en-US">
                <a:ea typeface="ＭＳ Ｐゴシック" panose="020B0600070205080204" pitchFamily="34" charset="-128"/>
              </a:rPr>
              <a:t>Or assign a number of “anonymous” resources all with the same cost</a:t>
            </a:r>
          </a:p>
          <a:p>
            <a:r>
              <a:rPr lang="en-US" altLang="en-US">
                <a:ea typeface="ＭＳ Ｐゴシック" panose="020B0600070205080204" pitchFamily="34" charset="-128"/>
              </a:rPr>
              <a:t>E.g.</a:t>
            </a:r>
          </a:p>
          <a:p>
            <a:pPr lvl="1"/>
            <a:r>
              <a:rPr lang="en-US" altLang="en-US">
                <a:ea typeface="ＭＳ Ｐゴシック" panose="020B0600070205080204" pitchFamily="34" charset="-128"/>
              </a:rPr>
              <a:t>3 anonymous clerks with cost of </a:t>
            </a:r>
            <a:r>
              <a:rPr lang="et-EE" altLang="en-US">
                <a:ea typeface="ＭＳ Ｐゴシック" panose="020B0600070205080204" pitchFamily="34" charset="-128"/>
              </a:rPr>
              <a:t>€</a:t>
            </a:r>
            <a:r>
              <a:rPr lang="en-US" altLang="en-US">
                <a:ea typeface="ＭＳ Ｐゴシック" panose="020B0600070205080204" pitchFamily="34" charset="-128"/>
              </a:rPr>
              <a:t> 10 per hour, 8 hours per day</a:t>
            </a:r>
          </a:p>
          <a:p>
            <a:pPr lvl="1"/>
            <a:r>
              <a:rPr lang="en-US" altLang="en-US">
                <a:ea typeface="ＭＳ Ｐゴシック" panose="020B0600070205080204" pitchFamily="34" charset="-128"/>
              </a:rPr>
              <a:t>2 individually named clerks </a:t>
            </a:r>
          </a:p>
          <a:p>
            <a:pPr lvl="2"/>
            <a:r>
              <a:rPr lang="en-US" altLang="en-US">
                <a:ea typeface="ＭＳ Ｐゴシック" panose="020B0600070205080204" pitchFamily="34" charset="-128"/>
              </a:rPr>
              <a:t>Jim: </a:t>
            </a:r>
            <a:r>
              <a:rPr lang="et-EE" altLang="en-US">
                <a:ea typeface="ＭＳ Ｐゴシック" panose="020B0600070205080204" pitchFamily="34" charset="-128"/>
              </a:rPr>
              <a:t>€</a:t>
            </a:r>
            <a:r>
              <a:rPr lang="en-US" altLang="en-US">
                <a:ea typeface="ＭＳ Ｐゴシック" panose="020B0600070205080204" pitchFamily="34" charset="-128"/>
              </a:rPr>
              <a:t> 12.4 per hour</a:t>
            </a:r>
          </a:p>
          <a:p>
            <a:pPr lvl="2"/>
            <a:r>
              <a:rPr lang="en-US" altLang="en-US">
                <a:ea typeface="ＭＳ Ｐゴシック" panose="020B0600070205080204" pitchFamily="34" charset="-128"/>
              </a:rPr>
              <a:t>Mike: </a:t>
            </a:r>
            <a:r>
              <a:rPr lang="et-EE" altLang="en-US">
                <a:ea typeface="ＭＳ Ｐゴシック" panose="020B0600070205080204" pitchFamily="34" charset="-128"/>
              </a:rPr>
              <a:t>€</a:t>
            </a:r>
            <a:r>
              <a:rPr lang="en-US" altLang="en-US">
                <a:ea typeface="ＭＳ Ｐゴシック" panose="020B0600070205080204" pitchFamily="34" charset="-128"/>
              </a:rPr>
              <a:t> 14.8 per hour</a:t>
            </a:r>
          </a:p>
          <a:p>
            <a:pPr lvl="1"/>
            <a:r>
              <a:rPr lang="en-US" altLang="en-US">
                <a:ea typeface="ＭＳ Ｐゴシック" panose="020B0600070205080204" pitchFamily="34" charset="-128"/>
              </a:rPr>
              <a:t>1 manager John at </a:t>
            </a:r>
            <a:r>
              <a:rPr lang="et-EE" altLang="en-US">
                <a:ea typeface="ＭＳ Ｐゴシック" panose="020B0600070205080204" pitchFamily="34" charset="-128"/>
              </a:rPr>
              <a:t>€</a:t>
            </a:r>
            <a:r>
              <a:rPr lang="en-US" altLang="en-US">
                <a:ea typeface="ＭＳ Ｐゴシック" panose="020B0600070205080204" pitchFamily="34" charset="-128"/>
              </a:rPr>
              <a:t> 20 per hour, 8 hours per day</a:t>
            </a:r>
          </a:p>
        </p:txBody>
      </p:sp>
    </p:spTree>
    <p:extLst>
      <p:ext uri="{BB962C8B-B14F-4D97-AF65-F5344CB8AC3E}">
        <p14:creationId xmlns:p14="http://schemas.microsoft.com/office/powerpoint/2010/main" val="26096903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2EF0E28-B180-4AFF-914F-54B50B422E65}"/>
              </a:ext>
            </a:extLst>
          </p:cNvPr>
          <p:cNvSpPr>
            <a:spLocks noGrp="1" noChangeArrowheads="1"/>
          </p:cNvSpPr>
          <p:nvPr>
            <p:ph type="title"/>
          </p:nvPr>
        </p:nvSpPr>
        <p:spPr>
          <a:xfrm>
            <a:off x="428625" y="71438"/>
            <a:ext cx="8229600" cy="939800"/>
          </a:xfrm>
        </p:spPr>
        <p:txBody>
          <a:bodyPr/>
          <a:lstStyle/>
          <a:p>
            <a:r>
              <a:rPr lang="en-US" altLang="en-US">
                <a:ea typeface="ＭＳ Ｐゴシック" panose="020B0600070205080204" pitchFamily="34" charset="-128"/>
              </a:rPr>
              <a:t>Resource pools and execution times</a:t>
            </a:r>
          </a:p>
        </p:txBody>
      </p:sp>
      <p:graphicFrame>
        <p:nvGraphicFramePr>
          <p:cNvPr id="21852" name="Group 348">
            <a:extLst>
              <a:ext uri="{FF2B5EF4-FFF2-40B4-BE49-F238E27FC236}">
                <a16:creationId xmlns:a16="http://schemas.microsoft.com/office/drawing/2014/main" id="{3D03D15F-C5E6-465D-9845-8C6F950599EC}"/>
              </a:ext>
            </a:extLst>
          </p:cNvPr>
          <p:cNvGraphicFramePr>
            <a:graphicFrameLocks noGrp="1"/>
          </p:cNvGraphicFramePr>
          <p:nvPr/>
        </p:nvGraphicFramePr>
        <p:xfrm>
          <a:off x="214313" y="1071563"/>
          <a:ext cx="8715375" cy="4157662"/>
        </p:xfrm>
        <a:graphic>
          <a:graphicData uri="http://schemas.openxmlformats.org/drawingml/2006/table">
            <a:tbl>
              <a:tblPr/>
              <a:tblGrid>
                <a:gridCol w="3605212">
                  <a:extLst>
                    <a:ext uri="{9D8B030D-6E8A-4147-A177-3AD203B41FA5}">
                      <a16:colId xmlns:a16="http://schemas.microsoft.com/office/drawing/2014/main" val="1784862533"/>
                    </a:ext>
                  </a:extLst>
                </a:gridCol>
                <a:gridCol w="2392363">
                  <a:extLst>
                    <a:ext uri="{9D8B030D-6E8A-4147-A177-3AD203B41FA5}">
                      <a16:colId xmlns:a16="http://schemas.microsoft.com/office/drawing/2014/main" val="1018107820"/>
                    </a:ext>
                  </a:extLst>
                </a:gridCol>
                <a:gridCol w="1471612">
                  <a:extLst>
                    <a:ext uri="{9D8B030D-6E8A-4147-A177-3AD203B41FA5}">
                      <a16:colId xmlns:a16="http://schemas.microsoft.com/office/drawing/2014/main" val="83672925"/>
                    </a:ext>
                  </a:extLst>
                </a:gridCol>
                <a:gridCol w="1246188">
                  <a:extLst>
                    <a:ext uri="{9D8B030D-6E8A-4147-A177-3AD203B41FA5}">
                      <a16:colId xmlns:a16="http://schemas.microsoft.com/office/drawing/2014/main" val="3183618056"/>
                    </a:ext>
                  </a:extLst>
                </a:gridCol>
              </a:tblGrid>
              <a:tr h="722313">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Task</a:t>
                      </a:r>
                      <a:endParaRPr kumimoji="0" lang="en-AU"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Role</a:t>
                      </a:r>
                      <a:endParaRPr kumimoji="0" lang="en-AU" altLang="en-US" sz="16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Execution Time</a:t>
                      </a:r>
                      <a:r>
                        <a:rPr kumimoji="0" lang="en-US" altLang="en-US" sz="14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a:t>
                      </a:r>
                      <a:endParaRPr kumimoji="0" lang="en-AU"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400" b="1" i="0" u="none" strike="noStrike" cap="none" normalizeH="0" baseline="0">
                          <a:ln>
                            <a:noFill/>
                          </a:ln>
                          <a:solidFill>
                            <a:srgbClr val="FF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Normal distribution</a:t>
                      </a:r>
                      <a:r>
                        <a:rPr kumimoji="0" lang="en-AU" altLang="en-US" sz="1400" b="1"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 mean and std deviation</a:t>
                      </a:r>
                      <a:endParaRPr kumimoji="0" lang="en-AU" altLang="en-US" sz="14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810935055"/>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Receive application</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8924678"/>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Check completeness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Clerk</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30 mins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10 mins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748693"/>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Perform checks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Clerk</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2 hours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hour</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3532665"/>
                  </a:ext>
                </a:extLst>
              </a:tr>
              <a:tr h="312738">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Request info</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min</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4327645"/>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Receive info (Event)</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48 hours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24 hours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4845221"/>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Make decision</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Manager</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hour</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30 mins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378393"/>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Notify rejection </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min</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9011930"/>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Time out (Time)</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72 hours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0548934"/>
                  </a:ext>
                </a:extLst>
              </a:tr>
              <a:tr h="312738">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Receive review request (Event)</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48 hours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12 hours</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6326860"/>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Notify acceptance</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min </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3891015"/>
                  </a:ext>
                </a:extLst>
              </a:tr>
              <a:tr h="311150">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Deliver Credit card</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system</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1 hour</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B1B1B1"/>
                        </a:buClr>
                        <a:defRPr sz="2400">
                          <a:solidFill>
                            <a:srgbClr val="103566"/>
                          </a:solidFill>
                          <a:latin typeface="Arial" panose="020B0604020202020204" pitchFamily="34" charset="0"/>
                          <a:ea typeface="ＭＳ Ｐゴシック" panose="020B0600070205080204" pitchFamily="34" charset="-128"/>
                        </a:defRPr>
                      </a:lvl1pPr>
                      <a:lvl2pPr marL="37931725" indent="-37474525" eaLnBrk="0" hangingPunct="0">
                        <a:spcBef>
                          <a:spcPct val="20000"/>
                        </a:spcBef>
                        <a:buClr>
                          <a:srgbClr val="B1B1B1"/>
                        </a:buClr>
                        <a:defRPr sz="2000">
                          <a:solidFill>
                            <a:srgbClr val="103566"/>
                          </a:solidFill>
                          <a:latin typeface="Arial" panose="020B0604020202020204" pitchFamily="34" charset="0"/>
                          <a:ea typeface="ＭＳ Ｐゴシック" panose="020B0600070205080204" pitchFamily="34" charset="-128"/>
                        </a:defRPr>
                      </a:lvl2pPr>
                      <a:lvl3pPr eaLnBrk="0" hangingPunct="0">
                        <a:spcBef>
                          <a:spcPct val="20000"/>
                        </a:spcBef>
                        <a:defRPr>
                          <a:solidFill>
                            <a:srgbClr val="103566"/>
                          </a:solidFill>
                          <a:latin typeface="Arial" panose="020B0604020202020204" pitchFamily="34" charset="0"/>
                          <a:ea typeface="ＭＳ Ｐゴシック" panose="020B0600070205080204" pitchFamily="34" charset="-128"/>
                        </a:defRPr>
                      </a:lvl3pPr>
                      <a:lvl4pPr eaLnBrk="0" hangingPunct="0">
                        <a:spcBef>
                          <a:spcPct val="20000"/>
                        </a:spcBef>
                        <a:defRPr sz="1600">
                          <a:solidFill>
                            <a:srgbClr val="103566"/>
                          </a:solidFill>
                          <a:latin typeface="Arial" panose="020B0604020202020204" pitchFamily="34" charset="0"/>
                          <a:ea typeface="ＭＳ Ｐゴシック" panose="020B0600070205080204" pitchFamily="34" charset="-128"/>
                        </a:defRPr>
                      </a:lvl4pPr>
                      <a:lvl5pPr eaLnBrk="0" hangingPunct="0">
                        <a:spcBef>
                          <a:spcPct val="20000"/>
                        </a:spcBef>
                        <a:defRPr sz="1400">
                          <a:solidFill>
                            <a:srgbClr val="103566"/>
                          </a:solidFill>
                          <a:latin typeface="Arial" panose="020B0604020202020204" pitchFamily="34" charset="0"/>
                          <a:ea typeface="ＭＳ Ｐゴシック" panose="020B0600070205080204" pitchFamily="34" charset="-128"/>
                        </a:defRPr>
                      </a:lvl5pPr>
                      <a:lvl6pPr marL="4572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6pPr>
                      <a:lvl7pPr marL="9144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7pPr>
                      <a:lvl8pPr marL="13716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8pPr>
                      <a:lvl9pPr marL="1828800" eaLnBrk="0" fontAlgn="base" hangingPunct="0">
                        <a:spcBef>
                          <a:spcPct val="20000"/>
                        </a:spcBef>
                        <a:spcAft>
                          <a:spcPct val="0"/>
                        </a:spcAft>
                        <a:defRPr sz="1400">
                          <a:solidFill>
                            <a:srgbClr val="103566"/>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200" b="0" i="0" u="none" strike="noStrike" cap="none" normalizeH="0" baseline="0">
                          <a:ln>
                            <a:noFill/>
                          </a:ln>
                          <a:solidFill>
                            <a:schemeClr val="tx1"/>
                          </a:solidFill>
                          <a:effectLst/>
                          <a:latin typeface="Times New Roman" panose="02020603050405020304" pitchFamily="18" charset="0"/>
                          <a:ea typeface="ＭＳ Ｐゴシック" panose="020B0600070205080204" pitchFamily="34" charset="-128"/>
                          <a:cs typeface="Times New Roman" panose="02020603050405020304" pitchFamily="18" charset="0"/>
                        </a:rPr>
                        <a:t>0</a:t>
                      </a:r>
                      <a:endParaRPr kumimoji="0" lang="en-AU"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1882989"/>
                  </a:ext>
                </a:extLst>
              </a:tr>
            </a:tbl>
          </a:graphicData>
        </a:graphic>
      </p:graphicFrame>
      <p:sp>
        <p:nvSpPr>
          <p:cNvPr id="46149" name="TextBox 4">
            <a:extLst>
              <a:ext uri="{FF2B5EF4-FFF2-40B4-BE49-F238E27FC236}">
                <a16:creationId xmlns:a16="http://schemas.microsoft.com/office/drawing/2014/main" id="{90DA9BD5-2A36-4419-A6D5-25226E485867}"/>
              </a:ext>
            </a:extLst>
          </p:cNvPr>
          <p:cNvSpPr txBox="1">
            <a:spLocks noChangeArrowheads="1"/>
          </p:cNvSpPr>
          <p:nvPr/>
        </p:nvSpPr>
        <p:spPr bwMode="auto">
          <a:xfrm>
            <a:off x="214313" y="5214938"/>
            <a:ext cx="8715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Alternative: assign execution times to the tasks only (like in cycle time analysis)</a:t>
            </a:r>
            <a:endParaRPr lang="et-EE" altLang="en-US"/>
          </a:p>
        </p:txBody>
      </p:sp>
    </p:spTree>
    <p:extLst>
      <p:ext uri="{BB962C8B-B14F-4D97-AF65-F5344CB8AC3E}">
        <p14:creationId xmlns:p14="http://schemas.microsoft.com/office/powerpoint/2010/main" val="2345697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4834A3B1-C750-42B4-85CA-B7963A1985E1}"/>
              </a:ext>
            </a:extLst>
          </p:cNvPr>
          <p:cNvSpPr>
            <a:spLocks noGrp="1"/>
          </p:cNvSpPr>
          <p:nvPr>
            <p:ph type="title"/>
          </p:nvPr>
        </p:nvSpPr>
        <p:spPr/>
        <p:txBody>
          <a:bodyPr/>
          <a:lstStyle/>
          <a:p>
            <a:r>
              <a:rPr lang="en-US" altLang="en-US">
                <a:ea typeface="ＭＳ Ｐゴシック" panose="020B0600070205080204" pitchFamily="34" charset="-128"/>
              </a:rPr>
              <a:t>Reminder: Normal Distribution</a:t>
            </a:r>
            <a:endParaRPr lang="et-EE" altLang="en-US">
              <a:ea typeface="ＭＳ Ｐゴシック" panose="020B0600070205080204" pitchFamily="34" charset="-128"/>
            </a:endParaRPr>
          </a:p>
        </p:txBody>
      </p:sp>
      <p:pic>
        <p:nvPicPr>
          <p:cNvPr id="47107" name="Content Placeholder 4" descr="800px-Normal_distribution_pdf.png">
            <a:extLst>
              <a:ext uri="{FF2B5EF4-FFF2-40B4-BE49-F238E27FC236}">
                <a16:creationId xmlns:a16="http://schemas.microsoft.com/office/drawing/2014/main" id="{295090B5-5F0B-4312-9AE4-201722076AE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12938" y="1628775"/>
            <a:ext cx="5318125" cy="3989388"/>
          </a:xfrm>
        </p:spPr>
      </p:pic>
    </p:spTree>
    <p:extLst>
      <p:ext uri="{BB962C8B-B14F-4D97-AF65-F5344CB8AC3E}">
        <p14:creationId xmlns:p14="http://schemas.microsoft.com/office/powerpoint/2010/main" val="11982414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Flowchart: Alternate Process 12">
            <a:extLst>
              <a:ext uri="{FF2B5EF4-FFF2-40B4-BE49-F238E27FC236}">
                <a16:creationId xmlns:a16="http://schemas.microsoft.com/office/drawing/2014/main" id="{9D3A4659-CF72-42B3-B12B-9C60F297A095}"/>
              </a:ext>
            </a:extLst>
          </p:cNvPr>
          <p:cNvSpPr>
            <a:spLocks noChangeArrowheads="1"/>
          </p:cNvSpPr>
          <p:nvPr/>
        </p:nvSpPr>
        <p:spPr bwMode="auto">
          <a:xfrm>
            <a:off x="0" y="1500188"/>
            <a:ext cx="5786438" cy="857250"/>
          </a:xfrm>
          <a:prstGeom prst="flowChartAlternateProcess">
            <a:avLst/>
          </a:prstGeom>
          <a:solidFill>
            <a:schemeClr val="accent1"/>
          </a:solidFill>
          <a:ln w="9525">
            <a:solidFill>
              <a:schemeClr val="tx1"/>
            </a:solidFill>
            <a:round/>
            <a:headEnd/>
            <a:tailEnd/>
          </a:ln>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48132" name="Title 1">
            <a:extLst>
              <a:ext uri="{FF2B5EF4-FFF2-40B4-BE49-F238E27FC236}">
                <a16:creationId xmlns:a16="http://schemas.microsoft.com/office/drawing/2014/main" id="{5CC1FE61-5CB8-4C8D-A8AF-78A2A62122CB}"/>
              </a:ext>
            </a:extLst>
          </p:cNvPr>
          <p:cNvSpPr>
            <a:spLocks noGrp="1"/>
          </p:cNvSpPr>
          <p:nvPr>
            <p:ph type="title"/>
          </p:nvPr>
        </p:nvSpPr>
        <p:spPr>
          <a:xfrm>
            <a:off x="457200" y="274638"/>
            <a:ext cx="8229600" cy="1082675"/>
          </a:xfrm>
        </p:spPr>
        <p:txBody>
          <a:bodyPr/>
          <a:lstStyle/>
          <a:p>
            <a:r>
              <a:rPr lang="en-US" altLang="en-US">
                <a:ea typeface="ＭＳ Ｐゴシック" panose="020B0600070205080204" pitchFamily="34" charset="-128"/>
              </a:rPr>
              <a:t>Arrival rate and branching probabilities</a:t>
            </a:r>
            <a:endParaRPr lang="et-EE" altLang="en-US">
              <a:ea typeface="ＭＳ Ｐゴシック" panose="020B0600070205080204" pitchFamily="34" charset="-128"/>
            </a:endParaRPr>
          </a:p>
        </p:txBody>
      </p:sp>
      <p:graphicFrame>
        <p:nvGraphicFramePr>
          <p:cNvPr id="48130" name="Object 2">
            <a:extLst>
              <a:ext uri="{FF2B5EF4-FFF2-40B4-BE49-F238E27FC236}">
                <a16:creationId xmlns:a16="http://schemas.microsoft.com/office/drawing/2014/main" id="{54A3A1EA-A0DC-4A36-BD94-FF7E5DFB45CA}"/>
              </a:ext>
            </a:extLst>
          </p:cNvPr>
          <p:cNvGraphicFramePr>
            <a:graphicFrameLocks noChangeAspect="1"/>
          </p:cNvGraphicFramePr>
          <p:nvPr/>
        </p:nvGraphicFramePr>
        <p:xfrm>
          <a:off x="71438" y="2744788"/>
          <a:ext cx="9010650" cy="2057400"/>
        </p:xfrm>
        <a:graphic>
          <a:graphicData uri="http://schemas.openxmlformats.org/presentationml/2006/ole">
            <mc:AlternateContent xmlns:mc="http://schemas.openxmlformats.org/markup-compatibility/2006">
              <mc:Choice xmlns:v="urn:schemas-microsoft-com:vml" Requires="v">
                <p:oleObj spid="_x0000_s12291" name="Visio" r:id="rId3" imgW="10006279" imgH="2284781" progId="Visio.Drawing.11">
                  <p:embed/>
                </p:oleObj>
              </mc:Choice>
              <mc:Fallback>
                <p:oleObj name="Visio" r:id="rId3" imgW="10006279" imgH="2284781" progId="Visio.Drawing.11">
                  <p:embed/>
                  <p:pic>
                    <p:nvPicPr>
                      <p:cNvPr id="48130" name="Object 2">
                        <a:extLst>
                          <a:ext uri="{FF2B5EF4-FFF2-40B4-BE49-F238E27FC236}">
                            <a16:creationId xmlns:a16="http://schemas.microsoft.com/office/drawing/2014/main" id="{54A3A1EA-A0DC-4A36-BD94-FF7E5DFB45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8" y="2744788"/>
                        <a:ext cx="9010650" cy="205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33" name="TextBox 4">
            <a:extLst>
              <a:ext uri="{FF2B5EF4-FFF2-40B4-BE49-F238E27FC236}">
                <a16:creationId xmlns:a16="http://schemas.microsoft.com/office/drawing/2014/main" id="{AE9593B5-1BAB-4AF9-968C-2C149060E03A}"/>
              </a:ext>
            </a:extLst>
          </p:cNvPr>
          <p:cNvSpPr txBox="1">
            <a:spLocks noChangeArrowheads="1"/>
          </p:cNvSpPr>
          <p:nvPr/>
        </p:nvSpPr>
        <p:spPr bwMode="auto">
          <a:xfrm>
            <a:off x="142875" y="1647825"/>
            <a:ext cx="5429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10 applications per hour (one at a time)</a:t>
            </a:r>
          </a:p>
          <a:p>
            <a:pPr eaLnBrk="1" hangingPunct="1"/>
            <a:r>
              <a:rPr lang="en-US" altLang="en-US" sz="1800"/>
              <a:t>Poisson arrival process (negative exponential)</a:t>
            </a:r>
            <a:endParaRPr lang="et-EE" altLang="en-US" sz="1800"/>
          </a:p>
        </p:txBody>
      </p:sp>
      <p:sp>
        <p:nvSpPr>
          <p:cNvPr id="48134" name="TextBox 5">
            <a:extLst>
              <a:ext uri="{FF2B5EF4-FFF2-40B4-BE49-F238E27FC236}">
                <a16:creationId xmlns:a16="http://schemas.microsoft.com/office/drawing/2014/main" id="{1A0FAA1E-70F0-4FEA-B3DC-95F75A43348F}"/>
              </a:ext>
            </a:extLst>
          </p:cNvPr>
          <p:cNvSpPr txBox="1">
            <a:spLocks noChangeArrowheads="1"/>
          </p:cNvSpPr>
          <p:nvPr/>
        </p:nvSpPr>
        <p:spPr bwMode="auto">
          <a:xfrm>
            <a:off x="6072188" y="2857500"/>
            <a:ext cx="571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0.5</a:t>
            </a:r>
            <a:endParaRPr lang="et-EE" altLang="en-US" sz="1800">
              <a:solidFill>
                <a:srgbClr val="FF0000"/>
              </a:solidFill>
            </a:endParaRPr>
          </a:p>
        </p:txBody>
      </p:sp>
      <p:sp>
        <p:nvSpPr>
          <p:cNvPr id="48135" name="TextBox 6">
            <a:extLst>
              <a:ext uri="{FF2B5EF4-FFF2-40B4-BE49-F238E27FC236}">
                <a16:creationId xmlns:a16="http://schemas.microsoft.com/office/drawing/2014/main" id="{D5544A1B-EC42-415E-8761-A371444DA717}"/>
              </a:ext>
            </a:extLst>
          </p:cNvPr>
          <p:cNvSpPr txBox="1">
            <a:spLocks noChangeArrowheads="1"/>
          </p:cNvSpPr>
          <p:nvPr/>
        </p:nvSpPr>
        <p:spPr bwMode="auto">
          <a:xfrm>
            <a:off x="2786063" y="3643313"/>
            <a:ext cx="642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0.7</a:t>
            </a:r>
            <a:endParaRPr lang="et-EE" altLang="en-US" sz="1800">
              <a:solidFill>
                <a:srgbClr val="FF0000"/>
              </a:solidFill>
            </a:endParaRPr>
          </a:p>
        </p:txBody>
      </p:sp>
      <p:sp>
        <p:nvSpPr>
          <p:cNvPr id="48136" name="TextBox 7">
            <a:extLst>
              <a:ext uri="{FF2B5EF4-FFF2-40B4-BE49-F238E27FC236}">
                <a16:creationId xmlns:a16="http://schemas.microsoft.com/office/drawing/2014/main" id="{21A647E7-C11E-4DD4-920F-33EAE0DBADF9}"/>
              </a:ext>
            </a:extLst>
          </p:cNvPr>
          <p:cNvSpPr txBox="1">
            <a:spLocks noChangeArrowheads="1"/>
          </p:cNvSpPr>
          <p:nvPr/>
        </p:nvSpPr>
        <p:spPr bwMode="auto">
          <a:xfrm>
            <a:off x="2714625" y="2714625"/>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0.3</a:t>
            </a:r>
            <a:endParaRPr lang="et-EE" altLang="en-US" sz="1800">
              <a:solidFill>
                <a:srgbClr val="FF0000"/>
              </a:solidFill>
            </a:endParaRPr>
          </a:p>
        </p:txBody>
      </p:sp>
      <p:sp>
        <p:nvSpPr>
          <p:cNvPr id="48137" name="TextBox 8">
            <a:extLst>
              <a:ext uri="{FF2B5EF4-FFF2-40B4-BE49-F238E27FC236}">
                <a16:creationId xmlns:a16="http://schemas.microsoft.com/office/drawing/2014/main" id="{F098C27E-AC64-41C7-AA3D-A41CDFE48234}"/>
              </a:ext>
            </a:extLst>
          </p:cNvPr>
          <p:cNvSpPr txBox="1">
            <a:spLocks noChangeArrowheads="1"/>
          </p:cNvSpPr>
          <p:nvPr/>
        </p:nvSpPr>
        <p:spPr bwMode="auto">
          <a:xfrm>
            <a:off x="6224588" y="3916363"/>
            <a:ext cx="57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0.5</a:t>
            </a:r>
            <a:endParaRPr lang="et-EE" altLang="en-US" sz="1800">
              <a:solidFill>
                <a:srgbClr val="FF0000"/>
              </a:solidFill>
            </a:endParaRPr>
          </a:p>
        </p:txBody>
      </p:sp>
      <p:cxnSp>
        <p:nvCxnSpPr>
          <p:cNvPr id="48138" name="Straight Arrow Connector 14">
            <a:extLst>
              <a:ext uri="{FF2B5EF4-FFF2-40B4-BE49-F238E27FC236}">
                <a16:creationId xmlns:a16="http://schemas.microsoft.com/office/drawing/2014/main" id="{D0B1693D-C5F0-4550-9D2E-3483EB500006}"/>
              </a:ext>
            </a:extLst>
          </p:cNvPr>
          <p:cNvCxnSpPr>
            <a:cxnSpLocks noChangeShapeType="1"/>
          </p:cNvCxnSpPr>
          <p:nvPr/>
        </p:nvCxnSpPr>
        <p:spPr bwMode="auto">
          <a:xfrm rot="5400000">
            <a:off x="35719" y="2678907"/>
            <a:ext cx="1214437" cy="5715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8139" name="TextBox 10">
            <a:extLst>
              <a:ext uri="{FF2B5EF4-FFF2-40B4-BE49-F238E27FC236}">
                <a16:creationId xmlns:a16="http://schemas.microsoft.com/office/drawing/2014/main" id="{BF7EE8F5-EF6E-4077-BDD8-B5B4973D338E}"/>
              </a:ext>
            </a:extLst>
          </p:cNvPr>
          <p:cNvSpPr txBox="1">
            <a:spLocks noChangeArrowheads="1"/>
          </p:cNvSpPr>
          <p:nvPr/>
        </p:nvSpPr>
        <p:spPr bwMode="auto">
          <a:xfrm>
            <a:off x="428625" y="5072063"/>
            <a:ext cx="8072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Alternative: instead of branching probabilities one can assign “conditional expressions” to the branches based on input data</a:t>
            </a:r>
            <a:endParaRPr lang="et-EE" altLang="en-US" sz="1800"/>
          </a:p>
        </p:txBody>
      </p:sp>
      <p:sp>
        <p:nvSpPr>
          <p:cNvPr id="48140" name="TextBox 7">
            <a:extLst>
              <a:ext uri="{FF2B5EF4-FFF2-40B4-BE49-F238E27FC236}">
                <a16:creationId xmlns:a16="http://schemas.microsoft.com/office/drawing/2014/main" id="{A502959F-0697-4954-B727-21920654898B}"/>
              </a:ext>
            </a:extLst>
          </p:cNvPr>
          <p:cNvSpPr txBox="1">
            <a:spLocks noChangeArrowheads="1"/>
          </p:cNvSpPr>
          <p:nvPr/>
        </p:nvSpPr>
        <p:spPr bwMode="auto">
          <a:xfrm>
            <a:off x="4686300" y="4343400"/>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0.2</a:t>
            </a:r>
            <a:endParaRPr lang="et-EE" altLang="en-US" sz="1800">
              <a:solidFill>
                <a:srgbClr val="FF0000"/>
              </a:solidFill>
            </a:endParaRPr>
          </a:p>
        </p:txBody>
      </p:sp>
      <p:sp>
        <p:nvSpPr>
          <p:cNvPr id="48141" name="TextBox 7">
            <a:extLst>
              <a:ext uri="{FF2B5EF4-FFF2-40B4-BE49-F238E27FC236}">
                <a16:creationId xmlns:a16="http://schemas.microsoft.com/office/drawing/2014/main" id="{B4E74D76-9E4F-4D5A-A61E-1781D21CC42C}"/>
              </a:ext>
            </a:extLst>
          </p:cNvPr>
          <p:cNvSpPr txBox="1">
            <a:spLocks noChangeArrowheads="1"/>
          </p:cNvSpPr>
          <p:nvPr/>
        </p:nvSpPr>
        <p:spPr bwMode="auto">
          <a:xfrm>
            <a:off x="7734300" y="3657600"/>
            <a:ext cx="571500" cy="37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rPr>
              <a:t>0.8</a:t>
            </a:r>
            <a:endParaRPr lang="et-EE" altLang="en-US" sz="1800">
              <a:solidFill>
                <a:srgbClr val="FF0000"/>
              </a:solidFill>
            </a:endParaRPr>
          </a:p>
        </p:txBody>
      </p:sp>
    </p:spTree>
    <p:extLst>
      <p:ext uri="{BB962C8B-B14F-4D97-AF65-F5344CB8AC3E}">
        <p14:creationId xmlns:p14="http://schemas.microsoft.com/office/powerpoint/2010/main" val="30534225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7" name="Rectangle 2">
            <a:extLst>
              <a:ext uri="{FF2B5EF4-FFF2-40B4-BE49-F238E27FC236}">
                <a16:creationId xmlns:a16="http://schemas.microsoft.com/office/drawing/2014/main" id="{ACF91DC3-EDFD-425E-8ED1-21A3014125AD}"/>
              </a:ext>
            </a:extLst>
          </p:cNvPr>
          <p:cNvSpPr>
            <a:spLocks noGrp="1" noChangeArrowheads="1"/>
          </p:cNvSpPr>
          <p:nvPr>
            <p:ph type="title"/>
          </p:nvPr>
        </p:nvSpPr>
        <p:spPr>
          <a:xfrm>
            <a:off x="457200" y="274638"/>
            <a:ext cx="8229600" cy="1011237"/>
          </a:xfrm>
        </p:spPr>
        <p:txBody>
          <a:bodyPr/>
          <a:lstStyle/>
          <a:p>
            <a:r>
              <a:rPr lang="en-US" altLang="en-US">
                <a:ea typeface="ＭＳ Ｐゴシック" panose="020B0600070205080204" pitchFamily="34" charset="-128"/>
              </a:rPr>
              <a:t>Simulation output: KPIs</a:t>
            </a:r>
          </a:p>
        </p:txBody>
      </p:sp>
      <p:graphicFrame>
        <p:nvGraphicFramePr>
          <p:cNvPr id="19459" name="Object 2">
            <a:extLst>
              <a:ext uri="{FF2B5EF4-FFF2-40B4-BE49-F238E27FC236}">
                <a16:creationId xmlns:a16="http://schemas.microsoft.com/office/drawing/2014/main" id="{838BFCEA-11F9-4806-BEDB-A60FE4BDECAF}"/>
              </a:ext>
            </a:extLst>
          </p:cNvPr>
          <p:cNvGraphicFramePr>
            <a:graphicFrameLocks noGrp="1" noChangeAspect="1"/>
          </p:cNvGraphicFramePr>
          <p:nvPr>
            <p:ph type="body" idx="1"/>
          </p:nvPr>
        </p:nvGraphicFramePr>
        <p:xfrm>
          <a:off x="611188" y="1125538"/>
          <a:ext cx="6172200" cy="3989387"/>
        </p:xfrm>
        <a:graphic>
          <a:graphicData uri="http://schemas.openxmlformats.org/presentationml/2006/ole">
            <mc:AlternateContent xmlns:mc="http://schemas.openxmlformats.org/markup-compatibility/2006">
              <mc:Choice xmlns:v="urn:schemas-microsoft-com:vml" Requires="v">
                <p:oleObj spid="_x0000_s13317" name="Chart" r:id="rId3" imgW="5143500" imgH="3324149" progId="Excel.Chart.8">
                  <p:embed/>
                </p:oleObj>
              </mc:Choice>
              <mc:Fallback>
                <p:oleObj name="Chart" r:id="rId3" imgW="5143500" imgH="3324149" progId="Excel.Chart.8">
                  <p:embed/>
                  <p:pic>
                    <p:nvPicPr>
                      <p:cNvPr id="19459" name="Object 2">
                        <a:extLst>
                          <a:ext uri="{FF2B5EF4-FFF2-40B4-BE49-F238E27FC236}">
                            <a16:creationId xmlns:a16="http://schemas.microsoft.com/office/drawing/2014/main" id="{838BFCEA-11F9-4806-BEDB-A60FE4BDE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6172200" cy="3989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3">
            <a:extLst>
              <a:ext uri="{FF2B5EF4-FFF2-40B4-BE49-F238E27FC236}">
                <a16:creationId xmlns:a16="http://schemas.microsoft.com/office/drawing/2014/main" id="{047B4896-E534-40BB-A47B-B7F171CF112B}"/>
              </a:ext>
            </a:extLst>
          </p:cNvPr>
          <p:cNvGraphicFramePr>
            <a:graphicFrameLocks noChangeAspect="1"/>
          </p:cNvGraphicFramePr>
          <p:nvPr/>
        </p:nvGraphicFramePr>
        <p:xfrm>
          <a:off x="684213" y="1196975"/>
          <a:ext cx="6121400" cy="3887788"/>
        </p:xfrm>
        <a:graphic>
          <a:graphicData uri="http://schemas.openxmlformats.org/presentationml/2006/ole">
            <mc:AlternateContent xmlns:mc="http://schemas.openxmlformats.org/markup-compatibility/2006">
              <mc:Choice xmlns:v="urn:schemas-microsoft-com:vml" Requires="v">
                <p:oleObj spid="_x0000_s13318" name="Chart" r:id="rId5" imgW="5172151" imgH="3333902" progId="Excel.Chart.8">
                  <p:embed/>
                </p:oleObj>
              </mc:Choice>
              <mc:Fallback>
                <p:oleObj name="Chart" r:id="rId5" imgW="5172151" imgH="3333902" progId="Excel.Chart.8">
                  <p:embed/>
                  <p:pic>
                    <p:nvPicPr>
                      <p:cNvPr id="19460" name="Object 3">
                        <a:extLst>
                          <a:ext uri="{FF2B5EF4-FFF2-40B4-BE49-F238E27FC236}">
                            <a16:creationId xmlns:a16="http://schemas.microsoft.com/office/drawing/2014/main" id="{047B4896-E534-40BB-A47B-B7F171CF11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1196975"/>
                        <a:ext cx="6121400" cy="388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4">
            <a:extLst>
              <a:ext uri="{FF2B5EF4-FFF2-40B4-BE49-F238E27FC236}">
                <a16:creationId xmlns:a16="http://schemas.microsoft.com/office/drawing/2014/main" id="{6E1FBAD7-8F98-49EB-969C-D63CE2616FD4}"/>
              </a:ext>
            </a:extLst>
          </p:cNvPr>
          <p:cNvGraphicFramePr>
            <a:graphicFrameLocks noChangeAspect="1"/>
          </p:cNvGraphicFramePr>
          <p:nvPr/>
        </p:nvGraphicFramePr>
        <p:xfrm>
          <a:off x="2071688" y="2714625"/>
          <a:ext cx="6848475" cy="3143250"/>
        </p:xfrm>
        <a:graphic>
          <a:graphicData uri="http://schemas.openxmlformats.org/presentationml/2006/ole">
            <mc:AlternateContent xmlns:mc="http://schemas.openxmlformats.org/markup-compatibility/2006">
              <mc:Choice xmlns:v="urn:schemas-microsoft-com:vml" Requires="v">
                <p:oleObj spid="_x0000_s13319" name="Chart" r:id="rId7" imgW="6848551" imgH="3143402" progId="Excel.Chart.8">
                  <p:embed/>
                </p:oleObj>
              </mc:Choice>
              <mc:Fallback>
                <p:oleObj name="Chart" r:id="rId7" imgW="6848551" imgH="3143402" progId="Excel.Chart.8">
                  <p:embed/>
                  <p:pic>
                    <p:nvPicPr>
                      <p:cNvPr id="19461" name="Object 4">
                        <a:extLst>
                          <a:ext uri="{FF2B5EF4-FFF2-40B4-BE49-F238E27FC236}">
                            <a16:creationId xmlns:a16="http://schemas.microsoft.com/office/drawing/2014/main" id="{6E1FBAD7-8F98-49EB-969C-D63CE2616FD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688" y="2714625"/>
                        <a:ext cx="684847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32734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45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94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46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459" grpId="0"/>
      <p:bldOleChart spid="19459" grpId="1"/>
      <p:bldOleChart spid="19460" grpId="0"/>
      <p:bldOleChart spid="19460" grpId="1"/>
      <p:bldOleChart spid="1946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034B273E-A640-4729-90D5-335F753AB668}"/>
              </a:ext>
            </a:extLst>
          </p:cNvPr>
          <p:cNvSpPr>
            <a:spLocks noGrp="1"/>
          </p:cNvSpPr>
          <p:nvPr>
            <p:ph type="title"/>
          </p:nvPr>
        </p:nvSpPr>
        <p:spPr>
          <a:xfrm>
            <a:off x="457200" y="214313"/>
            <a:ext cx="8229600" cy="857250"/>
          </a:xfrm>
        </p:spPr>
        <p:txBody>
          <a:bodyPr/>
          <a:lstStyle/>
          <a:p>
            <a:r>
              <a:rPr lang="en-US" altLang="en-US">
                <a:ea typeface="ＭＳ Ｐゴシック" panose="020B0600070205080204" pitchFamily="34" charset="-128"/>
              </a:rPr>
              <a:t>Simulation output: detailed logs</a:t>
            </a:r>
            <a:endParaRPr lang="et-EE" altLang="en-US">
              <a:ea typeface="ＭＳ Ｐゴシック" panose="020B0600070205080204" pitchFamily="34" charset="-128"/>
            </a:endParaRPr>
          </a:p>
        </p:txBody>
      </p:sp>
      <p:graphicFrame>
        <p:nvGraphicFramePr>
          <p:cNvPr id="4" name="Content Placeholder 3">
            <a:extLst>
              <a:ext uri="{FF2B5EF4-FFF2-40B4-BE49-F238E27FC236}">
                <a16:creationId xmlns:a16="http://schemas.microsoft.com/office/drawing/2014/main" id="{5F0995EC-1D6F-40A4-AC98-D7ED11FDA87C}"/>
              </a:ext>
            </a:extLst>
          </p:cNvPr>
          <p:cNvGraphicFramePr>
            <a:graphicFrameLocks noGrp="1"/>
          </p:cNvGraphicFramePr>
          <p:nvPr>
            <p:ph idx="1"/>
          </p:nvPr>
        </p:nvGraphicFramePr>
        <p:xfrm>
          <a:off x="142875" y="1143000"/>
          <a:ext cx="8001000" cy="3500438"/>
        </p:xfrm>
        <a:graphic>
          <a:graphicData uri="http://schemas.openxmlformats.org/drawingml/2006/table">
            <a:tbl>
              <a:tblPr/>
              <a:tblGrid>
                <a:gridCol w="1408176">
                  <a:extLst>
                    <a:ext uri="{9D8B030D-6E8A-4147-A177-3AD203B41FA5}">
                      <a16:colId xmlns:a16="http://schemas.microsoft.com/office/drawing/2014/main" val="20000"/>
                    </a:ext>
                  </a:extLst>
                </a:gridCol>
                <a:gridCol w="928116">
                  <a:extLst>
                    <a:ext uri="{9D8B030D-6E8A-4147-A177-3AD203B41FA5}">
                      <a16:colId xmlns:a16="http://schemas.microsoft.com/office/drawing/2014/main" val="20001"/>
                    </a:ext>
                  </a:extLst>
                </a:gridCol>
                <a:gridCol w="1248155">
                  <a:extLst>
                    <a:ext uri="{9D8B030D-6E8A-4147-A177-3AD203B41FA5}">
                      <a16:colId xmlns:a16="http://schemas.microsoft.com/office/drawing/2014/main" val="20002"/>
                    </a:ext>
                  </a:extLst>
                </a:gridCol>
                <a:gridCol w="1328166">
                  <a:extLst>
                    <a:ext uri="{9D8B030D-6E8A-4147-A177-3AD203B41FA5}">
                      <a16:colId xmlns:a16="http://schemas.microsoft.com/office/drawing/2014/main" val="20003"/>
                    </a:ext>
                  </a:extLst>
                </a:gridCol>
                <a:gridCol w="960120">
                  <a:extLst>
                    <a:ext uri="{9D8B030D-6E8A-4147-A177-3AD203B41FA5}">
                      <a16:colId xmlns:a16="http://schemas.microsoft.com/office/drawing/2014/main" val="20004"/>
                    </a:ext>
                  </a:extLst>
                </a:gridCol>
                <a:gridCol w="1200151">
                  <a:extLst>
                    <a:ext uri="{9D8B030D-6E8A-4147-A177-3AD203B41FA5}">
                      <a16:colId xmlns:a16="http://schemas.microsoft.com/office/drawing/2014/main" val="20005"/>
                    </a:ext>
                  </a:extLst>
                </a:gridCol>
                <a:gridCol w="928116">
                  <a:extLst>
                    <a:ext uri="{9D8B030D-6E8A-4147-A177-3AD203B41FA5}">
                      <a16:colId xmlns:a16="http://schemas.microsoft.com/office/drawing/2014/main" val="20006"/>
                    </a:ext>
                  </a:extLst>
                </a:gridCol>
              </a:tblGrid>
              <a:tr h="437555">
                <a:tc>
                  <a:txBody>
                    <a:bodyPr/>
                    <a:lstStyle/>
                    <a:p>
                      <a:pPr algn="l" fontAlgn="b"/>
                      <a:r>
                        <a:rPr lang="et-EE" sz="1000" b="1" i="0" u="none" strike="noStrike" dirty="0" err="1">
                          <a:latin typeface="Arial"/>
                        </a:rPr>
                        <a:t>Process</a:t>
                      </a:r>
                      <a:r>
                        <a:rPr lang="et-EE" sz="1000" b="1" i="0" u="none" strike="noStrike" dirty="0">
                          <a:latin typeface="Arial"/>
                        </a:rPr>
                        <a:t> </a:t>
                      </a:r>
                      <a:r>
                        <a:rPr lang="et-EE" sz="1000" b="1" i="0" u="none" strike="noStrike" dirty="0" err="1">
                          <a:latin typeface="Arial"/>
                        </a:rPr>
                        <a:t>Instance</a:t>
                      </a:r>
                      <a:endParaRPr lang="et-EE" sz="1000" b="1" i="0" u="none" strike="noStrike" dirty="0">
                        <a:latin typeface="Arial"/>
                      </a:endParaRPr>
                    </a:p>
                  </a:txBody>
                  <a:tcPr marL="0" marR="0" marT="0" marB="0" anchor="b">
                    <a:lnL>
                      <a:noFill/>
                    </a:lnL>
                    <a:lnR>
                      <a:noFill/>
                    </a:lnR>
                    <a:lnT>
                      <a:noFill/>
                    </a:lnT>
                    <a:lnB>
                      <a:noFill/>
                    </a:lnB>
                    <a:solidFill>
                      <a:srgbClr val="C0C0C0"/>
                    </a:solidFill>
                  </a:tcPr>
                </a:tc>
                <a:tc>
                  <a:txBody>
                    <a:bodyPr/>
                    <a:lstStyle/>
                    <a:p>
                      <a:pPr algn="l" fontAlgn="b"/>
                      <a:r>
                        <a:rPr lang="et-EE" sz="1000" b="1" i="0" u="none" strike="noStrike">
                          <a:latin typeface="Arial"/>
                        </a:rPr>
                        <a:t># Activities</a:t>
                      </a:r>
                    </a:p>
                  </a:txBody>
                  <a:tcPr marL="0" marR="0" marT="0" marB="0" anchor="b">
                    <a:lnL>
                      <a:noFill/>
                    </a:lnL>
                    <a:lnR>
                      <a:noFill/>
                    </a:lnR>
                    <a:lnT>
                      <a:noFill/>
                    </a:lnT>
                    <a:lnB>
                      <a:noFill/>
                    </a:lnB>
                    <a:solidFill>
                      <a:srgbClr val="C0C0C0"/>
                    </a:solidFill>
                  </a:tcPr>
                </a:tc>
                <a:tc>
                  <a:txBody>
                    <a:bodyPr/>
                    <a:lstStyle/>
                    <a:p>
                      <a:pPr algn="l" fontAlgn="b"/>
                      <a:r>
                        <a:rPr lang="et-EE" sz="1000" b="1" i="0" u="none" strike="noStrike" dirty="0">
                          <a:latin typeface="Arial"/>
                        </a:rPr>
                        <a:t>Start</a:t>
                      </a:r>
                    </a:p>
                  </a:txBody>
                  <a:tcPr marL="0" marR="0" marT="0" marB="0" anchor="b">
                    <a:lnL>
                      <a:noFill/>
                    </a:lnL>
                    <a:lnR>
                      <a:noFill/>
                    </a:lnR>
                    <a:lnT>
                      <a:noFill/>
                    </a:lnT>
                    <a:lnB>
                      <a:noFill/>
                    </a:lnB>
                    <a:solidFill>
                      <a:srgbClr val="C0C0C0"/>
                    </a:solidFill>
                  </a:tcPr>
                </a:tc>
                <a:tc>
                  <a:txBody>
                    <a:bodyPr/>
                    <a:lstStyle/>
                    <a:p>
                      <a:pPr algn="l" fontAlgn="b"/>
                      <a:r>
                        <a:rPr lang="et-EE" sz="1000" b="1" i="0" u="none" strike="noStrike">
                          <a:latin typeface="Arial"/>
                        </a:rPr>
                        <a:t>End</a:t>
                      </a:r>
                    </a:p>
                  </a:txBody>
                  <a:tcPr marL="0" marR="0" marT="0" marB="0" anchor="b">
                    <a:lnL>
                      <a:noFill/>
                    </a:lnL>
                    <a:lnR>
                      <a:noFill/>
                    </a:lnR>
                    <a:lnT>
                      <a:noFill/>
                    </a:lnT>
                    <a:lnB>
                      <a:noFill/>
                    </a:lnB>
                    <a:solidFill>
                      <a:srgbClr val="C0C0C0"/>
                    </a:solidFill>
                  </a:tcPr>
                </a:tc>
                <a:tc>
                  <a:txBody>
                    <a:bodyPr/>
                    <a:lstStyle/>
                    <a:p>
                      <a:pPr algn="l" fontAlgn="b"/>
                      <a:r>
                        <a:rPr lang="et-EE" sz="1000" b="1" i="0" u="none" strike="noStrike">
                          <a:latin typeface="Arial"/>
                        </a:rPr>
                        <a:t>Cycle Time</a:t>
                      </a:r>
                    </a:p>
                  </a:txBody>
                  <a:tcPr marL="0" marR="0" marT="0" marB="0" anchor="b">
                    <a:lnL>
                      <a:noFill/>
                    </a:lnL>
                    <a:lnR>
                      <a:noFill/>
                    </a:lnR>
                    <a:lnT>
                      <a:noFill/>
                    </a:lnT>
                    <a:lnB>
                      <a:noFill/>
                    </a:lnB>
                    <a:solidFill>
                      <a:srgbClr val="C0C0C0"/>
                    </a:solidFill>
                  </a:tcPr>
                </a:tc>
                <a:tc>
                  <a:txBody>
                    <a:bodyPr/>
                    <a:lstStyle/>
                    <a:p>
                      <a:pPr algn="l" fontAlgn="b"/>
                      <a:r>
                        <a:rPr lang="et-EE" sz="1000" b="1" i="0" u="none" strike="noStrike" dirty="0" err="1">
                          <a:latin typeface="Arial"/>
                        </a:rPr>
                        <a:t>Cycle</a:t>
                      </a:r>
                      <a:r>
                        <a:rPr lang="et-EE" sz="1000" b="1" i="0" u="none" strike="noStrike" dirty="0">
                          <a:latin typeface="Arial"/>
                        </a:rPr>
                        <a:t> Time (s)</a:t>
                      </a:r>
                    </a:p>
                  </a:txBody>
                  <a:tcPr marL="0" marR="0" marT="0" marB="0" anchor="b">
                    <a:lnL>
                      <a:noFill/>
                    </a:lnL>
                    <a:lnR>
                      <a:noFill/>
                    </a:lnR>
                    <a:lnT>
                      <a:noFill/>
                    </a:lnT>
                    <a:lnB>
                      <a:noFill/>
                    </a:lnB>
                    <a:solidFill>
                      <a:srgbClr val="C0C0C0"/>
                    </a:solidFill>
                  </a:tcPr>
                </a:tc>
                <a:tc>
                  <a:txBody>
                    <a:bodyPr/>
                    <a:lstStyle/>
                    <a:p>
                      <a:pPr algn="l" fontAlgn="b"/>
                      <a:r>
                        <a:rPr lang="et-EE" sz="1000" b="1" i="0" u="none" strike="noStrike">
                          <a:latin typeface="Arial"/>
                        </a:rPr>
                        <a:t>Total Time</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0000"/>
                  </a:ext>
                </a:extLst>
              </a:tr>
              <a:tr h="437555">
                <a:tc>
                  <a:txBody>
                    <a:bodyPr/>
                    <a:lstStyle/>
                    <a:p>
                      <a:pPr algn="r" fontAlgn="b"/>
                      <a:r>
                        <a:rPr lang="et-EE" sz="1000" b="0" i="0" u="none" strike="noStrike">
                          <a:latin typeface="Arial"/>
                        </a:rPr>
                        <a:t>6</a:t>
                      </a:r>
                    </a:p>
                  </a:txBody>
                  <a:tcPr marL="0" marR="0" marT="0" marB="0" anchor="b">
                    <a:lnL>
                      <a:noFill/>
                    </a:lnL>
                    <a:lnR>
                      <a:noFill/>
                    </a:lnR>
                    <a:lnT>
                      <a:noFill/>
                    </a:lnT>
                    <a:lnB>
                      <a:noFill/>
                    </a:lnB>
                  </a:tcPr>
                </a:tc>
                <a:tc>
                  <a:txBody>
                    <a:bodyPr/>
                    <a:lstStyle/>
                    <a:p>
                      <a:pPr algn="r" fontAlgn="b"/>
                      <a:r>
                        <a:rPr lang="et-EE" sz="1000" b="0" i="0" u="none" strike="noStrike">
                          <a:latin typeface="Arial"/>
                        </a:rPr>
                        <a:t>5</a:t>
                      </a:r>
                    </a:p>
                  </a:txBody>
                  <a:tcPr marL="0" marR="0" marT="0" marB="0" anchor="b">
                    <a:lnL>
                      <a:noFill/>
                    </a:lnL>
                    <a:lnR>
                      <a:noFill/>
                    </a:lnR>
                    <a:lnT>
                      <a:noFill/>
                    </a:lnT>
                    <a:lnB>
                      <a:noFill/>
                    </a:lnB>
                  </a:tcPr>
                </a:tc>
                <a:tc>
                  <a:txBody>
                    <a:bodyPr/>
                    <a:lstStyle/>
                    <a:p>
                      <a:pPr algn="r" fontAlgn="b"/>
                      <a:r>
                        <a:rPr lang="et-EE" sz="1000" b="0" i="0" u="none" strike="noStrike">
                          <a:latin typeface="Arial"/>
                        </a:rPr>
                        <a:t>4/06/2007 13:00</a:t>
                      </a:r>
                    </a:p>
                  </a:txBody>
                  <a:tcPr marL="0" marR="0" marT="0" marB="0" anchor="b">
                    <a:lnL>
                      <a:noFill/>
                    </a:lnL>
                    <a:lnR>
                      <a:noFill/>
                    </a:lnR>
                    <a:lnT>
                      <a:noFill/>
                    </a:lnT>
                    <a:lnB>
                      <a:noFill/>
                    </a:lnB>
                  </a:tcPr>
                </a:tc>
                <a:tc>
                  <a:txBody>
                    <a:bodyPr/>
                    <a:lstStyle/>
                    <a:p>
                      <a:pPr algn="r" fontAlgn="b"/>
                      <a:r>
                        <a:rPr lang="et-EE" sz="1000" b="0" i="0" u="none" strike="noStrike">
                          <a:latin typeface="Arial"/>
                        </a:rPr>
                        <a:t>4/06/2007 16:26</a:t>
                      </a:r>
                    </a:p>
                  </a:txBody>
                  <a:tcPr marL="0" marR="0" marT="0" marB="0" anchor="b">
                    <a:lnL>
                      <a:noFill/>
                    </a:lnL>
                    <a:lnR>
                      <a:noFill/>
                    </a:lnR>
                    <a:lnT>
                      <a:noFill/>
                    </a:lnT>
                    <a:lnB>
                      <a:noFill/>
                    </a:lnB>
                  </a:tcPr>
                </a:tc>
                <a:tc>
                  <a:txBody>
                    <a:bodyPr/>
                    <a:lstStyle/>
                    <a:p>
                      <a:pPr algn="r" fontAlgn="b"/>
                      <a:r>
                        <a:rPr lang="et-EE" sz="1000" b="0" i="0" u="none" strike="noStrike">
                          <a:latin typeface="Arial"/>
                        </a:rPr>
                        <a:t>03:26:44</a:t>
                      </a:r>
                    </a:p>
                  </a:txBody>
                  <a:tcPr marL="0" marR="0" marT="0" marB="0" anchor="b">
                    <a:lnL>
                      <a:noFill/>
                    </a:lnL>
                    <a:lnR>
                      <a:noFill/>
                    </a:lnR>
                    <a:lnT>
                      <a:noFill/>
                    </a:lnT>
                    <a:lnB>
                      <a:noFill/>
                    </a:lnB>
                  </a:tcPr>
                </a:tc>
                <a:tc>
                  <a:txBody>
                    <a:bodyPr/>
                    <a:lstStyle/>
                    <a:p>
                      <a:pPr algn="r" fontAlgn="b"/>
                      <a:r>
                        <a:rPr lang="et-EE" sz="1000" b="0" i="0" u="none" strike="noStrike">
                          <a:latin typeface="Arial"/>
                        </a:rPr>
                        <a:t>12403.586</a:t>
                      </a:r>
                    </a:p>
                  </a:txBody>
                  <a:tcPr marL="0" marR="0" marT="0" marB="0" anchor="b">
                    <a:lnL>
                      <a:noFill/>
                    </a:lnL>
                    <a:lnR>
                      <a:noFill/>
                    </a:lnR>
                    <a:lnT>
                      <a:noFill/>
                    </a:lnT>
                    <a:lnB>
                      <a:noFill/>
                    </a:lnB>
                  </a:tcPr>
                </a:tc>
                <a:tc>
                  <a:txBody>
                    <a:bodyPr/>
                    <a:lstStyle/>
                    <a:p>
                      <a:pPr algn="r" fontAlgn="b"/>
                      <a:r>
                        <a:rPr lang="et-EE" sz="1000" b="0" i="0" u="none" strike="noStrike">
                          <a:latin typeface="Arial"/>
                        </a:rPr>
                        <a:t>03:26:44</a:t>
                      </a:r>
                    </a:p>
                  </a:txBody>
                  <a:tcPr marL="0" marR="0" marT="0" marB="0" anchor="b">
                    <a:lnL>
                      <a:noFill/>
                    </a:lnL>
                    <a:lnR>
                      <a:noFill/>
                    </a:lnR>
                    <a:lnT>
                      <a:noFill/>
                    </a:lnT>
                    <a:lnB>
                      <a:noFill/>
                    </a:lnB>
                  </a:tcPr>
                </a:tc>
                <a:extLst>
                  <a:ext uri="{0D108BD9-81ED-4DB2-BD59-A6C34878D82A}">
                    <a16:rowId xmlns:a16="http://schemas.microsoft.com/office/drawing/2014/main" val="10001"/>
                  </a:ext>
                </a:extLst>
              </a:tr>
              <a:tr h="437555">
                <a:tc>
                  <a:txBody>
                    <a:bodyPr/>
                    <a:lstStyle/>
                    <a:p>
                      <a:pPr algn="r" fontAlgn="b"/>
                      <a:r>
                        <a:rPr lang="et-EE" sz="1000" b="0" i="0" u="none" strike="noStrike">
                          <a:latin typeface="Arial"/>
                        </a:rPr>
                        <a:t>7</a:t>
                      </a:r>
                    </a:p>
                  </a:txBody>
                  <a:tcPr marL="0" marR="0" marT="0" marB="0" anchor="b">
                    <a:lnL>
                      <a:noFill/>
                    </a:lnL>
                    <a:lnR>
                      <a:noFill/>
                    </a:lnR>
                    <a:lnT>
                      <a:noFill/>
                    </a:lnT>
                    <a:lnB>
                      <a:noFill/>
                    </a:lnB>
                  </a:tcPr>
                </a:tc>
                <a:tc>
                  <a:txBody>
                    <a:bodyPr/>
                    <a:lstStyle/>
                    <a:p>
                      <a:pPr algn="r" fontAlgn="b"/>
                      <a:r>
                        <a:rPr lang="et-EE" sz="1000" b="0" i="0" u="none" strike="noStrike">
                          <a:latin typeface="Arial"/>
                        </a:rPr>
                        <a:t>5</a:t>
                      </a:r>
                    </a:p>
                  </a:txBody>
                  <a:tcPr marL="0" marR="0" marT="0" marB="0" anchor="b">
                    <a:lnL>
                      <a:noFill/>
                    </a:lnL>
                    <a:lnR>
                      <a:noFill/>
                    </a:lnR>
                    <a:lnT>
                      <a:noFill/>
                    </a:lnT>
                    <a:lnB>
                      <a:noFill/>
                    </a:lnB>
                  </a:tcPr>
                </a:tc>
                <a:tc>
                  <a:txBody>
                    <a:bodyPr/>
                    <a:lstStyle/>
                    <a:p>
                      <a:pPr algn="r" fontAlgn="b"/>
                      <a:r>
                        <a:rPr lang="et-EE" sz="1000" b="0" i="0" u="none" strike="noStrike">
                          <a:latin typeface="Arial"/>
                        </a:rPr>
                        <a:t>4/06/2007 14:00</a:t>
                      </a:r>
                    </a:p>
                  </a:txBody>
                  <a:tcPr marL="0" marR="0" marT="0" marB="0" anchor="b">
                    <a:lnL>
                      <a:noFill/>
                    </a:lnL>
                    <a:lnR>
                      <a:noFill/>
                    </a:lnR>
                    <a:lnT>
                      <a:noFill/>
                    </a:lnT>
                    <a:lnB>
                      <a:noFill/>
                    </a:lnB>
                  </a:tcPr>
                </a:tc>
                <a:tc>
                  <a:txBody>
                    <a:bodyPr/>
                    <a:lstStyle/>
                    <a:p>
                      <a:pPr algn="r" fontAlgn="b"/>
                      <a:r>
                        <a:rPr lang="et-EE" sz="1000" b="0" i="0" u="none" strike="noStrike">
                          <a:latin typeface="Arial"/>
                        </a:rPr>
                        <a:t>5/06/2007 9:30</a:t>
                      </a:r>
                    </a:p>
                  </a:txBody>
                  <a:tcPr marL="0" marR="0" marT="0" marB="0" anchor="b">
                    <a:lnL>
                      <a:noFill/>
                    </a:lnL>
                    <a:lnR>
                      <a:noFill/>
                    </a:lnR>
                    <a:lnT>
                      <a:noFill/>
                    </a:lnT>
                    <a:lnB>
                      <a:noFill/>
                    </a:lnB>
                  </a:tcPr>
                </a:tc>
                <a:tc>
                  <a:txBody>
                    <a:bodyPr/>
                    <a:lstStyle/>
                    <a:p>
                      <a:pPr algn="r" fontAlgn="b"/>
                      <a:r>
                        <a:rPr lang="et-EE" sz="1000" b="0" i="0" u="none" strike="noStrike">
                          <a:latin typeface="Arial"/>
                        </a:rPr>
                        <a:t>19:30:38</a:t>
                      </a:r>
                    </a:p>
                  </a:txBody>
                  <a:tcPr marL="0" marR="0" marT="0" marB="0" anchor="b">
                    <a:lnL>
                      <a:noFill/>
                    </a:lnL>
                    <a:lnR>
                      <a:noFill/>
                    </a:lnR>
                    <a:lnT>
                      <a:noFill/>
                    </a:lnT>
                    <a:lnB>
                      <a:noFill/>
                    </a:lnB>
                  </a:tcPr>
                </a:tc>
                <a:tc>
                  <a:txBody>
                    <a:bodyPr/>
                    <a:lstStyle/>
                    <a:p>
                      <a:pPr algn="r" fontAlgn="b"/>
                      <a:r>
                        <a:rPr lang="et-EE" sz="1000" b="0" i="0" u="none" strike="noStrike">
                          <a:latin typeface="Arial"/>
                        </a:rPr>
                        <a:t>70238.376</a:t>
                      </a:r>
                    </a:p>
                  </a:txBody>
                  <a:tcPr marL="0" marR="0" marT="0" marB="0" anchor="b">
                    <a:lnL>
                      <a:noFill/>
                    </a:lnL>
                    <a:lnR>
                      <a:noFill/>
                    </a:lnR>
                    <a:lnT>
                      <a:noFill/>
                    </a:lnT>
                    <a:lnB>
                      <a:noFill/>
                    </a:lnB>
                  </a:tcPr>
                </a:tc>
                <a:tc>
                  <a:txBody>
                    <a:bodyPr/>
                    <a:lstStyle/>
                    <a:p>
                      <a:pPr algn="r" fontAlgn="b"/>
                      <a:r>
                        <a:rPr lang="et-EE" sz="1000" b="0" i="0" u="none" strike="noStrike">
                          <a:latin typeface="Arial"/>
                        </a:rPr>
                        <a:t>19:30:38</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37555">
                <a:tc>
                  <a:txBody>
                    <a:bodyPr/>
                    <a:lstStyle/>
                    <a:p>
                      <a:pPr algn="r" fontAlgn="b"/>
                      <a:r>
                        <a:rPr lang="et-EE" sz="1000" b="0" i="0" u="none" strike="noStrike">
                          <a:latin typeface="Arial"/>
                        </a:rPr>
                        <a:t>11</a:t>
                      </a:r>
                    </a:p>
                  </a:txBody>
                  <a:tcPr marL="0" marR="0" marT="0" marB="0" anchor="b">
                    <a:lnL>
                      <a:noFill/>
                    </a:lnL>
                    <a:lnR>
                      <a:noFill/>
                    </a:lnR>
                    <a:lnT>
                      <a:noFill/>
                    </a:lnT>
                    <a:lnB>
                      <a:noFill/>
                    </a:lnB>
                  </a:tcPr>
                </a:tc>
                <a:tc>
                  <a:txBody>
                    <a:bodyPr/>
                    <a:lstStyle/>
                    <a:p>
                      <a:pPr algn="r" fontAlgn="b"/>
                      <a:r>
                        <a:rPr lang="et-EE" sz="1000" b="0" i="0" u="none" strike="noStrike">
                          <a:latin typeface="Arial"/>
                        </a:rPr>
                        <a:t>5</a:t>
                      </a:r>
                    </a:p>
                  </a:txBody>
                  <a:tcPr marL="0" marR="0" marT="0" marB="0" anchor="b">
                    <a:lnL>
                      <a:noFill/>
                    </a:lnL>
                    <a:lnR>
                      <a:noFill/>
                    </a:lnR>
                    <a:lnT>
                      <a:noFill/>
                    </a:lnT>
                    <a:lnB>
                      <a:noFill/>
                    </a:lnB>
                  </a:tcPr>
                </a:tc>
                <a:tc>
                  <a:txBody>
                    <a:bodyPr/>
                    <a:lstStyle/>
                    <a:p>
                      <a:pPr algn="r" fontAlgn="b"/>
                      <a:r>
                        <a:rPr lang="et-EE" sz="1000" b="0" i="0" u="none" strike="noStrike">
                          <a:latin typeface="Arial"/>
                        </a:rPr>
                        <a:t>4/06/2007 18:00</a:t>
                      </a:r>
                    </a:p>
                  </a:txBody>
                  <a:tcPr marL="0" marR="0" marT="0" marB="0" anchor="b">
                    <a:lnL>
                      <a:noFill/>
                    </a:lnL>
                    <a:lnR>
                      <a:noFill/>
                    </a:lnR>
                    <a:lnT>
                      <a:noFill/>
                    </a:lnT>
                    <a:lnB>
                      <a:noFill/>
                    </a:lnB>
                  </a:tcPr>
                </a:tc>
                <a:tc>
                  <a:txBody>
                    <a:bodyPr/>
                    <a:lstStyle/>
                    <a:p>
                      <a:pPr algn="r" fontAlgn="b"/>
                      <a:r>
                        <a:rPr lang="et-EE" sz="1000" b="0" i="0" u="none" strike="noStrike">
                          <a:latin typeface="Arial"/>
                        </a:rPr>
                        <a:t>5/06/2007 12:14</a:t>
                      </a:r>
                    </a:p>
                  </a:txBody>
                  <a:tcPr marL="0" marR="0" marT="0" marB="0" anchor="b">
                    <a:lnL>
                      <a:noFill/>
                    </a:lnL>
                    <a:lnR>
                      <a:noFill/>
                    </a:lnR>
                    <a:lnT>
                      <a:noFill/>
                    </a:lnT>
                    <a:lnB>
                      <a:noFill/>
                    </a:lnB>
                  </a:tcPr>
                </a:tc>
                <a:tc>
                  <a:txBody>
                    <a:bodyPr/>
                    <a:lstStyle/>
                    <a:p>
                      <a:pPr algn="r" fontAlgn="b"/>
                      <a:r>
                        <a:rPr lang="et-EE" sz="1000" b="0" i="0" u="none" strike="noStrike" dirty="0">
                          <a:latin typeface="Arial"/>
                        </a:rPr>
                        <a:t>18:14:56</a:t>
                      </a:r>
                    </a:p>
                  </a:txBody>
                  <a:tcPr marL="0" marR="0" marT="0" marB="0" anchor="b">
                    <a:lnL>
                      <a:noFill/>
                    </a:lnL>
                    <a:lnR>
                      <a:noFill/>
                    </a:lnR>
                    <a:lnT>
                      <a:noFill/>
                    </a:lnT>
                    <a:lnB>
                      <a:noFill/>
                    </a:lnB>
                  </a:tcPr>
                </a:tc>
                <a:tc>
                  <a:txBody>
                    <a:bodyPr/>
                    <a:lstStyle/>
                    <a:p>
                      <a:pPr algn="r" fontAlgn="b"/>
                      <a:r>
                        <a:rPr lang="et-EE" sz="1000" b="0" i="0" u="none" strike="noStrike">
                          <a:latin typeface="Arial"/>
                        </a:rPr>
                        <a:t>65695.612</a:t>
                      </a:r>
                    </a:p>
                  </a:txBody>
                  <a:tcPr marL="0" marR="0" marT="0" marB="0" anchor="b">
                    <a:lnL>
                      <a:noFill/>
                    </a:lnL>
                    <a:lnR>
                      <a:noFill/>
                    </a:lnR>
                    <a:lnT>
                      <a:noFill/>
                    </a:lnT>
                    <a:lnB>
                      <a:noFill/>
                    </a:lnB>
                  </a:tcPr>
                </a:tc>
                <a:tc>
                  <a:txBody>
                    <a:bodyPr/>
                    <a:lstStyle/>
                    <a:p>
                      <a:pPr algn="r" fontAlgn="b"/>
                      <a:r>
                        <a:rPr lang="et-EE" sz="1000" b="0" i="0" u="none" strike="noStrike">
                          <a:latin typeface="Arial"/>
                        </a:rPr>
                        <a:t>18:14:56</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37555">
                <a:tc>
                  <a:txBody>
                    <a:bodyPr/>
                    <a:lstStyle/>
                    <a:p>
                      <a:pPr algn="r" fontAlgn="b"/>
                      <a:r>
                        <a:rPr lang="et-EE" sz="1000" b="0" i="0" u="none" strike="noStrike">
                          <a:latin typeface="Arial"/>
                        </a:rPr>
                        <a:t>13</a:t>
                      </a:r>
                    </a:p>
                  </a:txBody>
                  <a:tcPr marL="0" marR="0" marT="0" marB="0" anchor="b">
                    <a:lnL>
                      <a:noFill/>
                    </a:lnL>
                    <a:lnR>
                      <a:noFill/>
                    </a:lnR>
                    <a:lnT>
                      <a:noFill/>
                    </a:lnT>
                    <a:lnB>
                      <a:noFill/>
                    </a:lnB>
                  </a:tcPr>
                </a:tc>
                <a:tc>
                  <a:txBody>
                    <a:bodyPr/>
                    <a:lstStyle/>
                    <a:p>
                      <a:pPr algn="r" fontAlgn="b"/>
                      <a:r>
                        <a:rPr lang="et-EE" sz="1000" b="0" i="0" u="none" strike="noStrike">
                          <a:latin typeface="Arial"/>
                        </a:rPr>
                        <a:t>5</a:t>
                      </a:r>
                    </a:p>
                  </a:txBody>
                  <a:tcPr marL="0" marR="0" marT="0" marB="0" anchor="b">
                    <a:lnL>
                      <a:noFill/>
                    </a:lnL>
                    <a:lnR>
                      <a:noFill/>
                    </a:lnR>
                    <a:lnT>
                      <a:noFill/>
                    </a:lnT>
                    <a:lnB>
                      <a:noFill/>
                    </a:lnB>
                  </a:tcPr>
                </a:tc>
                <a:tc>
                  <a:txBody>
                    <a:bodyPr/>
                    <a:lstStyle/>
                    <a:p>
                      <a:pPr algn="r" fontAlgn="b"/>
                      <a:r>
                        <a:rPr lang="et-EE" sz="1000" b="0" i="0" u="none" strike="noStrike">
                          <a:latin typeface="Arial"/>
                        </a:rPr>
                        <a:t>4/06/2007 20:00</a:t>
                      </a:r>
                    </a:p>
                  </a:txBody>
                  <a:tcPr marL="0" marR="0" marT="0" marB="0" anchor="b">
                    <a:lnL>
                      <a:noFill/>
                    </a:lnL>
                    <a:lnR>
                      <a:noFill/>
                    </a:lnR>
                    <a:lnT>
                      <a:noFill/>
                    </a:lnT>
                    <a:lnB>
                      <a:noFill/>
                    </a:lnB>
                  </a:tcPr>
                </a:tc>
                <a:tc>
                  <a:txBody>
                    <a:bodyPr/>
                    <a:lstStyle/>
                    <a:p>
                      <a:pPr algn="r" fontAlgn="b"/>
                      <a:r>
                        <a:rPr lang="et-EE" sz="1000" b="0" i="0" u="none" strike="noStrike">
                          <a:latin typeface="Arial"/>
                        </a:rPr>
                        <a:t>5/06/2007 13:14</a:t>
                      </a:r>
                    </a:p>
                  </a:txBody>
                  <a:tcPr marL="0" marR="0" marT="0" marB="0" anchor="b">
                    <a:lnL>
                      <a:noFill/>
                    </a:lnL>
                    <a:lnR>
                      <a:noFill/>
                    </a:lnR>
                    <a:lnT>
                      <a:noFill/>
                    </a:lnT>
                    <a:lnB>
                      <a:noFill/>
                    </a:lnB>
                  </a:tcPr>
                </a:tc>
                <a:tc>
                  <a:txBody>
                    <a:bodyPr/>
                    <a:lstStyle/>
                    <a:p>
                      <a:pPr algn="r" fontAlgn="b"/>
                      <a:r>
                        <a:rPr lang="et-EE" sz="1000" b="0" i="0" u="none" strike="noStrike">
                          <a:latin typeface="Arial"/>
                        </a:rPr>
                        <a:t>17:14:56</a:t>
                      </a:r>
                    </a:p>
                  </a:txBody>
                  <a:tcPr marL="0" marR="0" marT="0" marB="0" anchor="b">
                    <a:lnL>
                      <a:noFill/>
                    </a:lnL>
                    <a:lnR>
                      <a:noFill/>
                    </a:lnR>
                    <a:lnT>
                      <a:noFill/>
                    </a:lnT>
                    <a:lnB>
                      <a:noFill/>
                    </a:lnB>
                  </a:tcPr>
                </a:tc>
                <a:tc>
                  <a:txBody>
                    <a:bodyPr/>
                    <a:lstStyle/>
                    <a:p>
                      <a:pPr algn="r" fontAlgn="b"/>
                      <a:r>
                        <a:rPr lang="et-EE" sz="1000" b="0" i="0" u="none" strike="noStrike">
                          <a:latin typeface="Arial"/>
                        </a:rPr>
                        <a:t>62095.612</a:t>
                      </a:r>
                    </a:p>
                  </a:txBody>
                  <a:tcPr marL="0" marR="0" marT="0" marB="0" anchor="b">
                    <a:lnL>
                      <a:noFill/>
                    </a:lnL>
                    <a:lnR>
                      <a:noFill/>
                    </a:lnR>
                    <a:lnT>
                      <a:noFill/>
                    </a:lnT>
                    <a:lnB>
                      <a:noFill/>
                    </a:lnB>
                  </a:tcPr>
                </a:tc>
                <a:tc>
                  <a:txBody>
                    <a:bodyPr/>
                    <a:lstStyle/>
                    <a:p>
                      <a:pPr algn="r" fontAlgn="b"/>
                      <a:r>
                        <a:rPr lang="et-EE" sz="1000" b="0" i="0" u="none" strike="noStrike">
                          <a:latin typeface="Arial"/>
                        </a:rPr>
                        <a:t>17:14:56</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37555">
                <a:tc>
                  <a:txBody>
                    <a:bodyPr/>
                    <a:lstStyle/>
                    <a:p>
                      <a:pPr algn="r" fontAlgn="b"/>
                      <a:r>
                        <a:rPr lang="et-EE" sz="1000" b="0" i="0" u="none" strike="noStrike">
                          <a:latin typeface="Arial"/>
                        </a:rPr>
                        <a:t>16</a:t>
                      </a:r>
                    </a:p>
                  </a:txBody>
                  <a:tcPr marL="0" marR="0" marT="0" marB="0" anchor="b">
                    <a:lnL>
                      <a:noFill/>
                    </a:lnL>
                    <a:lnR>
                      <a:noFill/>
                    </a:lnR>
                    <a:lnT>
                      <a:noFill/>
                    </a:lnT>
                    <a:lnB>
                      <a:noFill/>
                    </a:lnB>
                  </a:tcPr>
                </a:tc>
                <a:tc>
                  <a:txBody>
                    <a:bodyPr/>
                    <a:lstStyle/>
                    <a:p>
                      <a:pPr algn="r" fontAlgn="b"/>
                      <a:r>
                        <a:rPr lang="et-EE" sz="1000" b="0" i="0" u="none" strike="noStrike">
                          <a:latin typeface="Arial"/>
                        </a:rPr>
                        <a:t>5</a:t>
                      </a:r>
                    </a:p>
                  </a:txBody>
                  <a:tcPr marL="0" marR="0" marT="0" marB="0" anchor="b">
                    <a:lnL>
                      <a:noFill/>
                    </a:lnL>
                    <a:lnR>
                      <a:noFill/>
                    </a:lnR>
                    <a:lnT>
                      <a:noFill/>
                    </a:lnT>
                    <a:lnB>
                      <a:noFill/>
                    </a:lnB>
                  </a:tcPr>
                </a:tc>
                <a:tc>
                  <a:txBody>
                    <a:bodyPr/>
                    <a:lstStyle/>
                    <a:p>
                      <a:pPr algn="r" fontAlgn="b"/>
                      <a:r>
                        <a:rPr lang="et-EE" sz="1000" b="0" i="0" u="none" strike="noStrike" dirty="0">
                          <a:latin typeface="Arial"/>
                        </a:rPr>
                        <a:t>4/06/2007 23:00</a:t>
                      </a:r>
                    </a:p>
                  </a:txBody>
                  <a:tcPr marL="0" marR="0" marT="0" marB="0" anchor="b">
                    <a:lnL>
                      <a:noFill/>
                    </a:lnL>
                    <a:lnR>
                      <a:noFill/>
                    </a:lnR>
                    <a:lnT>
                      <a:noFill/>
                    </a:lnT>
                    <a:lnB>
                      <a:noFill/>
                    </a:lnB>
                  </a:tcPr>
                </a:tc>
                <a:tc>
                  <a:txBody>
                    <a:bodyPr/>
                    <a:lstStyle/>
                    <a:p>
                      <a:pPr algn="r" fontAlgn="b"/>
                      <a:r>
                        <a:rPr lang="et-EE" sz="1000" b="0" i="0" u="none" strike="noStrike">
                          <a:latin typeface="Arial"/>
                        </a:rPr>
                        <a:t>5/06/2007 15:06</a:t>
                      </a:r>
                    </a:p>
                  </a:txBody>
                  <a:tcPr marL="0" marR="0" marT="0" marB="0" anchor="b">
                    <a:lnL>
                      <a:noFill/>
                    </a:lnL>
                    <a:lnR>
                      <a:noFill/>
                    </a:lnR>
                    <a:lnT>
                      <a:noFill/>
                    </a:lnT>
                    <a:lnB>
                      <a:noFill/>
                    </a:lnB>
                  </a:tcPr>
                </a:tc>
                <a:tc>
                  <a:txBody>
                    <a:bodyPr/>
                    <a:lstStyle/>
                    <a:p>
                      <a:pPr algn="r" fontAlgn="b"/>
                      <a:r>
                        <a:rPr lang="et-EE" sz="1000" b="0" i="0" u="none" strike="noStrike">
                          <a:latin typeface="Arial"/>
                        </a:rPr>
                        <a:t>16:06:29</a:t>
                      </a:r>
                    </a:p>
                  </a:txBody>
                  <a:tcPr marL="0" marR="0" marT="0" marB="0" anchor="b">
                    <a:lnL>
                      <a:noFill/>
                    </a:lnL>
                    <a:lnR>
                      <a:noFill/>
                    </a:lnR>
                    <a:lnT>
                      <a:noFill/>
                    </a:lnT>
                    <a:lnB>
                      <a:noFill/>
                    </a:lnB>
                  </a:tcPr>
                </a:tc>
                <a:tc>
                  <a:txBody>
                    <a:bodyPr/>
                    <a:lstStyle/>
                    <a:p>
                      <a:pPr algn="r" fontAlgn="b"/>
                      <a:r>
                        <a:rPr lang="et-EE" sz="1000" b="0" i="0" u="none" strike="noStrike">
                          <a:latin typeface="Arial"/>
                        </a:rPr>
                        <a:t>57989.23</a:t>
                      </a:r>
                    </a:p>
                  </a:txBody>
                  <a:tcPr marL="0" marR="0" marT="0" marB="0" anchor="b">
                    <a:lnL>
                      <a:noFill/>
                    </a:lnL>
                    <a:lnR>
                      <a:noFill/>
                    </a:lnR>
                    <a:lnT>
                      <a:noFill/>
                    </a:lnT>
                    <a:lnB>
                      <a:noFill/>
                    </a:lnB>
                  </a:tcPr>
                </a:tc>
                <a:tc>
                  <a:txBody>
                    <a:bodyPr/>
                    <a:lstStyle/>
                    <a:p>
                      <a:pPr algn="r" fontAlgn="b"/>
                      <a:r>
                        <a:rPr lang="et-EE" sz="1000" b="0" i="0" u="none" strike="noStrike">
                          <a:latin typeface="Arial"/>
                        </a:rPr>
                        <a:t>16:06:29</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37555">
                <a:tc>
                  <a:txBody>
                    <a:bodyPr/>
                    <a:lstStyle/>
                    <a:p>
                      <a:pPr algn="r" fontAlgn="b"/>
                      <a:r>
                        <a:rPr lang="et-EE" sz="1000" b="0" i="0" u="none" strike="noStrike">
                          <a:latin typeface="Arial"/>
                        </a:rPr>
                        <a:t>22</a:t>
                      </a:r>
                    </a:p>
                  </a:txBody>
                  <a:tcPr marL="0" marR="0" marT="0" marB="0" anchor="b">
                    <a:lnL>
                      <a:noFill/>
                    </a:lnL>
                    <a:lnR>
                      <a:noFill/>
                    </a:lnR>
                    <a:lnT>
                      <a:noFill/>
                    </a:lnT>
                    <a:lnB>
                      <a:noFill/>
                    </a:lnB>
                  </a:tcPr>
                </a:tc>
                <a:tc>
                  <a:txBody>
                    <a:bodyPr/>
                    <a:lstStyle/>
                    <a:p>
                      <a:pPr algn="r" fontAlgn="b"/>
                      <a:r>
                        <a:rPr lang="et-EE" sz="1000" b="0" i="0" u="none" strike="noStrike">
                          <a:latin typeface="Arial"/>
                        </a:rPr>
                        <a:t>5</a:t>
                      </a:r>
                    </a:p>
                  </a:txBody>
                  <a:tcPr marL="0" marR="0" marT="0" marB="0" anchor="b">
                    <a:lnL>
                      <a:noFill/>
                    </a:lnL>
                    <a:lnR>
                      <a:noFill/>
                    </a:lnR>
                    <a:lnT>
                      <a:noFill/>
                    </a:lnT>
                    <a:lnB>
                      <a:noFill/>
                    </a:lnB>
                  </a:tcPr>
                </a:tc>
                <a:tc>
                  <a:txBody>
                    <a:bodyPr/>
                    <a:lstStyle/>
                    <a:p>
                      <a:pPr algn="r" fontAlgn="b"/>
                      <a:r>
                        <a:rPr lang="et-EE" sz="1000" b="0" i="0" u="none" strike="noStrike">
                          <a:latin typeface="Arial"/>
                        </a:rPr>
                        <a:t>5/06/2007 5:00</a:t>
                      </a:r>
                    </a:p>
                  </a:txBody>
                  <a:tcPr marL="0" marR="0" marT="0" marB="0" anchor="b">
                    <a:lnL>
                      <a:noFill/>
                    </a:lnL>
                    <a:lnR>
                      <a:noFill/>
                    </a:lnR>
                    <a:lnT>
                      <a:noFill/>
                    </a:lnT>
                    <a:lnB>
                      <a:noFill/>
                    </a:lnB>
                  </a:tcPr>
                </a:tc>
                <a:tc>
                  <a:txBody>
                    <a:bodyPr/>
                    <a:lstStyle/>
                    <a:p>
                      <a:pPr algn="r" fontAlgn="b"/>
                      <a:r>
                        <a:rPr lang="et-EE" sz="1000" b="0" i="0" u="none" strike="noStrike" dirty="0">
                          <a:latin typeface="Arial"/>
                        </a:rPr>
                        <a:t>6/06/2007 10:01</a:t>
                      </a:r>
                    </a:p>
                  </a:txBody>
                  <a:tcPr marL="0" marR="0" marT="0" marB="0" anchor="b">
                    <a:lnL>
                      <a:noFill/>
                    </a:lnL>
                    <a:lnR>
                      <a:noFill/>
                    </a:lnR>
                    <a:lnT>
                      <a:noFill/>
                    </a:lnT>
                    <a:lnB>
                      <a:noFill/>
                    </a:lnB>
                  </a:tcPr>
                </a:tc>
                <a:tc>
                  <a:txBody>
                    <a:bodyPr/>
                    <a:lstStyle/>
                    <a:p>
                      <a:pPr algn="r" fontAlgn="b"/>
                      <a:r>
                        <a:rPr lang="et-EE" sz="1000" b="0" i="0" u="none" strike="noStrike" dirty="0">
                          <a:latin typeface="Arial"/>
                        </a:rPr>
                        <a:t>29:01:39</a:t>
                      </a:r>
                    </a:p>
                  </a:txBody>
                  <a:tcPr marL="0" marR="0" marT="0" marB="0" anchor="b">
                    <a:lnL>
                      <a:noFill/>
                    </a:lnL>
                    <a:lnR>
                      <a:noFill/>
                    </a:lnR>
                    <a:lnT>
                      <a:noFill/>
                    </a:lnT>
                    <a:lnB>
                      <a:noFill/>
                    </a:lnB>
                  </a:tcPr>
                </a:tc>
                <a:tc>
                  <a:txBody>
                    <a:bodyPr/>
                    <a:lstStyle/>
                    <a:p>
                      <a:pPr algn="r" fontAlgn="b"/>
                      <a:r>
                        <a:rPr lang="et-EE" sz="1000" b="0" i="0" u="none" strike="noStrike">
                          <a:latin typeface="Arial"/>
                        </a:rPr>
                        <a:t>104498.797</a:t>
                      </a:r>
                    </a:p>
                  </a:txBody>
                  <a:tcPr marL="0" marR="0" marT="0" marB="0" anchor="b">
                    <a:lnL>
                      <a:noFill/>
                    </a:lnL>
                    <a:lnR>
                      <a:noFill/>
                    </a:lnR>
                    <a:lnT>
                      <a:noFill/>
                    </a:lnT>
                    <a:lnB>
                      <a:noFill/>
                    </a:lnB>
                  </a:tcPr>
                </a:tc>
                <a:tc>
                  <a:txBody>
                    <a:bodyPr/>
                    <a:lstStyle/>
                    <a:p>
                      <a:pPr algn="r" fontAlgn="b"/>
                      <a:r>
                        <a:rPr lang="et-EE" sz="1000" b="0" i="0" u="none" strike="noStrike">
                          <a:latin typeface="Arial"/>
                        </a:rPr>
                        <a:t>29:01:39</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37555">
                <a:tc>
                  <a:txBody>
                    <a:bodyPr/>
                    <a:lstStyle/>
                    <a:p>
                      <a:pPr algn="r" fontAlgn="b"/>
                      <a:r>
                        <a:rPr lang="et-EE" sz="1000" b="0" i="0" u="none" strike="noStrike">
                          <a:latin typeface="Arial"/>
                        </a:rPr>
                        <a:t>27</a:t>
                      </a:r>
                    </a:p>
                  </a:txBody>
                  <a:tcPr marL="0" marR="0" marT="0" marB="0" anchor="b">
                    <a:lnL>
                      <a:noFill/>
                    </a:lnL>
                    <a:lnR>
                      <a:noFill/>
                    </a:lnR>
                    <a:lnT>
                      <a:noFill/>
                    </a:lnT>
                    <a:lnB>
                      <a:noFill/>
                    </a:lnB>
                  </a:tcPr>
                </a:tc>
                <a:tc>
                  <a:txBody>
                    <a:bodyPr/>
                    <a:lstStyle/>
                    <a:p>
                      <a:pPr algn="r" fontAlgn="b"/>
                      <a:r>
                        <a:rPr lang="et-EE" sz="1000" b="0" i="0" u="none" strike="noStrike">
                          <a:latin typeface="Arial"/>
                        </a:rPr>
                        <a:t>8</a:t>
                      </a:r>
                    </a:p>
                  </a:txBody>
                  <a:tcPr marL="0" marR="0" marT="0" marB="0" anchor="b">
                    <a:lnL>
                      <a:noFill/>
                    </a:lnL>
                    <a:lnR>
                      <a:noFill/>
                    </a:lnR>
                    <a:lnT>
                      <a:noFill/>
                    </a:lnT>
                    <a:lnB>
                      <a:noFill/>
                    </a:lnB>
                  </a:tcPr>
                </a:tc>
                <a:tc>
                  <a:txBody>
                    <a:bodyPr/>
                    <a:lstStyle/>
                    <a:p>
                      <a:pPr algn="r" fontAlgn="b"/>
                      <a:r>
                        <a:rPr lang="et-EE" sz="1000" b="0" i="0" u="none" strike="noStrike">
                          <a:latin typeface="Arial"/>
                        </a:rPr>
                        <a:t>5/06/2007 10:00</a:t>
                      </a:r>
                    </a:p>
                  </a:txBody>
                  <a:tcPr marL="0" marR="0" marT="0" marB="0" anchor="b">
                    <a:lnL>
                      <a:noFill/>
                    </a:lnL>
                    <a:lnR>
                      <a:noFill/>
                    </a:lnR>
                    <a:lnT>
                      <a:noFill/>
                    </a:lnT>
                    <a:lnB>
                      <a:noFill/>
                    </a:lnB>
                  </a:tcPr>
                </a:tc>
                <a:tc>
                  <a:txBody>
                    <a:bodyPr/>
                    <a:lstStyle/>
                    <a:p>
                      <a:pPr algn="r" fontAlgn="b"/>
                      <a:r>
                        <a:rPr lang="et-EE" sz="1000" b="0" i="0" u="none" strike="noStrike" dirty="0">
                          <a:latin typeface="Arial"/>
                        </a:rPr>
                        <a:t>6/06/2007 12:33</a:t>
                      </a:r>
                    </a:p>
                  </a:txBody>
                  <a:tcPr marL="0" marR="0" marT="0" marB="0" anchor="b">
                    <a:lnL>
                      <a:noFill/>
                    </a:lnL>
                    <a:lnR>
                      <a:noFill/>
                    </a:lnR>
                    <a:lnT>
                      <a:noFill/>
                    </a:lnT>
                    <a:lnB>
                      <a:noFill/>
                    </a:lnB>
                  </a:tcPr>
                </a:tc>
                <a:tc>
                  <a:txBody>
                    <a:bodyPr/>
                    <a:lstStyle/>
                    <a:p>
                      <a:pPr algn="r" fontAlgn="b"/>
                      <a:r>
                        <a:rPr lang="et-EE" sz="1000" b="0" i="0" u="none" strike="noStrike">
                          <a:latin typeface="Arial"/>
                        </a:rPr>
                        <a:t>26:33:21</a:t>
                      </a:r>
                    </a:p>
                  </a:txBody>
                  <a:tcPr marL="0" marR="0" marT="0" marB="0" anchor="b">
                    <a:lnL>
                      <a:noFill/>
                    </a:lnL>
                    <a:lnR>
                      <a:noFill/>
                    </a:lnR>
                    <a:lnT>
                      <a:noFill/>
                    </a:lnT>
                    <a:lnB>
                      <a:noFill/>
                    </a:lnB>
                  </a:tcPr>
                </a:tc>
                <a:tc>
                  <a:txBody>
                    <a:bodyPr/>
                    <a:lstStyle/>
                    <a:p>
                      <a:pPr algn="r" fontAlgn="b"/>
                      <a:r>
                        <a:rPr lang="et-EE" sz="1000" b="0" i="0" u="none" strike="noStrike">
                          <a:latin typeface="Arial"/>
                        </a:rPr>
                        <a:t>95600.649</a:t>
                      </a:r>
                    </a:p>
                  </a:txBody>
                  <a:tcPr marL="0" marR="0" marT="0" marB="0" anchor="b">
                    <a:lnL>
                      <a:noFill/>
                    </a:lnL>
                    <a:lnR>
                      <a:noFill/>
                    </a:lnR>
                    <a:lnT>
                      <a:noFill/>
                    </a:lnT>
                    <a:lnB>
                      <a:noFill/>
                    </a:lnB>
                  </a:tcPr>
                </a:tc>
                <a:tc>
                  <a:txBody>
                    <a:bodyPr/>
                    <a:lstStyle/>
                    <a:p>
                      <a:pPr algn="r" fontAlgn="b"/>
                      <a:r>
                        <a:rPr lang="et-EE" sz="1000" b="0" i="0" u="none" strike="noStrike" dirty="0">
                          <a:latin typeface="Arial"/>
                        </a:rPr>
                        <a:t>26:33:21</a:t>
                      </a:r>
                    </a:p>
                  </a:txBody>
                  <a:tcPr marL="0" marR="0" marT="0" marB="0" anchor="b">
                    <a:lnL>
                      <a:noFill/>
                    </a:lnL>
                    <a:lnR>
                      <a:noFill/>
                    </a:lnR>
                    <a:lnT>
                      <a:noFill/>
                    </a:lnT>
                    <a:lnB>
                      <a:noFill/>
                    </a:lnB>
                  </a:tcPr>
                </a:tc>
                <a:extLst>
                  <a:ext uri="{0D108BD9-81ED-4DB2-BD59-A6C34878D82A}">
                    <a16:rowId xmlns:a16="http://schemas.microsoft.com/office/drawing/2014/main" val="10007"/>
                  </a:ext>
                </a:extLst>
              </a:tr>
            </a:tbl>
          </a:graphicData>
        </a:graphic>
      </p:graphicFrame>
      <p:graphicFrame>
        <p:nvGraphicFramePr>
          <p:cNvPr id="7" name="Table 6">
            <a:extLst>
              <a:ext uri="{FF2B5EF4-FFF2-40B4-BE49-F238E27FC236}">
                <a16:creationId xmlns:a16="http://schemas.microsoft.com/office/drawing/2014/main" id="{B63619D7-99D4-4A33-9EC7-D0BAAB3AD2E2}"/>
              </a:ext>
            </a:extLst>
          </p:cNvPr>
          <p:cNvGraphicFramePr>
            <a:graphicFrameLocks noGrp="1"/>
          </p:cNvGraphicFramePr>
          <p:nvPr/>
        </p:nvGraphicFramePr>
        <p:xfrm>
          <a:off x="285750" y="2143125"/>
          <a:ext cx="8643938" cy="3929063"/>
        </p:xfrm>
        <a:graphic>
          <a:graphicData uri="http://schemas.openxmlformats.org/drawingml/2006/table">
            <a:tbl>
              <a:tblPr/>
              <a:tblGrid>
                <a:gridCol w="1083571">
                  <a:extLst>
                    <a:ext uri="{9D8B030D-6E8A-4147-A177-3AD203B41FA5}">
                      <a16:colId xmlns:a16="http://schemas.microsoft.com/office/drawing/2014/main" val="20000"/>
                    </a:ext>
                  </a:extLst>
                </a:gridCol>
                <a:gridCol w="2401094">
                  <a:extLst>
                    <a:ext uri="{9D8B030D-6E8A-4147-A177-3AD203B41FA5}">
                      <a16:colId xmlns:a16="http://schemas.microsoft.com/office/drawing/2014/main" val="20001"/>
                    </a:ext>
                  </a:extLst>
                </a:gridCol>
                <a:gridCol w="1428343">
                  <a:extLst>
                    <a:ext uri="{9D8B030D-6E8A-4147-A177-3AD203B41FA5}">
                      <a16:colId xmlns:a16="http://schemas.microsoft.com/office/drawing/2014/main" val="20002"/>
                    </a:ext>
                  </a:extLst>
                </a:gridCol>
                <a:gridCol w="1058945">
                  <a:extLst>
                    <a:ext uri="{9D8B030D-6E8A-4147-A177-3AD203B41FA5}">
                      <a16:colId xmlns:a16="http://schemas.microsoft.com/office/drawing/2014/main" val="20003"/>
                    </a:ext>
                  </a:extLst>
                </a:gridCol>
                <a:gridCol w="627980">
                  <a:extLst>
                    <a:ext uri="{9D8B030D-6E8A-4147-A177-3AD203B41FA5}">
                      <a16:colId xmlns:a16="http://schemas.microsoft.com/office/drawing/2014/main" val="20004"/>
                    </a:ext>
                  </a:extLst>
                </a:gridCol>
                <a:gridCol w="1022003">
                  <a:extLst>
                    <a:ext uri="{9D8B030D-6E8A-4147-A177-3AD203B41FA5}">
                      <a16:colId xmlns:a16="http://schemas.microsoft.com/office/drawing/2014/main" val="20005"/>
                    </a:ext>
                  </a:extLst>
                </a:gridCol>
                <a:gridCol w="1022003">
                  <a:extLst>
                    <a:ext uri="{9D8B030D-6E8A-4147-A177-3AD203B41FA5}">
                      <a16:colId xmlns:a16="http://schemas.microsoft.com/office/drawing/2014/main" val="20006"/>
                    </a:ext>
                  </a:extLst>
                </a:gridCol>
              </a:tblGrid>
              <a:tr h="461080">
                <a:tc>
                  <a:txBody>
                    <a:bodyPr/>
                    <a:lstStyle/>
                    <a:p>
                      <a:pPr algn="l" fontAlgn="b"/>
                      <a:r>
                        <a:rPr lang="et-EE" sz="700" b="1" i="0" u="none" strike="noStrike" dirty="0" err="1">
                          <a:latin typeface="Arial"/>
                        </a:rPr>
                        <a:t>Process</a:t>
                      </a:r>
                      <a:r>
                        <a:rPr lang="et-EE" sz="700" b="1" i="0" u="none" strike="noStrike" dirty="0">
                          <a:latin typeface="Arial"/>
                        </a:rPr>
                        <a:t> </a:t>
                      </a:r>
                      <a:r>
                        <a:rPr lang="et-EE" sz="700" b="1" i="0" u="none" strike="noStrike" dirty="0" err="1">
                          <a:latin typeface="Arial"/>
                        </a:rPr>
                        <a:t>Instance</a:t>
                      </a:r>
                      <a:endParaRPr lang="et-EE" sz="700" b="1" i="0" u="none" strike="noStrike" dirty="0">
                        <a:latin typeface="Arial"/>
                      </a:endParaRPr>
                    </a:p>
                  </a:txBody>
                  <a:tcPr marL="0" marR="0" marT="0" marB="0" anchor="b">
                    <a:lnL>
                      <a:noFill/>
                    </a:lnL>
                    <a:lnR>
                      <a:noFill/>
                    </a:lnR>
                    <a:lnT>
                      <a:noFill/>
                    </a:lnT>
                    <a:lnB>
                      <a:noFill/>
                    </a:lnB>
                    <a:solidFill>
                      <a:srgbClr val="C0C0C0"/>
                    </a:solidFill>
                  </a:tcPr>
                </a:tc>
                <a:tc>
                  <a:txBody>
                    <a:bodyPr/>
                    <a:lstStyle/>
                    <a:p>
                      <a:pPr algn="l" fontAlgn="b"/>
                      <a:r>
                        <a:rPr lang="et-EE" sz="700" b="1" i="0" u="none" strike="noStrike">
                          <a:latin typeface="Arial"/>
                        </a:rPr>
                        <a:t>Activity ID</a:t>
                      </a:r>
                    </a:p>
                  </a:txBody>
                  <a:tcPr marL="0" marR="0" marT="0" marB="0" anchor="b">
                    <a:lnL>
                      <a:noFill/>
                    </a:lnL>
                    <a:lnR>
                      <a:noFill/>
                    </a:lnR>
                    <a:lnT>
                      <a:noFill/>
                    </a:lnT>
                    <a:lnB>
                      <a:noFill/>
                    </a:lnB>
                    <a:solidFill>
                      <a:srgbClr val="C0C0C0"/>
                    </a:solidFill>
                  </a:tcPr>
                </a:tc>
                <a:tc>
                  <a:txBody>
                    <a:bodyPr/>
                    <a:lstStyle/>
                    <a:p>
                      <a:pPr algn="l" fontAlgn="b"/>
                      <a:r>
                        <a:rPr lang="et-EE" sz="700" b="1" i="0" u="none" strike="noStrike">
                          <a:latin typeface="Arial"/>
                        </a:rPr>
                        <a:t>Activity Name</a:t>
                      </a:r>
                    </a:p>
                  </a:txBody>
                  <a:tcPr marL="0" marR="0" marT="0" marB="0" anchor="b">
                    <a:lnL>
                      <a:noFill/>
                    </a:lnL>
                    <a:lnR>
                      <a:noFill/>
                    </a:lnR>
                    <a:lnT>
                      <a:noFill/>
                    </a:lnT>
                    <a:lnB>
                      <a:noFill/>
                    </a:lnB>
                    <a:solidFill>
                      <a:srgbClr val="C0C0C0"/>
                    </a:solidFill>
                  </a:tcPr>
                </a:tc>
                <a:tc>
                  <a:txBody>
                    <a:bodyPr/>
                    <a:lstStyle/>
                    <a:p>
                      <a:pPr algn="l" fontAlgn="b"/>
                      <a:r>
                        <a:rPr lang="et-EE" sz="700" b="1" i="0" u="none" strike="noStrike">
                          <a:latin typeface="Arial"/>
                        </a:rPr>
                        <a:t>Activity Type</a:t>
                      </a:r>
                    </a:p>
                  </a:txBody>
                  <a:tcPr marL="0" marR="0" marT="0" marB="0" anchor="b">
                    <a:lnL>
                      <a:noFill/>
                    </a:lnL>
                    <a:lnR>
                      <a:noFill/>
                    </a:lnR>
                    <a:lnT>
                      <a:noFill/>
                    </a:lnT>
                    <a:lnB>
                      <a:noFill/>
                    </a:lnB>
                    <a:solidFill>
                      <a:srgbClr val="C0C0C0"/>
                    </a:solidFill>
                  </a:tcPr>
                </a:tc>
                <a:tc>
                  <a:txBody>
                    <a:bodyPr/>
                    <a:lstStyle/>
                    <a:p>
                      <a:pPr algn="l" fontAlgn="b"/>
                      <a:r>
                        <a:rPr lang="et-EE" sz="700" b="1" i="0" u="none" strike="noStrike">
                          <a:latin typeface="Arial"/>
                        </a:rPr>
                        <a:t>Resource</a:t>
                      </a:r>
                    </a:p>
                  </a:txBody>
                  <a:tcPr marL="0" marR="0" marT="0" marB="0" anchor="b">
                    <a:lnL>
                      <a:noFill/>
                    </a:lnL>
                    <a:lnR>
                      <a:noFill/>
                    </a:lnR>
                    <a:lnT>
                      <a:noFill/>
                    </a:lnT>
                    <a:lnB>
                      <a:noFill/>
                    </a:lnB>
                    <a:solidFill>
                      <a:srgbClr val="C0C0C0"/>
                    </a:solidFill>
                  </a:tcPr>
                </a:tc>
                <a:tc>
                  <a:txBody>
                    <a:bodyPr/>
                    <a:lstStyle/>
                    <a:p>
                      <a:pPr algn="l" fontAlgn="b"/>
                      <a:r>
                        <a:rPr lang="et-EE" sz="700" b="1" i="0" u="none" strike="noStrike">
                          <a:latin typeface="Arial"/>
                        </a:rPr>
                        <a:t>Start</a:t>
                      </a:r>
                    </a:p>
                  </a:txBody>
                  <a:tcPr marL="0" marR="0" marT="0" marB="0" anchor="b">
                    <a:lnL>
                      <a:noFill/>
                    </a:lnL>
                    <a:lnR>
                      <a:noFill/>
                    </a:lnR>
                    <a:lnT>
                      <a:noFill/>
                    </a:lnT>
                    <a:lnB>
                      <a:noFill/>
                    </a:lnB>
                    <a:solidFill>
                      <a:srgbClr val="C0C0C0"/>
                    </a:solidFill>
                  </a:tcPr>
                </a:tc>
                <a:tc>
                  <a:txBody>
                    <a:bodyPr/>
                    <a:lstStyle/>
                    <a:p>
                      <a:pPr algn="l" fontAlgn="b"/>
                      <a:r>
                        <a:rPr lang="et-EE" sz="700" b="1" i="0" u="none" strike="noStrike" dirty="0">
                          <a:latin typeface="Arial"/>
                        </a:rPr>
                        <a:t>End</a:t>
                      </a:r>
                    </a:p>
                  </a:txBody>
                  <a:tcPr marL="0" marR="0" marT="0" marB="0" anchor="b">
                    <a:lnL>
                      <a:noFill/>
                    </a:lnL>
                    <a:lnR>
                      <a:noFill/>
                    </a:lnR>
                    <a:lnT>
                      <a:noFill/>
                    </a:lnT>
                    <a:lnB>
                      <a:noFill/>
                    </a:lnB>
                    <a:solidFill>
                      <a:srgbClr val="C0C0C0"/>
                    </a:solidFill>
                  </a:tcPr>
                </a:tc>
                <a:extLst>
                  <a:ext uri="{0D108BD9-81ED-4DB2-BD59-A6C34878D82A}">
                    <a16:rowId xmlns:a16="http://schemas.microsoft.com/office/drawing/2014/main" val="10000"/>
                  </a:ext>
                </a:extLst>
              </a:tr>
              <a:tr h="495426">
                <a:tc>
                  <a:txBody>
                    <a:bodyPr/>
                    <a:lstStyle/>
                    <a:p>
                      <a:pPr algn="r" fontAlgn="b"/>
                      <a:r>
                        <a:rPr lang="et-EE" sz="700" b="0" i="0" u="none" strike="noStrike">
                          <a:latin typeface="Arial"/>
                        </a:rPr>
                        <a:t>6</a:t>
                      </a:r>
                    </a:p>
                  </a:txBody>
                  <a:tcPr marL="0" marR="0" marT="0" marB="0" anchor="b">
                    <a:lnL>
                      <a:noFill/>
                    </a:lnL>
                    <a:lnR>
                      <a:noFill/>
                    </a:lnR>
                    <a:lnT>
                      <a:noFill/>
                    </a:lnT>
                    <a:lnB>
                      <a:noFill/>
                    </a:lnB>
                  </a:tcPr>
                </a:tc>
                <a:tc>
                  <a:txBody>
                    <a:bodyPr/>
                    <a:lstStyle/>
                    <a:p>
                      <a:pPr algn="l" fontAlgn="b"/>
                      <a:r>
                        <a:rPr lang="et-EE" sz="700" b="0" i="0" u="none" strike="noStrike">
                          <a:latin typeface="Arial"/>
                        </a:rPr>
                        <a:t>aed54717-f044-4da1-b543-82a660809ecb</a:t>
                      </a:r>
                    </a:p>
                  </a:txBody>
                  <a:tcPr marL="0" marR="0" marT="0" marB="0" anchor="b">
                    <a:lnL>
                      <a:noFill/>
                    </a:lnL>
                    <a:lnR>
                      <a:noFill/>
                    </a:lnR>
                    <a:lnT>
                      <a:noFill/>
                    </a:lnT>
                    <a:lnB>
                      <a:noFill/>
                    </a:lnB>
                  </a:tcPr>
                </a:tc>
                <a:tc>
                  <a:txBody>
                    <a:bodyPr/>
                    <a:lstStyle/>
                    <a:p>
                      <a:pPr algn="l" fontAlgn="b"/>
                      <a:r>
                        <a:rPr lang="et-EE" sz="700" b="0" i="0" u="none" strike="noStrike">
                          <a:latin typeface="Arial"/>
                        </a:rPr>
                        <a:t>Check for completeness</a:t>
                      </a:r>
                    </a:p>
                  </a:txBody>
                  <a:tcPr marL="0" marR="0" marT="0" marB="0" anchor="b">
                    <a:lnL>
                      <a:noFill/>
                    </a:lnL>
                    <a:lnR>
                      <a:noFill/>
                    </a:lnR>
                    <a:lnT>
                      <a:noFill/>
                    </a:lnT>
                    <a:lnB>
                      <a:noFill/>
                    </a:lnB>
                  </a:tcPr>
                </a:tc>
                <a:tc>
                  <a:txBody>
                    <a:bodyPr/>
                    <a:lstStyle/>
                    <a:p>
                      <a:pPr algn="l" fontAlgn="b"/>
                      <a:r>
                        <a:rPr lang="et-EE" sz="700" b="0" i="0" u="none" strike="noStrike">
                          <a:latin typeface="Arial"/>
                        </a:rPr>
                        <a:t>Task</a:t>
                      </a:r>
                    </a:p>
                  </a:txBody>
                  <a:tcPr marL="0" marR="0" marT="0" marB="0" anchor="b">
                    <a:lnL>
                      <a:noFill/>
                    </a:lnL>
                    <a:lnR>
                      <a:noFill/>
                    </a:lnR>
                    <a:lnT>
                      <a:noFill/>
                    </a:lnT>
                    <a:lnB>
                      <a:noFill/>
                    </a:lnB>
                  </a:tcPr>
                </a:tc>
                <a:tc>
                  <a:txBody>
                    <a:bodyPr/>
                    <a:lstStyle/>
                    <a:p>
                      <a:pPr algn="l" fontAlgn="b"/>
                      <a:r>
                        <a:rPr lang="et-EE" sz="700" b="0" i="0" u="none" strike="noStrike">
                          <a:latin typeface="Arial"/>
                        </a:rPr>
                        <a:t>Manager</a:t>
                      </a:r>
                    </a:p>
                  </a:txBody>
                  <a:tcPr marL="0" marR="0" marT="0" marB="0" anchor="b">
                    <a:lnL>
                      <a:noFill/>
                    </a:lnL>
                    <a:lnR>
                      <a:noFill/>
                    </a:lnR>
                    <a:lnT>
                      <a:noFill/>
                    </a:lnT>
                    <a:lnB>
                      <a:noFill/>
                    </a:lnB>
                  </a:tcPr>
                </a:tc>
                <a:tc>
                  <a:txBody>
                    <a:bodyPr/>
                    <a:lstStyle/>
                    <a:p>
                      <a:pPr algn="r" fontAlgn="b"/>
                      <a:r>
                        <a:rPr lang="et-EE" sz="700" b="0" i="0" u="none" strike="noStrike">
                          <a:latin typeface="Arial"/>
                        </a:rPr>
                        <a:t>4/06/2007 13:00</a:t>
                      </a:r>
                    </a:p>
                  </a:txBody>
                  <a:tcPr marL="0" marR="0" marT="0" marB="0" anchor="b">
                    <a:lnL>
                      <a:noFill/>
                    </a:lnL>
                    <a:lnR>
                      <a:noFill/>
                    </a:lnR>
                    <a:lnT>
                      <a:noFill/>
                    </a:lnT>
                    <a:lnB>
                      <a:noFill/>
                    </a:lnB>
                  </a:tcPr>
                </a:tc>
                <a:tc>
                  <a:txBody>
                    <a:bodyPr/>
                    <a:lstStyle/>
                    <a:p>
                      <a:pPr algn="r" fontAlgn="b"/>
                      <a:r>
                        <a:rPr lang="et-EE" sz="700" b="0" i="0" u="none" strike="noStrike">
                          <a:latin typeface="Arial"/>
                        </a:rPr>
                        <a:t>4/06/2007 13:53</a:t>
                      </a:r>
                    </a:p>
                  </a:txBody>
                  <a:tcPr marL="0" marR="0" marT="0" marB="0" anchor="b">
                    <a:lnL>
                      <a:noFill/>
                    </a:lnL>
                    <a:lnR>
                      <a:noFill/>
                    </a:lnR>
                    <a:lnT>
                      <a:noFill/>
                    </a:lnT>
                    <a:lnB>
                      <a:noFill/>
                    </a:lnB>
                  </a:tcPr>
                </a:tc>
                <a:extLst>
                  <a:ext uri="{0D108BD9-81ED-4DB2-BD59-A6C34878D82A}">
                    <a16:rowId xmlns:a16="http://schemas.microsoft.com/office/drawing/2014/main" val="10001"/>
                  </a:ext>
                </a:extLst>
              </a:tr>
              <a:tr h="495426">
                <a:tc>
                  <a:txBody>
                    <a:bodyPr/>
                    <a:lstStyle/>
                    <a:p>
                      <a:pPr algn="r" fontAlgn="b"/>
                      <a:r>
                        <a:rPr lang="et-EE" sz="700" b="0" i="0" u="none" strike="noStrike">
                          <a:latin typeface="Arial"/>
                        </a:rPr>
                        <a:t>6</a:t>
                      </a:r>
                    </a:p>
                  </a:txBody>
                  <a:tcPr marL="0" marR="0" marT="0" marB="0" anchor="b">
                    <a:lnL>
                      <a:noFill/>
                    </a:lnL>
                    <a:lnR>
                      <a:noFill/>
                    </a:lnR>
                    <a:lnT>
                      <a:noFill/>
                    </a:lnT>
                    <a:lnB>
                      <a:noFill/>
                    </a:lnB>
                  </a:tcPr>
                </a:tc>
                <a:tc>
                  <a:txBody>
                    <a:bodyPr/>
                    <a:lstStyle/>
                    <a:p>
                      <a:pPr algn="l" fontAlgn="b"/>
                      <a:r>
                        <a:rPr lang="et-EE" sz="700" b="0" i="0" u="none" strike="noStrike" dirty="0">
                          <a:latin typeface="Arial"/>
                        </a:rPr>
                        <a:t>a270f5c6-7e16-42c1-bfc4-dd10ce8dc835</a:t>
                      </a:r>
                    </a:p>
                  </a:txBody>
                  <a:tcPr marL="0" marR="0" marT="0" marB="0" anchor="b">
                    <a:lnL>
                      <a:noFill/>
                    </a:lnL>
                    <a:lnR>
                      <a:noFill/>
                    </a:lnR>
                    <a:lnT>
                      <a:noFill/>
                    </a:lnT>
                    <a:lnB>
                      <a:noFill/>
                    </a:lnB>
                  </a:tcPr>
                </a:tc>
                <a:tc>
                  <a:txBody>
                    <a:bodyPr/>
                    <a:lstStyle/>
                    <a:p>
                      <a:pPr algn="l" fontAlgn="b"/>
                      <a:r>
                        <a:rPr lang="et-EE" sz="700" b="0" i="0" u="none" strike="noStrike">
                          <a:latin typeface="Arial"/>
                        </a:rPr>
                        <a:t>Perform checks</a:t>
                      </a:r>
                    </a:p>
                  </a:txBody>
                  <a:tcPr marL="0" marR="0" marT="0" marB="0" anchor="b">
                    <a:lnL>
                      <a:noFill/>
                    </a:lnL>
                    <a:lnR>
                      <a:noFill/>
                    </a:lnR>
                    <a:lnT>
                      <a:noFill/>
                    </a:lnT>
                    <a:lnB>
                      <a:noFill/>
                    </a:lnB>
                  </a:tcPr>
                </a:tc>
                <a:tc>
                  <a:txBody>
                    <a:bodyPr/>
                    <a:lstStyle/>
                    <a:p>
                      <a:pPr algn="l" fontAlgn="b"/>
                      <a:r>
                        <a:rPr lang="et-EE" sz="700" b="0" i="0" u="none" strike="noStrike">
                          <a:latin typeface="Arial"/>
                        </a:rPr>
                        <a:t>Task</a:t>
                      </a:r>
                    </a:p>
                  </a:txBody>
                  <a:tcPr marL="0" marR="0" marT="0" marB="0" anchor="b">
                    <a:lnL>
                      <a:noFill/>
                    </a:lnL>
                    <a:lnR>
                      <a:noFill/>
                    </a:lnR>
                    <a:lnT>
                      <a:noFill/>
                    </a:lnT>
                    <a:lnB>
                      <a:noFill/>
                    </a:lnB>
                  </a:tcPr>
                </a:tc>
                <a:tc>
                  <a:txBody>
                    <a:bodyPr/>
                    <a:lstStyle/>
                    <a:p>
                      <a:pPr algn="l" fontAlgn="b"/>
                      <a:r>
                        <a:rPr lang="et-EE" sz="700" b="0" i="0" u="none" strike="noStrike">
                          <a:latin typeface="Arial"/>
                        </a:rPr>
                        <a:t>Clerk</a:t>
                      </a:r>
                    </a:p>
                  </a:txBody>
                  <a:tcPr marL="0" marR="0" marT="0" marB="0" anchor="b">
                    <a:lnL>
                      <a:noFill/>
                    </a:lnL>
                    <a:lnR>
                      <a:noFill/>
                    </a:lnR>
                    <a:lnT>
                      <a:noFill/>
                    </a:lnT>
                    <a:lnB>
                      <a:noFill/>
                    </a:lnB>
                  </a:tcPr>
                </a:tc>
                <a:tc>
                  <a:txBody>
                    <a:bodyPr/>
                    <a:lstStyle/>
                    <a:p>
                      <a:pPr algn="r" fontAlgn="b"/>
                      <a:r>
                        <a:rPr lang="et-EE" sz="700" b="0" i="0" u="none" strike="noStrike">
                          <a:latin typeface="Arial"/>
                        </a:rPr>
                        <a:t>4/06/2007 13:53</a:t>
                      </a:r>
                    </a:p>
                  </a:txBody>
                  <a:tcPr marL="0" marR="0" marT="0" marB="0" anchor="b">
                    <a:lnL>
                      <a:noFill/>
                    </a:lnL>
                    <a:lnR>
                      <a:noFill/>
                    </a:lnR>
                    <a:lnT>
                      <a:noFill/>
                    </a:lnT>
                    <a:lnB>
                      <a:noFill/>
                    </a:lnB>
                  </a:tcPr>
                </a:tc>
                <a:tc>
                  <a:txBody>
                    <a:bodyPr/>
                    <a:lstStyle/>
                    <a:p>
                      <a:pPr algn="r" fontAlgn="b"/>
                      <a:r>
                        <a:rPr lang="et-EE" sz="700" b="0" i="0" u="none" strike="noStrike">
                          <a:latin typeface="Arial"/>
                        </a:rPr>
                        <a:t>4/06/2007 15:25</a:t>
                      </a:r>
                    </a:p>
                  </a:txBody>
                  <a:tcPr marL="0" marR="0" marT="0" marB="0" anchor="b">
                    <a:lnL>
                      <a:noFill/>
                    </a:lnL>
                    <a:lnR>
                      <a:noFill/>
                    </a:lnR>
                    <a:lnT>
                      <a:noFill/>
                    </a:lnT>
                    <a:lnB>
                      <a:noFill/>
                    </a:lnB>
                  </a:tcPr>
                </a:tc>
                <a:extLst>
                  <a:ext uri="{0D108BD9-81ED-4DB2-BD59-A6C34878D82A}">
                    <a16:rowId xmlns:a16="http://schemas.microsoft.com/office/drawing/2014/main" val="10002"/>
                  </a:ext>
                </a:extLst>
              </a:tr>
              <a:tr h="495426">
                <a:tc>
                  <a:txBody>
                    <a:bodyPr/>
                    <a:lstStyle/>
                    <a:p>
                      <a:pPr algn="r" fontAlgn="b"/>
                      <a:r>
                        <a:rPr lang="et-EE" sz="700" b="0" i="0" u="none" strike="noStrike">
                          <a:latin typeface="Arial"/>
                        </a:rPr>
                        <a:t>6</a:t>
                      </a:r>
                    </a:p>
                  </a:txBody>
                  <a:tcPr marL="0" marR="0" marT="0" marB="0" anchor="b">
                    <a:lnL>
                      <a:noFill/>
                    </a:lnL>
                    <a:lnR>
                      <a:noFill/>
                    </a:lnR>
                    <a:lnT>
                      <a:noFill/>
                    </a:lnT>
                    <a:lnB>
                      <a:noFill/>
                    </a:lnB>
                  </a:tcPr>
                </a:tc>
                <a:tc>
                  <a:txBody>
                    <a:bodyPr/>
                    <a:lstStyle/>
                    <a:p>
                      <a:pPr algn="l" fontAlgn="b"/>
                      <a:r>
                        <a:rPr lang="et-EE" sz="700" b="0" i="0" u="none" strike="noStrike" dirty="0">
                          <a:latin typeface="Arial"/>
                        </a:rPr>
                        <a:t>77511d7c-1eda-40ea-ac7d-886fa03de15b</a:t>
                      </a:r>
                    </a:p>
                  </a:txBody>
                  <a:tcPr marL="0" marR="0" marT="0" marB="0" anchor="b">
                    <a:lnL>
                      <a:noFill/>
                    </a:lnL>
                    <a:lnR>
                      <a:noFill/>
                    </a:lnR>
                    <a:lnT>
                      <a:noFill/>
                    </a:lnT>
                    <a:lnB>
                      <a:noFill/>
                    </a:lnB>
                  </a:tcPr>
                </a:tc>
                <a:tc>
                  <a:txBody>
                    <a:bodyPr/>
                    <a:lstStyle/>
                    <a:p>
                      <a:pPr algn="l" fontAlgn="b"/>
                      <a:r>
                        <a:rPr lang="et-EE" sz="700" b="0" i="0" u="none" strike="noStrike">
                          <a:latin typeface="Arial"/>
                        </a:rPr>
                        <a:t>Make decision</a:t>
                      </a:r>
                    </a:p>
                  </a:txBody>
                  <a:tcPr marL="0" marR="0" marT="0" marB="0" anchor="b">
                    <a:lnL>
                      <a:noFill/>
                    </a:lnL>
                    <a:lnR>
                      <a:noFill/>
                    </a:lnR>
                    <a:lnT>
                      <a:noFill/>
                    </a:lnT>
                    <a:lnB>
                      <a:noFill/>
                    </a:lnB>
                  </a:tcPr>
                </a:tc>
                <a:tc>
                  <a:txBody>
                    <a:bodyPr/>
                    <a:lstStyle/>
                    <a:p>
                      <a:pPr algn="l" fontAlgn="b"/>
                      <a:r>
                        <a:rPr lang="et-EE" sz="700" b="0" i="0" u="none" strike="noStrike">
                          <a:latin typeface="Arial"/>
                        </a:rPr>
                        <a:t>Task</a:t>
                      </a:r>
                    </a:p>
                  </a:txBody>
                  <a:tcPr marL="0" marR="0" marT="0" marB="0" anchor="b">
                    <a:lnL>
                      <a:noFill/>
                    </a:lnL>
                    <a:lnR>
                      <a:noFill/>
                    </a:lnR>
                    <a:lnT>
                      <a:noFill/>
                    </a:lnT>
                    <a:lnB>
                      <a:noFill/>
                    </a:lnB>
                  </a:tcPr>
                </a:tc>
                <a:tc>
                  <a:txBody>
                    <a:bodyPr/>
                    <a:lstStyle/>
                    <a:p>
                      <a:pPr algn="l" fontAlgn="b"/>
                      <a:r>
                        <a:rPr lang="et-EE" sz="700" b="0" i="0" u="none" strike="noStrike">
                          <a:latin typeface="Arial"/>
                        </a:rPr>
                        <a:t>Manager</a:t>
                      </a:r>
                    </a:p>
                  </a:txBody>
                  <a:tcPr marL="0" marR="0" marT="0" marB="0" anchor="b">
                    <a:lnL>
                      <a:noFill/>
                    </a:lnL>
                    <a:lnR>
                      <a:noFill/>
                    </a:lnR>
                    <a:lnT>
                      <a:noFill/>
                    </a:lnT>
                    <a:lnB>
                      <a:noFill/>
                    </a:lnB>
                  </a:tcPr>
                </a:tc>
                <a:tc>
                  <a:txBody>
                    <a:bodyPr/>
                    <a:lstStyle/>
                    <a:p>
                      <a:pPr algn="r" fontAlgn="b"/>
                      <a:r>
                        <a:rPr lang="et-EE" sz="700" b="0" i="0" u="none" strike="noStrike">
                          <a:latin typeface="Arial"/>
                        </a:rPr>
                        <a:t>4/06/2007 15:25</a:t>
                      </a:r>
                    </a:p>
                  </a:txBody>
                  <a:tcPr marL="0" marR="0" marT="0" marB="0" anchor="b">
                    <a:lnL>
                      <a:noFill/>
                    </a:lnL>
                    <a:lnR>
                      <a:noFill/>
                    </a:lnR>
                    <a:lnT>
                      <a:noFill/>
                    </a:lnT>
                    <a:lnB>
                      <a:noFill/>
                    </a:lnB>
                  </a:tcPr>
                </a:tc>
                <a:tc>
                  <a:txBody>
                    <a:bodyPr/>
                    <a:lstStyle/>
                    <a:p>
                      <a:pPr algn="r" fontAlgn="b"/>
                      <a:r>
                        <a:rPr lang="et-EE" sz="700" b="0" i="0" u="none" strike="noStrike">
                          <a:latin typeface="Arial"/>
                        </a:rPr>
                        <a:t>4/06/2007 15:26</a:t>
                      </a:r>
                    </a:p>
                  </a:txBody>
                  <a:tcPr marL="0" marR="0" marT="0" marB="0" anchor="b">
                    <a:lnL>
                      <a:noFill/>
                    </a:lnL>
                    <a:lnR>
                      <a:noFill/>
                    </a:lnR>
                    <a:lnT>
                      <a:noFill/>
                    </a:lnT>
                    <a:lnB>
                      <a:noFill/>
                    </a:lnB>
                  </a:tcPr>
                </a:tc>
                <a:extLst>
                  <a:ext uri="{0D108BD9-81ED-4DB2-BD59-A6C34878D82A}">
                    <a16:rowId xmlns:a16="http://schemas.microsoft.com/office/drawing/2014/main" val="10003"/>
                  </a:ext>
                </a:extLst>
              </a:tr>
              <a:tr h="495426">
                <a:tc>
                  <a:txBody>
                    <a:bodyPr/>
                    <a:lstStyle/>
                    <a:p>
                      <a:pPr algn="r" fontAlgn="b"/>
                      <a:r>
                        <a:rPr lang="et-EE" sz="700" b="0" i="0" u="none" strike="noStrike">
                          <a:latin typeface="Arial"/>
                        </a:rPr>
                        <a:t>6</a:t>
                      </a:r>
                    </a:p>
                  </a:txBody>
                  <a:tcPr marL="0" marR="0" marT="0" marB="0" anchor="b">
                    <a:lnL>
                      <a:noFill/>
                    </a:lnL>
                    <a:lnR>
                      <a:noFill/>
                    </a:lnR>
                    <a:lnT>
                      <a:noFill/>
                    </a:lnT>
                    <a:lnB>
                      <a:noFill/>
                    </a:lnB>
                  </a:tcPr>
                </a:tc>
                <a:tc>
                  <a:txBody>
                    <a:bodyPr/>
                    <a:lstStyle/>
                    <a:p>
                      <a:pPr algn="l" fontAlgn="b"/>
                      <a:r>
                        <a:rPr lang="et-EE" sz="700" b="0" i="0" u="none" strike="noStrike">
                          <a:latin typeface="Arial"/>
                        </a:rPr>
                        <a:t>099a64eb-1865-4888-86e6-e7de36d348c2</a:t>
                      </a:r>
                    </a:p>
                  </a:txBody>
                  <a:tcPr marL="0" marR="0" marT="0" marB="0" anchor="b">
                    <a:lnL>
                      <a:noFill/>
                    </a:lnL>
                    <a:lnR>
                      <a:noFill/>
                    </a:lnR>
                    <a:lnT>
                      <a:noFill/>
                    </a:lnT>
                    <a:lnB>
                      <a:noFill/>
                    </a:lnB>
                  </a:tcPr>
                </a:tc>
                <a:tc>
                  <a:txBody>
                    <a:bodyPr/>
                    <a:lstStyle/>
                    <a:p>
                      <a:pPr algn="l" fontAlgn="b"/>
                      <a:r>
                        <a:rPr lang="et-EE" sz="700" b="0" i="0" u="none" strike="noStrike">
                          <a:latin typeface="Arial"/>
                        </a:rPr>
                        <a:t>Notify acceptance</a:t>
                      </a:r>
                    </a:p>
                  </a:txBody>
                  <a:tcPr marL="0" marR="0" marT="0" marB="0" anchor="b">
                    <a:lnL>
                      <a:noFill/>
                    </a:lnL>
                    <a:lnR>
                      <a:noFill/>
                    </a:lnR>
                    <a:lnT>
                      <a:noFill/>
                    </a:lnT>
                    <a:lnB>
                      <a:noFill/>
                    </a:lnB>
                  </a:tcPr>
                </a:tc>
                <a:tc>
                  <a:txBody>
                    <a:bodyPr/>
                    <a:lstStyle/>
                    <a:p>
                      <a:pPr algn="l" fontAlgn="b"/>
                      <a:r>
                        <a:rPr lang="et-EE" sz="700" b="0" i="0" u="none" strike="noStrike">
                          <a:latin typeface="Arial"/>
                        </a:rPr>
                        <a:t>IntermediateEvent</a:t>
                      </a:r>
                    </a:p>
                  </a:txBody>
                  <a:tcPr marL="0" marR="0" marT="0" marB="0" anchor="b">
                    <a:lnL>
                      <a:noFill/>
                    </a:lnL>
                    <a:lnR>
                      <a:noFill/>
                    </a:lnR>
                    <a:lnT>
                      <a:noFill/>
                    </a:lnT>
                    <a:lnB>
                      <a:noFill/>
                    </a:lnB>
                  </a:tcPr>
                </a:tc>
                <a:tc>
                  <a:txBody>
                    <a:bodyPr/>
                    <a:lstStyle/>
                    <a:p>
                      <a:pPr algn="l" fontAlgn="b"/>
                      <a:r>
                        <a:rPr lang="et-EE" sz="700" b="0" i="0" u="none" strike="noStrike">
                          <a:latin typeface="Arial"/>
                        </a:rPr>
                        <a:t>(none)</a:t>
                      </a:r>
                    </a:p>
                  </a:txBody>
                  <a:tcPr marL="0" marR="0" marT="0" marB="0" anchor="b">
                    <a:lnL>
                      <a:noFill/>
                    </a:lnL>
                    <a:lnR>
                      <a:noFill/>
                    </a:lnR>
                    <a:lnT>
                      <a:noFill/>
                    </a:lnT>
                    <a:lnB>
                      <a:noFill/>
                    </a:lnB>
                  </a:tcPr>
                </a:tc>
                <a:tc>
                  <a:txBody>
                    <a:bodyPr/>
                    <a:lstStyle/>
                    <a:p>
                      <a:pPr algn="r" fontAlgn="b"/>
                      <a:r>
                        <a:rPr lang="et-EE" sz="700" b="0" i="0" u="none" strike="noStrike">
                          <a:latin typeface="Arial"/>
                        </a:rPr>
                        <a:t>4/06/2007 15:26</a:t>
                      </a:r>
                    </a:p>
                  </a:txBody>
                  <a:tcPr marL="0" marR="0" marT="0" marB="0" anchor="b">
                    <a:lnL>
                      <a:noFill/>
                    </a:lnL>
                    <a:lnR>
                      <a:noFill/>
                    </a:lnR>
                    <a:lnT>
                      <a:noFill/>
                    </a:lnT>
                    <a:lnB>
                      <a:noFill/>
                    </a:lnB>
                  </a:tcPr>
                </a:tc>
                <a:tc>
                  <a:txBody>
                    <a:bodyPr/>
                    <a:lstStyle/>
                    <a:p>
                      <a:pPr algn="r" fontAlgn="b"/>
                      <a:r>
                        <a:rPr lang="et-EE" sz="700" b="0" i="0" u="none" strike="noStrike">
                          <a:latin typeface="Arial"/>
                        </a:rPr>
                        <a:t>4/06/2007 15:26</a:t>
                      </a:r>
                    </a:p>
                  </a:txBody>
                  <a:tcPr marL="0" marR="0" marT="0" marB="0" anchor="b">
                    <a:lnL>
                      <a:noFill/>
                    </a:lnL>
                    <a:lnR>
                      <a:noFill/>
                    </a:lnR>
                    <a:lnT>
                      <a:noFill/>
                    </a:lnT>
                    <a:lnB>
                      <a:noFill/>
                    </a:lnB>
                  </a:tcPr>
                </a:tc>
                <a:extLst>
                  <a:ext uri="{0D108BD9-81ED-4DB2-BD59-A6C34878D82A}">
                    <a16:rowId xmlns:a16="http://schemas.microsoft.com/office/drawing/2014/main" val="10004"/>
                  </a:ext>
                </a:extLst>
              </a:tr>
              <a:tr h="495426">
                <a:tc>
                  <a:txBody>
                    <a:bodyPr/>
                    <a:lstStyle/>
                    <a:p>
                      <a:pPr algn="r" fontAlgn="b"/>
                      <a:r>
                        <a:rPr lang="et-EE" sz="700" b="0" i="0" u="none" strike="noStrike">
                          <a:latin typeface="Arial"/>
                        </a:rPr>
                        <a:t>6</a:t>
                      </a:r>
                    </a:p>
                  </a:txBody>
                  <a:tcPr marL="0" marR="0" marT="0" marB="0" anchor="b">
                    <a:lnL>
                      <a:noFill/>
                    </a:lnL>
                    <a:lnR>
                      <a:noFill/>
                    </a:lnR>
                    <a:lnT>
                      <a:noFill/>
                    </a:lnT>
                    <a:lnB>
                      <a:noFill/>
                    </a:lnB>
                  </a:tcPr>
                </a:tc>
                <a:tc>
                  <a:txBody>
                    <a:bodyPr/>
                    <a:lstStyle/>
                    <a:p>
                      <a:pPr algn="l" fontAlgn="b"/>
                      <a:r>
                        <a:rPr lang="et-EE" sz="700" b="0" i="0" u="none" strike="noStrike">
                          <a:latin typeface="Arial"/>
                        </a:rPr>
                        <a:t>0a72cf69-5425-4f31-8c7e-6d093429ab04</a:t>
                      </a:r>
                    </a:p>
                  </a:txBody>
                  <a:tcPr marL="0" marR="0" marT="0" marB="0" anchor="b">
                    <a:lnL>
                      <a:noFill/>
                    </a:lnL>
                    <a:lnR>
                      <a:noFill/>
                    </a:lnR>
                    <a:lnT>
                      <a:noFill/>
                    </a:lnT>
                    <a:lnB>
                      <a:noFill/>
                    </a:lnB>
                  </a:tcPr>
                </a:tc>
                <a:tc>
                  <a:txBody>
                    <a:bodyPr/>
                    <a:lstStyle/>
                    <a:p>
                      <a:pPr algn="l" fontAlgn="b"/>
                      <a:r>
                        <a:rPr lang="et-EE" sz="700" b="0" i="0" u="none" strike="noStrike">
                          <a:latin typeface="Arial"/>
                        </a:rPr>
                        <a:t>Deliver card</a:t>
                      </a:r>
                    </a:p>
                  </a:txBody>
                  <a:tcPr marL="0" marR="0" marT="0" marB="0" anchor="b">
                    <a:lnL>
                      <a:noFill/>
                    </a:lnL>
                    <a:lnR>
                      <a:noFill/>
                    </a:lnR>
                    <a:lnT>
                      <a:noFill/>
                    </a:lnT>
                    <a:lnB>
                      <a:noFill/>
                    </a:lnB>
                  </a:tcPr>
                </a:tc>
                <a:tc>
                  <a:txBody>
                    <a:bodyPr/>
                    <a:lstStyle/>
                    <a:p>
                      <a:pPr algn="l" fontAlgn="b"/>
                      <a:r>
                        <a:rPr lang="et-EE" sz="700" b="0" i="0" u="none" strike="noStrike">
                          <a:latin typeface="Arial"/>
                        </a:rPr>
                        <a:t>Task</a:t>
                      </a:r>
                    </a:p>
                  </a:txBody>
                  <a:tcPr marL="0" marR="0" marT="0" marB="0" anchor="b">
                    <a:lnL>
                      <a:noFill/>
                    </a:lnL>
                    <a:lnR>
                      <a:noFill/>
                    </a:lnR>
                    <a:lnT>
                      <a:noFill/>
                    </a:lnT>
                    <a:lnB>
                      <a:noFill/>
                    </a:lnB>
                  </a:tcPr>
                </a:tc>
                <a:tc>
                  <a:txBody>
                    <a:bodyPr/>
                    <a:lstStyle/>
                    <a:p>
                      <a:pPr algn="l" fontAlgn="b"/>
                      <a:r>
                        <a:rPr lang="et-EE" sz="700" b="0" i="0" u="none" strike="noStrike">
                          <a:latin typeface="Arial"/>
                        </a:rPr>
                        <a:t>System</a:t>
                      </a:r>
                    </a:p>
                  </a:txBody>
                  <a:tcPr marL="0" marR="0" marT="0" marB="0" anchor="b">
                    <a:lnL>
                      <a:noFill/>
                    </a:lnL>
                    <a:lnR>
                      <a:noFill/>
                    </a:lnR>
                    <a:lnT>
                      <a:noFill/>
                    </a:lnT>
                    <a:lnB>
                      <a:noFill/>
                    </a:lnB>
                  </a:tcPr>
                </a:tc>
                <a:tc>
                  <a:txBody>
                    <a:bodyPr/>
                    <a:lstStyle/>
                    <a:p>
                      <a:pPr algn="r" fontAlgn="b"/>
                      <a:r>
                        <a:rPr lang="et-EE" sz="700" b="0" i="0" u="none" strike="noStrike">
                          <a:latin typeface="Arial"/>
                        </a:rPr>
                        <a:t>4/06/2007 15:26</a:t>
                      </a:r>
                    </a:p>
                  </a:txBody>
                  <a:tcPr marL="0" marR="0" marT="0" marB="0" anchor="b">
                    <a:lnL>
                      <a:noFill/>
                    </a:lnL>
                    <a:lnR>
                      <a:noFill/>
                    </a:lnR>
                    <a:lnT>
                      <a:noFill/>
                    </a:lnT>
                    <a:lnB>
                      <a:noFill/>
                    </a:lnB>
                  </a:tcPr>
                </a:tc>
                <a:tc>
                  <a:txBody>
                    <a:bodyPr/>
                    <a:lstStyle/>
                    <a:p>
                      <a:pPr algn="r" fontAlgn="b"/>
                      <a:r>
                        <a:rPr lang="et-EE" sz="700" b="0" i="0" u="none" strike="noStrike">
                          <a:latin typeface="Arial"/>
                        </a:rPr>
                        <a:t>4/06/2007 16:26</a:t>
                      </a:r>
                    </a:p>
                  </a:txBody>
                  <a:tcPr marL="0" marR="0" marT="0" marB="0" anchor="b">
                    <a:lnL>
                      <a:noFill/>
                    </a:lnL>
                    <a:lnR>
                      <a:noFill/>
                    </a:lnR>
                    <a:lnT>
                      <a:noFill/>
                    </a:lnT>
                    <a:lnB>
                      <a:noFill/>
                    </a:lnB>
                  </a:tcPr>
                </a:tc>
                <a:extLst>
                  <a:ext uri="{0D108BD9-81ED-4DB2-BD59-A6C34878D82A}">
                    <a16:rowId xmlns:a16="http://schemas.microsoft.com/office/drawing/2014/main" val="10005"/>
                  </a:ext>
                </a:extLst>
              </a:tr>
              <a:tr h="495426">
                <a:tc>
                  <a:txBody>
                    <a:bodyPr/>
                    <a:lstStyle/>
                    <a:p>
                      <a:pPr algn="r" fontAlgn="b"/>
                      <a:r>
                        <a:rPr lang="et-EE" sz="700" b="0" i="0" u="none" strike="noStrike">
                          <a:latin typeface="Arial"/>
                        </a:rPr>
                        <a:t>7</a:t>
                      </a:r>
                    </a:p>
                  </a:txBody>
                  <a:tcPr marL="0" marR="0" marT="0" marB="0" anchor="b">
                    <a:lnL>
                      <a:noFill/>
                    </a:lnL>
                    <a:lnR>
                      <a:noFill/>
                    </a:lnR>
                    <a:lnT>
                      <a:noFill/>
                    </a:lnT>
                    <a:lnB>
                      <a:noFill/>
                    </a:lnB>
                  </a:tcPr>
                </a:tc>
                <a:tc>
                  <a:txBody>
                    <a:bodyPr/>
                    <a:lstStyle/>
                    <a:p>
                      <a:pPr algn="l" fontAlgn="b"/>
                      <a:r>
                        <a:rPr lang="et-EE" sz="700" b="0" i="0" u="none" strike="noStrike">
                          <a:latin typeface="Arial"/>
                        </a:rPr>
                        <a:t>aed54717-f044-4da1-b543-82a660809ecb</a:t>
                      </a:r>
                    </a:p>
                  </a:txBody>
                  <a:tcPr marL="0" marR="0" marT="0" marB="0" anchor="b">
                    <a:lnL>
                      <a:noFill/>
                    </a:lnL>
                    <a:lnR>
                      <a:noFill/>
                    </a:lnR>
                    <a:lnT>
                      <a:noFill/>
                    </a:lnT>
                    <a:lnB>
                      <a:noFill/>
                    </a:lnB>
                  </a:tcPr>
                </a:tc>
                <a:tc>
                  <a:txBody>
                    <a:bodyPr/>
                    <a:lstStyle/>
                    <a:p>
                      <a:pPr algn="l" fontAlgn="b"/>
                      <a:r>
                        <a:rPr lang="et-EE" sz="700" b="0" i="0" u="none" strike="noStrike">
                          <a:latin typeface="Arial"/>
                        </a:rPr>
                        <a:t>Check for completeness</a:t>
                      </a:r>
                    </a:p>
                  </a:txBody>
                  <a:tcPr marL="0" marR="0" marT="0" marB="0" anchor="b">
                    <a:lnL>
                      <a:noFill/>
                    </a:lnL>
                    <a:lnR>
                      <a:noFill/>
                    </a:lnR>
                    <a:lnT>
                      <a:noFill/>
                    </a:lnT>
                    <a:lnB>
                      <a:noFill/>
                    </a:lnB>
                  </a:tcPr>
                </a:tc>
                <a:tc>
                  <a:txBody>
                    <a:bodyPr/>
                    <a:lstStyle/>
                    <a:p>
                      <a:pPr algn="l" fontAlgn="b"/>
                      <a:r>
                        <a:rPr lang="et-EE" sz="700" b="0" i="0" u="none" strike="noStrike">
                          <a:latin typeface="Arial"/>
                        </a:rPr>
                        <a:t>Task</a:t>
                      </a:r>
                    </a:p>
                  </a:txBody>
                  <a:tcPr marL="0" marR="0" marT="0" marB="0" anchor="b">
                    <a:lnL>
                      <a:noFill/>
                    </a:lnL>
                    <a:lnR>
                      <a:noFill/>
                    </a:lnR>
                    <a:lnT>
                      <a:noFill/>
                    </a:lnT>
                    <a:lnB>
                      <a:noFill/>
                    </a:lnB>
                  </a:tcPr>
                </a:tc>
                <a:tc>
                  <a:txBody>
                    <a:bodyPr/>
                    <a:lstStyle/>
                    <a:p>
                      <a:pPr algn="l" fontAlgn="b"/>
                      <a:r>
                        <a:rPr lang="et-EE" sz="700" b="0" i="0" u="none" strike="noStrike">
                          <a:latin typeface="Arial"/>
                        </a:rPr>
                        <a:t>Manager</a:t>
                      </a:r>
                    </a:p>
                  </a:txBody>
                  <a:tcPr marL="0" marR="0" marT="0" marB="0" anchor="b">
                    <a:lnL>
                      <a:noFill/>
                    </a:lnL>
                    <a:lnR>
                      <a:noFill/>
                    </a:lnR>
                    <a:lnT>
                      <a:noFill/>
                    </a:lnT>
                    <a:lnB>
                      <a:noFill/>
                    </a:lnB>
                  </a:tcPr>
                </a:tc>
                <a:tc>
                  <a:txBody>
                    <a:bodyPr/>
                    <a:lstStyle/>
                    <a:p>
                      <a:pPr algn="r" fontAlgn="b"/>
                      <a:r>
                        <a:rPr lang="et-EE" sz="700" b="0" i="0" u="none" strike="noStrike">
                          <a:latin typeface="Arial"/>
                        </a:rPr>
                        <a:t>4/06/2007 14:00</a:t>
                      </a:r>
                    </a:p>
                  </a:txBody>
                  <a:tcPr marL="0" marR="0" marT="0" marB="0" anchor="b">
                    <a:lnL>
                      <a:noFill/>
                    </a:lnL>
                    <a:lnR>
                      <a:noFill/>
                    </a:lnR>
                    <a:lnT>
                      <a:noFill/>
                    </a:lnT>
                    <a:lnB>
                      <a:noFill/>
                    </a:lnB>
                  </a:tcPr>
                </a:tc>
                <a:tc>
                  <a:txBody>
                    <a:bodyPr/>
                    <a:lstStyle/>
                    <a:p>
                      <a:pPr algn="r" fontAlgn="b"/>
                      <a:r>
                        <a:rPr lang="et-EE" sz="700" b="0" i="0" u="none" strike="noStrike">
                          <a:latin typeface="Arial"/>
                        </a:rPr>
                        <a:t>4/06/2007 14:31</a:t>
                      </a:r>
                    </a:p>
                  </a:txBody>
                  <a:tcPr marL="0" marR="0" marT="0" marB="0" anchor="b">
                    <a:lnL>
                      <a:noFill/>
                    </a:lnL>
                    <a:lnR>
                      <a:noFill/>
                    </a:lnR>
                    <a:lnT>
                      <a:noFill/>
                    </a:lnT>
                    <a:lnB>
                      <a:noFill/>
                    </a:lnB>
                  </a:tcPr>
                </a:tc>
                <a:extLst>
                  <a:ext uri="{0D108BD9-81ED-4DB2-BD59-A6C34878D82A}">
                    <a16:rowId xmlns:a16="http://schemas.microsoft.com/office/drawing/2014/main" val="10006"/>
                  </a:ext>
                </a:extLst>
              </a:tr>
              <a:tr h="495426">
                <a:tc>
                  <a:txBody>
                    <a:bodyPr/>
                    <a:lstStyle/>
                    <a:p>
                      <a:pPr algn="r" fontAlgn="b"/>
                      <a:r>
                        <a:rPr lang="et-EE" sz="700" b="0" i="0" u="none" strike="noStrike">
                          <a:latin typeface="Arial"/>
                        </a:rPr>
                        <a:t>7</a:t>
                      </a:r>
                    </a:p>
                  </a:txBody>
                  <a:tcPr marL="0" marR="0" marT="0" marB="0" anchor="b">
                    <a:lnL>
                      <a:noFill/>
                    </a:lnL>
                    <a:lnR>
                      <a:noFill/>
                    </a:lnR>
                    <a:lnT>
                      <a:noFill/>
                    </a:lnT>
                    <a:lnB>
                      <a:noFill/>
                    </a:lnB>
                  </a:tcPr>
                </a:tc>
                <a:tc>
                  <a:txBody>
                    <a:bodyPr/>
                    <a:lstStyle/>
                    <a:p>
                      <a:pPr algn="l" fontAlgn="b"/>
                      <a:r>
                        <a:rPr lang="et-EE" sz="700" b="0" i="0" u="none" strike="noStrike">
                          <a:latin typeface="Arial"/>
                        </a:rPr>
                        <a:t>a270f5c6-7e16-42c1-bfc4-dd10ce8dc835</a:t>
                      </a:r>
                    </a:p>
                  </a:txBody>
                  <a:tcPr marL="0" marR="0" marT="0" marB="0" anchor="b">
                    <a:lnL>
                      <a:noFill/>
                    </a:lnL>
                    <a:lnR>
                      <a:noFill/>
                    </a:lnR>
                    <a:lnT>
                      <a:noFill/>
                    </a:lnT>
                    <a:lnB>
                      <a:noFill/>
                    </a:lnB>
                  </a:tcPr>
                </a:tc>
                <a:tc>
                  <a:txBody>
                    <a:bodyPr/>
                    <a:lstStyle/>
                    <a:p>
                      <a:pPr algn="l" fontAlgn="b"/>
                      <a:r>
                        <a:rPr lang="et-EE" sz="700" b="0" i="0" u="none" strike="noStrike">
                          <a:latin typeface="Arial"/>
                        </a:rPr>
                        <a:t>Perform checks</a:t>
                      </a:r>
                    </a:p>
                  </a:txBody>
                  <a:tcPr marL="0" marR="0" marT="0" marB="0" anchor="b">
                    <a:lnL>
                      <a:noFill/>
                    </a:lnL>
                    <a:lnR>
                      <a:noFill/>
                    </a:lnR>
                    <a:lnT>
                      <a:noFill/>
                    </a:lnT>
                    <a:lnB>
                      <a:noFill/>
                    </a:lnB>
                  </a:tcPr>
                </a:tc>
                <a:tc>
                  <a:txBody>
                    <a:bodyPr/>
                    <a:lstStyle/>
                    <a:p>
                      <a:pPr algn="l" fontAlgn="b"/>
                      <a:r>
                        <a:rPr lang="et-EE" sz="700" b="0" i="0" u="none" strike="noStrike">
                          <a:latin typeface="Arial"/>
                        </a:rPr>
                        <a:t>Task</a:t>
                      </a:r>
                    </a:p>
                  </a:txBody>
                  <a:tcPr marL="0" marR="0" marT="0" marB="0" anchor="b">
                    <a:lnL>
                      <a:noFill/>
                    </a:lnL>
                    <a:lnR>
                      <a:noFill/>
                    </a:lnR>
                    <a:lnT>
                      <a:noFill/>
                    </a:lnT>
                    <a:lnB>
                      <a:noFill/>
                    </a:lnB>
                  </a:tcPr>
                </a:tc>
                <a:tc>
                  <a:txBody>
                    <a:bodyPr/>
                    <a:lstStyle/>
                    <a:p>
                      <a:pPr algn="l" fontAlgn="b"/>
                      <a:r>
                        <a:rPr lang="et-EE" sz="700" b="0" i="0" u="none" strike="noStrike">
                          <a:latin typeface="Arial"/>
                        </a:rPr>
                        <a:t>Clerk</a:t>
                      </a:r>
                    </a:p>
                  </a:txBody>
                  <a:tcPr marL="0" marR="0" marT="0" marB="0" anchor="b">
                    <a:lnL>
                      <a:noFill/>
                    </a:lnL>
                    <a:lnR>
                      <a:noFill/>
                    </a:lnR>
                    <a:lnT>
                      <a:noFill/>
                    </a:lnT>
                    <a:lnB>
                      <a:noFill/>
                    </a:lnB>
                  </a:tcPr>
                </a:tc>
                <a:tc>
                  <a:txBody>
                    <a:bodyPr/>
                    <a:lstStyle/>
                    <a:p>
                      <a:pPr algn="r" fontAlgn="b"/>
                      <a:r>
                        <a:rPr lang="et-EE" sz="700" b="0" i="0" u="none" strike="noStrike">
                          <a:latin typeface="Arial"/>
                        </a:rPr>
                        <a:t>4/06/2007 14:31</a:t>
                      </a:r>
                    </a:p>
                  </a:txBody>
                  <a:tcPr marL="0" marR="0" marT="0" marB="0" anchor="b">
                    <a:lnL>
                      <a:noFill/>
                    </a:lnL>
                    <a:lnR>
                      <a:noFill/>
                    </a:lnR>
                    <a:lnT>
                      <a:noFill/>
                    </a:lnT>
                    <a:lnB>
                      <a:noFill/>
                    </a:lnB>
                  </a:tcPr>
                </a:tc>
                <a:tc>
                  <a:txBody>
                    <a:bodyPr/>
                    <a:lstStyle/>
                    <a:p>
                      <a:pPr algn="r" fontAlgn="b"/>
                      <a:r>
                        <a:rPr lang="et-EE" sz="700" b="0" i="0" u="none" strike="noStrike" dirty="0">
                          <a:latin typeface="Arial"/>
                        </a:rPr>
                        <a:t>5/06/2007 8:30</a:t>
                      </a:r>
                    </a:p>
                  </a:txBody>
                  <a:tcPr marL="0" marR="0" marT="0" marB="0" anchor="b">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54670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xit" presetSubtype="4" fill="hold" nodeType="withEffect">
                                  <p:stCondLst>
                                    <p:cond delay="0"/>
                                  </p:stCondLst>
                                  <p:childTnLst>
                                    <p:anim calcmode="lin" valueType="num">
                                      <p:cBhvr additive="base">
                                        <p:cTn id="10" dur="500"/>
                                        <p:tgtEl>
                                          <p:spTgt spid="4"/>
                                        </p:tgtEl>
                                        <p:attrNameLst>
                                          <p:attrName>ppt_x</p:attrName>
                                        </p:attrNameLst>
                                      </p:cBhvr>
                                      <p:tavLst>
                                        <p:tav tm="0">
                                          <p:val>
                                            <p:strVal val="ppt_x"/>
                                          </p:val>
                                        </p:tav>
                                        <p:tav tm="100000">
                                          <p:val>
                                            <p:strVal val="ppt_x"/>
                                          </p:val>
                                        </p:tav>
                                      </p:tavLst>
                                    </p:anim>
                                    <p:anim calcmode="lin" valueType="num">
                                      <p:cBhvr additive="base">
                                        <p:cTn id="11" dur="500"/>
                                        <p:tgtEl>
                                          <p:spTgt spid="4"/>
                                        </p:tgtEl>
                                        <p:attrNameLst>
                                          <p:attrName>ppt_y</p:attrName>
                                        </p:attrNameLst>
                                      </p:cBhvr>
                                      <p:tavLst>
                                        <p:tav tm="0">
                                          <p:val>
                                            <p:strVal val="ppt_y"/>
                                          </p:val>
                                        </p:tav>
                                        <p:tav tm="100000">
                                          <p:val>
                                            <p:strVal val="1+ppt_h/2"/>
                                          </p:val>
                                        </p:tav>
                                      </p:tavLst>
                                    </p:anim>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3823D360-8415-4BB8-BC1C-21013AA01157}"/>
              </a:ext>
            </a:extLst>
          </p:cNvPr>
          <p:cNvSpPr>
            <a:spLocks noChangeArrowheads="1"/>
          </p:cNvSpPr>
          <p:nvPr/>
        </p:nvSpPr>
        <p:spPr bwMode="auto">
          <a:xfrm>
            <a:off x="228600" y="762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a:sym typeface="Wingdings" panose="05000000000000000000" pitchFamily="2" charset="2"/>
              </a:rPr>
              <a:t>Process Performance Measures</a:t>
            </a:r>
            <a:endParaRPr lang="en-US" altLang="en-US" sz="3400">
              <a:solidFill>
                <a:schemeClr val="tx2"/>
              </a:solidFill>
            </a:endParaRPr>
          </a:p>
        </p:txBody>
      </p:sp>
      <p:sp>
        <p:nvSpPr>
          <p:cNvPr id="55302" name="Rectangle 6">
            <a:extLst>
              <a:ext uri="{FF2B5EF4-FFF2-40B4-BE49-F238E27FC236}">
                <a16:creationId xmlns:a16="http://schemas.microsoft.com/office/drawing/2014/main" id="{E584F924-A11E-4CC4-9FDC-A0FFFF0297AA}"/>
              </a:ext>
            </a:extLst>
          </p:cNvPr>
          <p:cNvSpPr>
            <a:spLocks noChangeArrowheads="1"/>
          </p:cNvSpPr>
          <p:nvPr/>
        </p:nvSpPr>
        <p:spPr bwMode="auto">
          <a:xfrm>
            <a:off x="609600" y="1285875"/>
            <a:ext cx="80772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 typeface="Arial" panose="020B0604020202020204" pitchFamily="34" charset="0"/>
              <a:buChar char="•"/>
            </a:pPr>
            <a:r>
              <a:rPr lang="en-US" altLang="en-US" b="0"/>
              <a:t>Link the identified processes to measurable objectives</a:t>
            </a:r>
          </a:p>
          <a:p>
            <a:pPr eaLnBrk="1" hangingPunct="1">
              <a:spcBef>
                <a:spcPct val="20000"/>
              </a:spcBef>
              <a:buFont typeface="Arial" panose="020B0604020202020204" pitchFamily="34" charset="0"/>
              <a:buChar char="•"/>
            </a:pPr>
            <a:r>
              <a:rPr lang="en-US" altLang="en-US" b="0">
                <a:sym typeface="Wingdings" panose="05000000000000000000" pitchFamily="2" charset="2"/>
              </a:rPr>
              <a:t>Quantify the benefits of improvement</a:t>
            </a:r>
            <a:endParaRPr lang="en-US" altLang="en-US" b="0"/>
          </a:p>
        </p:txBody>
      </p:sp>
      <p:sp>
        <p:nvSpPr>
          <p:cNvPr id="55307" name="Text Box 11">
            <a:extLst>
              <a:ext uri="{FF2B5EF4-FFF2-40B4-BE49-F238E27FC236}">
                <a16:creationId xmlns:a16="http://schemas.microsoft.com/office/drawing/2014/main" id="{74A35270-EF9D-4C19-8C0A-7D6F39100A30}"/>
              </a:ext>
            </a:extLst>
          </p:cNvPr>
          <p:cNvSpPr txBox="1">
            <a:spLocks noChangeArrowheads="1"/>
          </p:cNvSpPr>
          <p:nvPr/>
        </p:nvSpPr>
        <p:spPr bwMode="auto">
          <a:xfrm>
            <a:off x="1076325" y="4221163"/>
            <a:ext cx="2476500" cy="584200"/>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t>Maximize revenues and</a:t>
            </a:r>
          </a:p>
          <a:p>
            <a:pPr algn="ctr" eaLnBrk="1" hangingPunct="1"/>
            <a:r>
              <a:rPr lang="en-US" altLang="en-US" sz="1600"/>
              <a:t>minimize costs</a:t>
            </a:r>
          </a:p>
        </p:txBody>
      </p:sp>
      <p:sp>
        <p:nvSpPr>
          <p:cNvPr id="55308" name="Text Box 12">
            <a:extLst>
              <a:ext uri="{FF2B5EF4-FFF2-40B4-BE49-F238E27FC236}">
                <a16:creationId xmlns:a16="http://schemas.microsoft.com/office/drawing/2014/main" id="{61598607-DFB1-4217-B0BF-1E0C60C7B0FB}"/>
              </a:ext>
            </a:extLst>
          </p:cNvPr>
          <p:cNvSpPr txBox="1">
            <a:spLocks noChangeArrowheads="1"/>
          </p:cNvSpPr>
          <p:nvPr/>
        </p:nvSpPr>
        <p:spPr bwMode="auto">
          <a:xfrm>
            <a:off x="5116513" y="4243388"/>
            <a:ext cx="3241675" cy="584200"/>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t>Use resources efficiently while</a:t>
            </a:r>
          </a:p>
          <a:p>
            <a:pPr algn="ctr" eaLnBrk="1" hangingPunct="1"/>
            <a:r>
              <a:rPr lang="en-US" altLang="en-US" sz="1600"/>
              <a:t>satisfying customer needs </a:t>
            </a:r>
          </a:p>
        </p:txBody>
      </p:sp>
      <p:sp>
        <p:nvSpPr>
          <p:cNvPr id="55309" name="Text Box 13">
            <a:extLst>
              <a:ext uri="{FF2B5EF4-FFF2-40B4-BE49-F238E27FC236}">
                <a16:creationId xmlns:a16="http://schemas.microsoft.com/office/drawing/2014/main" id="{7765D862-FCA0-4613-98AF-88D963D06BAA}"/>
              </a:ext>
            </a:extLst>
          </p:cNvPr>
          <p:cNvSpPr txBox="1">
            <a:spLocks noChangeArrowheads="1"/>
          </p:cNvSpPr>
          <p:nvPr/>
        </p:nvSpPr>
        <p:spPr bwMode="auto">
          <a:xfrm>
            <a:off x="2647950" y="5211763"/>
            <a:ext cx="3983038" cy="584200"/>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t>Satisfy customer needs (effectiveness)</a:t>
            </a:r>
          </a:p>
          <a:p>
            <a:pPr algn="ctr" eaLnBrk="1" hangingPunct="1"/>
            <a:r>
              <a:rPr lang="en-US" altLang="en-US" sz="1600"/>
              <a:t>in an efficient way (efficiency)</a:t>
            </a:r>
          </a:p>
        </p:txBody>
      </p:sp>
      <p:grpSp>
        <p:nvGrpSpPr>
          <p:cNvPr id="2" name="Group 28">
            <a:extLst>
              <a:ext uri="{FF2B5EF4-FFF2-40B4-BE49-F238E27FC236}">
                <a16:creationId xmlns:a16="http://schemas.microsoft.com/office/drawing/2014/main" id="{DEB35D7D-E3B4-467C-8390-44B993ED3860}"/>
              </a:ext>
            </a:extLst>
          </p:cNvPr>
          <p:cNvGrpSpPr>
            <a:grpSpLocks/>
          </p:cNvGrpSpPr>
          <p:nvPr/>
        </p:nvGrpSpPr>
        <p:grpSpPr bwMode="auto">
          <a:xfrm>
            <a:off x="838200" y="2697163"/>
            <a:ext cx="7643813" cy="1466850"/>
            <a:chOff x="528" y="1584"/>
            <a:chExt cx="4815" cy="924"/>
          </a:xfrm>
        </p:grpSpPr>
        <p:sp>
          <p:nvSpPr>
            <p:cNvPr id="20491" name="Text Box 7">
              <a:extLst>
                <a:ext uri="{FF2B5EF4-FFF2-40B4-BE49-F238E27FC236}">
                  <a16:creationId xmlns:a16="http://schemas.microsoft.com/office/drawing/2014/main" id="{EE197901-765E-4319-AB39-AF16CD603D09}"/>
                </a:ext>
              </a:extLst>
            </p:cNvPr>
            <p:cNvSpPr txBox="1">
              <a:spLocks noChangeArrowheads="1"/>
            </p:cNvSpPr>
            <p:nvPr/>
          </p:nvSpPr>
          <p:spPr bwMode="auto">
            <a:xfrm>
              <a:off x="528" y="1584"/>
              <a:ext cx="17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t>Profit maximizing firms</a:t>
              </a:r>
            </a:p>
          </p:txBody>
        </p:sp>
        <p:sp>
          <p:nvSpPr>
            <p:cNvPr id="20492" name="Text Box 8">
              <a:extLst>
                <a:ext uri="{FF2B5EF4-FFF2-40B4-BE49-F238E27FC236}">
                  <a16:creationId xmlns:a16="http://schemas.microsoft.com/office/drawing/2014/main" id="{017E0ACC-55D7-4F1E-BFED-B827FD557672}"/>
                </a:ext>
              </a:extLst>
            </p:cNvPr>
            <p:cNvSpPr txBox="1">
              <a:spLocks noChangeArrowheads="1"/>
            </p:cNvSpPr>
            <p:nvPr/>
          </p:nvSpPr>
          <p:spPr bwMode="auto">
            <a:xfrm>
              <a:off x="3185" y="1584"/>
              <a:ext cx="18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a:t>Non-profit organizations</a:t>
              </a:r>
            </a:p>
          </p:txBody>
        </p:sp>
        <p:sp>
          <p:nvSpPr>
            <p:cNvPr id="20493" name="Text Box 9">
              <a:extLst>
                <a:ext uri="{FF2B5EF4-FFF2-40B4-BE49-F238E27FC236}">
                  <a16:creationId xmlns:a16="http://schemas.microsoft.com/office/drawing/2014/main" id="{6C257251-D274-4F91-8D10-05351FB126E4}"/>
                </a:ext>
              </a:extLst>
            </p:cNvPr>
            <p:cNvSpPr txBox="1">
              <a:spLocks noChangeArrowheads="1"/>
            </p:cNvSpPr>
            <p:nvPr/>
          </p:nvSpPr>
          <p:spPr bwMode="auto">
            <a:xfrm>
              <a:off x="833" y="1887"/>
              <a:ext cx="1316" cy="368"/>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t>Maximize long term </a:t>
              </a:r>
            </a:p>
            <a:p>
              <a:pPr algn="ctr" eaLnBrk="1" hangingPunct="1"/>
              <a:r>
                <a:rPr lang="en-US" altLang="en-US" sz="1600"/>
                <a:t>shareholder value</a:t>
              </a:r>
            </a:p>
          </p:txBody>
        </p:sp>
        <p:sp>
          <p:nvSpPr>
            <p:cNvPr id="20494" name="Text Box 10">
              <a:extLst>
                <a:ext uri="{FF2B5EF4-FFF2-40B4-BE49-F238E27FC236}">
                  <a16:creationId xmlns:a16="http://schemas.microsoft.com/office/drawing/2014/main" id="{81816AE9-5C59-4658-86D5-B8AB52CF09A6}"/>
                </a:ext>
              </a:extLst>
            </p:cNvPr>
            <p:cNvSpPr txBox="1">
              <a:spLocks noChangeArrowheads="1"/>
            </p:cNvSpPr>
            <p:nvPr/>
          </p:nvSpPr>
          <p:spPr bwMode="auto">
            <a:xfrm>
              <a:off x="3237" y="1890"/>
              <a:ext cx="2106" cy="368"/>
            </a:xfrm>
            <a:prstGeom prst="rect">
              <a:avLst/>
            </a:prstGeom>
            <a:solidFill>
              <a:srgbClr val="FFFF99"/>
            </a:solidFill>
            <a:ln w="9525">
              <a:solidFill>
                <a:schemeClr val="tx1"/>
              </a:solidFill>
              <a:miter lim="800000"/>
              <a:headEnd/>
              <a:tailEnd/>
            </a:ln>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600"/>
                <a:t>Survive and grow </a:t>
              </a:r>
            </a:p>
            <a:p>
              <a:pPr algn="ctr" eaLnBrk="1" hangingPunct="1"/>
              <a:r>
                <a:rPr lang="en-US" altLang="en-US" sz="1600"/>
                <a:t>while satisfying customer needs</a:t>
              </a:r>
            </a:p>
          </p:txBody>
        </p:sp>
        <p:sp>
          <p:nvSpPr>
            <p:cNvPr id="20495" name="AutoShape 18">
              <a:extLst>
                <a:ext uri="{FF2B5EF4-FFF2-40B4-BE49-F238E27FC236}">
                  <a16:creationId xmlns:a16="http://schemas.microsoft.com/office/drawing/2014/main" id="{D109F9CE-B2F4-4554-9B99-6B38B2AA93C2}"/>
                </a:ext>
              </a:extLst>
            </p:cNvPr>
            <p:cNvSpPr>
              <a:spLocks noChangeArrowheads="1"/>
            </p:cNvSpPr>
            <p:nvPr/>
          </p:nvSpPr>
          <p:spPr bwMode="auto">
            <a:xfrm>
              <a:off x="1248" y="2304"/>
              <a:ext cx="288" cy="192"/>
            </a:xfrm>
            <a:prstGeom prst="upDownArrow">
              <a:avLst>
                <a:gd name="adj1" fmla="val 50000"/>
                <a:gd name="adj2" fmla="val 20000"/>
              </a:avLst>
            </a:prstGeom>
            <a:solidFill>
              <a:srgbClr val="0000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20496" name="AutoShape 19">
              <a:extLst>
                <a:ext uri="{FF2B5EF4-FFF2-40B4-BE49-F238E27FC236}">
                  <a16:creationId xmlns:a16="http://schemas.microsoft.com/office/drawing/2014/main" id="{A47D5BB7-015A-4C0F-BAF2-C05E933465D7}"/>
                </a:ext>
              </a:extLst>
            </p:cNvPr>
            <p:cNvSpPr>
              <a:spLocks noChangeArrowheads="1"/>
            </p:cNvSpPr>
            <p:nvPr/>
          </p:nvSpPr>
          <p:spPr bwMode="auto">
            <a:xfrm>
              <a:off x="4032" y="2316"/>
              <a:ext cx="288" cy="192"/>
            </a:xfrm>
            <a:prstGeom prst="upDownArrow">
              <a:avLst>
                <a:gd name="adj1" fmla="val 50000"/>
                <a:gd name="adj2" fmla="val 20000"/>
              </a:avLst>
            </a:prstGeom>
            <a:solidFill>
              <a:srgbClr val="0000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grpSp>
      <p:sp>
        <p:nvSpPr>
          <p:cNvPr id="55316" name="AutoShape 20">
            <a:extLst>
              <a:ext uri="{FF2B5EF4-FFF2-40B4-BE49-F238E27FC236}">
                <a16:creationId xmlns:a16="http://schemas.microsoft.com/office/drawing/2014/main" id="{5D00FD37-7D4F-4B18-A143-00566C05CCB1}"/>
              </a:ext>
            </a:extLst>
          </p:cNvPr>
          <p:cNvSpPr>
            <a:spLocks noChangeArrowheads="1"/>
          </p:cNvSpPr>
          <p:nvPr/>
        </p:nvSpPr>
        <p:spPr bwMode="auto">
          <a:xfrm>
            <a:off x="3124200" y="4929188"/>
            <a:ext cx="533400" cy="228600"/>
          </a:xfrm>
          <a:prstGeom prst="upDownArrow">
            <a:avLst>
              <a:gd name="adj1" fmla="val 50000"/>
              <a:gd name="adj2" fmla="val 20000"/>
            </a:avLst>
          </a:prstGeom>
          <a:solidFill>
            <a:srgbClr val="0000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55317" name="AutoShape 21">
            <a:extLst>
              <a:ext uri="{FF2B5EF4-FFF2-40B4-BE49-F238E27FC236}">
                <a16:creationId xmlns:a16="http://schemas.microsoft.com/office/drawing/2014/main" id="{0EC1A6AD-7203-459C-8D54-719539281D32}"/>
              </a:ext>
            </a:extLst>
          </p:cNvPr>
          <p:cNvSpPr>
            <a:spLocks noChangeArrowheads="1"/>
          </p:cNvSpPr>
          <p:nvPr/>
        </p:nvSpPr>
        <p:spPr bwMode="auto">
          <a:xfrm>
            <a:off x="5257800" y="4929188"/>
            <a:ext cx="533400" cy="228600"/>
          </a:xfrm>
          <a:prstGeom prst="upDownArrow">
            <a:avLst>
              <a:gd name="adj1" fmla="val 50000"/>
              <a:gd name="adj2" fmla="val 20000"/>
            </a:avLst>
          </a:prstGeom>
          <a:solidFill>
            <a:srgbClr val="0000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20490" name="TextBox 18">
            <a:extLst>
              <a:ext uri="{FF2B5EF4-FFF2-40B4-BE49-F238E27FC236}">
                <a16:creationId xmlns:a16="http://schemas.microsoft.com/office/drawing/2014/main" id="{28A1CFA8-B0C8-42D1-B7DC-C82D762217AE}"/>
              </a:ext>
            </a:extLst>
          </p:cNvPr>
          <p:cNvSpPr txBox="1">
            <a:spLocks noChangeArrowheads="1"/>
          </p:cNvSpPr>
          <p:nvPr/>
        </p:nvSpPr>
        <p:spPr bwMode="auto">
          <a:xfrm>
            <a:off x="76200" y="6473825"/>
            <a:ext cx="5132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a:t>Inspired by a slide by Manuel Laguna &amp; John Marklund</a:t>
            </a:r>
            <a:endParaRPr lang="et-EE" altLang="en-US" sz="1400"/>
          </a:p>
        </p:txBody>
      </p:sp>
    </p:spTree>
    <p:extLst>
      <p:ext uri="{BB962C8B-B14F-4D97-AF65-F5344CB8AC3E}">
        <p14:creationId xmlns:p14="http://schemas.microsoft.com/office/powerpoint/2010/main" val="915677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strVal val="#ppt_w*0.70"/>
                                          </p:val>
                                        </p:tav>
                                        <p:tav tm="100000">
                                          <p:val>
                                            <p:strVal val="#ppt_w"/>
                                          </p:val>
                                        </p:tav>
                                      </p:tavLst>
                                    </p:anim>
                                    <p:anim calcmode="lin" valueType="num">
                                      <p:cBhvr>
                                        <p:cTn id="8" dur="1000" fill="hold"/>
                                        <p:tgtEl>
                                          <p:spTgt spid="55298"/>
                                        </p:tgtEl>
                                        <p:attrNameLst>
                                          <p:attrName>ppt_h</p:attrName>
                                        </p:attrNameLst>
                                      </p:cBhvr>
                                      <p:tavLst>
                                        <p:tav tm="0">
                                          <p:val>
                                            <p:strVal val="#ppt_h"/>
                                          </p:val>
                                        </p:tav>
                                        <p:tav tm="100000">
                                          <p:val>
                                            <p:strVal val="#ppt_h"/>
                                          </p:val>
                                        </p:tav>
                                      </p:tavLst>
                                    </p:anim>
                                    <p:animEffect transition="in" filter="fade">
                                      <p:cBhvr>
                                        <p:cTn id="9" dur="1000"/>
                                        <p:tgtEl>
                                          <p:spTgt spid="5529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5302"/>
                                        </p:tgtEl>
                                        <p:attrNameLst>
                                          <p:attrName>style.visibility</p:attrName>
                                        </p:attrNameLst>
                                      </p:cBhvr>
                                      <p:to>
                                        <p:strVal val="visible"/>
                                      </p:to>
                                    </p:set>
                                    <p:anim calcmode="lin" valueType="num">
                                      <p:cBhvr>
                                        <p:cTn id="12" dur="1000" fill="hold"/>
                                        <p:tgtEl>
                                          <p:spTgt spid="55302"/>
                                        </p:tgtEl>
                                        <p:attrNameLst>
                                          <p:attrName>ppt_w</p:attrName>
                                        </p:attrNameLst>
                                      </p:cBhvr>
                                      <p:tavLst>
                                        <p:tav tm="0">
                                          <p:val>
                                            <p:strVal val="#ppt_w*0.70"/>
                                          </p:val>
                                        </p:tav>
                                        <p:tav tm="100000">
                                          <p:val>
                                            <p:strVal val="#ppt_w"/>
                                          </p:val>
                                        </p:tav>
                                      </p:tavLst>
                                    </p:anim>
                                    <p:anim calcmode="lin" valueType="num">
                                      <p:cBhvr>
                                        <p:cTn id="13" dur="1000" fill="hold"/>
                                        <p:tgtEl>
                                          <p:spTgt spid="55302"/>
                                        </p:tgtEl>
                                        <p:attrNameLst>
                                          <p:attrName>ppt_h</p:attrName>
                                        </p:attrNameLst>
                                      </p:cBhvr>
                                      <p:tavLst>
                                        <p:tav tm="0">
                                          <p:val>
                                            <p:strVal val="#ppt_h"/>
                                          </p:val>
                                        </p:tav>
                                        <p:tav tm="100000">
                                          <p:val>
                                            <p:strVal val="#ppt_h"/>
                                          </p:val>
                                        </p:tav>
                                      </p:tavLst>
                                    </p:anim>
                                    <p:animEffect transition="in" filter="fade">
                                      <p:cBhvr>
                                        <p:cTn id="14" dur="1000"/>
                                        <p:tgtEl>
                                          <p:spTgt spid="5530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55307"/>
                                        </p:tgtEl>
                                        <p:attrNameLst>
                                          <p:attrName>style.visibility</p:attrName>
                                        </p:attrNameLst>
                                      </p:cBhvr>
                                      <p:to>
                                        <p:strVal val="visible"/>
                                      </p:to>
                                    </p:set>
                                    <p:anim calcmode="lin" valueType="num">
                                      <p:cBhvr additive="base">
                                        <p:cTn id="25" dur="500" fill="hold"/>
                                        <p:tgtEl>
                                          <p:spTgt spid="55307"/>
                                        </p:tgtEl>
                                        <p:attrNameLst>
                                          <p:attrName>ppt_x</p:attrName>
                                        </p:attrNameLst>
                                      </p:cBhvr>
                                      <p:tavLst>
                                        <p:tav tm="0">
                                          <p:val>
                                            <p:strVal val="#ppt_x"/>
                                          </p:val>
                                        </p:tav>
                                        <p:tav tm="100000">
                                          <p:val>
                                            <p:strVal val="#ppt_x"/>
                                          </p:val>
                                        </p:tav>
                                      </p:tavLst>
                                    </p:anim>
                                    <p:anim calcmode="lin" valueType="num">
                                      <p:cBhvr additive="base">
                                        <p:cTn id="26" dur="500" fill="hold"/>
                                        <p:tgtEl>
                                          <p:spTgt spid="55307"/>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55308"/>
                                        </p:tgtEl>
                                        <p:attrNameLst>
                                          <p:attrName>style.visibility</p:attrName>
                                        </p:attrNameLst>
                                      </p:cBhvr>
                                      <p:to>
                                        <p:strVal val="visible"/>
                                      </p:to>
                                    </p:set>
                                    <p:anim calcmode="lin" valueType="num">
                                      <p:cBhvr additive="base">
                                        <p:cTn id="29" dur="500" fill="hold"/>
                                        <p:tgtEl>
                                          <p:spTgt spid="55308"/>
                                        </p:tgtEl>
                                        <p:attrNameLst>
                                          <p:attrName>ppt_x</p:attrName>
                                        </p:attrNameLst>
                                      </p:cBhvr>
                                      <p:tavLst>
                                        <p:tav tm="0">
                                          <p:val>
                                            <p:strVal val="#ppt_x"/>
                                          </p:val>
                                        </p:tav>
                                        <p:tav tm="100000">
                                          <p:val>
                                            <p:strVal val="#ppt_x"/>
                                          </p:val>
                                        </p:tav>
                                      </p:tavLst>
                                    </p:anim>
                                    <p:anim calcmode="lin" valueType="num">
                                      <p:cBhvr additive="base">
                                        <p:cTn id="30" dur="500" fill="hold"/>
                                        <p:tgtEl>
                                          <p:spTgt spid="55308"/>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55316"/>
                                        </p:tgtEl>
                                        <p:attrNameLst>
                                          <p:attrName>style.visibility</p:attrName>
                                        </p:attrNameLst>
                                      </p:cBhvr>
                                      <p:to>
                                        <p:strVal val="visible"/>
                                      </p:to>
                                    </p:set>
                                    <p:anim calcmode="lin" valueType="num">
                                      <p:cBhvr additive="base">
                                        <p:cTn id="33" dur="500" fill="hold"/>
                                        <p:tgtEl>
                                          <p:spTgt spid="55316"/>
                                        </p:tgtEl>
                                        <p:attrNameLst>
                                          <p:attrName>ppt_x</p:attrName>
                                        </p:attrNameLst>
                                      </p:cBhvr>
                                      <p:tavLst>
                                        <p:tav tm="0">
                                          <p:val>
                                            <p:strVal val="#ppt_x"/>
                                          </p:val>
                                        </p:tav>
                                        <p:tav tm="100000">
                                          <p:val>
                                            <p:strVal val="#ppt_x"/>
                                          </p:val>
                                        </p:tav>
                                      </p:tavLst>
                                    </p:anim>
                                    <p:anim calcmode="lin" valueType="num">
                                      <p:cBhvr additive="base">
                                        <p:cTn id="34" dur="500" fill="hold"/>
                                        <p:tgtEl>
                                          <p:spTgt spid="55316"/>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55317"/>
                                        </p:tgtEl>
                                        <p:attrNameLst>
                                          <p:attrName>style.visibility</p:attrName>
                                        </p:attrNameLst>
                                      </p:cBhvr>
                                      <p:to>
                                        <p:strVal val="visible"/>
                                      </p:to>
                                    </p:set>
                                    <p:anim calcmode="lin" valueType="num">
                                      <p:cBhvr additive="base">
                                        <p:cTn id="37" dur="500" fill="hold"/>
                                        <p:tgtEl>
                                          <p:spTgt spid="55317"/>
                                        </p:tgtEl>
                                        <p:attrNameLst>
                                          <p:attrName>ppt_x</p:attrName>
                                        </p:attrNameLst>
                                      </p:cBhvr>
                                      <p:tavLst>
                                        <p:tav tm="0">
                                          <p:val>
                                            <p:strVal val="#ppt_x"/>
                                          </p:val>
                                        </p:tav>
                                        <p:tav tm="100000">
                                          <p:val>
                                            <p:strVal val="#ppt_x"/>
                                          </p:val>
                                        </p:tav>
                                      </p:tavLst>
                                    </p:anim>
                                    <p:anim calcmode="lin" valueType="num">
                                      <p:cBhvr additive="base">
                                        <p:cTn id="38" dur="500" fill="hold"/>
                                        <p:tgtEl>
                                          <p:spTgt spid="55317"/>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55309"/>
                                        </p:tgtEl>
                                        <p:attrNameLst>
                                          <p:attrName>style.visibility</p:attrName>
                                        </p:attrNameLst>
                                      </p:cBhvr>
                                      <p:to>
                                        <p:strVal val="visible"/>
                                      </p:to>
                                    </p:set>
                                    <p:anim calcmode="lin" valueType="num">
                                      <p:cBhvr additive="base">
                                        <p:cTn id="43" dur="500" fill="hold"/>
                                        <p:tgtEl>
                                          <p:spTgt spid="55309"/>
                                        </p:tgtEl>
                                        <p:attrNameLst>
                                          <p:attrName>ppt_x</p:attrName>
                                        </p:attrNameLst>
                                      </p:cBhvr>
                                      <p:tavLst>
                                        <p:tav tm="0">
                                          <p:val>
                                            <p:strVal val="#ppt_x"/>
                                          </p:val>
                                        </p:tav>
                                        <p:tav tm="100000">
                                          <p:val>
                                            <p:strVal val="#ppt_x"/>
                                          </p:val>
                                        </p:tav>
                                      </p:tavLst>
                                    </p:anim>
                                    <p:anim calcmode="lin" valueType="num">
                                      <p:cBhvr additive="base">
                                        <p:cTn id="44" dur="500" fill="hold"/>
                                        <p:tgtEl>
                                          <p:spTgt spid="553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p:bldP spid="55307" grpId="0" animBg="1"/>
      <p:bldP spid="55308" grpId="0" animBg="1"/>
      <p:bldP spid="55309" grpId="0" animBg="1"/>
      <p:bldP spid="55316" grpId="0" animBg="1"/>
      <p:bldP spid="553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758DAD71-504A-4E85-9277-9419AA16C096}"/>
              </a:ext>
            </a:extLst>
          </p:cNvPr>
          <p:cNvSpPr>
            <a:spLocks noGrp="1"/>
          </p:cNvSpPr>
          <p:nvPr>
            <p:ph type="title"/>
          </p:nvPr>
        </p:nvSpPr>
        <p:spPr/>
        <p:txBody>
          <a:bodyPr/>
          <a:lstStyle/>
          <a:p>
            <a:r>
              <a:rPr lang="en-US" altLang="en-US">
                <a:ea typeface="ＭＳ Ｐゴシック" panose="020B0600070205080204" pitchFamily="34" charset="-128"/>
              </a:rPr>
              <a:t>Tools for Process Simulation</a:t>
            </a:r>
          </a:p>
        </p:txBody>
      </p:sp>
      <p:sp>
        <p:nvSpPr>
          <p:cNvPr id="51203" name="Content Placeholder 2">
            <a:extLst>
              <a:ext uri="{FF2B5EF4-FFF2-40B4-BE49-F238E27FC236}">
                <a16:creationId xmlns:a16="http://schemas.microsoft.com/office/drawing/2014/main" id="{19808EF0-4F1E-4754-A184-2871C329DEE8}"/>
              </a:ext>
            </a:extLst>
          </p:cNvPr>
          <p:cNvSpPr>
            <a:spLocks noGrp="1"/>
          </p:cNvSpPr>
          <p:nvPr>
            <p:ph idx="1"/>
          </p:nvPr>
        </p:nvSpPr>
        <p:spPr>
          <a:xfrm>
            <a:off x="533400" y="1371600"/>
            <a:ext cx="8229600" cy="4648200"/>
          </a:xfrm>
        </p:spPr>
        <p:txBody>
          <a:bodyPr/>
          <a:lstStyle/>
          <a:p>
            <a:pPr>
              <a:buFontTx/>
              <a:buNone/>
            </a:pPr>
            <a:r>
              <a:rPr lang="en-US" altLang="en-US">
                <a:ea typeface="ＭＳ Ｐゴシック" panose="020B0600070205080204" pitchFamily="34" charset="-128"/>
              </a:rPr>
              <a:t>Listed in no specific order:</a:t>
            </a:r>
          </a:p>
          <a:p>
            <a:r>
              <a:rPr lang="en-US" altLang="en-US">
                <a:ea typeface="ＭＳ Ｐゴシック" panose="020B0600070205080204" pitchFamily="34" charset="-128"/>
              </a:rPr>
              <a:t>ITP Commerce Process Modeler for Visio</a:t>
            </a:r>
          </a:p>
          <a:p>
            <a:pPr lvl="1"/>
            <a:r>
              <a:rPr lang="en-US" altLang="en-US">
                <a:ea typeface="ＭＳ Ｐゴシック" panose="020B0600070205080204" pitchFamily="34" charset="-128"/>
              </a:rPr>
              <a:t>Models presented earlier are made with ITP Commerce</a:t>
            </a:r>
          </a:p>
          <a:p>
            <a:r>
              <a:rPr lang="en-US" altLang="en-US">
                <a:ea typeface="ＭＳ Ｐゴシック" panose="020B0600070205080204" pitchFamily="34" charset="-128"/>
              </a:rPr>
              <a:t>Progress Savvion Process Modeler</a:t>
            </a:r>
          </a:p>
          <a:p>
            <a:r>
              <a:rPr lang="en-US" altLang="en-US">
                <a:ea typeface="ＭＳ Ｐゴシック" panose="020B0600070205080204" pitchFamily="34" charset="-128"/>
              </a:rPr>
              <a:t>IBM Websphere Business Modeler</a:t>
            </a:r>
          </a:p>
          <a:p>
            <a:r>
              <a:rPr lang="en-US" altLang="en-US">
                <a:ea typeface="ＭＳ Ｐゴシック" panose="020B0600070205080204" pitchFamily="34" charset="-128"/>
              </a:rPr>
              <a:t>Oracle BPA</a:t>
            </a:r>
          </a:p>
          <a:p>
            <a:r>
              <a:rPr lang="en-US" altLang="en-US">
                <a:ea typeface="ＭＳ Ｐゴシック" panose="020B0600070205080204" pitchFamily="34" charset="-128"/>
              </a:rPr>
              <a:t>ARIS</a:t>
            </a:r>
          </a:p>
          <a:p>
            <a:r>
              <a:rPr lang="en-US" altLang="en-US">
                <a:ea typeface="ＭＳ Ｐゴシック" panose="020B0600070205080204" pitchFamily="34" charset="-128"/>
              </a:rPr>
              <a:t>ProSim</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824514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C787137D-4AB1-4C4D-AA05-47B1221860E7}"/>
              </a:ext>
            </a:extLst>
          </p:cNvPr>
          <p:cNvSpPr>
            <a:spLocks noGrp="1"/>
          </p:cNvSpPr>
          <p:nvPr>
            <p:ph type="title"/>
          </p:nvPr>
        </p:nvSpPr>
        <p:spPr/>
        <p:txBody>
          <a:bodyPr/>
          <a:lstStyle/>
          <a:p>
            <a:r>
              <a:rPr lang="en-US" altLang="en-US">
                <a:ea typeface="ＭＳ Ｐゴシック" panose="020B0600070205080204" pitchFamily="34" charset="-128"/>
              </a:rPr>
              <a:t>Simple Online Simulator</a:t>
            </a:r>
          </a:p>
        </p:txBody>
      </p:sp>
      <p:sp>
        <p:nvSpPr>
          <p:cNvPr id="53251" name="Content Placeholder 2">
            <a:extLst>
              <a:ext uri="{FF2B5EF4-FFF2-40B4-BE49-F238E27FC236}">
                <a16:creationId xmlns:a16="http://schemas.microsoft.com/office/drawing/2014/main" id="{A82EABB9-C5F9-4AEC-8D22-2773AC306655}"/>
              </a:ext>
            </a:extLst>
          </p:cNvPr>
          <p:cNvSpPr>
            <a:spLocks noGrp="1"/>
          </p:cNvSpPr>
          <p:nvPr>
            <p:ph idx="1"/>
          </p:nvPr>
        </p:nvSpPr>
        <p:spPr/>
        <p:txBody>
          <a:bodyPr/>
          <a:lstStyle/>
          <a:p>
            <a:r>
              <a:rPr lang="en-US" altLang="en-US">
                <a:ea typeface="ＭＳ Ｐゴシック" panose="020B0600070205080204" pitchFamily="34" charset="-128"/>
              </a:rPr>
              <a:t>BIMP: </a:t>
            </a:r>
            <a:r>
              <a:rPr lang="en-US" altLang="en-US">
                <a:ea typeface="ＭＳ Ｐゴシック" panose="020B0600070205080204" pitchFamily="34" charset="-128"/>
                <a:hlinkClick r:id="rId2"/>
              </a:rPr>
              <a:t>http://bimp.cs.ut.ee/</a:t>
            </a:r>
            <a:r>
              <a:rPr lang="en-US" altLang="en-US">
                <a:ea typeface="ＭＳ Ｐゴシック" panose="020B0600070205080204" pitchFamily="34" charset="-128"/>
              </a:rPr>
              <a:t> </a:t>
            </a:r>
          </a:p>
          <a:p>
            <a:r>
              <a:rPr lang="en-US" altLang="en-US">
                <a:ea typeface="ＭＳ Ｐゴシック" panose="020B0600070205080204" pitchFamily="34" charset="-128"/>
              </a:rPr>
              <a:t>Accepts standard BPMN 2.0 as input</a:t>
            </a:r>
          </a:p>
          <a:p>
            <a:r>
              <a:rPr lang="en-US" altLang="en-US">
                <a:ea typeface="ＭＳ Ｐゴシック" panose="020B0600070205080204" pitchFamily="34" charset="-128"/>
              </a:rPr>
              <a:t>Link from Signavio Academic Edition to BIMP</a:t>
            </a:r>
          </a:p>
          <a:p>
            <a:pPr lvl="1"/>
            <a:r>
              <a:rPr lang="en-US" altLang="en-US">
                <a:ea typeface="ＭＳ Ｐゴシック" panose="020B0600070205080204" pitchFamily="34" charset="-128"/>
              </a:rPr>
              <a:t>Open a model in Signavio and push it to BIMP using the flask icon</a:t>
            </a:r>
          </a:p>
          <a:p>
            <a:endParaRPr lang="en-US" altLang="en-US">
              <a:ea typeface="ＭＳ Ｐゴシック" panose="020B0600070205080204" pitchFamily="34" charset="-128"/>
            </a:endParaRPr>
          </a:p>
        </p:txBody>
      </p:sp>
    </p:spTree>
    <p:extLst>
      <p:ext uri="{BB962C8B-B14F-4D97-AF65-F5344CB8AC3E}">
        <p14:creationId xmlns:p14="http://schemas.microsoft.com/office/powerpoint/2010/main" val="3233146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4078A294-F373-47B4-B682-02CFF7E0DBC5}"/>
              </a:ext>
            </a:extLst>
          </p:cNvPr>
          <p:cNvSpPr>
            <a:spLocks noGrp="1"/>
          </p:cNvSpPr>
          <p:nvPr>
            <p:ph type="title"/>
          </p:nvPr>
        </p:nvSpPr>
        <p:spPr/>
        <p:txBody>
          <a:bodyPr/>
          <a:lstStyle/>
          <a:p>
            <a:r>
              <a:rPr lang="en-US" altLang="en-US">
                <a:ea typeface="ＭＳ Ｐゴシック" panose="020B0600070205080204" pitchFamily="34" charset="-128"/>
              </a:rPr>
              <a:t>BIMP Demo</a:t>
            </a:r>
          </a:p>
        </p:txBody>
      </p:sp>
      <p:pic>
        <p:nvPicPr>
          <p:cNvPr id="54275" name="Content Placeholder 3" descr="ModelToSimulate.png">
            <a:extLst>
              <a:ext uri="{FF2B5EF4-FFF2-40B4-BE49-F238E27FC236}">
                <a16:creationId xmlns:a16="http://schemas.microsoft.com/office/drawing/2014/main" id="{21101718-5F85-4DE4-86D8-10BA3F5D00D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4213" b="-24213"/>
          <a:stretch>
            <a:fillRect/>
          </a:stretch>
        </p:blipFill>
        <p:spPr>
          <a:xfrm>
            <a:off x="107950" y="1524000"/>
            <a:ext cx="8959850" cy="4343400"/>
          </a:xfrm>
        </p:spPr>
      </p:pic>
    </p:spTree>
    <p:extLst>
      <p:ext uri="{BB962C8B-B14F-4D97-AF65-F5344CB8AC3E}">
        <p14:creationId xmlns:p14="http://schemas.microsoft.com/office/powerpoint/2010/main" val="3192372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B986E28-DF6A-4253-893C-3D5EB88D7266}"/>
              </a:ext>
            </a:extLst>
          </p:cNvPr>
          <p:cNvSpPr>
            <a:spLocks noGrp="1"/>
          </p:cNvSpPr>
          <p:nvPr>
            <p:ph type="title"/>
          </p:nvPr>
        </p:nvSpPr>
        <p:spPr/>
        <p:txBody>
          <a:bodyPr/>
          <a:lstStyle/>
          <a:p>
            <a:r>
              <a:rPr lang="en-US" altLang="en-US">
                <a:ea typeface="ＭＳ Ｐゴシック" panose="020B0600070205080204" pitchFamily="34" charset="-128"/>
              </a:rPr>
              <a:t>Process Performance Measures</a:t>
            </a:r>
          </a:p>
        </p:txBody>
      </p:sp>
      <p:graphicFrame>
        <p:nvGraphicFramePr>
          <p:cNvPr id="4" name="Content Placeholder 3">
            <a:extLst>
              <a:ext uri="{FF2B5EF4-FFF2-40B4-BE49-F238E27FC236}">
                <a16:creationId xmlns:a16="http://schemas.microsoft.com/office/drawing/2014/main" id="{C217D3FB-8A9B-47B9-A34D-72F5012243CE}"/>
              </a:ext>
            </a:extLst>
          </p:cNvPr>
          <p:cNvGraphicFramePr>
            <a:graphicFrameLocks noGrp="1"/>
          </p:cNvGraphicFramePr>
          <p:nvPr>
            <p:ph idx="1"/>
          </p:nvPr>
        </p:nvGraphicFramePr>
        <p:xfrm>
          <a:off x="457200" y="1371600"/>
          <a:ext cx="8229600" cy="4619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624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A2297B5-59E3-4964-98D2-4B9A92ABA01B}"/>
              </a:ext>
            </a:extLst>
          </p:cNvPr>
          <p:cNvSpPr>
            <a:spLocks noGrp="1"/>
          </p:cNvSpPr>
          <p:nvPr>
            <p:ph type="title"/>
          </p:nvPr>
        </p:nvSpPr>
        <p:spPr/>
        <p:txBody>
          <a:bodyPr/>
          <a:lstStyle/>
          <a:p>
            <a:r>
              <a:rPr lang="en-US" altLang="en-US">
                <a:ea typeface="ＭＳ Ｐゴシック" panose="020B0600070205080204" pitchFamily="34" charset="-128"/>
              </a:rPr>
              <a:t>Let’s start with time</a:t>
            </a:r>
          </a:p>
        </p:txBody>
      </p:sp>
      <p:pic>
        <p:nvPicPr>
          <p:cNvPr id="23556" name="Picture 3" descr="time.jpg">
            <a:extLst>
              <a:ext uri="{FF2B5EF4-FFF2-40B4-BE49-F238E27FC236}">
                <a16:creationId xmlns:a16="http://schemas.microsoft.com/office/drawing/2014/main" id="{6ED17235-1D7A-447C-BA13-161EC6F213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3602038"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4">
            <a:extLst>
              <a:ext uri="{FF2B5EF4-FFF2-40B4-BE49-F238E27FC236}">
                <a16:creationId xmlns:a16="http://schemas.microsoft.com/office/drawing/2014/main" id="{340CD177-B769-4A76-904E-D845B0002404}"/>
              </a:ext>
            </a:extLst>
          </p:cNvPr>
          <p:cNvSpPr txBox="1">
            <a:spLocks noChangeArrowheads="1"/>
          </p:cNvSpPr>
          <p:nvPr/>
        </p:nvSpPr>
        <p:spPr bwMode="auto">
          <a:xfrm>
            <a:off x="2590800" y="5715000"/>
            <a:ext cx="411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b="0"/>
              <a:t>Mark McGuinness: Time Management for Creative People</a:t>
            </a:r>
          </a:p>
        </p:txBody>
      </p:sp>
    </p:spTree>
    <p:extLst>
      <p:ext uri="{BB962C8B-B14F-4D97-AF65-F5344CB8AC3E}">
        <p14:creationId xmlns:p14="http://schemas.microsoft.com/office/powerpoint/2010/main" val="2533493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1547081-14FD-4820-A991-432F10B342F0}"/>
              </a:ext>
            </a:extLst>
          </p:cNvPr>
          <p:cNvSpPr>
            <a:spLocks noGrp="1"/>
          </p:cNvSpPr>
          <p:nvPr>
            <p:ph type="title"/>
          </p:nvPr>
        </p:nvSpPr>
        <p:spPr>
          <a:xfrm>
            <a:off x="457200" y="76200"/>
            <a:ext cx="8229600" cy="1143000"/>
          </a:xfrm>
        </p:spPr>
        <p:txBody>
          <a:bodyPr/>
          <a:lstStyle/>
          <a:p>
            <a:r>
              <a:rPr lang="en-US" altLang="en-US">
                <a:ea typeface="ＭＳ Ｐゴシック" panose="020B0600070205080204" pitchFamily="34" charset="-128"/>
              </a:rPr>
              <a:t>Cycle Time Analysis</a:t>
            </a:r>
            <a:endParaRPr lang="et-EE" altLang="en-US">
              <a:ea typeface="ＭＳ Ｐゴシック" panose="020B0600070205080204" pitchFamily="34" charset="-128"/>
            </a:endParaRPr>
          </a:p>
        </p:txBody>
      </p:sp>
      <p:sp>
        <p:nvSpPr>
          <p:cNvPr id="24579" name="Content Placeholder 2">
            <a:extLst>
              <a:ext uri="{FF2B5EF4-FFF2-40B4-BE49-F238E27FC236}">
                <a16:creationId xmlns:a16="http://schemas.microsoft.com/office/drawing/2014/main" id="{E9759424-599F-4E9B-B1F8-C2A4610F11BC}"/>
              </a:ext>
            </a:extLst>
          </p:cNvPr>
          <p:cNvSpPr>
            <a:spLocks noGrp="1"/>
          </p:cNvSpPr>
          <p:nvPr>
            <p:ph idx="1"/>
          </p:nvPr>
        </p:nvSpPr>
        <p:spPr>
          <a:xfrm>
            <a:off x="457200" y="1219200"/>
            <a:ext cx="8229600" cy="4724400"/>
          </a:xfrm>
        </p:spPr>
        <p:txBody>
          <a:bodyPr/>
          <a:lstStyle/>
          <a:p>
            <a:r>
              <a:rPr lang="en-US" altLang="en-US" sz="2400">
                <a:ea typeface="ＭＳ Ｐゴシック" panose="020B0600070205080204" pitchFamily="34" charset="-128"/>
              </a:rPr>
              <a:t>Cycle time: </a:t>
            </a:r>
            <a:r>
              <a:rPr lang="et-EE" altLang="en-US" sz="2400">
                <a:ea typeface="ＭＳ Ｐゴシック" panose="020B0600070205080204" pitchFamily="34" charset="-128"/>
              </a:rPr>
              <a:t>D</a:t>
            </a:r>
            <a:r>
              <a:rPr lang="en-US" altLang="en-US" sz="2400">
                <a:ea typeface="ＭＳ Ｐゴシック" panose="020B0600070205080204" pitchFamily="34" charset="-128"/>
              </a:rPr>
              <a:t>ifference between a job’s </a:t>
            </a:r>
            <a:r>
              <a:rPr lang="et-EE" altLang="en-US" sz="2400">
                <a:ea typeface="ＭＳ Ｐゴシック" panose="020B0600070205080204" pitchFamily="34" charset="-128"/>
              </a:rPr>
              <a:t>start</a:t>
            </a:r>
            <a:r>
              <a:rPr lang="en-US" altLang="en-US" sz="2400">
                <a:ea typeface="ＭＳ Ｐゴシック" panose="020B0600070205080204" pitchFamily="34" charset="-128"/>
              </a:rPr>
              <a:t> and </a:t>
            </a:r>
            <a:r>
              <a:rPr lang="et-EE" altLang="en-US" sz="2400">
                <a:ea typeface="ＭＳ Ｐゴシック" panose="020B0600070205080204" pitchFamily="34" charset="-128"/>
              </a:rPr>
              <a:t>end</a:t>
            </a:r>
            <a:r>
              <a:rPr lang="en-US" altLang="en-US" sz="2400">
                <a:ea typeface="ＭＳ Ｐゴシック" panose="020B0600070205080204" pitchFamily="34" charset="-128"/>
              </a:rPr>
              <a:t> time</a:t>
            </a:r>
          </a:p>
          <a:p>
            <a:r>
              <a:rPr lang="et-EE" altLang="en-US" sz="2400" i="1">
                <a:ea typeface="ＭＳ Ｐゴシック" panose="020B0600070205080204" pitchFamily="34" charset="-128"/>
              </a:rPr>
              <a:t>Cycle time analysis</a:t>
            </a:r>
            <a:r>
              <a:rPr lang="en-US" altLang="en-US" sz="2400">
                <a:ea typeface="ＭＳ Ｐゴシック" panose="020B0600070205080204" pitchFamily="34" charset="-128"/>
              </a:rPr>
              <a:t>: the task of calculating the </a:t>
            </a:r>
            <a:r>
              <a:rPr lang="en-US" altLang="en-US" sz="2400" b="1" i="1">
                <a:ea typeface="ＭＳ Ｐゴシック" panose="020B0600070205080204" pitchFamily="34" charset="-128"/>
              </a:rPr>
              <a:t>average</a:t>
            </a:r>
            <a:r>
              <a:rPr lang="en-US" altLang="en-US" sz="2400">
                <a:ea typeface="ＭＳ Ｐゴシック" panose="020B0600070205080204" pitchFamily="34" charset="-128"/>
              </a:rPr>
              <a:t> cycle time for an entire process or process fragment</a:t>
            </a:r>
          </a:p>
          <a:p>
            <a:pPr lvl="1"/>
            <a:r>
              <a:rPr lang="en-US" altLang="en-US" sz="2000">
                <a:solidFill>
                  <a:schemeClr val="accent2"/>
                </a:solidFill>
                <a:ea typeface="ＭＳ Ｐゴシック" panose="020B0600070205080204" pitchFamily="34" charset="-128"/>
              </a:rPr>
              <a:t>Assumes that the average activity times for all involved activities are available (activity time = waiting time + processing time)</a:t>
            </a:r>
          </a:p>
          <a:p>
            <a:r>
              <a:rPr lang="en-US" altLang="en-US" sz="2400">
                <a:ea typeface="ＭＳ Ｐゴシック" panose="020B0600070205080204" pitchFamily="34" charset="-128"/>
              </a:rPr>
              <a:t>In the simplest case a process consists of a sequence of activities on a sequential path</a:t>
            </a:r>
          </a:p>
          <a:p>
            <a:pPr lvl="1"/>
            <a:r>
              <a:rPr lang="en-US" altLang="en-US" sz="2000">
                <a:solidFill>
                  <a:schemeClr val="accent2"/>
                </a:solidFill>
                <a:ea typeface="ＭＳ Ｐゴシック" panose="020B0600070205080204" pitchFamily="34" charset="-128"/>
              </a:rPr>
              <a:t>The average cycle time is the sum of the average activity times</a:t>
            </a:r>
          </a:p>
          <a:p>
            <a:r>
              <a:rPr lang="en-US" altLang="en-US" sz="2400">
                <a:ea typeface="ＭＳ Ｐゴシック" panose="020B0600070205080204" pitchFamily="34" charset="-128"/>
              </a:rPr>
              <a:t>… but in general we must be able to account for </a:t>
            </a:r>
          </a:p>
          <a:p>
            <a:pPr lvl="1"/>
            <a:r>
              <a:rPr lang="en-US" altLang="en-US" sz="2000">
                <a:solidFill>
                  <a:schemeClr val="accent2"/>
                </a:solidFill>
                <a:ea typeface="ＭＳ Ｐゴシック" panose="020B0600070205080204" pitchFamily="34" charset="-128"/>
              </a:rPr>
              <a:t>Alternative paths (XOR splits)</a:t>
            </a:r>
          </a:p>
          <a:p>
            <a:pPr lvl="1"/>
            <a:r>
              <a:rPr lang="en-US" altLang="en-US" sz="2000">
                <a:solidFill>
                  <a:schemeClr val="accent2"/>
                </a:solidFill>
                <a:ea typeface="ＭＳ Ｐゴシック" panose="020B0600070205080204" pitchFamily="34" charset="-128"/>
              </a:rPr>
              <a:t>Parallel paths (AND splits)</a:t>
            </a:r>
          </a:p>
          <a:p>
            <a:pPr lvl="1"/>
            <a:r>
              <a:rPr lang="en-US" altLang="en-US" sz="2000">
                <a:solidFill>
                  <a:schemeClr val="accent2"/>
                </a:solidFill>
                <a:ea typeface="ＭＳ Ｐゴシック" panose="020B0600070205080204" pitchFamily="34" charset="-128"/>
              </a:rPr>
              <a:t>Rework (cycles)</a:t>
            </a:r>
          </a:p>
        </p:txBody>
      </p:sp>
    </p:spTree>
    <p:extLst>
      <p:ext uri="{BB962C8B-B14F-4D97-AF65-F5344CB8AC3E}">
        <p14:creationId xmlns:p14="http://schemas.microsoft.com/office/powerpoint/2010/main" val="211373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18DCB7CA-1C2E-411D-BE82-E7DA528DD66F}"/>
              </a:ext>
            </a:extLst>
          </p:cNvPr>
          <p:cNvSpPr>
            <a:spLocks noGrp="1" noChangeArrowheads="1"/>
          </p:cNvSpPr>
          <p:nvPr>
            <p:ph type="title"/>
          </p:nvPr>
        </p:nvSpPr>
        <p:spPr>
          <a:xfrm>
            <a:off x="0" y="76200"/>
            <a:ext cx="9144000" cy="914400"/>
          </a:xfrm>
          <a:noFill/>
        </p:spPr>
        <p:txBody>
          <a:bodyPr/>
          <a:lstStyle/>
          <a:p>
            <a:r>
              <a:rPr lang="en-US" altLang="en-US" sz="3600">
                <a:ea typeface="ＭＳ Ｐゴシック" panose="020B0600070205080204" pitchFamily="34" charset="-128"/>
              </a:rPr>
              <a:t>Alternative Paths</a:t>
            </a:r>
          </a:p>
        </p:txBody>
      </p:sp>
      <p:grpSp>
        <p:nvGrpSpPr>
          <p:cNvPr id="2" name="Group 14">
            <a:extLst>
              <a:ext uri="{FF2B5EF4-FFF2-40B4-BE49-F238E27FC236}">
                <a16:creationId xmlns:a16="http://schemas.microsoft.com/office/drawing/2014/main" id="{325BC5EA-4333-4A2C-B1C1-8938975C41FB}"/>
              </a:ext>
            </a:extLst>
          </p:cNvPr>
          <p:cNvGrpSpPr>
            <a:grpSpLocks/>
          </p:cNvGrpSpPr>
          <p:nvPr/>
        </p:nvGrpSpPr>
        <p:grpSpPr bwMode="auto">
          <a:xfrm>
            <a:off x="1295400" y="4648200"/>
            <a:ext cx="6172200" cy="1066800"/>
            <a:chOff x="816" y="2928"/>
            <a:chExt cx="3888" cy="672"/>
          </a:xfrm>
        </p:grpSpPr>
        <p:grpSp>
          <p:nvGrpSpPr>
            <p:cNvPr id="25607" name="Group 9">
              <a:extLst>
                <a:ext uri="{FF2B5EF4-FFF2-40B4-BE49-F238E27FC236}">
                  <a16:creationId xmlns:a16="http://schemas.microsoft.com/office/drawing/2014/main" id="{32252DCC-C1DE-4845-89B9-B84CFE776B23}"/>
                </a:ext>
              </a:extLst>
            </p:cNvPr>
            <p:cNvGrpSpPr>
              <a:grpSpLocks/>
            </p:cNvGrpSpPr>
            <p:nvPr/>
          </p:nvGrpSpPr>
          <p:grpSpPr bwMode="auto">
            <a:xfrm>
              <a:off x="1296" y="2928"/>
              <a:ext cx="3408" cy="672"/>
              <a:chOff x="864" y="3408"/>
              <a:chExt cx="3408" cy="672"/>
            </a:xfrm>
          </p:grpSpPr>
          <p:sp>
            <p:nvSpPr>
              <p:cNvPr id="25609" name="Rectangle 10">
                <a:extLst>
                  <a:ext uri="{FF2B5EF4-FFF2-40B4-BE49-F238E27FC236}">
                    <a16:creationId xmlns:a16="http://schemas.microsoft.com/office/drawing/2014/main" id="{B452EF31-FDB8-4091-8D17-5E8F94744143}"/>
                  </a:ext>
                </a:extLst>
              </p:cNvPr>
              <p:cNvSpPr>
                <a:spLocks noChangeArrowheads="1"/>
              </p:cNvSpPr>
              <p:nvPr/>
            </p:nvSpPr>
            <p:spPr bwMode="auto">
              <a:xfrm>
                <a:off x="864" y="3408"/>
                <a:ext cx="3408" cy="672"/>
              </a:xfrm>
              <a:prstGeom prst="rect">
                <a:avLst/>
              </a:prstGeom>
              <a:solidFill>
                <a:srgbClr val="FFFF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sp>
            <p:nvSpPr>
              <p:cNvPr id="25610" name="Text Box 11">
                <a:extLst>
                  <a:ext uri="{FF2B5EF4-FFF2-40B4-BE49-F238E27FC236}">
                    <a16:creationId xmlns:a16="http://schemas.microsoft.com/office/drawing/2014/main" id="{05817433-D059-49FC-99F0-C528E2FA28C0}"/>
                  </a:ext>
                </a:extLst>
              </p:cNvPr>
              <p:cNvSpPr txBox="1">
                <a:spLocks noChangeArrowheads="1"/>
              </p:cNvSpPr>
              <p:nvPr/>
            </p:nvSpPr>
            <p:spPr bwMode="auto">
              <a:xfrm>
                <a:off x="1152" y="3600"/>
                <a:ext cx="24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CT = p</a:t>
                </a:r>
                <a:r>
                  <a:rPr lang="en-US" altLang="en-US" sz="1800" baseline="-25000"/>
                  <a:t>1</a:t>
                </a:r>
                <a:r>
                  <a:rPr lang="en-US" altLang="en-US" sz="1800"/>
                  <a:t>T</a:t>
                </a:r>
                <a:r>
                  <a:rPr lang="en-US" altLang="en-US" sz="1800" baseline="-25000"/>
                  <a:t>1</a:t>
                </a:r>
                <a:r>
                  <a:rPr lang="en-US" altLang="en-US" sz="1800"/>
                  <a:t>+p</a:t>
                </a:r>
                <a:r>
                  <a:rPr lang="en-US" altLang="en-US" sz="1800" baseline="-25000"/>
                  <a:t>2</a:t>
                </a:r>
                <a:r>
                  <a:rPr lang="en-US" altLang="en-US" sz="1800"/>
                  <a:t>T</a:t>
                </a:r>
                <a:r>
                  <a:rPr lang="en-US" altLang="en-US" sz="1800" baseline="-25000"/>
                  <a:t>2</a:t>
                </a:r>
                <a:r>
                  <a:rPr lang="en-US" altLang="en-US" sz="1800"/>
                  <a:t>+…+p</a:t>
                </a:r>
                <a:r>
                  <a:rPr lang="en-US" altLang="en-US" sz="1800" baseline="-25000"/>
                  <a:t>n</a:t>
                </a:r>
                <a:r>
                  <a:rPr lang="en-US" altLang="en-US" sz="1800"/>
                  <a:t>T</a:t>
                </a:r>
                <a:r>
                  <a:rPr lang="en-US" altLang="en-US" sz="1800" baseline="-25000"/>
                  <a:t>n</a:t>
                </a:r>
                <a:r>
                  <a:rPr lang="en-US" altLang="en-US" sz="1800"/>
                  <a:t>  = </a:t>
                </a:r>
              </a:p>
            </p:txBody>
          </p:sp>
          <p:graphicFrame>
            <p:nvGraphicFramePr>
              <p:cNvPr id="25602" name="Object 2">
                <a:extLst>
                  <a:ext uri="{FF2B5EF4-FFF2-40B4-BE49-F238E27FC236}">
                    <a16:creationId xmlns:a16="http://schemas.microsoft.com/office/drawing/2014/main" id="{B15A1E3A-21C5-46CB-B23B-8EB13F7595D5}"/>
                  </a:ext>
                </a:extLst>
              </p:cNvPr>
              <p:cNvGraphicFramePr>
                <a:graphicFrameLocks noChangeAspect="1"/>
              </p:cNvGraphicFramePr>
              <p:nvPr/>
            </p:nvGraphicFramePr>
            <p:xfrm>
              <a:off x="3072" y="3440"/>
              <a:ext cx="672" cy="592"/>
            </p:xfrm>
            <a:graphic>
              <a:graphicData uri="http://schemas.openxmlformats.org/presentationml/2006/ole">
                <mc:AlternateContent xmlns:mc="http://schemas.openxmlformats.org/markup-compatibility/2006">
                  <mc:Choice xmlns:v="urn:schemas-microsoft-com:vml" Requires="v">
                    <p:oleObj spid="_x0000_s5123" name="Equation" r:id="rId3" imgW="431800" imgH="431800" progId="Equation.3">
                      <p:embed/>
                    </p:oleObj>
                  </mc:Choice>
                  <mc:Fallback>
                    <p:oleObj name="Equation" r:id="rId3" imgW="431800" imgH="431800" progId="Equation.3">
                      <p:embed/>
                      <p:pic>
                        <p:nvPicPr>
                          <p:cNvPr id="25602" name="Object 2">
                            <a:extLst>
                              <a:ext uri="{FF2B5EF4-FFF2-40B4-BE49-F238E27FC236}">
                                <a16:creationId xmlns:a16="http://schemas.microsoft.com/office/drawing/2014/main" id="{B15A1E3A-21C5-46CB-B23B-8EB13F759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3440"/>
                            <a:ext cx="672"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5608" name="AutoShape 13">
              <a:extLst>
                <a:ext uri="{FF2B5EF4-FFF2-40B4-BE49-F238E27FC236}">
                  <a16:creationId xmlns:a16="http://schemas.microsoft.com/office/drawing/2014/main" id="{28CD9248-119D-4C8C-984F-C3EA592736F4}"/>
                </a:ext>
              </a:extLst>
            </p:cNvPr>
            <p:cNvSpPr>
              <a:spLocks noChangeArrowheads="1"/>
            </p:cNvSpPr>
            <p:nvPr/>
          </p:nvSpPr>
          <p:spPr bwMode="auto">
            <a:xfrm>
              <a:off x="816" y="3072"/>
              <a:ext cx="336" cy="336"/>
            </a:xfrm>
            <a:prstGeom prst="rightArrow">
              <a:avLst>
                <a:gd name="adj1" fmla="val 50000"/>
                <a:gd name="adj2" fmla="val 25000"/>
              </a:avLst>
            </a:prstGeom>
            <a:solidFill>
              <a:srgbClr val="333399"/>
            </a:solidFill>
            <a:ln w="9525">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endParaRPr lang="et-EE" altLang="en-US" sz="1800"/>
            </a:p>
          </p:txBody>
        </p:sp>
      </p:grpSp>
      <p:pic>
        <p:nvPicPr>
          <p:cNvPr id="25605" name="Picture 10" descr="ch7_xorsplitpattern.pdf">
            <a:extLst>
              <a:ext uri="{FF2B5EF4-FFF2-40B4-BE49-F238E27FC236}">
                <a16:creationId xmlns:a16="http://schemas.microsoft.com/office/drawing/2014/main" id="{09242218-00E0-4E83-96C9-8874FF56866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209675"/>
            <a:ext cx="49276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lide Number Placeholder 5">
            <a:extLst>
              <a:ext uri="{FF2B5EF4-FFF2-40B4-BE49-F238E27FC236}">
                <a16:creationId xmlns:a16="http://schemas.microsoft.com/office/drawing/2014/main" id="{497D0DA3-75E7-4973-8E1C-78A8792FD2C0}"/>
              </a:ext>
            </a:extLst>
          </p:cNvPr>
          <p:cNvSpPr txBox="1">
            <a:spLocks/>
          </p:cNvSpPr>
          <p:nvPr/>
        </p:nvSpPr>
        <p:spPr bwMode="auto">
          <a:xfrm>
            <a:off x="285750" y="6286500"/>
            <a:ext cx="55054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b="1">
                <a:solidFill>
                  <a:schemeClr val="tx1"/>
                </a:solidFill>
                <a:latin typeface="Arial" panose="020B0604020202020204" pitchFamily="34" charset="0"/>
                <a:ea typeface="ＭＳ Ｐゴシック" panose="020B0600070205080204" pitchFamily="34" charset="-128"/>
              </a:defRPr>
            </a:lvl2pPr>
            <a:lvl3pPr eaLnBrk="0" hangingPunct="0">
              <a:defRPr sz="2400" b="1">
                <a:solidFill>
                  <a:schemeClr val="tx1"/>
                </a:solidFill>
                <a:latin typeface="Arial" panose="020B0604020202020204" pitchFamily="34" charset="0"/>
                <a:ea typeface="ＭＳ Ｐゴシック" panose="020B0600070205080204" pitchFamily="34" charset="-128"/>
              </a:defRPr>
            </a:lvl3pPr>
            <a:lvl4pPr eaLnBrk="0" hangingPunct="0">
              <a:defRPr sz="2400" b="1">
                <a:solidFill>
                  <a:schemeClr val="tx1"/>
                </a:solidFill>
                <a:latin typeface="Arial" panose="020B0604020202020204" pitchFamily="34" charset="0"/>
                <a:ea typeface="ＭＳ Ｐゴシック" panose="020B0600070205080204" pitchFamily="34" charset="-128"/>
              </a:defRPr>
            </a:lvl4pPr>
            <a:lvl5pPr eaLnBrk="0" hangingPunct="0">
              <a:defRPr sz="2400" b="1">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b="0"/>
              <a:t>Inspired by a slide by Manuel Laguna &amp; John Marklund</a:t>
            </a:r>
            <a:endParaRPr lang="et-EE" altLang="en-US" sz="1600" b="0"/>
          </a:p>
        </p:txBody>
      </p:sp>
    </p:spTree>
    <p:extLst>
      <p:ext uri="{BB962C8B-B14F-4D97-AF65-F5344CB8AC3E}">
        <p14:creationId xmlns:p14="http://schemas.microsoft.com/office/powerpoint/2010/main" val="3899709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2520</Words>
  <Application>Microsoft Office PowerPoint</Application>
  <PresentationFormat>On-screen Show (4:3)</PresentationFormat>
  <Paragraphs>513</Paragraphs>
  <Slides>52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52</vt:i4>
      </vt:variant>
    </vt:vector>
  </HeadingPairs>
  <TitlesOfParts>
    <vt:vector size="63" baseType="lpstr">
      <vt:lpstr>ＭＳ Ｐゴシック</vt:lpstr>
      <vt:lpstr>Arial</vt:lpstr>
      <vt:lpstr>Calibri</vt:lpstr>
      <vt:lpstr>Symbol</vt:lpstr>
      <vt:lpstr>Times</vt:lpstr>
      <vt:lpstr>Times New Roman</vt:lpstr>
      <vt:lpstr>Wingdings</vt:lpstr>
      <vt:lpstr>Office Theme</vt:lpstr>
      <vt:lpstr>Equation</vt:lpstr>
      <vt:lpstr>Visio</vt:lpstr>
      <vt:lpstr>Chart</vt:lpstr>
      <vt:lpstr>Pemodelan Proses Bisnis</vt:lpstr>
      <vt:lpstr>Referensi</vt:lpstr>
      <vt:lpstr>Business Process Analysis</vt:lpstr>
      <vt:lpstr>Process Analysis Techniques</vt:lpstr>
      <vt:lpstr>PowerPoint Presentation</vt:lpstr>
      <vt:lpstr>Process Performance Measures</vt:lpstr>
      <vt:lpstr>Let’s start with time</vt:lpstr>
      <vt:lpstr>Cycle Time Analysis</vt:lpstr>
      <vt:lpstr>Alternative Paths</vt:lpstr>
      <vt:lpstr>PowerPoint Presentation</vt:lpstr>
      <vt:lpstr>Parallel Paths</vt:lpstr>
      <vt:lpstr>PowerPoint Presentation</vt:lpstr>
      <vt:lpstr>Rework</vt:lpstr>
      <vt:lpstr>PowerPoint Presentation</vt:lpstr>
      <vt:lpstr>PowerPoint Presentation</vt:lpstr>
      <vt:lpstr>Quick exercise</vt:lpstr>
      <vt:lpstr>Cycle Time Efficiency</vt:lpstr>
      <vt:lpstr>Flow Analysis</vt:lpstr>
      <vt:lpstr>Limitation 1: Not all Models are Structured</vt:lpstr>
      <vt:lpstr>Limitation 2: Fixed load + fixed resource capacity</vt:lpstr>
      <vt:lpstr>Cycle Time &amp; Work-In-Progress</vt:lpstr>
      <vt:lpstr>Exercise</vt:lpstr>
      <vt:lpstr>Exercise (cont.)</vt:lpstr>
      <vt:lpstr>Process Analysis Techniques</vt:lpstr>
      <vt:lpstr>Why flow analysis is not enough?</vt:lpstr>
      <vt:lpstr>PowerPoint Presentation</vt:lpstr>
      <vt:lpstr>Delay is Caused by Job Interference</vt:lpstr>
      <vt:lpstr>Burstiness Causes Interference</vt:lpstr>
      <vt:lpstr>Job Size Variation Causes Interference</vt:lpstr>
      <vt:lpstr>High Utilization Exacerbates Interference</vt:lpstr>
      <vt:lpstr>The Poisson Process</vt:lpstr>
      <vt:lpstr>Negative Exponential Distribution</vt:lpstr>
      <vt:lpstr>Queuing theory: basic concepts</vt:lpstr>
      <vt:lpstr>Queuing theory concepts (cont.)</vt:lpstr>
      <vt:lpstr>M/M/1 queue</vt:lpstr>
      <vt:lpstr>PowerPoint Presentation</vt:lpstr>
      <vt:lpstr>Tool Support</vt:lpstr>
      <vt:lpstr>PowerPoint Presentation</vt:lpstr>
      <vt:lpstr>PowerPoint Presentation</vt:lpstr>
      <vt:lpstr>Process Simulation</vt:lpstr>
      <vt:lpstr>Process Simulation</vt:lpstr>
      <vt:lpstr>Elements of a simulation model</vt:lpstr>
      <vt:lpstr>Simulation Example – BPMN model</vt:lpstr>
      <vt:lpstr>Resource Pools (Roles)</vt:lpstr>
      <vt:lpstr>Resource pools and execution times</vt:lpstr>
      <vt:lpstr>Reminder: Normal Distribution</vt:lpstr>
      <vt:lpstr>Arrival rate and branching probabilities</vt:lpstr>
      <vt:lpstr>Simulation output: KPIs</vt:lpstr>
      <vt:lpstr>Simulation output: detailed logs</vt:lpstr>
      <vt:lpstr>Tools for Process Simulation</vt:lpstr>
      <vt:lpstr>Simple Online Simulator</vt:lpstr>
      <vt:lpstr>BIMP Demo</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240</cp:revision>
  <dcterms:created xsi:type="dcterms:W3CDTF">2010-08-24T06:47:44Z</dcterms:created>
  <dcterms:modified xsi:type="dcterms:W3CDTF">2017-09-22T23:47:36Z</dcterms:modified>
</cp:coreProperties>
</file>