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75"/>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3D265B1-311D-4B99-837F-959C4CD7CFC4}">
          <p14:sldIdLst>
            <p14:sldId id="256"/>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79"/>
            <p14:sldId id="280"/>
            <p14:sldId id="281"/>
            <p14:sldId id="282"/>
            <p14:sldId id="283"/>
            <p14:sldId id="284"/>
            <p14:sldId id="285"/>
            <p14:sldId id="286"/>
            <p14:sldId id="287"/>
            <p14:sldId id="288"/>
            <p14:sldId id="289"/>
            <p14:sldId id="290"/>
            <p14:sldId id="291"/>
            <p14:sldId id="292"/>
            <p14:sldId id="293"/>
            <p14:sldId id="294"/>
            <p14:sldId id="295"/>
            <p14:sldId id="296"/>
            <p14:sldId id="297"/>
            <p14:sldId id="298"/>
            <p14:sldId id="299"/>
            <p14:sldId id="300"/>
            <p14:sldId id="301"/>
            <p14:sldId id="302"/>
            <p14:sldId id="303"/>
            <p14:sldId id="304"/>
            <p14:sldId id="305"/>
            <p14:sldId id="306"/>
            <p14:sldId id="307"/>
            <p14:sldId id="308"/>
            <p14:sldId id="309"/>
            <p14:sldId id="310"/>
            <p14:sldId id="311"/>
            <p14:sldId id="312"/>
            <p14:sldId id="313"/>
            <p14:sldId id="314"/>
            <p14:sldId id="315"/>
            <p14:sldId id="316"/>
            <p14:sldId id="317"/>
            <p14:sldId id="318"/>
            <p14:sldId id="319"/>
            <p14:sldId id="320"/>
            <p14:sldId id="321"/>
            <p14:sldId id="322"/>
            <p14:sldId id="323"/>
            <p14:sldId id="324"/>
            <p14:sldId id="325"/>
            <p14:sldId id="326"/>
            <p14:sldId id="327"/>
            <p14:sldId id="328"/>
            <p14:sldId id="32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5A09"/>
    <a:srgbClr val="5134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AE8790-87CE-44AA-90F6-6D25321726ED}" type="datetimeFigureOut">
              <a:rPr lang="en-US" smtClean="0"/>
              <a:t>5/5/2018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5B9DE6-5068-4B23-B203-7A97EA0D3C26}" type="slidenum">
              <a:rPr lang="en-US" smtClean="0"/>
              <a:t>‹#›</a:t>
            </a:fld>
            <a:endParaRPr lang="en-US"/>
          </a:p>
        </p:txBody>
      </p:sp>
    </p:spTree>
    <p:extLst>
      <p:ext uri="{BB962C8B-B14F-4D97-AF65-F5344CB8AC3E}">
        <p14:creationId xmlns:p14="http://schemas.microsoft.com/office/powerpoint/2010/main" val="609331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F4ADF86D-DB0C-4C58-9717-42675117A557}"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F1E6B-09BB-4159-8E64-64EC486A19B5}"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DF86D-DB0C-4C58-9717-42675117A557}"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F1E6B-09BB-4159-8E64-64EC486A19B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4ADF86D-DB0C-4C58-9717-42675117A557}"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F1E6B-09BB-4159-8E64-64EC486A19B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ADF86D-DB0C-4C58-9717-42675117A557}"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F1E6B-09BB-4159-8E64-64EC486A19B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ADF86D-DB0C-4C58-9717-42675117A557}" type="datetimeFigureOut">
              <a:rPr lang="en-US" smtClean="0"/>
              <a:t>5/5/2018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9F1E6B-09BB-4159-8E64-64EC486A19B5}"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4ADF86D-DB0C-4C58-9717-42675117A557}"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F1E6B-09BB-4159-8E64-64EC486A19B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F4ADF86D-DB0C-4C58-9717-42675117A557}" type="datetimeFigureOut">
              <a:rPr lang="en-US" smtClean="0"/>
              <a:t>5/5/2018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9F1E6B-09BB-4159-8E64-64EC486A19B5}"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ADF86D-DB0C-4C58-9717-42675117A557}" type="datetimeFigureOut">
              <a:rPr lang="en-US" smtClean="0"/>
              <a:t>5/5/2018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9F1E6B-09BB-4159-8E64-64EC486A19B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DF86D-DB0C-4C58-9717-42675117A557}" type="datetimeFigureOut">
              <a:rPr lang="en-US" smtClean="0"/>
              <a:t>5/5/2018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9F1E6B-09BB-4159-8E64-64EC486A19B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DF86D-DB0C-4C58-9717-42675117A557}"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F1E6B-09BB-4159-8E64-64EC486A19B5}"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ADF86D-DB0C-4C58-9717-42675117A557}" type="datetimeFigureOut">
              <a:rPr lang="en-US" smtClean="0"/>
              <a:t>5/5/2018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9F1E6B-09BB-4159-8E64-64EC486A19B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F4ADF86D-DB0C-4C58-9717-42675117A557}" type="datetimeFigureOut">
              <a:rPr lang="en-US" smtClean="0"/>
              <a:t>5/5/2018</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BF9F1E6B-09BB-4159-8E64-64EC486A19B5}"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55.x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Service </a:t>
            </a:r>
            <a:r>
              <a:rPr lang="id-ID" dirty="0" smtClean="0"/>
              <a:t>AND SYSTEM PERSPECTIVES</a:t>
            </a:r>
            <a:endParaRPr lang="en-US" dirty="0"/>
          </a:p>
        </p:txBody>
      </p:sp>
      <p:sp>
        <p:nvSpPr>
          <p:cNvPr id="3" name="Subtitle 2"/>
          <p:cNvSpPr>
            <a:spLocks noGrp="1"/>
          </p:cNvSpPr>
          <p:nvPr>
            <p:ph type="subTitle" idx="1"/>
          </p:nvPr>
        </p:nvSpPr>
        <p:spPr/>
        <p:txBody>
          <a:bodyPr>
            <a:normAutofit fontScale="92500" lnSpcReduction="20000"/>
          </a:bodyPr>
          <a:lstStyle/>
          <a:p>
            <a:r>
              <a:rPr lang="en-US" dirty="0" err="1" smtClean="0"/>
              <a:t>Indriani</a:t>
            </a:r>
            <a:r>
              <a:rPr lang="en-US" dirty="0" smtClean="0"/>
              <a:t> Noor </a:t>
            </a:r>
            <a:r>
              <a:rPr lang="en-US" dirty="0" err="1" smtClean="0"/>
              <a:t>Hapsari</a:t>
            </a:r>
            <a:endParaRPr lang="en-US" dirty="0" smtClean="0"/>
          </a:p>
          <a:p>
            <a:endParaRPr lang="en-US" dirty="0"/>
          </a:p>
          <a:p>
            <a:r>
              <a:rPr lang="en-US" dirty="0" smtClean="0"/>
              <a:t>Source:</a:t>
            </a:r>
          </a:p>
          <a:p>
            <a:r>
              <a:rPr lang="en-US" dirty="0"/>
              <a:t>http://web.nchu.edu.tw/~pfsum/papers/Service_Systems_V3.ppt</a:t>
            </a:r>
            <a:endParaRPr lang="en-US" dirty="0" smtClean="0"/>
          </a:p>
        </p:txBody>
      </p:sp>
    </p:spTree>
    <p:extLst>
      <p:ext uri="{BB962C8B-B14F-4D97-AF65-F5344CB8AC3E}">
        <p14:creationId xmlns:p14="http://schemas.microsoft.com/office/powerpoint/2010/main" val="155686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6E50BB35-E3EA-4613-A971-D32270D8CC5B}" type="slidenum">
              <a:rPr kumimoji="0" lang="en-US" altLang="zh-TW">
                <a:latin typeface="Garamond" panose="02020404030301010803" pitchFamily="18" charset="0"/>
              </a:rPr>
              <a:pPr eaLnBrk="1" hangingPunct="1"/>
              <a:t>10</a:t>
            </a:fld>
            <a:endParaRPr kumimoji="0" lang="en-US" altLang="zh-TW">
              <a:latin typeface="Garamond" panose="02020404030301010803" pitchFamily="18" charset="0"/>
            </a:endParaRPr>
          </a:p>
        </p:txBody>
      </p:sp>
      <p:sp>
        <p:nvSpPr>
          <p:cNvPr id="9219" name="Rectangle 2"/>
          <p:cNvSpPr>
            <a:spLocks noGrp="1" noChangeArrowheads="1"/>
          </p:cNvSpPr>
          <p:nvPr>
            <p:ph type="title"/>
          </p:nvPr>
        </p:nvSpPr>
        <p:spPr/>
        <p:txBody>
          <a:bodyPr/>
          <a:lstStyle/>
          <a:p>
            <a:r>
              <a:rPr lang="en-US" altLang="zh-TW" smtClean="0"/>
              <a:t>Product-Service Systems</a:t>
            </a:r>
          </a:p>
        </p:txBody>
      </p:sp>
      <p:sp>
        <p:nvSpPr>
          <p:cNvPr id="9220" name="Rectangle 3"/>
          <p:cNvSpPr>
            <a:spLocks noGrp="1" noChangeArrowheads="1"/>
          </p:cNvSpPr>
          <p:nvPr>
            <p:ph type="body" idx="1"/>
          </p:nvPr>
        </p:nvSpPr>
        <p:spPr/>
        <p:txBody>
          <a:bodyPr/>
          <a:lstStyle/>
          <a:p>
            <a:r>
              <a:rPr lang="en-US" altLang="zh-TW" smtClean="0">
                <a:latin typeface="Garamond" panose="02020404030301010803" pitchFamily="18" charset="0"/>
              </a:rPr>
              <a:t>Definition</a:t>
            </a:r>
          </a:p>
          <a:p>
            <a:pPr lvl="1"/>
            <a:r>
              <a:rPr lang="en-US" altLang="zh-TW" smtClean="0">
                <a:latin typeface="Garamond" panose="02020404030301010803" pitchFamily="18" charset="0"/>
              </a:rPr>
              <a:t>A system that </a:t>
            </a:r>
            <a:r>
              <a:rPr lang="en-US" altLang="zh-TW" smtClean="0">
                <a:solidFill>
                  <a:srgbClr val="FF0000"/>
                </a:solidFill>
                <a:latin typeface="Garamond" panose="02020404030301010803" pitchFamily="18" charset="0"/>
              </a:rPr>
              <a:t>produces products and provides services</a:t>
            </a:r>
            <a:r>
              <a:rPr lang="en-US" altLang="zh-TW" smtClean="0">
                <a:latin typeface="Garamond" panose="02020404030301010803" pitchFamily="18" charset="0"/>
              </a:rPr>
              <a:t> to its customers is a product-service system.</a:t>
            </a:r>
          </a:p>
          <a:p>
            <a:endParaRPr lang="en-US" altLang="zh-TW" smtClean="0">
              <a:latin typeface="Garamond" panose="02020404030301010803" pitchFamily="18" charset="0"/>
            </a:endParaRPr>
          </a:p>
          <a:p>
            <a:r>
              <a:rPr lang="en-US" altLang="zh-TW" smtClean="0"/>
              <a:t>Examples</a:t>
            </a:r>
          </a:p>
          <a:p>
            <a:pPr lvl="1"/>
            <a:r>
              <a:rPr lang="en-US" altLang="zh-TW" smtClean="0"/>
              <a:t>Acer is a PS system. It produces notebooks and provides after-sell services.</a:t>
            </a:r>
          </a:p>
          <a:p>
            <a:pPr lvl="1"/>
            <a:r>
              <a:rPr lang="en-US" altLang="zh-TW" smtClean="0"/>
              <a:t>TV manufacturer is a PS system. It produces TV and provides after-sell services.</a:t>
            </a:r>
          </a:p>
        </p:txBody>
      </p:sp>
    </p:spTree>
    <p:extLst>
      <p:ext uri="{BB962C8B-B14F-4D97-AF65-F5344CB8AC3E}">
        <p14:creationId xmlns:p14="http://schemas.microsoft.com/office/powerpoint/2010/main" val="13509500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E8649A70-0E2B-494B-9537-59E92EFB912F}" type="slidenum">
              <a:rPr kumimoji="0" lang="en-US" altLang="zh-TW">
                <a:latin typeface="Garamond" panose="02020404030301010803" pitchFamily="18" charset="0"/>
              </a:rPr>
              <a:pPr eaLnBrk="1" hangingPunct="1"/>
              <a:t>11</a:t>
            </a:fld>
            <a:endParaRPr kumimoji="0" lang="en-US" altLang="zh-TW">
              <a:latin typeface="Garamond" panose="02020404030301010803" pitchFamily="18" charset="0"/>
            </a:endParaRPr>
          </a:p>
        </p:txBody>
      </p:sp>
      <p:sp>
        <p:nvSpPr>
          <p:cNvPr id="10243" name="Rectangle 2"/>
          <p:cNvSpPr>
            <a:spLocks noGrp="1" noChangeArrowheads="1"/>
          </p:cNvSpPr>
          <p:nvPr>
            <p:ph type="title"/>
          </p:nvPr>
        </p:nvSpPr>
        <p:spPr/>
        <p:txBody>
          <a:bodyPr/>
          <a:lstStyle/>
          <a:p>
            <a:r>
              <a:rPr lang="en-US" altLang="zh-TW" smtClean="0"/>
              <a:t>Product Systems</a:t>
            </a:r>
          </a:p>
        </p:txBody>
      </p:sp>
      <p:sp>
        <p:nvSpPr>
          <p:cNvPr id="10244" name="Rectangle 3"/>
          <p:cNvSpPr>
            <a:spLocks noGrp="1" noChangeArrowheads="1"/>
          </p:cNvSpPr>
          <p:nvPr>
            <p:ph type="body" idx="1"/>
          </p:nvPr>
        </p:nvSpPr>
        <p:spPr/>
        <p:txBody>
          <a:bodyPr/>
          <a:lstStyle/>
          <a:p>
            <a:pPr>
              <a:lnSpc>
                <a:spcPct val="90000"/>
              </a:lnSpc>
            </a:pPr>
            <a:r>
              <a:rPr lang="en-US" altLang="zh-TW" sz="2600" smtClean="0">
                <a:latin typeface="Garamond" panose="02020404030301010803" pitchFamily="18" charset="0"/>
              </a:rPr>
              <a:t>Definition</a:t>
            </a:r>
          </a:p>
          <a:p>
            <a:pPr lvl="1">
              <a:lnSpc>
                <a:spcPct val="90000"/>
              </a:lnSpc>
            </a:pPr>
            <a:r>
              <a:rPr lang="en-US" altLang="zh-TW" sz="2200" smtClean="0">
                <a:latin typeface="Garamond" panose="02020404030301010803" pitchFamily="18" charset="0"/>
              </a:rPr>
              <a:t>A system that solely </a:t>
            </a:r>
            <a:r>
              <a:rPr lang="en-US" altLang="zh-TW" sz="2200" smtClean="0">
                <a:solidFill>
                  <a:srgbClr val="FF0000"/>
                </a:solidFill>
                <a:latin typeface="Garamond" panose="02020404030301010803" pitchFamily="18" charset="0"/>
              </a:rPr>
              <a:t>produces products</a:t>
            </a:r>
            <a:r>
              <a:rPr lang="en-US" altLang="zh-TW" sz="2200" smtClean="0">
                <a:latin typeface="Garamond" panose="02020404030301010803" pitchFamily="18" charset="0"/>
              </a:rPr>
              <a:t> to its customers is called product system.</a:t>
            </a:r>
          </a:p>
          <a:p>
            <a:pPr>
              <a:lnSpc>
                <a:spcPct val="90000"/>
              </a:lnSpc>
            </a:pPr>
            <a:endParaRPr lang="en-US" altLang="zh-TW" sz="2600" smtClean="0">
              <a:latin typeface="Garamond" panose="02020404030301010803" pitchFamily="18" charset="0"/>
            </a:endParaRPr>
          </a:p>
          <a:p>
            <a:pPr>
              <a:lnSpc>
                <a:spcPct val="90000"/>
              </a:lnSpc>
            </a:pPr>
            <a:r>
              <a:rPr lang="en-US" altLang="zh-TW" sz="2600" smtClean="0"/>
              <a:t>This kind of systems does rarely exist.</a:t>
            </a:r>
          </a:p>
          <a:p>
            <a:pPr lvl="1">
              <a:lnSpc>
                <a:spcPct val="90000"/>
              </a:lnSpc>
            </a:pPr>
            <a:r>
              <a:rPr lang="en-US" altLang="zh-TW" sz="2200" smtClean="0"/>
              <a:t>Even an OEM will sell not just products manufacturing, but also with [service level] agreements in products delivery schedule, after-sell services, and others.</a:t>
            </a:r>
          </a:p>
          <a:p>
            <a:pPr lvl="1">
              <a:lnSpc>
                <a:spcPct val="90000"/>
              </a:lnSpc>
            </a:pPr>
            <a:r>
              <a:rPr lang="en-US" altLang="zh-TW" sz="2200" smtClean="0"/>
              <a:t>So, better call these systems Product-Oriented System.</a:t>
            </a:r>
          </a:p>
          <a:p>
            <a:pPr>
              <a:lnSpc>
                <a:spcPct val="90000"/>
              </a:lnSpc>
            </a:pPr>
            <a:r>
              <a:rPr lang="en-US" altLang="zh-TW" sz="2600" smtClean="0"/>
              <a:t>Related concept: Good-Dominant Logic</a:t>
            </a:r>
          </a:p>
          <a:p>
            <a:pPr>
              <a:lnSpc>
                <a:spcPct val="90000"/>
              </a:lnSpc>
            </a:pPr>
            <a:r>
              <a:rPr lang="en-US" altLang="zh-TW" sz="2600" smtClean="0"/>
              <a:t>Supply Chain</a:t>
            </a:r>
          </a:p>
          <a:p>
            <a:pPr>
              <a:lnSpc>
                <a:spcPct val="90000"/>
              </a:lnSpc>
            </a:pPr>
            <a:endParaRPr lang="en-US" altLang="zh-TW" sz="2600" smtClean="0"/>
          </a:p>
        </p:txBody>
      </p:sp>
    </p:spTree>
    <p:extLst>
      <p:ext uri="{BB962C8B-B14F-4D97-AF65-F5344CB8AC3E}">
        <p14:creationId xmlns:p14="http://schemas.microsoft.com/office/powerpoint/2010/main" val="23662145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5F170185-BC31-482D-86C1-4C462314ACB2}" type="slidenum">
              <a:rPr kumimoji="0" lang="en-US" altLang="zh-TW">
                <a:latin typeface="Garamond" panose="02020404030301010803" pitchFamily="18" charset="0"/>
              </a:rPr>
              <a:pPr eaLnBrk="1" hangingPunct="1"/>
              <a:t>12</a:t>
            </a:fld>
            <a:endParaRPr kumimoji="0" lang="en-US" altLang="zh-TW">
              <a:latin typeface="Garamond" panose="02020404030301010803" pitchFamily="18" charset="0"/>
            </a:endParaRPr>
          </a:p>
        </p:txBody>
      </p:sp>
      <p:sp>
        <p:nvSpPr>
          <p:cNvPr id="11267" name="Rectangle 2"/>
          <p:cNvSpPr>
            <a:spLocks noGrp="1" noChangeArrowheads="1"/>
          </p:cNvSpPr>
          <p:nvPr>
            <p:ph type="title"/>
          </p:nvPr>
        </p:nvSpPr>
        <p:spPr/>
        <p:txBody>
          <a:bodyPr/>
          <a:lstStyle/>
          <a:p>
            <a:r>
              <a:rPr lang="en-US" altLang="zh-TW" smtClean="0"/>
              <a:t>Service Systems</a:t>
            </a:r>
          </a:p>
        </p:txBody>
      </p:sp>
      <p:sp>
        <p:nvSpPr>
          <p:cNvPr id="11268" name="Rectangle 3"/>
          <p:cNvSpPr>
            <a:spLocks noGrp="1" noChangeArrowheads="1"/>
          </p:cNvSpPr>
          <p:nvPr>
            <p:ph type="body" idx="1"/>
          </p:nvPr>
        </p:nvSpPr>
        <p:spPr/>
        <p:txBody>
          <a:bodyPr/>
          <a:lstStyle/>
          <a:p>
            <a:pPr>
              <a:lnSpc>
                <a:spcPct val="90000"/>
              </a:lnSpc>
            </a:pPr>
            <a:r>
              <a:rPr lang="en-US" altLang="zh-TW" sz="2100" smtClean="0">
                <a:latin typeface="Garamond" panose="02020404030301010803" pitchFamily="18" charset="0"/>
              </a:rPr>
              <a:t>Definition</a:t>
            </a:r>
          </a:p>
          <a:p>
            <a:pPr lvl="1">
              <a:lnSpc>
                <a:spcPct val="90000"/>
              </a:lnSpc>
            </a:pPr>
            <a:r>
              <a:rPr lang="en-US" altLang="zh-TW" sz="2000" smtClean="0">
                <a:latin typeface="Garamond" panose="02020404030301010803" pitchFamily="18" charset="0"/>
              </a:rPr>
              <a:t>A system that solely </a:t>
            </a:r>
            <a:r>
              <a:rPr lang="en-US" altLang="zh-TW" sz="2000" smtClean="0">
                <a:solidFill>
                  <a:srgbClr val="FF0000"/>
                </a:solidFill>
                <a:latin typeface="Garamond" panose="02020404030301010803" pitchFamily="18" charset="0"/>
              </a:rPr>
              <a:t>provides services</a:t>
            </a:r>
            <a:r>
              <a:rPr lang="en-US" altLang="zh-TW" sz="2000" smtClean="0">
                <a:latin typeface="Garamond" panose="02020404030301010803" pitchFamily="18" charset="0"/>
              </a:rPr>
              <a:t> to its customers is called service system.</a:t>
            </a:r>
          </a:p>
          <a:p>
            <a:pPr>
              <a:lnSpc>
                <a:spcPct val="90000"/>
              </a:lnSpc>
            </a:pPr>
            <a:endParaRPr lang="en-US" altLang="zh-TW" sz="2100" smtClean="0">
              <a:latin typeface="Garamond" panose="02020404030301010803" pitchFamily="18" charset="0"/>
            </a:endParaRPr>
          </a:p>
          <a:p>
            <a:pPr>
              <a:lnSpc>
                <a:spcPct val="90000"/>
              </a:lnSpc>
            </a:pPr>
            <a:r>
              <a:rPr lang="en-US" altLang="zh-TW" sz="2100" smtClean="0"/>
              <a:t>Examples</a:t>
            </a:r>
          </a:p>
          <a:p>
            <a:pPr lvl="1">
              <a:lnSpc>
                <a:spcPct val="90000"/>
              </a:lnSpc>
            </a:pPr>
            <a:r>
              <a:rPr lang="en-US" altLang="zh-TW" sz="2000" smtClean="0"/>
              <a:t>Normally, companies in the service sector</a:t>
            </a:r>
          </a:p>
          <a:p>
            <a:pPr lvl="1">
              <a:lnSpc>
                <a:spcPct val="90000"/>
              </a:lnSpc>
            </a:pPr>
            <a:r>
              <a:rPr lang="en-US" altLang="zh-TW" sz="2000" smtClean="0"/>
              <a:t>Accounting firms, Banks, Law firms</a:t>
            </a:r>
          </a:p>
          <a:p>
            <a:pPr lvl="1">
              <a:lnSpc>
                <a:spcPct val="90000"/>
              </a:lnSpc>
            </a:pPr>
            <a:r>
              <a:rPr lang="en-US" altLang="zh-TW" sz="2000" smtClean="0"/>
              <a:t>Car repairing workshops</a:t>
            </a:r>
          </a:p>
          <a:p>
            <a:pPr lvl="1">
              <a:lnSpc>
                <a:spcPct val="90000"/>
              </a:lnSpc>
            </a:pPr>
            <a:r>
              <a:rPr lang="en-US" altLang="zh-TW" sz="2000" smtClean="0"/>
              <a:t>Restaurants, Hotels, KTV, Pubs/Bars</a:t>
            </a:r>
          </a:p>
          <a:p>
            <a:pPr lvl="1">
              <a:lnSpc>
                <a:spcPct val="90000"/>
              </a:lnSpc>
            </a:pPr>
            <a:r>
              <a:rPr lang="en-US" altLang="zh-TW" sz="2000" smtClean="0"/>
              <a:t>IT consultant firms</a:t>
            </a:r>
          </a:p>
          <a:p>
            <a:pPr lvl="1">
              <a:lnSpc>
                <a:spcPct val="90000"/>
              </a:lnSpc>
            </a:pPr>
            <a:r>
              <a:rPr lang="en-US" altLang="zh-TW" sz="2000" smtClean="0"/>
              <a:t>Marketing consultant firms</a:t>
            </a:r>
          </a:p>
          <a:p>
            <a:pPr>
              <a:lnSpc>
                <a:spcPct val="90000"/>
              </a:lnSpc>
            </a:pPr>
            <a:r>
              <a:rPr lang="en-US" altLang="zh-TW" sz="2100" smtClean="0"/>
              <a:t>Related Concept: Service-Dominant Logic</a:t>
            </a:r>
          </a:p>
          <a:p>
            <a:pPr>
              <a:lnSpc>
                <a:spcPct val="90000"/>
              </a:lnSpc>
            </a:pPr>
            <a:r>
              <a:rPr lang="en-US" altLang="zh-TW" sz="2100" smtClean="0"/>
              <a:t>Service Supply Chain</a:t>
            </a:r>
          </a:p>
        </p:txBody>
      </p:sp>
    </p:spTree>
    <p:extLst>
      <p:ext uri="{BB962C8B-B14F-4D97-AF65-F5344CB8AC3E}">
        <p14:creationId xmlns:p14="http://schemas.microsoft.com/office/powerpoint/2010/main" val="3329695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99" name="Rectangle 47"/>
          <p:cNvSpPr>
            <a:spLocks noChangeArrowheads="1"/>
          </p:cNvSpPr>
          <p:nvPr/>
        </p:nvSpPr>
        <p:spPr bwMode="auto">
          <a:xfrm>
            <a:off x="2482850" y="1125538"/>
            <a:ext cx="3313113" cy="2951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 name="矩形 3"/>
          <p:cNvSpPr/>
          <p:nvPr/>
        </p:nvSpPr>
        <p:spPr>
          <a:xfrm>
            <a:off x="2279650" y="476250"/>
            <a:ext cx="3752850" cy="60261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5" name="矩形 4"/>
          <p:cNvSpPr>
            <a:spLocks noChangeArrowheads="1"/>
          </p:cNvSpPr>
          <p:nvPr/>
        </p:nvSpPr>
        <p:spPr bwMode="auto">
          <a:xfrm>
            <a:off x="2555875" y="1700213"/>
            <a:ext cx="3133725" cy="1512887"/>
          </a:xfrm>
          <a:prstGeom prst="rect">
            <a:avLst/>
          </a:prstGeom>
          <a:solidFill>
            <a:srgbClr val="FFFF00"/>
          </a:solidFill>
          <a:ln w="9525" algn="ctr">
            <a:solidFill>
              <a:srgbClr val="4A7EBB"/>
            </a:solidFill>
            <a:miter lim="800000"/>
            <a:headEnd/>
            <a:tailEnd/>
          </a:ln>
          <a:effectLst>
            <a:outerShdw dist="23000" dir="5400000" rotWithShape="0">
              <a:srgbClr val="000000">
                <a:alpha val="34999"/>
              </a:srgbClr>
            </a:outerShdw>
          </a:effectLst>
        </p:spPr>
        <p:txBody>
          <a:bodyPr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endParaRPr lang="zh-TW" altLang="en-US">
              <a:solidFill>
                <a:srgbClr val="FFFFFF"/>
              </a:solidFill>
              <a:latin typeface="Calibri" panose="020F0502020204030204" pitchFamily="34" charset="0"/>
            </a:endParaRPr>
          </a:p>
        </p:txBody>
      </p:sp>
      <p:sp>
        <p:nvSpPr>
          <p:cNvPr id="6" name="矩形 5"/>
          <p:cNvSpPr/>
          <p:nvPr/>
        </p:nvSpPr>
        <p:spPr>
          <a:xfrm>
            <a:off x="3635375" y="2636838"/>
            <a:ext cx="303213" cy="3873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7" name="矩形 6"/>
          <p:cNvSpPr/>
          <p:nvPr/>
        </p:nvSpPr>
        <p:spPr>
          <a:xfrm>
            <a:off x="2771775" y="2251075"/>
            <a:ext cx="303213" cy="3857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8" name="矩形 7"/>
          <p:cNvSpPr/>
          <p:nvPr/>
        </p:nvSpPr>
        <p:spPr>
          <a:xfrm>
            <a:off x="3635375" y="1889125"/>
            <a:ext cx="303213" cy="3873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9" name="矩形 8"/>
          <p:cNvSpPr/>
          <p:nvPr/>
        </p:nvSpPr>
        <p:spPr>
          <a:xfrm>
            <a:off x="4484688" y="2214563"/>
            <a:ext cx="303212" cy="385762"/>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10" name="文字方塊 9"/>
          <p:cNvSpPr txBox="1">
            <a:spLocks noChangeArrowheads="1"/>
          </p:cNvSpPr>
          <p:nvPr/>
        </p:nvSpPr>
        <p:spPr bwMode="auto">
          <a:xfrm>
            <a:off x="149225" y="2133600"/>
            <a:ext cx="1543050" cy="666750"/>
          </a:xfrm>
          <a:prstGeom prst="rect">
            <a:avLst/>
          </a:prstGeom>
          <a:solidFill>
            <a:schemeClr val="folHlink"/>
          </a:solidFill>
          <a:ln w="25400" algn="ctr">
            <a:solidFill>
              <a:schemeClr val="bg2"/>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solidFill>
                  <a:srgbClr val="000000"/>
                </a:solidFill>
                <a:latin typeface="Times New Roman" panose="02020603050405020304" pitchFamily="18" charset="0"/>
                <a:cs typeface="Times New Roman" panose="02020603050405020304" pitchFamily="18" charset="0"/>
              </a:rPr>
              <a:t>Services</a:t>
            </a:r>
            <a:r>
              <a:rPr lang="zh-TW" altLang="en-US">
                <a:solidFill>
                  <a:srgbClr val="000000"/>
                </a:solidFill>
                <a:latin typeface="Times New Roman" panose="02020603050405020304" pitchFamily="18" charset="0"/>
                <a:cs typeface="Times New Roman" panose="02020603050405020304" pitchFamily="18" charset="0"/>
              </a:rPr>
              <a:t> </a:t>
            </a:r>
            <a:r>
              <a:rPr lang="en-US" altLang="zh-TW">
                <a:solidFill>
                  <a:srgbClr val="000000"/>
                </a:solidFill>
                <a:latin typeface="Times New Roman" panose="02020603050405020304" pitchFamily="18" charset="0"/>
                <a:cs typeface="Times New Roman" panose="02020603050405020304" pitchFamily="18" charset="0"/>
              </a:rPr>
              <a:t>from</a:t>
            </a:r>
            <a:r>
              <a:rPr lang="zh-TW" altLang="en-US">
                <a:solidFill>
                  <a:srgbClr val="000000"/>
                </a:solidFill>
                <a:latin typeface="Times New Roman" panose="02020603050405020304" pitchFamily="18" charset="0"/>
                <a:cs typeface="Times New Roman" panose="02020603050405020304" pitchFamily="18" charset="0"/>
              </a:rPr>
              <a:t> </a:t>
            </a:r>
            <a:endParaRPr lang="en-US" altLang="zh-TW">
              <a:solidFill>
                <a:srgbClr val="000000"/>
              </a:solidFill>
              <a:latin typeface="Times New Roman" panose="02020603050405020304" pitchFamily="18" charset="0"/>
              <a:cs typeface="Times New Roman" panose="02020603050405020304" pitchFamily="18" charset="0"/>
            </a:endParaRPr>
          </a:p>
          <a:p>
            <a:pPr eaLnBrk="1" hangingPunct="1"/>
            <a:r>
              <a:rPr lang="en-US" altLang="zh-TW">
                <a:solidFill>
                  <a:srgbClr val="000000"/>
                </a:solidFill>
                <a:latin typeface="Times New Roman" panose="02020603050405020304" pitchFamily="18" charset="0"/>
                <a:cs typeface="Times New Roman" panose="02020603050405020304" pitchFamily="18" charset="0"/>
              </a:rPr>
              <a:t>Suppliers</a:t>
            </a:r>
            <a:endParaRPr lang="zh-TW" altLang="en-US">
              <a:solidFill>
                <a:srgbClr val="000000"/>
              </a:solidFill>
              <a:latin typeface="Times New Roman" panose="02020603050405020304" pitchFamily="18" charset="0"/>
              <a:cs typeface="Times New Roman" panose="02020603050405020304" pitchFamily="18" charset="0"/>
            </a:endParaRPr>
          </a:p>
        </p:txBody>
      </p:sp>
      <p:cxnSp>
        <p:nvCxnSpPr>
          <p:cNvPr id="13" name="直線箭頭接點 12"/>
          <p:cNvCxnSpPr>
            <a:stCxn id="7" idx="3"/>
            <a:endCxn id="8" idx="1"/>
          </p:cNvCxnSpPr>
          <p:nvPr/>
        </p:nvCxnSpPr>
        <p:spPr>
          <a:xfrm flipV="1">
            <a:off x="3074988" y="2082800"/>
            <a:ext cx="560387" cy="361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線箭頭接點 14"/>
          <p:cNvCxnSpPr>
            <a:stCxn id="7" idx="3"/>
            <a:endCxn id="6" idx="1"/>
          </p:cNvCxnSpPr>
          <p:nvPr/>
        </p:nvCxnSpPr>
        <p:spPr>
          <a:xfrm>
            <a:off x="3074988" y="2444750"/>
            <a:ext cx="560387" cy="3857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箭頭接點 16"/>
          <p:cNvCxnSpPr>
            <a:stCxn id="8" idx="3"/>
            <a:endCxn id="9" idx="1"/>
          </p:cNvCxnSpPr>
          <p:nvPr/>
        </p:nvCxnSpPr>
        <p:spPr>
          <a:xfrm>
            <a:off x="3938588" y="2082800"/>
            <a:ext cx="546100" cy="3254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箭頭接點 17"/>
          <p:cNvCxnSpPr>
            <a:stCxn id="6" idx="3"/>
            <a:endCxn id="9" idx="1"/>
          </p:cNvCxnSpPr>
          <p:nvPr/>
        </p:nvCxnSpPr>
        <p:spPr>
          <a:xfrm flipV="1">
            <a:off x="3938588" y="2408238"/>
            <a:ext cx="546100" cy="422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文字方塊 26"/>
          <p:cNvSpPr txBox="1"/>
          <p:nvPr/>
        </p:nvSpPr>
        <p:spPr>
          <a:xfrm>
            <a:off x="2573338" y="588963"/>
            <a:ext cx="630237" cy="39211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solidFill>
                  <a:srgbClr val="000000"/>
                </a:solidFill>
                <a:latin typeface="Calibri" panose="020F0502020204030204" pitchFamily="34" charset="0"/>
              </a:rPr>
              <a:t>R&amp;D</a:t>
            </a:r>
            <a:endParaRPr lang="zh-TW" altLang="en-US" sz="2800">
              <a:solidFill>
                <a:srgbClr val="000000"/>
              </a:solidFill>
              <a:latin typeface="Times New Roman" panose="02020603050405020304" pitchFamily="18" charset="0"/>
              <a:cs typeface="Times New Roman" panose="02020603050405020304" pitchFamily="18" charset="0"/>
            </a:endParaRPr>
          </a:p>
        </p:txBody>
      </p:sp>
      <p:cxnSp>
        <p:nvCxnSpPr>
          <p:cNvPr id="30" name="直線箭頭接點 29"/>
          <p:cNvCxnSpPr/>
          <p:nvPr/>
        </p:nvCxnSpPr>
        <p:spPr>
          <a:xfrm>
            <a:off x="3535363" y="3203575"/>
            <a:ext cx="12700" cy="355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1" name="直線箭頭接點 30"/>
          <p:cNvCxnSpPr/>
          <p:nvPr/>
        </p:nvCxnSpPr>
        <p:spPr>
          <a:xfrm>
            <a:off x="4598988" y="3217863"/>
            <a:ext cx="12700" cy="355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2" name="直線箭頭接點 31"/>
          <p:cNvCxnSpPr/>
          <p:nvPr/>
        </p:nvCxnSpPr>
        <p:spPr>
          <a:xfrm>
            <a:off x="4046538" y="3217863"/>
            <a:ext cx="14287" cy="355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3" name="文字方塊 32"/>
          <p:cNvSpPr txBox="1"/>
          <p:nvPr/>
        </p:nvSpPr>
        <p:spPr>
          <a:xfrm>
            <a:off x="2870200" y="3597275"/>
            <a:ext cx="2422525" cy="392113"/>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solidFill>
                  <a:srgbClr val="000000"/>
                </a:solidFill>
                <a:latin typeface="Calibri" panose="020F0502020204030204" pitchFamily="34" charset="0"/>
              </a:rPr>
              <a:t>Management</a:t>
            </a:r>
            <a:r>
              <a:rPr lang="zh-TW" altLang="en-US">
                <a:solidFill>
                  <a:srgbClr val="000000"/>
                </a:solidFill>
                <a:latin typeface="Calibri" panose="020F0502020204030204" pitchFamily="34" charset="0"/>
              </a:rPr>
              <a:t> </a:t>
            </a:r>
            <a:r>
              <a:rPr lang="en-US" altLang="zh-TW">
                <a:solidFill>
                  <a:srgbClr val="000000"/>
                </a:solidFill>
                <a:latin typeface="Calibri" panose="020F0502020204030204" pitchFamily="34" charset="0"/>
              </a:rPr>
              <a:t>Processes</a:t>
            </a:r>
            <a:endParaRPr lang="zh-TW" altLang="en-US">
              <a:solidFill>
                <a:srgbClr val="000000"/>
              </a:solidFill>
              <a:latin typeface="Calibri" panose="020F0502020204030204" pitchFamily="34" charset="0"/>
            </a:endParaRPr>
          </a:p>
        </p:txBody>
      </p:sp>
      <p:sp>
        <p:nvSpPr>
          <p:cNvPr id="34" name="文字方塊 33"/>
          <p:cNvSpPr txBox="1"/>
          <p:nvPr/>
        </p:nvSpPr>
        <p:spPr>
          <a:xfrm>
            <a:off x="2917825" y="4332288"/>
            <a:ext cx="2374900" cy="39211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solidFill>
                  <a:srgbClr val="000000"/>
                </a:solidFill>
                <a:latin typeface="Calibri" panose="020F0502020204030204" pitchFamily="34" charset="0"/>
              </a:rPr>
              <a:t>Finance/Acct. (Process)</a:t>
            </a:r>
            <a:endParaRPr lang="zh-TW" altLang="en-US">
              <a:solidFill>
                <a:srgbClr val="000000"/>
              </a:solidFill>
              <a:latin typeface="Calibri" panose="020F0502020204030204" pitchFamily="34" charset="0"/>
            </a:endParaRPr>
          </a:p>
        </p:txBody>
      </p:sp>
      <p:sp>
        <p:nvSpPr>
          <p:cNvPr id="35" name="文字方塊 34"/>
          <p:cNvSpPr txBox="1"/>
          <p:nvPr/>
        </p:nvSpPr>
        <p:spPr>
          <a:xfrm>
            <a:off x="2916238" y="4981575"/>
            <a:ext cx="2376487" cy="3921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lang="en-US" altLang="zh-TW">
                <a:solidFill>
                  <a:srgbClr val="000000"/>
                </a:solidFill>
                <a:latin typeface="Calibri" panose="020F0502020204030204" pitchFamily="34" charset="0"/>
              </a:rPr>
              <a:t>HR (Process)</a:t>
            </a:r>
            <a:endParaRPr lang="zh-TW" altLang="en-US">
              <a:solidFill>
                <a:srgbClr val="000000"/>
              </a:solidFill>
              <a:latin typeface="Calibri" panose="020F0502020204030204" pitchFamily="34" charset="0"/>
            </a:endParaRPr>
          </a:p>
        </p:txBody>
      </p:sp>
      <p:sp>
        <p:nvSpPr>
          <p:cNvPr id="36" name="文字方塊 35"/>
          <p:cNvSpPr txBox="1"/>
          <p:nvPr/>
        </p:nvSpPr>
        <p:spPr>
          <a:xfrm>
            <a:off x="3995738" y="620713"/>
            <a:ext cx="1727200" cy="39211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solidFill>
                  <a:srgbClr val="000000"/>
                </a:solidFill>
                <a:latin typeface="Calibri" panose="020F0502020204030204" pitchFamily="34" charset="0"/>
              </a:rPr>
              <a:t>Marketing/Sales</a:t>
            </a:r>
            <a:endParaRPr lang="zh-TW" altLang="en-US">
              <a:solidFill>
                <a:srgbClr val="000000"/>
              </a:solidFill>
              <a:latin typeface="Calibri" panose="020F0502020204030204" pitchFamily="34" charset="0"/>
            </a:endParaRPr>
          </a:p>
        </p:txBody>
      </p:sp>
      <p:sp>
        <p:nvSpPr>
          <p:cNvPr id="202779" name="文字方塊 39"/>
          <p:cNvSpPr txBox="1">
            <a:spLocks noChangeArrowheads="1"/>
          </p:cNvSpPr>
          <p:nvPr/>
        </p:nvSpPr>
        <p:spPr bwMode="auto">
          <a:xfrm>
            <a:off x="6559550" y="2066925"/>
            <a:ext cx="1925638" cy="666750"/>
          </a:xfrm>
          <a:prstGeom prst="rect">
            <a:avLst/>
          </a:prstGeom>
          <a:solidFill>
            <a:schemeClr val="folHlink"/>
          </a:solidFill>
          <a:ln w="25400">
            <a:solidFill>
              <a:schemeClr val="bg2"/>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latin typeface="Calibri" panose="020F0502020204030204" pitchFamily="34" charset="0"/>
              </a:rPr>
              <a:t>Services/Products </a:t>
            </a:r>
          </a:p>
          <a:p>
            <a:pPr eaLnBrk="1" hangingPunct="1"/>
            <a:r>
              <a:rPr lang="en-US" altLang="zh-TW">
                <a:latin typeface="Calibri" panose="020F0502020204030204" pitchFamily="34" charset="0"/>
              </a:rPr>
              <a:t>to Customers</a:t>
            </a:r>
            <a:endParaRPr lang="zh-TW" altLang="en-US">
              <a:latin typeface="Calibri" panose="020F0502020204030204" pitchFamily="34" charset="0"/>
            </a:endParaRPr>
          </a:p>
        </p:txBody>
      </p:sp>
      <p:sp>
        <p:nvSpPr>
          <p:cNvPr id="202783" name="文字方塊 46"/>
          <p:cNvSpPr txBox="1">
            <a:spLocks noChangeArrowheads="1"/>
          </p:cNvSpPr>
          <p:nvPr/>
        </p:nvSpPr>
        <p:spPr bwMode="auto">
          <a:xfrm>
            <a:off x="6516688" y="5300663"/>
            <a:ext cx="18891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latin typeface="Calibri" panose="020F0502020204030204" pitchFamily="34" charset="0"/>
              </a:rPr>
              <a:t>Support</a:t>
            </a:r>
            <a:r>
              <a:rPr lang="zh-TW" altLang="en-US">
                <a:latin typeface="Calibri" panose="020F0502020204030204" pitchFamily="34" charset="0"/>
              </a:rPr>
              <a:t> </a:t>
            </a:r>
            <a:r>
              <a:rPr lang="en-US" altLang="zh-TW">
                <a:latin typeface="Calibri" panose="020F0502020204030204" pitchFamily="34" charset="0"/>
              </a:rPr>
              <a:t>Processes</a:t>
            </a:r>
            <a:endParaRPr lang="zh-TW" altLang="en-US">
              <a:latin typeface="Calibri" panose="020F0502020204030204" pitchFamily="34" charset="0"/>
            </a:endParaRPr>
          </a:p>
        </p:txBody>
      </p:sp>
      <p:sp>
        <p:nvSpPr>
          <p:cNvPr id="49" name="文字方塊 48"/>
          <p:cNvSpPr txBox="1">
            <a:spLocks noChangeArrowheads="1"/>
          </p:cNvSpPr>
          <p:nvPr/>
        </p:nvSpPr>
        <p:spPr bwMode="auto">
          <a:xfrm>
            <a:off x="107950" y="3582988"/>
            <a:ext cx="1998663" cy="422275"/>
          </a:xfrm>
          <a:prstGeom prst="rect">
            <a:avLst/>
          </a:prstGeom>
          <a:solidFill>
            <a:schemeClr val="folHlink"/>
          </a:solidFill>
          <a:ln w="25400" algn="ctr">
            <a:solidFill>
              <a:schemeClr val="bg2"/>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sz="2000">
                <a:solidFill>
                  <a:srgbClr val="000000"/>
                </a:solidFill>
                <a:latin typeface="Times New Roman" panose="02020603050405020304" pitchFamily="18" charset="0"/>
                <a:cs typeface="Times New Roman" panose="02020603050405020304" pitchFamily="18" charset="0"/>
              </a:rPr>
              <a:t>Bank &amp; Investors</a:t>
            </a:r>
            <a:endParaRPr lang="zh-TW" altLang="en-US" sz="2000">
              <a:solidFill>
                <a:srgbClr val="000000"/>
              </a:solidFill>
              <a:latin typeface="Times New Roman" panose="02020603050405020304" pitchFamily="18" charset="0"/>
              <a:cs typeface="Times New Roman" panose="02020603050405020304" pitchFamily="18" charset="0"/>
            </a:endParaRPr>
          </a:p>
        </p:txBody>
      </p:sp>
      <p:sp>
        <p:nvSpPr>
          <p:cNvPr id="62" name="文字方塊 61"/>
          <p:cNvSpPr txBox="1"/>
          <p:nvPr/>
        </p:nvSpPr>
        <p:spPr>
          <a:xfrm>
            <a:off x="6516688" y="3351213"/>
            <a:ext cx="2219325" cy="941387"/>
          </a:xfrm>
          <a:prstGeom prst="rect">
            <a:avLst/>
          </a:prstGeom>
          <a:ln/>
        </p:spPr>
        <p:style>
          <a:lnRef idx="2">
            <a:schemeClr val="accent2"/>
          </a:lnRef>
          <a:fillRef idx="1">
            <a:schemeClr val="lt1"/>
          </a:fillRef>
          <a:effectRef idx="0">
            <a:schemeClr val="accent2"/>
          </a:effectRef>
          <a:fontRef idx="minor">
            <a:schemeClr val="dk1"/>
          </a:fontRef>
        </p:style>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solidFill>
                  <a:srgbClr val="000000"/>
                </a:solidFill>
                <a:latin typeface="Calibri" panose="020F0502020204030204" pitchFamily="34" charset="0"/>
              </a:rPr>
              <a:t>Management Process</a:t>
            </a:r>
          </a:p>
          <a:p>
            <a:pPr eaLnBrk="1" hangingPunct="1"/>
            <a:r>
              <a:rPr lang="en-US" altLang="zh-TW">
                <a:solidFill>
                  <a:srgbClr val="000000"/>
                </a:solidFill>
                <a:latin typeface="Calibri" panose="020F0502020204030204" pitchFamily="34" charset="0"/>
              </a:rPr>
              <a:t>-Quality</a:t>
            </a:r>
            <a:r>
              <a:rPr lang="zh-TW" altLang="en-US">
                <a:solidFill>
                  <a:srgbClr val="000000"/>
                </a:solidFill>
                <a:latin typeface="Calibri" panose="020F0502020204030204" pitchFamily="34" charset="0"/>
              </a:rPr>
              <a:t> </a:t>
            </a:r>
            <a:r>
              <a:rPr lang="en-US" altLang="zh-TW">
                <a:solidFill>
                  <a:srgbClr val="000000"/>
                </a:solidFill>
                <a:latin typeface="Calibri" panose="020F0502020204030204" pitchFamily="34" charset="0"/>
              </a:rPr>
              <a:t>Control</a:t>
            </a:r>
          </a:p>
          <a:p>
            <a:pPr eaLnBrk="1" hangingPunct="1"/>
            <a:r>
              <a:rPr lang="en-US" altLang="zh-TW">
                <a:solidFill>
                  <a:srgbClr val="000000"/>
                </a:solidFill>
                <a:latin typeface="Calibri" panose="020F0502020204030204" pitchFamily="34" charset="0"/>
              </a:rPr>
              <a:t>-Schedule</a:t>
            </a:r>
            <a:r>
              <a:rPr lang="zh-TW" altLang="en-US">
                <a:solidFill>
                  <a:srgbClr val="000000"/>
                </a:solidFill>
                <a:latin typeface="Calibri" panose="020F0502020204030204" pitchFamily="34" charset="0"/>
              </a:rPr>
              <a:t> </a:t>
            </a:r>
            <a:r>
              <a:rPr lang="en-US" altLang="zh-TW">
                <a:solidFill>
                  <a:srgbClr val="000000"/>
                </a:solidFill>
                <a:latin typeface="Calibri" panose="020F0502020204030204" pitchFamily="34" charset="0"/>
              </a:rPr>
              <a:t>Tracking</a:t>
            </a:r>
          </a:p>
        </p:txBody>
      </p:sp>
      <p:sp>
        <p:nvSpPr>
          <p:cNvPr id="63" name="文字方塊 62"/>
          <p:cNvSpPr txBox="1"/>
          <p:nvPr/>
        </p:nvSpPr>
        <p:spPr>
          <a:xfrm>
            <a:off x="3128963" y="1196975"/>
            <a:ext cx="2019300" cy="42227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sz="2000">
                <a:solidFill>
                  <a:srgbClr val="000000"/>
                </a:solidFill>
                <a:latin typeface="Times New Roman" panose="02020603050405020304" pitchFamily="18" charset="0"/>
                <a:cs typeface="Times New Roman" panose="02020603050405020304" pitchFamily="18" charset="0"/>
              </a:rPr>
              <a:t>Customer</a:t>
            </a:r>
            <a:r>
              <a:rPr lang="zh-TW" altLang="en-US" sz="2000">
                <a:solidFill>
                  <a:srgbClr val="000000"/>
                </a:solidFill>
                <a:latin typeface="Times New Roman" panose="02020603050405020304" pitchFamily="18" charset="0"/>
                <a:cs typeface="Times New Roman" panose="02020603050405020304" pitchFamily="18" charset="0"/>
              </a:rPr>
              <a:t> </a:t>
            </a:r>
            <a:r>
              <a:rPr lang="en-US" altLang="zh-TW" sz="2000">
                <a:solidFill>
                  <a:srgbClr val="000000"/>
                </a:solidFill>
                <a:latin typeface="Times New Roman" panose="02020603050405020304" pitchFamily="18" charset="0"/>
                <a:cs typeface="Times New Roman" panose="02020603050405020304" pitchFamily="18" charset="0"/>
              </a:rPr>
              <a:t>Service</a:t>
            </a:r>
            <a:endParaRPr lang="zh-TW" altLang="en-US" sz="2000">
              <a:solidFill>
                <a:srgbClr val="000000"/>
              </a:solidFill>
              <a:latin typeface="Times New Roman" panose="02020603050405020304" pitchFamily="18" charset="0"/>
              <a:cs typeface="Times New Roman" panose="02020603050405020304" pitchFamily="18" charset="0"/>
            </a:endParaRPr>
          </a:p>
        </p:txBody>
      </p:sp>
      <p:sp>
        <p:nvSpPr>
          <p:cNvPr id="64" name="矩形 63"/>
          <p:cNvSpPr/>
          <p:nvPr/>
        </p:nvSpPr>
        <p:spPr>
          <a:xfrm>
            <a:off x="4427538" y="5661025"/>
            <a:ext cx="1512887" cy="46990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lang="en-US" altLang="zh-TW">
                <a:solidFill>
                  <a:srgbClr val="000000"/>
                </a:solidFill>
                <a:latin typeface="Calibri" panose="020F0502020204030204" pitchFamily="34" charset="0"/>
              </a:rPr>
              <a:t>IT</a:t>
            </a:r>
            <a:r>
              <a:rPr lang="zh-TW" altLang="en-US">
                <a:solidFill>
                  <a:srgbClr val="000000"/>
                </a:solidFill>
                <a:latin typeface="Calibri" panose="020F0502020204030204" pitchFamily="34" charset="0"/>
              </a:rPr>
              <a:t> </a:t>
            </a:r>
            <a:r>
              <a:rPr lang="en-US" altLang="zh-TW">
                <a:solidFill>
                  <a:srgbClr val="000000"/>
                </a:solidFill>
                <a:latin typeface="Calibri" panose="020F0502020204030204" pitchFamily="34" charset="0"/>
              </a:rPr>
              <a:t>Mgt</a:t>
            </a:r>
            <a:endParaRPr lang="zh-TW" altLang="en-US">
              <a:solidFill>
                <a:srgbClr val="000000"/>
              </a:solidFill>
              <a:latin typeface="Calibri" panose="020F0502020204030204" pitchFamily="34" charset="0"/>
            </a:endParaRPr>
          </a:p>
        </p:txBody>
      </p:sp>
      <p:sp>
        <p:nvSpPr>
          <p:cNvPr id="202794" name="文字方塊 64"/>
          <p:cNvSpPr txBox="1">
            <a:spLocks noChangeArrowheads="1"/>
          </p:cNvSpPr>
          <p:nvPr/>
        </p:nvSpPr>
        <p:spPr bwMode="auto">
          <a:xfrm>
            <a:off x="6219825" y="188913"/>
            <a:ext cx="2673350" cy="1216025"/>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latin typeface="Calibri" panose="020F0502020204030204" pitchFamily="34" charset="0"/>
              </a:rPr>
              <a:t>Service Delivery Process</a:t>
            </a:r>
          </a:p>
          <a:p>
            <a:pPr eaLnBrk="1" hangingPunct="1"/>
            <a:r>
              <a:rPr lang="en-US" altLang="zh-TW">
                <a:latin typeface="Calibri" panose="020F0502020204030204" pitchFamily="34" charset="0"/>
              </a:rPr>
              <a:t>(Routine work)</a:t>
            </a:r>
          </a:p>
          <a:p>
            <a:pPr eaLnBrk="1" hangingPunct="1"/>
            <a:r>
              <a:rPr lang="en-US" altLang="zh-TW">
                <a:latin typeface="Calibri" panose="020F0502020204030204" pitchFamily="34" charset="0"/>
              </a:rPr>
              <a:t>-Repeated</a:t>
            </a:r>
            <a:r>
              <a:rPr lang="zh-TW" altLang="en-US">
                <a:latin typeface="Calibri" panose="020F0502020204030204" pitchFamily="34" charset="0"/>
              </a:rPr>
              <a:t> </a:t>
            </a:r>
            <a:r>
              <a:rPr lang="en-US" altLang="zh-TW">
                <a:latin typeface="Calibri" panose="020F0502020204030204" pitchFamily="34" charset="0"/>
              </a:rPr>
              <a:t>every</a:t>
            </a:r>
            <a:r>
              <a:rPr lang="zh-TW" altLang="en-US">
                <a:latin typeface="Calibri" panose="020F0502020204030204" pitchFamily="34" charset="0"/>
              </a:rPr>
              <a:t> </a:t>
            </a:r>
            <a:r>
              <a:rPr lang="en-US" altLang="zh-TW">
                <a:latin typeface="Calibri" panose="020F0502020204030204" pitchFamily="34" charset="0"/>
              </a:rPr>
              <a:t>month, every</a:t>
            </a:r>
            <a:r>
              <a:rPr lang="zh-TW" altLang="en-US">
                <a:latin typeface="Calibri" panose="020F0502020204030204" pitchFamily="34" charset="0"/>
              </a:rPr>
              <a:t> </a:t>
            </a:r>
            <a:r>
              <a:rPr lang="en-US" altLang="zh-TW">
                <a:latin typeface="Calibri" panose="020F0502020204030204" pitchFamily="34" charset="0"/>
              </a:rPr>
              <a:t>week, every</a:t>
            </a:r>
            <a:r>
              <a:rPr lang="zh-TW" altLang="en-US">
                <a:latin typeface="Calibri" panose="020F0502020204030204" pitchFamily="34" charset="0"/>
              </a:rPr>
              <a:t> </a:t>
            </a:r>
            <a:r>
              <a:rPr lang="en-US" altLang="zh-TW">
                <a:latin typeface="Calibri" panose="020F0502020204030204" pitchFamily="34" charset="0"/>
              </a:rPr>
              <a:t>day</a:t>
            </a:r>
            <a:endParaRPr lang="zh-TW" altLang="en-US">
              <a:latin typeface="Calibri" panose="020F0502020204030204" pitchFamily="34" charset="0"/>
            </a:endParaRPr>
          </a:p>
        </p:txBody>
      </p:sp>
      <p:sp>
        <p:nvSpPr>
          <p:cNvPr id="202795" name="文字方塊 65"/>
          <p:cNvSpPr txBox="1">
            <a:spLocks noChangeArrowheads="1"/>
          </p:cNvSpPr>
          <p:nvPr/>
        </p:nvSpPr>
        <p:spPr bwMode="auto">
          <a:xfrm>
            <a:off x="77788" y="471488"/>
            <a:ext cx="2046287" cy="941387"/>
          </a:xfrm>
          <a:prstGeom prst="rect">
            <a:avLst/>
          </a:prstGeom>
          <a:noFill/>
          <a:ln w="2540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latin typeface="Calibri" panose="020F0502020204030204" pitchFamily="34" charset="0"/>
              </a:rPr>
              <a:t>R&amp;D: New</a:t>
            </a:r>
            <a:r>
              <a:rPr lang="zh-TW" altLang="en-US">
                <a:latin typeface="Calibri" panose="020F0502020204030204" pitchFamily="34" charset="0"/>
              </a:rPr>
              <a:t> </a:t>
            </a:r>
            <a:r>
              <a:rPr lang="en-US" altLang="zh-TW">
                <a:latin typeface="Calibri" panose="020F0502020204030204" pitchFamily="34" charset="0"/>
              </a:rPr>
              <a:t>product design, new service delivery process</a:t>
            </a:r>
            <a:endParaRPr lang="zh-TW" altLang="en-US">
              <a:latin typeface="Calibri" panose="020F0502020204030204" pitchFamily="34" charset="0"/>
            </a:endParaRPr>
          </a:p>
        </p:txBody>
      </p:sp>
      <p:sp>
        <p:nvSpPr>
          <p:cNvPr id="71" name="矩形 70"/>
          <p:cNvSpPr/>
          <p:nvPr/>
        </p:nvSpPr>
        <p:spPr>
          <a:xfrm>
            <a:off x="2444750" y="5661025"/>
            <a:ext cx="1839913" cy="46990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lang="en-US" altLang="zh-TW">
                <a:solidFill>
                  <a:srgbClr val="000000"/>
                </a:solidFill>
                <a:latin typeface="Calibri" panose="020F0502020204030204" pitchFamily="34" charset="0"/>
              </a:rPr>
              <a:t>Business Development</a:t>
            </a:r>
            <a:endParaRPr lang="zh-TW" altLang="en-US">
              <a:solidFill>
                <a:srgbClr val="000000"/>
              </a:solidFill>
              <a:latin typeface="Calibri" panose="020F0502020204030204" pitchFamily="34" charset="0"/>
            </a:endParaRPr>
          </a:p>
        </p:txBody>
      </p:sp>
      <p:sp>
        <p:nvSpPr>
          <p:cNvPr id="202797" name="Line 45"/>
          <p:cNvSpPr>
            <a:spLocks noChangeShapeType="1"/>
          </p:cNvSpPr>
          <p:nvPr/>
        </p:nvSpPr>
        <p:spPr bwMode="auto">
          <a:xfrm flipH="1">
            <a:off x="5364163" y="620713"/>
            <a:ext cx="863600" cy="10795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d-ID"/>
          </a:p>
        </p:txBody>
      </p:sp>
      <p:sp>
        <p:nvSpPr>
          <p:cNvPr id="2" name="文字方塊 26"/>
          <p:cNvSpPr txBox="1">
            <a:spLocks noChangeArrowheads="1"/>
          </p:cNvSpPr>
          <p:nvPr/>
        </p:nvSpPr>
        <p:spPr bwMode="auto">
          <a:xfrm>
            <a:off x="6227763" y="5391150"/>
            <a:ext cx="287337" cy="269875"/>
          </a:xfrm>
          <a:prstGeom prst="rect">
            <a:avLst/>
          </a:prstGeom>
          <a:solidFill>
            <a:schemeClr val="bg1"/>
          </a:solidFill>
          <a:ln w="25400" algn="ctr">
            <a:solidFill>
              <a:srgbClr val="F79646"/>
            </a:solidFill>
            <a:miter lim="800000"/>
            <a:headEnd/>
            <a:tailEnd/>
          </a:ln>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sz="1000">
              <a:solidFill>
                <a:srgbClr val="000000"/>
              </a:solidFill>
              <a:latin typeface="Times New Roman" panose="02020603050405020304" pitchFamily="18" charset="0"/>
              <a:cs typeface="Times New Roman" panose="02020603050405020304" pitchFamily="18" charset="0"/>
            </a:endParaRPr>
          </a:p>
        </p:txBody>
      </p:sp>
      <p:sp>
        <p:nvSpPr>
          <p:cNvPr id="3" name="文字方塊 48"/>
          <p:cNvSpPr txBox="1">
            <a:spLocks noChangeArrowheads="1"/>
          </p:cNvSpPr>
          <p:nvPr/>
        </p:nvSpPr>
        <p:spPr bwMode="auto">
          <a:xfrm>
            <a:off x="6227763" y="5876925"/>
            <a:ext cx="287337" cy="300038"/>
          </a:xfrm>
          <a:prstGeom prst="rect">
            <a:avLst/>
          </a:prstGeom>
          <a:solidFill>
            <a:schemeClr val="folHlink"/>
          </a:solidFill>
          <a:ln w="25400" algn="ctr">
            <a:solidFill>
              <a:schemeClr val="bg2"/>
            </a:solidFill>
            <a:miter lim="800000"/>
            <a:headEnd/>
            <a:tailEnd/>
          </a:ln>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sz="1200">
              <a:solidFill>
                <a:srgbClr val="000000"/>
              </a:solidFill>
              <a:latin typeface="Times New Roman" panose="02020603050405020304" pitchFamily="18" charset="0"/>
              <a:cs typeface="Times New Roman" panose="02020603050405020304" pitchFamily="18" charset="0"/>
            </a:endParaRPr>
          </a:p>
        </p:txBody>
      </p:sp>
      <p:sp>
        <p:nvSpPr>
          <p:cNvPr id="202803" name="文字方塊 46"/>
          <p:cNvSpPr txBox="1">
            <a:spLocks noChangeArrowheads="1"/>
          </p:cNvSpPr>
          <p:nvPr/>
        </p:nvSpPr>
        <p:spPr bwMode="auto">
          <a:xfrm>
            <a:off x="6516688" y="5876925"/>
            <a:ext cx="22780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latin typeface="Calibri" panose="020F0502020204030204" pitchFamily="34" charset="0"/>
              </a:rPr>
              <a:t>External Organizations</a:t>
            </a:r>
          </a:p>
        </p:txBody>
      </p:sp>
      <p:sp>
        <p:nvSpPr>
          <p:cNvPr id="202805" name="Line 53"/>
          <p:cNvSpPr>
            <a:spLocks noChangeShapeType="1"/>
          </p:cNvSpPr>
          <p:nvPr/>
        </p:nvSpPr>
        <p:spPr bwMode="auto">
          <a:xfrm flipH="1">
            <a:off x="5292725" y="3789363"/>
            <a:ext cx="1223963"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2806" name="Line 54"/>
          <p:cNvSpPr>
            <a:spLocks noChangeShapeType="1"/>
          </p:cNvSpPr>
          <p:nvPr/>
        </p:nvSpPr>
        <p:spPr bwMode="auto">
          <a:xfrm>
            <a:off x="2124075" y="836613"/>
            <a:ext cx="431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11" name="矩形 8"/>
          <p:cNvSpPr/>
          <p:nvPr/>
        </p:nvSpPr>
        <p:spPr>
          <a:xfrm>
            <a:off x="5205413" y="2205038"/>
            <a:ext cx="303212" cy="385762"/>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cxnSp>
        <p:nvCxnSpPr>
          <p:cNvPr id="12" name="直線箭頭接點 16"/>
          <p:cNvCxnSpPr>
            <a:cxnSpLocks noChangeShapeType="1"/>
            <a:stCxn id="9" idx="3"/>
          </p:cNvCxnSpPr>
          <p:nvPr/>
        </p:nvCxnSpPr>
        <p:spPr bwMode="auto">
          <a:xfrm flipV="1">
            <a:off x="4787900" y="2398713"/>
            <a:ext cx="417513" cy="9525"/>
          </a:xfrm>
          <a:prstGeom prst="straightConnector1">
            <a:avLst/>
          </a:prstGeom>
          <a:noFill/>
          <a:ln w="25400" algn="ctr">
            <a:solidFill>
              <a:schemeClr val="accent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02809" name="AutoShape 57"/>
          <p:cNvSpPr>
            <a:spLocks noChangeArrowheads="1"/>
          </p:cNvSpPr>
          <p:nvPr/>
        </p:nvSpPr>
        <p:spPr bwMode="auto">
          <a:xfrm>
            <a:off x="1692275" y="2205038"/>
            <a:ext cx="792163" cy="431800"/>
          </a:xfrm>
          <a:prstGeom prst="leftRightArrow">
            <a:avLst>
              <a:gd name="adj1" fmla="val 50000"/>
              <a:gd name="adj2" fmla="val 36691"/>
            </a:avLst>
          </a:prstGeom>
          <a:solidFill>
            <a:srgbClr val="66FF33"/>
          </a:solidFill>
          <a:ln w="9525"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02810" name="AutoShape 58"/>
          <p:cNvSpPr>
            <a:spLocks noChangeArrowheads="1"/>
          </p:cNvSpPr>
          <p:nvPr/>
        </p:nvSpPr>
        <p:spPr bwMode="auto">
          <a:xfrm>
            <a:off x="5724525" y="2205038"/>
            <a:ext cx="792163" cy="431800"/>
          </a:xfrm>
          <a:prstGeom prst="leftRightArrow">
            <a:avLst>
              <a:gd name="adj1" fmla="val 50000"/>
              <a:gd name="adj2" fmla="val 36691"/>
            </a:avLst>
          </a:prstGeom>
          <a:solidFill>
            <a:srgbClr val="66FF33"/>
          </a:solidFill>
          <a:ln w="9525"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Tree>
    <p:extLst>
      <p:ext uri="{BB962C8B-B14F-4D97-AF65-F5344CB8AC3E}">
        <p14:creationId xmlns:p14="http://schemas.microsoft.com/office/powerpoint/2010/main" val="2019515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p:cNvSpPr>
            <a:spLocks noGrp="1" noChangeArrowheads="1"/>
          </p:cNvSpPr>
          <p:nvPr>
            <p:ph type="title"/>
          </p:nvPr>
        </p:nvSpPr>
        <p:spPr/>
        <p:txBody>
          <a:bodyPr/>
          <a:lstStyle/>
          <a:p>
            <a:r>
              <a:rPr lang="en-US" altLang="zh-TW" smtClean="0"/>
              <a:t>Service Systems</a:t>
            </a:r>
          </a:p>
        </p:txBody>
      </p:sp>
      <p:sp>
        <p:nvSpPr>
          <p:cNvPr id="203779" name="Rectangle 3"/>
          <p:cNvSpPr>
            <a:spLocks noGrp="1" noChangeArrowheads="1"/>
          </p:cNvSpPr>
          <p:nvPr>
            <p:ph type="body" idx="1"/>
          </p:nvPr>
        </p:nvSpPr>
        <p:spPr/>
        <p:txBody>
          <a:bodyPr/>
          <a:lstStyle/>
          <a:p>
            <a:pPr>
              <a:lnSpc>
                <a:spcPct val="90000"/>
              </a:lnSpc>
            </a:pPr>
            <a:r>
              <a:rPr lang="en-US" altLang="zh-TW" sz="2000" smtClean="0"/>
              <a:t>The primary objective of an organization is to provide high quality services/products to the customers.</a:t>
            </a:r>
          </a:p>
          <a:p>
            <a:pPr>
              <a:lnSpc>
                <a:spcPct val="90000"/>
              </a:lnSpc>
            </a:pPr>
            <a:r>
              <a:rPr lang="en-US" altLang="zh-TW" sz="2000" smtClean="0"/>
              <a:t>The focus is on how to design the process to deliver high quality products and good services. </a:t>
            </a:r>
          </a:p>
          <a:p>
            <a:pPr>
              <a:lnSpc>
                <a:spcPct val="90000"/>
              </a:lnSpc>
            </a:pPr>
            <a:r>
              <a:rPr lang="en-US" altLang="zh-TW" sz="2000" smtClean="0"/>
              <a:t>Two processes have to be carefully designed: </a:t>
            </a:r>
            <a:r>
              <a:rPr lang="en-US" altLang="zh-TW" sz="2000" smtClean="0">
                <a:solidFill>
                  <a:schemeClr val="tx2"/>
                </a:solidFill>
              </a:rPr>
              <a:t>service delivery/production process</a:t>
            </a:r>
            <a:r>
              <a:rPr lang="en-US" altLang="zh-TW" sz="2000" smtClean="0"/>
              <a:t> and </a:t>
            </a:r>
            <a:r>
              <a:rPr lang="en-US" altLang="zh-TW" sz="2000" smtClean="0">
                <a:solidFill>
                  <a:schemeClr val="tx2"/>
                </a:solidFill>
              </a:rPr>
              <a:t>management process</a:t>
            </a:r>
            <a:r>
              <a:rPr lang="en-US" altLang="zh-TW" sz="2000" smtClean="0"/>
              <a:t>.</a:t>
            </a:r>
          </a:p>
          <a:p>
            <a:pPr>
              <a:lnSpc>
                <a:spcPct val="90000"/>
              </a:lnSpc>
            </a:pPr>
            <a:r>
              <a:rPr lang="en-US" altLang="zh-TW" sz="2000" smtClean="0"/>
              <a:t>Customers are expected to be involved in the process (i.e. </a:t>
            </a:r>
            <a:r>
              <a:rPr lang="en-US" altLang="zh-TW" sz="2000" smtClean="0">
                <a:solidFill>
                  <a:schemeClr val="tx2"/>
                </a:solidFill>
              </a:rPr>
              <a:t>service encounter</a:t>
            </a:r>
            <a:r>
              <a:rPr lang="en-US" altLang="zh-TW" sz="2000" smtClean="0"/>
              <a:t>).</a:t>
            </a:r>
          </a:p>
          <a:p>
            <a:pPr>
              <a:lnSpc>
                <a:spcPct val="90000"/>
              </a:lnSpc>
            </a:pPr>
            <a:r>
              <a:rPr lang="en-US" altLang="zh-TW" sz="2000" smtClean="0"/>
              <a:t>Each employee (department) is involved to accomplish this ultimate objective.</a:t>
            </a:r>
          </a:p>
          <a:p>
            <a:pPr>
              <a:lnSpc>
                <a:spcPct val="90000"/>
              </a:lnSpc>
            </a:pPr>
            <a:r>
              <a:rPr lang="en-US" altLang="zh-TW" sz="2000" smtClean="0"/>
              <a:t>Employee (department) could take part in more than one process. Employee (department) could take multiple roles in an organization.</a:t>
            </a:r>
          </a:p>
          <a:p>
            <a:pPr>
              <a:lnSpc>
                <a:spcPct val="90000"/>
              </a:lnSpc>
            </a:pPr>
            <a:r>
              <a:rPr lang="en-US" altLang="zh-TW" sz="2000" smtClean="0"/>
              <a:t>An organization is social network. In other words, it is a service system or a product-service system.</a:t>
            </a:r>
          </a:p>
        </p:txBody>
      </p:sp>
    </p:spTree>
    <p:extLst>
      <p:ext uri="{BB962C8B-B14F-4D97-AF65-F5344CB8AC3E}">
        <p14:creationId xmlns:p14="http://schemas.microsoft.com/office/powerpoint/2010/main" val="631250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ltLang="zh-TW" smtClean="0"/>
              <a:t>Service Systems</a:t>
            </a:r>
            <a:endParaRPr lang="zh-TW" altLang="en-US" smtClean="0"/>
          </a:p>
        </p:txBody>
      </p:sp>
      <p:sp>
        <p:nvSpPr>
          <p:cNvPr id="230403" name="Rectangle 3"/>
          <p:cNvSpPr>
            <a:spLocks noGrp="1" noChangeArrowheads="1"/>
          </p:cNvSpPr>
          <p:nvPr>
            <p:ph type="body" idx="1"/>
          </p:nvPr>
        </p:nvSpPr>
        <p:spPr/>
        <p:txBody>
          <a:bodyPr/>
          <a:lstStyle/>
          <a:p>
            <a:r>
              <a:rPr lang="en-US" altLang="zh-TW" smtClean="0"/>
              <a:t>Such a system design is complicated.</a:t>
            </a:r>
          </a:p>
          <a:p>
            <a:pPr lvl="1"/>
            <a:r>
              <a:rPr lang="en-US" altLang="zh-TW" smtClean="0"/>
              <a:t>System approach, i.e. an organization is a system</a:t>
            </a:r>
          </a:p>
          <a:p>
            <a:pPr lvl="1"/>
            <a:r>
              <a:rPr lang="en-US" altLang="zh-TW" smtClean="0"/>
              <a:t>Three interrelated issues:</a:t>
            </a:r>
          </a:p>
          <a:p>
            <a:pPr lvl="2"/>
            <a:r>
              <a:rPr lang="en-US" altLang="zh-TW" smtClean="0"/>
              <a:t>Service encounter</a:t>
            </a:r>
          </a:p>
          <a:p>
            <a:pPr lvl="2"/>
            <a:r>
              <a:rPr lang="en-US" altLang="zh-TW" smtClean="0"/>
              <a:t>Service delivery process</a:t>
            </a:r>
          </a:p>
          <a:p>
            <a:pPr lvl="2"/>
            <a:r>
              <a:rPr lang="en-US" altLang="zh-TW" smtClean="0"/>
              <a:t>Organization design</a:t>
            </a:r>
          </a:p>
          <a:p>
            <a:pPr lvl="1"/>
            <a:r>
              <a:rPr lang="en-US" altLang="zh-TW" smtClean="0"/>
              <a:t>Required knowledge</a:t>
            </a:r>
          </a:p>
          <a:p>
            <a:pPr lvl="2"/>
            <a:r>
              <a:rPr lang="en-US" altLang="zh-TW" smtClean="0"/>
              <a:t>System Theory</a:t>
            </a:r>
          </a:p>
          <a:p>
            <a:pPr lvl="2"/>
            <a:r>
              <a:rPr lang="en-US" altLang="zh-TW" smtClean="0"/>
              <a:t>System Engineering and/or Service Marketing</a:t>
            </a:r>
          </a:p>
        </p:txBody>
      </p:sp>
    </p:spTree>
    <p:extLst>
      <p:ext uri="{BB962C8B-B14F-4D97-AF65-F5344CB8AC3E}">
        <p14:creationId xmlns:p14="http://schemas.microsoft.com/office/powerpoint/2010/main" val="3397279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p:txBody>
          <a:bodyPr/>
          <a:lstStyle/>
          <a:p>
            <a:r>
              <a:rPr lang="en-US" altLang="zh-TW" smtClean="0"/>
              <a:t>Service Systems</a:t>
            </a:r>
            <a:endParaRPr lang="zh-TW" altLang="en-US" smtClean="0"/>
          </a:p>
        </p:txBody>
      </p:sp>
      <p:sp>
        <p:nvSpPr>
          <p:cNvPr id="233475" name="Rectangle 3"/>
          <p:cNvSpPr>
            <a:spLocks noGrp="1" noChangeArrowheads="1"/>
          </p:cNvSpPr>
          <p:nvPr>
            <p:ph type="body" idx="1"/>
          </p:nvPr>
        </p:nvSpPr>
        <p:spPr/>
        <p:txBody>
          <a:bodyPr/>
          <a:lstStyle/>
          <a:p>
            <a:pPr>
              <a:lnSpc>
                <a:spcPct val="90000"/>
              </a:lnSpc>
            </a:pPr>
            <a:r>
              <a:rPr lang="en-US" altLang="zh-TW" smtClean="0"/>
              <a:t>Service encounter (c.f. User requirement specification)</a:t>
            </a:r>
          </a:p>
          <a:p>
            <a:pPr lvl="1">
              <a:lnSpc>
                <a:spcPct val="90000"/>
              </a:lnSpc>
            </a:pPr>
            <a:r>
              <a:rPr lang="en-US" altLang="zh-TW" smtClean="0"/>
              <a:t>Customer interaction with the organization</a:t>
            </a:r>
          </a:p>
          <a:p>
            <a:pPr lvl="1">
              <a:lnSpc>
                <a:spcPct val="90000"/>
              </a:lnSpc>
            </a:pPr>
            <a:r>
              <a:rPr lang="en-US" altLang="zh-TW" smtClean="0"/>
              <a:t>Tools:</a:t>
            </a:r>
          </a:p>
          <a:p>
            <a:pPr lvl="2">
              <a:lnSpc>
                <a:spcPct val="90000"/>
              </a:lnSpc>
            </a:pPr>
            <a:r>
              <a:rPr lang="en-US" altLang="zh-TW" smtClean="0"/>
              <a:t>Business model</a:t>
            </a:r>
          </a:p>
          <a:p>
            <a:pPr lvl="2">
              <a:lnSpc>
                <a:spcPct val="90000"/>
              </a:lnSpc>
            </a:pPr>
            <a:r>
              <a:rPr lang="en-US" altLang="zh-TW" smtClean="0"/>
              <a:t>UML – User case diagrams</a:t>
            </a:r>
          </a:p>
          <a:p>
            <a:pPr lvl="1">
              <a:lnSpc>
                <a:spcPct val="90000"/>
              </a:lnSpc>
            </a:pPr>
            <a:r>
              <a:rPr lang="en-US" altLang="zh-TW" smtClean="0"/>
              <a:t>Required knowledge</a:t>
            </a:r>
          </a:p>
          <a:p>
            <a:pPr lvl="2">
              <a:lnSpc>
                <a:spcPct val="90000"/>
              </a:lnSpc>
            </a:pPr>
            <a:r>
              <a:rPr lang="en-US" altLang="zh-TW" smtClean="0"/>
              <a:t>Consumer Behaviors</a:t>
            </a:r>
          </a:p>
          <a:p>
            <a:pPr lvl="2">
              <a:lnSpc>
                <a:spcPct val="90000"/>
              </a:lnSpc>
            </a:pPr>
            <a:r>
              <a:rPr lang="en-US" altLang="zh-TW" smtClean="0"/>
              <a:t>User Experience Design</a:t>
            </a:r>
          </a:p>
          <a:p>
            <a:pPr lvl="2">
              <a:lnSpc>
                <a:spcPct val="90000"/>
              </a:lnSpc>
            </a:pPr>
            <a:r>
              <a:rPr lang="en-US" altLang="zh-TW" smtClean="0"/>
              <a:t>Human-Computer Interactions</a:t>
            </a:r>
          </a:p>
          <a:p>
            <a:pPr lvl="2">
              <a:lnSpc>
                <a:spcPct val="90000"/>
              </a:lnSpc>
            </a:pPr>
            <a:r>
              <a:rPr lang="en-US" altLang="zh-TW" smtClean="0"/>
              <a:t>Imagination</a:t>
            </a:r>
          </a:p>
        </p:txBody>
      </p:sp>
    </p:spTree>
    <p:extLst>
      <p:ext uri="{BB962C8B-B14F-4D97-AF65-F5344CB8AC3E}">
        <p14:creationId xmlns:p14="http://schemas.microsoft.com/office/powerpoint/2010/main" val="3637199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altLang="zh-TW" smtClean="0"/>
              <a:t>Service Systems</a:t>
            </a:r>
            <a:endParaRPr lang="zh-TW" altLang="en-US" smtClean="0"/>
          </a:p>
        </p:txBody>
      </p:sp>
      <p:sp>
        <p:nvSpPr>
          <p:cNvPr id="232451" name="Rectangle 3"/>
          <p:cNvSpPr>
            <a:spLocks noGrp="1" noChangeArrowheads="1"/>
          </p:cNvSpPr>
          <p:nvPr>
            <p:ph type="body" idx="1"/>
          </p:nvPr>
        </p:nvSpPr>
        <p:spPr/>
        <p:txBody>
          <a:bodyPr/>
          <a:lstStyle/>
          <a:p>
            <a:r>
              <a:rPr lang="en-US" altLang="zh-TW" smtClean="0"/>
              <a:t>Service delivery process (c.f. Process models)</a:t>
            </a:r>
          </a:p>
          <a:p>
            <a:pPr lvl="1"/>
            <a:r>
              <a:rPr lang="en-US" altLang="zh-TW" smtClean="0"/>
              <a:t>Extended from the service encounter</a:t>
            </a:r>
          </a:p>
          <a:p>
            <a:pPr lvl="1"/>
            <a:r>
              <a:rPr lang="en-US" altLang="zh-TW" smtClean="0"/>
              <a:t>Detail specifications on the interactions amongst customers, employees within the organizations and employees in the suppliers</a:t>
            </a:r>
          </a:p>
          <a:p>
            <a:pPr lvl="1"/>
            <a:r>
              <a:rPr lang="en-US" altLang="zh-TW" smtClean="0"/>
              <a:t>Tools:</a:t>
            </a:r>
          </a:p>
          <a:p>
            <a:pPr lvl="2"/>
            <a:r>
              <a:rPr lang="en-US" altLang="zh-TW" smtClean="0"/>
              <a:t>Service blueprint</a:t>
            </a:r>
          </a:p>
          <a:p>
            <a:pPr lvl="2"/>
            <a:r>
              <a:rPr lang="en-US" altLang="zh-TW" smtClean="0"/>
              <a:t>UML – Sequence diagrams</a:t>
            </a:r>
          </a:p>
          <a:p>
            <a:pPr lvl="1"/>
            <a:r>
              <a:rPr lang="en-US" altLang="zh-TW" smtClean="0"/>
              <a:t>Business operations design</a:t>
            </a:r>
          </a:p>
        </p:txBody>
      </p:sp>
    </p:spTree>
    <p:extLst>
      <p:ext uri="{BB962C8B-B14F-4D97-AF65-F5344CB8AC3E}">
        <p14:creationId xmlns:p14="http://schemas.microsoft.com/office/powerpoint/2010/main" val="717250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ChangeArrowheads="1"/>
          </p:cNvSpPr>
          <p:nvPr>
            <p:ph type="title"/>
          </p:nvPr>
        </p:nvSpPr>
        <p:spPr/>
        <p:txBody>
          <a:bodyPr/>
          <a:lstStyle/>
          <a:p>
            <a:r>
              <a:rPr lang="en-US" altLang="zh-TW" smtClean="0"/>
              <a:t>Service Systems</a:t>
            </a:r>
            <a:endParaRPr lang="zh-TW" altLang="en-US" smtClean="0"/>
          </a:p>
        </p:txBody>
      </p:sp>
      <p:sp>
        <p:nvSpPr>
          <p:cNvPr id="231427" name="Rectangle 3"/>
          <p:cNvSpPr>
            <a:spLocks noGrp="1" noChangeArrowheads="1"/>
          </p:cNvSpPr>
          <p:nvPr>
            <p:ph type="body" idx="1"/>
          </p:nvPr>
        </p:nvSpPr>
        <p:spPr/>
        <p:txBody>
          <a:bodyPr/>
          <a:lstStyle/>
          <a:p>
            <a:r>
              <a:rPr lang="en-US" altLang="zh-TW" smtClean="0"/>
              <a:t>Organization design (c.f. Design models)</a:t>
            </a:r>
          </a:p>
          <a:p>
            <a:pPr lvl="1"/>
            <a:r>
              <a:rPr lang="en-US" altLang="zh-TW" smtClean="0"/>
              <a:t>Organization structure (i.e. architecture)</a:t>
            </a:r>
          </a:p>
          <a:p>
            <a:pPr lvl="2"/>
            <a:r>
              <a:rPr lang="en-US" altLang="zh-TW" smtClean="0"/>
              <a:t>Modular structure, quality measures, KPI, etc.</a:t>
            </a:r>
          </a:p>
          <a:p>
            <a:pPr lvl="2"/>
            <a:r>
              <a:rPr lang="en-US" altLang="zh-TW" smtClean="0"/>
              <a:t>Operation management specification</a:t>
            </a:r>
          </a:p>
          <a:p>
            <a:pPr lvl="1"/>
            <a:r>
              <a:rPr lang="en-US" altLang="zh-TW" smtClean="0"/>
              <a:t>Modeling and analysis for the optimal design</a:t>
            </a:r>
          </a:p>
          <a:p>
            <a:pPr lvl="1"/>
            <a:r>
              <a:rPr lang="en-US" altLang="zh-TW" smtClean="0"/>
              <a:t>Required knowledge</a:t>
            </a:r>
          </a:p>
          <a:p>
            <a:pPr lvl="2"/>
            <a:r>
              <a:rPr lang="en-US" altLang="zh-TW" smtClean="0"/>
              <a:t>Organization Theory (Principles in structuring)</a:t>
            </a:r>
          </a:p>
          <a:p>
            <a:pPr lvl="2"/>
            <a:r>
              <a:rPr lang="en-US" altLang="zh-TW" smtClean="0"/>
              <a:t>Organization Behavior (Human factors)</a:t>
            </a:r>
          </a:p>
          <a:p>
            <a:pPr lvl="2"/>
            <a:r>
              <a:rPr lang="en-US" altLang="zh-TW" smtClean="0"/>
              <a:t>Modeling &amp; Simulations</a:t>
            </a:r>
          </a:p>
          <a:p>
            <a:pPr lvl="2"/>
            <a:r>
              <a:rPr lang="en-US" altLang="zh-TW" smtClean="0"/>
              <a:t>Principles of Management</a:t>
            </a:r>
          </a:p>
        </p:txBody>
      </p:sp>
    </p:spTree>
    <p:extLst>
      <p:ext uri="{BB962C8B-B14F-4D97-AF65-F5344CB8AC3E}">
        <p14:creationId xmlns:p14="http://schemas.microsoft.com/office/powerpoint/2010/main" val="10928202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2482850" y="1125538"/>
            <a:ext cx="3313113" cy="295116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4" name="矩形 3"/>
          <p:cNvSpPr/>
          <p:nvPr/>
        </p:nvSpPr>
        <p:spPr>
          <a:xfrm>
            <a:off x="2279650" y="476250"/>
            <a:ext cx="3752850" cy="60261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5" name="矩形 4"/>
          <p:cNvSpPr>
            <a:spLocks noChangeArrowheads="1"/>
          </p:cNvSpPr>
          <p:nvPr/>
        </p:nvSpPr>
        <p:spPr bwMode="auto">
          <a:xfrm>
            <a:off x="2555875" y="1700213"/>
            <a:ext cx="3133725" cy="1512887"/>
          </a:xfrm>
          <a:prstGeom prst="rect">
            <a:avLst/>
          </a:prstGeom>
          <a:solidFill>
            <a:srgbClr val="FFFF00"/>
          </a:solidFill>
          <a:ln w="9525" algn="ctr">
            <a:solidFill>
              <a:srgbClr val="4A7EBB"/>
            </a:solidFill>
            <a:miter lim="800000"/>
            <a:headEnd/>
            <a:tailEnd/>
          </a:ln>
          <a:effectLst>
            <a:outerShdw dist="23000" dir="5400000" rotWithShape="0">
              <a:srgbClr val="000000">
                <a:alpha val="34999"/>
              </a:srgbClr>
            </a:outerShdw>
          </a:effectLst>
        </p:spPr>
        <p:txBody>
          <a:bodyPr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endParaRPr lang="zh-TW" altLang="en-US">
              <a:solidFill>
                <a:srgbClr val="FFFFFF"/>
              </a:solidFill>
              <a:latin typeface="Calibri" panose="020F0502020204030204" pitchFamily="34" charset="0"/>
            </a:endParaRPr>
          </a:p>
        </p:txBody>
      </p:sp>
      <p:sp>
        <p:nvSpPr>
          <p:cNvPr id="6" name="矩形 5"/>
          <p:cNvSpPr/>
          <p:nvPr/>
        </p:nvSpPr>
        <p:spPr>
          <a:xfrm>
            <a:off x="3635375" y="2636838"/>
            <a:ext cx="303213" cy="3873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7" name="矩形 6"/>
          <p:cNvSpPr/>
          <p:nvPr/>
        </p:nvSpPr>
        <p:spPr>
          <a:xfrm>
            <a:off x="2771775" y="2251075"/>
            <a:ext cx="303213" cy="385763"/>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8" name="矩形 7"/>
          <p:cNvSpPr/>
          <p:nvPr/>
        </p:nvSpPr>
        <p:spPr>
          <a:xfrm>
            <a:off x="3635375" y="1889125"/>
            <a:ext cx="303213" cy="387350"/>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9" name="矩形 8"/>
          <p:cNvSpPr/>
          <p:nvPr/>
        </p:nvSpPr>
        <p:spPr>
          <a:xfrm>
            <a:off x="4484688" y="2214563"/>
            <a:ext cx="303212" cy="385762"/>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sp>
        <p:nvSpPr>
          <p:cNvPr id="10" name="文字方塊 9"/>
          <p:cNvSpPr txBox="1">
            <a:spLocks noChangeArrowheads="1"/>
          </p:cNvSpPr>
          <p:nvPr/>
        </p:nvSpPr>
        <p:spPr bwMode="auto">
          <a:xfrm>
            <a:off x="149225" y="2133600"/>
            <a:ext cx="1543050" cy="666750"/>
          </a:xfrm>
          <a:prstGeom prst="rect">
            <a:avLst/>
          </a:prstGeom>
          <a:solidFill>
            <a:schemeClr val="folHlink"/>
          </a:solidFill>
          <a:ln w="25400" algn="ctr">
            <a:solidFill>
              <a:schemeClr val="bg2"/>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solidFill>
                  <a:srgbClr val="000000"/>
                </a:solidFill>
                <a:latin typeface="Times New Roman" panose="02020603050405020304" pitchFamily="18" charset="0"/>
                <a:cs typeface="Times New Roman" panose="02020603050405020304" pitchFamily="18" charset="0"/>
              </a:rPr>
              <a:t>Services</a:t>
            </a:r>
            <a:r>
              <a:rPr lang="zh-TW" altLang="en-US">
                <a:solidFill>
                  <a:srgbClr val="000000"/>
                </a:solidFill>
                <a:latin typeface="Times New Roman" panose="02020603050405020304" pitchFamily="18" charset="0"/>
                <a:cs typeface="Times New Roman" panose="02020603050405020304" pitchFamily="18" charset="0"/>
              </a:rPr>
              <a:t> </a:t>
            </a:r>
            <a:r>
              <a:rPr lang="en-US" altLang="zh-TW">
                <a:solidFill>
                  <a:srgbClr val="000000"/>
                </a:solidFill>
                <a:latin typeface="Times New Roman" panose="02020603050405020304" pitchFamily="18" charset="0"/>
                <a:cs typeface="Times New Roman" panose="02020603050405020304" pitchFamily="18" charset="0"/>
              </a:rPr>
              <a:t>from</a:t>
            </a:r>
            <a:r>
              <a:rPr lang="zh-TW" altLang="en-US">
                <a:solidFill>
                  <a:srgbClr val="000000"/>
                </a:solidFill>
                <a:latin typeface="Times New Roman" panose="02020603050405020304" pitchFamily="18" charset="0"/>
                <a:cs typeface="Times New Roman" panose="02020603050405020304" pitchFamily="18" charset="0"/>
              </a:rPr>
              <a:t> </a:t>
            </a:r>
            <a:endParaRPr lang="en-US" altLang="zh-TW">
              <a:solidFill>
                <a:srgbClr val="000000"/>
              </a:solidFill>
              <a:latin typeface="Times New Roman" panose="02020603050405020304" pitchFamily="18" charset="0"/>
              <a:cs typeface="Times New Roman" panose="02020603050405020304" pitchFamily="18" charset="0"/>
            </a:endParaRPr>
          </a:p>
          <a:p>
            <a:pPr eaLnBrk="1" hangingPunct="1"/>
            <a:r>
              <a:rPr lang="en-US" altLang="zh-TW">
                <a:solidFill>
                  <a:srgbClr val="000000"/>
                </a:solidFill>
                <a:latin typeface="Times New Roman" panose="02020603050405020304" pitchFamily="18" charset="0"/>
                <a:cs typeface="Times New Roman" panose="02020603050405020304" pitchFamily="18" charset="0"/>
              </a:rPr>
              <a:t>Suppliers</a:t>
            </a:r>
            <a:endParaRPr lang="zh-TW" altLang="en-US">
              <a:solidFill>
                <a:srgbClr val="000000"/>
              </a:solidFill>
              <a:latin typeface="Times New Roman" panose="02020603050405020304" pitchFamily="18" charset="0"/>
              <a:cs typeface="Times New Roman" panose="02020603050405020304" pitchFamily="18" charset="0"/>
            </a:endParaRPr>
          </a:p>
        </p:txBody>
      </p:sp>
      <p:cxnSp>
        <p:nvCxnSpPr>
          <p:cNvPr id="13" name="直線箭頭接點 12"/>
          <p:cNvCxnSpPr>
            <a:stCxn id="7" idx="3"/>
            <a:endCxn id="8" idx="1"/>
          </p:cNvCxnSpPr>
          <p:nvPr/>
        </p:nvCxnSpPr>
        <p:spPr>
          <a:xfrm flipV="1">
            <a:off x="3074988" y="2082800"/>
            <a:ext cx="560387" cy="36195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5" name="直線箭頭接點 14"/>
          <p:cNvCxnSpPr>
            <a:stCxn id="7" idx="3"/>
            <a:endCxn id="6" idx="1"/>
          </p:cNvCxnSpPr>
          <p:nvPr/>
        </p:nvCxnSpPr>
        <p:spPr>
          <a:xfrm>
            <a:off x="3074988" y="2444750"/>
            <a:ext cx="560387" cy="38576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7" name="直線箭頭接點 16"/>
          <p:cNvCxnSpPr>
            <a:stCxn id="8" idx="3"/>
            <a:endCxn id="9" idx="1"/>
          </p:cNvCxnSpPr>
          <p:nvPr/>
        </p:nvCxnSpPr>
        <p:spPr>
          <a:xfrm>
            <a:off x="3938588" y="2082800"/>
            <a:ext cx="546100" cy="32543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8" name="直線箭頭接點 17"/>
          <p:cNvCxnSpPr>
            <a:stCxn id="6" idx="3"/>
            <a:endCxn id="9" idx="1"/>
          </p:cNvCxnSpPr>
          <p:nvPr/>
        </p:nvCxnSpPr>
        <p:spPr>
          <a:xfrm flipV="1">
            <a:off x="3938588" y="2408238"/>
            <a:ext cx="546100" cy="42227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文字方塊 26"/>
          <p:cNvSpPr txBox="1"/>
          <p:nvPr/>
        </p:nvSpPr>
        <p:spPr>
          <a:xfrm>
            <a:off x="2573338" y="588963"/>
            <a:ext cx="630237" cy="39211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solidFill>
                  <a:srgbClr val="000000"/>
                </a:solidFill>
                <a:latin typeface="Calibri" panose="020F0502020204030204" pitchFamily="34" charset="0"/>
              </a:rPr>
              <a:t>R&amp;D</a:t>
            </a:r>
            <a:endParaRPr lang="zh-TW" altLang="en-US" sz="2800">
              <a:solidFill>
                <a:srgbClr val="000000"/>
              </a:solidFill>
              <a:latin typeface="Times New Roman" panose="02020603050405020304" pitchFamily="18" charset="0"/>
              <a:cs typeface="Times New Roman" panose="02020603050405020304" pitchFamily="18" charset="0"/>
            </a:endParaRPr>
          </a:p>
        </p:txBody>
      </p:sp>
      <p:cxnSp>
        <p:nvCxnSpPr>
          <p:cNvPr id="30" name="直線箭頭接點 29"/>
          <p:cNvCxnSpPr/>
          <p:nvPr/>
        </p:nvCxnSpPr>
        <p:spPr>
          <a:xfrm>
            <a:off x="3535363" y="3203575"/>
            <a:ext cx="12700" cy="355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1" name="直線箭頭接點 30"/>
          <p:cNvCxnSpPr/>
          <p:nvPr/>
        </p:nvCxnSpPr>
        <p:spPr>
          <a:xfrm>
            <a:off x="4598988" y="3217863"/>
            <a:ext cx="12700" cy="355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32" name="直線箭頭接點 31"/>
          <p:cNvCxnSpPr/>
          <p:nvPr/>
        </p:nvCxnSpPr>
        <p:spPr>
          <a:xfrm>
            <a:off x="4046538" y="3217863"/>
            <a:ext cx="14287" cy="355600"/>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33" name="文字方塊 32"/>
          <p:cNvSpPr txBox="1"/>
          <p:nvPr/>
        </p:nvSpPr>
        <p:spPr>
          <a:xfrm>
            <a:off x="2870200" y="3597275"/>
            <a:ext cx="2422525" cy="392113"/>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solidFill>
                  <a:srgbClr val="000000"/>
                </a:solidFill>
                <a:latin typeface="Calibri" panose="020F0502020204030204" pitchFamily="34" charset="0"/>
              </a:rPr>
              <a:t>Management</a:t>
            </a:r>
            <a:r>
              <a:rPr lang="zh-TW" altLang="en-US">
                <a:solidFill>
                  <a:srgbClr val="000000"/>
                </a:solidFill>
                <a:latin typeface="Calibri" panose="020F0502020204030204" pitchFamily="34" charset="0"/>
              </a:rPr>
              <a:t> </a:t>
            </a:r>
            <a:r>
              <a:rPr lang="en-US" altLang="zh-TW">
                <a:solidFill>
                  <a:srgbClr val="000000"/>
                </a:solidFill>
                <a:latin typeface="Calibri" panose="020F0502020204030204" pitchFamily="34" charset="0"/>
              </a:rPr>
              <a:t>Processes</a:t>
            </a:r>
            <a:endParaRPr lang="zh-TW" altLang="en-US">
              <a:solidFill>
                <a:srgbClr val="000000"/>
              </a:solidFill>
              <a:latin typeface="Calibri" panose="020F0502020204030204" pitchFamily="34" charset="0"/>
            </a:endParaRPr>
          </a:p>
        </p:txBody>
      </p:sp>
      <p:sp>
        <p:nvSpPr>
          <p:cNvPr id="34" name="文字方塊 33"/>
          <p:cNvSpPr txBox="1"/>
          <p:nvPr/>
        </p:nvSpPr>
        <p:spPr>
          <a:xfrm>
            <a:off x="2917825" y="4332288"/>
            <a:ext cx="2374900" cy="39211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solidFill>
                  <a:srgbClr val="000000"/>
                </a:solidFill>
                <a:latin typeface="Calibri" panose="020F0502020204030204" pitchFamily="34" charset="0"/>
              </a:rPr>
              <a:t>Finance/Acct. (Process)</a:t>
            </a:r>
            <a:endParaRPr lang="zh-TW" altLang="en-US">
              <a:solidFill>
                <a:srgbClr val="000000"/>
              </a:solidFill>
              <a:latin typeface="Calibri" panose="020F0502020204030204" pitchFamily="34" charset="0"/>
            </a:endParaRPr>
          </a:p>
        </p:txBody>
      </p:sp>
      <p:sp>
        <p:nvSpPr>
          <p:cNvPr id="35" name="文字方塊 34"/>
          <p:cNvSpPr txBox="1"/>
          <p:nvPr/>
        </p:nvSpPr>
        <p:spPr>
          <a:xfrm>
            <a:off x="2916238" y="4981575"/>
            <a:ext cx="2376487" cy="392113"/>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lang="en-US" altLang="zh-TW">
                <a:solidFill>
                  <a:srgbClr val="000000"/>
                </a:solidFill>
                <a:latin typeface="Calibri" panose="020F0502020204030204" pitchFamily="34" charset="0"/>
              </a:rPr>
              <a:t>HR (Process)</a:t>
            </a:r>
            <a:endParaRPr lang="zh-TW" altLang="en-US">
              <a:solidFill>
                <a:srgbClr val="000000"/>
              </a:solidFill>
              <a:latin typeface="Calibri" panose="020F0502020204030204" pitchFamily="34" charset="0"/>
            </a:endParaRPr>
          </a:p>
        </p:txBody>
      </p:sp>
      <p:sp>
        <p:nvSpPr>
          <p:cNvPr id="36" name="文字方塊 35"/>
          <p:cNvSpPr txBox="1"/>
          <p:nvPr/>
        </p:nvSpPr>
        <p:spPr>
          <a:xfrm>
            <a:off x="3995738" y="620713"/>
            <a:ext cx="1727200" cy="392112"/>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solidFill>
                  <a:srgbClr val="000000"/>
                </a:solidFill>
                <a:latin typeface="Calibri" panose="020F0502020204030204" pitchFamily="34" charset="0"/>
              </a:rPr>
              <a:t>Marketing/Sales</a:t>
            </a:r>
            <a:endParaRPr lang="zh-TW" altLang="en-US">
              <a:solidFill>
                <a:srgbClr val="000000"/>
              </a:solidFill>
              <a:latin typeface="Calibri" panose="020F0502020204030204" pitchFamily="34" charset="0"/>
            </a:endParaRPr>
          </a:p>
        </p:txBody>
      </p:sp>
      <p:sp>
        <p:nvSpPr>
          <p:cNvPr id="234518" name="文字方塊 39"/>
          <p:cNvSpPr txBox="1">
            <a:spLocks noChangeArrowheads="1"/>
          </p:cNvSpPr>
          <p:nvPr/>
        </p:nvSpPr>
        <p:spPr bwMode="auto">
          <a:xfrm>
            <a:off x="6559550" y="2066925"/>
            <a:ext cx="1925638" cy="666750"/>
          </a:xfrm>
          <a:prstGeom prst="rect">
            <a:avLst/>
          </a:prstGeom>
          <a:solidFill>
            <a:schemeClr val="folHlink"/>
          </a:solidFill>
          <a:ln w="25400">
            <a:solidFill>
              <a:schemeClr val="bg2"/>
            </a:solidFill>
            <a:miter lim="800000"/>
            <a:headEnd/>
            <a:tailEnd/>
          </a:ln>
        </p:spPr>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a:latin typeface="Calibri" panose="020F0502020204030204" pitchFamily="34" charset="0"/>
              </a:rPr>
              <a:t>Services/Products </a:t>
            </a:r>
          </a:p>
          <a:p>
            <a:pPr eaLnBrk="1" hangingPunct="1"/>
            <a:r>
              <a:rPr lang="en-US" altLang="zh-TW">
                <a:latin typeface="Calibri" panose="020F0502020204030204" pitchFamily="34" charset="0"/>
              </a:rPr>
              <a:t>to Customers</a:t>
            </a:r>
            <a:endParaRPr lang="zh-TW" altLang="en-US">
              <a:latin typeface="Calibri" panose="020F0502020204030204" pitchFamily="34" charset="0"/>
            </a:endParaRPr>
          </a:p>
        </p:txBody>
      </p:sp>
      <p:sp>
        <p:nvSpPr>
          <p:cNvPr id="63" name="文字方塊 62"/>
          <p:cNvSpPr txBox="1"/>
          <p:nvPr/>
        </p:nvSpPr>
        <p:spPr>
          <a:xfrm>
            <a:off x="3128963" y="1196975"/>
            <a:ext cx="2019300" cy="422275"/>
          </a:xfrm>
          <a:prstGeom prst="rect">
            <a:avLst/>
          </a:prstGeom>
        </p:spPr>
        <p:style>
          <a:lnRef idx="2">
            <a:schemeClr val="accent6"/>
          </a:lnRef>
          <a:fillRef idx="1">
            <a:schemeClr val="lt1"/>
          </a:fillRef>
          <a:effectRef idx="0">
            <a:schemeClr val="accent6"/>
          </a:effectRef>
          <a:fontRef idx="minor">
            <a:schemeClr val="dk1"/>
          </a:fontRef>
        </p:style>
        <p:txBody>
          <a:bodyPr wrap="none">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r>
              <a:rPr lang="en-US" altLang="zh-TW" sz="2000">
                <a:solidFill>
                  <a:srgbClr val="000000"/>
                </a:solidFill>
                <a:latin typeface="Times New Roman" panose="02020603050405020304" pitchFamily="18" charset="0"/>
                <a:cs typeface="Times New Roman" panose="02020603050405020304" pitchFamily="18" charset="0"/>
              </a:rPr>
              <a:t>Customer</a:t>
            </a:r>
            <a:r>
              <a:rPr lang="zh-TW" altLang="en-US" sz="2000">
                <a:solidFill>
                  <a:srgbClr val="000000"/>
                </a:solidFill>
                <a:latin typeface="Times New Roman" panose="02020603050405020304" pitchFamily="18" charset="0"/>
                <a:cs typeface="Times New Roman" panose="02020603050405020304" pitchFamily="18" charset="0"/>
              </a:rPr>
              <a:t> </a:t>
            </a:r>
            <a:r>
              <a:rPr lang="en-US" altLang="zh-TW" sz="2000">
                <a:solidFill>
                  <a:srgbClr val="000000"/>
                </a:solidFill>
                <a:latin typeface="Times New Roman" panose="02020603050405020304" pitchFamily="18" charset="0"/>
                <a:cs typeface="Times New Roman" panose="02020603050405020304" pitchFamily="18" charset="0"/>
              </a:rPr>
              <a:t>Service</a:t>
            </a:r>
            <a:endParaRPr lang="zh-TW" altLang="en-US" sz="2000">
              <a:solidFill>
                <a:srgbClr val="000000"/>
              </a:solidFill>
              <a:latin typeface="Times New Roman" panose="02020603050405020304" pitchFamily="18" charset="0"/>
              <a:cs typeface="Times New Roman" panose="02020603050405020304" pitchFamily="18" charset="0"/>
            </a:endParaRPr>
          </a:p>
        </p:txBody>
      </p:sp>
      <p:sp>
        <p:nvSpPr>
          <p:cNvPr id="64" name="矩形 63"/>
          <p:cNvSpPr/>
          <p:nvPr/>
        </p:nvSpPr>
        <p:spPr>
          <a:xfrm>
            <a:off x="4427538" y="5661025"/>
            <a:ext cx="1512887" cy="46990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lang="en-US" altLang="zh-TW">
                <a:solidFill>
                  <a:srgbClr val="000000"/>
                </a:solidFill>
                <a:latin typeface="Calibri" panose="020F0502020204030204" pitchFamily="34" charset="0"/>
              </a:rPr>
              <a:t>IT</a:t>
            </a:r>
            <a:r>
              <a:rPr lang="zh-TW" altLang="en-US">
                <a:solidFill>
                  <a:srgbClr val="000000"/>
                </a:solidFill>
                <a:latin typeface="Calibri" panose="020F0502020204030204" pitchFamily="34" charset="0"/>
              </a:rPr>
              <a:t> </a:t>
            </a:r>
            <a:r>
              <a:rPr lang="en-US" altLang="zh-TW">
                <a:solidFill>
                  <a:srgbClr val="000000"/>
                </a:solidFill>
                <a:latin typeface="Calibri" panose="020F0502020204030204" pitchFamily="34" charset="0"/>
              </a:rPr>
              <a:t>Mgt</a:t>
            </a:r>
            <a:endParaRPr lang="zh-TW" altLang="en-US">
              <a:solidFill>
                <a:srgbClr val="000000"/>
              </a:solidFill>
              <a:latin typeface="Calibri" panose="020F0502020204030204" pitchFamily="34" charset="0"/>
            </a:endParaRPr>
          </a:p>
        </p:txBody>
      </p:sp>
      <p:sp>
        <p:nvSpPr>
          <p:cNvPr id="71" name="矩形 70"/>
          <p:cNvSpPr/>
          <p:nvPr/>
        </p:nvSpPr>
        <p:spPr>
          <a:xfrm>
            <a:off x="2444750" y="5661025"/>
            <a:ext cx="1839913" cy="469900"/>
          </a:xfrm>
          <a:prstGeom prst="rect">
            <a:avLst/>
          </a:prstGeom>
        </p:spPr>
        <p:style>
          <a:lnRef idx="2">
            <a:schemeClr val="accent6"/>
          </a:lnRef>
          <a:fillRef idx="1">
            <a:schemeClr val="lt1"/>
          </a:fillRef>
          <a:effectRef idx="0">
            <a:schemeClr val="accent6"/>
          </a:effectRef>
          <a:fontRef idx="minor">
            <a:schemeClr val="dk1"/>
          </a:fontRef>
        </p:style>
        <p:txBody>
          <a:bodyPr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lang="en-US" altLang="zh-TW">
                <a:solidFill>
                  <a:srgbClr val="000000"/>
                </a:solidFill>
                <a:latin typeface="Calibri" panose="020F0502020204030204" pitchFamily="34" charset="0"/>
              </a:rPr>
              <a:t>Business Development</a:t>
            </a:r>
            <a:endParaRPr lang="zh-TW" altLang="en-US">
              <a:solidFill>
                <a:srgbClr val="000000"/>
              </a:solidFill>
              <a:latin typeface="Calibri" panose="020F0502020204030204" pitchFamily="34" charset="0"/>
            </a:endParaRPr>
          </a:p>
        </p:txBody>
      </p:sp>
      <p:sp>
        <p:nvSpPr>
          <p:cNvPr id="2" name="矩形 8"/>
          <p:cNvSpPr/>
          <p:nvPr/>
        </p:nvSpPr>
        <p:spPr>
          <a:xfrm>
            <a:off x="5205413" y="2205038"/>
            <a:ext cx="303212" cy="385762"/>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zh-TW" altLang="en-US"/>
          </a:p>
        </p:txBody>
      </p:sp>
      <p:cxnSp>
        <p:nvCxnSpPr>
          <p:cNvPr id="3" name="直線箭頭接點 16"/>
          <p:cNvCxnSpPr>
            <a:cxnSpLocks noChangeShapeType="1"/>
            <a:stCxn id="9" idx="3"/>
          </p:cNvCxnSpPr>
          <p:nvPr/>
        </p:nvCxnSpPr>
        <p:spPr bwMode="auto">
          <a:xfrm flipV="1">
            <a:off x="4787900" y="2398713"/>
            <a:ext cx="417513" cy="9525"/>
          </a:xfrm>
          <a:prstGeom prst="straightConnector1">
            <a:avLst/>
          </a:prstGeom>
          <a:noFill/>
          <a:ln w="25400" algn="ctr">
            <a:solidFill>
              <a:schemeClr val="accent1"/>
            </a:solidFill>
            <a:round/>
            <a:headEnd/>
            <a:tailEnd type="arrow" w="med" len="me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234535" name="AutoShape 39"/>
          <p:cNvSpPr>
            <a:spLocks noChangeArrowheads="1"/>
          </p:cNvSpPr>
          <p:nvPr/>
        </p:nvSpPr>
        <p:spPr bwMode="auto">
          <a:xfrm>
            <a:off x="1692275" y="2205038"/>
            <a:ext cx="792163" cy="431800"/>
          </a:xfrm>
          <a:prstGeom prst="leftRightArrow">
            <a:avLst>
              <a:gd name="adj1" fmla="val 50000"/>
              <a:gd name="adj2" fmla="val 36691"/>
            </a:avLst>
          </a:prstGeom>
          <a:solidFill>
            <a:srgbClr val="66FF33"/>
          </a:solidFill>
          <a:ln w="9525"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34536" name="AutoShape 40"/>
          <p:cNvSpPr>
            <a:spLocks noChangeArrowheads="1"/>
          </p:cNvSpPr>
          <p:nvPr/>
        </p:nvSpPr>
        <p:spPr bwMode="auto">
          <a:xfrm>
            <a:off x="5724525" y="2205038"/>
            <a:ext cx="792163" cy="431800"/>
          </a:xfrm>
          <a:prstGeom prst="leftRightArrow">
            <a:avLst>
              <a:gd name="adj1" fmla="val 50000"/>
              <a:gd name="adj2" fmla="val 36691"/>
            </a:avLst>
          </a:prstGeom>
          <a:solidFill>
            <a:srgbClr val="66FF33"/>
          </a:solidFill>
          <a:ln w="9525" cap="rnd" algn="ctr">
            <a:solidFill>
              <a:schemeClr val="tx1"/>
            </a:solidFill>
            <a:prstDash val="sys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34538" name="Text Box 42"/>
          <p:cNvSpPr txBox="1">
            <a:spLocks noChangeArrowheads="1"/>
          </p:cNvSpPr>
          <p:nvPr/>
        </p:nvSpPr>
        <p:spPr bwMode="auto">
          <a:xfrm>
            <a:off x="144463" y="3711575"/>
            <a:ext cx="1763712"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1" i="1"/>
              <a:t>Service Delivery Process</a:t>
            </a:r>
          </a:p>
        </p:txBody>
      </p:sp>
      <p:sp>
        <p:nvSpPr>
          <p:cNvPr id="234540" name="Text Box 44"/>
          <p:cNvSpPr txBox="1">
            <a:spLocks noChangeArrowheads="1"/>
          </p:cNvSpPr>
          <p:nvPr/>
        </p:nvSpPr>
        <p:spPr bwMode="auto">
          <a:xfrm>
            <a:off x="6372225" y="3716338"/>
            <a:ext cx="20161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1" i="1"/>
              <a:t>Service Encounter</a:t>
            </a:r>
          </a:p>
        </p:txBody>
      </p:sp>
      <p:sp>
        <p:nvSpPr>
          <p:cNvPr id="234541" name="Oval 45"/>
          <p:cNvSpPr>
            <a:spLocks noChangeArrowheads="1"/>
          </p:cNvSpPr>
          <p:nvPr/>
        </p:nvSpPr>
        <p:spPr bwMode="auto">
          <a:xfrm>
            <a:off x="5364163" y="1412875"/>
            <a:ext cx="1439862" cy="1944688"/>
          </a:xfrm>
          <a:prstGeom prst="ellipse">
            <a:avLst/>
          </a:prstGeom>
          <a:noFill/>
          <a:ln w="9525" cap="rnd" algn="ctr">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34543" name="Oval 47"/>
          <p:cNvSpPr>
            <a:spLocks noChangeArrowheads="1"/>
          </p:cNvSpPr>
          <p:nvPr/>
        </p:nvSpPr>
        <p:spPr bwMode="auto">
          <a:xfrm>
            <a:off x="1258888" y="1557338"/>
            <a:ext cx="5689600" cy="1800225"/>
          </a:xfrm>
          <a:prstGeom prst="ellipse">
            <a:avLst/>
          </a:prstGeom>
          <a:noFill/>
          <a:ln w="9525" cap="rnd" algn="ctr">
            <a:solidFill>
              <a:schemeClr val="tx1"/>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34544" name="Line 48"/>
          <p:cNvSpPr>
            <a:spLocks noChangeShapeType="1"/>
          </p:cNvSpPr>
          <p:nvPr/>
        </p:nvSpPr>
        <p:spPr bwMode="auto">
          <a:xfrm flipV="1">
            <a:off x="900113" y="3068638"/>
            <a:ext cx="1008062" cy="576262"/>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34545" name="Line 49"/>
          <p:cNvSpPr>
            <a:spLocks noChangeShapeType="1"/>
          </p:cNvSpPr>
          <p:nvPr/>
        </p:nvSpPr>
        <p:spPr bwMode="auto">
          <a:xfrm flipH="1" flipV="1">
            <a:off x="6516688" y="3284538"/>
            <a:ext cx="647700" cy="360362"/>
          </a:xfrm>
          <a:prstGeom prst="line">
            <a:avLst/>
          </a:prstGeom>
          <a:noFill/>
          <a:ln w="952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d-ID"/>
          </a:p>
        </p:txBody>
      </p:sp>
      <p:sp>
        <p:nvSpPr>
          <p:cNvPr id="234546" name="Text Box 50"/>
          <p:cNvSpPr txBox="1">
            <a:spLocks noChangeArrowheads="1"/>
          </p:cNvSpPr>
          <p:nvPr/>
        </p:nvSpPr>
        <p:spPr bwMode="auto">
          <a:xfrm>
            <a:off x="1835150" y="115888"/>
            <a:ext cx="47529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rnd" algn="ctr">
                <a:solidFill>
                  <a:schemeClr val="tx1"/>
                </a:solidFill>
                <a:prstDash val="sysDot"/>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sz="1600" b="1" i="1"/>
              <a:t>Conceptual Diagram of an Organization Design</a:t>
            </a:r>
          </a:p>
        </p:txBody>
      </p:sp>
    </p:spTree>
    <p:extLst>
      <p:ext uri="{BB962C8B-B14F-4D97-AF65-F5344CB8AC3E}">
        <p14:creationId xmlns:p14="http://schemas.microsoft.com/office/powerpoint/2010/main" val="5205813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094C6942-8A4D-4C90-95F4-B0C179320B04}" type="slidenum">
              <a:rPr kumimoji="0" lang="en-US" altLang="zh-TW">
                <a:latin typeface="Garamond" panose="02020404030301010803" pitchFamily="18" charset="0"/>
              </a:rPr>
              <a:pPr eaLnBrk="1" hangingPunct="1"/>
              <a:t>2</a:t>
            </a:fld>
            <a:endParaRPr kumimoji="0" lang="en-US" altLang="zh-TW">
              <a:latin typeface="Garamond" panose="02020404030301010803" pitchFamily="18" charset="0"/>
            </a:endParaRPr>
          </a:p>
        </p:txBody>
      </p:sp>
      <p:sp>
        <p:nvSpPr>
          <p:cNvPr id="6147" name="Rectangle 2"/>
          <p:cNvSpPr>
            <a:spLocks noGrp="1" noChangeArrowheads="1"/>
          </p:cNvSpPr>
          <p:nvPr>
            <p:ph type="title"/>
          </p:nvPr>
        </p:nvSpPr>
        <p:spPr/>
        <p:txBody>
          <a:bodyPr/>
          <a:lstStyle/>
          <a:p>
            <a:r>
              <a:rPr lang="en-US" altLang="zh-TW" smtClean="0"/>
              <a:t>Outlines</a:t>
            </a:r>
          </a:p>
        </p:txBody>
      </p:sp>
      <p:sp>
        <p:nvSpPr>
          <p:cNvPr id="6148" name="Rectangle 3"/>
          <p:cNvSpPr>
            <a:spLocks noGrp="1" noChangeArrowheads="1"/>
          </p:cNvSpPr>
          <p:nvPr>
            <p:ph type="body" idx="1"/>
          </p:nvPr>
        </p:nvSpPr>
        <p:spPr/>
        <p:txBody>
          <a:bodyPr/>
          <a:lstStyle/>
          <a:p>
            <a:r>
              <a:rPr lang="en-US" altLang="zh-TW" dirty="0" smtClean="0">
                <a:solidFill>
                  <a:schemeClr val="accent1"/>
                </a:solidFill>
              </a:rPr>
              <a:t>Service Systems</a:t>
            </a:r>
          </a:p>
          <a:p>
            <a:r>
              <a:rPr lang="en-US" altLang="zh-TW" dirty="0" smtClean="0"/>
              <a:t>Organization as a Service System (</a:t>
            </a:r>
            <a:r>
              <a:rPr lang="en-US" altLang="zh-TW" dirty="0" err="1" smtClean="0"/>
              <a:t>OaaS</a:t>
            </a:r>
            <a:r>
              <a:rPr lang="en-US" altLang="zh-TW" dirty="0" smtClean="0"/>
              <a:t>)</a:t>
            </a:r>
          </a:p>
          <a:p>
            <a:r>
              <a:rPr lang="en-US" altLang="zh-TW" dirty="0" smtClean="0"/>
              <a:t>Layer Structure of a Service System</a:t>
            </a:r>
          </a:p>
          <a:p>
            <a:r>
              <a:rPr lang="en-US" altLang="zh-TW" dirty="0" smtClean="0">
                <a:solidFill>
                  <a:schemeClr val="accent1"/>
                </a:solidFill>
              </a:rPr>
              <a:t>Service Management</a:t>
            </a:r>
            <a:r>
              <a:rPr lang="en-US" altLang="zh-TW" dirty="0" smtClean="0"/>
              <a:t>, SOT, Service Blueprint and SOA</a:t>
            </a:r>
          </a:p>
          <a:p>
            <a:r>
              <a:rPr lang="en-US" altLang="zh-TW" dirty="0" smtClean="0">
                <a:solidFill>
                  <a:schemeClr val="accent1"/>
                </a:solidFill>
              </a:rPr>
              <a:t>Service Science &amp; </a:t>
            </a:r>
            <a:r>
              <a:rPr lang="en-US" altLang="zh-TW" dirty="0" smtClean="0">
                <a:solidFill>
                  <a:schemeClr val="accent1"/>
                </a:solidFill>
              </a:rPr>
              <a:t>Computing</a:t>
            </a:r>
            <a:endParaRPr lang="en-US" altLang="zh-TW" dirty="0" smtClean="0">
              <a:solidFill>
                <a:schemeClr val="accent1"/>
              </a:solidFill>
            </a:endParaRPr>
          </a:p>
        </p:txBody>
      </p:sp>
    </p:spTree>
    <p:extLst>
      <p:ext uri="{BB962C8B-B14F-4D97-AF65-F5344CB8AC3E}">
        <p14:creationId xmlns:p14="http://schemas.microsoft.com/office/powerpoint/2010/main" val="14533542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6AF22801-342E-445F-B934-5163F9ECEFE3}" type="slidenum">
              <a:rPr kumimoji="0" lang="en-US" altLang="zh-TW">
                <a:latin typeface="Garamond" panose="02020404030301010803" pitchFamily="18" charset="0"/>
              </a:rPr>
              <a:pPr eaLnBrk="1" hangingPunct="1"/>
              <a:t>20</a:t>
            </a:fld>
            <a:endParaRPr kumimoji="0" lang="en-US" altLang="zh-TW">
              <a:latin typeface="Garamond" panose="02020404030301010803" pitchFamily="18" charset="0"/>
            </a:endParaRPr>
          </a:p>
        </p:txBody>
      </p:sp>
      <p:sp>
        <p:nvSpPr>
          <p:cNvPr id="12291" name="Text Box 53"/>
          <p:cNvSpPr txBox="1">
            <a:spLocks noChangeArrowheads="1"/>
          </p:cNvSpPr>
          <p:nvPr/>
        </p:nvSpPr>
        <p:spPr bwMode="auto">
          <a:xfrm>
            <a:off x="611188" y="5300663"/>
            <a:ext cx="8066087"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Three levels of views of an organization: (1) Organization as a PS System (2) Department as a PS/S System, (3) People/Machine as a PS/S System</a:t>
            </a:r>
          </a:p>
        </p:txBody>
      </p:sp>
      <p:grpSp>
        <p:nvGrpSpPr>
          <p:cNvPr id="12292" name="Group 65"/>
          <p:cNvGrpSpPr>
            <a:grpSpLocks/>
          </p:cNvGrpSpPr>
          <p:nvPr/>
        </p:nvGrpSpPr>
        <p:grpSpPr bwMode="auto">
          <a:xfrm>
            <a:off x="323850" y="1052513"/>
            <a:ext cx="8207375" cy="4103687"/>
            <a:chOff x="113" y="300"/>
            <a:chExt cx="5170" cy="2585"/>
          </a:xfrm>
        </p:grpSpPr>
        <p:grpSp>
          <p:nvGrpSpPr>
            <p:cNvPr id="12294" name="Group 51"/>
            <p:cNvGrpSpPr>
              <a:grpSpLocks/>
            </p:cNvGrpSpPr>
            <p:nvPr/>
          </p:nvGrpSpPr>
          <p:grpSpPr bwMode="auto">
            <a:xfrm>
              <a:off x="1066" y="663"/>
              <a:ext cx="3811" cy="2222"/>
              <a:chOff x="839" y="800"/>
              <a:chExt cx="3811" cy="2222"/>
            </a:xfrm>
          </p:grpSpPr>
          <p:sp>
            <p:nvSpPr>
              <p:cNvPr id="12301" name="Rectangle 5"/>
              <p:cNvSpPr>
                <a:spLocks noChangeArrowheads="1"/>
              </p:cNvSpPr>
              <p:nvPr/>
            </p:nvSpPr>
            <p:spPr bwMode="auto">
              <a:xfrm>
                <a:off x="839" y="800"/>
                <a:ext cx="3811" cy="22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2302" name="Group 48"/>
              <p:cNvGrpSpPr>
                <a:grpSpLocks/>
              </p:cNvGrpSpPr>
              <p:nvPr/>
            </p:nvGrpSpPr>
            <p:grpSpPr bwMode="auto">
              <a:xfrm>
                <a:off x="2925" y="1026"/>
                <a:ext cx="1496" cy="771"/>
                <a:chOff x="3198" y="1026"/>
                <a:chExt cx="1496" cy="771"/>
              </a:xfrm>
            </p:grpSpPr>
            <p:sp>
              <p:nvSpPr>
                <p:cNvPr id="12325" name="Rectangle 11"/>
                <p:cNvSpPr>
                  <a:spLocks noChangeArrowheads="1"/>
                </p:cNvSpPr>
                <p:nvPr/>
              </p:nvSpPr>
              <p:spPr bwMode="auto">
                <a:xfrm>
                  <a:off x="3198"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26" name="Rectangle 24"/>
                <p:cNvSpPr>
                  <a:spLocks noChangeArrowheads="1"/>
                </p:cNvSpPr>
                <p:nvPr/>
              </p:nvSpPr>
              <p:spPr bwMode="auto">
                <a:xfrm>
                  <a:off x="3742" y="1298"/>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27" name="Rectangle 28"/>
                <p:cNvSpPr>
                  <a:spLocks noChangeArrowheads="1"/>
                </p:cNvSpPr>
                <p:nvPr/>
              </p:nvSpPr>
              <p:spPr bwMode="auto">
                <a:xfrm>
                  <a:off x="4241"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28" name="Rectangle 29"/>
                <p:cNvSpPr>
                  <a:spLocks noChangeArrowheads="1"/>
                </p:cNvSpPr>
                <p:nvPr/>
              </p:nvSpPr>
              <p:spPr bwMode="auto">
                <a:xfrm>
                  <a:off x="3288"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29" name="Rectangle 32"/>
                <p:cNvSpPr>
                  <a:spLocks noChangeArrowheads="1"/>
                </p:cNvSpPr>
                <p:nvPr/>
              </p:nvSpPr>
              <p:spPr bwMode="auto">
                <a:xfrm>
                  <a:off x="4241"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30" name="Rectangle 33"/>
                <p:cNvSpPr>
                  <a:spLocks noChangeArrowheads="1"/>
                </p:cNvSpPr>
                <p:nvPr/>
              </p:nvSpPr>
              <p:spPr bwMode="auto">
                <a:xfrm>
                  <a:off x="3288"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2303" name="Group 50"/>
              <p:cNvGrpSpPr>
                <a:grpSpLocks/>
              </p:cNvGrpSpPr>
              <p:nvPr/>
            </p:nvGrpSpPr>
            <p:grpSpPr bwMode="auto">
              <a:xfrm>
                <a:off x="1112" y="2024"/>
                <a:ext cx="1496" cy="771"/>
                <a:chOff x="1112" y="2432"/>
                <a:chExt cx="1496" cy="771"/>
              </a:xfrm>
            </p:grpSpPr>
            <p:sp>
              <p:nvSpPr>
                <p:cNvPr id="12319" name="Rectangle 8"/>
                <p:cNvSpPr>
                  <a:spLocks noChangeArrowheads="1"/>
                </p:cNvSpPr>
                <p:nvPr/>
              </p:nvSpPr>
              <p:spPr bwMode="auto">
                <a:xfrm>
                  <a:off x="1112"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20" name="Rectangle 26"/>
                <p:cNvSpPr>
                  <a:spLocks noChangeArrowheads="1"/>
                </p:cNvSpPr>
                <p:nvPr/>
              </p:nvSpPr>
              <p:spPr bwMode="auto">
                <a:xfrm>
                  <a:off x="1156" y="2523"/>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21" name="Rectangle 27"/>
                <p:cNvSpPr>
                  <a:spLocks noChangeArrowheads="1"/>
                </p:cNvSpPr>
                <p:nvPr/>
              </p:nvSpPr>
              <p:spPr bwMode="auto">
                <a:xfrm>
                  <a:off x="1156" y="284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22" name="Rectangle 31"/>
                <p:cNvSpPr>
                  <a:spLocks noChangeArrowheads="1"/>
                </p:cNvSpPr>
                <p:nvPr/>
              </p:nvSpPr>
              <p:spPr bwMode="auto">
                <a:xfrm>
                  <a:off x="1882"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23" name="Rectangle 35"/>
                <p:cNvSpPr>
                  <a:spLocks noChangeArrowheads="1"/>
                </p:cNvSpPr>
                <p:nvPr/>
              </p:nvSpPr>
              <p:spPr bwMode="auto">
                <a:xfrm>
                  <a:off x="2245" y="2704"/>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24" name="Rectangle 41"/>
                <p:cNvSpPr>
                  <a:spLocks noChangeArrowheads="1"/>
                </p:cNvSpPr>
                <p:nvPr/>
              </p:nvSpPr>
              <p:spPr bwMode="auto">
                <a:xfrm>
                  <a:off x="1519" y="2704"/>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2304" name="Group 49"/>
              <p:cNvGrpSpPr>
                <a:grpSpLocks/>
              </p:cNvGrpSpPr>
              <p:nvPr/>
            </p:nvGrpSpPr>
            <p:grpSpPr bwMode="auto">
              <a:xfrm>
                <a:off x="2925" y="2024"/>
                <a:ext cx="1496" cy="771"/>
                <a:chOff x="3198" y="2432"/>
                <a:chExt cx="1496" cy="771"/>
              </a:xfrm>
            </p:grpSpPr>
            <p:sp>
              <p:nvSpPr>
                <p:cNvPr id="12313" name="Rectangle 9"/>
                <p:cNvSpPr>
                  <a:spLocks noChangeArrowheads="1"/>
                </p:cNvSpPr>
                <p:nvPr/>
              </p:nvSpPr>
              <p:spPr bwMode="auto">
                <a:xfrm>
                  <a:off x="3198"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14" name="Rectangle 21"/>
                <p:cNvSpPr>
                  <a:spLocks noChangeArrowheads="1"/>
                </p:cNvSpPr>
                <p:nvPr/>
              </p:nvSpPr>
              <p:spPr bwMode="auto">
                <a:xfrm>
                  <a:off x="3969"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15" name="Rectangle 23"/>
                <p:cNvSpPr>
                  <a:spLocks noChangeArrowheads="1"/>
                </p:cNvSpPr>
                <p:nvPr/>
              </p:nvSpPr>
              <p:spPr bwMode="auto">
                <a:xfrm>
                  <a:off x="4332" y="2704"/>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16" name="Rectangle 38"/>
                <p:cNvSpPr>
                  <a:spLocks noChangeArrowheads="1"/>
                </p:cNvSpPr>
                <p:nvPr/>
              </p:nvSpPr>
              <p:spPr bwMode="auto">
                <a:xfrm>
                  <a:off x="3606" y="2931"/>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17" name="Rectangle 39"/>
                <p:cNvSpPr>
                  <a:spLocks noChangeArrowheads="1"/>
                </p:cNvSpPr>
                <p:nvPr/>
              </p:nvSpPr>
              <p:spPr bwMode="auto">
                <a:xfrm>
                  <a:off x="3606" y="2478"/>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18" name="Rectangle 43"/>
                <p:cNvSpPr>
                  <a:spLocks noChangeArrowheads="1"/>
                </p:cNvSpPr>
                <p:nvPr/>
              </p:nvSpPr>
              <p:spPr bwMode="auto">
                <a:xfrm>
                  <a:off x="3243" y="2704"/>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2305" name="Group 47"/>
              <p:cNvGrpSpPr>
                <a:grpSpLocks/>
              </p:cNvGrpSpPr>
              <p:nvPr/>
            </p:nvGrpSpPr>
            <p:grpSpPr bwMode="auto">
              <a:xfrm>
                <a:off x="1111" y="1026"/>
                <a:ext cx="1496" cy="771"/>
                <a:chOff x="1111" y="1026"/>
                <a:chExt cx="1496" cy="771"/>
              </a:xfrm>
            </p:grpSpPr>
            <p:sp>
              <p:nvSpPr>
                <p:cNvPr id="12306" name="Rectangle 10"/>
                <p:cNvSpPr>
                  <a:spLocks noChangeArrowheads="1"/>
                </p:cNvSpPr>
                <p:nvPr/>
              </p:nvSpPr>
              <p:spPr bwMode="auto">
                <a:xfrm>
                  <a:off x="1111"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07" name="Rectangle 25"/>
                <p:cNvSpPr>
                  <a:spLocks noChangeArrowheads="1"/>
                </p:cNvSpPr>
                <p:nvPr/>
              </p:nvSpPr>
              <p:spPr bwMode="auto">
                <a:xfrm>
                  <a:off x="1656" y="1480"/>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08" name="Rectangle 30"/>
                <p:cNvSpPr>
                  <a:spLocks noChangeArrowheads="1"/>
                </p:cNvSpPr>
                <p:nvPr/>
              </p:nvSpPr>
              <p:spPr bwMode="auto">
                <a:xfrm>
                  <a:off x="2109"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09" name="Rectangle 34"/>
                <p:cNvSpPr>
                  <a:spLocks noChangeArrowheads="1"/>
                </p:cNvSpPr>
                <p:nvPr/>
              </p:nvSpPr>
              <p:spPr bwMode="auto">
                <a:xfrm>
                  <a:off x="1656"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10" name="Rectangle 40"/>
                <p:cNvSpPr>
                  <a:spLocks noChangeArrowheads="1"/>
                </p:cNvSpPr>
                <p:nvPr/>
              </p:nvSpPr>
              <p:spPr bwMode="auto">
                <a:xfrm>
                  <a:off x="1202" y="1117"/>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11" name="Rectangle 44"/>
                <p:cNvSpPr>
                  <a:spLocks noChangeArrowheads="1"/>
                </p:cNvSpPr>
                <p:nvPr/>
              </p:nvSpPr>
              <p:spPr bwMode="auto">
                <a:xfrm>
                  <a:off x="2109" y="1117"/>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2312" name="Rectangle 45"/>
                <p:cNvSpPr>
                  <a:spLocks noChangeArrowheads="1"/>
                </p:cNvSpPr>
                <p:nvPr/>
              </p:nvSpPr>
              <p:spPr bwMode="auto">
                <a:xfrm>
                  <a:off x="1202" y="148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sp>
          <p:nvSpPr>
            <p:cNvPr id="12295" name="Text Box 54"/>
            <p:cNvSpPr txBox="1">
              <a:spLocks noChangeArrowheads="1"/>
            </p:cNvSpPr>
            <p:nvPr/>
          </p:nvSpPr>
          <p:spPr bwMode="auto">
            <a:xfrm>
              <a:off x="1292" y="391"/>
              <a:ext cx="998" cy="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Organization</a:t>
              </a:r>
            </a:p>
          </p:txBody>
        </p:sp>
        <p:sp>
          <p:nvSpPr>
            <p:cNvPr id="12296" name="Text Box 55"/>
            <p:cNvSpPr txBox="1">
              <a:spLocks noChangeArrowheads="1"/>
            </p:cNvSpPr>
            <p:nvPr/>
          </p:nvSpPr>
          <p:spPr bwMode="auto">
            <a:xfrm>
              <a:off x="113" y="1661"/>
              <a:ext cx="908" cy="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Department</a:t>
              </a:r>
            </a:p>
          </p:txBody>
        </p:sp>
        <p:sp>
          <p:nvSpPr>
            <p:cNvPr id="12297" name="Text Box 56"/>
            <p:cNvSpPr txBox="1">
              <a:spLocks noChangeArrowheads="1"/>
            </p:cNvSpPr>
            <p:nvPr/>
          </p:nvSpPr>
          <p:spPr bwMode="auto">
            <a:xfrm>
              <a:off x="4059" y="300"/>
              <a:ext cx="1224" cy="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People/Machine</a:t>
              </a:r>
            </a:p>
          </p:txBody>
        </p:sp>
        <p:sp>
          <p:nvSpPr>
            <p:cNvPr id="12298" name="Line 60"/>
            <p:cNvSpPr>
              <a:spLocks noChangeShapeType="1"/>
            </p:cNvSpPr>
            <p:nvPr/>
          </p:nvSpPr>
          <p:spPr bwMode="auto">
            <a:xfrm flipV="1">
              <a:off x="703" y="1253"/>
              <a:ext cx="635"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2299" name="Line 62"/>
            <p:cNvSpPr>
              <a:spLocks noChangeShapeType="1"/>
            </p:cNvSpPr>
            <p:nvPr/>
          </p:nvSpPr>
          <p:spPr bwMode="auto">
            <a:xfrm>
              <a:off x="4422" y="527"/>
              <a:ext cx="0" cy="4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2300" name="Line 64"/>
            <p:cNvSpPr>
              <a:spLocks noChangeShapeType="1"/>
            </p:cNvSpPr>
            <p:nvPr/>
          </p:nvSpPr>
          <p:spPr bwMode="auto">
            <a:xfrm flipH="1">
              <a:off x="2653" y="527"/>
              <a:ext cx="1406" cy="5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
        <p:nvSpPr>
          <p:cNvPr id="12293" name="Rectangle 66"/>
          <p:cNvSpPr>
            <a:spLocks noGrp="1" noChangeArrowheads="1"/>
          </p:cNvSpPr>
          <p:nvPr>
            <p:ph type="title"/>
          </p:nvPr>
        </p:nvSpPr>
        <p:spPr/>
        <p:txBody>
          <a:bodyPr>
            <a:normAutofit fontScale="90000"/>
          </a:bodyPr>
          <a:lstStyle/>
          <a:p>
            <a:r>
              <a:rPr lang="en-US" altLang="zh-TW" sz="3800" smtClean="0"/>
              <a:t>Organization as a Product-Service System</a:t>
            </a:r>
          </a:p>
        </p:txBody>
      </p:sp>
    </p:spTree>
    <p:extLst>
      <p:ext uri="{BB962C8B-B14F-4D97-AF65-F5344CB8AC3E}">
        <p14:creationId xmlns:p14="http://schemas.microsoft.com/office/powerpoint/2010/main" val="34657517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7BE1568D-5508-47AE-9DB0-9BA19EF234BB}" type="slidenum">
              <a:rPr kumimoji="0" lang="en-US" altLang="zh-TW">
                <a:latin typeface="Garamond" panose="02020404030301010803" pitchFamily="18" charset="0"/>
              </a:rPr>
              <a:pPr eaLnBrk="1" hangingPunct="1"/>
              <a:t>21</a:t>
            </a:fld>
            <a:endParaRPr kumimoji="0" lang="en-US" altLang="zh-TW">
              <a:latin typeface="Garamond" panose="02020404030301010803" pitchFamily="18" charset="0"/>
            </a:endParaRPr>
          </a:p>
        </p:txBody>
      </p:sp>
      <p:grpSp>
        <p:nvGrpSpPr>
          <p:cNvPr id="13315" name="Group 43"/>
          <p:cNvGrpSpPr>
            <a:grpSpLocks/>
          </p:cNvGrpSpPr>
          <p:nvPr/>
        </p:nvGrpSpPr>
        <p:grpSpPr bwMode="auto">
          <a:xfrm>
            <a:off x="611188" y="1379538"/>
            <a:ext cx="7777162" cy="4786312"/>
            <a:chOff x="385" y="618"/>
            <a:chExt cx="4899" cy="3015"/>
          </a:xfrm>
        </p:grpSpPr>
        <p:sp>
          <p:nvSpPr>
            <p:cNvPr id="13317" name="Rectangle 2"/>
            <p:cNvSpPr>
              <a:spLocks noChangeArrowheads="1"/>
            </p:cNvSpPr>
            <p:nvPr/>
          </p:nvSpPr>
          <p:spPr bwMode="auto">
            <a:xfrm>
              <a:off x="4740" y="709"/>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18" name="Rectangle 3"/>
            <p:cNvSpPr>
              <a:spLocks noChangeArrowheads="1"/>
            </p:cNvSpPr>
            <p:nvPr/>
          </p:nvSpPr>
          <p:spPr bwMode="auto">
            <a:xfrm>
              <a:off x="4740" y="1071"/>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19" name="Rectangle 4"/>
            <p:cNvSpPr>
              <a:spLocks noChangeArrowheads="1"/>
            </p:cNvSpPr>
            <p:nvPr/>
          </p:nvSpPr>
          <p:spPr bwMode="auto">
            <a:xfrm>
              <a:off x="4740" y="1434"/>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20" name="Rectangle 5"/>
            <p:cNvSpPr>
              <a:spLocks noChangeArrowheads="1"/>
            </p:cNvSpPr>
            <p:nvPr/>
          </p:nvSpPr>
          <p:spPr bwMode="auto">
            <a:xfrm>
              <a:off x="4740" y="2160"/>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3321" name="Group 6"/>
            <p:cNvGrpSpPr>
              <a:grpSpLocks/>
            </p:cNvGrpSpPr>
            <p:nvPr/>
          </p:nvGrpSpPr>
          <p:grpSpPr bwMode="auto">
            <a:xfrm>
              <a:off x="385" y="618"/>
              <a:ext cx="3811" cy="2222"/>
              <a:chOff x="839" y="800"/>
              <a:chExt cx="3811" cy="2222"/>
            </a:xfrm>
          </p:grpSpPr>
          <p:sp>
            <p:nvSpPr>
              <p:cNvPr id="13327" name="Rectangle 7"/>
              <p:cNvSpPr>
                <a:spLocks noChangeArrowheads="1"/>
              </p:cNvSpPr>
              <p:nvPr/>
            </p:nvSpPr>
            <p:spPr bwMode="auto">
              <a:xfrm>
                <a:off x="839" y="800"/>
                <a:ext cx="3811" cy="22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3328" name="Group 8"/>
              <p:cNvGrpSpPr>
                <a:grpSpLocks/>
              </p:cNvGrpSpPr>
              <p:nvPr/>
            </p:nvGrpSpPr>
            <p:grpSpPr bwMode="auto">
              <a:xfrm>
                <a:off x="2925" y="1026"/>
                <a:ext cx="1496" cy="771"/>
                <a:chOff x="3198" y="1026"/>
                <a:chExt cx="1496" cy="771"/>
              </a:xfrm>
            </p:grpSpPr>
            <p:sp>
              <p:nvSpPr>
                <p:cNvPr id="13351" name="Rectangle 9"/>
                <p:cNvSpPr>
                  <a:spLocks noChangeArrowheads="1"/>
                </p:cNvSpPr>
                <p:nvPr/>
              </p:nvSpPr>
              <p:spPr bwMode="auto">
                <a:xfrm>
                  <a:off x="3198"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52" name="Rectangle 10"/>
                <p:cNvSpPr>
                  <a:spLocks noChangeArrowheads="1"/>
                </p:cNvSpPr>
                <p:nvPr/>
              </p:nvSpPr>
              <p:spPr bwMode="auto">
                <a:xfrm>
                  <a:off x="3742" y="1298"/>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53" name="Rectangle 11"/>
                <p:cNvSpPr>
                  <a:spLocks noChangeArrowheads="1"/>
                </p:cNvSpPr>
                <p:nvPr/>
              </p:nvSpPr>
              <p:spPr bwMode="auto">
                <a:xfrm>
                  <a:off x="4241"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54" name="Rectangle 12"/>
                <p:cNvSpPr>
                  <a:spLocks noChangeArrowheads="1"/>
                </p:cNvSpPr>
                <p:nvPr/>
              </p:nvSpPr>
              <p:spPr bwMode="auto">
                <a:xfrm>
                  <a:off x="3288"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55" name="Rectangle 13"/>
                <p:cNvSpPr>
                  <a:spLocks noChangeArrowheads="1"/>
                </p:cNvSpPr>
                <p:nvPr/>
              </p:nvSpPr>
              <p:spPr bwMode="auto">
                <a:xfrm>
                  <a:off x="4241"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56" name="Rectangle 14"/>
                <p:cNvSpPr>
                  <a:spLocks noChangeArrowheads="1"/>
                </p:cNvSpPr>
                <p:nvPr/>
              </p:nvSpPr>
              <p:spPr bwMode="auto">
                <a:xfrm>
                  <a:off x="3288"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3329" name="Group 15"/>
              <p:cNvGrpSpPr>
                <a:grpSpLocks/>
              </p:cNvGrpSpPr>
              <p:nvPr/>
            </p:nvGrpSpPr>
            <p:grpSpPr bwMode="auto">
              <a:xfrm>
                <a:off x="1112" y="2024"/>
                <a:ext cx="1496" cy="771"/>
                <a:chOff x="1112" y="2432"/>
                <a:chExt cx="1496" cy="771"/>
              </a:xfrm>
            </p:grpSpPr>
            <p:sp>
              <p:nvSpPr>
                <p:cNvPr id="13345" name="Rectangle 16"/>
                <p:cNvSpPr>
                  <a:spLocks noChangeArrowheads="1"/>
                </p:cNvSpPr>
                <p:nvPr/>
              </p:nvSpPr>
              <p:spPr bwMode="auto">
                <a:xfrm>
                  <a:off x="1112"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46" name="Rectangle 17"/>
                <p:cNvSpPr>
                  <a:spLocks noChangeArrowheads="1"/>
                </p:cNvSpPr>
                <p:nvPr/>
              </p:nvSpPr>
              <p:spPr bwMode="auto">
                <a:xfrm>
                  <a:off x="1156" y="2523"/>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47" name="Rectangle 18"/>
                <p:cNvSpPr>
                  <a:spLocks noChangeArrowheads="1"/>
                </p:cNvSpPr>
                <p:nvPr/>
              </p:nvSpPr>
              <p:spPr bwMode="auto">
                <a:xfrm>
                  <a:off x="1156" y="284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48" name="Rectangle 19"/>
                <p:cNvSpPr>
                  <a:spLocks noChangeArrowheads="1"/>
                </p:cNvSpPr>
                <p:nvPr/>
              </p:nvSpPr>
              <p:spPr bwMode="auto">
                <a:xfrm>
                  <a:off x="1882"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49" name="Rectangle 20"/>
                <p:cNvSpPr>
                  <a:spLocks noChangeArrowheads="1"/>
                </p:cNvSpPr>
                <p:nvPr/>
              </p:nvSpPr>
              <p:spPr bwMode="auto">
                <a:xfrm>
                  <a:off x="2245" y="2704"/>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50" name="Rectangle 21"/>
                <p:cNvSpPr>
                  <a:spLocks noChangeArrowheads="1"/>
                </p:cNvSpPr>
                <p:nvPr/>
              </p:nvSpPr>
              <p:spPr bwMode="auto">
                <a:xfrm>
                  <a:off x="1519" y="2704"/>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3330" name="Group 22"/>
              <p:cNvGrpSpPr>
                <a:grpSpLocks/>
              </p:cNvGrpSpPr>
              <p:nvPr/>
            </p:nvGrpSpPr>
            <p:grpSpPr bwMode="auto">
              <a:xfrm>
                <a:off x="2925" y="2024"/>
                <a:ext cx="1496" cy="771"/>
                <a:chOff x="3198" y="2432"/>
                <a:chExt cx="1496" cy="771"/>
              </a:xfrm>
            </p:grpSpPr>
            <p:sp>
              <p:nvSpPr>
                <p:cNvPr id="13339" name="Rectangle 23"/>
                <p:cNvSpPr>
                  <a:spLocks noChangeArrowheads="1"/>
                </p:cNvSpPr>
                <p:nvPr/>
              </p:nvSpPr>
              <p:spPr bwMode="auto">
                <a:xfrm>
                  <a:off x="3198"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40" name="Rectangle 24"/>
                <p:cNvSpPr>
                  <a:spLocks noChangeArrowheads="1"/>
                </p:cNvSpPr>
                <p:nvPr/>
              </p:nvSpPr>
              <p:spPr bwMode="auto">
                <a:xfrm>
                  <a:off x="3969"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41" name="Rectangle 25"/>
                <p:cNvSpPr>
                  <a:spLocks noChangeArrowheads="1"/>
                </p:cNvSpPr>
                <p:nvPr/>
              </p:nvSpPr>
              <p:spPr bwMode="auto">
                <a:xfrm>
                  <a:off x="4332" y="2704"/>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42" name="Rectangle 26"/>
                <p:cNvSpPr>
                  <a:spLocks noChangeArrowheads="1"/>
                </p:cNvSpPr>
                <p:nvPr/>
              </p:nvSpPr>
              <p:spPr bwMode="auto">
                <a:xfrm>
                  <a:off x="3606" y="2931"/>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43" name="Rectangle 27"/>
                <p:cNvSpPr>
                  <a:spLocks noChangeArrowheads="1"/>
                </p:cNvSpPr>
                <p:nvPr/>
              </p:nvSpPr>
              <p:spPr bwMode="auto">
                <a:xfrm>
                  <a:off x="3606" y="2478"/>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44" name="Rectangle 28"/>
                <p:cNvSpPr>
                  <a:spLocks noChangeArrowheads="1"/>
                </p:cNvSpPr>
                <p:nvPr/>
              </p:nvSpPr>
              <p:spPr bwMode="auto">
                <a:xfrm>
                  <a:off x="3243" y="2704"/>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3331" name="Group 29"/>
              <p:cNvGrpSpPr>
                <a:grpSpLocks/>
              </p:cNvGrpSpPr>
              <p:nvPr/>
            </p:nvGrpSpPr>
            <p:grpSpPr bwMode="auto">
              <a:xfrm>
                <a:off x="1111" y="1026"/>
                <a:ext cx="1496" cy="771"/>
                <a:chOff x="1111" y="1026"/>
                <a:chExt cx="1496" cy="771"/>
              </a:xfrm>
            </p:grpSpPr>
            <p:sp>
              <p:nvSpPr>
                <p:cNvPr id="13332" name="Rectangle 30"/>
                <p:cNvSpPr>
                  <a:spLocks noChangeArrowheads="1"/>
                </p:cNvSpPr>
                <p:nvPr/>
              </p:nvSpPr>
              <p:spPr bwMode="auto">
                <a:xfrm>
                  <a:off x="1111"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33" name="Rectangle 31"/>
                <p:cNvSpPr>
                  <a:spLocks noChangeArrowheads="1"/>
                </p:cNvSpPr>
                <p:nvPr/>
              </p:nvSpPr>
              <p:spPr bwMode="auto">
                <a:xfrm>
                  <a:off x="1656" y="1480"/>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34" name="Rectangle 32"/>
                <p:cNvSpPr>
                  <a:spLocks noChangeArrowheads="1"/>
                </p:cNvSpPr>
                <p:nvPr/>
              </p:nvSpPr>
              <p:spPr bwMode="auto">
                <a:xfrm>
                  <a:off x="2109"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35" name="Rectangle 33"/>
                <p:cNvSpPr>
                  <a:spLocks noChangeArrowheads="1"/>
                </p:cNvSpPr>
                <p:nvPr/>
              </p:nvSpPr>
              <p:spPr bwMode="auto">
                <a:xfrm>
                  <a:off x="1656"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36" name="Rectangle 34"/>
                <p:cNvSpPr>
                  <a:spLocks noChangeArrowheads="1"/>
                </p:cNvSpPr>
                <p:nvPr/>
              </p:nvSpPr>
              <p:spPr bwMode="auto">
                <a:xfrm>
                  <a:off x="1202" y="1117"/>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37" name="Rectangle 35"/>
                <p:cNvSpPr>
                  <a:spLocks noChangeArrowheads="1"/>
                </p:cNvSpPr>
                <p:nvPr/>
              </p:nvSpPr>
              <p:spPr bwMode="auto">
                <a:xfrm>
                  <a:off x="2109" y="1117"/>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38" name="Rectangle 36"/>
                <p:cNvSpPr>
                  <a:spLocks noChangeArrowheads="1"/>
                </p:cNvSpPr>
                <p:nvPr/>
              </p:nvSpPr>
              <p:spPr bwMode="auto">
                <a:xfrm>
                  <a:off x="1202" y="148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sp>
          <p:nvSpPr>
            <p:cNvPr id="13322" name="Rectangle 37"/>
            <p:cNvSpPr>
              <a:spLocks noChangeArrowheads="1"/>
            </p:cNvSpPr>
            <p:nvPr/>
          </p:nvSpPr>
          <p:spPr bwMode="auto">
            <a:xfrm>
              <a:off x="4740" y="1797"/>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3323" name="Text Box 38"/>
            <p:cNvSpPr txBox="1">
              <a:spLocks noChangeArrowheads="1"/>
            </p:cNvSpPr>
            <p:nvPr/>
          </p:nvSpPr>
          <p:spPr bwMode="auto">
            <a:xfrm>
              <a:off x="3379" y="3339"/>
              <a:ext cx="1905" cy="2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sz="2400"/>
                <a:t>Core PS/S Systems</a:t>
              </a:r>
            </a:p>
          </p:txBody>
        </p:sp>
        <p:sp>
          <p:nvSpPr>
            <p:cNvPr id="13324" name="Text Box 39"/>
            <p:cNvSpPr txBox="1">
              <a:spLocks noChangeArrowheads="1"/>
            </p:cNvSpPr>
            <p:nvPr/>
          </p:nvSpPr>
          <p:spPr bwMode="auto">
            <a:xfrm>
              <a:off x="1519" y="3339"/>
              <a:ext cx="1270" cy="29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sz="2400"/>
                <a:t>Organization</a:t>
              </a:r>
            </a:p>
          </p:txBody>
        </p:sp>
        <p:sp>
          <p:nvSpPr>
            <p:cNvPr id="13325" name="Line 41"/>
            <p:cNvSpPr>
              <a:spLocks noChangeShapeType="1"/>
            </p:cNvSpPr>
            <p:nvPr/>
          </p:nvSpPr>
          <p:spPr bwMode="auto">
            <a:xfrm flipV="1">
              <a:off x="4921" y="2478"/>
              <a:ext cx="0" cy="86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3326" name="Line 42"/>
            <p:cNvSpPr>
              <a:spLocks noChangeShapeType="1"/>
            </p:cNvSpPr>
            <p:nvPr/>
          </p:nvSpPr>
          <p:spPr bwMode="auto">
            <a:xfrm flipV="1">
              <a:off x="2154" y="2931"/>
              <a:ext cx="0"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
        <p:nvSpPr>
          <p:cNvPr id="13316" name="Rectangle 44"/>
          <p:cNvSpPr>
            <a:spLocks noGrp="1" noChangeArrowheads="1"/>
          </p:cNvSpPr>
          <p:nvPr>
            <p:ph type="title"/>
          </p:nvPr>
        </p:nvSpPr>
        <p:spPr/>
        <p:txBody>
          <a:bodyPr>
            <a:normAutofit fontScale="90000"/>
          </a:bodyPr>
          <a:lstStyle/>
          <a:p>
            <a:r>
              <a:rPr lang="en-US" altLang="zh-TW" sz="3800" smtClean="0"/>
              <a:t>Organization as a Product-Service System</a:t>
            </a:r>
            <a:endParaRPr lang="zh-TW" altLang="en-US" sz="3800" smtClean="0"/>
          </a:p>
        </p:txBody>
      </p:sp>
    </p:spTree>
    <p:extLst>
      <p:ext uri="{BB962C8B-B14F-4D97-AF65-F5344CB8AC3E}">
        <p14:creationId xmlns:p14="http://schemas.microsoft.com/office/powerpoint/2010/main" val="24538012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A46459BF-849D-4D17-8134-890428526F5F}" type="slidenum">
              <a:rPr kumimoji="0" lang="en-US" altLang="zh-TW">
                <a:latin typeface="Garamond" panose="02020404030301010803" pitchFamily="18" charset="0"/>
              </a:rPr>
              <a:pPr eaLnBrk="1" hangingPunct="1"/>
              <a:t>22</a:t>
            </a:fld>
            <a:endParaRPr kumimoji="0" lang="en-US" altLang="zh-TW">
              <a:latin typeface="Garamond" panose="02020404030301010803" pitchFamily="18" charset="0"/>
            </a:endParaRPr>
          </a:p>
        </p:txBody>
      </p:sp>
      <p:sp>
        <p:nvSpPr>
          <p:cNvPr id="15363" name="Rectangle 2"/>
          <p:cNvSpPr>
            <a:spLocks noGrp="1" noChangeArrowheads="1"/>
          </p:cNvSpPr>
          <p:nvPr>
            <p:ph type="title" idx="4294967295"/>
          </p:nvPr>
        </p:nvSpPr>
        <p:spPr>
          <a:xfrm>
            <a:off x="539750" y="2420938"/>
            <a:ext cx="8229600" cy="1139825"/>
          </a:xfrm>
        </p:spPr>
        <p:txBody>
          <a:bodyPr>
            <a:normAutofit fontScale="90000"/>
          </a:bodyPr>
          <a:lstStyle/>
          <a:p>
            <a:pPr eaLnBrk="1" hangingPunct="1"/>
            <a:r>
              <a:rPr lang="en-US" altLang="zh-TW" sz="3800" smtClean="0"/>
              <a:t>Organization as a Service System (OaaS)</a:t>
            </a:r>
          </a:p>
        </p:txBody>
      </p:sp>
    </p:spTree>
    <p:extLst>
      <p:ext uri="{BB962C8B-B14F-4D97-AF65-F5344CB8AC3E}">
        <p14:creationId xmlns:p14="http://schemas.microsoft.com/office/powerpoint/2010/main" val="20226212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AAB5BCEA-33A1-4A6A-9A6B-B1803D2FE540}" type="slidenum">
              <a:rPr kumimoji="0" lang="en-US" altLang="zh-TW">
                <a:latin typeface="Garamond" panose="02020404030301010803" pitchFamily="18" charset="0"/>
              </a:rPr>
              <a:pPr eaLnBrk="1" hangingPunct="1"/>
              <a:t>23</a:t>
            </a:fld>
            <a:endParaRPr kumimoji="0" lang="en-US" altLang="zh-TW">
              <a:latin typeface="Garamond" panose="02020404030301010803" pitchFamily="18" charset="0"/>
            </a:endParaRPr>
          </a:p>
        </p:txBody>
      </p:sp>
      <p:sp>
        <p:nvSpPr>
          <p:cNvPr id="16387" name="Text Box 2"/>
          <p:cNvSpPr txBox="1">
            <a:spLocks noChangeArrowheads="1"/>
          </p:cNvSpPr>
          <p:nvPr/>
        </p:nvSpPr>
        <p:spPr bwMode="auto">
          <a:xfrm>
            <a:off x="611188" y="5229225"/>
            <a:ext cx="8066087"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Organization can be defined as a PS System. Each department can then be defined as a Service Unit. Working Teams (color blocks) can also be viewed as service units.</a:t>
            </a:r>
          </a:p>
        </p:txBody>
      </p:sp>
      <p:grpSp>
        <p:nvGrpSpPr>
          <p:cNvPr id="16388" name="Group 3"/>
          <p:cNvGrpSpPr>
            <a:grpSpLocks/>
          </p:cNvGrpSpPr>
          <p:nvPr/>
        </p:nvGrpSpPr>
        <p:grpSpPr bwMode="auto">
          <a:xfrm>
            <a:off x="323850" y="1052513"/>
            <a:ext cx="8207375" cy="4103687"/>
            <a:chOff x="113" y="300"/>
            <a:chExt cx="5170" cy="2585"/>
          </a:xfrm>
        </p:grpSpPr>
        <p:grpSp>
          <p:nvGrpSpPr>
            <p:cNvPr id="16390" name="Group 4"/>
            <p:cNvGrpSpPr>
              <a:grpSpLocks/>
            </p:cNvGrpSpPr>
            <p:nvPr/>
          </p:nvGrpSpPr>
          <p:grpSpPr bwMode="auto">
            <a:xfrm>
              <a:off x="1066" y="663"/>
              <a:ext cx="3811" cy="2222"/>
              <a:chOff x="839" y="800"/>
              <a:chExt cx="3811" cy="2222"/>
            </a:xfrm>
          </p:grpSpPr>
          <p:sp>
            <p:nvSpPr>
              <p:cNvPr id="16397" name="Rectangle 5"/>
              <p:cNvSpPr>
                <a:spLocks noChangeArrowheads="1"/>
              </p:cNvSpPr>
              <p:nvPr/>
            </p:nvSpPr>
            <p:spPr bwMode="auto">
              <a:xfrm>
                <a:off x="839" y="800"/>
                <a:ext cx="3811" cy="22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6398" name="Group 6"/>
              <p:cNvGrpSpPr>
                <a:grpSpLocks/>
              </p:cNvGrpSpPr>
              <p:nvPr/>
            </p:nvGrpSpPr>
            <p:grpSpPr bwMode="auto">
              <a:xfrm>
                <a:off x="2925" y="1026"/>
                <a:ext cx="1496" cy="771"/>
                <a:chOff x="3198" y="1026"/>
                <a:chExt cx="1496" cy="771"/>
              </a:xfrm>
            </p:grpSpPr>
            <p:sp>
              <p:nvSpPr>
                <p:cNvPr id="16421" name="Rectangle 7"/>
                <p:cNvSpPr>
                  <a:spLocks noChangeArrowheads="1"/>
                </p:cNvSpPr>
                <p:nvPr/>
              </p:nvSpPr>
              <p:spPr bwMode="auto">
                <a:xfrm>
                  <a:off x="3198"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22" name="Rectangle 8"/>
                <p:cNvSpPr>
                  <a:spLocks noChangeArrowheads="1"/>
                </p:cNvSpPr>
                <p:nvPr/>
              </p:nvSpPr>
              <p:spPr bwMode="auto">
                <a:xfrm>
                  <a:off x="3742" y="1298"/>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23" name="Rectangle 9"/>
                <p:cNvSpPr>
                  <a:spLocks noChangeArrowheads="1"/>
                </p:cNvSpPr>
                <p:nvPr/>
              </p:nvSpPr>
              <p:spPr bwMode="auto">
                <a:xfrm>
                  <a:off x="4241"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24" name="Rectangle 10"/>
                <p:cNvSpPr>
                  <a:spLocks noChangeArrowheads="1"/>
                </p:cNvSpPr>
                <p:nvPr/>
              </p:nvSpPr>
              <p:spPr bwMode="auto">
                <a:xfrm>
                  <a:off x="3288"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25" name="Rectangle 11"/>
                <p:cNvSpPr>
                  <a:spLocks noChangeArrowheads="1"/>
                </p:cNvSpPr>
                <p:nvPr/>
              </p:nvSpPr>
              <p:spPr bwMode="auto">
                <a:xfrm>
                  <a:off x="4241"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26" name="Rectangle 12"/>
                <p:cNvSpPr>
                  <a:spLocks noChangeArrowheads="1"/>
                </p:cNvSpPr>
                <p:nvPr/>
              </p:nvSpPr>
              <p:spPr bwMode="auto">
                <a:xfrm>
                  <a:off x="3288"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6399" name="Group 13"/>
              <p:cNvGrpSpPr>
                <a:grpSpLocks/>
              </p:cNvGrpSpPr>
              <p:nvPr/>
            </p:nvGrpSpPr>
            <p:grpSpPr bwMode="auto">
              <a:xfrm>
                <a:off x="1112" y="2024"/>
                <a:ext cx="1496" cy="771"/>
                <a:chOff x="1112" y="2432"/>
                <a:chExt cx="1496" cy="771"/>
              </a:xfrm>
            </p:grpSpPr>
            <p:sp>
              <p:nvSpPr>
                <p:cNvPr id="16415" name="Rectangle 14"/>
                <p:cNvSpPr>
                  <a:spLocks noChangeArrowheads="1"/>
                </p:cNvSpPr>
                <p:nvPr/>
              </p:nvSpPr>
              <p:spPr bwMode="auto">
                <a:xfrm>
                  <a:off x="1112"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16" name="Rectangle 15"/>
                <p:cNvSpPr>
                  <a:spLocks noChangeArrowheads="1"/>
                </p:cNvSpPr>
                <p:nvPr/>
              </p:nvSpPr>
              <p:spPr bwMode="auto">
                <a:xfrm>
                  <a:off x="1156" y="2523"/>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17" name="Rectangle 16"/>
                <p:cNvSpPr>
                  <a:spLocks noChangeArrowheads="1"/>
                </p:cNvSpPr>
                <p:nvPr/>
              </p:nvSpPr>
              <p:spPr bwMode="auto">
                <a:xfrm>
                  <a:off x="1156" y="284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18" name="Rectangle 17"/>
                <p:cNvSpPr>
                  <a:spLocks noChangeArrowheads="1"/>
                </p:cNvSpPr>
                <p:nvPr/>
              </p:nvSpPr>
              <p:spPr bwMode="auto">
                <a:xfrm>
                  <a:off x="1882"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19" name="Rectangle 18"/>
                <p:cNvSpPr>
                  <a:spLocks noChangeArrowheads="1"/>
                </p:cNvSpPr>
                <p:nvPr/>
              </p:nvSpPr>
              <p:spPr bwMode="auto">
                <a:xfrm>
                  <a:off x="2245" y="2704"/>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20" name="Rectangle 19"/>
                <p:cNvSpPr>
                  <a:spLocks noChangeArrowheads="1"/>
                </p:cNvSpPr>
                <p:nvPr/>
              </p:nvSpPr>
              <p:spPr bwMode="auto">
                <a:xfrm>
                  <a:off x="1519" y="2704"/>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6400" name="Group 20"/>
              <p:cNvGrpSpPr>
                <a:grpSpLocks/>
              </p:cNvGrpSpPr>
              <p:nvPr/>
            </p:nvGrpSpPr>
            <p:grpSpPr bwMode="auto">
              <a:xfrm>
                <a:off x="2925" y="2024"/>
                <a:ext cx="1496" cy="771"/>
                <a:chOff x="3198" y="2432"/>
                <a:chExt cx="1496" cy="771"/>
              </a:xfrm>
            </p:grpSpPr>
            <p:sp>
              <p:nvSpPr>
                <p:cNvPr id="16409" name="Rectangle 21"/>
                <p:cNvSpPr>
                  <a:spLocks noChangeArrowheads="1"/>
                </p:cNvSpPr>
                <p:nvPr/>
              </p:nvSpPr>
              <p:spPr bwMode="auto">
                <a:xfrm>
                  <a:off x="3198"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10" name="Rectangle 22"/>
                <p:cNvSpPr>
                  <a:spLocks noChangeArrowheads="1"/>
                </p:cNvSpPr>
                <p:nvPr/>
              </p:nvSpPr>
              <p:spPr bwMode="auto">
                <a:xfrm>
                  <a:off x="3969"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11" name="Rectangle 23"/>
                <p:cNvSpPr>
                  <a:spLocks noChangeArrowheads="1"/>
                </p:cNvSpPr>
                <p:nvPr/>
              </p:nvSpPr>
              <p:spPr bwMode="auto">
                <a:xfrm>
                  <a:off x="4332" y="2704"/>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12" name="Rectangle 24"/>
                <p:cNvSpPr>
                  <a:spLocks noChangeArrowheads="1"/>
                </p:cNvSpPr>
                <p:nvPr/>
              </p:nvSpPr>
              <p:spPr bwMode="auto">
                <a:xfrm>
                  <a:off x="3606" y="2931"/>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13" name="Rectangle 25"/>
                <p:cNvSpPr>
                  <a:spLocks noChangeArrowheads="1"/>
                </p:cNvSpPr>
                <p:nvPr/>
              </p:nvSpPr>
              <p:spPr bwMode="auto">
                <a:xfrm>
                  <a:off x="3606" y="2478"/>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14" name="Rectangle 26"/>
                <p:cNvSpPr>
                  <a:spLocks noChangeArrowheads="1"/>
                </p:cNvSpPr>
                <p:nvPr/>
              </p:nvSpPr>
              <p:spPr bwMode="auto">
                <a:xfrm>
                  <a:off x="3243" y="2704"/>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6401" name="Group 27"/>
              <p:cNvGrpSpPr>
                <a:grpSpLocks/>
              </p:cNvGrpSpPr>
              <p:nvPr/>
            </p:nvGrpSpPr>
            <p:grpSpPr bwMode="auto">
              <a:xfrm>
                <a:off x="1111" y="1026"/>
                <a:ext cx="1496" cy="771"/>
                <a:chOff x="1111" y="1026"/>
                <a:chExt cx="1496" cy="771"/>
              </a:xfrm>
            </p:grpSpPr>
            <p:sp>
              <p:nvSpPr>
                <p:cNvPr id="16402" name="Rectangle 28"/>
                <p:cNvSpPr>
                  <a:spLocks noChangeArrowheads="1"/>
                </p:cNvSpPr>
                <p:nvPr/>
              </p:nvSpPr>
              <p:spPr bwMode="auto">
                <a:xfrm>
                  <a:off x="1111"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03" name="Rectangle 29"/>
                <p:cNvSpPr>
                  <a:spLocks noChangeArrowheads="1"/>
                </p:cNvSpPr>
                <p:nvPr/>
              </p:nvSpPr>
              <p:spPr bwMode="auto">
                <a:xfrm>
                  <a:off x="1656" y="1480"/>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04" name="Rectangle 30"/>
                <p:cNvSpPr>
                  <a:spLocks noChangeArrowheads="1"/>
                </p:cNvSpPr>
                <p:nvPr/>
              </p:nvSpPr>
              <p:spPr bwMode="auto">
                <a:xfrm>
                  <a:off x="2109"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05" name="Rectangle 31"/>
                <p:cNvSpPr>
                  <a:spLocks noChangeArrowheads="1"/>
                </p:cNvSpPr>
                <p:nvPr/>
              </p:nvSpPr>
              <p:spPr bwMode="auto">
                <a:xfrm>
                  <a:off x="1656"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06" name="Rectangle 32"/>
                <p:cNvSpPr>
                  <a:spLocks noChangeArrowheads="1"/>
                </p:cNvSpPr>
                <p:nvPr/>
              </p:nvSpPr>
              <p:spPr bwMode="auto">
                <a:xfrm>
                  <a:off x="1202" y="1117"/>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07" name="Rectangle 33"/>
                <p:cNvSpPr>
                  <a:spLocks noChangeArrowheads="1"/>
                </p:cNvSpPr>
                <p:nvPr/>
              </p:nvSpPr>
              <p:spPr bwMode="auto">
                <a:xfrm>
                  <a:off x="2109" y="1117"/>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6408" name="Rectangle 34"/>
                <p:cNvSpPr>
                  <a:spLocks noChangeArrowheads="1"/>
                </p:cNvSpPr>
                <p:nvPr/>
              </p:nvSpPr>
              <p:spPr bwMode="auto">
                <a:xfrm>
                  <a:off x="1202" y="148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sp>
          <p:nvSpPr>
            <p:cNvPr id="16391" name="Text Box 35"/>
            <p:cNvSpPr txBox="1">
              <a:spLocks noChangeArrowheads="1"/>
            </p:cNvSpPr>
            <p:nvPr/>
          </p:nvSpPr>
          <p:spPr bwMode="auto">
            <a:xfrm>
              <a:off x="1292" y="391"/>
              <a:ext cx="998" cy="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Organization</a:t>
              </a:r>
            </a:p>
          </p:txBody>
        </p:sp>
        <p:sp>
          <p:nvSpPr>
            <p:cNvPr id="16392" name="Text Box 36"/>
            <p:cNvSpPr txBox="1">
              <a:spLocks noChangeArrowheads="1"/>
            </p:cNvSpPr>
            <p:nvPr/>
          </p:nvSpPr>
          <p:spPr bwMode="auto">
            <a:xfrm>
              <a:off x="113" y="1661"/>
              <a:ext cx="908" cy="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Service Unit</a:t>
              </a:r>
            </a:p>
          </p:txBody>
        </p:sp>
        <p:sp>
          <p:nvSpPr>
            <p:cNvPr id="16393" name="Text Box 37"/>
            <p:cNvSpPr txBox="1">
              <a:spLocks noChangeArrowheads="1"/>
            </p:cNvSpPr>
            <p:nvPr/>
          </p:nvSpPr>
          <p:spPr bwMode="auto">
            <a:xfrm>
              <a:off x="4059" y="300"/>
              <a:ext cx="1224" cy="23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Service Unit</a:t>
              </a:r>
            </a:p>
          </p:txBody>
        </p:sp>
        <p:sp>
          <p:nvSpPr>
            <p:cNvPr id="16394" name="Line 38"/>
            <p:cNvSpPr>
              <a:spLocks noChangeShapeType="1"/>
            </p:cNvSpPr>
            <p:nvPr/>
          </p:nvSpPr>
          <p:spPr bwMode="auto">
            <a:xfrm flipV="1">
              <a:off x="703" y="1253"/>
              <a:ext cx="635" cy="40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6395" name="Line 39"/>
            <p:cNvSpPr>
              <a:spLocks noChangeShapeType="1"/>
            </p:cNvSpPr>
            <p:nvPr/>
          </p:nvSpPr>
          <p:spPr bwMode="auto">
            <a:xfrm>
              <a:off x="4422" y="527"/>
              <a:ext cx="0" cy="45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16396" name="Line 40"/>
            <p:cNvSpPr>
              <a:spLocks noChangeShapeType="1"/>
            </p:cNvSpPr>
            <p:nvPr/>
          </p:nvSpPr>
          <p:spPr bwMode="auto">
            <a:xfrm flipH="1">
              <a:off x="2653" y="527"/>
              <a:ext cx="1406" cy="5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grpSp>
      <p:sp>
        <p:nvSpPr>
          <p:cNvPr id="16389" name="Rectangle 41"/>
          <p:cNvSpPr>
            <a:spLocks noGrp="1" noChangeArrowheads="1"/>
          </p:cNvSpPr>
          <p:nvPr>
            <p:ph type="title"/>
          </p:nvPr>
        </p:nvSpPr>
        <p:spPr/>
        <p:txBody>
          <a:bodyPr>
            <a:normAutofit fontScale="90000"/>
          </a:bodyPr>
          <a:lstStyle/>
          <a:p>
            <a:r>
              <a:rPr lang="en-US" altLang="zh-TW" sz="3800" smtClean="0"/>
              <a:t>Organization as a Composition of Service Units</a:t>
            </a:r>
          </a:p>
        </p:txBody>
      </p:sp>
    </p:spTree>
    <p:extLst>
      <p:ext uri="{BB962C8B-B14F-4D97-AF65-F5344CB8AC3E}">
        <p14:creationId xmlns:p14="http://schemas.microsoft.com/office/powerpoint/2010/main" val="26138230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3099352F-7081-496C-B5AC-AE5748AD728D}" type="slidenum">
              <a:rPr kumimoji="0" lang="en-US" altLang="zh-TW">
                <a:latin typeface="Garamond" panose="02020404030301010803" pitchFamily="18" charset="0"/>
              </a:rPr>
              <a:pPr eaLnBrk="1" hangingPunct="1"/>
              <a:t>24</a:t>
            </a:fld>
            <a:endParaRPr kumimoji="0" lang="en-US" altLang="zh-TW">
              <a:latin typeface="Garamond" panose="02020404030301010803" pitchFamily="18" charset="0"/>
            </a:endParaRPr>
          </a:p>
        </p:txBody>
      </p:sp>
      <p:sp>
        <p:nvSpPr>
          <p:cNvPr id="17411" name="Rectangle 2"/>
          <p:cNvSpPr>
            <a:spLocks noGrp="1" noChangeArrowheads="1"/>
          </p:cNvSpPr>
          <p:nvPr>
            <p:ph type="title"/>
          </p:nvPr>
        </p:nvSpPr>
        <p:spPr/>
        <p:txBody>
          <a:bodyPr>
            <a:normAutofit fontScale="90000"/>
          </a:bodyPr>
          <a:lstStyle/>
          <a:p>
            <a:r>
              <a:rPr lang="en-US" altLang="zh-TW" sz="3800" smtClean="0"/>
              <a:t>Organization as a Composition of Service Units</a:t>
            </a:r>
          </a:p>
        </p:txBody>
      </p:sp>
      <p:sp>
        <p:nvSpPr>
          <p:cNvPr id="17412" name="Rectangle 3"/>
          <p:cNvSpPr>
            <a:spLocks noGrp="1" noChangeArrowheads="1"/>
          </p:cNvSpPr>
          <p:nvPr>
            <p:ph type="body" idx="1"/>
          </p:nvPr>
        </p:nvSpPr>
        <p:spPr/>
        <p:txBody>
          <a:bodyPr/>
          <a:lstStyle/>
          <a:p>
            <a:r>
              <a:rPr lang="en-US" altLang="zh-TW" sz="2600" smtClean="0"/>
              <a:t>Service unit transforms input resources to the products and/or services to other service units or customers.</a:t>
            </a:r>
          </a:p>
          <a:p>
            <a:pPr>
              <a:buFont typeface="Wingdings" panose="05000000000000000000" pitchFamily="2" charset="2"/>
              <a:buNone/>
            </a:pPr>
            <a:endParaRPr lang="en-US" altLang="zh-TW" sz="2600" smtClean="0"/>
          </a:p>
          <a:p>
            <a:r>
              <a:rPr lang="en-US" altLang="zh-TW" sz="2600" smtClean="0"/>
              <a:t>Service unit is realized by Process, People, Tools.</a:t>
            </a:r>
          </a:p>
          <a:p>
            <a:pPr lvl="1"/>
            <a:r>
              <a:rPr lang="en-US" altLang="zh-TW" sz="2200" i="1" smtClean="0">
                <a:solidFill>
                  <a:srgbClr val="66FF33"/>
                </a:solidFill>
              </a:rPr>
              <a:t>Process</a:t>
            </a:r>
            <a:r>
              <a:rPr lang="en-US" altLang="zh-TW" sz="2200" smtClean="0"/>
              <a:t> defines the tasks to manufacture the physical goods and/or deliver the services.</a:t>
            </a:r>
          </a:p>
          <a:p>
            <a:pPr lvl="1"/>
            <a:r>
              <a:rPr lang="en-US" altLang="zh-TW" sz="2200" i="1" smtClean="0">
                <a:solidFill>
                  <a:srgbClr val="66FF33"/>
                </a:solidFill>
              </a:rPr>
              <a:t>People</a:t>
            </a:r>
            <a:r>
              <a:rPr lang="en-US" altLang="zh-TW" sz="2200" smtClean="0"/>
              <a:t> are responsible to accomplish the tasks which are defined in the process.</a:t>
            </a:r>
          </a:p>
          <a:p>
            <a:pPr lvl="1"/>
            <a:r>
              <a:rPr lang="en-US" altLang="zh-TW" sz="2200" i="1" smtClean="0">
                <a:solidFill>
                  <a:srgbClr val="66FF33"/>
                </a:solidFill>
              </a:rPr>
              <a:t>Tools</a:t>
            </a:r>
            <a:r>
              <a:rPr lang="en-US" altLang="zh-TW" sz="2200" smtClean="0"/>
              <a:t> </a:t>
            </a:r>
            <a:r>
              <a:rPr lang="en-US" altLang="zh-TW" sz="2200" i="1" smtClean="0">
                <a:solidFill>
                  <a:srgbClr val="66FF33"/>
                </a:solidFill>
              </a:rPr>
              <a:t>(Technologies)</a:t>
            </a:r>
            <a:r>
              <a:rPr lang="en-US" altLang="zh-TW" sz="2200" smtClean="0"/>
              <a:t> can help people to do the job easier.</a:t>
            </a:r>
          </a:p>
        </p:txBody>
      </p:sp>
    </p:spTree>
    <p:extLst>
      <p:ext uri="{BB962C8B-B14F-4D97-AF65-F5344CB8AC3E}">
        <p14:creationId xmlns:p14="http://schemas.microsoft.com/office/powerpoint/2010/main" val="195529865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0630BC9D-3126-4B2A-87EA-AA7A99590B28}" type="slidenum">
              <a:rPr kumimoji="0" lang="en-US" altLang="zh-TW">
                <a:latin typeface="Garamond" panose="02020404030301010803" pitchFamily="18" charset="0"/>
              </a:rPr>
              <a:pPr eaLnBrk="1" hangingPunct="1"/>
              <a:t>25</a:t>
            </a:fld>
            <a:endParaRPr kumimoji="0" lang="en-US" altLang="zh-TW">
              <a:latin typeface="Garamond" panose="02020404030301010803" pitchFamily="18" charset="0"/>
            </a:endParaRPr>
          </a:p>
        </p:txBody>
      </p:sp>
      <p:sp>
        <p:nvSpPr>
          <p:cNvPr id="18435" name="Rectangle 2"/>
          <p:cNvSpPr>
            <a:spLocks noGrp="1" noChangeArrowheads="1"/>
          </p:cNvSpPr>
          <p:nvPr>
            <p:ph type="title"/>
          </p:nvPr>
        </p:nvSpPr>
        <p:spPr/>
        <p:txBody>
          <a:bodyPr>
            <a:normAutofit fontScale="90000"/>
          </a:bodyPr>
          <a:lstStyle/>
          <a:p>
            <a:r>
              <a:rPr lang="en-US" altLang="zh-TW" sz="3800" smtClean="0"/>
              <a:t>Organization as a Composition of Service Units</a:t>
            </a:r>
          </a:p>
        </p:txBody>
      </p:sp>
      <p:grpSp>
        <p:nvGrpSpPr>
          <p:cNvPr id="18452" name="Group 20"/>
          <p:cNvGrpSpPr>
            <a:grpSpLocks/>
          </p:cNvGrpSpPr>
          <p:nvPr/>
        </p:nvGrpSpPr>
        <p:grpSpPr bwMode="auto">
          <a:xfrm>
            <a:off x="323850" y="1989138"/>
            <a:ext cx="8207375" cy="4025900"/>
            <a:chOff x="204" y="1253"/>
            <a:chExt cx="5170" cy="2536"/>
          </a:xfrm>
        </p:grpSpPr>
        <p:grpSp>
          <p:nvGrpSpPr>
            <p:cNvPr id="18436" name="Group 34"/>
            <p:cNvGrpSpPr>
              <a:grpSpLocks/>
            </p:cNvGrpSpPr>
            <p:nvPr/>
          </p:nvGrpSpPr>
          <p:grpSpPr bwMode="auto">
            <a:xfrm>
              <a:off x="1383" y="1253"/>
              <a:ext cx="2903" cy="1996"/>
              <a:chOff x="1020" y="1026"/>
              <a:chExt cx="3629" cy="2404"/>
            </a:xfrm>
          </p:grpSpPr>
          <p:sp>
            <p:nvSpPr>
              <p:cNvPr id="18442" name="Oval 24"/>
              <p:cNvSpPr>
                <a:spLocks noChangeArrowheads="1"/>
              </p:cNvSpPr>
              <p:nvPr/>
            </p:nvSpPr>
            <p:spPr bwMode="auto">
              <a:xfrm>
                <a:off x="2245" y="1026"/>
                <a:ext cx="1043" cy="998"/>
              </a:xfrm>
              <a:prstGeom prst="ellipse">
                <a:avLst/>
              </a:prstGeom>
              <a:solidFill>
                <a:srgbClr val="FFFF00"/>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endParaRPr lang="zh-TW" altLang="en-US">
                  <a:solidFill>
                    <a:srgbClr val="FFFF00"/>
                  </a:solidFill>
                </a:endParaRPr>
              </a:p>
            </p:txBody>
          </p:sp>
          <p:sp>
            <p:nvSpPr>
              <p:cNvPr id="18443" name="Oval 25"/>
              <p:cNvSpPr>
                <a:spLocks noChangeArrowheads="1"/>
              </p:cNvSpPr>
              <p:nvPr/>
            </p:nvSpPr>
            <p:spPr bwMode="auto">
              <a:xfrm>
                <a:off x="3606" y="2432"/>
                <a:ext cx="1043" cy="998"/>
              </a:xfrm>
              <a:prstGeom prst="ellipse">
                <a:avLst/>
              </a:prstGeom>
              <a:solidFill>
                <a:srgbClr val="FFFF00"/>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endParaRPr lang="zh-TW" altLang="en-US">
                  <a:solidFill>
                    <a:srgbClr val="FFFF00"/>
                  </a:solidFill>
                </a:endParaRPr>
              </a:p>
            </p:txBody>
          </p:sp>
          <p:sp>
            <p:nvSpPr>
              <p:cNvPr id="18444" name="Oval 26"/>
              <p:cNvSpPr>
                <a:spLocks noChangeArrowheads="1"/>
              </p:cNvSpPr>
              <p:nvPr/>
            </p:nvSpPr>
            <p:spPr bwMode="auto">
              <a:xfrm>
                <a:off x="1020" y="2432"/>
                <a:ext cx="1043" cy="998"/>
              </a:xfrm>
              <a:prstGeom prst="ellipse">
                <a:avLst/>
              </a:prstGeom>
              <a:solidFill>
                <a:srgbClr val="FFFF00"/>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endParaRPr lang="zh-TW" altLang="en-US">
                  <a:solidFill>
                    <a:srgbClr val="FFFF00"/>
                  </a:solidFill>
                </a:endParaRPr>
              </a:p>
            </p:txBody>
          </p:sp>
          <p:cxnSp>
            <p:nvCxnSpPr>
              <p:cNvPr id="18445" name="AutoShape 28"/>
              <p:cNvCxnSpPr>
                <a:cxnSpLocks noChangeShapeType="1"/>
                <a:stCxn id="18442" idx="3"/>
                <a:endCxn id="18444" idx="7"/>
              </p:cNvCxnSpPr>
              <p:nvPr/>
            </p:nvCxnSpPr>
            <p:spPr bwMode="auto">
              <a:xfrm flipH="1">
                <a:off x="1910" y="1878"/>
                <a:ext cx="488" cy="7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446" name="AutoShape 29"/>
              <p:cNvCxnSpPr>
                <a:cxnSpLocks noChangeShapeType="1"/>
                <a:stCxn id="18442" idx="5"/>
                <a:endCxn id="18443" idx="1"/>
              </p:cNvCxnSpPr>
              <p:nvPr/>
            </p:nvCxnSpPr>
            <p:spPr bwMode="auto">
              <a:xfrm>
                <a:off x="3135" y="1878"/>
                <a:ext cx="624" cy="70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8447" name="AutoShape 30"/>
              <p:cNvCxnSpPr>
                <a:cxnSpLocks noChangeShapeType="1"/>
                <a:stCxn id="18444" idx="6"/>
                <a:endCxn id="18443" idx="2"/>
              </p:cNvCxnSpPr>
              <p:nvPr/>
            </p:nvCxnSpPr>
            <p:spPr bwMode="auto">
              <a:xfrm>
                <a:off x="2063" y="2931"/>
                <a:ext cx="1543" cy="0"/>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18448" name="WordArt 31"/>
              <p:cNvSpPr>
                <a:spLocks noChangeArrowheads="1" noChangeShapeType="1" noTextEdit="1"/>
              </p:cNvSpPr>
              <p:nvPr/>
            </p:nvSpPr>
            <p:spPr bwMode="auto">
              <a:xfrm>
                <a:off x="2472" y="1389"/>
                <a:ext cx="582" cy="252"/>
              </a:xfrm>
              <a:prstGeom prst="rect">
                <a:avLst/>
              </a:prstGeom>
            </p:spPr>
            <p:txBody>
              <a:bodyPr wrap="none" fromWordArt="1">
                <a:prstTxWarp prst="textPlain">
                  <a:avLst>
                    <a:gd name="adj" fmla="val 50000"/>
                  </a:avLst>
                </a:prstTxWarp>
              </a:bodyPr>
              <a:lstStyle/>
              <a:p>
                <a:pPr algn="ctr"/>
                <a:r>
                  <a:rPr lang="id-ID" sz="2800" kern="10">
                    <a:ln w="9525">
                      <a:solidFill>
                        <a:srgbClr val="000000"/>
                      </a:solidFill>
                      <a:round/>
                      <a:headEnd/>
                      <a:tailEnd/>
                    </a:ln>
                    <a:latin typeface="Garamond" panose="02020404030301010803" pitchFamily="18" charset="0"/>
                  </a:rPr>
                  <a:t>People</a:t>
                </a:r>
              </a:p>
            </p:txBody>
          </p:sp>
          <p:sp>
            <p:nvSpPr>
              <p:cNvPr id="18449" name="WordArt 32"/>
              <p:cNvSpPr>
                <a:spLocks noChangeArrowheads="1" noChangeShapeType="1" noTextEdit="1"/>
              </p:cNvSpPr>
              <p:nvPr/>
            </p:nvSpPr>
            <p:spPr bwMode="auto">
              <a:xfrm>
                <a:off x="1156" y="2795"/>
                <a:ext cx="726" cy="252"/>
              </a:xfrm>
              <a:prstGeom prst="rect">
                <a:avLst/>
              </a:prstGeom>
            </p:spPr>
            <p:txBody>
              <a:bodyPr wrap="none" fromWordArt="1">
                <a:prstTxWarp prst="textPlain">
                  <a:avLst>
                    <a:gd name="adj" fmla="val 50000"/>
                  </a:avLst>
                </a:prstTxWarp>
              </a:bodyPr>
              <a:lstStyle/>
              <a:p>
                <a:pPr algn="ctr"/>
                <a:r>
                  <a:rPr lang="id-ID" sz="2800" kern="10">
                    <a:ln w="9525">
                      <a:solidFill>
                        <a:srgbClr val="000000"/>
                      </a:solidFill>
                      <a:round/>
                      <a:headEnd/>
                      <a:tailEnd/>
                    </a:ln>
                    <a:latin typeface="Garamond" panose="02020404030301010803" pitchFamily="18" charset="0"/>
                  </a:rPr>
                  <a:t>Processes</a:t>
                </a:r>
              </a:p>
            </p:txBody>
          </p:sp>
          <p:sp>
            <p:nvSpPr>
              <p:cNvPr id="18450" name="WordArt 33"/>
              <p:cNvSpPr>
                <a:spLocks noChangeArrowheads="1" noChangeShapeType="1" noTextEdit="1"/>
              </p:cNvSpPr>
              <p:nvPr/>
            </p:nvSpPr>
            <p:spPr bwMode="auto">
              <a:xfrm>
                <a:off x="3878" y="2750"/>
                <a:ext cx="498" cy="252"/>
              </a:xfrm>
              <a:prstGeom prst="rect">
                <a:avLst/>
              </a:prstGeom>
            </p:spPr>
            <p:txBody>
              <a:bodyPr wrap="none" fromWordArt="1">
                <a:prstTxWarp prst="textPlain">
                  <a:avLst>
                    <a:gd name="adj" fmla="val 50000"/>
                  </a:avLst>
                </a:prstTxWarp>
              </a:bodyPr>
              <a:lstStyle/>
              <a:p>
                <a:pPr algn="ctr"/>
                <a:r>
                  <a:rPr lang="id-ID" sz="2800" kern="10">
                    <a:ln w="9525">
                      <a:solidFill>
                        <a:srgbClr val="000000"/>
                      </a:solidFill>
                      <a:round/>
                      <a:headEnd/>
                      <a:tailEnd/>
                    </a:ln>
                    <a:latin typeface="Garamond" panose="02020404030301010803" pitchFamily="18" charset="0"/>
                  </a:rPr>
                  <a:t>Tools</a:t>
                </a:r>
              </a:p>
            </p:txBody>
          </p:sp>
        </p:grpSp>
        <p:sp>
          <p:nvSpPr>
            <p:cNvPr id="18437" name="WordArt 37"/>
            <p:cNvSpPr>
              <a:spLocks noChangeArrowheads="1" noChangeShapeType="1" noTextEdit="1"/>
            </p:cNvSpPr>
            <p:nvPr/>
          </p:nvSpPr>
          <p:spPr bwMode="auto">
            <a:xfrm>
              <a:off x="204" y="1253"/>
              <a:ext cx="870" cy="504"/>
            </a:xfrm>
            <a:prstGeom prst="rect">
              <a:avLst/>
            </a:prstGeom>
          </p:spPr>
          <p:txBody>
            <a:bodyPr wrap="none" fromWordArt="1">
              <a:prstTxWarp prst="textPlain">
                <a:avLst>
                  <a:gd name="adj" fmla="val 50000"/>
                </a:avLst>
              </a:prstTxWarp>
            </a:bodyPr>
            <a:lstStyle/>
            <a:p>
              <a:pPr algn="ctr"/>
              <a:r>
                <a:rPr lang="id-ID" sz="2800" kern="10">
                  <a:ln w="9525">
                    <a:solidFill>
                      <a:srgbClr val="000000"/>
                    </a:solidFill>
                    <a:round/>
                    <a:headEnd/>
                    <a:tailEnd/>
                  </a:ln>
                  <a:latin typeface="Garamond" panose="02020404030301010803" pitchFamily="18" charset="0"/>
                </a:rPr>
                <a:t>Input</a:t>
              </a:r>
            </a:p>
            <a:p>
              <a:pPr algn="ctr"/>
              <a:r>
                <a:rPr lang="id-ID" sz="2800" kern="10">
                  <a:ln w="9525">
                    <a:solidFill>
                      <a:srgbClr val="000000"/>
                    </a:solidFill>
                    <a:round/>
                    <a:headEnd/>
                    <a:tailEnd/>
                  </a:ln>
                  <a:latin typeface="Garamond" panose="02020404030301010803" pitchFamily="18" charset="0"/>
                </a:rPr>
                <a:t>Resources</a:t>
              </a:r>
            </a:p>
          </p:txBody>
        </p:sp>
        <p:sp>
          <p:nvSpPr>
            <p:cNvPr id="18438" name="WordArt 38"/>
            <p:cNvSpPr>
              <a:spLocks noChangeArrowheads="1" noChangeShapeType="1" noTextEdit="1"/>
            </p:cNvSpPr>
            <p:nvPr/>
          </p:nvSpPr>
          <p:spPr bwMode="auto">
            <a:xfrm>
              <a:off x="4558" y="1253"/>
              <a:ext cx="816" cy="504"/>
            </a:xfrm>
            <a:prstGeom prst="rect">
              <a:avLst/>
            </a:prstGeom>
          </p:spPr>
          <p:txBody>
            <a:bodyPr wrap="none" fromWordArt="1">
              <a:prstTxWarp prst="textPlain">
                <a:avLst>
                  <a:gd name="adj" fmla="val 50000"/>
                </a:avLst>
              </a:prstTxWarp>
            </a:bodyPr>
            <a:lstStyle/>
            <a:p>
              <a:pPr algn="ctr"/>
              <a:r>
                <a:rPr lang="id-ID" sz="2800" kern="10">
                  <a:ln w="9525">
                    <a:solidFill>
                      <a:srgbClr val="000000"/>
                    </a:solidFill>
                    <a:round/>
                    <a:headEnd/>
                    <a:tailEnd/>
                  </a:ln>
                  <a:latin typeface="Garamond" panose="02020404030301010803" pitchFamily="18" charset="0"/>
                </a:rPr>
                <a:t>Products/</a:t>
              </a:r>
            </a:p>
            <a:p>
              <a:pPr algn="ctr"/>
              <a:r>
                <a:rPr lang="id-ID" sz="2800" kern="10">
                  <a:ln w="9525">
                    <a:solidFill>
                      <a:srgbClr val="000000"/>
                    </a:solidFill>
                    <a:round/>
                    <a:headEnd/>
                    <a:tailEnd/>
                  </a:ln>
                  <a:latin typeface="Garamond" panose="02020404030301010803" pitchFamily="18" charset="0"/>
                </a:rPr>
                <a:t>Services</a:t>
              </a:r>
            </a:p>
          </p:txBody>
        </p:sp>
        <p:sp>
          <p:nvSpPr>
            <p:cNvPr id="18439" name="AutoShape 40"/>
            <p:cNvSpPr>
              <a:spLocks noChangeArrowheads="1"/>
            </p:cNvSpPr>
            <p:nvPr/>
          </p:nvSpPr>
          <p:spPr bwMode="auto">
            <a:xfrm rot="10800000" flipH="1">
              <a:off x="612" y="2069"/>
              <a:ext cx="544" cy="590"/>
            </a:xfrm>
            <a:custGeom>
              <a:avLst/>
              <a:gdLst>
                <a:gd name="T0" fmla="*/ 604760 w 21600"/>
                <a:gd name="T1" fmla="*/ 0 h 21600"/>
                <a:gd name="T2" fmla="*/ 604760 w 21600"/>
                <a:gd name="T3" fmla="*/ 527198 h 21600"/>
                <a:gd name="T4" fmla="*/ 129420 w 21600"/>
                <a:gd name="T5" fmla="*/ 936625 h 21600"/>
                <a:gd name="T6" fmla="*/ 863600 w 21600"/>
                <a:gd name="T7" fmla="*/ 26359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id-ID"/>
            </a:p>
          </p:txBody>
        </p:sp>
        <p:sp>
          <p:nvSpPr>
            <p:cNvPr id="18440" name="AutoShape 41"/>
            <p:cNvSpPr>
              <a:spLocks noChangeArrowheads="1"/>
            </p:cNvSpPr>
            <p:nvPr/>
          </p:nvSpPr>
          <p:spPr bwMode="auto">
            <a:xfrm rot="5400000" flipH="1">
              <a:off x="4536" y="2001"/>
              <a:ext cx="544" cy="590"/>
            </a:xfrm>
            <a:custGeom>
              <a:avLst/>
              <a:gdLst>
                <a:gd name="T0" fmla="*/ 604760 w 21600"/>
                <a:gd name="T1" fmla="*/ 0 h 21600"/>
                <a:gd name="T2" fmla="*/ 604760 w 21600"/>
                <a:gd name="T3" fmla="*/ 527198 h 21600"/>
                <a:gd name="T4" fmla="*/ 129420 w 21600"/>
                <a:gd name="T5" fmla="*/ 936625 h 21600"/>
                <a:gd name="T6" fmla="*/ 863600 w 21600"/>
                <a:gd name="T7" fmla="*/ 263599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chemeClr val="accent1"/>
            </a:solidFill>
            <a:ln w="9525">
              <a:solidFill>
                <a:schemeClr val="tx1"/>
              </a:solidFill>
              <a:miter lim="800000"/>
              <a:headEnd/>
              <a:tailEnd/>
            </a:ln>
          </p:spPr>
          <p:txBody>
            <a:bodyPr wrap="none" anchor="ctr"/>
            <a:lstStyle/>
            <a:p>
              <a:endParaRPr lang="id-ID"/>
            </a:p>
          </p:txBody>
        </p:sp>
        <p:sp>
          <p:nvSpPr>
            <p:cNvPr id="18441" name="Text Box 42"/>
            <p:cNvSpPr txBox="1">
              <a:spLocks noChangeArrowheads="1"/>
            </p:cNvSpPr>
            <p:nvPr/>
          </p:nvSpPr>
          <p:spPr bwMode="auto">
            <a:xfrm>
              <a:off x="793" y="3385"/>
              <a:ext cx="4264"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Tools include (i) hardware like plastic molding machine, rice cookers, computers, scanners; and (ii) information systems.</a:t>
              </a:r>
            </a:p>
          </p:txBody>
        </p:sp>
      </p:grpSp>
    </p:spTree>
    <p:extLst>
      <p:ext uri="{BB962C8B-B14F-4D97-AF65-F5344CB8AC3E}">
        <p14:creationId xmlns:p14="http://schemas.microsoft.com/office/powerpoint/2010/main" val="4056164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A8A2A1F2-0D1F-4C1E-BC73-2468F9947A52}" type="slidenum">
              <a:rPr kumimoji="0" lang="en-US" altLang="zh-TW">
                <a:latin typeface="Garamond" panose="02020404030301010803" pitchFamily="18" charset="0"/>
              </a:rPr>
              <a:pPr eaLnBrk="1" hangingPunct="1"/>
              <a:t>26</a:t>
            </a:fld>
            <a:endParaRPr kumimoji="0" lang="en-US" altLang="zh-TW">
              <a:latin typeface="Garamond" panose="02020404030301010803" pitchFamily="18" charset="0"/>
            </a:endParaRPr>
          </a:p>
        </p:txBody>
      </p:sp>
      <p:sp>
        <p:nvSpPr>
          <p:cNvPr id="19459" name="Rectangle 2"/>
          <p:cNvSpPr>
            <a:spLocks noGrp="1" noChangeArrowheads="1"/>
          </p:cNvSpPr>
          <p:nvPr>
            <p:ph type="title"/>
          </p:nvPr>
        </p:nvSpPr>
        <p:spPr/>
        <p:txBody>
          <a:bodyPr>
            <a:normAutofit fontScale="90000"/>
          </a:bodyPr>
          <a:lstStyle/>
          <a:p>
            <a:r>
              <a:rPr lang="en-US" altLang="zh-TW" sz="3800" smtClean="0"/>
              <a:t>Organization as a Composition of Service Units</a:t>
            </a:r>
          </a:p>
        </p:txBody>
      </p:sp>
      <p:sp>
        <p:nvSpPr>
          <p:cNvPr id="19460" name="Rectangle 3"/>
          <p:cNvSpPr>
            <a:spLocks noGrp="1" noChangeArrowheads="1"/>
          </p:cNvSpPr>
          <p:nvPr>
            <p:ph type="body" idx="1"/>
          </p:nvPr>
        </p:nvSpPr>
        <p:spPr/>
        <p:txBody>
          <a:bodyPr/>
          <a:lstStyle/>
          <a:p>
            <a:pPr>
              <a:lnSpc>
                <a:spcPct val="90000"/>
              </a:lnSpc>
            </a:pPr>
            <a:r>
              <a:rPr lang="en-US" altLang="zh-TW" i="1" dirty="0" smtClean="0">
                <a:solidFill>
                  <a:srgbClr val="00B050"/>
                </a:solidFill>
              </a:rPr>
              <a:t>Kitchen</a:t>
            </a:r>
            <a:r>
              <a:rPr lang="en-US" altLang="zh-TW" dirty="0" smtClean="0">
                <a:solidFill>
                  <a:srgbClr val="00B050"/>
                </a:solidFill>
              </a:rPr>
              <a:t> </a:t>
            </a:r>
            <a:r>
              <a:rPr lang="en-US" altLang="zh-TW" dirty="0" smtClean="0"/>
              <a:t>is a service unit in a restaurant.</a:t>
            </a:r>
          </a:p>
          <a:p>
            <a:pPr lvl="1">
              <a:lnSpc>
                <a:spcPct val="90000"/>
              </a:lnSpc>
            </a:pPr>
            <a:r>
              <a:rPr lang="en-US" altLang="zh-TW" dirty="0" smtClean="0"/>
              <a:t>Product to be delivered: Cuisines.</a:t>
            </a:r>
          </a:p>
          <a:p>
            <a:pPr lvl="1">
              <a:lnSpc>
                <a:spcPct val="90000"/>
              </a:lnSpc>
            </a:pPr>
            <a:r>
              <a:rPr lang="en-US" altLang="zh-TW" dirty="0" smtClean="0"/>
              <a:t>Service to be added: Delicious.</a:t>
            </a:r>
            <a:endParaRPr lang="en-US" altLang="zh-TW" i="1" dirty="0" smtClean="0">
              <a:solidFill>
                <a:srgbClr val="66FF33"/>
              </a:solidFill>
            </a:endParaRPr>
          </a:p>
          <a:p>
            <a:pPr lvl="1">
              <a:lnSpc>
                <a:spcPct val="90000"/>
              </a:lnSpc>
            </a:pPr>
            <a:r>
              <a:rPr lang="en-US" altLang="zh-TW" i="1" dirty="0" smtClean="0">
                <a:solidFill>
                  <a:srgbClr val="00B050"/>
                </a:solidFill>
              </a:rPr>
              <a:t>Cooking</a:t>
            </a:r>
            <a:r>
              <a:rPr lang="en-US" altLang="zh-TW" dirty="0" smtClean="0">
                <a:solidFill>
                  <a:srgbClr val="00B050"/>
                </a:solidFill>
              </a:rPr>
              <a:t> </a:t>
            </a:r>
            <a:r>
              <a:rPr lang="en-US" altLang="zh-TW" dirty="0" smtClean="0"/>
              <a:t>dishes is the process.</a:t>
            </a:r>
          </a:p>
          <a:p>
            <a:pPr lvl="1">
              <a:lnSpc>
                <a:spcPct val="90000"/>
              </a:lnSpc>
            </a:pPr>
            <a:r>
              <a:rPr lang="en-US" altLang="zh-TW" dirty="0" smtClean="0"/>
              <a:t>The </a:t>
            </a:r>
            <a:r>
              <a:rPr lang="en-US" altLang="zh-TW" i="1" dirty="0" smtClean="0">
                <a:solidFill>
                  <a:srgbClr val="00B050"/>
                </a:solidFill>
              </a:rPr>
              <a:t>chefs</a:t>
            </a:r>
            <a:r>
              <a:rPr lang="en-US" altLang="zh-TW" dirty="0" smtClean="0">
                <a:solidFill>
                  <a:srgbClr val="00B050"/>
                </a:solidFill>
              </a:rPr>
              <a:t> </a:t>
            </a:r>
            <a:r>
              <a:rPr lang="en-US" altLang="zh-TW" dirty="0" smtClean="0"/>
              <a:t>and the </a:t>
            </a:r>
            <a:r>
              <a:rPr lang="en-US" altLang="zh-TW" i="1" dirty="0" smtClean="0">
                <a:solidFill>
                  <a:srgbClr val="00B050"/>
                </a:solidFill>
              </a:rPr>
              <a:t>waiters</a:t>
            </a:r>
            <a:r>
              <a:rPr lang="en-US" altLang="zh-TW" dirty="0" smtClean="0">
                <a:solidFill>
                  <a:srgbClr val="00B050"/>
                </a:solidFill>
              </a:rPr>
              <a:t> </a:t>
            </a:r>
            <a:r>
              <a:rPr lang="en-US" altLang="zh-TW" dirty="0" smtClean="0"/>
              <a:t>are the people who cook and serve the customers.</a:t>
            </a:r>
          </a:p>
          <a:p>
            <a:pPr lvl="1">
              <a:lnSpc>
                <a:spcPct val="90000"/>
              </a:lnSpc>
            </a:pPr>
            <a:r>
              <a:rPr lang="en-US" altLang="zh-TW" i="1" dirty="0" smtClean="0">
                <a:solidFill>
                  <a:srgbClr val="00B050"/>
                </a:solidFill>
              </a:rPr>
              <a:t>Ovens, pans, gas cookers and rice cookers</a:t>
            </a:r>
            <a:r>
              <a:rPr lang="en-US" altLang="zh-TW" dirty="0" smtClean="0"/>
              <a:t> are the tools for the chefs to cook.</a:t>
            </a:r>
          </a:p>
          <a:p>
            <a:pPr lvl="1">
              <a:lnSpc>
                <a:spcPct val="90000"/>
              </a:lnSpc>
            </a:pPr>
            <a:r>
              <a:rPr lang="en-US" altLang="zh-TW" i="1" dirty="0" smtClean="0">
                <a:solidFill>
                  <a:srgbClr val="00B050"/>
                </a:solidFill>
              </a:rPr>
              <a:t>Online ordering system</a:t>
            </a:r>
            <a:r>
              <a:rPr lang="en-US" altLang="zh-TW" dirty="0" smtClean="0">
                <a:solidFill>
                  <a:srgbClr val="00B050"/>
                </a:solidFill>
              </a:rPr>
              <a:t> </a:t>
            </a:r>
            <a:r>
              <a:rPr lang="en-US" altLang="zh-TW" dirty="0" smtClean="0"/>
              <a:t>is the tool for the chefs and waiters to better serve the customers.</a:t>
            </a:r>
          </a:p>
        </p:txBody>
      </p:sp>
    </p:spTree>
    <p:extLst>
      <p:ext uri="{BB962C8B-B14F-4D97-AF65-F5344CB8AC3E}">
        <p14:creationId xmlns:p14="http://schemas.microsoft.com/office/powerpoint/2010/main" val="16828966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65D3F5C2-6966-4E0F-B377-52B573C6D6AC}" type="slidenum">
              <a:rPr kumimoji="0" lang="en-US" altLang="zh-TW">
                <a:latin typeface="Garamond" panose="02020404030301010803" pitchFamily="18" charset="0"/>
              </a:rPr>
              <a:pPr eaLnBrk="1" hangingPunct="1"/>
              <a:t>27</a:t>
            </a:fld>
            <a:endParaRPr kumimoji="0" lang="en-US" altLang="zh-TW">
              <a:latin typeface="Garamond" panose="02020404030301010803" pitchFamily="18" charset="0"/>
            </a:endParaRPr>
          </a:p>
        </p:txBody>
      </p:sp>
      <p:sp>
        <p:nvSpPr>
          <p:cNvPr id="20483" name="Rectangle 2"/>
          <p:cNvSpPr>
            <a:spLocks noGrp="1" noChangeArrowheads="1"/>
          </p:cNvSpPr>
          <p:nvPr>
            <p:ph type="title"/>
          </p:nvPr>
        </p:nvSpPr>
        <p:spPr/>
        <p:txBody>
          <a:bodyPr>
            <a:normAutofit fontScale="90000"/>
          </a:bodyPr>
          <a:lstStyle/>
          <a:p>
            <a:r>
              <a:rPr lang="en-US" altLang="zh-TW" sz="3800" smtClean="0"/>
              <a:t>Organization as a Composition of Service Units</a:t>
            </a:r>
          </a:p>
        </p:txBody>
      </p:sp>
      <p:sp>
        <p:nvSpPr>
          <p:cNvPr id="20484" name="Rectangle 3"/>
          <p:cNvSpPr>
            <a:spLocks noGrp="1" noChangeArrowheads="1"/>
          </p:cNvSpPr>
          <p:nvPr>
            <p:ph type="body" idx="1"/>
          </p:nvPr>
        </p:nvSpPr>
        <p:spPr/>
        <p:txBody>
          <a:bodyPr/>
          <a:lstStyle/>
          <a:p>
            <a:r>
              <a:rPr lang="en-US" altLang="zh-TW" i="1" dirty="0" smtClean="0">
                <a:solidFill>
                  <a:srgbClr val="00B050"/>
                </a:solidFill>
              </a:rPr>
              <a:t>SD Department</a:t>
            </a:r>
            <a:r>
              <a:rPr lang="en-US" altLang="zh-TW" dirty="0" smtClean="0">
                <a:solidFill>
                  <a:srgbClr val="00B050"/>
                </a:solidFill>
              </a:rPr>
              <a:t> </a:t>
            </a:r>
            <a:r>
              <a:rPr lang="en-US" altLang="zh-TW" dirty="0" smtClean="0"/>
              <a:t>is a service unit in an IT firm.</a:t>
            </a:r>
          </a:p>
          <a:p>
            <a:pPr lvl="1"/>
            <a:r>
              <a:rPr lang="en-US" altLang="zh-TW" dirty="0" smtClean="0"/>
              <a:t>Product to be delivered: Information systems.</a:t>
            </a:r>
          </a:p>
          <a:p>
            <a:pPr lvl="1"/>
            <a:r>
              <a:rPr lang="en-US" altLang="zh-TW" dirty="0" smtClean="0"/>
              <a:t>Service to be added: System maintenance.</a:t>
            </a:r>
          </a:p>
          <a:p>
            <a:pPr lvl="1"/>
            <a:r>
              <a:rPr lang="en-US" altLang="zh-TW" i="1" dirty="0" smtClean="0">
                <a:solidFill>
                  <a:srgbClr val="00B050"/>
                </a:solidFill>
              </a:rPr>
              <a:t>System development</a:t>
            </a:r>
            <a:r>
              <a:rPr lang="en-US" altLang="zh-TW" dirty="0" smtClean="0">
                <a:solidFill>
                  <a:srgbClr val="00B050"/>
                </a:solidFill>
              </a:rPr>
              <a:t> </a:t>
            </a:r>
            <a:r>
              <a:rPr lang="en-US" altLang="zh-TW" dirty="0" smtClean="0"/>
              <a:t>is the process.</a:t>
            </a:r>
          </a:p>
          <a:p>
            <a:pPr lvl="1"/>
            <a:r>
              <a:rPr lang="en-US" altLang="zh-TW" i="1" dirty="0" smtClean="0">
                <a:solidFill>
                  <a:srgbClr val="00B050"/>
                </a:solidFill>
              </a:rPr>
              <a:t>Software engineers, analysts and programmers</a:t>
            </a:r>
            <a:r>
              <a:rPr lang="en-US" altLang="zh-TW" dirty="0" smtClean="0">
                <a:solidFill>
                  <a:srgbClr val="00B050"/>
                </a:solidFill>
              </a:rPr>
              <a:t> </a:t>
            </a:r>
            <a:r>
              <a:rPr lang="en-US" altLang="zh-TW" dirty="0" smtClean="0"/>
              <a:t>are the people who develop the system.</a:t>
            </a:r>
          </a:p>
          <a:p>
            <a:pPr lvl="1"/>
            <a:r>
              <a:rPr lang="en-US" altLang="zh-TW" i="1" dirty="0" smtClean="0">
                <a:solidFill>
                  <a:srgbClr val="00B050"/>
                </a:solidFill>
              </a:rPr>
              <a:t>CASE tools and UML</a:t>
            </a:r>
            <a:r>
              <a:rPr lang="en-US" altLang="zh-TW" dirty="0" smtClean="0">
                <a:solidFill>
                  <a:srgbClr val="00B050"/>
                </a:solidFill>
              </a:rPr>
              <a:t> </a:t>
            </a:r>
            <a:r>
              <a:rPr lang="en-US" altLang="zh-TW" dirty="0" smtClean="0"/>
              <a:t>are the tools for the SD team to develop the system. </a:t>
            </a:r>
          </a:p>
        </p:txBody>
      </p:sp>
    </p:spTree>
    <p:extLst>
      <p:ext uri="{BB962C8B-B14F-4D97-AF65-F5344CB8AC3E}">
        <p14:creationId xmlns:p14="http://schemas.microsoft.com/office/powerpoint/2010/main" val="32955308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4F33EB3C-677B-4D44-B8BC-DA759AB08507}" type="slidenum">
              <a:rPr kumimoji="0" lang="en-US" altLang="zh-TW">
                <a:latin typeface="Garamond" panose="02020404030301010803" pitchFamily="18" charset="0"/>
              </a:rPr>
              <a:pPr eaLnBrk="1" hangingPunct="1"/>
              <a:t>28</a:t>
            </a:fld>
            <a:endParaRPr kumimoji="0" lang="en-US" altLang="zh-TW">
              <a:latin typeface="Garamond" panose="02020404030301010803" pitchFamily="18" charset="0"/>
            </a:endParaRPr>
          </a:p>
        </p:txBody>
      </p:sp>
      <p:sp>
        <p:nvSpPr>
          <p:cNvPr id="21507" name="Rectangle 3"/>
          <p:cNvSpPr>
            <a:spLocks noChangeArrowheads="1"/>
          </p:cNvSpPr>
          <p:nvPr/>
        </p:nvSpPr>
        <p:spPr bwMode="auto">
          <a:xfrm>
            <a:off x="7524750" y="1524000"/>
            <a:ext cx="503238" cy="360363"/>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08" name="Rectangle 4"/>
          <p:cNvSpPr>
            <a:spLocks noChangeArrowheads="1"/>
          </p:cNvSpPr>
          <p:nvPr/>
        </p:nvSpPr>
        <p:spPr bwMode="auto">
          <a:xfrm>
            <a:off x="7524750" y="2098675"/>
            <a:ext cx="503238" cy="360363"/>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09" name="Rectangle 5"/>
          <p:cNvSpPr>
            <a:spLocks noChangeArrowheads="1"/>
          </p:cNvSpPr>
          <p:nvPr/>
        </p:nvSpPr>
        <p:spPr bwMode="auto">
          <a:xfrm>
            <a:off x="7524750" y="2674938"/>
            <a:ext cx="503238" cy="360362"/>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10" name="Rectangle 6"/>
          <p:cNvSpPr>
            <a:spLocks noChangeArrowheads="1"/>
          </p:cNvSpPr>
          <p:nvPr/>
        </p:nvSpPr>
        <p:spPr bwMode="auto">
          <a:xfrm>
            <a:off x="7524750" y="3827463"/>
            <a:ext cx="503238" cy="360362"/>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21511" name="Group 7"/>
          <p:cNvGrpSpPr>
            <a:grpSpLocks/>
          </p:cNvGrpSpPr>
          <p:nvPr/>
        </p:nvGrpSpPr>
        <p:grpSpPr bwMode="auto">
          <a:xfrm>
            <a:off x="611188" y="1379538"/>
            <a:ext cx="6049962" cy="3527425"/>
            <a:chOff x="839" y="800"/>
            <a:chExt cx="3811" cy="2222"/>
          </a:xfrm>
        </p:grpSpPr>
        <p:sp>
          <p:nvSpPr>
            <p:cNvPr id="21518" name="Rectangle 8"/>
            <p:cNvSpPr>
              <a:spLocks noChangeArrowheads="1"/>
            </p:cNvSpPr>
            <p:nvPr/>
          </p:nvSpPr>
          <p:spPr bwMode="auto">
            <a:xfrm>
              <a:off x="839" y="800"/>
              <a:ext cx="3811" cy="22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21519" name="Group 9"/>
            <p:cNvGrpSpPr>
              <a:grpSpLocks/>
            </p:cNvGrpSpPr>
            <p:nvPr/>
          </p:nvGrpSpPr>
          <p:grpSpPr bwMode="auto">
            <a:xfrm>
              <a:off x="2925" y="1026"/>
              <a:ext cx="1496" cy="771"/>
              <a:chOff x="3198" y="1026"/>
              <a:chExt cx="1496" cy="771"/>
            </a:xfrm>
          </p:grpSpPr>
          <p:sp>
            <p:nvSpPr>
              <p:cNvPr id="21542" name="Rectangle 10"/>
              <p:cNvSpPr>
                <a:spLocks noChangeArrowheads="1"/>
              </p:cNvSpPr>
              <p:nvPr/>
            </p:nvSpPr>
            <p:spPr bwMode="auto">
              <a:xfrm>
                <a:off x="3198"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43" name="Rectangle 11"/>
              <p:cNvSpPr>
                <a:spLocks noChangeArrowheads="1"/>
              </p:cNvSpPr>
              <p:nvPr/>
            </p:nvSpPr>
            <p:spPr bwMode="auto">
              <a:xfrm>
                <a:off x="3742" y="1298"/>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44" name="Rectangle 12"/>
              <p:cNvSpPr>
                <a:spLocks noChangeArrowheads="1"/>
              </p:cNvSpPr>
              <p:nvPr/>
            </p:nvSpPr>
            <p:spPr bwMode="auto">
              <a:xfrm>
                <a:off x="4241"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45" name="Rectangle 13"/>
              <p:cNvSpPr>
                <a:spLocks noChangeArrowheads="1"/>
              </p:cNvSpPr>
              <p:nvPr/>
            </p:nvSpPr>
            <p:spPr bwMode="auto">
              <a:xfrm>
                <a:off x="3288"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46" name="Rectangle 14"/>
              <p:cNvSpPr>
                <a:spLocks noChangeArrowheads="1"/>
              </p:cNvSpPr>
              <p:nvPr/>
            </p:nvSpPr>
            <p:spPr bwMode="auto">
              <a:xfrm>
                <a:off x="4241"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47" name="Rectangle 15"/>
              <p:cNvSpPr>
                <a:spLocks noChangeArrowheads="1"/>
              </p:cNvSpPr>
              <p:nvPr/>
            </p:nvSpPr>
            <p:spPr bwMode="auto">
              <a:xfrm>
                <a:off x="3288"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21520" name="Group 16"/>
            <p:cNvGrpSpPr>
              <a:grpSpLocks/>
            </p:cNvGrpSpPr>
            <p:nvPr/>
          </p:nvGrpSpPr>
          <p:grpSpPr bwMode="auto">
            <a:xfrm>
              <a:off x="1112" y="2024"/>
              <a:ext cx="1496" cy="771"/>
              <a:chOff x="1112" y="2432"/>
              <a:chExt cx="1496" cy="771"/>
            </a:xfrm>
          </p:grpSpPr>
          <p:sp>
            <p:nvSpPr>
              <p:cNvPr id="21536" name="Rectangle 17"/>
              <p:cNvSpPr>
                <a:spLocks noChangeArrowheads="1"/>
              </p:cNvSpPr>
              <p:nvPr/>
            </p:nvSpPr>
            <p:spPr bwMode="auto">
              <a:xfrm>
                <a:off x="1112"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37" name="Rectangle 18"/>
              <p:cNvSpPr>
                <a:spLocks noChangeArrowheads="1"/>
              </p:cNvSpPr>
              <p:nvPr/>
            </p:nvSpPr>
            <p:spPr bwMode="auto">
              <a:xfrm>
                <a:off x="1156" y="2523"/>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38" name="Rectangle 19"/>
              <p:cNvSpPr>
                <a:spLocks noChangeArrowheads="1"/>
              </p:cNvSpPr>
              <p:nvPr/>
            </p:nvSpPr>
            <p:spPr bwMode="auto">
              <a:xfrm>
                <a:off x="1156" y="284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39" name="Rectangle 20"/>
              <p:cNvSpPr>
                <a:spLocks noChangeArrowheads="1"/>
              </p:cNvSpPr>
              <p:nvPr/>
            </p:nvSpPr>
            <p:spPr bwMode="auto">
              <a:xfrm>
                <a:off x="1882"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40" name="Rectangle 21"/>
              <p:cNvSpPr>
                <a:spLocks noChangeArrowheads="1"/>
              </p:cNvSpPr>
              <p:nvPr/>
            </p:nvSpPr>
            <p:spPr bwMode="auto">
              <a:xfrm>
                <a:off x="2245" y="2704"/>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41" name="Rectangle 22"/>
              <p:cNvSpPr>
                <a:spLocks noChangeArrowheads="1"/>
              </p:cNvSpPr>
              <p:nvPr/>
            </p:nvSpPr>
            <p:spPr bwMode="auto">
              <a:xfrm>
                <a:off x="1519" y="2704"/>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21521" name="Group 23"/>
            <p:cNvGrpSpPr>
              <a:grpSpLocks/>
            </p:cNvGrpSpPr>
            <p:nvPr/>
          </p:nvGrpSpPr>
          <p:grpSpPr bwMode="auto">
            <a:xfrm>
              <a:off x="2925" y="2024"/>
              <a:ext cx="1496" cy="771"/>
              <a:chOff x="3198" y="2432"/>
              <a:chExt cx="1496" cy="771"/>
            </a:xfrm>
          </p:grpSpPr>
          <p:sp>
            <p:nvSpPr>
              <p:cNvPr id="21530" name="Rectangle 24"/>
              <p:cNvSpPr>
                <a:spLocks noChangeArrowheads="1"/>
              </p:cNvSpPr>
              <p:nvPr/>
            </p:nvSpPr>
            <p:spPr bwMode="auto">
              <a:xfrm>
                <a:off x="3198"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31" name="Rectangle 25"/>
              <p:cNvSpPr>
                <a:spLocks noChangeArrowheads="1"/>
              </p:cNvSpPr>
              <p:nvPr/>
            </p:nvSpPr>
            <p:spPr bwMode="auto">
              <a:xfrm>
                <a:off x="3969"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32" name="Rectangle 26"/>
              <p:cNvSpPr>
                <a:spLocks noChangeArrowheads="1"/>
              </p:cNvSpPr>
              <p:nvPr/>
            </p:nvSpPr>
            <p:spPr bwMode="auto">
              <a:xfrm>
                <a:off x="4332" y="2704"/>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33" name="Rectangle 27"/>
              <p:cNvSpPr>
                <a:spLocks noChangeArrowheads="1"/>
              </p:cNvSpPr>
              <p:nvPr/>
            </p:nvSpPr>
            <p:spPr bwMode="auto">
              <a:xfrm>
                <a:off x="3606" y="2931"/>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34" name="Rectangle 28"/>
              <p:cNvSpPr>
                <a:spLocks noChangeArrowheads="1"/>
              </p:cNvSpPr>
              <p:nvPr/>
            </p:nvSpPr>
            <p:spPr bwMode="auto">
              <a:xfrm>
                <a:off x="3606" y="2478"/>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35" name="Rectangle 29"/>
              <p:cNvSpPr>
                <a:spLocks noChangeArrowheads="1"/>
              </p:cNvSpPr>
              <p:nvPr/>
            </p:nvSpPr>
            <p:spPr bwMode="auto">
              <a:xfrm>
                <a:off x="3243" y="2704"/>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21522" name="Group 30"/>
            <p:cNvGrpSpPr>
              <a:grpSpLocks/>
            </p:cNvGrpSpPr>
            <p:nvPr/>
          </p:nvGrpSpPr>
          <p:grpSpPr bwMode="auto">
            <a:xfrm>
              <a:off x="1111" y="1026"/>
              <a:ext cx="1496" cy="771"/>
              <a:chOff x="1111" y="1026"/>
              <a:chExt cx="1496" cy="771"/>
            </a:xfrm>
          </p:grpSpPr>
          <p:sp>
            <p:nvSpPr>
              <p:cNvPr id="21523" name="Rectangle 31"/>
              <p:cNvSpPr>
                <a:spLocks noChangeArrowheads="1"/>
              </p:cNvSpPr>
              <p:nvPr/>
            </p:nvSpPr>
            <p:spPr bwMode="auto">
              <a:xfrm>
                <a:off x="1111"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24" name="Rectangle 32"/>
              <p:cNvSpPr>
                <a:spLocks noChangeArrowheads="1"/>
              </p:cNvSpPr>
              <p:nvPr/>
            </p:nvSpPr>
            <p:spPr bwMode="auto">
              <a:xfrm>
                <a:off x="1656" y="1480"/>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25" name="Rectangle 33"/>
              <p:cNvSpPr>
                <a:spLocks noChangeArrowheads="1"/>
              </p:cNvSpPr>
              <p:nvPr/>
            </p:nvSpPr>
            <p:spPr bwMode="auto">
              <a:xfrm>
                <a:off x="2109"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26" name="Rectangle 34"/>
              <p:cNvSpPr>
                <a:spLocks noChangeArrowheads="1"/>
              </p:cNvSpPr>
              <p:nvPr/>
            </p:nvSpPr>
            <p:spPr bwMode="auto">
              <a:xfrm>
                <a:off x="1656"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27" name="Rectangle 35"/>
              <p:cNvSpPr>
                <a:spLocks noChangeArrowheads="1"/>
              </p:cNvSpPr>
              <p:nvPr/>
            </p:nvSpPr>
            <p:spPr bwMode="auto">
              <a:xfrm>
                <a:off x="1202" y="1117"/>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28" name="Rectangle 36"/>
              <p:cNvSpPr>
                <a:spLocks noChangeArrowheads="1"/>
              </p:cNvSpPr>
              <p:nvPr/>
            </p:nvSpPr>
            <p:spPr bwMode="auto">
              <a:xfrm>
                <a:off x="2109" y="1117"/>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29" name="Rectangle 37"/>
              <p:cNvSpPr>
                <a:spLocks noChangeArrowheads="1"/>
              </p:cNvSpPr>
              <p:nvPr/>
            </p:nvSpPr>
            <p:spPr bwMode="auto">
              <a:xfrm>
                <a:off x="1202" y="148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sp>
        <p:nvSpPr>
          <p:cNvPr id="21512" name="Rectangle 38"/>
          <p:cNvSpPr>
            <a:spLocks noChangeArrowheads="1"/>
          </p:cNvSpPr>
          <p:nvPr/>
        </p:nvSpPr>
        <p:spPr bwMode="auto">
          <a:xfrm>
            <a:off x="7524750" y="3251200"/>
            <a:ext cx="503238" cy="360363"/>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1513" name="Text Box 39"/>
          <p:cNvSpPr txBox="1">
            <a:spLocks noChangeArrowheads="1"/>
          </p:cNvSpPr>
          <p:nvPr/>
        </p:nvSpPr>
        <p:spPr bwMode="auto">
          <a:xfrm>
            <a:off x="5364163" y="5699125"/>
            <a:ext cx="3024187"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sz="2400"/>
              <a:t>Core Service Units</a:t>
            </a:r>
          </a:p>
        </p:txBody>
      </p:sp>
      <p:sp>
        <p:nvSpPr>
          <p:cNvPr id="21514" name="Text Box 40"/>
          <p:cNvSpPr txBox="1">
            <a:spLocks noChangeArrowheads="1"/>
          </p:cNvSpPr>
          <p:nvPr/>
        </p:nvSpPr>
        <p:spPr bwMode="auto">
          <a:xfrm>
            <a:off x="2411413" y="5699125"/>
            <a:ext cx="2016125" cy="46672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sz="2400"/>
              <a:t>Organization</a:t>
            </a:r>
          </a:p>
        </p:txBody>
      </p:sp>
      <p:sp>
        <p:nvSpPr>
          <p:cNvPr id="21515" name="Line 41"/>
          <p:cNvSpPr>
            <a:spLocks noChangeShapeType="1"/>
          </p:cNvSpPr>
          <p:nvPr/>
        </p:nvSpPr>
        <p:spPr bwMode="auto">
          <a:xfrm flipV="1">
            <a:off x="7812088" y="4332288"/>
            <a:ext cx="0" cy="1366837"/>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1516" name="Line 42"/>
          <p:cNvSpPr>
            <a:spLocks noChangeShapeType="1"/>
          </p:cNvSpPr>
          <p:nvPr/>
        </p:nvSpPr>
        <p:spPr bwMode="auto">
          <a:xfrm flipV="1">
            <a:off x="3419475" y="5051425"/>
            <a:ext cx="0" cy="6477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id-ID"/>
          </a:p>
        </p:txBody>
      </p:sp>
      <p:sp>
        <p:nvSpPr>
          <p:cNvPr id="21517" name="Rectangle 43"/>
          <p:cNvSpPr>
            <a:spLocks noGrp="1" noChangeArrowheads="1"/>
          </p:cNvSpPr>
          <p:nvPr>
            <p:ph type="title"/>
          </p:nvPr>
        </p:nvSpPr>
        <p:spPr/>
        <p:txBody>
          <a:bodyPr>
            <a:normAutofit fontScale="90000"/>
          </a:bodyPr>
          <a:lstStyle/>
          <a:p>
            <a:r>
              <a:rPr lang="en-US" altLang="zh-TW" sz="3800" smtClean="0"/>
              <a:t>Organization as a Composition of Service Units</a:t>
            </a:r>
            <a:endParaRPr lang="zh-TW" altLang="en-US" sz="3800" smtClean="0"/>
          </a:p>
        </p:txBody>
      </p:sp>
    </p:spTree>
    <p:extLst>
      <p:ext uri="{BB962C8B-B14F-4D97-AF65-F5344CB8AC3E}">
        <p14:creationId xmlns:p14="http://schemas.microsoft.com/office/powerpoint/2010/main" val="664652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6FEA8621-70E7-4806-98CD-74F61B55DCE2}" type="slidenum">
              <a:rPr kumimoji="0" lang="en-US" altLang="zh-TW">
                <a:latin typeface="Garamond" panose="02020404030301010803" pitchFamily="18" charset="0"/>
              </a:rPr>
              <a:pPr eaLnBrk="1" hangingPunct="1"/>
              <a:t>29</a:t>
            </a:fld>
            <a:endParaRPr kumimoji="0" lang="en-US" altLang="zh-TW">
              <a:latin typeface="Garamond" panose="02020404030301010803" pitchFamily="18" charset="0"/>
            </a:endParaRPr>
          </a:p>
        </p:txBody>
      </p:sp>
      <p:sp>
        <p:nvSpPr>
          <p:cNvPr id="22531" name="Rectangle 2"/>
          <p:cNvSpPr>
            <a:spLocks noGrp="1" noChangeArrowheads="1"/>
          </p:cNvSpPr>
          <p:nvPr>
            <p:ph type="title"/>
          </p:nvPr>
        </p:nvSpPr>
        <p:spPr/>
        <p:txBody>
          <a:bodyPr>
            <a:normAutofit fontScale="90000"/>
          </a:bodyPr>
          <a:lstStyle/>
          <a:p>
            <a:r>
              <a:rPr lang="en-US" altLang="zh-TW" sz="3800" smtClean="0"/>
              <a:t>Organization as a Composition of Service Units</a:t>
            </a:r>
          </a:p>
        </p:txBody>
      </p:sp>
      <p:sp>
        <p:nvSpPr>
          <p:cNvPr id="22532" name="Rectangle 3"/>
          <p:cNvSpPr>
            <a:spLocks noGrp="1" noChangeArrowheads="1"/>
          </p:cNvSpPr>
          <p:nvPr>
            <p:ph type="body" idx="1"/>
          </p:nvPr>
        </p:nvSpPr>
        <p:spPr/>
        <p:txBody>
          <a:bodyPr/>
          <a:lstStyle/>
          <a:p>
            <a:pPr>
              <a:lnSpc>
                <a:spcPct val="80000"/>
              </a:lnSpc>
            </a:pPr>
            <a:r>
              <a:rPr lang="en-US" altLang="zh-TW" sz="2600" smtClean="0"/>
              <a:t>Human Resource Department is a service unit.</a:t>
            </a:r>
          </a:p>
          <a:p>
            <a:pPr lvl="1">
              <a:lnSpc>
                <a:spcPct val="80000"/>
              </a:lnSpc>
            </a:pPr>
            <a:r>
              <a:rPr lang="en-US" altLang="zh-TW" sz="2200" smtClean="0"/>
              <a:t>Interview and recruit the right people to fill in the service units.</a:t>
            </a:r>
          </a:p>
          <a:p>
            <a:pPr>
              <a:lnSpc>
                <a:spcPct val="80000"/>
              </a:lnSpc>
            </a:pPr>
            <a:endParaRPr lang="en-US" altLang="zh-TW" sz="2600" smtClean="0"/>
          </a:p>
          <a:p>
            <a:pPr>
              <a:lnSpc>
                <a:spcPct val="80000"/>
              </a:lnSpc>
            </a:pPr>
            <a:r>
              <a:rPr lang="en-US" altLang="zh-TW" sz="2600" smtClean="0"/>
              <a:t>Accounting Department is a service unit.</a:t>
            </a:r>
          </a:p>
          <a:p>
            <a:pPr lvl="1">
              <a:lnSpc>
                <a:spcPct val="80000"/>
              </a:lnSpc>
            </a:pPr>
            <a:r>
              <a:rPr lang="en-US" altLang="zh-TW" sz="2200" smtClean="0"/>
              <a:t>Releasing payrolls to the people.</a:t>
            </a:r>
          </a:p>
          <a:p>
            <a:pPr lvl="1">
              <a:lnSpc>
                <a:spcPct val="80000"/>
              </a:lnSpc>
            </a:pPr>
            <a:r>
              <a:rPr lang="en-US" altLang="zh-TW" sz="2200" smtClean="0"/>
              <a:t>Paying the suppliers for their raw materials or services.</a:t>
            </a:r>
          </a:p>
          <a:p>
            <a:pPr>
              <a:lnSpc>
                <a:spcPct val="80000"/>
              </a:lnSpc>
            </a:pPr>
            <a:endParaRPr lang="en-US" altLang="zh-TW" sz="2600" smtClean="0"/>
          </a:p>
          <a:p>
            <a:pPr>
              <a:lnSpc>
                <a:spcPct val="80000"/>
              </a:lnSpc>
            </a:pPr>
            <a:r>
              <a:rPr lang="en-US" altLang="zh-TW" sz="2600" smtClean="0"/>
              <a:t>Sales &amp; Marketing Department is a service unit.</a:t>
            </a:r>
          </a:p>
          <a:p>
            <a:pPr lvl="1">
              <a:lnSpc>
                <a:spcPct val="80000"/>
              </a:lnSpc>
            </a:pPr>
            <a:r>
              <a:rPr lang="en-US" altLang="zh-TW" sz="2200" smtClean="0"/>
              <a:t>Products/services promotion, Marketing survey.</a:t>
            </a:r>
          </a:p>
          <a:p>
            <a:pPr>
              <a:lnSpc>
                <a:spcPct val="80000"/>
              </a:lnSpc>
            </a:pPr>
            <a:endParaRPr lang="en-US" altLang="zh-TW" sz="2600" smtClean="0"/>
          </a:p>
          <a:p>
            <a:pPr>
              <a:lnSpc>
                <a:spcPct val="80000"/>
              </a:lnSpc>
            </a:pPr>
            <a:r>
              <a:rPr lang="en-US" altLang="zh-TW" sz="2600" smtClean="0"/>
              <a:t>Customer Service Department is a service unit.</a:t>
            </a:r>
          </a:p>
        </p:txBody>
      </p:sp>
    </p:spTree>
    <p:extLst>
      <p:ext uri="{BB962C8B-B14F-4D97-AF65-F5344CB8AC3E}">
        <p14:creationId xmlns:p14="http://schemas.microsoft.com/office/powerpoint/2010/main" val="38696669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6"/>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r" eaLnBrk="1" hangingPunct="1"/>
            <a:fld id="{72343E7C-2713-4990-B30A-ED4668178C9D}" type="slidenum">
              <a:rPr kumimoji="0" lang="en-US" altLang="zh-TW" sz="1200">
                <a:latin typeface="Garamond" panose="02020404030301010803" pitchFamily="18" charset="0"/>
              </a:rPr>
              <a:pPr algn="r" eaLnBrk="1" hangingPunct="1"/>
              <a:t>3</a:t>
            </a:fld>
            <a:endParaRPr kumimoji="0" lang="en-US" altLang="zh-TW" sz="1200">
              <a:latin typeface="Garamond" panose="02020404030301010803" pitchFamily="18" charset="0"/>
            </a:endParaRPr>
          </a:p>
        </p:txBody>
      </p:sp>
      <p:sp>
        <p:nvSpPr>
          <p:cNvPr id="164867" name="Rectangle 2"/>
          <p:cNvSpPr>
            <a:spLocks noGrp="1" noChangeArrowheads="1"/>
          </p:cNvSpPr>
          <p:nvPr>
            <p:ph type="title" idx="4294967295"/>
          </p:nvPr>
        </p:nvSpPr>
        <p:spPr>
          <a:xfrm>
            <a:off x="539750" y="2420938"/>
            <a:ext cx="8229600" cy="1139825"/>
          </a:xfrm>
        </p:spPr>
        <p:txBody>
          <a:bodyPr/>
          <a:lstStyle/>
          <a:p>
            <a:pPr eaLnBrk="1" hangingPunct="1"/>
            <a:r>
              <a:rPr lang="en-US" altLang="zh-TW" smtClean="0"/>
              <a:t>Service Systems</a:t>
            </a:r>
          </a:p>
        </p:txBody>
      </p:sp>
    </p:spTree>
    <p:extLst>
      <p:ext uri="{BB962C8B-B14F-4D97-AF65-F5344CB8AC3E}">
        <p14:creationId xmlns:p14="http://schemas.microsoft.com/office/powerpoint/2010/main" val="222707433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CDD8A93E-E068-48CB-827E-70EA49D6920B}" type="slidenum">
              <a:rPr kumimoji="0" lang="en-US" altLang="zh-TW">
                <a:latin typeface="Garamond" panose="02020404030301010803" pitchFamily="18" charset="0"/>
              </a:rPr>
              <a:pPr eaLnBrk="1" hangingPunct="1"/>
              <a:t>30</a:t>
            </a:fld>
            <a:endParaRPr kumimoji="0" lang="en-US" altLang="zh-TW">
              <a:latin typeface="Garamond" panose="02020404030301010803" pitchFamily="18" charset="0"/>
            </a:endParaRPr>
          </a:p>
        </p:txBody>
      </p:sp>
      <p:sp>
        <p:nvSpPr>
          <p:cNvPr id="23555" name="Rectangle 2"/>
          <p:cNvSpPr>
            <a:spLocks noGrp="1" noChangeArrowheads="1"/>
          </p:cNvSpPr>
          <p:nvPr>
            <p:ph type="title"/>
          </p:nvPr>
        </p:nvSpPr>
        <p:spPr/>
        <p:txBody>
          <a:bodyPr>
            <a:normAutofit fontScale="90000"/>
          </a:bodyPr>
          <a:lstStyle/>
          <a:p>
            <a:r>
              <a:rPr lang="en-US" altLang="zh-TW" sz="3800" smtClean="0"/>
              <a:t>Organization as a Composition of Service Units</a:t>
            </a:r>
          </a:p>
        </p:txBody>
      </p:sp>
      <p:sp>
        <p:nvSpPr>
          <p:cNvPr id="23556" name="Rectangle 3"/>
          <p:cNvSpPr>
            <a:spLocks noGrp="1" noChangeArrowheads="1"/>
          </p:cNvSpPr>
          <p:nvPr>
            <p:ph type="body" idx="1"/>
          </p:nvPr>
        </p:nvSpPr>
        <p:spPr/>
        <p:txBody>
          <a:bodyPr/>
          <a:lstStyle/>
          <a:p>
            <a:pPr>
              <a:lnSpc>
                <a:spcPct val="90000"/>
              </a:lnSpc>
            </a:pPr>
            <a:r>
              <a:rPr lang="en-US" altLang="zh-TW" sz="2600" smtClean="0"/>
              <a:t>Board of Directors (BoD) is a service unit.</a:t>
            </a:r>
          </a:p>
          <a:p>
            <a:pPr lvl="1">
              <a:lnSpc>
                <a:spcPct val="90000"/>
              </a:lnSpc>
            </a:pPr>
            <a:r>
              <a:rPr lang="en-US" altLang="zh-TW" sz="2200" smtClean="0"/>
              <a:t>Analyze the five years plan, and the future development plan.</a:t>
            </a:r>
          </a:p>
          <a:p>
            <a:pPr>
              <a:lnSpc>
                <a:spcPct val="90000"/>
              </a:lnSpc>
            </a:pPr>
            <a:endParaRPr lang="en-US" altLang="zh-TW" sz="2600" smtClean="0"/>
          </a:p>
          <a:p>
            <a:pPr>
              <a:lnSpc>
                <a:spcPct val="90000"/>
              </a:lnSpc>
            </a:pPr>
            <a:r>
              <a:rPr lang="en-US" altLang="zh-TW" sz="2600" smtClean="0"/>
              <a:t>Information System Department is a service unit.</a:t>
            </a:r>
          </a:p>
          <a:p>
            <a:pPr lvl="1">
              <a:lnSpc>
                <a:spcPct val="90000"/>
              </a:lnSpc>
            </a:pPr>
            <a:r>
              <a:rPr lang="en-US" altLang="zh-TW" sz="2200" smtClean="0"/>
              <a:t>Develop and maintain information system to support the processes to be done in the service units within the organization.</a:t>
            </a:r>
          </a:p>
          <a:p>
            <a:pPr>
              <a:lnSpc>
                <a:spcPct val="90000"/>
              </a:lnSpc>
            </a:pPr>
            <a:endParaRPr lang="en-US" altLang="zh-TW" sz="2600" smtClean="0"/>
          </a:p>
          <a:p>
            <a:pPr>
              <a:lnSpc>
                <a:spcPct val="90000"/>
              </a:lnSpc>
            </a:pPr>
            <a:r>
              <a:rPr lang="en-US" altLang="zh-TW" sz="2600" smtClean="0"/>
              <a:t>R&amp;D Department is a service unit.</a:t>
            </a:r>
          </a:p>
          <a:p>
            <a:pPr lvl="1">
              <a:lnSpc>
                <a:spcPct val="90000"/>
              </a:lnSpc>
            </a:pPr>
            <a:r>
              <a:rPr lang="en-US" altLang="zh-TW" sz="2200" smtClean="0"/>
              <a:t>Product design and Production scheduling</a:t>
            </a:r>
          </a:p>
        </p:txBody>
      </p:sp>
    </p:spTree>
    <p:extLst>
      <p:ext uri="{BB962C8B-B14F-4D97-AF65-F5344CB8AC3E}">
        <p14:creationId xmlns:p14="http://schemas.microsoft.com/office/powerpoint/2010/main" val="23227726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D662CD8E-59B9-420F-B817-9F37C24B9F5A}" type="slidenum">
              <a:rPr kumimoji="0" lang="en-US" altLang="zh-TW">
                <a:latin typeface="Garamond" panose="02020404030301010803" pitchFamily="18" charset="0"/>
              </a:rPr>
              <a:pPr eaLnBrk="1" hangingPunct="1"/>
              <a:t>31</a:t>
            </a:fld>
            <a:endParaRPr kumimoji="0" lang="en-US" altLang="zh-TW">
              <a:latin typeface="Garamond" panose="02020404030301010803" pitchFamily="18" charset="0"/>
            </a:endParaRPr>
          </a:p>
        </p:txBody>
      </p:sp>
      <p:sp>
        <p:nvSpPr>
          <p:cNvPr id="1028" name="Slide Number Placeholder 5"/>
          <p:cNvSpPr txBox="1">
            <a:spLocks noGrp="1"/>
          </p:cNvSpPr>
          <p:nvPr/>
        </p:nvSpPr>
        <p:spPr bwMode="auto">
          <a:xfrm>
            <a:off x="6553200" y="6705600"/>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r" eaLnBrk="1" hangingPunct="1"/>
            <a:fld id="{2B606C2C-4063-467C-BAD6-0E8EABD7E072}" type="slidenum">
              <a:rPr kumimoji="0" lang="en-US" altLang="zh-TW" sz="1200">
                <a:latin typeface="Garamond" panose="02020404030301010803" pitchFamily="18" charset="0"/>
              </a:rPr>
              <a:pPr algn="r" eaLnBrk="1" hangingPunct="1"/>
              <a:t>31</a:t>
            </a:fld>
            <a:endParaRPr kumimoji="0" lang="en-US" altLang="zh-TW" sz="1200">
              <a:latin typeface="Garamond" panose="02020404030301010803" pitchFamily="18" charset="0"/>
            </a:endParaRPr>
          </a:p>
        </p:txBody>
      </p:sp>
      <p:sp>
        <p:nvSpPr>
          <p:cNvPr id="1029" name="Rectangle 2"/>
          <p:cNvSpPr>
            <a:spLocks noGrp="1" noChangeArrowheads="1"/>
          </p:cNvSpPr>
          <p:nvPr>
            <p:ph type="title" idx="4294967295"/>
          </p:nvPr>
        </p:nvSpPr>
        <p:spPr/>
        <p:txBody>
          <a:bodyPr/>
          <a:lstStyle/>
          <a:p>
            <a:pPr eaLnBrk="1" hangingPunct="1"/>
            <a:r>
              <a:rPr lang="en-US" altLang="zh-TW" dirty="0" smtClean="0"/>
              <a:t>Organization as a Service Unit</a:t>
            </a:r>
          </a:p>
        </p:txBody>
      </p:sp>
      <p:graphicFrame>
        <p:nvGraphicFramePr>
          <p:cNvPr id="1026" name="Object 3"/>
          <p:cNvGraphicFramePr>
            <a:graphicFrameLocks noChangeAspect="1"/>
          </p:cNvGraphicFramePr>
          <p:nvPr>
            <p:ph idx="4294967295"/>
            <p:extLst>
              <p:ext uri="{D42A27DB-BD31-4B8C-83A1-F6EECF244321}">
                <p14:modId xmlns:p14="http://schemas.microsoft.com/office/powerpoint/2010/main" val="3930005001"/>
              </p:ext>
            </p:extLst>
          </p:nvPr>
        </p:nvGraphicFramePr>
        <p:xfrm>
          <a:off x="1187450" y="1514475"/>
          <a:ext cx="4537075" cy="2955925"/>
        </p:xfrm>
        <a:graphic>
          <a:graphicData uri="http://schemas.openxmlformats.org/presentationml/2006/ole">
            <mc:AlternateContent xmlns:mc="http://schemas.openxmlformats.org/markup-compatibility/2006">
              <mc:Choice xmlns:v="urn:schemas-microsoft-com:vml" Requires="v">
                <p:oleObj spid="_x0000_s2052" name="Picture" r:id="rId3" imgW="5838444" imgH="3657600" progId="Word.Picture.8">
                  <p:embed/>
                </p:oleObj>
              </mc:Choice>
              <mc:Fallback>
                <p:oleObj name="Picture" r:id="rId3" imgW="5838444" imgH="3657600"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87450" y="1514475"/>
                        <a:ext cx="4537075"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30" name="Rectangle 17"/>
          <p:cNvSpPr>
            <a:spLocks noChangeArrowheads="1"/>
          </p:cNvSpPr>
          <p:nvPr/>
        </p:nvSpPr>
        <p:spPr bwMode="auto">
          <a:xfrm>
            <a:off x="2122488" y="2811462"/>
            <a:ext cx="649287"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31" name="Rectangle 18"/>
          <p:cNvSpPr>
            <a:spLocks noChangeArrowheads="1"/>
          </p:cNvSpPr>
          <p:nvPr/>
        </p:nvSpPr>
        <p:spPr bwMode="auto">
          <a:xfrm>
            <a:off x="3059113" y="3098800"/>
            <a:ext cx="649287"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32" name="Rectangle 19"/>
          <p:cNvSpPr>
            <a:spLocks noChangeArrowheads="1"/>
          </p:cNvSpPr>
          <p:nvPr/>
        </p:nvSpPr>
        <p:spPr bwMode="auto">
          <a:xfrm>
            <a:off x="3059113" y="2595562"/>
            <a:ext cx="649287"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33" name="Rectangle 20"/>
          <p:cNvSpPr>
            <a:spLocks noChangeArrowheads="1"/>
          </p:cNvSpPr>
          <p:nvPr/>
        </p:nvSpPr>
        <p:spPr bwMode="auto">
          <a:xfrm>
            <a:off x="4140200" y="2667000"/>
            <a:ext cx="649288"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34" name="Rectangle 21"/>
          <p:cNvSpPr>
            <a:spLocks noChangeArrowheads="1"/>
          </p:cNvSpPr>
          <p:nvPr/>
        </p:nvSpPr>
        <p:spPr bwMode="auto">
          <a:xfrm>
            <a:off x="4140200" y="2162175"/>
            <a:ext cx="649288" cy="43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cxnSp>
        <p:nvCxnSpPr>
          <p:cNvPr id="1035" name="AutoShape 22"/>
          <p:cNvCxnSpPr>
            <a:cxnSpLocks noChangeShapeType="1"/>
            <a:stCxn id="1034" idx="0"/>
            <a:endCxn id="1047" idx="0"/>
          </p:cNvCxnSpPr>
          <p:nvPr/>
        </p:nvCxnSpPr>
        <p:spPr bwMode="auto">
          <a:xfrm rot="-5400000">
            <a:off x="5978525" y="290513"/>
            <a:ext cx="358775" cy="3384550"/>
          </a:xfrm>
          <a:prstGeom prst="curvedConnector3">
            <a:avLst>
              <a:gd name="adj1" fmla="val 163718"/>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036" name="AutoShape 23"/>
          <p:cNvCxnSpPr>
            <a:cxnSpLocks noChangeShapeType="1"/>
            <a:stCxn id="1033" idx="3"/>
            <a:endCxn id="1077" idx="0"/>
          </p:cNvCxnSpPr>
          <p:nvPr/>
        </p:nvCxnSpPr>
        <p:spPr bwMode="auto">
          <a:xfrm>
            <a:off x="4789488" y="2882900"/>
            <a:ext cx="3059112" cy="1585912"/>
          </a:xfrm>
          <a:prstGeom prst="curvedConnector2">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037" name="AutoShape 24"/>
          <p:cNvCxnSpPr>
            <a:cxnSpLocks noChangeShapeType="1"/>
            <a:stCxn id="1032" idx="3"/>
            <a:endCxn id="1107" idx="0"/>
          </p:cNvCxnSpPr>
          <p:nvPr/>
        </p:nvCxnSpPr>
        <p:spPr bwMode="auto">
          <a:xfrm>
            <a:off x="3708400" y="2811462"/>
            <a:ext cx="1979613" cy="1655763"/>
          </a:xfrm>
          <a:prstGeom prst="curvedConnector2">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038" name="AutoShape 25"/>
          <p:cNvCxnSpPr>
            <a:cxnSpLocks noChangeShapeType="1"/>
            <a:stCxn id="1031" idx="2"/>
            <a:endCxn id="1137" idx="0"/>
          </p:cNvCxnSpPr>
          <p:nvPr/>
        </p:nvCxnSpPr>
        <p:spPr bwMode="auto">
          <a:xfrm rot="16200000" flipH="1">
            <a:off x="2988469" y="3926681"/>
            <a:ext cx="936625" cy="144463"/>
          </a:xfrm>
          <a:prstGeom prst="curvedConnector3">
            <a:avLst>
              <a:gd name="adj1" fmla="val 50000"/>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1039" name="AutoShape 26"/>
          <p:cNvCxnSpPr>
            <a:cxnSpLocks noChangeShapeType="1"/>
            <a:stCxn id="1030" idx="2"/>
            <a:endCxn id="1167" idx="0"/>
          </p:cNvCxnSpPr>
          <p:nvPr/>
        </p:nvCxnSpPr>
        <p:spPr bwMode="auto">
          <a:xfrm rot="5400000">
            <a:off x="1296193" y="3315494"/>
            <a:ext cx="1223963" cy="1079500"/>
          </a:xfrm>
          <a:prstGeom prst="curvedConnector3">
            <a:avLst>
              <a:gd name="adj1" fmla="val 49935"/>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grpSp>
        <p:nvGrpSpPr>
          <p:cNvPr id="1040" name="Group 27"/>
          <p:cNvGrpSpPr>
            <a:grpSpLocks/>
          </p:cNvGrpSpPr>
          <p:nvPr/>
        </p:nvGrpSpPr>
        <p:grpSpPr bwMode="auto">
          <a:xfrm>
            <a:off x="323850" y="4467225"/>
            <a:ext cx="2087563" cy="1366837"/>
            <a:chOff x="839" y="800"/>
            <a:chExt cx="3811" cy="2222"/>
          </a:xfrm>
        </p:grpSpPr>
        <p:sp>
          <p:nvSpPr>
            <p:cNvPr id="1167" name="Rectangle 28"/>
            <p:cNvSpPr>
              <a:spLocks noChangeArrowheads="1"/>
            </p:cNvSpPr>
            <p:nvPr/>
          </p:nvSpPr>
          <p:spPr bwMode="auto">
            <a:xfrm>
              <a:off x="839" y="800"/>
              <a:ext cx="3811" cy="22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168" name="Group 29"/>
            <p:cNvGrpSpPr>
              <a:grpSpLocks/>
            </p:cNvGrpSpPr>
            <p:nvPr/>
          </p:nvGrpSpPr>
          <p:grpSpPr bwMode="auto">
            <a:xfrm>
              <a:off x="2925" y="1026"/>
              <a:ext cx="1496" cy="771"/>
              <a:chOff x="3198" y="1026"/>
              <a:chExt cx="1496" cy="771"/>
            </a:xfrm>
          </p:grpSpPr>
          <p:sp>
            <p:nvSpPr>
              <p:cNvPr id="1191" name="Rectangle 30"/>
              <p:cNvSpPr>
                <a:spLocks noChangeArrowheads="1"/>
              </p:cNvSpPr>
              <p:nvPr/>
            </p:nvSpPr>
            <p:spPr bwMode="auto">
              <a:xfrm>
                <a:off x="3198"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92" name="Rectangle 31"/>
              <p:cNvSpPr>
                <a:spLocks noChangeArrowheads="1"/>
              </p:cNvSpPr>
              <p:nvPr/>
            </p:nvSpPr>
            <p:spPr bwMode="auto">
              <a:xfrm>
                <a:off x="3742" y="1298"/>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93" name="Rectangle 32"/>
              <p:cNvSpPr>
                <a:spLocks noChangeArrowheads="1"/>
              </p:cNvSpPr>
              <p:nvPr/>
            </p:nvSpPr>
            <p:spPr bwMode="auto">
              <a:xfrm>
                <a:off x="4241"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94" name="Rectangle 33"/>
              <p:cNvSpPr>
                <a:spLocks noChangeArrowheads="1"/>
              </p:cNvSpPr>
              <p:nvPr/>
            </p:nvSpPr>
            <p:spPr bwMode="auto">
              <a:xfrm>
                <a:off x="3288"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95" name="Rectangle 34"/>
              <p:cNvSpPr>
                <a:spLocks noChangeArrowheads="1"/>
              </p:cNvSpPr>
              <p:nvPr/>
            </p:nvSpPr>
            <p:spPr bwMode="auto">
              <a:xfrm>
                <a:off x="4241"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96" name="Rectangle 35"/>
              <p:cNvSpPr>
                <a:spLocks noChangeArrowheads="1"/>
              </p:cNvSpPr>
              <p:nvPr/>
            </p:nvSpPr>
            <p:spPr bwMode="auto">
              <a:xfrm>
                <a:off x="3288"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169" name="Group 36"/>
            <p:cNvGrpSpPr>
              <a:grpSpLocks/>
            </p:cNvGrpSpPr>
            <p:nvPr/>
          </p:nvGrpSpPr>
          <p:grpSpPr bwMode="auto">
            <a:xfrm>
              <a:off x="1112" y="2024"/>
              <a:ext cx="1496" cy="771"/>
              <a:chOff x="1112" y="2432"/>
              <a:chExt cx="1496" cy="771"/>
            </a:xfrm>
          </p:grpSpPr>
          <p:sp>
            <p:nvSpPr>
              <p:cNvPr id="1185" name="Rectangle 37"/>
              <p:cNvSpPr>
                <a:spLocks noChangeArrowheads="1"/>
              </p:cNvSpPr>
              <p:nvPr/>
            </p:nvSpPr>
            <p:spPr bwMode="auto">
              <a:xfrm>
                <a:off x="1112"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86" name="Rectangle 38"/>
              <p:cNvSpPr>
                <a:spLocks noChangeArrowheads="1"/>
              </p:cNvSpPr>
              <p:nvPr/>
            </p:nvSpPr>
            <p:spPr bwMode="auto">
              <a:xfrm>
                <a:off x="1156" y="2523"/>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87" name="Rectangle 39"/>
              <p:cNvSpPr>
                <a:spLocks noChangeArrowheads="1"/>
              </p:cNvSpPr>
              <p:nvPr/>
            </p:nvSpPr>
            <p:spPr bwMode="auto">
              <a:xfrm>
                <a:off x="1156" y="284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88" name="Rectangle 40"/>
              <p:cNvSpPr>
                <a:spLocks noChangeArrowheads="1"/>
              </p:cNvSpPr>
              <p:nvPr/>
            </p:nvSpPr>
            <p:spPr bwMode="auto">
              <a:xfrm>
                <a:off x="1882"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89" name="Rectangle 41"/>
              <p:cNvSpPr>
                <a:spLocks noChangeArrowheads="1"/>
              </p:cNvSpPr>
              <p:nvPr/>
            </p:nvSpPr>
            <p:spPr bwMode="auto">
              <a:xfrm>
                <a:off x="2245" y="2704"/>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90" name="Rectangle 42"/>
              <p:cNvSpPr>
                <a:spLocks noChangeArrowheads="1"/>
              </p:cNvSpPr>
              <p:nvPr/>
            </p:nvSpPr>
            <p:spPr bwMode="auto">
              <a:xfrm>
                <a:off x="1519" y="2704"/>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170" name="Group 43"/>
            <p:cNvGrpSpPr>
              <a:grpSpLocks/>
            </p:cNvGrpSpPr>
            <p:nvPr/>
          </p:nvGrpSpPr>
          <p:grpSpPr bwMode="auto">
            <a:xfrm>
              <a:off x="2925" y="2024"/>
              <a:ext cx="1496" cy="771"/>
              <a:chOff x="3198" y="2432"/>
              <a:chExt cx="1496" cy="771"/>
            </a:xfrm>
          </p:grpSpPr>
          <p:sp>
            <p:nvSpPr>
              <p:cNvPr id="1179" name="Rectangle 44"/>
              <p:cNvSpPr>
                <a:spLocks noChangeArrowheads="1"/>
              </p:cNvSpPr>
              <p:nvPr/>
            </p:nvSpPr>
            <p:spPr bwMode="auto">
              <a:xfrm>
                <a:off x="3198"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80" name="Rectangle 45"/>
              <p:cNvSpPr>
                <a:spLocks noChangeArrowheads="1"/>
              </p:cNvSpPr>
              <p:nvPr/>
            </p:nvSpPr>
            <p:spPr bwMode="auto">
              <a:xfrm>
                <a:off x="3969"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81" name="Rectangle 46"/>
              <p:cNvSpPr>
                <a:spLocks noChangeArrowheads="1"/>
              </p:cNvSpPr>
              <p:nvPr/>
            </p:nvSpPr>
            <p:spPr bwMode="auto">
              <a:xfrm>
                <a:off x="4332" y="2704"/>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82" name="Rectangle 47"/>
              <p:cNvSpPr>
                <a:spLocks noChangeArrowheads="1"/>
              </p:cNvSpPr>
              <p:nvPr/>
            </p:nvSpPr>
            <p:spPr bwMode="auto">
              <a:xfrm>
                <a:off x="3606" y="2931"/>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83" name="Rectangle 48"/>
              <p:cNvSpPr>
                <a:spLocks noChangeArrowheads="1"/>
              </p:cNvSpPr>
              <p:nvPr/>
            </p:nvSpPr>
            <p:spPr bwMode="auto">
              <a:xfrm>
                <a:off x="3606" y="2478"/>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84" name="Rectangle 49"/>
              <p:cNvSpPr>
                <a:spLocks noChangeArrowheads="1"/>
              </p:cNvSpPr>
              <p:nvPr/>
            </p:nvSpPr>
            <p:spPr bwMode="auto">
              <a:xfrm>
                <a:off x="3243" y="2704"/>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171" name="Group 50"/>
            <p:cNvGrpSpPr>
              <a:grpSpLocks/>
            </p:cNvGrpSpPr>
            <p:nvPr/>
          </p:nvGrpSpPr>
          <p:grpSpPr bwMode="auto">
            <a:xfrm>
              <a:off x="1111" y="1026"/>
              <a:ext cx="1496" cy="771"/>
              <a:chOff x="1111" y="1026"/>
              <a:chExt cx="1496" cy="771"/>
            </a:xfrm>
          </p:grpSpPr>
          <p:sp>
            <p:nvSpPr>
              <p:cNvPr id="1172" name="Rectangle 51"/>
              <p:cNvSpPr>
                <a:spLocks noChangeArrowheads="1"/>
              </p:cNvSpPr>
              <p:nvPr/>
            </p:nvSpPr>
            <p:spPr bwMode="auto">
              <a:xfrm>
                <a:off x="1111"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73" name="Rectangle 52"/>
              <p:cNvSpPr>
                <a:spLocks noChangeArrowheads="1"/>
              </p:cNvSpPr>
              <p:nvPr/>
            </p:nvSpPr>
            <p:spPr bwMode="auto">
              <a:xfrm>
                <a:off x="1656" y="1480"/>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74" name="Rectangle 53"/>
              <p:cNvSpPr>
                <a:spLocks noChangeArrowheads="1"/>
              </p:cNvSpPr>
              <p:nvPr/>
            </p:nvSpPr>
            <p:spPr bwMode="auto">
              <a:xfrm>
                <a:off x="2109"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75" name="Rectangle 54"/>
              <p:cNvSpPr>
                <a:spLocks noChangeArrowheads="1"/>
              </p:cNvSpPr>
              <p:nvPr/>
            </p:nvSpPr>
            <p:spPr bwMode="auto">
              <a:xfrm>
                <a:off x="1656"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76" name="Rectangle 55"/>
              <p:cNvSpPr>
                <a:spLocks noChangeArrowheads="1"/>
              </p:cNvSpPr>
              <p:nvPr/>
            </p:nvSpPr>
            <p:spPr bwMode="auto">
              <a:xfrm>
                <a:off x="1202" y="1117"/>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77" name="Rectangle 56"/>
              <p:cNvSpPr>
                <a:spLocks noChangeArrowheads="1"/>
              </p:cNvSpPr>
              <p:nvPr/>
            </p:nvSpPr>
            <p:spPr bwMode="auto">
              <a:xfrm>
                <a:off x="2109" y="1117"/>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78" name="Rectangle 57"/>
              <p:cNvSpPr>
                <a:spLocks noChangeArrowheads="1"/>
              </p:cNvSpPr>
              <p:nvPr/>
            </p:nvSpPr>
            <p:spPr bwMode="auto">
              <a:xfrm>
                <a:off x="1202" y="148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1041" name="Group 58"/>
          <p:cNvGrpSpPr>
            <a:grpSpLocks/>
          </p:cNvGrpSpPr>
          <p:nvPr/>
        </p:nvGrpSpPr>
        <p:grpSpPr bwMode="auto">
          <a:xfrm>
            <a:off x="2484438" y="4467225"/>
            <a:ext cx="2087562" cy="1366837"/>
            <a:chOff x="839" y="800"/>
            <a:chExt cx="3811" cy="2222"/>
          </a:xfrm>
        </p:grpSpPr>
        <p:sp>
          <p:nvSpPr>
            <p:cNvPr id="1137" name="Rectangle 59"/>
            <p:cNvSpPr>
              <a:spLocks noChangeArrowheads="1"/>
            </p:cNvSpPr>
            <p:nvPr/>
          </p:nvSpPr>
          <p:spPr bwMode="auto">
            <a:xfrm>
              <a:off x="839" y="800"/>
              <a:ext cx="3811" cy="22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138" name="Group 60"/>
            <p:cNvGrpSpPr>
              <a:grpSpLocks/>
            </p:cNvGrpSpPr>
            <p:nvPr/>
          </p:nvGrpSpPr>
          <p:grpSpPr bwMode="auto">
            <a:xfrm>
              <a:off x="2925" y="1026"/>
              <a:ext cx="1496" cy="771"/>
              <a:chOff x="3198" y="1026"/>
              <a:chExt cx="1496" cy="771"/>
            </a:xfrm>
          </p:grpSpPr>
          <p:sp>
            <p:nvSpPr>
              <p:cNvPr id="1161" name="Rectangle 61"/>
              <p:cNvSpPr>
                <a:spLocks noChangeArrowheads="1"/>
              </p:cNvSpPr>
              <p:nvPr/>
            </p:nvSpPr>
            <p:spPr bwMode="auto">
              <a:xfrm>
                <a:off x="3198"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62" name="Rectangle 62"/>
              <p:cNvSpPr>
                <a:spLocks noChangeArrowheads="1"/>
              </p:cNvSpPr>
              <p:nvPr/>
            </p:nvSpPr>
            <p:spPr bwMode="auto">
              <a:xfrm>
                <a:off x="3742" y="1298"/>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63" name="Rectangle 63"/>
              <p:cNvSpPr>
                <a:spLocks noChangeArrowheads="1"/>
              </p:cNvSpPr>
              <p:nvPr/>
            </p:nvSpPr>
            <p:spPr bwMode="auto">
              <a:xfrm>
                <a:off x="4241"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64" name="Rectangle 64"/>
              <p:cNvSpPr>
                <a:spLocks noChangeArrowheads="1"/>
              </p:cNvSpPr>
              <p:nvPr/>
            </p:nvSpPr>
            <p:spPr bwMode="auto">
              <a:xfrm>
                <a:off x="3288"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65" name="Rectangle 65"/>
              <p:cNvSpPr>
                <a:spLocks noChangeArrowheads="1"/>
              </p:cNvSpPr>
              <p:nvPr/>
            </p:nvSpPr>
            <p:spPr bwMode="auto">
              <a:xfrm>
                <a:off x="4241"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66" name="Rectangle 66"/>
              <p:cNvSpPr>
                <a:spLocks noChangeArrowheads="1"/>
              </p:cNvSpPr>
              <p:nvPr/>
            </p:nvSpPr>
            <p:spPr bwMode="auto">
              <a:xfrm>
                <a:off x="3288"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139" name="Group 67"/>
            <p:cNvGrpSpPr>
              <a:grpSpLocks/>
            </p:cNvGrpSpPr>
            <p:nvPr/>
          </p:nvGrpSpPr>
          <p:grpSpPr bwMode="auto">
            <a:xfrm>
              <a:off x="1112" y="2024"/>
              <a:ext cx="1496" cy="771"/>
              <a:chOff x="1112" y="2432"/>
              <a:chExt cx="1496" cy="771"/>
            </a:xfrm>
          </p:grpSpPr>
          <p:sp>
            <p:nvSpPr>
              <p:cNvPr id="1155" name="Rectangle 68"/>
              <p:cNvSpPr>
                <a:spLocks noChangeArrowheads="1"/>
              </p:cNvSpPr>
              <p:nvPr/>
            </p:nvSpPr>
            <p:spPr bwMode="auto">
              <a:xfrm>
                <a:off x="1112"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56" name="Rectangle 69"/>
              <p:cNvSpPr>
                <a:spLocks noChangeArrowheads="1"/>
              </p:cNvSpPr>
              <p:nvPr/>
            </p:nvSpPr>
            <p:spPr bwMode="auto">
              <a:xfrm>
                <a:off x="1156" y="2523"/>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57" name="Rectangle 70"/>
              <p:cNvSpPr>
                <a:spLocks noChangeArrowheads="1"/>
              </p:cNvSpPr>
              <p:nvPr/>
            </p:nvSpPr>
            <p:spPr bwMode="auto">
              <a:xfrm>
                <a:off x="1156" y="284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58" name="Rectangle 71"/>
              <p:cNvSpPr>
                <a:spLocks noChangeArrowheads="1"/>
              </p:cNvSpPr>
              <p:nvPr/>
            </p:nvSpPr>
            <p:spPr bwMode="auto">
              <a:xfrm>
                <a:off x="1882"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59" name="Rectangle 72"/>
              <p:cNvSpPr>
                <a:spLocks noChangeArrowheads="1"/>
              </p:cNvSpPr>
              <p:nvPr/>
            </p:nvSpPr>
            <p:spPr bwMode="auto">
              <a:xfrm>
                <a:off x="2245" y="2704"/>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60" name="Rectangle 73"/>
              <p:cNvSpPr>
                <a:spLocks noChangeArrowheads="1"/>
              </p:cNvSpPr>
              <p:nvPr/>
            </p:nvSpPr>
            <p:spPr bwMode="auto">
              <a:xfrm>
                <a:off x="1519" y="2704"/>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140" name="Group 74"/>
            <p:cNvGrpSpPr>
              <a:grpSpLocks/>
            </p:cNvGrpSpPr>
            <p:nvPr/>
          </p:nvGrpSpPr>
          <p:grpSpPr bwMode="auto">
            <a:xfrm>
              <a:off x="2925" y="2024"/>
              <a:ext cx="1496" cy="771"/>
              <a:chOff x="3198" y="2432"/>
              <a:chExt cx="1496" cy="771"/>
            </a:xfrm>
          </p:grpSpPr>
          <p:sp>
            <p:nvSpPr>
              <p:cNvPr id="1149" name="Rectangle 75"/>
              <p:cNvSpPr>
                <a:spLocks noChangeArrowheads="1"/>
              </p:cNvSpPr>
              <p:nvPr/>
            </p:nvSpPr>
            <p:spPr bwMode="auto">
              <a:xfrm>
                <a:off x="3198"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50" name="Rectangle 76"/>
              <p:cNvSpPr>
                <a:spLocks noChangeArrowheads="1"/>
              </p:cNvSpPr>
              <p:nvPr/>
            </p:nvSpPr>
            <p:spPr bwMode="auto">
              <a:xfrm>
                <a:off x="3969"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51" name="Rectangle 77"/>
              <p:cNvSpPr>
                <a:spLocks noChangeArrowheads="1"/>
              </p:cNvSpPr>
              <p:nvPr/>
            </p:nvSpPr>
            <p:spPr bwMode="auto">
              <a:xfrm>
                <a:off x="4332" y="2704"/>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52" name="Rectangle 78"/>
              <p:cNvSpPr>
                <a:spLocks noChangeArrowheads="1"/>
              </p:cNvSpPr>
              <p:nvPr/>
            </p:nvSpPr>
            <p:spPr bwMode="auto">
              <a:xfrm>
                <a:off x="3606" y="2931"/>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53" name="Rectangle 79"/>
              <p:cNvSpPr>
                <a:spLocks noChangeArrowheads="1"/>
              </p:cNvSpPr>
              <p:nvPr/>
            </p:nvSpPr>
            <p:spPr bwMode="auto">
              <a:xfrm>
                <a:off x="3606" y="2478"/>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54" name="Rectangle 80"/>
              <p:cNvSpPr>
                <a:spLocks noChangeArrowheads="1"/>
              </p:cNvSpPr>
              <p:nvPr/>
            </p:nvSpPr>
            <p:spPr bwMode="auto">
              <a:xfrm>
                <a:off x="3243" y="2704"/>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141" name="Group 81"/>
            <p:cNvGrpSpPr>
              <a:grpSpLocks/>
            </p:cNvGrpSpPr>
            <p:nvPr/>
          </p:nvGrpSpPr>
          <p:grpSpPr bwMode="auto">
            <a:xfrm>
              <a:off x="1111" y="1026"/>
              <a:ext cx="1496" cy="771"/>
              <a:chOff x="1111" y="1026"/>
              <a:chExt cx="1496" cy="771"/>
            </a:xfrm>
          </p:grpSpPr>
          <p:sp>
            <p:nvSpPr>
              <p:cNvPr id="1142" name="Rectangle 82"/>
              <p:cNvSpPr>
                <a:spLocks noChangeArrowheads="1"/>
              </p:cNvSpPr>
              <p:nvPr/>
            </p:nvSpPr>
            <p:spPr bwMode="auto">
              <a:xfrm>
                <a:off x="1111"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43" name="Rectangle 83"/>
              <p:cNvSpPr>
                <a:spLocks noChangeArrowheads="1"/>
              </p:cNvSpPr>
              <p:nvPr/>
            </p:nvSpPr>
            <p:spPr bwMode="auto">
              <a:xfrm>
                <a:off x="1656" y="1480"/>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44" name="Rectangle 84"/>
              <p:cNvSpPr>
                <a:spLocks noChangeArrowheads="1"/>
              </p:cNvSpPr>
              <p:nvPr/>
            </p:nvSpPr>
            <p:spPr bwMode="auto">
              <a:xfrm>
                <a:off x="2109"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45" name="Rectangle 85"/>
              <p:cNvSpPr>
                <a:spLocks noChangeArrowheads="1"/>
              </p:cNvSpPr>
              <p:nvPr/>
            </p:nvSpPr>
            <p:spPr bwMode="auto">
              <a:xfrm>
                <a:off x="1656"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46" name="Rectangle 86"/>
              <p:cNvSpPr>
                <a:spLocks noChangeArrowheads="1"/>
              </p:cNvSpPr>
              <p:nvPr/>
            </p:nvSpPr>
            <p:spPr bwMode="auto">
              <a:xfrm>
                <a:off x="1202" y="1117"/>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47" name="Rectangle 87"/>
              <p:cNvSpPr>
                <a:spLocks noChangeArrowheads="1"/>
              </p:cNvSpPr>
              <p:nvPr/>
            </p:nvSpPr>
            <p:spPr bwMode="auto">
              <a:xfrm>
                <a:off x="2109" y="1117"/>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48" name="Rectangle 88"/>
              <p:cNvSpPr>
                <a:spLocks noChangeArrowheads="1"/>
              </p:cNvSpPr>
              <p:nvPr/>
            </p:nvSpPr>
            <p:spPr bwMode="auto">
              <a:xfrm>
                <a:off x="1202" y="148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1042" name="Group 89"/>
          <p:cNvGrpSpPr>
            <a:grpSpLocks/>
          </p:cNvGrpSpPr>
          <p:nvPr/>
        </p:nvGrpSpPr>
        <p:grpSpPr bwMode="auto">
          <a:xfrm>
            <a:off x="4643438" y="4467225"/>
            <a:ext cx="2087562" cy="1366837"/>
            <a:chOff x="839" y="800"/>
            <a:chExt cx="3811" cy="2222"/>
          </a:xfrm>
        </p:grpSpPr>
        <p:sp>
          <p:nvSpPr>
            <p:cNvPr id="1107" name="Rectangle 90"/>
            <p:cNvSpPr>
              <a:spLocks noChangeArrowheads="1"/>
            </p:cNvSpPr>
            <p:nvPr/>
          </p:nvSpPr>
          <p:spPr bwMode="auto">
            <a:xfrm>
              <a:off x="839" y="800"/>
              <a:ext cx="3811" cy="22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108" name="Group 91"/>
            <p:cNvGrpSpPr>
              <a:grpSpLocks/>
            </p:cNvGrpSpPr>
            <p:nvPr/>
          </p:nvGrpSpPr>
          <p:grpSpPr bwMode="auto">
            <a:xfrm>
              <a:off x="2925" y="1026"/>
              <a:ext cx="1496" cy="771"/>
              <a:chOff x="3198" y="1026"/>
              <a:chExt cx="1496" cy="771"/>
            </a:xfrm>
          </p:grpSpPr>
          <p:sp>
            <p:nvSpPr>
              <p:cNvPr id="1131" name="Rectangle 92"/>
              <p:cNvSpPr>
                <a:spLocks noChangeArrowheads="1"/>
              </p:cNvSpPr>
              <p:nvPr/>
            </p:nvSpPr>
            <p:spPr bwMode="auto">
              <a:xfrm>
                <a:off x="3198"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32" name="Rectangle 93"/>
              <p:cNvSpPr>
                <a:spLocks noChangeArrowheads="1"/>
              </p:cNvSpPr>
              <p:nvPr/>
            </p:nvSpPr>
            <p:spPr bwMode="auto">
              <a:xfrm>
                <a:off x="3742" y="1298"/>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33" name="Rectangle 94"/>
              <p:cNvSpPr>
                <a:spLocks noChangeArrowheads="1"/>
              </p:cNvSpPr>
              <p:nvPr/>
            </p:nvSpPr>
            <p:spPr bwMode="auto">
              <a:xfrm>
                <a:off x="4241"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34" name="Rectangle 95"/>
              <p:cNvSpPr>
                <a:spLocks noChangeArrowheads="1"/>
              </p:cNvSpPr>
              <p:nvPr/>
            </p:nvSpPr>
            <p:spPr bwMode="auto">
              <a:xfrm>
                <a:off x="3288"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35" name="Rectangle 96"/>
              <p:cNvSpPr>
                <a:spLocks noChangeArrowheads="1"/>
              </p:cNvSpPr>
              <p:nvPr/>
            </p:nvSpPr>
            <p:spPr bwMode="auto">
              <a:xfrm>
                <a:off x="4241"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36" name="Rectangle 97"/>
              <p:cNvSpPr>
                <a:spLocks noChangeArrowheads="1"/>
              </p:cNvSpPr>
              <p:nvPr/>
            </p:nvSpPr>
            <p:spPr bwMode="auto">
              <a:xfrm>
                <a:off x="3288"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109" name="Group 98"/>
            <p:cNvGrpSpPr>
              <a:grpSpLocks/>
            </p:cNvGrpSpPr>
            <p:nvPr/>
          </p:nvGrpSpPr>
          <p:grpSpPr bwMode="auto">
            <a:xfrm>
              <a:off x="1112" y="2024"/>
              <a:ext cx="1496" cy="771"/>
              <a:chOff x="1112" y="2432"/>
              <a:chExt cx="1496" cy="771"/>
            </a:xfrm>
          </p:grpSpPr>
          <p:sp>
            <p:nvSpPr>
              <p:cNvPr id="1125" name="Rectangle 99"/>
              <p:cNvSpPr>
                <a:spLocks noChangeArrowheads="1"/>
              </p:cNvSpPr>
              <p:nvPr/>
            </p:nvSpPr>
            <p:spPr bwMode="auto">
              <a:xfrm>
                <a:off x="1112"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26" name="Rectangle 100"/>
              <p:cNvSpPr>
                <a:spLocks noChangeArrowheads="1"/>
              </p:cNvSpPr>
              <p:nvPr/>
            </p:nvSpPr>
            <p:spPr bwMode="auto">
              <a:xfrm>
                <a:off x="1156" y="2523"/>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27" name="Rectangle 101"/>
              <p:cNvSpPr>
                <a:spLocks noChangeArrowheads="1"/>
              </p:cNvSpPr>
              <p:nvPr/>
            </p:nvSpPr>
            <p:spPr bwMode="auto">
              <a:xfrm>
                <a:off x="1156" y="284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28" name="Rectangle 102"/>
              <p:cNvSpPr>
                <a:spLocks noChangeArrowheads="1"/>
              </p:cNvSpPr>
              <p:nvPr/>
            </p:nvSpPr>
            <p:spPr bwMode="auto">
              <a:xfrm>
                <a:off x="1882"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29" name="Rectangle 103"/>
              <p:cNvSpPr>
                <a:spLocks noChangeArrowheads="1"/>
              </p:cNvSpPr>
              <p:nvPr/>
            </p:nvSpPr>
            <p:spPr bwMode="auto">
              <a:xfrm>
                <a:off x="2245" y="2704"/>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30" name="Rectangle 104"/>
              <p:cNvSpPr>
                <a:spLocks noChangeArrowheads="1"/>
              </p:cNvSpPr>
              <p:nvPr/>
            </p:nvSpPr>
            <p:spPr bwMode="auto">
              <a:xfrm>
                <a:off x="1519" y="2704"/>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110" name="Group 105"/>
            <p:cNvGrpSpPr>
              <a:grpSpLocks/>
            </p:cNvGrpSpPr>
            <p:nvPr/>
          </p:nvGrpSpPr>
          <p:grpSpPr bwMode="auto">
            <a:xfrm>
              <a:off x="2925" y="2024"/>
              <a:ext cx="1496" cy="771"/>
              <a:chOff x="3198" y="2432"/>
              <a:chExt cx="1496" cy="771"/>
            </a:xfrm>
          </p:grpSpPr>
          <p:sp>
            <p:nvSpPr>
              <p:cNvPr id="1119" name="Rectangle 106"/>
              <p:cNvSpPr>
                <a:spLocks noChangeArrowheads="1"/>
              </p:cNvSpPr>
              <p:nvPr/>
            </p:nvSpPr>
            <p:spPr bwMode="auto">
              <a:xfrm>
                <a:off x="3198"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20" name="Rectangle 107"/>
              <p:cNvSpPr>
                <a:spLocks noChangeArrowheads="1"/>
              </p:cNvSpPr>
              <p:nvPr/>
            </p:nvSpPr>
            <p:spPr bwMode="auto">
              <a:xfrm>
                <a:off x="3969"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21" name="Rectangle 108"/>
              <p:cNvSpPr>
                <a:spLocks noChangeArrowheads="1"/>
              </p:cNvSpPr>
              <p:nvPr/>
            </p:nvSpPr>
            <p:spPr bwMode="auto">
              <a:xfrm>
                <a:off x="4332" y="2704"/>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22" name="Rectangle 109"/>
              <p:cNvSpPr>
                <a:spLocks noChangeArrowheads="1"/>
              </p:cNvSpPr>
              <p:nvPr/>
            </p:nvSpPr>
            <p:spPr bwMode="auto">
              <a:xfrm>
                <a:off x="3606" y="2931"/>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23" name="Rectangle 110"/>
              <p:cNvSpPr>
                <a:spLocks noChangeArrowheads="1"/>
              </p:cNvSpPr>
              <p:nvPr/>
            </p:nvSpPr>
            <p:spPr bwMode="auto">
              <a:xfrm>
                <a:off x="3606" y="2478"/>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24" name="Rectangle 111"/>
              <p:cNvSpPr>
                <a:spLocks noChangeArrowheads="1"/>
              </p:cNvSpPr>
              <p:nvPr/>
            </p:nvSpPr>
            <p:spPr bwMode="auto">
              <a:xfrm>
                <a:off x="3243" y="2704"/>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111" name="Group 112"/>
            <p:cNvGrpSpPr>
              <a:grpSpLocks/>
            </p:cNvGrpSpPr>
            <p:nvPr/>
          </p:nvGrpSpPr>
          <p:grpSpPr bwMode="auto">
            <a:xfrm>
              <a:off x="1111" y="1026"/>
              <a:ext cx="1496" cy="771"/>
              <a:chOff x="1111" y="1026"/>
              <a:chExt cx="1496" cy="771"/>
            </a:xfrm>
          </p:grpSpPr>
          <p:sp>
            <p:nvSpPr>
              <p:cNvPr id="1112" name="Rectangle 113"/>
              <p:cNvSpPr>
                <a:spLocks noChangeArrowheads="1"/>
              </p:cNvSpPr>
              <p:nvPr/>
            </p:nvSpPr>
            <p:spPr bwMode="auto">
              <a:xfrm>
                <a:off x="1111"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13" name="Rectangle 114"/>
              <p:cNvSpPr>
                <a:spLocks noChangeArrowheads="1"/>
              </p:cNvSpPr>
              <p:nvPr/>
            </p:nvSpPr>
            <p:spPr bwMode="auto">
              <a:xfrm>
                <a:off x="1656" y="1480"/>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14" name="Rectangle 115"/>
              <p:cNvSpPr>
                <a:spLocks noChangeArrowheads="1"/>
              </p:cNvSpPr>
              <p:nvPr/>
            </p:nvSpPr>
            <p:spPr bwMode="auto">
              <a:xfrm>
                <a:off x="2109"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15" name="Rectangle 116"/>
              <p:cNvSpPr>
                <a:spLocks noChangeArrowheads="1"/>
              </p:cNvSpPr>
              <p:nvPr/>
            </p:nvSpPr>
            <p:spPr bwMode="auto">
              <a:xfrm>
                <a:off x="1656"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16" name="Rectangle 117"/>
              <p:cNvSpPr>
                <a:spLocks noChangeArrowheads="1"/>
              </p:cNvSpPr>
              <p:nvPr/>
            </p:nvSpPr>
            <p:spPr bwMode="auto">
              <a:xfrm>
                <a:off x="1202" y="1117"/>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17" name="Rectangle 118"/>
              <p:cNvSpPr>
                <a:spLocks noChangeArrowheads="1"/>
              </p:cNvSpPr>
              <p:nvPr/>
            </p:nvSpPr>
            <p:spPr bwMode="auto">
              <a:xfrm>
                <a:off x="2109" y="1117"/>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18" name="Rectangle 119"/>
              <p:cNvSpPr>
                <a:spLocks noChangeArrowheads="1"/>
              </p:cNvSpPr>
              <p:nvPr/>
            </p:nvSpPr>
            <p:spPr bwMode="auto">
              <a:xfrm>
                <a:off x="1202" y="148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1043" name="Group 120"/>
          <p:cNvGrpSpPr>
            <a:grpSpLocks/>
          </p:cNvGrpSpPr>
          <p:nvPr/>
        </p:nvGrpSpPr>
        <p:grpSpPr bwMode="auto">
          <a:xfrm>
            <a:off x="6804025" y="4468812"/>
            <a:ext cx="2087563" cy="1366838"/>
            <a:chOff x="839" y="800"/>
            <a:chExt cx="3811" cy="2222"/>
          </a:xfrm>
        </p:grpSpPr>
        <p:sp>
          <p:nvSpPr>
            <p:cNvPr id="1077" name="Rectangle 121"/>
            <p:cNvSpPr>
              <a:spLocks noChangeArrowheads="1"/>
            </p:cNvSpPr>
            <p:nvPr/>
          </p:nvSpPr>
          <p:spPr bwMode="auto">
            <a:xfrm>
              <a:off x="839" y="800"/>
              <a:ext cx="3811" cy="22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078" name="Group 122"/>
            <p:cNvGrpSpPr>
              <a:grpSpLocks/>
            </p:cNvGrpSpPr>
            <p:nvPr/>
          </p:nvGrpSpPr>
          <p:grpSpPr bwMode="auto">
            <a:xfrm>
              <a:off x="2925" y="1026"/>
              <a:ext cx="1496" cy="771"/>
              <a:chOff x="3198" y="1026"/>
              <a:chExt cx="1496" cy="771"/>
            </a:xfrm>
          </p:grpSpPr>
          <p:sp>
            <p:nvSpPr>
              <p:cNvPr id="1101" name="Rectangle 123"/>
              <p:cNvSpPr>
                <a:spLocks noChangeArrowheads="1"/>
              </p:cNvSpPr>
              <p:nvPr/>
            </p:nvSpPr>
            <p:spPr bwMode="auto">
              <a:xfrm>
                <a:off x="3198"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02" name="Rectangle 124"/>
              <p:cNvSpPr>
                <a:spLocks noChangeArrowheads="1"/>
              </p:cNvSpPr>
              <p:nvPr/>
            </p:nvSpPr>
            <p:spPr bwMode="auto">
              <a:xfrm>
                <a:off x="3742" y="1298"/>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03" name="Rectangle 125"/>
              <p:cNvSpPr>
                <a:spLocks noChangeArrowheads="1"/>
              </p:cNvSpPr>
              <p:nvPr/>
            </p:nvSpPr>
            <p:spPr bwMode="auto">
              <a:xfrm>
                <a:off x="4241"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04" name="Rectangle 126"/>
              <p:cNvSpPr>
                <a:spLocks noChangeArrowheads="1"/>
              </p:cNvSpPr>
              <p:nvPr/>
            </p:nvSpPr>
            <p:spPr bwMode="auto">
              <a:xfrm>
                <a:off x="3288"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05" name="Rectangle 127"/>
              <p:cNvSpPr>
                <a:spLocks noChangeArrowheads="1"/>
              </p:cNvSpPr>
              <p:nvPr/>
            </p:nvSpPr>
            <p:spPr bwMode="auto">
              <a:xfrm>
                <a:off x="4241"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06" name="Rectangle 128"/>
              <p:cNvSpPr>
                <a:spLocks noChangeArrowheads="1"/>
              </p:cNvSpPr>
              <p:nvPr/>
            </p:nvSpPr>
            <p:spPr bwMode="auto">
              <a:xfrm>
                <a:off x="3288"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79" name="Group 129"/>
            <p:cNvGrpSpPr>
              <a:grpSpLocks/>
            </p:cNvGrpSpPr>
            <p:nvPr/>
          </p:nvGrpSpPr>
          <p:grpSpPr bwMode="auto">
            <a:xfrm>
              <a:off x="1112" y="2024"/>
              <a:ext cx="1496" cy="771"/>
              <a:chOff x="1112" y="2432"/>
              <a:chExt cx="1496" cy="771"/>
            </a:xfrm>
          </p:grpSpPr>
          <p:sp>
            <p:nvSpPr>
              <p:cNvPr id="1095" name="Rectangle 130"/>
              <p:cNvSpPr>
                <a:spLocks noChangeArrowheads="1"/>
              </p:cNvSpPr>
              <p:nvPr/>
            </p:nvSpPr>
            <p:spPr bwMode="auto">
              <a:xfrm>
                <a:off x="1112"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96" name="Rectangle 131"/>
              <p:cNvSpPr>
                <a:spLocks noChangeArrowheads="1"/>
              </p:cNvSpPr>
              <p:nvPr/>
            </p:nvSpPr>
            <p:spPr bwMode="auto">
              <a:xfrm>
                <a:off x="1156" y="2523"/>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97" name="Rectangle 132"/>
              <p:cNvSpPr>
                <a:spLocks noChangeArrowheads="1"/>
              </p:cNvSpPr>
              <p:nvPr/>
            </p:nvSpPr>
            <p:spPr bwMode="auto">
              <a:xfrm>
                <a:off x="1156" y="284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98" name="Rectangle 133"/>
              <p:cNvSpPr>
                <a:spLocks noChangeArrowheads="1"/>
              </p:cNvSpPr>
              <p:nvPr/>
            </p:nvSpPr>
            <p:spPr bwMode="auto">
              <a:xfrm>
                <a:off x="1882"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99" name="Rectangle 134"/>
              <p:cNvSpPr>
                <a:spLocks noChangeArrowheads="1"/>
              </p:cNvSpPr>
              <p:nvPr/>
            </p:nvSpPr>
            <p:spPr bwMode="auto">
              <a:xfrm>
                <a:off x="2245" y="2704"/>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100" name="Rectangle 135"/>
              <p:cNvSpPr>
                <a:spLocks noChangeArrowheads="1"/>
              </p:cNvSpPr>
              <p:nvPr/>
            </p:nvSpPr>
            <p:spPr bwMode="auto">
              <a:xfrm>
                <a:off x="1519" y="2704"/>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80" name="Group 136"/>
            <p:cNvGrpSpPr>
              <a:grpSpLocks/>
            </p:cNvGrpSpPr>
            <p:nvPr/>
          </p:nvGrpSpPr>
          <p:grpSpPr bwMode="auto">
            <a:xfrm>
              <a:off x="2925" y="2024"/>
              <a:ext cx="1496" cy="771"/>
              <a:chOff x="3198" y="2432"/>
              <a:chExt cx="1496" cy="771"/>
            </a:xfrm>
          </p:grpSpPr>
          <p:sp>
            <p:nvSpPr>
              <p:cNvPr id="1089" name="Rectangle 137"/>
              <p:cNvSpPr>
                <a:spLocks noChangeArrowheads="1"/>
              </p:cNvSpPr>
              <p:nvPr/>
            </p:nvSpPr>
            <p:spPr bwMode="auto">
              <a:xfrm>
                <a:off x="3198"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90" name="Rectangle 138"/>
              <p:cNvSpPr>
                <a:spLocks noChangeArrowheads="1"/>
              </p:cNvSpPr>
              <p:nvPr/>
            </p:nvSpPr>
            <p:spPr bwMode="auto">
              <a:xfrm>
                <a:off x="3969"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91" name="Rectangle 139"/>
              <p:cNvSpPr>
                <a:spLocks noChangeArrowheads="1"/>
              </p:cNvSpPr>
              <p:nvPr/>
            </p:nvSpPr>
            <p:spPr bwMode="auto">
              <a:xfrm>
                <a:off x="4332" y="2704"/>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92" name="Rectangle 140"/>
              <p:cNvSpPr>
                <a:spLocks noChangeArrowheads="1"/>
              </p:cNvSpPr>
              <p:nvPr/>
            </p:nvSpPr>
            <p:spPr bwMode="auto">
              <a:xfrm>
                <a:off x="3606" y="2931"/>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93" name="Rectangle 141"/>
              <p:cNvSpPr>
                <a:spLocks noChangeArrowheads="1"/>
              </p:cNvSpPr>
              <p:nvPr/>
            </p:nvSpPr>
            <p:spPr bwMode="auto">
              <a:xfrm>
                <a:off x="3606" y="2478"/>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94" name="Rectangle 142"/>
              <p:cNvSpPr>
                <a:spLocks noChangeArrowheads="1"/>
              </p:cNvSpPr>
              <p:nvPr/>
            </p:nvSpPr>
            <p:spPr bwMode="auto">
              <a:xfrm>
                <a:off x="3243" y="2704"/>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81" name="Group 143"/>
            <p:cNvGrpSpPr>
              <a:grpSpLocks/>
            </p:cNvGrpSpPr>
            <p:nvPr/>
          </p:nvGrpSpPr>
          <p:grpSpPr bwMode="auto">
            <a:xfrm>
              <a:off x="1111" y="1026"/>
              <a:ext cx="1496" cy="771"/>
              <a:chOff x="1111" y="1026"/>
              <a:chExt cx="1496" cy="771"/>
            </a:xfrm>
          </p:grpSpPr>
          <p:sp>
            <p:nvSpPr>
              <p:cNvPr id="1082" name="Rectangle 144"/>
              <p:cNvSpPr>
                <a:spLocks noChangeArrowheads="1"/>
              </p:cNvSpPr>
              <p:nvPr/>
            </p:nvSpPr>
            <p:spPr bwMode="auto">
              <a:xfrm>
                <a:off x="1111"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83" name="Rectangle 145"/>
              <p:cNvSpPr>
                <a:spLocks noChangeArrowheads="1"/>
              </p:cNvSpPr>
              <p:nvPr/>
            </p:nvSpPr>
            <p:spPr bwMode="auto">
              <a:xfrm>
                <a:off x="1656" y="1480"/>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84" name="Rectangle 146"/>
              <p:cNvSpPr>
                <a:spLocks noChangeArrowheads="1"/>
              </p:cNvSpPr>
              <p:nvPr/>
            </p:nvSpPr>
            <p:spPr bwMode="auto">
              <a:xfrm>
                <a:off x="2109"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85" name="Rectangle 147"/>
              <p:cNvSpPr>
                <a:spLocks noChangeArrowheads="1"/>
              </p:cNvSpPr>
              <p:nvPr/>
            </p:nvSpPr>
            <p:spPr bwMode="auto">
              <a:xfrm>
                <a:off x="1656"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86" name="Rectangle 148"/>
              <p:cNvSpPr>
                <a:spLocks noChangeArrowheads="1"/>
              </p:cNvSpPr>
              <p:nvPr/>
            </p:nvSpPr>
            <p:spPr bwMode="auto">
              <a:xfrm>
                <a:off x="1202" y="1117"/>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87" name="Rectangle 149"/>
              <p:cNvSpPr>
                <a:spLocks noChangeArrowheads="1"/>
              </p:cNvSpPr>
              <p:nvPr/>
            </p:nvSpPr>
            <p:spPr bwMode="auto">
              <a:xfrm>
                <a:off x="2109" y="1117"/>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88" name="Rectangle 150"/>
              <p:cNvSpPr>
                <a:spLocks noChangeArrowheads="1"/>
              </p:cNvSpPr>
              <p:nvPr/>
            </p:nvSpPr>
            <p:spPr bwMode="auto">
              <a:xfrm>
                <a:off x="1202" y="148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1044" name="Group 151"/>
          <p:cNvGrpSpPr>
            <a:grpSpLocks/>
          </p:cNvGrpSpPr>
          <p:nvPr/>
        </p:nvGrpSpPr>
        <p:grpSpPr bwMode="auto">
          <a:xfrm>
            <a:off x="6805613" y="1803400"/>
            <a:ext cx="2087562" cy="1366837"/>
            <a:chOff x="839" y="800"/>
            <a:chExt cx="3811" cy="2222"/>
          </a:xfrm>
        </p:grpSpPr>
        <p:sp>
          <p:nvSpPr>
            <p:cNvPr id="1047" name="Rectangle 152"/>
            <p:cNvSpPr>
              <a:spLocks noChangeArrowheads="1"/>
            </p:cNvSpPr>
            <p:nvPr/>
          </p:nvSpPr>
          <p:spPr bwMode="auto">
            <a:xfrm>
              <a:off x="839" y="800"/>
              <a:ext cx="3811" cy="222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048" name="Group 153"/>
            <p:cNvGrpSpPr>
              <a:grpSpLocks/>
            </p:cNvGrpSpPr>
            <p:nvPr/>
          </p:nvGrpSpPr>
          <p:grpSpPr bwMode="auto">
            <a:xfrm>
              <a:off x="2925" y="1026"/>
              <a:ext cx="1496" cy="771"/>
              <a:chOff x="3198" y="1026"/>
              <a:chExt cx="1496" cy="771"/>
            </a:xfrm>
          </p:grpSpPr>
          <p:sp>
            <p:nvSpPr>
              <p:cNvPr id="1071" name="Rectangle 154"/>
              <p:cNvSpPr>
                <a:spLocks noChangeArrowheads="1"/>
              </p:cNvSpPr>
              <p:nvPr/>
            </p:nvSpPr>
            <p:spPr bwMode="auto">
              <a:xfrm>
                <a:off x="3198"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72" name="Rectangle 155"/>
              <p:cNvSpPr>
                <a:spLocks noChangeArrowheads="1"/>
              </p:cNvSpPr>
              <p:nvPr/>
            </p:nvSpPr>
            <p:spPr bwMode="auto">
              <a:xfrm>
                <a:off x="3742" y="1298"/>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73" name="Rectangle 156"/>
              <p:cNvSpPr>
                <a:spLocks noChangeArrowheads="1"/>
              </p:cNvSpPr>
              <p:nvPr/>
            </p:nvSpPr>
            <p:spPr bwMode="auto">
              <a:xfrm>
                <a:off x="4241"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74" name="Rectangle 157"/>
              <p:cNvSpPr>
                <a:spLocks noChangeArrowheads="1"/>
              </p:cNvSpPr>
              <p:nvPr/>
            </p:nvSpPr>
            <p:spPr bwMode="auto">
              <a:xfrm>
                <a:off x="3288"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75" name="Rectangle 158"/>
              <p:cNvSpPr>
                <a:spLocks noChangeArrowheads="1"/>
              </p:cNvSpPr>
              <p:nvPr/>
            </p:nvSpPr>
            <p:spPr bwMode="auto">
              <a:xfrm>
                <a:off x="4241"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76" name="Rectangle 159"/>
              <p:cNvSpPr>
                <a:spLocks noChangeArrowheads="1"/>
              </p:cNvSpPr>
              <p:nvPr/>
            </p:nvSpPr>
            <p:spPr bwMode="auto">
              <a:xfrm>
                <a:off x="3288"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49" name="Group 160"/>
            <p:cNvGrpSpPr>
              <a:grpSpLocks/>
            </p:cNvGrpSpPr>
            <p:nvPr/>
          </p:nvGrpSpPr>
          <p:grpSpPr bwMode="auto">
            <a:xfrm>
              <a:off x="1112" y="2024"/>
              <a:ext cx="1496" cy="771"/>
              <a:chOff x="1112" y="2432"/>
              <a:chExt cx="1496" cy="771"/>
            </a:xfrm>
          </p:grpSpPr>
          <p:sp>
            <p:nvSpPr>
              <p:cNvPr id="1065" name="Rectangle 161"/>
              <p:cNvSpPr>
                <a:spLocks noChangeArrowheads="1"/>
              </p:cNvSpPr>
              <p:nvPr/>
            </p:nvSpPr>
            <p:spPr bwMode="auto">
              <a:xfrm>
                <a:off x="1112"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66" name="Rectangle 162"/>
              <p:cNvSpPr>
                <a:spLocks noChangeArrowheads="1"/>
              </p:cNvSpPr>
              <p:nvPr/>
            </p:nvSpPr>
            <p:spPr bwMode="auto">
              <a:xfrm>
                <a:off x="1156" y="2523"/>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67" name="Rectangle 163"/>
              <p:cNvSpPr>
                <a:spLocks noChangeArrowheads="1"/>
              </p:cNvSpPr>
              <p:nvPr/>
            </p:nvSpPr>
            <p:spPr bwMode="auto">
              <a:xfrm>
                <a:off x="1156" y="284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68" name="Rectangle 164"/>
              <p:cNvSpPr>
                <a:spLocks noChangeArrowheads="1"/>
              </p:cNvSpPr>
              <p:nvPr/>
            </p:nvSpPr>
            <p:spPr bwMode="auto">
              <a:xfrm>
                <a:off x="1882"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69" name="Rectangle 165"/>
              <p:cNvSpPr>
                <a:spLocks noChangeArrowheads="1"/>
              </p:cNvSpPr>
              <p:nvPr/>
            </p:nvSpPr>
            <p:spPr bwMode="auto">
              <a:xfrm>
                <a:off x="2245" y="2704"/>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70" name="Rectangle 166"/>
              <p:cNvSpPr>
                <a:spLocks noChangeArrowheads="1"/>
              </p:cNvSpPr>
              <p:nvPr/>
            </p:nvSpPr>
            <p:spPr bwMode="auto">
              <a:xfrm>
                <a:off x="1519" y="2704"/>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50" name="Group 167"/>
            <p:cNvGrpSpPr>
              <a:grpSpLocks/>
            </p:cNvGrpSpPr>
            <p:nvPr/>
          </p:nvGrpSpPr>
          <p:grpSpPr bwMode="auto">
            <a:xfrm>
              <a:off x="2925" y="2024"/>
              <a:ext cx="1496" cy="771"/>
              <a:chOff x="3198" y="2432"/>
              <a:chExt cx="1496" cy="771"/>
            </a:xfrm>
          </p:grpSpPr>
          <p:sp>
            <p:nvSpPr>
              <p:cNvPr id="1059" name="Rectangle 168"/>
              <p:cNvSpPr>
                <a:spLocks noChangeArrowheads="1"/>
              </p:cNvSpPr>
              <p:nvPr/>
            </p:nvSpPr>
            <p:spPr bwMode="auto">
              <a:xfrm>
                <a:off x="3198" y="2432"/>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60" name="Rectangle 169"/>
              <p:cNvSpPr>
                <a:spLocks noChangeArrowheads="1"/>
              </p:cNvSpPr>
              <p:nvPr/>
            </p:nvSpPr>
            <p:spPr bwMode="auto">
              <a:xfrm>
                <a:off x="3969" y="2704"/>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61" name="Rectangle 170"/>
              <p:cNvSpPr>
                <a:spLocks noChangeArrowheads="1"/>
              </p:cNvSpPr>
              <p:nvPr/>
            </p:nvSpPr>
            <p:spPr bwMode="auto">
              <a:xfrm>
                <a:off x="4332" y="2704"/>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62" name="Rectangle 171"/>
              <p:cNvSpPr>
                <a:spLocks noChangeArrowheads="1"/>
              </p:cNvSpPr>
              <p:nvPr/>
            </p:nvSpPr>
            <p:spPr bwMode="auto">
              <a:xfrm>
                <a:off x="3606" y="2931"/>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63" name="Rectangle 172"/>
              <p:cNvSpPr>
                <a:spLocks noChangeArrowheads="1"/>
              </p:cNvSpPr>
              <p:nvPr/>
            </p:nvSpPr>
            <p:spPr bwMode="auto">
              <a:xfrm>
                <a:off x="3606" y="2478"/>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64" name="Rectangle 173"/>
              <p:cNvSpPr>
                <a:spLocks noChangeArrowheads="1"/>
              </p:cNvSpPr>
              <p:nvPr/>
            </p:nvSpPr>
            <p:spPr bwMode="auto">
              <a:xfrm>
                <a:off x="3243" y="2704"/>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51" name="Group 174"/>
            <p:cNvGrpSpPr>
              <a:grpSpLocks/>
            </p:cNvGrpSpPr>
            <p:nvPr/>
          </p:nvGrpSpPr>
          <p:grpSpPr bwMode="auto">
            <a:xfrm>
              <a:off x="1111" y="1026"/>
              <a:ext cx="1496" cy="771"/>
              <a:chOff x="1111" y="1026"/>
              <a:chExt cx="1496" cy="771"/>
            </a:xfrm>
          </p:grpSpPr>
          <p:sp>
            <p:nvSpPr>
              <p:cNvPr id="1052" name="Rectangle 175"/>
              <p:cNvSpPr>
                <a:spLocks noChangeArrowheads="1"/>
              </p:cNvSpPr>
              <p:nvPr/>
            </p:nvSpPr>
            <p:spPr bwMode="auto">
              <a:xfrm>
                <a:off x="1111" y="1026"/>
                <a:ext cx="1496" cy="771"/>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53" name="Rectangle 176"/>
              <p:cNvSpPr>
                <a:spLocks noChangeArrowheads="1"/>
              </p:cNvSpPr>
              <p:nvPr/>
            </p:nvSpPr>
            <p:spPr bwMode="auto">
              <a:xfrm>
                <a:off x="1656" y="1480"/>
                <a:ext cx="317" cy="227"/>
              </a:xfrm>
              <a:prstGeom prst="rect">
                <a:avLst/>
              </a:prstGeom>
              <a:solidFill>
                <a:srgbClr val="FF0000"/>
              </a:solidFill>
              <a:ln w="9525">
                <a:solidFill>
                  <a:srgbClr val="FF0000"/>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54" name="Rectangle 177"/>
              <p:cNvSpPr>
                <a:spLocks noChangeArrowheads="1"/>
              </p:cNvSpPr>
              <p:nvPr/>
            </p:nvSpPr>
            <p:spPr bwMode="auto">
              <a:xfrm>
                <a:off x="2109" y="1480"/>
                <a:ext cx="317" cy="227"/>
              </a:xfrm>
              <a:prstGeom prst="rect">
                <a:avLst/>
              </a:prstGeom>
              <a:solidFill>
                <a:srgbClr val="3333FF"/>
              </a:solidFill>
              <a:ln w="9525">
                <a:solidFill>
                  <a:srgbClr val="3333FF"/>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55" name="Rectangle 178"/>
              <p:cNvSpPr>
                <a:spLocks noChangeArrowheads="1"/>
              </p:cNvSpPr>
              <p:nvPr/>
            </p:nvSpPr>
            <p:spPr bwMode="auto">
              <a:xfrm>
                <a:off x="1656" y="1117"/>
                <a:ext cx="317" cy="227"/>
              </a:xfrm>
              <a:prstGeom prst="rect">
                <a:avLst/>
              </a:prstGeom>
              <a:solidFill>
                <a:schemeClr val="bg2"/>
              </a:solidFill>
              <a:ln w="9525">
                <a:solidFill>
                  <a:schemeClr val="bg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56" name="Rectangle 179"/>
              <p:cNvSpPr>
                <a:spLocks noChangeArrowheads="1"/>
              </p:cNvSpPr>
              <p:nvPr/>
            </p:nvSpPr>
            <p:spPr bwMode="auto">
              <a:xfrm>
                <a:off x="1202" y="1117"/>
                <a:ext cx="317" cy="227"/>
              </a:xfrm>
              <a:prstGeom prst="rect">
                <a:avLst/>
              </a:prstGeom>
              <a:solidFill>
                <a:schemeClr val="tx2"/>
              </a:solidFill>
              <a:ln w="9525">
                <a:solidFill>
                  <a:schemeClr val="tx2"/>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57" name="Rectangle 180"/>
              <p:cNvSpPr>
                <a:spLocks noChangeArrowheads="1"/>
              </p:cNvSpPr>
              <p:nvPr/>
            </p:nvSpPr>
            <p:spPr bwMode="auto">
              <a:xfrm>
                <a:off x="2109" y="1117"/>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58" name="Rectangle 181"/>
              <p:cNvSpPr>
                <a:spLocks noChangeArrowheads="1"/>
              </p:cNvSpPr>
              <p:nvPr/>
            </p:nvSpPr>
            <p:spPr bwMode="auto">
              <a:xfrm>
                <a:off x="1202" y="1480"/>
                <a:ext cx="317" cy="227"/>
              </a:xfrm>
              <a:prstGeom prst="rect">
                <a:avLst/>
              </a:prstGeom>
              <a:solidFill>
                <a:srgbClr val="66FF33"/>
              </a:solidFill>
              <a:ln w="9525">
                <a:solidFill>
                  <a:srgbClr val="66FF33"/>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sp>
        <p:nvSpPr>
          <p:cNvPr id="1045" name="Text Box 182"/>
          <p:cNvSpPr txBox="1">
            <a:spLocks noChangeArrowheads="1"/>
          </p:cNvSpPr>
          <p:nvPr/>
        </p:nvSpPr>
        <p:spPr bwMode="auto">
          <a:xfrm>
            <a:off x="611188" y="5907087"/>
            <a:ext cx="79216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endParaRPr lang="zh-TW" altLang="en-US"/>
          </a:p>
        </p:txBody>
      </p:sp>
      <p:sp>
        <p:nvSpPr>
          <p:cNvPr id="1046" name="Text Box 183"/>
          <p:cNvSpPr txBox="1">
            <a:spLocks noChangeArrowheads="1"/>
          </p:cNvSpPr>
          <p:nvPr/>
        </p:nvSpPr>
        <p:spPr bwMode="auto">
          <a:xfrm>
            <a:off x="539750" y="5907087"/>
            <a:ext cx="81359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Industry is a network of organizations. An organization can be defined as a service unit which serves other organizations in the network.</a:t>
            </a:r>
          </a:p>
        </p:txBody>
      </p:sp>
    </p:spTree>
    <p:extLst>
      <p:ext uri="{BB962C8B-B14F-4D97-AF65-F5344CB8AC3E}">
        <p14:creationId xmlns:p14="http://schemas.microsoft.com/office/powerpoint/2010/main" val="419801460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6"/>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r" eaLnBrk="1" hangingPunct="1"/>
            <a:fld id="{C707D2BC-24E7-40D2-913F-B102F9A56DD0}" type="slidenum">
              <a:rPr kumimoji="0" lang="en-US" altLang="zh-TW" sz="1200">
                <a:latin typeface="Garamond" panose="02020404030301010803" pitchFamily="18" charset="0"/>
              </a:rPr>
              <a:pPr algn="r" eaLnBrk="1" hangingPunct="1"/>
              <a:t>32</a:t>
            </a:fld>
            <a:endParaRPr kumimoji="0" lang="en-US" altLang="zh-TW" sz="1200">
              <a:latin typeface="Garamond" panose="02020404030301010803" pitchFamily="18" charset="0"/>
            </a:endParaRPr>
          </a:p>
        </p:txBody>
      </p:sp>
      <p:sp>
        <p:nvSpPr>
          <p:cNvPr id="103427" name="Rectangle 2"/>
          <p:cNvSpPr>
            <a:spLocks noGrp="1" noChangeArrowheads="1"/>
          </p:cNvSpPr>
          <p:nvPr>
            <p:ph type="title" idx="4294967295"/>
          </p:nvPr>
        </p:nvSpPr>
        <p:spPr>
          <a:xfrm>
            <a:off x="539750" y="2420938"/>
            <a:ext cx="8229600" cy="1139825"/>
          </a:xfrm>
        </p:spPr>
        <p:txBody>
          <a:bodyPr>
            <a:normAutofit fontScale="90000"/>
          </a:bodyPr>
          <a:lstStyle/>
          <a:p>
            <a:pPr eaLnBrk="1" hangingPunct="1"/>
            <a:r>
              <a:rPr lang="en-US" altLang="zh-TW" sz="3800" smtClean="0"/>
              <a:t>Layer Structure of a Service System (Service Systems Model)</a:t>
            </a:r>
          </a:p>
        </p:txBody>
      </p:sp>
    </p:spTree>
    <p:extLst>
      <p:ext uri="{BB962C8B-B14F-4D97-AF65-F5344CB8AC3E}">
        <p14:creationId xmlns:p14="http://schemas.microsoft.com/office/powerpoint/2010/main" val="16197587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DA942BA5-5556-44FB-B27E-AB9128488A2F}" type="slidenum">
              <a:rPr kumimoji="0" lang="en-US" altLang="zh-TW">
                <a:latin typeface="Garamond" panose="02020404030301010803" pitchFamily="18" charset="0"/>
              </a:rPr>
              <a:pPr eaLnBrk="1" hangingPunct="1"/>
              <a:t>33</a:t>
            </a:fld>
            <a:endParaRPr kumimoji="0" lang="en-US" altLang="zh-TW">
              <a:latin typeface="Garamond" panose="02020404030301010803" pitchFamily="18" charset="0"/>
            </a:endParaRPr>
          </a:p>
        </p:txBody>
      </p:sp>
      <p:sp>
        <p:nvSpPr>
          <p:cNvPr id="26627" name="Rectangle 2"/>
          <p:cNvSpPr>
            <a:spLocks noGrp="1" noChangeArrowheads="1"/>
          </p:cNvSpPr>
          <p:nvPr>
            <p:ph type="title"/>
          </p:nvPr>
        </p:nvSpPr>
        <p:spPr/>
        <p:txBody>
          <a:bodyPr/>
          <a:lstStyle/>
          <a:p>
            <a:r>
              <a:rPr lang="en-US" altLang="zh-TW" smtClean="0"/>
              <a:t>Layer Structure</a:t>
            </a:r>
            <a:endParaRPr lang="zh-TW" altLang="en-US" smtClean="0"/>
          </a:p>
        </p:txBody>
      </p:sp>
      <p:sp>
        <p:nvSpPr>
          <p:cNvPr id="26628" name="Rectangle 6"/>
          <p:cNvSpPr>
            <a:spLocks noChangeArrowheads="1"/>
          </p:cNvSpPr>
          <p:nvPr/>
        </p:nvSpPr>
        <p:spPr bwMode="auto">
          <a:xfrm>
            <a:off x="2051050" y="2925763"/>
            <a:ext cx="5041900" cy="719137"/>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6629" name="WordArt 5"/>
          <p:cNvSpPr>
            <a:spLocks noChangeArrowheads="1" noChangeShapeType="1" noTextEdit="1"/>
          </p:cNvSpPr>
          <p:nvPr/>
        </p:nvSpPr>
        <p:spPr bwMode="auto">
          <a:xfrm>
            <a:off x="3059113" y="3100388"/>
            <a:ext cx="2981325" cy="40005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latin typeface="Garamond" panose="02020404030301010803" pitchFamily="18" charset="0"/>
              </a:rPr>
              <a:t>IS as a Service System</a:t>
            </a:r>
            <a:endParaRPr lang="id-ID" sz="2800" kern="10">
              <a:ln w="9525">
                <a:solidFill>
                  <a:srgbClr val="000000"/>
                </a:solidFill>
                <a:round/>
                <a:headEnd/>
                <a:tailEnd/>
              </a:ln>
              <a:latin typeface="Garamond" panose="02020404030301010803" pitchFamily="18" charset="0"/>
            </a:endParaRPr>
          </a:p>
        </p:txBody>
      </p:sp>
      <p:grpSp>
        <p:nvGrpSpPr>
          <p:cNvPr id="26630" name="Group 12"/>
          <p:cNvGrpSpPr>
            <a:grpSpLocks/>
          </p:cNvGrpSpPr>
          <p:nvPr/>
        </p:nvGrpSpPr>
        <p:grpSpPr bwMode="auto">
          <a:xfrm>
            <a:off x="2051050" y="1412875"/>
            <a:ext cx="5040313" cy="719138"/>
            <a:chOff x="1292" y="890"/>
            <a:chExt cx="3175" cy="453"/>
          </a:xfrm>
        </p:grpSpPr>
        <p:sp>
          <p:nvSpPr>
            <p:cNvPr id="26644" name="Rectangle 4"/>
            <p:cNvSpPr>
              <a:spLocks noChangeArrowheads="1"/>
            </p:cNvSpPr>
            <p:nvPr/>
          </p:nvSpPr>
          <p:spPr bwMode="auto">
            <a:xfrm>
              <a:off x="1292" y="890"/>
              <a:ext cx="3175" cy="453"/>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6645" name="WordArt 11"/>
            <p:cNvSpPr>
              <a:spLocks noChangeArrowheads="1" noChangeShapeType="1" noTextEdit="1"/>
            </p:cNvSpPr>
            <p:nvPr/>
          </p:nvSpPr>
          <p:spPr bwMode="auto">
            <a:xfrm>
              <a:off x="1474" y="1001"/>
              <a:ext cx="2820" cy="252"/>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latin typeface="Garamond" panose="02020404030301010803" pitchFamily="18" charset="0"/>
                </a:rPr>
                <a:t>Organization as a Service System</a:t>
              </a:r>
              <a:endParaRPr lang="id-ID" sz="2800" kern="10">
                <a:ln w="9525">
                  <a:solidFill>
                    <a:srgbClr val="000000"/>
                  </a:solidFill>
                  <a:round/>
                  <a:headEnd/>
                  <a:tailEnd/>
                </a:ln>
                <a:latin typeface="Garamond" panose="02020404030301010803" pitchFamily="18" charset="0"/>
              </a:endParaRPr>
            </a:p>
          </p:txBody>
        </p:sp>
      </p:grpSp>
      <p:sp>
        <p:nvSpPr>
          <p:cNvPr id="26631" name="WordArt 16"/>
          <p:cNvSpPr>
            <a:spLocks noChangeArrowheads="1" noChangeShapeType="1" noTextEdit="1"/>
          </p:cNvSpPr>
          <p:nvPr/>
        </p:nvSpPr>
        <p:spPr bwMode="auto">
          <a:xfrm>
            <a:off x="250825" y="1557338"/>
            <a:ext cx="942975" cy="342900"/>
          </a:xfrm>
          <a:prstGeom prst="rect">
            <a:avLst/>
          </a:prstGeom>
        </p:spPr>
        <p:txBody>
          <a:bodyPr wrap="none" fromWordArt="1">
            <a:prstTxWarp prst="textPlain">
              <a:avLst>
                <a:gd name="adj" fmla="val 50000"/>
              </a:avLst>
            </a:prstTxWarp>
          </a:bodyPr>
          <a:lstStyle/>
          <a:p>
            <a:pPr algn="ctr"/>
            <a:r>
              <a:rPr lang="id-ID" sz="2400" kern="10">
                <a:ln w="9525">
                  <a:solidFill>
                    <a:srgbClr val="000000"/>
                  </a:solidFill>
                  <a:round/>
                  <a:headEnd/>
                  <a:tailEnd/>
                </a:ln>
                <a:latin typeface="Garamond" panose="02020404030301010803" pitchFamily="18" charset="0"/>
              </a:rPr>
              <a:t>Services</a:t>
            </a:r>
          </a:p>
        </p:txBody>
      </p:sp>
      <p:sp>
        <p:nvSpPr>
          <p:cNvPr id="26632" name="WordArt 18"/>
          <p:cNvSpPr>
            <a:spLocks noChangeArrowheads="1" noChangeShapeType="1" noTextEdit="1"/>
          </p:cNvSpPr>
          <p:nvPr/>
        </p:nvSpPr>
        <p:spPr bwMode="auto">
          <a:xfrm>
            <a:off x="3916363" y="2349500"/>
            <a:ext cx="942975" cy="342900"/>
          </a:xfrm>
          <a:prstGeom prst="rect">
            <a:avLst/>
          </a:prstGeom>
        </p:spPr>
        <p:txBody>
          <a:bodyPr wrap="none" fromWordArt="1">
            <a:prstTxWarp prst="textPlain">
              <a:avLst>
                <a:gd name="adj" fmla="val 50000"/>
              </a:avLst>
            </a:prstTxWarp>
          </a:bodyPr>
          <a:lstStyle/>
          <a:p>
            <a:pPr algn="ctr"/>
            <a:r>
              <a:rPr lang="id-ID" sz="2400" kern="10">
                <a:ln w="9525">
                  <a:solidFill>
                    <a:srgbClr val="000000"/>
                  </a:solidFill>
                  <a:round/>
                  <a:headEnd/>
                  <a:tailEnd/>
                </a:ln>
                <a:latin typeface="Garamond" panose="02020404030301010803" pitchFamily="18" charset="0"/>
              </a:rPr>
              <a:t>Services</a:t>
            </a:r>
          </a:p>
        </p:txBody>
      </p:sp>
      <p:sp>
        <p:nvSpPr>
          <p:cNvPr id="26633" name="WordArt 19"/>
          <p:cNvSpPr>
            <a:spLocks noChangeArrowheads="1" noChangeShapeType="1" noTextEdit="1"/>
          </p:cNvSpPr>
          <p:nvPr/>
        </p:nvSpPr>
        <p:spPr bwMode="auto">
          <a:xfrm>
            <a:off x="7950200" y="1557338"/>
            <a:ext cx="942975" cy="342900"/>
          </a:xfrm>
          <a:prstGeom prst="rect">
            <a:avLst/>
          </a:prstGeom>
        </p:spPr>
        <p:txBody>
          <a:bodyPr wrap="none" fromWordArt="1">
            <a:prstTxWarp prst="textPlain">
              <a:avLst>
                <a:gd name="adj" fmla="val 50000"/>
              </a:avLst>
            </a:prstTxWarp>
          </a:bodyPr>
          <a:lstStyle/>
          <a:p>
            <a:pPr algn="ctr"/>
            <a:r>
              <a:rPr lang="id-ID" sz="2400" kern="10">
                <a:ln w="9525">
                  <a:solidFill>
                    <a:srgbClr val="000000"/>
                  </a:solidFill>
                  <a:round/>
                  <a:headEnd/>
                  <a:tailEnd/>
                </a:ln>
                <a:latin typeface="Garamond" panose="02020404030301010803" pitchFamily="18" charset="0"/>
              </a:rPr>
              <a:t>Services</a:t>
            </a:r>
          </a:p>
        </p:txBody>
      </p:sp>
      <p:sp>
        <p:nvSpPr>
          <p:cNvPr id="26634" name="AutoShape 20"/>
          <p:cNvSpPr>
            <a:spLocks noChangeArrowheads="1"/>
          </p:cNvSpPr>
          <p:nvPr/>
        </p:nvSpPr>
        <p:spPr bwMode="auto">
          <a:xfrm>
            <a:off x="1331913" y="1557338"/>
            <a:ext cx="576262" cy="431800"/>
          </a:xfrm>
          <a:prstGeom prst="rightArrow">
            <a:avLst>
              <a:gd name="adj1" fmla="val 50000"/>
              <a:gd name="adj2" fmla="val 33364"/>
            </a:avLst>
          </a:prstGeom>
          <a:solidFill>
            <a:schemeClr val="bg2"/>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6635" name="AutoShape 21"/>
          <p:cNvSpPr>
            <a:spLocks noChangeArrowheads="1"/>
          </p:cNvSpPr>
          <p:nvPr/>
        </p:nvSpPr>
        <p:spPr bwMode="auto">
          <a:xfrm>
            <a:off x="7235825" y="1557338"/>
            <a:ext cx="576263" cy="431800"/>
          </a:xfrm>
          <a:prstGeom prst="rightArrow">
            <a:avLst>
              <a:gd name="adj1" fmla="val 50000"/>
              <a:gd name="adj2" fmla="val 33364"/>
            </a:avLst>
          </a:prstGeom>
          <a:solidFill>
            <a:schemeClr val="bg2"/>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6636" name="AutoShape 23"/>
          <p:cNvSpPr>
            <a:spLocks noChangeArrowheads="1"/>
          </p:cNvSpPr>
          <p:nvPr/>
        </p:nvSpPr>
        <p:spPr bwMode="auto">
          <a:xfrm>
            <a:off x="2484438" y="2276475"/>
            <a:ext cx="431800" cy="504825"/>
          </a:xfrm>
          <a:prstGeom prst="upArrow">
            <a:avLst>
              <a:gd name="adj1" fmla="val 50000"/>
              <a:gd name="adj2" fmla="val 29228"/>
            </a:avLst>
          </a:prstGeom>
          <a:solidFill>
            <a:schemeClr val="bg2"/>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6637" name="AutoShape 28"/>
          <p:cNvSpPr>
            <a:spLocks noChangeArrowheads="1"/>
          </p:cNvSpPr>
          <p:nvPr/>
        </p:nvSpPr>
        <p:spPr bwMode="auto">
          <a:xfrm>
            <a:off x="6156325" y="2276475"/>
            <a:ext cx="431800" cy="504825"/>
          </a:xfrm>
          <a:prstGeom prst="upArrow">
            <a:avLst>
              <a:gd name="adj1" fmla="val 50000"/>
              <a:gd name="adj2" fmla="val 29228"/>
            </a:avLst>
          </a:prstGeom>
          <a:solidFill>
            <a:schemeClr val="bg2"/>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26638" name="Group 30"/>
          <p:cNvGrpSpPr>
            <a:grpSpLocks/>
          </p:cNvGrpSpPr>
          <p:nvPr/>
        </p:nvGrpSpPr>
        <p:grpSpPr bwMode="auto">
          <a:xfrm>
            <a:off x="2051050" y="3860800"/>
            <a:ext cx="5041900" cy="1439863"/>
            <a:chOff x="1292" y="2387"/>
            <a:chExt cx="3176" cy="907"/>
          </a:xfrm>
        </p:grpSpPr>
        <p:sp>
          <p:nvSpPr>
            <p:cNvPr id="26639" name="Rectangle 31"/>
            <p:cNvSpPr>
              <a:spLocks noChangeArrowheads="1"/>
            </p:cNvSpPr>
            <p:nvPr/>
          </p:nvSpPr>
          <p:spPr bwMode="auto">
            <a:xfrm>
              <a:off x="1292" y="2841"/>
              <a:ext cx="3176" cy="453"/>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6640" name="WordArt 32"/>
            <p:cNvSpPr>
              <a:spLocks noChangeArrowheads="1" noChangeShapeType="1" noTextEdit="1"/>
            </p:cNvSpPr>
            <p:nvPr/>
          </p:nvSpPr>
          <p:spPr bwMode="auto">
            <a:xfrm>
              <a:off x="1445" y="2932"/>
              <a:ext cx="2874" cy="252"/>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latin typeface="Garamond" panose="02020404030301010803" pitchFamily="18" charset="0"/>
                </a:rPr>
                <a:t>Cloud as a Service System</a:t>
              </a:r>
              <a:endParaRPr lang="id-ID" sz="2800" kern="10">
                <a:ln w="9525">
                  <a:solidFill>
                    <a:srgbClr val="000000"/>
                  </a:solidFill>
                  <a:round/>
                  <a:headEnd/>
                  <a:tailEnd/>
                </a:ln>
                <a:latin typeface="Garamond" panose="02020404030301010803" pitchFamily="18" charset="0"/>
              </a:endParaRPr>
            </a:p>
          </p:txBody>
        </p:sp>
        <p:sp>
          <p:nvSpPr>
            <p:cNvPr id="26641" name="WordArt 33"/>
            <p:cNvSpPr>
              <a:spLocks noChangeArrowheads="1" noChangeShapeType="1" noTextEdit="1"/>
            </p:cNvSpPr>
            <p:nvPr/>
          </p:nvSpPr>
          <p:spPr bwMode="auto">
            <a:xfrm>
              <a:off x="2467" y="2432"/>
              <a:ext cx="594" cy="216"/>
            </a:xfrm>
            <a:prstGeom prst="rect">
              <a:avLst/>
            </a:prstGeom>
          </p:spPr>
          <p:txBody>
            <a:bodyPr wrap="none" fromWordArt="1">
              <a:prstTxWarp prst="textPlain">
                <a:avLst>
                  <a:gd name="adj" fmla="val 50000"/>
                </a:avLst>
              </a:prstTxWarp>
            </a:bodyPr>
            <a:lstStyle/>
            <a:p>
              <a:pPr algn="ctr"/>
              <a:r>
                <a:rPr lang="id-ID" sz="2400" kern="10">
                  <a:ln w="9525">
                    <a:solidFill>
                      <a:srgbClr val="000000"/>
                    </a:solidFill>
                    <a:round/>
                    <a:headEnd/>
                    <a:tailEnd/>
                  </a:ln>
                  <a:latin typeface="Garamond" panose="02020404030301010803" pitchFamily="18" charset="0"/>
                </a:rPr>
                <a:t>Services</a:t>
              </a:r>
            </a:p>
          </p:txBody>
        </p:sp>
        <p:sp>
          <p:nvSpPr>
            <p:cNvPr id="26642" name="AutoShape 34"/>
            <p:cNvSpPr>
              <a:spLocks noChangeArrowheads="1"/>
            </p:cNvSpPr>
            <p:nvPr/>
          </p:nvSpPr>
          <p:spPr bwMode="auto">
            <a:xfrm>
              <a:off x="3878" y="2387"/>
              <a:ext cx="272" cy="318"/>
            </a:xfrm>
            <a:prstGeom prst="upArrow">
              <a:avLst>
                <a:gd name="adj1" fmla="val 50000"/>
                <a:gd name="adj2" fmla="val 29228"/>
              </a:avLst>
            </a:prstGeom>
            <a:solidFill>
              <a:schemeClr val="bg2"/>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6643" name="AutoShape 35"/>
            <p:cNvSpPr>
              <a:spLocks noChangeArrowheads="1"/>
            </p:cNvSpPr>
            <p:nvPr/>
          </p:nvSpPr>
          <p:spPr bwMode="auto">
            <a:xfrm>
              <a:off x="1565" y="2387"/>
              <a:ext cx="272" cy="318"/>
            </a:xfrm>
            <a:prstGeom prst="upArrow">
              <a:avLst>
                <a:gd name="adj1" fmla="val 50000"/>
                <a:gd name="adj2" fmla="val 29228"/>
              </a:avLst>
            </a:prstGeom>
            <a:solidFill>
              <a:schemeClr val="bg2"/>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spTree>
    <p:extLst>
      <p:ext uri="{BB962C8B-B14F-4D97-AF65-F5344CB8AC3E}">
        <p14:creationId xmlns:p14="http://schemas.microsoft.com/office/powerpoint/2010/main" val="39207398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BC28E027-B151-42CE-BB44-241FA47281C6}" type="slidenum">
              <a:rPr kumimoji="0" lang="en-US" altLang="zh-TW">
                <a:latin typeface="Garamond" panose="02020404030301010803" pitchFamily="18" charset="0"/>
              </a:rPr>
              <a:pPr eaLnBrk="1" hangingPunct="1"/>
              <a:t>34</a:t>
            </a:fld>
            <a:endParaRPr kumimoji="0" lang="en-US" altLang="zh-TW">
              <a:latin typeface="Garamond" panose="02020404030301010803" pitchFamily="18" charset="0"/>
            </a:endParaRPr>
          </a:p>
        </p:txBody>
      </p:sp>
      <p:sp>
        <p:nvSpPr>
          <p:cNvPr id="27651" name="Rectangle 2"/>
          <p:cNvSpPr>
            <a:spLocks noGrp="1" noChangeArrowheads="1"/>
          </p:cNvSpPr>
          <p:nvPr>
            <p:ph type="title"/>
          </p:nvPr>
        </p:nvSpPr>
        <p:spPr/>
        <p:txBody>
          <a:bodyPr/>
          <a:lstStyle/>
          <a:p>
            <a:r>
              <a:rPr lang="en-US" altLang="zh-TW" smtClean="0"/>
              <a:t>Layer Structure</a:t>
            </a:r>
            <a:endParaRPr lang="zh-TW" altLang="en-US" smtClean="0"/>
          </a:p>
        </p:txBody>
      </p:sp>
      <p:grpSp>
        <p:nvGrpSpPr>
          <p:cNvPr id="27652" name="Group 27"/>
          <p:cNvGrpSpPr>
            <a:grpSpLocks/>
          </p:cNvGrpSpPr>
          <p:nvPr/>
        </p:nvGrpSpPr>
        <p:grpSpPr bwMode="auto">
          <a:xfrm>
            <a:off x="2051050" y="3070225"/>
            <a:ext cx="5041900" cy="719138"/>
            <a:chOff x="1292" y="1843"/>
            <a:chExt cx="3176" cy="453"/>
          </a:xfrm>
        </p:grpSpPr>
        <p:sp>
          <p:nvSpPr>
            <p:cNvPr id="27672" name="Rectangle 3"/>
            <p:cNvSpPr>
              <a:spLocks noChangeArrowheads="1"/>
            </p:cNvSpPr>
            <p:nvPr/>
          </p:nvSpPr>
          <p:spPr bwMode="auto">
            <a:xfrm>
              <a:off x="1292" y="1843"/>
              <a:ext cx="3176" cy="453"/>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673" name="WordArt 4"/>
            <p:cNvSpPr>
              <a:spLocks noChangeArrowheads="1" noChangeShapeType="1" noTextEdit="1"/>
            </p:cNvSpPr>
            <p:nvPr/>
          </p:nvSpPr>
          <p:spPr bwMode="auto">
            <a:xfrm>
              <a:off x="1927" y="1953"/>
              <a:ext cx="1878" cy="252"/>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latin typeface="Garamond" panose="02020404030301010803" pitchFamily="18" charset="0"/>
                </a:rPr>
                <a:t>IS as a Service System</a:t>
              </a:r>
              <a:endParaRPr lang="id-ID" sz="2800" kern="10">
                <a:ln w="9525">
                  <a:solidFill>
                    <a:srgbClr val="000000"/>
                  </a:solidFill>
                  <a:round/>
                  <a:headEnd/>
                  <a:tailEnd/>
                </a:ln>
                <a:latin typeface="Garamond" panose="02020404030301010803" pitchFamily="18" charset="0"/>
              </a:endParaRPr>
            </a:p>
          </p:txBody>
        </p:sp>
      </p:grpSp>
      <p:grpSp>
        <p:nvGrpSpPr>
          <p:cNvPr id="27653" name="Group 5"/>
          <p:cNvGrpSpPr>
            <a:grpSpLocks/>
          </p:cNvGrpSpPr>
          <p:nvPr/>
        </p:nvGrpSpPr>
        <p:grpSpPr bwMode="auto">
          <a:xfrm>
            <a:off x="2051050" y="1412875"/>
            <a:ext cx="5040313" cy="719138"/>
            <a:chOff x="1292" y="890"/>
            <a:chExt cx="3175" cy="453"/>
          </a:xfrm>
        </p:grpSpPr>
        <p:sp>
          <p:nvSpPr>
            <p:cNvPr id="27670" name="Rectangle 6"/>
            <p:cNvSpPr>
              <a:spLocks noChangeArrowheads="1"/>
            </p:cNvSpPr>
            <p:nvPr/>
          </p:nvSpPr>
          <p:spPr bwMode="auto">
            <a:xfrm>
              <a:off x="1292" y="890"/>
              <a:ext cx="3175" cy="453"/>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671" name="WordArt 7"/>
            <p:cNvSpPr>
              <a:spLocks noChangeArrowheads="1" noChangeShapeType="1" noTextEdit="1"/>
            </p:cNvSpPr>
            <p:nvPr/>
          </p:nvSpPr>
          <p:spPr bwMode="auto">
            <a:xfrm>
              <a:off x="1474" y="1001"/>
              <a:ext cx="2820" cy="252"/>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latin typeface="Garamond" panose="02020404030301010803" pitchFamily="18" charset="0"/>
                </a:rPr>
                <a:t>Organization as a Service System</a:t>
              </a:r>
              <a:endParaRPr lang="id-ID" sz="2800" kern="10">
                <a:ln w="9525">
                  <a:solidFill>
                    <a:srgbClr val="000000"/>
                  </a:solidFill>
                  <a:round/>
                  <a:headEnd/>
                  <a:tailEnd/>
                </a:ln>
                <a:latin typeface="Garamond" panose="02020404030301010803" pitchFamily="18" charset="0"/>
              </a:endParaRPr>
            </a:p>
          </p:txBody>
        </p:sp>
      </p:grpSp>
      <p:sp>
        <p:nvSpPr>
          <p:cNvPr id="27654" name="WordArt 8"/>
          <p:cNvSpPr>
            <a:spLocks noChangeArrowheads="1" noChangeShapeType="1" noTextEdit="1"/>
          </p:cNvSpPr>
          <p:nvPr/>
        </p:nvSpPr>
        <p:spPr bwMode="auto">
          <a:xfrm>
            <a:off x="250825" y="1557338"/>
            <a:ext cx="942975" cy="342900"/>
          </a:xfrm>
          <a:prstGeom prst="rect">
            <a:avLst/>
          </a:prstGeom>
        </p:spPr>
        <p:txBody>
          <a:bodyPr wrap="none" fromWordArt="1">
            <a:prstTxWarp prst="textPlain">
              <a:avLst>
                <a:gd name="adj" fmla="val 50000"/>
              </a:avLst>
            </a:prstTxWarp>
          </a:bodyPr>
          <a:lstStyle/>
          <a:p>
            <a:pPr algn="ctr"/>
            <a:r>
              <a:rPr lang="id-ID" sz="2400" kern="10">
                <a:ln w="9525">
                  <a:solidFill>
                    <a:srgbClr val="000000"/>
                  </a:solidFill>
                  <a:round/>
                  <a:headEnd/>
                  <a:tailEnd/>
                </a:ln>
                <a:latin typeface="Garamond" panose="02020404030301010803" pitchFamily="18" charset="0"/>
              </a:rPr>
              <a:t>Services</a:t>
            </a:r>
          </a:p>
        </p:txBody>
      </p:sp>
      <p:sp>
        <p:nvSpPr>
          <p:cNvPr id="27655" name="WordArt 10"/>
          <p:cNvSpPr>
            <a:spLocks noChangeArrowheads="1" noChangeShapeType="1" noTextEdit="1"/>
          </p:cNvSpPr>
          <p:nvPr/>
        </p:nvSpPr>
        <p:spPr bwMode="auto">
          <a:xfrm>
            <a:off x="7950200" y="1557338"/>
            <a:ext cx="942975" cy="342900"/>
          </a:xfrm>
          <a:prstGeom prst="rect">
            <a:avLst/>
          </a:prstGeom>
        </p:spPr>
        <p:txBody>
          <a:bodyPr wrap="none" fromWordArt="1">
            <a:prstTxWarp prst="textPlain">
              <a:avLst>
                <a:gd name="adj" fmla="val 50000"/>
              </a:avLst>
            </a:prstTxWarp>
          </a:bodyPr>
          <a:lstStyle/>
          <a:p>
            <a:pPr algn="ctr"/>
            <a:r>
              <a:rPr lang="id-ID" sz="2400" kern="10">
                <a:ln w="9525">
                  <a:solidFill>
                    <a:srgbClr val="000000"/>
                  </a:solidFill>
                  <a:round/>
                  <a:headEnd/>
                  <a:tailEnd/>
                </a:ln>
                <a:latin typeface="Garamond" panose="02020404030301010803" pitchFamily="18" charset="0"/>
              </a:rPr>
              <a:t>Services</a:t>
            </a:r>
          </a:p>
        </p:txBody>
      </p:sp>
      <p:sp>
        <p:nvSpPr>
          <p:cNvPr id="27656" name="AutoShape 11"/>
          <p:cNvSpPr>
            <a:spLocks noChangeArrowheads="1"/>
          </p:cNvSpPr>
          <p:nvPr/>
        </p:nvSpPr>
        <p:spPr bwMode="auto">
          <a:xfrm>
            <a:off x="1331913" y="1557338"/>
            <a:ext cx="576262" cy="431800"/>
          </a:xfrm>
          <a:prstGeom prst="rightArrow">
            <a:avLst>
              <a:gd name="adj1" fmla="val 50000"/>
              <a:gd name="adj2" fmla="val 33364"/>
            </a:avLst>
          </a:prstGeom>
          <a:solidFill>
            <a:schemeClr val="bg2"/>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657" name="AutoShape 12"/>
          <p:cNvSpPr>
            <a:spLocks noChangeArrowheads="1"/>
          </p:cNvSpPr>
          <p:nvPr/>
        </p:nvSpPr>
        <p:spPr bwMode="auto">
          <a:xfrm>
            <a:off x="7235825" y="1557338"/>
            <a:ext cx="576263" cy="431800"/>
          </a:xfrm>
          <a:prstGeom prst="rightArrow">
            <a:avLst>
              <a:gd name="adj1" fmla="val 50000"/>
              <a:gd name="adj2" fmla="val 33364"/>
            </a:avLst>
          </a:prstGeom>
          <a:solidFill>
            <a:schemeClr val="bg2"/>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27658" name="Group 26"/>
          <p:cNvGrpSpPr>
            <a:grpSpLocks/>
          </p:cNvGrpSpPr>
          <p:nvPr/>
        </p:nvGrpSpPr>
        <p:grpSpPr bwMode="auto">
          <a:xfrm>
            <a:off x="2051050" y="4654550"/>
            <a:ext cx="5041900" cy="719138"/>
            <a:chOff x="1292" y="2841"/>
            <a:chExt cx="3176" cy="453"/>
          </a:xfrm>
        </p:grpSpPr>
        <p:sp>
          <p:nvSpPr>
            <p:cNvPr id="27668" name="Rectangle 14"/>
            <p:cNvSpPr>
              <a:spLocks noChangeArrowheads="1"/>
            </p:cNvSpPr>
            <p:nvPr/>
          </p:nvSpPr>
          <p:spPr bwMode="auto">
            <a:xfrm>
              <a:off x="1292" y="2841"/>
              <a:ext cx="3176" cy="453"/>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669" name="WordArt 15"/>
            <p:cNvSpPr>
              <a:spLocks noChangeArrowheads="1" noChangeShapeType="1" noTextEdit="1"/>
            </p:cNvSpPr>
            <p:nvPr/>
          </p:nvSpPr>
          <p:spPr bwMode="auto">
            <a:xfrm>
              <a:off x="1445" y="2932"/>
              <a:ext cx="2874" cy="252"/>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latin typeface="Garamond" panose="02020404030301010803" pitchFamily="18" charset="0"/>
                </a:rPr>
                <a:t>Platform as a Service System</a:t>
              </a:r>
              <a:endParaRPr lang="id-ID" sz="2800" kern="10">
                <a:ln w="9525">
                  <a:solidFill>
                    <a:srgbClr val="000000"/>
                  </a:solidFill>
                  <a:round/>
                  <a:headEnd/>
                  <a:tailEnd/>
                </a:ln>
                <a:latin typeface="Garamond" panose="02020404030301010803" pitchFamily="18" charset="0"/>
              </a:endParaRPr>
            </a:p>
          </p:txBody>
        </p:sp>
      </p:grpSp>
      <p:grpSp>
        <p:nvGrpSpPr>
          <p:cNvPr id="27659" name="Group 31"/>
          <p:cNvGrpSpPr>
            <a:grpSpLocks/>
          </p:cNvGrpSpPr>
          <p:nvPr/>
        </p:nvGrpSpPr>
        <p:grpSpPr bwMode="auto">
          <a:xfrm>
            <a:off x="2051050" y="5446713"/>
            <a:ext cx="5041900" cy="719137"/>
            <a:chOff x="1292" y="3839"/>
            <a:chExt cx="3176" cy="453"/>
          </a:xfrm>
        </p:grpSpPr>
        <p:sp>
          <p:nvSpPr>
            <p:cNvPr id="27666" name="Rectangle 21"/>
            <p:cNvSpPr>
              <a:spLocks noChangeArrowheads="1"/>
            </p:cNvSpPr>
            <p:nvPr/>
          </p:nvSpPr>
          <p:spPr bwMode="auto">
            <a:xfrm>
              <a:off x="1292" y="3839"/>
              <a:ext cx="3176" cy="453"/>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667" name="WordArt 22"/>
            <p:cNvSpPr>
              <a:spLocks noChangeArrowheads="1" noChangeShapeType="1" noTextEdit="1"/>
            </p:cNvSpPr>
            <p:nvPr/>
          </p:nvSpPr>
          <p:spPr bwMode="auto">
            <a:xfrm>
              <a:off x="1445" y="3930"/>
              <a:ext cx="2874" cy="252"/>
            </a:xfrm>
            <a:prstGeom prst="rect">
              <a:avLst/>
            </a:prstGeom>
          </p:spPr>
          <p:txBody>
            <a:bodyPr wrap="none" fromWordArt="1">
              <a:prstTxWarp prst="textPlain">
                <a:avLst>
                  <a:gd name="adj" fmla="val 50000"/>
                </a:avLst>
              </a:prstTxWarp>
            </a:bodyPr>
            <a:lstStyle/>
            <a:p>
              <a:pPr algn="ctr"/>
              <a:r>
                <a:rPr lang="id-ID" sz="2800" kern="10">
                  <a:ln w="9525">
                    <a:solidFill>
                      <a:srgbClr val="000000"/>
                    </a:solidFill>
                    <a:round/>
                    <a:headEnd/>
                    <a:tailEnd/>
                  </a:ln>
                  <a:latin typeface="Garamond" panose="02020404030301010803" pitchFamily="18" charset="0"/>
                </a:rPr>
                <a:t>Infrastructure as a Service System</a:t>
              </a:r>
            </a:p>
          </p:txBody>
        </p:sp>
      </p:grpSp>
      <p:grpSp>
        <p:nvGrpSpPr>
          <p:cNvPr id="27660" name="Group 35"/>
          <p:cNvGrpSpPr>
            <a:grpSpLocks/>
          </p:cNvGrpSpPr>
          <p:nvPr/>
        </p:nvGrpSpPr>
        <p:grpSpPr bwMode="auto">
          <a:xfrm>
            <a:off x="2051050" y="3862388"/>
            <a:ext cx="5041900" cy="719137"/>
            <a:chOff x="1292" y="2342"/>
            <a:chExt cx="3176" cy="453"/>
          </a:xfrm>
        </p:grpSpPr>
        <p:sp>
          <p:nvSpPr>
            <p:cNvPr id="27664" name="Rectangle 29"/>
            <p:cNvSpPr>
              <a:spLocks noChangeArrowheads="1"/>
            </p:cNvSpPr>
            <p:nvPr/>
          </p:nvSpPr>
          <p:spPr bwMode="auto">
            <a:xfrm>
              <a:off x="1292" y="2342"/>
              <a:ext cx="3176" cy="453"/>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665" name="WordArt 30"/>
            <p:cNvSpPr>
              <a:spLocks noChangeArrowheads="1" noChangeShapeType="1" noTextEdit="1"/>
            </p:cNvSpPr>
            <p:nvPr/>
          </p:nvSpPr>
          <p:spPr bwMode="auto">
            <a:xfrm>
              <a:off x="1655" y="2432"/>
              <a:ext cx="2454" cy="252"/>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latin typeface="Garamond" panose="02020404030301010803" pitchFamily="18" charset="0"/>
                </a:rPr>
                <a:t>Software as a Service System</a:t>
              </a:r>
              <a:endParaRPr lang="id-ID" sz="2800" kern="10">
                <a:ln w="9525">
                  <a:solidFill>
                    <a:srgbClr val="000000"/>
                  </a:solidFill>
                  <a:round/>
                  <a:headEnd/>
                  <a:tailEnd/>
                </a:ln>
                <a:latin typeface="Garamond" panose="02020404030301010803" pitchFamily="18" charset="0"/>
              </a:endParaRPr>
            </a:p>
          </p:txBody>
        </p:sp>
      </p:grpSp>
      <p:sp>
        <p:nvSpPr>
          <p:cNvPr id="27661" name="Rectangle 33"/>
          <p:cNvSpPr>
            <a:spLocks noChangeArrowheads="1"/>
          </p:cNvSpPr>
          <p:nvPr/>
        </p:nvSpPr>
        <p:spPr bwMode="auto">
          <a:xfrm>
            <a:off x="2051050" y="2205038"/>
            <a:ext cx="5041900" cy="719137"/>
          </a:xfrm>
          <a:prstGeom prst="rect">
            <a:avLst/>
          </a:prstGeom>
          <a:solidFill>
            <a:schemeClr val="accent1"/>
          </a:solidFill>
          <a:ln w="9525">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662" name="WordArt 34"/>
          <p:cNvSpPr>
            <a:spLocks noChangeArrowheads="1" noChangeShapeType="1" noTextEdit="1"/>
          </p:cNvSpPr>
          <p:nvPr/>
        </p:nvSpPr>
        <p:spPr bwMode="auto">
          <a:xfrm>
            <a:off x="2339975" y="2379663"/>
            <a:ext cx="4467225" cy="400050"/>
          </a:xfrm>
          <a:prstGeom prst="rect">
            <a:avLst/>
          </a:prstGeom>
        </p:spPr>
        <p:txBody>
          <a:bodyPr wrap="none" fromWordArt="1">
            <a:prstTxWarp prst="textPlain">
              <a:avLst>
                <a:gd name="adj" fmla="val 50000"/>
              </a:avLst>
            </a:prstTxWarp>
          </a:bodyPr>
          <a:lstStyle/>
          <a:p>
            <a:pPr algn="ctr"/>
            <a:r>
              <a:rPr lang="en-US" sz="2800" kern="10">
                <a:ln w="9525">
                  <a:solidFill>
                    <a:srgbClr val="000000"/>
                  </a:solidFill>
                  <a:round/>
                  <a:headEnd/>
                  <a:tailEnd/>
                </a:ln>
                <a:latin typeface="Garamond" panose="02020404030301010803" pitchFamily="18" charset="0"/>
              </a:rPr>
              <a:t>Process Unit as a Service System</a:t>
            </a:r>
            <a:endParaRPr lang="id-ID" sz="2800" kern="10">
              <a:ln w="9525">
                <a:solidFill>
                  <a:srgbClr val="000000"/>
                </a:solidFill>
                <a:round/>
                <a:headEnd/>
                <a:tailEnd/>
              </a:ln>
              <a:latin typeface="Garamond" panose="02020404030301010803" pitchFamily="18" charset="0"/>
            </a:endParaRPr>
          </a:p>
        </p:txBody>
      </p:sp>
      <p:sp>
        <p:nvSpPr>
          <p:cNvPr id="27663" name="Line 36"/>
          <p:cNvSpPr>
            <a:spLocks noChangeShapeType="1"/>
          </p:cNvSpPr>
          <p:nvPr/>
        </p:nvSpPr>
        <p:spPr bwMode="auto">
          <a:xfrm>
            <a:off x="827088" y="2997200"/>
            <a:ext cx="763270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27675" name="Text Box 27"/>
          <p:cNvSpPr txBox="1">
            <a:spLocks noChangeArrowheads="1"/>
          </p:cNvSpPr>
          <p:nvPr/>
        </p:nvSpPr>
        <p:spPr bwMode="auto">
          <a:xfrm>
            <a:off x="5075238" y="692150"/>
            <a:ext cx="36734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zh-TW"/>
              <a:t>C.F. OSI Open System Model for Network Protocol.</a:t>
            </a:r>
          </a:p>
        </p:txBody>
      </p:sp>
    </p:spTree>
    <p:extLst>
      <p:ext uri="{BB962C8B-B14F-4D97-AF65-F5344CB8AC3E}">
        <p14:creationId xmlns:p14="http://schemas.microsoft.com/office/powerpoint/2010/main" val="397865069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7F23B28D-FC54-4C20-A493-B4D3101EB0B6}" type="slidenum">
              <a:rPr kumimoji="0" lang="en-US" altLang="zh-TW">
                <a:latin typeface="Garamond" panose="02020404030301010803" pitchFamily="18" charset="0"/>
              </a:rPr>
              <a:pPr eaLnBrk="1" hangingPunct="1"/>
              <a:t>35</a:t>
            </a:fld>
            <a:endParaRPr kumimoji="0" lang="en-US" altLang="zh-TW">
              <a:latin typeface="Garamond" panose="02020404030301010803" pitchFamily="18" charset="0"/>
            </a:endParaRPr>
          </a:p>
        </p:txBody>
      </p:sp>
      <p:sp>
        <p:nvSpPr>
          <p:cNvPr id="28675" name="Rectangle 2"/>
          <p:cNvSpPr>
            <a:spLocks noGrp="1" noChangeArrowheads="1"/>
          </p:cNvSpPr>
          <p:nvPr>
            <p:ph type="title"/>
          </p:nvPr>
        </p:nvSpPr>
        <p:spPr/>
        <p:txBody>
          <a:bodyPr/>
          <a:lstStyle/>
          <a:p>
            <a:r>
              <a:rPr lang="en-US" altLang="zh-TW" smtClean="0"/>
              <a:t>Layer Structure</a:t>
            </a:r>
          </a:p>
        </p:txBody>
      </p:sp>
      <p:sp>
        <p:nvSpPr>
          <p:cNvPr id="28676" name="Rectangle 3"/>
          <p:cNvSpPr>
            <a:spLocks noGrp="1" noChangeArrowheads="1"/>
          </p:cNvSpPr>
          <p:nvPr>
            <p:ph type="body" idx="1"/>
          </p:nvPr>
        </p:nvSpPr>
        <p:spPr/>
        <p:txBody>
          <a:bodyPr/>
          <a:lstStyle/>
          <a:p>
            <a:pPr>
              <a:lnSpc>
                <a:spcPct val="80000"/>
              </a:lnSpc>
            </a:pPr>
            <a:r>
              <a:rPr lang="en-US" altLang="zh-TW" sz="2600" smtClean="0"/>
              <a:t>Layered Structure</a:t>
            </a:r>
          </a:p>
          <a:p>
            <a:pPr lvl="1">
              <a:lnSpc>
                <a:spcPct val="80000"/>
              </a:lnSpc>
            </a:pPr>
            <a:r>
              <a:rPr lang="en-US" altLang="zh-TW" sz="2200" smtClean="0"/>
              <a:t>Systematic approach to analyze/design a service system.</a:t>
            </a:r>
          </a:p>
          <a:p>
            <a:pPr lvl="1">
              <a:lnSpc>
                <a:spcPct val="80000"/>
              </a:lnSpc>
            </a:pPr>
            <a:r>
              <a:rPr lang="en-US" altLang="zh-TW" sz="2200" smtClean="0"/>
              <a:t>An overall picture for understanding, analysis (evaluate), design, develop and maintain/manage a service system.</a:t>
            </a:r>
          </a:p>
          <a:p>
            <a:pPr lvl="1">
              <a:lnSpc>
                <a:spcPct val="80000"/>
              </a:lnSpc>
            </a:pPr>
            <a:r>
              <a:rPr lang="en-US" altLang="zh-TW" sz="2200" smtClean="0"/>
              <a:t>Lower layer provides services for the upper layer. The topmost layer is “customers”.</a:t>
            </a:r>
          </a:p>
          <a:p>
            <a:pPr lvl="1">
              <a:lnSpc>
                <a:spcPct val="80000"/>
              </a:lnSpc>
            </a:pPr>
            <a:r>
              <a:rPr lang="en-US" altLang="zh-TW" sz="2200" smtClean="0"/>
              <a:t>Participants in the same layer provide services amongst each others.</a:t>
            </a:r>
          </a:p>
          <a:p>
            <a:pPr>
              <a:lnSpc>
                <a:spcPct val="80000"/>
              </a:lnSpc>
            </a:pPr>
            <a:endParaRPr lang="en-US" altLang="zh-TW" sz="2600" smtClean="0"/>
          </a:p>
          <a:p>
            <a:pPr>
              <a:lnSpc>
                <a:spcPct val="80000"/>
              </a:lnSpc>
            </a:pPr>
            <a:r>
              <a:rPr lang="en-US" altLang="zh-TW" sz="2600" smtClean="0"/>
              <a:t>Similar idea comes from other layered models</a:t>
            </a:r>
          </a:p>
          <a:p>
            <a:pPr lvl="1">
              <a:lnSpc>
                <a:spcPct val="80000"/>
              </a:lnSpc>
            </a:pPr>
            <a:r>
              <a:rPr lang="en-US" altLang="zh-TW" sz="2200" smtClean="0"/>
              <a:t>Service blueprint</a:t>
            </a:r>
          </a:p>
          <a:p>
            <a:pPr lvl="1">
              <a:lnSpc>
                <a:spcPct val="80000"/>
              </a:lnSpc>
            </a:pPr>
            <a:r>
              <a:rPr lang="en-US" altLang="zh-TW" sz="2200" smtClean="0"/>
              <a:t>OSI 7-Layer model for computer networks</a:t>
            </a:r>
          </a:p>
          <a:p>
            <a:pPr lvl="1">
              <a:lnSpc>
                <a:spcPct val="80000"/>
              </a:lnSpc>
            </a:pPr>
            <a:r>
              <a:rPr lang="en-US" altLang="zh-TW" sz="2200" smtClean="0"/>
              <a:t>Cloud computing</a:t>
            </a:r>
          </a:p>
        </p:txBody>
      </p:sp>
    </p:spTree>
    <p:extLst>
      <p:ext uri="{BB962C8B-B14F-4D97-AF65-F5344CB8AC3E}">
        <p14:creationId xmlns:p14="http://schemas.microsoft.com/office/powerpoint/2010/main" val="2957833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30F3AABA-24B9-41D5-9F1E-94BD1AE757F6}" type="slidenum">
              <a:rPr kumimoji="0" lang="en-US" altLang="zh-TW">
                <a:latin typeface="Garamond" panose="02020404030301010803" pitchFamily="18" charset="0"/>
              </a:rPr>
              <a:pPr eaLnBrk="1" hangingPunct="1"/>
              <a:t>36</a:t>
            </a:fld>
            <a:endParaRPr kumimoji="0" lang="en-US" altLang="zh-TW">
              <a:latin typeface="Garamond" panose="02020404030301010803" pitchFamily="18" charset="0"/>
            </a:endParaRPr>
          </a:p>
        </p:txBody>
      </p:sp>
      <p:sp>
        <p:nvSpPr>
          <p:cNvPr id="29699" name="Rectangle 2"/>
          <p:cNvSpPr>
            <a:spLocks noGrp="1" noChangeArrowheads="1"/>
          </p:cNvSpPr>
          <p:nvPr>
            <p:ph type="title"/>
          </p:nvPr>
        </p:nvSpPr>
        <p:spPr/>
        <p:txBody>
          <a:bodyPr/>
          <a:lstStyle/>
          <a:p>
            <a:r>
              <a:rPr lang="en-US" altLang="zh-TW" smtClean="0"/>
              <a:t>Layer Structure</a:t>
            </a:r>
          </a:p>
        </p:txBody>
      </p:sp>
      <p:pic>
        <p:nvPicPr>
          <p:cNvPr id="29700" name="Picture 5" descr="blueprint_graphic"/>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600200"/>
            <a:ext cx="7272337" cy="4719637"/>
          </a:xfrm>
          <a:noFill/>
        </p:spPr>
      </p:pic>
      <p:sp>
        <p:nvSpPr>
          <p:cNvPr id="29701" name="Text Box 6"/>
          <p:cNvSpPr txBox="1">
            <a:spLocks noChangeArrowheads="1"/>
          </p:cNvSpPr>
          <p:nvPr/>
        </p:nvSpPr>
        <p:spPr bwMode="auto">
          <a:xfrm>
            <a:off x="3287712" y="6319837"/>
            <a:ext cx="20161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Service Blueprint</a:t>
            </a:r>
          </a:p>
        </p:txBody>
      </p:sp>
    </p:spTree>
    <p:extLst>
      <p:ext uri="{BB962C8B-B14F-4D97-AF65-F5344CB8AC3E}">
        <p14:creationId xmlns:p14="http://schemas.microsoft.com/office/powerpoint/2010/main" val="5217135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CC4C0FC4-9CF8-41E7-ABEB-59017AC82EC2}" type="slidenum">
              <a:rPr kumimoji="0" lang="en-US" altLang="zh-TW">
                <a:latin typeface="Garamond" panose="02020404030301010803" pitchFamily="18" charset="0"/>
              </a:rPr>
              <a:pPr eaLnBrk="1" hangingPunct="1"/>
              <a:t>37</a:t>
            </a:fld>
            <a:endParaRPr kumimoji="0" lang="en-US" altLang="zh-TW">
              <a:latin typeface="Garamond" panose="02020404030301010803" pitchFamily="18" charset="0"/>
            </a:endParaRPr>
          </a:p>
        </p:txBody>
      </p:sp>
      <p:sp>
        <p:nvSpPr>
          <p:cNvPr id="30723" name="Rectangle 2"/>
          <p:cNvSpPr>
            <a:spLocks noGrp="1" noChangeArrowheads="1"/>
          </p:cNvSpPr>
          <p:nvPr>
            <p:ph type="title"/>
          </p:nvPr>
        </p:nvSpPr>
        <p:spPr/>
        <p:txBody>
          <a:bodyPr/>
          <a:lstStyle/>
          <a:p>
            <a:r>
              <a:rPr lang="en-US" altLang="zh-TW" smtClean="0"/>
              <a:t>Layer Structure</a:t>
            </a:r>
          </a:p>
        </p:txBody>
      </p:sp>
      <p:pic>
        <p:nvPicPr>
          <p:cNvPr id="30724" name="Picture 5" descr="soa"/>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82688" y="1725613"/>
            <a:ext cx="6484937" cy="4432300"/>
          </a:xfrm>
          <a:noFill/>
        </p:spPr>
      </p:pic>
      <p:sp>
        <p:nvSpPr>
          <p:cNvPr id="30725" name="Text Box 6"/>
          <p:cNvSpPr txBox="1">
            <a:spLocks noChangeArrowheads="1"/>
          </p:cNvSpPr>
          <p:nvPr/>
        </p:nvSpPr>
        <p:spPr bwMode="auto">
          <a:xfrm>
            <a:off x="2627313" y="6262688"/>
            <a:ext cx="331311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Service Oriented Architecture</a:t>
            </a:r>
          </a:p>
        </p:txBody>
      </p:sp>
    </p:spTree>
    <p:extLst>
      <p:ext uri="{BB962C8B-B14F-4D97-AF65-F5344CB8AC3E}">
        <p14:creationId xmlns:p14="http://schemas.microsoft.com/office/powerpoint/2010/main" val="30347831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6"/>
          <p:cNvSpPr txBox="1">
            <a:spLocks noGrp="1" noChangeArrowheads="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r" eaLnBrk="1" hangingPunct="1"/>
            <a:fld id="{CF48B9BF-44BA-46B3-AE85-19971538124D}" type="slidenum">
              <a:rPr kumimoji="0" lang="en-US" altLang="zh-TW" sz="1200">
                <a:latin typeface="Garamond" panose="02020404030301010803" pitchFamily="18" charset="0"/>
              </a:rPr>
              <a:pPr algn="r" eaLnBrk="1" hangingPunct="1"/>
              <a:t>38</a:t>
            </a:fld>
            <a:endParaRPr kumimoji="0" lang="en-US" altLang="zh-TW" sz="1200">
              <a:latin typeface="Garamond" panose="02020404030301010803" pitchFamily="18" charset="0"/>
            </a:endParaRPr>
          </a:p>
        </p:txBody>
      </p:sp>
      <p:grpSp>
        <p:nvGrpSpPr>
          <p:cNvPr id="102403" name="Group 5"/>
          <p:cNvGrpSpPr>
            <a:grpSpLocks/>
          </p:cNvGrpSpPr>
          <p:nvPr/>
        </p:nvGrpSpPr>
        <p:grpSpPr bwMode="auto">
          <a:xfrm>
            <a:off x="1692275" y="603250"/>
            <a:ext cx="6240463" cy="5721350"/>
            <a:chOff x="416" y="224"/>
            <a:chExt cx="4176" cy="3854"/>
          </a:xfrm>
        </p:grpSpPr>
        <p:sp>
          <p:nvSpPr>
            <p:cNvPr id="102404" name="Rectangle 6"/>
            <p:cNvSpPr>
              <a:spLocks noChangeArrowheads="1"/>
            </p:cNvSpPr>
            <p:nvPr/>
          </p:nvSpPr>
          <p:spPr bwMode="auto">
            <a:xfrm>
              <a:off x="444" y="2798"/>
              <a:ext cx="3970" cy="485"/>
            </a:xfrm>
            <a:prstGeom prst="rect">
              <a:avLst/>
            </a:prstGeom>
            <a:solidFill>
              <a:srgbClr val="EDED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405" name="Rectangle 7"/>
            <p:cNvSpPr>
              <a:spLocks noChangeArrowheads="1"/>
            </p:cNvSpPr>
            <p:nvPr/>
          </p:nvSpPr>
          <p:spPr bwMode="auto">
            <a:xfrm>
              <a:off x="440" y="3352"/>
              <a:ext cx="3970" cy="701"/>
            </a:xfrm>
            <a:prstGeom prst="rect">
              <a:avLst/>
            </a:prstGeom>
            <a:solidFill>
              <a:srgbClr val="C1D4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2392" name="Rectangle 8"/>
            <p:cNvSpPr>
              <a:spLocks noChangeArrowheads="1"/>
            </p:cNvSpPr>
            <p:nvPr/>
          </p:nvSpPr>
          <p:spPr bwMode="auto">
            <a:xfrm>
              <a:off x="2346" y="3887"/>
              <a:ext cx="546" cy="165"/>
            </a:xfrm>
            <a:prstGeom prst="rect">
              <a:avLst/>
            </a:prstGeom>
            <a:noFill/>
            <a:ln w="9525">
              <a:noFill/>
              <a:miter lim="800000"/>
              <a:headEnd/>
              <a:tailEnd/>
            </a:ln>
            <a:effectLst/>
          </p:spPr>
          <p:txBody>
            <a:bodyPr wrap="none">
              <a:spAutoFit/>
            </a:bodyPr>
            <a:lstStyle/>
            <a:p>
              <a:pPr algn="ctr" eaLnBrk="0" hangingPunct="0">
                <a:defRPr/>
              </a:pPr>
              <a:r>
                <a:rPr kumimoji="0" lang="en-US" sz="1000" b="1">
                  <a:solidFill>
                    <a:srgbClr val="4D4D4D"/>
                  </a:solidFill>
                  <a:effectLst>
                    <a:outerShdw blurRad="38100" dist="38100" dir="2700000" algn="tl">
                      <a:srgbClr val="C0C0C0"/>
                    </a:outerShdw>
                  </a:effectLst>
                  <a:ea typeface="MS PGothic" pitchFamily="34" charset="-128"/>
                </a:rPr>
                <a:t>Databases</a:t>
              </a:r>
            </a:p>
          </p:txBody>
        </p:sp>
        <p:sp>
          <p:nvSpPr>
            <p:cNvPr id="272393" name="Rectangle 9"/>
            <p:cNvSpPr>
              <a:spLocks noChangeArrowheads="1"/>
            </p:cNvSpPr>
            <p:nvPr/>
          </p:nvSpPr>
          <p:spPr bwMode="auto">
            <a:xfrm>
              <a:off x="3033" y="3798"/>
              <a:ext cx="632" cy="267"/>
            </a:xfrm>
            <a:prstGeom prst="rect">
              <a:avLst/>
            </a:prstGeom>
            <a:noFill/>
            <a:ln w="9525">
              <a:noFill/>
              <a:miter lim="800000"/>
              <a:headEnd/>
              <a:tailEnd/>
            </a:ln>
            <a:effectLst/>
          </p:spPr>
          <p:txBody>
            <a:bodyPr wrap="none">
              <a:spAutoFit/>
            </a:bodyPr>
            <a:lstStyle/>
            <a:p>
              <a:pPr algn="ctr" eaLnBrk="0" hangingPunct="0">
                <a:defRPr/>
              </a:pPr>
              <a:r>
                <a:rPr kumimoji="0" lang="en-US" sz="1000" b="1">
                  <a:solidFill>
                    <a:srgbClr val="4D4D4D"/>
                  </a:solidFill>
                  <a:effectLst>
                    <a:outerShdw blurRad="38100" dist="38100" dir="2700000" algn="tl">
                      <a:srgbClr val="C0C0C0"/>
                    </a:outerShdw>
                  </a:effectLst>
                  <a:ea typeface="MS PGothic" pitchFamily="34" charset="-128"/>
                </a:rPr>
                <a:t>Packaged</a:t>
              </a:r>
              <a:br>
                <a:rPr kumimoji="0" lang="en-US" sz="1000" b="1">
                  <a:solidFill>
                    <a:srgbClr val="4D4D4D"/>
                  </a:solidFill>
                  <a:effectLst>
                    <a:outerShdw blurRad="38100" dist="38100" dir="2700000" algn="tl">
                      <a:srgbClr val="C0C0C0"/>
                    </a:outerShdw>
                  </a:effectLst>
                  <a:ea typeface="MS PGothic" pitchFamily="34" charset="-128"/>
                </a:rPr>
              </a:br>
              <a:r>
                <a:rPr kumimoji="0" lang="en-US" sz="1000" b="1">
                  <a:solidFill>
                    <a:srgbClr val="4D4D4D"/>
                  </a:solidFill>
                  <a:effectLst>
                    <a:outerShdw blurRad="38100" dist="38100" dir="2700000" algn="tl">
                      <a:srgbClr val="C0C0C0"/>
                    </a:outerShdw>
                  </a:effectLst>
                  <a:ea typeface="MS PGothic" pitchFamily="34" charset="-128"/>
                </a:rPr>
                <a:t>Applications</a:t>
              </a:r>
            </a:p>
          </p:txBody>
        </p:sp>
        <p:sp>
          <p:nvSpPr>
            <p:cNvPr id="272394" name="Rectangle 10"/>
            <p:cNvSpPr>
              <a:spLocks noChangeArrowheads="1"/>
            </p:cNvSpPr>
            <p:nvPr/>
          </p:nvSpPr>
          <p:spPr bwMode="auto">
            <a:xfrm>
              <a:off x="3724" y="3798"/>
              <a:ext cx="632" cy="267"/>
            </a:xfrm>
            <a:prstGeom prst="rect">
              <a:avLst/>
            </a:prstGeom>
            <a:noFill/>
            <a:ln w="9525">
              <a:noFill/>
              <a:miter lim="800000"/>
              <a:headEnd/>
              <a:tailEnd/>
            </a:ln>
            <a:effectLst/>
          </p:spPr>
          <p:txBody>
            <a:bodyPr wrap="none">
              <a:spAutoFit/>
            </a:bodyPr>
            <a:lstStyle/>
            <a:p>
              <a:pPr algn="ctr" eaLnBrk="0" hangingPunct="0">
                <a:defRPr/>
              </a:pPr>
              <a:r>
                <a:rPr kumimoji="0" lang="en-US" sz="1000" b="1">
                  <a:solidFill>
                    <a:srgbClr val="4D4D4D"/>
                  </a:solidFill>
                  <a:effectLst>
                    <a:outerShdw blurRad="38100" dist="38100" dir="2700000" algn="tl">
                      <a:srgbClr val="C0C0C0"/>
                    </a:outerShdw>
                  </a:effectLst>
                  <a:ea typeface="MS PGothic" pitchFamily="34" charset="-128"/>
                </a:rPr>
                <a:t>Legacy</a:t>
              </a:r>
              <a:br>
                <a:rPr kumimoji="0" lang="en-US" sz="1000" b="1">
                  <a:solidFill>
                    <a:srgbClr val="4D4D4D"/>
                  </a:solidFill>
                  <a:effectLst>
                    <a:outerShdw blurRad="38100" dist="38100" dir="2700000" algn="tl">
                      <a:srgbClr val="C0C0C0"/>
                    </a:outerShdw>
                  </a:effectLst>
                  <a:ea typeface="MS PGothic" pitchFamily="34" charset="-128"/>
                </a:rPr>
              </a:br>
              <a:r>
                <a:rPr kumimoji="0" lang="en-US" sz="1000" b="1">
                  <a:solidFill>
                    <a:srgbClr val="4D4D4D"/>
                  </a:solidFill>
                  <a:effectLst>
                    <a:outerShdw blurRad="38100" dist="38100" dir="2700000" algn="tl">
                      <a:srgbClr val="C0C0C0"/>
                    </a:outerShdw>
                  </a:effectLst>
                  <a:ea typeface="MS PGothic" pitchFamily="34" charset="-128"/>
                </a:rPr>
                <a:t>Applications</a:t>
              </a:r>
            </a:p>
          </p:txBody>
        </p:sp>
        <p:sp>
          <p:nvSpPr>
            <p:cNvPr id="272395" name="Text Box 11"/>
            <p:cNvSpPr txBox="1">
              <a:spLocks noChangeArrowheads="1"/>
            </p:cNvSpPr>
            <p:nvPr/>
          </p:nvSpPr>
          <p:spPr bwMode="auto">
            <a:xfrm>
              <a:off x="1628" y="3811"/>
              <a:ext cx="297" cy="165"/>
            </a:xfrm>
            <a:prstGeom prst="rect">
              <a:avLst/>
            </a:prstGeom>
            <a:noFill/>
            <a:ln w="9525">
              <a:noFill/>
              <a:miter lim="800000"/>
              <a:headEnd/>
              <a:tailEnd/>
            </a:ln>
            <a:effectLst/>
          </p:spPr>
          <p:txBody>
            <a:bodyPr wrap="none">
              <a:spAutoFit/>
            </a:bodyPr>
            <a:lstStyle/>
            <a:p>
              <a:pPr algn="ctr" eaLnBrk="0" hangingPunct="0">
                <a:defRPr/>
              </a:pPr>
              <a:r>
                <a:rPr kumimoji="0" lang="en-US" sz="1000" b="1">
                  <a:solidFill>
                    <a:srgbClr val="4D4D4D"/>
                  </a:solidFill>
                  <a:effectLst>
                    <a:outerShdw blurRad="38100" dist="38100" dir="2700000" algn="tl">
                      <a:srgbClr val="C0C0C0"/>
                    </a:outerShdw>
                  </a:effectLst>
                  <a:ea typeface="MS PGothic" pitchFamily="34" charset="-128"/>
                </a:rPr>
                <a:t>ERP</a:t>
              </a:r>
            </a:p>
          </p:txBody>
        </p:sp>
        <p:sp>
          <p:nvSpPr>
            <p:cNvPr id="272396" name="Rectangle 12"/>
            <p:cNvSpPr>
              <a:spLocks noChangeArrowheads="1"/>
            </p:cNvSpPr>
            <p:nvPr/>
          </p:nvSpPr>
          <p:spPr bwMode="auto">
            <a:xfrm>
              <a:off x="744" y="3813"/>
              <a:ext cx="341" cy="165"/>
            </a:xfrm>
            <a:prstGeom prst="rect">
              <a:avLst/>
            </a:prstGeom>
            <a:noFill/>
            <a:ln w="9525">
              <a:noFill/>
              <a:miter lim="800000"/>
              <a:headEnd/>
              <a:tailEnd/>
            </a:ln>
            <a:effectLst/>
          </p:spPr>
          <p:txBody>
            <a:bodyPr wrap="none">
              <a:spAutoFit/>
            </a:bodyPr>
            <a:lstStyle/>
            <a:p>
              <a:pPr algn="ctr" eaLnBrk="0" hangingPunct="0">
                <a:defRPr/>
              </a:pPr>
              <a:r>
                <a:rPr kumimoji="0" lang="en-US" sz="1000" b="1">
                  <a:solidFill>
                    <a:srgbClr val="4D4D4D"/>
                  </a:solidFill>
                  <a:effectLst>
                    <a:outerShdw blurRad="38100" dist="38100" dir="2700000" algn="tl">
                      <a:srgbClr val="C0C0C0"/>
                    </a:outerShdw>
                  </a:effectLst>
                  <a:ea typeface="MS PGothic" pitchFamily="34" charset="-128"/>
                </a:rPr>
                <a:t> CRM</a:t>
              </a:r>
            </a:p>
          </p:txBody>
        </p:sp>
        <p:pic>
          <p:nvPicPr>
            <p:cNvPr id="102411" name="Picture 13" descr="dell poweredge 2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 y="3353"/>
              <a:ext cx="31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2"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 y="3399"/>
              <a:ext cx="564"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13"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 y="3469"/>
              <a:ext cx="5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272400" name="Text Box 16"/>
            <p:cNvSpPr txBox="1">
              <a:spLocks noChangeArrowheads="1"/>
            </p:cNvSpPr>
            <p:nvPr/>
          </p:nvSpPr>
          <p:spPr bwMode="auto">
            <a:xfrm>
              <a:off x="416" y="3893"/>
              <a:ext cx="1137" cy="185"/>
            </a:xfrm>
            <a:prstGeom prst="rect">
              <a:avLst/>
            </a:prstGeom>
            <a:noFill/>
            <a:ln w="9525">
              <a:noFill/>
              <a:miter lim="800000"/>
              <a:headEnd/>
              <a:tailEnd/>
            </a:ln>
            <a:effectLst/>
          </p:spPr>
          <p:txBody>
            <a:bodyPr wrap="none">
              <a:spAutoFit/>
            </a:bodyPr>
            <a:lstStyle/>
            <a:p>
              <a:pPr eaLnBrk="0" hangingPunct="0">
                <a:defRPr/>
              </a:pPr>
              <a:r>
                <a:rPr kumimoji="0" lang="en-GB" altLang="zh-TW" sz="1200" b="1" i="1">
                  <a:effectLst>
                    <a:outerShdw blurRad="38100" dist="38100" dir="2700000" algn="tl">
                      <a:srgbClr val="C0C0C0"/>
                    </a:outerShdw>
                  </a:effectLst>
                </a:rPr>
                <a:t>Operational Systems</a:t>
              </a:r>
            </a:p>
          </p:txBody>
        </p:sp>
        <p:sp>
          <p:nvSpPr>
            <p:cNvPr id="272401" name="Text Box 17"/>
            <p:cNvSpPr txBox="1">
              <a:spLocks noChangeArrowheads="1"/>
            </p:cNvSpPr>
            <p:nvPr/>
          </p:nvSpPr>
          <p:spPr bwMode="auto">
            <a:xfrm>
              <a:off x="416" y="3124"/>
              <a:ext cx="1987" cy="185"/>
            </a:xfrm>
            <a:prstGeom prst="rect">
              <a:avLst/>
            </a:prstGeom>
            <a:noFill/>
            <a:ln w="9525">
              <a:noFill/>
              <a:miter lim="800000"/>
              <a:headEnd/>
              <a:tailEnd/>
            </a:ln>
            <a:effectLst/>
          </p:spPr>
          <p:txBody>
            <a:bodyPr wrap="none">
              <a:spAutoFit/>
            </a:bodyPr>
            <a:lstStyle/>
            <a:p>
              <a:pPr eaLnBrk="0" hangingPunct="0">
                <a:defRPr/>
              </a:pPr>
              <a:r>
                <a:rPr kumimoji="0" lang="en-GB" altLang="zh-TW" sz="1200" b="1" i="1">
                  <a:effectLst>
                    <a:outerShdw blurRad="38100" dist="38100" dir="2700000" algn="tl">
                      <a:srgbClr val="C0C0C0"/>
                    </a:outerShdw>
                  </a:effectLst>
                </a:rPr>
                <a:t>Component-based service realizations</a:t>
              </a:r>
            </a:p>
          </p:txBody>
        </p:sp>
        <p:sp>
          <p:nvSpPr>
            <p:cNvPr id="102416" name="Rectangle 18"/>
            <p:cNvSpPr>
              <a:spLocks noChangeArrowheads="1"/>
            </p:cNvSpPr>
            <p:nvPr/>
          </p:nvSpPr>
          <p:spPr bwMode="auto">
            <a:xfrm>
              <a:off x="444" y="1508"/>
              <a:ext cx="3970" cy="589"/>
            </a:xfrm>
            <a:prstGeom prst="rect">
              <a:avLst/>
            </a:prstGeom>
            <a:solidFill>
              <a:srgbClr val="F5B5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417" name="Rectangle 19"/>
            <p:cNvSpPr>
              <a:spLocks noChangeArrowheads="1"/>
            </p:cNvSpPr>
            <p:nvPr/>
          </p:nvSpPr>
          <p:spPr bwMode="auto">
            <a:xfrm>
              <a:off x="444" y="750"/>
              <a:ext cx="3970" cy="702"/>
            </a:xfrm>
            <a:prstGeom prst="rect">
              <a:avLst/>
            </a:prstGeom>
            <a:solidFill>
              <a:srgbClr val="F8CD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418" name="Oval 20"/>
            <p:cNvSpPr>
              <a:spLocks noChangeArrowheads="1"/>
            </p:cNvSpPr>
            <p:nvPr/>
          </p:nvSpPr>
          <p:spPr bwMode="auto">
            <a:xfrm>
              <a:off x="734" y="813"/>
              <a:ext cx="1043" cy="498"/>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02419" name="Group 21"/>
            <p:cNvGrpSpPr>
              <a:grpSpLocks/>
            </p:cNvGrpSpPr>
            <p:nvPr/>
          </p:nvGrpSpPr>
          <p:grpSpPr bwMode="auto">
            <a:xfrm>
              <a:off x="865" y="871"/>
              <a:ext cx="781" cy="383"/>
              <a:chOff x="1551" y="770"/>
              <a:chExt cx="781" cy="383"/>
            </a:xfrm>
          </p:grpSpPr>
          <p:sp>
            <p:nvSpPr>
              <p:cNvPr id="272406" name="Oval 22"/>
              <p:cNvSpPr>
                <a:spLocks noChangeArrowheads="1"/>
              </p:cNvSpPr>
              <p:nvPr/>
            </p:nvSpPr>
            <p:spPr bwMode="auto">
              <a:xfrm rot="10696554">
                <a:off x="1551" y="995"/>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102421" name="Line 23"/>
              <p:cNvSpPr>
                <a:spLocks noChangeShapeType="1"/>
              </p:cNvSpPr>
              <p:nvPr/>
            </p:nvSpPr>
            <p:spPr bwMode="auto">
              <a:xfrm rot="10696554" flipV="1">
                <a:off x="2106" y="1033"/>
                <a:ext cx="175" cy="53"/>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22" name="Line 24"/>
              <p:cNvSpPr>
                <a:spLocks noChangeShapeType="1"/>
              </p:cNvSpPr>
              <p:nvPr/>
            </p:nvSpPr>
            <p:spPr bwMode="auto">
              <a:xfrm rot="10696554">
                <a:off x="2102" y="899"/>
                <a:ext cx="175"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23" name="Line 25"/>
              <p:cNvSpPr>
                <a:spLocks noChangeShapeType="1"/>
              </p:cNvSpPr>
              <p:nvPr/>
            </p:nvSpPr>
            <p:spPr bwMode="auto">
              <a:xfrm rot="10696554">
                <a:off x="1810" y="1110"/>
                <a:ext cx="205" cy="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24" name="Line 26"/>
              <p:cNvSpPr>
                <a:spLocks noChangeShapeType="1"/>
              </p:cNvSpPr>
              <p:nvPr/>
            </p:nvSpPr>
            <p:spPr bwMode="auto">
              <a:xfrm rot="10696554" flipV="1">
                <a:off x="1636" y="908"/>
                <a:ext cx="379"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25" name="Line 27"/>
              <p:cNvSpPr>
                <a:spLocks noChangeShapeType="1"/>
              </p:cNvSpPr>
              <p:nvPr/>
            </p:nvSpPr>
            <p:spPr bwMode="auto">
              <a:xfrm rot="10696554">
                <a:off x="1640" y="1046"/>
                <a:ext cx="87" cy="54"/>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26" name="Line 28"/>
              <p:cNvSpPr>
                <a:spLocks noChangeShapeType="1"/>
              </p:cNvSpPr>
              <p:nvPr/>
            </p:nvSpPr>
            <p:spPr bwMode="auto">
              <a:xfrm rot="5400000" flipH="1">
                <a:off x="1881" y="714"/>
                <a:ext cx="57" cy="243"/>
              </a:xfrm>
              <a:prstGeom prst="line">
                <a:avLst/>
              </a:prstGeom>
              <a:noFill/>
              <a:ln w="1905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id-ID"/>
              </a:p>
            </p:txBody>
          </p:sp>
          <p:sp>
            <p:nvSpPr>
              <p:cNvPr id="102427" name="Line 29"/>
              <p:cNvSpPr>
                <a:spLocks noChangeShapeType="1"/>
              </p:cNvSpPr>
              <p:nvPr/>
            </p:nvSpPr>
            <p:spPr bwMode="auto">
              <a:xfrm rot="5400000">
                <a:off x="1606" y="814"/>
                <a:ext cx="190" cy="176"/>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02428" name="Oval 30"/>
              <p:cNvSpPr>
                <a:spLocks noChangeArrowheads="1"/>
              </p:cNvSpPr>
              <p:nvPr/>
            </p:nvSpPr>
            <p:spPr bwMode="auto">
              <a:xfrm rot="10696554">
                <a:off x="2013" y="849"/>
                <a:ext cx="87" cy="80"/>
              </a:xfrm>
              <a:prstGeom prst="ellipse">
                <a:avLst/>
              </a:prstGeom>
              <a:gradFill rotWithShape="0">
                <a:gsLst>
                  <a:gs pos="0">
                    <a:srgbClr val="FF9933"/>
                  </a:gs>
                  <a:gs pos="100000">
                    <a:srgbClr val="764718"/>
                  </a:gs>
                </a:gsLst>
                <a:path path="shape">
                  <a:fillToRect l="50000" t="50000" r="50000" b="50000"/>
                </a:path>
              </a:gradFill>
              <a:ln w="19050">
                <a:solidFill>
                  <a:schemeClr val="tx1"/>
                </a:solidFill>
                <a:round/>
                <a:headEnd type="none" w="sm" len="sm"/>
                <a:tailEnd type="none" w="sm" len="sm"/>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2415" name="Oval 31"/>
              <p:cNvSpPr>
                <a:spLocks noChangeArrowheads="1"/>
              </p:cNvSpPr>
              <p:nvPr/>
            </p:nvSpPr>
            <p:spPr bwMode="auto">
              <a:xfrm rot="10696554">
                <a:off x="2021" y="1064"/>
                <a:ext cx="88" cy="79"/>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272416" name="Oval 32"/>
              <p:cNvSpPr>
                <a:spLocks noChangeArrowheads="1"/>
              </p:cNvSpPr>
              <p:nvPr/>
            </p:nvSpPr>
            <p:spPr bwMode="auto">
              <a:xfrm rot="10696554">
                <a:off x="1729" y="1073"/>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272417" name="Oval 33"/>
              <p:cNvSpPr>
                <a:spLocks noChangeArrowheads="1"/>
              </p:cNvSpPr>
              <p:nvPr/>
            </p:nvSpPr>
            <p:spPr bwMode="auto">
              <a:xfrm rot="10696554">
                <a:off x="1747" y="770"/>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272418" name="Oval 34"/>
              <p:cNvSpPr>
                <a:spLocks noChangeArrowheads="1"/>
              </p:cNvSpPr>
              <p:nvPr/>
            </p:nvSpPr>
            <p:spPr bwMode="auto">
              <a:xfrm rot="10696554">
                <a:off x="2245" y="981"/>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grpSp>
        <p:sp>
          <p:nvSpPr>
            <p:cNvPr id="102433" name="Oval 35"/>
            <p:cNvSpPr>
              <a:spLocks noChangeArrowheads="1"/>
            </p:cNvSpPr>
            <p:nvPr/>
          </p:nvSpPr>
          <p:spPr bwMode="auto">
            <a:xfrm>
              <a:off x="1959" y="813"/>
              <a:ext cx="1043" cy="498"/>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02434" name="Group 36"/>
            <p:cNvGrpSpPr>
              <a:grpSpLocks/>
            </p:cNvGrpSpPr>
            <p:nvPr/>
          </p:nvGrpSpPr>
          <p:grpSpPr bwMode="auto">
            <a:xfrm>
              <a:off x="2090" y="871"/>
              <a:ext cx="781" cy="383"/>
              <a:chOff x="1551" y="770"/>
              <a:chExt cx="781" cy="383"/>
            </a:xfrm>
          </p:grpSpPr>
          <p:sp>
            <p:nvSpPr>
              <p:cNvPr id="272421" name="Oval 37"/>
              <p:cNvSpPr>
                <a:spLocks noChangeArrowheads="1"/>
              </p:cNvSpPr>
              <p:nvPr/>
            </p:nvSpPr>
            <p:spPr bwMode="auto">
              <a:xfrm rot="10696554">
                <a:off x="1551" y="995"/>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102436" name="Line 38"/>
              <p:cNvSpPr>
                <a:spLocks noChangeShapeType="1"/>
              </p:cNvSpPr>
              <p:nvPr/>
            </p:nvSpPr>
            <p:spPr bwMode="auto">
              <a:xfrm rot="10696554" flipV="1">
                <a:off x="2106" y="1033"/>
                <a:ext cx="175" cy="53"/>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37" name="Line 39"/>
              <p:cNvSpPr>
                <a:spLocks noChangeShapeType="1"/>
              </p:cNvSpPr>
              <p:nvPr/>
            </p:nvSpPr>
            <p:spPr bwMode="auto">
              <a:xfrm rot="10696554">
                <a:off x="2102" y="899"/>
                <a:ext cx="175"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38" name="Line 40"/>
              <p:cNvSpPr>
                <a:spLocks noChangeShapeType="1"/>
              </p:cNvSpPr>
              <p:nvPr/>
            </p:nvSpPr>
            <p:spPr bwMode="auto">
              <a:xfrm rot="10696554">
                <a:off x="1810" y="1110"/>
                <a:ext cx="205" cy="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39" name="Line 41"/>
              <p:cNvSpPr>
                <a:spLocks noChangeShapeType="1"/>
              </p:cNvSpPr>
              <p:nvPr/>
            </p:nvSpPr>
            <p:spPr bwMode="auto">
              <a:xfrm rot="10696554" flipV="1">
                <a:off x="1636" y="908"/>
                <a:ext cx="379"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40" name="Line 42"/>
              <p:cNvSpPr>
                <a:spLocks noChangeShapeType="1"/>
              </p:cNvSpPr>
              <p:nvPr/>
            </p:nvSpPr>
            <p:spPr bwMode="auto">
              <a:xfrm rot="10696554">
                <a:off x="1640" y="1046"/>
                <a:ext cx="87" cy="54"/>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41" name="Line 43"/>
              <p:cNvSpPr>
                <a:spLocks noChangeShapeType="1"/>
              </p:cNvSpPr>
              <p:nvPr/>
            </p:nvSpPr>
            <p:spPr bwMode="auto">
              <a:xfrm rot="5400000" flipH="1">
                <a:off x="1881" y="714"/>
                <a:ext cx="57" cy="243"/>
              </a:xfrm>
              <a:prstGeom prst="line">
                <a:avLst/>
              </a:prstGeom>
              <a:noFill/>
              <a:ln w="1905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id-ID"/>
              </a:p>
            </p:txBody>
          </p:sp>
          <p:sp>
            <p:nvSpPr>
              <p:cNvPr id="102442" name="Line 44"/>
              <p:cNvSpPr>
                <a:spLocks noChangeShapeType="1"/>
              </p:cNvSpPr>
              <p:nvPr/>
            </p:nvSpPr>
            <p:spPr bwMode="auto">
              <a:xfrm rot="5400000">
                <a:off x="1606" y="814"/>
                <a:ext cx="190" cy="176"/>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02443" name="Oval 45"/>
              <p:cNvSpPr>
                <a:spLocks noChangeArrowheads="1"/>
              </p:cNvSpPr>
              <p:nvPr/>
            </p:nvSpPr>
            <p:spPr bwMode="auto">
              <a:xfrm rot="10696554">
                <a:off x="2013" y="849"/>
                <a:ext cx="87" cy="80"/>
              </a:xfrm>
              <a:prstGeom prst="ellipse">
                <a:avLst/>
              </a:prstGeom>
              <a:gradFill rotWithShape="0">
                <a:gsLst>
                  <a:gs pos="0">
                    <a:srgbClr val="FF9933"/>
                  </a:gs>
                  <a:gs pos="100000">
                    <a:srgbClr val="764718"/>
                  </a:gs>
                </a:gsLst>
                <a:path path="shape">
                  <a:fillToRect l="50000" t="50000" r="50000" b="50000"/>
                </a:path>
              </a:gradFill>
              <a:ln w="19050">
                <a:solidFill>
                  <a:schemeClr val="tx1"/>
                </a:solidFill>
                <a:round/>
                <a:headEnd type="none" w="sm" len="sm"/>
                <a:tailEnd type="none" w="sm" len="sm"/>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2430" name="Oval 46"/>
              <p:cNvSpPr>
                <a:spLocks noChangeArrowheads="1"/>
              </p:cNvSpPr>
              <p:nvPr/>
            </p:nvSpPr>
            <p:spPr bwMode="auto">
              <a:xfrm rot="10696554">
                <a:off x="2021" y="1064"/>
                <a:ext cx="88" cy="79"/>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272431" name="Oval 47"/>
              <p:cNvSpPr>
                <a:spLocks noChangeArrowheads="1"/>
              </p:cNvSpPr>
              <p:nvPr/>
            </p:nvSpPr>
            <p:spPr bwMode="auto">
              <a:xfrm rot="10696554">
                <a:off x="1729" y="1073"/>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272432" name="Oval 48"/>
              <p:cNvSpPr>
                <a:spLocks noChangeArrowheads="1"/>
              </p:cNvSpPr>
              <p:nvPr/>
            </p:nvSpPr>
            <p:spPr bwMode="auto">
              <a:xfrm rot="10696554">
                <a:off x="1747" y="770"/>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272433" name="Oval 49"/>
              <p:cNvSpPr>
                <a:spLocks noChangeArrowheads="1"/>
              </p:cNvSpPr>
              <p:nvPr/>
            </p:nvSpPr>
            <p:spPr bwMode="auto">
              <a:xfrm rot="10696554">
                <a:off x="2245" y="981"/>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grpSp>
        <p:sp>
          <p:nvSpPr>
            <p:cNvPr id="102448" name="Oval 50"/>
            <p:cNvSpPr>
              <a:spLocks noChangeArrowheads="1"/>
            </p:cNvSpPr>
            <p:nvPr/>
          </p:nvSpPr>
          <p:spPr bwMode="auto">
            <a:xfrm>
              <a:off x="3184" y="813"/>
              <a:ext cx="1043" cy="498"/>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02449" name="Group 51"/>
            <p:cNvGrpSpPr>
              <a:grpSpLocks/>
            </p:cNvGrpSpPr>
            <p:nvPr/>
          </p:nvGrpSpPr>
          <p:grpSpPr bwMode="auto">
            <a:xfrm>
              <a:off x="3315" y="871"/>
              <a:ext cx="781" cy="383"/>
              <a:chOff x="1551" y="770"/>
              <a:chExt cx="781" cy="383"/>
            </a:xfrm>
          </p:grpSpPr>
          <p:sp>
            <p:nvSpPr>
              <p:cNvPr id="272436" name="Oval 52"/>
              <p:cNvSpPr>
                <a:spLocks noChangeArrowheads="1"/>
              </p:cNvSpPr>
              <p:nvPr/>
            </p:nvSpPr>
            <p:spPr bwMode="auto">
              <a:xfrm rot="10696554">
                <a:off x="1551" y="995"/>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102451" name="Line 53"/>
              <p:cNvSpPr>
                <a:spLocks noChangeShapeType="1"/>
              </p:cNvSpPr>
              <p:nvPr/>
            </p:nvSpPr>
            <p:spPr bwMode="auto">
              <a:xfrm rot="10696554" flipV="1">
                <a:off x="2106" y="1033"/>
                <a:ext cx="175" cy="53"/>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52" name="Line 54"/>
              <p:cNvSpPr>
                <a:spLocks noChangeShapeType="1"/>
              </p:cNvSpPr>
              <p:nvPr/>
            </p:nvSpPr>
            <p:spPr bwMode="auto">
              <a:xfrm rot="10696554">
                <a:off x="2102" y="899"/>
                <a:ext cx="175"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53" name="Line 55"/>
              <p:cNvSpPr>
                <a:spLocks noChangeShapeType="1"/>
              </p:cNvSpPr>
              <p:nvPr/>
            </p:nvSpPr>
            <p:spPr bwMode="auto">
              <a:xfrm rot="10696554">
                <a:off x="1810" y="1110"/>
                <a:ext cx="205" cy="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54" name="Line 56"/>
              <p:cNvSpPr>
                <a:spLocks noChangeShapeType="1"/>
              </p:cNvSpPr>
              <p:nvPr/>
            </p:nvSpPr>
            <p:spPr bwMode="auto">
              <a:xfrm rot="10696554" flipV="1">
                <a:off x="1636" y="908"/>
                <a:ext cx="379"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55" name="Line 57"/>
              <p:cNvSpPr>
                <a:spLocks noChangeShapeType="1"/>
              </p:cNvSpPr>
              <p:nvPr/>
            </p:nvSpPr>
            <p:spPr bwMode="auto">
              <a:xfrm rot="10696554">
                <a:off x="1640" y="1046"/>
                <a:ext cx="87" cy="54"/>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102456" name="Line 58"/>
              <p:cNvSpPr>
                <a:spLocks noChangeShapeType="1"/>
              </p:cNvSpPr>
              <p:nvPr/>
            </p:nvSpPr>
            <p:spPr bwMode="auto">
              <a:xfrm rot="5400000" flipH="1">
                <a:off x="1881" y="714"/>
                <a:ext cx="57" cy="243"/>
              </a:xfrm>
              <a:prstGeom prst="line">
                <a:avLst/>
              </a:prstGeom>
              <a:noFill/>
              <a:ln w="1905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id-ID"/>
              </a:p>
            </p:txBody>
          </p:sp>
          <p:sp>
            <p:nvSpPr>
              <p:cNvPr id="102457" name="Line 59"/>
              <p:cNvSpPr>
                <a:spLocks noChangeShapeType="1"/>
              </p:cNvSpPr>
              <p:nvPr/>
            </p:nvSpPr>
            <p:spPr bwMode="auto">
              <a:xfrm rot="5400000">
                <a:off x="1606" y="814"/>
                <a:ext cx="190" cy="176"/>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102458" name="Oval 60"/>
              <p:cNvSpPr>
                <a:spLocks noChangeArrowheads="1"/>
              </p:cNvSpPr>
              <p:nvPr/>
            </p:nvSpPr>
            <p:spPr bwMode="auto">
              <a:xfrm rot="10696554">
                <a:off x="2013" y="849"/>
                <a:ext cx="87" cy="80"/>
              </a:xfrm>
              <a:prstGeom prst="ellipse">
                <a:avLst/>
              </a:prstGeom>
              <a:gradFill rotWithShape="0">
                <a:gsLst>
                  <a:gs pos="0">
                    <a:srgbClr val="FF9933"/>
                  </a:gs>
                  <a:gs pos="100000">
                    <a:srgbClr val="764718"/>
                  </a:gs>
                </a:gsLst>
                <a:path path="shape">
                  <a:fillToRect l="50000" t="50000" r="50000" b="50000"/>
                </a:path>
              </a:gradFill>
              <a:ln w="19050">
                <a:solidFill>
                  <a:schemeClr val="tx1"/>
                </a:solidFill>
                <a:round/>
                <a:headEnd type="none" w="sm" len="sm"/>
                <a:tailEnd type="none" w="sm" len="sm"/>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2445" name="Oval 61"/>
              <p:cNvSpPr>
                <a:spLocks noChangeArrowheads="1"/>
              </p:cNvSpPr>
              <p:nvPr/>
            </p:nvSpPr>
            <p:spPr bwMode="auto">
              <a:xfrm rot="10696554">
                <a:off x="2021" y="1064"/>
                <a:ext cx="88" cy="79"/>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272446" name="Oval 62"/>
              <p:cNvSpPr>
                <a:spLocks noChangeArrowheads="1"/>
              </p:cNvSpPr>
              <p:nvPr/>
            </p:nvSpPr>
            <p:spPr bwMode="auto">
              <a:xfrm rot="10696554">
                <a:off x="1728" y="1073"/>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272447" name="Oval 63"/>
              <p:cNvSpPr>
                <a:spLocks noChangeArrowheads="1"/>
              </p:cNvSpPr>
              <p:nvPr/>
            </p:nvSpPr>
            <p:spPr bwMode="auto">
              <a:xfrm rot="10696554">
                <a:off x="1747" y="770"/>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272448" name="Oval 64"/>
              <p:cNvSpPr>
                <a:spLocks noChangeArrowheads="1"/>
              </p:cNvSpPr>
              <p:nvPr/>
            </p:nvSpPr>
            <p:spPr bwMode="auto">
              <a:xfrm rot="10696554">
                <a:off x="2245" y="981"/>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grpSp>
        <p:sp>
          <p:nvSpPr>
            <p:cNvPr id="102463" name="Oval 65"/>
            <p:cNvSpPr>
              <a:spLocks noChangeArrowheads="1"/>
            </p:cNvSpPr>
            <p:nvPr/>
          </p:nvSpPr>
          <p:spPr bwMode="auto">
            <a:xfrm>
              <a:off x="2453" y="1658"/>
              <a:ext cx="1134" cy="317"/>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464" name="Oval 66"/>
            <p:cNvSpPr>
              <a:spLocks noChangeArrowheads="1"/>
            </p:cNvSpPr>
            <p:nvPr/>
          </p:nvSpPr>
          <p:spPr bwMode="auto">
            <a:xfrm>
              <a:off x="832" y="1658"/>
              <a:ext cx="776" cy="285"/>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465" name="Oval 67"/>
            <p:cNvSpPr>
              <a:spLocks noChangeArrowheads="1"/>
            </p:cNvSpPr>
            <p:nvPr/>
          </p:nvSpPr>
          <p:spPr bwMode="auto">
            <a:xfrm>
              <a:off x="1216" y="1714"/>
              <a:ext cx="1230" cy="325"/>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cxnSp>
          <p:nvCxnSpPr>
            <p:cNvPr id="102466" name="AutoShape 68"/>
            <p:cNvCxnSpPr>
              <a:cxnSpLocks noChangeShapeType="1"/>
              <a:stCxn id="272415" idx="2"/>
              <a:endCxn id="102465" idx="0"/>
            </p:cNvCxnSpPr>
            <p:nvPr/>
          </p:nvCxnSpPr>
          <p:spPr bwMode="auto">
            <a:xfrm>
              <a:off x="1427" y="1204"/>
              <a:ext cx="404" cy="51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467" name="AutoShape 69"/>
            <p:cNvCxnSpPr>
              <a:cxnSpLocks noChangeShapeType="1"/>
              <a:stCxn id="272446" idx="6"/>
              <a:endCxn id="102465" idx="7"/>
            </p:cNvCxnSpPr>
            <p:nvPr/>
          </p:nvCxnSpPr>
          <p:spPr bwMode="auto">
            <a:xfrm rot="10800000" flipV="1">
              <a:off x="2266" y="1215"/>
              <a:ext cx="1222" cy="547"/>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468" name="AutoShape 70"/>
            <p:cNvCxnSpPr>
              <a:cxnSpLocks noChangeShapeType="1"/>
              <a:stCxn id="272431" idx="7"/>
              <a:endCxn id="102463" idx="0"/>
            </p:cNvCxnSpPr>
            <p:nvPr/>
          </p:nvCxnSpPr>
          <p:spPr bwMode="auto">
            <a:xfrm rot="16200000" flipH="1">
              <a:off x="2446" y="1083"/>
              <a:ext cx="410" cy="739"/>
            </a:xfrm>
            <a:prstGeom prst="curvedConnector3">
              <a:avLst>
                <a:gd name="adj1" fmla="val 5073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469" name="AutoShape 71"/>
            <p:cNvCxnSpPr>
              <a:cxnSpLocks noChangeShapeType="1"/>
            </p:cNvCxnSpPr>
            <p:nvPr/>
          </p:nvCxnSpPr>
          <p:spPr bwMode="auto">
            <a:xfrm rot="16200000" flipH="1">
              <a:off x="2489" y="1338"/>
              <a:ext cx="461" cy="213"/>
            </a:xfrm>
            <a:prstGeom prst="curvedConnector3">
              <a:avLst>
                <a:gd name="adj1" fmla="val 4989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470" name="AutoShape 72"/>
            <p:cNvCxnSpPr>
              <a:cxnSpLocks noChangeShapeType="1"/>
            </p:cNvCxnSpPr>
            <p:nvPr/>
          </p:nvCxnSpPr>
          <p:spPr bwMode="auto">
            <a:xfrm rot="10800000" flipV="1">
              <a:off x="1592" y="1096"/>
              <a:ext cx="1725" cy="679"/>
            </a:xfrm>
            <a:prstGeom prst="curvedConnector3">
              <a:avLst>
                <a:gd name="adj1" fmla="val 3234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471" name="AutoShape 73"/>
            <p:cNvCxnSpPr>
              <a:cxnSpLocks noChangeShapeType="1"/>
              <a:endCxn id="102465" idx="1"/>
            </p:cNvCxnSpPr>
            <p:nvPr/>
          </p:nvCxnSpPr>
          <p:spPr bwMode="auto">
            <a:xfrm rot="16200000" flipH="1">
              <a:off x="986" y="1352"/>
              <a:ext cx="528" cy="292"/>
            </a:xfrm>
            <a:prstGeom prst="curvedConnector3">
              <a:avLst>
                <a:gd name="adj1" fmla="val 4545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272458" name="Text Box 74"/>
            <p:cNvSpPr txBox="1">
              <a:spLocks noChangeArrowheads="1"/>
            </p:cNvSpPr>
            <p:nvPr/>
          </p:nvSpPr>
          <p:spPr bwMode="auto">
            <a:xfrm>
              <a:off x="416" y="1924"/>
              <a:ext cx="976" cy="308"/>
            </a:xfrm>
            <a:prstGeom prst="rect">
              <a:avLst/>
            </a:prstGeom>
            <a:noFill/>
            <a:ln w="9525">
              <a:noFill/>
              <a:miter lim="800000"/>
              <a:headEnd/>
              <a:tailEnd/>
            </a:ln>
            <a:effectLst/>
          </p:spPr>
          <p:txBody>
            <a:bodyPr>
              <a:spAutoFit/>
            </a:bodyPr>
            <a:lstStyle/>
            <a:p>
              <a:pPr eaLnBrk="0" hangingPunct="0">
                <a:defRPr/>
              </a:pPr>
              <a:r>
                <a:rPr kumimoji="0" lang="en-GB" altLang="zh-TW" sz="1200" b="1" i="1">
                  <a:effectLst>
                    <a:outerShdw blurRad="38100" dist="38100" dir="2700000" algn="tl">
                      <a:srgbClr val="C0C0C0"/>
                    </a:outerShdw>
                  </a:effectLst>
                </a:rPr>
                <a:t>Business Services</a:t>
              </a:r>
            </a:p>
          </p:txBody>
        </p:sp>
        <p:sp>
          <p:nvSpPr>
            <p:cNvPr id="272459" name="Text Box 75"/>
            <p:cNvSpPr txBox="1">
              <a:spLocks noChangeArrowheads="1"/>
            </p:cNvSpPr>
            <p:nvPr/>
          </p:nvSpPr>
          <p:spPr bwMode="auto">
            <a:xfrm>
              <a:off x="416" y="1274"/>
              <a:ext cx="1088" cy="308"/>
            </a:xfrm>
            <a:prstGeom prst="rect">
              <a:avLst/>
            </a:prstGeom>
            <a:noFill/>
            <a:ln w="9525">
              <a:noFill/>
              <a:miter lim="800000"/>
              <a:headEnd/>
              <a:tailEnd/>
            </a:ln>
            <a:effectLst/>
          </p:spPr>
          <p:txBody>
            <a:bodyPr>
              <a:spAutoFit/>
            </a:bodyPr>
            <a:lstStyle/>
            <a:p>
              <a:pPr eaLnBrk="0" hangingPunct="0">
                <a:defRPr/>
              </a:pPr>
              <a:r>
                <a:rPr kumimoji="0" lang="en-GB" altLang="zh-TW" sz="1200" b="1" i="1">
                  <a:effectLst>
                    <a:outerShdw blurRad="38100" dist="38100" dir="2700000" algn="tl">
                      <a:srgbClr val="C0C0C0"/>
                    </a:outerShdw>
                  </a:effectLst>
                </a:rPr>
                <a:t>Business Processes</a:t>
              </a:r>
            </a:p>
          </p:txBody>
        </p:sp>
        <p:sp>
          <p:nvSpPr>
            <p:cNvPr id="102474" name="Rectangle 76"/>
            <p:cNvSpPr>
              <a:spLocks noChangeArrowheads="1"/>
            </p:cNvSpPr>
            <p:nvPr/>
          </p:nvSpPr>
          <p:spPr bwMode="auto">
            <a:xfrm>
              <a:off x="440" y="2152"/>
              <a:ext cx="3970" cy="589"/>
            </a:xfrm>
            <a:prstGeom prst="rect">
              <a:avLst/>
            </a:prstGeom>
            <a:solidFill>
              <a:srgbClr val="D7D9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475" name="Oval 77"/>
            <p:cNvSpPr>
              <a:spLocks noChangeArrowheads="1"/>
            </p:cNvSpPr>
            <p:nvPr/>
          </p:nvSpPr>
          <p:spPr bwMode="auto">
            <a:xfrm>
              <a:off x="2744" y="2310"/>
              <a:ext cx="1134" cy="317"/>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476" name="Oval 78"/>
            <p:cNvSpPr>
              <a:spLocks noChangeArrowheads="1"/>
            </p:cNvSpPr>
            <p:nvPr/>
          </p:nvSpPr>
          <p:spPr bwMode="auto">
            <a:xfrm>
              <a:off x="1448" y="2306"/>
              <a:ext cx="1159" cy="325"/>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477" name="Oval 79"/>
            <p:cNvSpPr>
              <a:spLocks noChangeArrowheads="1"/>
            </p:cNvSpPr>
            <p:nvPr/>
          </p:nvSpPr>
          <p:spPr bwMode="auto">
            <a:xfrm>
              <a:off x="3656" y="2334"/>
              <a:ext cx="702" cy="269"/>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478" name="Oval 80"/>
            <p:cNvSpPr>
              <a:spLocks noChangeArrowheads="1"/>
            </p:cNvSpPr>
            <p:nvPr/>
          </p:nvSpPr>
          <p:spPr bwMode="auto">
            <a:xfrm>
              <a:off x="824" y="2310"/>
              <a:ext cx="720" cy="317"/>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02479" name="Group 81"/>
            <p:cNvGrpSpPr>
              <a:grpSpLocks/>
            </p:cNvGrpSpPr>
            <p:nvPr/>
          </p:nvGrpSpPr>
          <p:grpSpPr bwMode="auto">
            <a:xfrm>
              <a:off x="3497" y="2899"/>
              <a:ext cx="556" cy="240"/>
              <a:chOff x="3334" y="1071"/>
              <a:chExt cx="556" cy="240"/>
            </a:xfrm>
          </p:grpSpPr>
          <p:sp>
            <p:nvSpPr>
              <p:cNvPr id="102480" name="Rectangle 82"/>
              <p:cNvSpPr>
                <a:spLocks noChangeArrowheads="1"/>
              </p:cNvSpPr>
              <p:nvPr/>
            </p:nvSpPr>
            <p:spPr bwMode="auto">
              <a:xfrm>
                <a:off x="3430" y="1071"/>
                <a:ext cx="460" cy="240"/>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02481" name="Group 83"/>
              <p:cNvGrpSpPr>
                <a:grpSpLocks/>
              </p:cNvGrpSpPr>
              <p:nvPr/>
            </p:nvGrpSpPr>
            <p:grpSpPr bwMode="auto">
              <a:xfrm>
                <a:off x="3334" y="1129"/>
                <a:ext cx="144" cy="123"/>
                <a:chOff x="3334" y="1092"/>
                <a:chExt cx="144" cy="123"/>
              </a:xfrm>
            </p:grpSpPr>
            <p:sp>
              <p:nvSpPr>
                <p:cNvPr id="102482" name="Rectangle 84"/>
                <p:cNvSpPr>
                  <a:spLocks noChangeArrowheads="1"/>
                </p:cNvSpPr>
                <p:nvPr/>
              </p:nvSpPr>
              <p:spPr bwMode="auto">
                <a:xfrm>
                  <a:off x="3334" y="1092"/>
                  <a:ext cx="144" cy="51"/>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483" name="Rectangle 85"/>
                <p:cNvSpPr>
                  <a:spLocks noChangeArrowheads="1"/>
                </p:cNvSpPr>
                <p:nvPr/>
              </p:nvSpPr>
              <p:spPr bwMode="auto">
                <a:xfrm>
                  <a:off x="3334" y="1163"/>
                  <a:ext cx="144" cy="52"/>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102484" name="Group 86"/>
            <p:cNvGrpSpPr>
              <a:grpSpLocks/>
            </p:cNvGrpSpPr>
            <p:nvPr/>
          </p:nvGrpSpPr>
          <p:grpSpPr bwMode="auto">
            <a:xfrm>
              <a:off x="3648" y="2523"/>
              <a:ext cx="339" cy="377"/>
              <a:chOff x="3968" y="1298"/>
              <a:chExt cx="339" cy="377"/>
            </a:xfrm>
          </p:grpSpPr>
          <p:grpSp>
            <p:nvGrpSpPr>
              <p:cNvPr id="102485" name="Group 87"/>
              <p:cNvGrpSpPr>
                <a:grpSpLocks/>
              </p:cNvGrpSpPr>
              <p:nvPr/>
            </p:nvGrpSpPr>
            <p:grpSpPr bwMode="auto">
              <a:xfrm>
                <a:off x="3968" y="1298"/>
                <a:ext cx="67" cy="377"/>
                <a:chOff x="3968" y="1162"/>
                <a:chExt cx="67" cy="377"/>
              </a:xfrm>
            </p:grpSpPr>
            <p:sp>
              <p:nvSpPr>
                <p:cNvPr id="102486" name="Line 88"/>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487" name="Oval 89"/>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2488" name="Group 90"/>
              <p:cNvGrpSpPr>
                <a:grpSpLocks/>
              </p:cNvGrpSpPr>
              <p:nvPr/>
            </p:nvGrpSpPr>
            <p:grpSpPr bwMode="auto">
              <a:xfrm>
                <a:off x="4104" y="1298"/>
                <a:ext cx="67" cy="377"/>
                <a:chOff x="3968" y="1162"/>
                <a:chExt cx="67" cy="377"/>
              </a:xfrm>
            </p:grpSpPr>
            <p:sp>
              <p:nvSpPr>
                <p:cNvPr id="102489" name="Line 91"/>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490" name="Oval 92"/>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2491" name="Group 93"/>
              <p:cNvGrpSpPr>
                <a:grpSpLocks/>
              </p:cNvGrpSpPr>
              <p:nvPr/>
            </p:nvGrpSpPr>
            <p:grpSpPr bwMode="auto">
              <a:xfrm>
                <a:off x="4240" y="1298"/>
                <a:ext cx="67" cy="377"/>
                <a:chOff x="3968" y="1162"/>
                <a:chExt cx="67" cy="377"/>
              </a:xfrm>
            </p:grpSpPr>
            <p:sp>
              <p:nvSpPr>
                <p:cNvPr id="102492" name="Line 94"/>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493" name="Oval 95"/>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102494" name="Group 96"/>
            <p:cNvGrpSpPr>
              <a:grpSpLocks/>
            </p:cNvGrpSpPr>
            <p:nvPr/>
          </p:nvGrpSpPr>
          <p:grpSpPr bwMode="auto">
            <a:xfrm>
              <a:off x="2381" y="2524"/>
              <a:ext cx="339" cy="377"/>
              <a:chOff x="3968" y="1298"/>
              <a:chExt cx="339" cy="377"/>
            </a:xfrm>
          </p:grpSpPr>
          <p:grpSp>
            <p:nvGrpSpPr>
              <p:cNvPr id="102495" name="Group 97"/>
              <p:cNvGrpSpPr>
                <a:grpSpLocks/>
              </p:cNvGrpSpPr>
              <p:nvPr/>
            </p:nvGrpSpPr>
            <p:grpSpPr bwMode="auto">
              <a:xfrm>
                <a:off x="3968" y="1298"/>
                <a:ext cx="67" cy="377"/>
                <a:chOff x="3968" y="1162"/>
                <a:chExt cx="67" cy="377"/>
              </a:xfrm>
            </p:grpSpPr>
            <p:sp>
              <p:nvSpPr>
                <p:cNvPr id="102496" name="Line 98"/>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497" name="Oval 99"/>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2498" name="Group 100"/>
              <p:cNvGrpSpPr>
                <a:grpSpLocks/>
              </p:cNvGrpSpPr>
              <p:nvPr/>
            </p:nvGrpSpPr>
            <p:grpSpPr bwMode="auto">
              <a:xfrm>
                <a:off x="4104" y="1298"/>
                <a:ext cx="67" cy="377"/>
                <a:chOff x="3968" y="1162"/>
                <a:chExt cx="67" cy="377"/>
              </a:xfrm>
            </p:grpSpPr>
            <p:sp>
              <p:nvSpPr>
                <p:cNvPr id="102499" name="Line 101"/>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500" name="Oval 102"/>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2501" name="Group 103"/>
              <p:cNvGrpSpPr>
                <a:grpSpLocks/>
              </p:cNvGrpSpPr>
              <p:nvPr/>
            </p:nvGrpSpPr>
            <p:grpSpPr bwMode="auto">
              <a:xfrm>
                <a:off x="4240" y="1298"/>
                <a:ext cx="67" cy="377"/>
                <a:chOff x="3968" y="1162"/>
                <a:chExt cx="67" cy="377"/>
              </a:xfrm>
            </p:grpSpPr>
            <p:sp>
              <p:nvSpPr>
                <p:cNvPr id="102502" name="Line 104"/>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503" name="Oval 105"/>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102504" name="Group 106"/>
            <p:cNvGrpSpPr>
              <a:grpSpLocks/>
            </p:cNvGrpSpPr>
            <p:nvPr/>
          </p:nvGrpSpPr>
          <p:grpSpPr bwMode="auto">
            <a:xfrm>
              <a:off x="2230" y="2900"/>
              <a:ext cx="556" cy="240"/>
              <a:chOff x="3334" y="1071"/>
              <a:chExt cx="556" cy="240"/>
            </a:xfrm>
          </p:grpSpPr>
          <p:sp>
            <p:nvSpPr>
              <p:cNvPr id="102505" name="Rectangle 107"/>
              <p:cNvSpPr>
                <a:spLocks noChangeArrowheads="1"/>
              </p:cNvSpPr>
              <p:nvPr/>
            </p:nvSpPr>
            <p:spPr bwMode="auto">
              <a:xfrm>
                <a:off x="3430" y="1071"/>
                <a:ext cx="460" cy="240"/>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02506" name="Group 108"/>
              <p:cNvGrpSpPr>
                <a:grpSpLocks/>
              </p:cNvGrpSpPr>
              <p:nvPr/>
            </p:nvGrpSpPr>
            <p:grpSpPr bwMode="auto">
              <a:xfrm>
                <a:off x="3334" y="1129"/>
                <a:ext cx="144" cy="123"/>
                <a:chOff x="3334" y="1092"/>
                <a:chExt cx="144" cy="123"/>
              </a:xfrm>
            </p:grpSpPr>
            <p:sp>
              <p:nvSpPr>
                <p:cNvPr id="102507" name="Rectangle 109"/>
                <p:cNvSpPr>
                  <a:spLocks noChangeArrowheads="1"/>
                </p:cNvSpPr>
                <p:nvPr/>
              </p:nvSpPr>
              <p:spPr bwMode="auto">
                <a:xfrm>
                  <a:off x="3334" y="1092"/>
                  <a:ext cx="144" cy="51"/>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508" name="Rectangle 110"/>
                <p:cNvSpPr>
                  <a:spLocks noChangeArrowheads="1"/>
                </p:cNvSpPr>
                <p:nvPr/>
              </p:nvSpPr>
              <p:spPr bwMode="auto">
                <a:xfrm>
                  <a:off x="3334" y="1163"/>
                  <a:ext cx="144" cy="52"/>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102509" name="Group 111"/>
            <p:cNvGrpSpPr>
              <a:grpSpLocks/>
            </p:cNvGrpSpPr>
            <p:nvPr/>
          </p:nvGrpSpPr>
          <p:grpSpPr bwMode="auto">
            <a:xfrm>
              <a:off x="1115" y="2524"/>
              <a:ext cx="339" cy="377"/>
              <a:chOff x="3968" y="1298"/>
              <a:chExt cx="339" cy="377"/>
            </a:xfrm>
          </p:grpSpPr>
          <p:grpSp>
            <p:nvGrpSpPr>
              <p:cNvPr id="102510" name="Group 112"/>
              <p:cNvGrpSpPr>
                <a:grpSpLocks/>
              </p:cNvGrpSpPr>
              <p:nvPr/>
            </p:nvGrpSpPr>
            <p:grpSpPr bwMode="auto">
              <a:xfrm>
                <a:off x="3968" y="1298"/>
                <a:ext cx="67" cy="377"/>
                <a:chOff x="3968" y="1162"/>
                <a:chExt cx="67" cy="377"/>
              </a:xfrm>
            </p:grpSpPr>
            <p:sp>
              <p:nvSpPr>
                <p:cNvPr id="102511" name="Line 113"/>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512" name="Oval 114"/>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2513" name="Group 115"/>
              <p:cNvGrpSpPr>
                <a:grpSpLocks/>
              </p:cNvGrpSpPr>
              <p:nvPr/>
            </p:nvGrpSpPr>
            <p:grpSpPr bwMode="auto">
              <a:xfrm>
                <a:off x="4104" y="1298"/>
                <a:ext cx="67" cy="377"/>
                <a:chOff x="3968" y="1162"/>
                <a:chExt cx="67" cy="377"/>
              </a:xfrm>
            </p:grpSpPr>
            <p:sp>
              <p:nvSpPr>
                <p:cNvPr id="102514" name="Line 116"/>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515" name="Oval 117"/>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102516" name="Group 118"/>
              <p:cNvGrpSpPr>
                <a:grpSpLocks/>
              </p:cNvGrpSpPr>
              <p:nvPr/>
            </p:nvGrpSpPr>
            <p:grpSpPr bwMode="auto">
              <a:xfrm>
                <a:off x="4240" y="1298"/>
                <a:ext cx="67" cy="377"/>
                <a:chOff x="3968" y="1162"/>
                <a:chExt cx="67" cy="377"/>
              </a:xfrm>
            </p:grpSpPr>
            <p:sp>
              <p:nvSpPr>
                <p:cNvPr id="102517" name="Line 119"/>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102518" name="Oval 120"/>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102519" name="Group 121"/>
            <p:cNvGrpSpPr>
              <a:grpSpLocks/>
            </p:cNvGrpSpPr>
            <p:nvPr/>
          </p:nvGrpSpPr>
          <p:grpSpPr bwMode="auto">
            <a:xfrm>
              <a:off x="964" y="2900"/>
              <a:ext cx="556" cy="240"/>
              <a:chOff x="3334" y="1071"/>
              <a:chExt cx="556" cy="240"/>
            </a:xfrm>
          </p:grpSpPr>
          <p:sp>
            <p:nvSpPr>
              <p:cNvPr id="102520" name="Rectangle 122"/>
              <p:cNvSpPr>
                <a:spLocks noChangeArrowheads="1"/>
              </p:cNvSpPr>
              <p:nvPr/>
            </p:nvSpPr>
            <p:spPr bwMode="auto">
              <a:xfrm>
                <a:off x="3430" y="1071"/>
                <a:ext cx="460" cy="240"/>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102521" name="Group 123"/>
              <p:cNvGrpSpPr>
                <a:grpSpLocks/>
              </p:cNvGrpSpPr>
              <p:nvPr/>
            </p:nvGrpSpPr>
            <p:grpSpPr bwMode="auto">
              <a:xfrm>
                <a:off x="3334" y="1129"/>
                <a:ext cx="144" cy="123"/>
                <a:chOff x="3334" y="1092"/>
                <a:chExt cx="144" cy="123"/>
              </a:xfrm>
            </p:grpSpPr>
            <p:sp>
              <p:nvSpPr>
                <p:cNvPr id="102522" name="Rectangle 124"/>
                <p:cNvSpPr>
                  <a:spLocks noChangeArrowheads="1"/>
                </p:cNvSpPr>
                <p:nvPr/>
              </p:nvSpPr>
              <p:spPr bwMode="auto">
                <a:xfrm>
                  <a:off x="3334" y="1092"/>
                  <a:ext cx="144" cy="51"/>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523" name="Rectangle 125"/>
                <p:cNvSpPr>
                  <a:spLocks noChangeArrowheads="1"/>
                </p:cNvSpPr>
                <p:nvPr/>
              </p:nvSpPr>
              <p:spPr bwMode="auto">
                <a:xfrm>
                  <a:off x="3334" y="1163"/>
                  <a:ext cx="144" cy="52"/>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sp>
          <p:nvSpPr>
            <p:cNvPr id="272510" name="Text Box 126"/>
            <p:cNvSpPr txBox="1">
              <a:spLocks noChangeArrowheads="1"/>
            </p:cNvSpPr>
            <p:nvPr/>
          </p:nvSpPr>
          <p:spPr bwMode="auto">
            <a:xfrm>
              <a:off x="416" y="2589"/>
              <a:ext cx="1248" cy="185"/>
            </a:xfrm>
            <a:prstGeom prst="rect">
              <a:avLst/>
            </a:prstGeom>
            <a:noFill/>
            <a:ln w="9525">
              <a:noFill/>
              <a:miter lim="800000"/>
              <a:headEnd/>
              <a:tailEnd/>
            </a:ln>
            <a:effectLst/>
          </p:spPr>
          <p:txBody>
            <a:bodyPr>
              <a:spAutoFit/>
            </a:bodyPr>
            <a:lstStyle/>
            <a:p>
              <a:pPr eaLnBrk="0" hangingPunct="0">
                <a:defRPr/>
              </a:pPr>
              <a:r>
                <a:rPr kumimoji="0" lang="en-GB" altLang="zh-TW" sz="1200" b="1" i="1">
                  <a:effectLst>
                    <a:outerShdw blurRad="38100" dist="38100" dir="2700000" algn="tl">
                      <a:srgbClr val="C0C0C0"/>
                    </a:outerShdw>
                  </a:effectLst>
                </a:rPr>
                <a:t>Infrastructure Services</a:t>
              </a:r>
            </a:p>
          </p:txBody>
        </p:sp>
        <p:sp>
          <p:nvSpPr>
            <p:cNvPr id="102525" name="Rectangle 127"/>
            <p:cNvSpPr>
              <a:spLocks noChangeArrowheads="1"/>
            </p:cNvSpPr>
            <p:nvPr/>
          </p:nvSpPr>
          <p:spPr bwMode="auto">
            <a:xfrm>
              <a:off x="444" y="224"/>
              <a:ext cx="3970" cy="470"/>
            </a:xfrm>
            <a:prstGeom prst="rect">
              <a:avLst/>
            </a:prstGeom>
            <a:solidFill>
              <a:srgbClr val="DCF8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2512" name="Text Box 128"/>
            <p:cNvSpPr txBox="1">
              <a:spLocks noChangeArrowheads="1"/>
            </p:cNvSpPr>
            <p:nvPr/>
          </p:nvSpPr>
          <p:spPr bwMode="auto">
            <a:xfrm>
              <a:off x="416" y="523"/>
              <a:ext cx="958" cy="308"/>
            </a:xfrm>
            <a:prstGeom prst="rect">
              <a:avLst/>
            </a:prstGeom>
            <a:noFill/>
            <a:ln w="9525">
              <a:noFill/>
              <a:miter lim="800000"/>
              <a:headEnd/>
              <a:tailEnd/>
            </a:ln>
            <a:effectLst/>
          </p:spPr>
          <p:txBody>
            <a:bodyPr>
              <a:spAutoFit/>
            </a:bodyPr>
            <a:lstStyle/>
            <a:p>
              <a:pPr eaLnBrk="0" hangingPunct="0">
                <a:defRPr/>
              </a:pPr>
              <a:r>
                <a:rPr kumimoji="0" lang="en-GB" altLang="zh-TW" sz="1200" b="1" i="1">
                  <a:effectLst>
                    <a:outerShdw blurRad="38100" dist="38100" dir="2700000" algn="tl">
                      <a:srgbClr val="C0C0C0"/>
                    </a:outerShdw>
                  </a:effectLst>
                </a:rPr>
                <a:t>Business Domain</a:t>
              </a:r>
            </a:p>
          </p:txBody>
        </p:sp>
        <p:cxnSp>
          <p:nvCxnSpPr>
            <p:cNvPr id="102527" name="AutoShape 129"/>
            <p:cNvCxnSpPr>
              <a:cxnSpLocks noChangeShapeType="1"/>
            </p:cNvCxnSpPr>
            <p:nvPr/>
          </p:nvCxnSpPr>
          <p:spPr bwMode="auto">
            <a:xfrm rot="5400000">
              <a:off x="1588" y="268"/>
              <a:ext cx="238" cy="805"/>
            </a:xfrm>
            <a:prstGeom prst="curvedConnector3">
              <a:avLst>
                <a:gd name="adj1" fmla="val 4789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28" name="AutoShape 130"/>
            <p:cNvCxnSpPr>
              <a:cxnSpLocks noChangeShapeType="1"/>
            </p:cNvCxnSpPr>
            <p:nvPr/>
          </p:nvCxnSpPr>
          <p:spPr bwMode="auto">
            <a:xfrm rot="16200000" flipH="1">
              <a:off x="2963" y="237"/>
              <a:ext cx="286" cy="804"/>
            </a:xfrm>
            <a:prstGeom prst="curvedConnector3">
              <a:avLst>
                <a:gd name="adj1" fmla="val 5804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02529" name="Line 131"/>
            <p:cNvSpPr>
              <a:spLocks noChangeShapeType="1"/>
            </p:cNvSpPr>
            <p:nvPr/>
          </p:nvSpPr>
          <p:spPr bwMode="auto">
            <a:xfrm>
              <a:off x="2440" y="664"/>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272516" name="Rectangle 132"/>
            <p:cNvSpPr>
              <a:spLocks noChangeArrowheads="1"/>
            </p:cNvSpPr>
            <p:nvPr/>
          </p:nvSpPr>
          <p:spPr bwMode="auto">
            <a:xfrm>
              <a:off x="1958" y="696"/>
              <a:ext cx="1094" cy="247"/>
            </a:xfrm>
            <a:prstGeom prst="rect">
              <a:avLst/>
            </a:prstGeom>
            <a:noFill/>
            <a:ln w="9525">
              <a:noFill/>
              <a:miter lim="800000"/>
              <a:headEnd/>
              <a:tailEnd/>
            </a:ln>
            <a:effectLst/>
          </p:spPr>
          <p:txBody>
            <a:bodyPr wrap="none">
              <a:spAutoFit/>
            </a:bodyPr>
            <a:lstStyle/>
            <a:p>
              <a:pPr eaLnBrk="0" hangingPunct="0">
                <a:defRPr/>
              </a:pPr>
              <a:r>
                <a:rPr kumimoji="0" lang="zh-TW" altLang="en-GB"/>
                <a:t> </a:t>
              </a:r>
              <a:r>
                <a:rPr kumimoji="0" lang="en-GB" altLang="zh-TW" sz="1200" b="1" i="1">
                  <a:effectLst>
                    <a:outerShdw blurRad="38100" dist="38100" dir="2700000" algn="tl">
                      <a:srgbClr val="C0C0C0"/>
                    </a:outerShdw>
                  </a:effectLst>
                </a:rPr>
                <a:t>Order Management</a:t>
              </a:r>
              <a:endParaRPr kumimoji="0" lang="en-GB" altLang="zh-TW"/>
            </a:p>
          </p:txBody>
        </p:sp>
        <p:sp>
          <p:nvSpPr>
            <p:cNvPr id="272517" name="Rectangle 133"/>
            <p:cNvSpPr>
              <a:spLocks noChangeArrowheads="1"/>
            </p:cNvSpPr>
            <p:nvPr/>
          </p:nvSpPr>
          <p:spPr bwMode="auto">
            <a:xfrm>
              <a:off x="912" y="744"/>
              <a:ext cx="708" cy="185"/>
            </a:xfrm>
            <a:prstGeom prst="rect">
              <a:avLst/>
            </a:prstGeom>
            <a:noFill/>
            <a:ln w="9525">
              <a:noFill/>
              <a:miter lim="800000"/>
              <a:headEnd/>
              <a:tailEnd/>
            </a:ln>
            <a:effectLst/>
          </p:spPr>
          <p:txBody>
            <a:bodyPr wrap="none">
              <a:spAutoFit/>
            </a:bodyPr>
            <a:lstStyle/>
            <a:p>
              <a:pPr eaLnBrk="0" hangingPunct="0">
                <a:defRPr/>
              </a:pPr>
              <a:r>
                <a:rPr kumimoji="0" lang="en-GB" altLang="zh-TW" sz="1200" b="1" i="1">
                  <a:effectLst>
                    <a:outerShdw blurRad="38100" dist="38100" dir="2700000" algn="tl">
                      <a:srgbClr val="C0C0C0"/>
                    </a:outerShdw>
                  </a:effectLst>
                </a:rPr>
                <a:t>Purchasing </a:t>
              </a:r>
            </a:p>
          </p:txBody>
        </p:sp>
        <p:sp>
          <p:nvSpPr>
            <p:cNvPr id="272518" name="Rectangle 134"/>
            <p:cNvSpPr>
              <a:spLocks noChangeArrowheads="1"/>
            </p:cNvSpPr>
            <p:nvPr/>
          </p:nvSpPr>
          <p:spPr bwMode="auto">
            <a:xfrm>
              <a:off x="3400" y="744"/>
              <a:ext cx="582" cy="185"/>
            </a:xfrm>
            <a:prstGeom prst="rect">
              <a:avLst/>
            </a:prstGeom>
            <a:noFill/>
            <a:ln w="9525">
              <a:noFill/>
              <a:miter lim="800000"/>
              <a:headEnd/>
              <a:tailEnd/>
            </a:ln>
            <a:effectLst/>
          </p:spPr>
          <p:txBody>
            <a:bodyPr wrap="none">
              <a:spAutoFit/>
            </a:bodyPr>
            <a:lstStyle/>
            <a:p>
              <a:pPr eaLnBrk="0" hangingPunct="0">
                <a:defRPr/>
              </a:pPr>
              <a:r>
                <a:rPr kumimoji="0" lang="en-GB" altLang="zh-TW" sz="1200" b="1" i="1">
                  <a:effectLst>
                    <a:outerShdw blurRad="38100" dist="38100" dir="2700000" algn="tl">
                      <a:srgbClr val="C0C0C0"/>
                    </a:outerShdw>
                  </a:effectLst>
                </a:rPr>
                <a:t>Inventory</a:t>
              </a:r>
            </a:p>
          </p:txBody>
        </p:sp>
        <p:sp>
          <p:nvSpPr>
            <p:cNvPr id="102533" name="Oval 135"/>
            <p:cNvSpPr>
              <a:spLocks noChangeArrowheads="1"/>
            </p:cNvSpPr>
            <p:nvPr/>
          </p:nvSpPr>
          <p:spPr bwMode="auto">
            <a:xfrm>
              <a:off x="2021" y="264"/>
              <a:ext cx="816" cy="384"/>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2520" name="Rectangle 136"/>
            <p:cNvSpPr>
              <a:spLocks noChangeArrowheads="1"/>
            </p:cNvSpPr>
            <p:nvPr/>
          </p:nvSpPr>
          <p:spPr bwMode="auto">
            <a:xfrm>
              <a:off x="2104" y="352"/>
              <a:ext cx="697" cy="185"/>
            </a:xfrm>
            <a:prstGeom prst="rect">
              <a:avLst/>
            </a:prstGeom>
            <a:noFill/>
            <a:ln w="9525">
              <a:noFill/>
              <a:miter lim="800000"/>
              <a:headEnd/>
              <a:tailEnd/>
            </a:ln>
            <a:effectLst/>
          </p:spPr>
          <p:txBody>
            <a:bodyPr wrap="none">
              <a:spAutoFit/>
            </a:bodyPr>
            <a:lstStyle/>
            <a:p>
              <a:pPr eaLnBrk="0" hangingPunct="0">
                <a:defRPr/>
              </a:pPr>
              <a:r>
                <a:rPr kumimoji="0" lang="en-GB" altLang="zh-TW" sz="1200" b="1" i="1">
                  <a:effectLst>
                    <a:outerShdw blurRad="38100" dist="38100" dir="2700000" algn="tl">
                      <a:srgbClr val="C0C0C0"/>
                    </a:outerShdw>
                  </a:effectLst>
                </a:rPr>
                <a:t>Distribution</a:t>
              </a:r>
            </a:p>
          </p:txBody>
        </p:sp>
        <p:cxnSp>
          <p:nvCxnSpPr>
            <p:cNvPr id="102535" name="AutoShape 137"/>
            <p:cNvCxnSpPr>
              <a:cxnSpLocks noChangeShapeType="1"/>
              <a:stCxn id="102465" idx="3"/>
            </p:cNvCxnSpPr>
            <p:nvPr/>
          </p:nvCxnSpPr>
          <p:spPr bwMode="auto">
            <a:xfrm rot="5400000">
              <a:off x="1085" y="1994"/>
              <a:ext cx="313" cy="308"/>
            </a:xfrm>
            <a:prstGeom prst="curvedConnector3">
              <a:avLst>
                <a:gd name="adj1" fmla="val 5750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36" name="AutoShape 138"/>
            <p:cNvCxnSpPr>
              <a:cxnSpLocks noChangeShapeType="1"/>
            </p:cNvCxnSpPr>
            <p:nvPr/>
          </p:nvCxnSpPr>
          <p:spPr bwMode="auto">
            <a:xfrm rot="16200000" flipH="1">
              <a:off x="1423" y="1937"/>
              <a:ext cx="408" cy="358"/>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37" name="AutoShape 139"/>
            <p:cNvCxnSpPr>
              <a:cxnSpLocks noChangeShapeType="1"/>
            </p:cNvCxnSpPr>
            <p:nvPr/>
          </p:nvCxnSpPr>
          <p:spPr bwMode="auto">
            <a:xfrm rot="16200000" flipH="1">
              <a:off x="2204" y="1650"/>
              <a:ext cx="317" cy="1079"/>
            </a:xfrm>
            <a:prstGeom prst="curvedConnector3">
              <a:avLst>
                <a:gd name="adj1" fmla="val 4258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38" name="AutoShape 140"/>
            <p:cNvCxnSpPr>
              <a:cxnSpLocks noChangeShapeType="1"/>
              <a:stCxn id="102463" idx="4"/>
              <a:endCxn id="102475" idx="0"/>
            </p:cNvCxnSpPr>
            <p:nvPr/>
          </p:nvCxnSpPr>
          <p:spPr bwMode="auto">
            <a:xfrm rot="16200000" flipH="1">
              <a:off x="2998" y="1997"/>
              <a:ext cx="335" cy="291"/>
            </a:xfrm>
            <a:prstGeom prst="curvedConnector3">
              <a:avLst>
                <a:gd name="adj1" fmla="val 4985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39" name="AutoShape 141"/>
            <p:cNvCxnSpPr>
              <a:cxnSpLocks noChangeShapeType="1"/>
            </p:cNvCxnSpPr>
            <p:nvPr/>
          </p:nvCxnSpPr>
          <p:spPr bwMode="auto">
            <a:xfrm rot="16200000" flipH="1">
              <a:off x="3398" y="1938"/>
              <a:ext cx="431" cy="395"/>
            </a:xfrm>
            <a:prstGeom prst="curvedConnector3">
              <a:avLst>
                <a:gd name="adj1" fmla="val 4060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40" name="AutoShape 142"/>
            <p:cNvCxnSpPr>
              <a:cxnSpLocks noChangeShapeType="1"/>
            </p:cNvCxnSpPr>
            <p:nvPr/>
          </p:nvCxnSpPr>
          <p:spPr bwMode="auto">
            <a:xfrm rot="5400000">
              <a:off x="2374" y="1995"/>
              <a:ext cx="383" cy="315"/>
            </a:xfrm>
            <a:prstGeom prst="curvedConnector3">
              <a:avLst>
                <a:gd name="adj1" fmla="val 5587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41" name="AutoShape 143"/>
            <p:cNvCxnSpPr>
              <a:cxnSpLocks noChangeShapeType="1"/>
            </p:cNvCxnSpPr>
            <p:nvPr/>
          </p:nvCxnSpPr>
          <p:spPr bwMode="auto">
            <a:xfrm>
              <a:off x="1592" y="1832"/>
              <a:ext cx="1156" cy="574"/>
            </a:xfrm>
            <a:prstGeom prst="curvedConnector3">
              <a:avLst>
                <a:gd name="adj1" fmla="val 7422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02542" name="AutoShape 144"/>
            <p:cNvCxnSpPr>
              <a:cxnSpLocks noChangeShapeType="1"/>
            </p:cNvCxnSpPr>
            <p:nvPr/>
          </p:nvCxnSpPr>
          <p:spPr bwMode="auto">
            <a:xfrm rot="16200000" flipH="1">
              <a:off x="1780" y="2066"/>
              <a:ext cx="267" cy="197"/>
            </a:xfrm>
            <a:prstGeom prst="curvedConnector3">
              <a:avLst>
                <a:gd name="adj1" fmla="val 4981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102543" name="Picture 145" descr="Dell Dimension Desktop Sept_2000 M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 y="3318"/>
              <a:ext cx="5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2544" name="Group 146"/>
            <p:cNvGrpSpPr>
              <a:grpSpLocks/>
            </p:cNvGrpSpPr>
            <p:nvPr/>
          </p:nvGrpSpPr>
          <p:grpSpPr bwMode="auto">
            <a:xfrm>
              <a:off x="2331" y="3424"/>
              <a:ext cx="432" cy="480"/>
              <a:chOff x="2592" y="3504"/>
              <a:chExt cx="432" cy="480"/>
            </a:xfrm>
          </p:grpSpPr>
          <p:sp>
            <p:nvSpPr>
              <p:cNvPr id="102545" name="AutoShape 147"/>
              <p:cNvSpPr>
                <a:spLocks noChangeArrowheads="1"/>
              </p:cNvSpPr>
              <p:nvPr/>
            </p:nvSpPr>
            <p:spPr bwMode="auto">
              <a:xfrm>
                <a:off x="2592" y="3504"/>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546" name="AutoShape 148"/>
              <p:cNvSpPr>
                <a:spLocks noChangeArrowheads="1"/>
              </p:cNvSpPr>
              <p:nvPr/>
            </p:nvSpPr>
            <p:spPr bwMode="auto">
              <a:xfrm>
                <a:off x="2688" y="3600"/>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102547" name="AutoShape 149"/>
              <p:cNvSpPr>
                <a:spLocks noChangeArrowheads="1"/>
              </p:cNvSpPr>
              <p:nvPr/>
            </p:nvSpPr>
            <p:spPr bwMode="auto">
              <a:xfrm>
                <a:off x="2784" y="3696"/>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sp>
          <p:nvSpPr>
            <p:cNvPr id="272534" name="Text Box 150"/>
            <p:cNvSpPr txBox="1">
              <a:spLocks noChangeArrowheads="1"/>
            </p:cNvSpPr>
            <p:nvPr/>
          </p:nvSpPr>
          <p:spPr bwMode="auto">
            <a:xfrm>
              <a:off x="3669" y="1421"/>
              <a:ext cx="923" cy="875"/>
            </a:xfrm>
            <a:prstGeom prst="rect">
              <a:avLst/>
            </a:prstGeom>
            <a:noFill/>
            <a:ln w="9525">
              <a:noFill/>
              <a:miter lim="800000"/>
              <a:headEnd/>
              <a:tailEnd/>
            </a:ln>
            <a:effectLst/>
          </p:spPr>
          <p:txBody>
            <a:bodyPr>
              <a:spAutoFit/>
            </a:bodyPr>
            <a:lstStyle/>
            <a:p>
              <a:pPr eaLnBrk="0" hangingPunct="0">
                <a:lnSpc>
                  <a:spcPct val="90000"/>
                </a:lnSpc>
                <a:defRPr/>
              </a:pPr>
              <a:r>
                <a:rPr kumimoji="0" lang="en-GB" altLang="zh-TW" sz="1100" b="1" i="1">
                  <a:effectLst>
                    <a:outerShdw blurRad="38100" dist="38100" dir="2700000" algn="tl">
                      <a:srgbClr val="C0C0C0"/>
                    </a:outerShdw>
                  </a:effectLst>
                </a:rPr>
                <a:t>create, modify, </a:t>
              </a:r>
            </a:p>
            <a:p>
              <a:pPr eaLnBrk="0" hangingPunct="0">
                <a:lnSpc>
                  <a:spcPct val="90000"/>
                </a:lnSpc>
                <a:defRPr/>
              </a:pPr>
              <a:r>
                <a:rPr kumimoji="0" lang="en-GB" altLang="zh-TW" sz="1100" b="1" i="1">
                  <a:effectLst>
                    <a:outerShdw blurRad="38100" dist="38100" dir="2700000" algn="tl">
                      <a:srgbClr val="C0C0C0"/>
                    </a:outerShdw>
                  </a:effectLst>
                </a:rPr>
                <a:t>suspend, </a:t>
              </a:r>
            </a:p>
            <a:p>
              <a:pPr eaLnBrk="0" hangingPunct="0">
                <a:lnSpc>
                  <a:spcPct val="90000"/>
                </a:lnSpc>
                <a:defRPr/>
              </a:pPr>
              <a:r>
                <a:rPr kumimoji="0" lang="en-GB" altLang="zh-TW" sz="1100" b="1" i="1">
                  <a:effectLst>
                    <a:outerShdw blurRad="38100" dist="38100" dir="2700000" algn="tl">
                      <a:srgbClr val="C0C0C0"/>
                    </a:outerShdw>
                  </a:effectLst>
                </a:rPr>
                <a:t>cancel orders,</a:t>
              </a:r>
            </a:p>
            <a:p>
              <a:pPr eaLnBrk="0" hangingPunct="0">
                <a:lnSpc>
                  <a:spcPct val="90000"/>
                </a:lnSpc>
                <a:defRPr/>
              </a:pPr>
              <a:r>
                <a:rPr kumimoji="0" lang="en-GB" altLang="zh-TW" sz="1100" b="1" i="1">
                  <a:effectLst>
                    <a:outerShdw blurRad="38100" dist="38100" dir="2700000" algn="tl">
                      <a:srgbClr val="C0C0C0"/>
                    </a:outerShdw>
                  </a:effectLst>
                </a:rPr>
                <a:t>schedule orders, </a:t>
              </a:r>
            </a:p>
            <a:p>
              <a:pPr eaLnBrk="0" hangingPunct="0">
                <a:lnSpc>
                  <a:spcPct val="90000"/>
                </a:lnSpc>
                <a:defRPr/>
              </a:pPr>
              <a:r>
                <a:rPr kumimoji="0" lang="en-GB" altLang="zh-TW" sz="1100" b="1" i="1">
                  <a:effectLst>
                    <a:outerShdw blurRad="38100" dist="38100" dir="2700000" algn="tl">
                      <a:srgbClr val="C0C0C0"/>
                    </a:outerShdw>
                  </a:effectLst>
                </a:rPr>
                <a:t>create, modify, </a:t>
              </a:r>
            </a:p>
            <a:p>
              <a:pPr eaLnBrk="0" hangingPunct="0">
                <a:lnSpc>
                  <a:spcPct val="90000"/>
                </a:lnSpc>
                <a:defRPr/>
              </a:pPr>
              <a:r>
                <a:rPr kumimoji="0" lang="en-GB" altLang="zh-TW" sz="1100" b="1" i="1">
                  <a:effectLst>
                    <a:outerShdw blurRad="38100" dist="38100" dir="2700000" algn="tl">
                      <a:srgbClr val="C0C0C0"/>
                    </a:outerShdw>
                  </a:effectLst>
                </a:rPr>
                <a:t>delete bulk orders,</a:t>
              </a:r>
            </a:p>
            <a:p>
              <a:pPr eaLnBrk="0" hangingPunct="0">
                <a:lnSpc>
                  <a:spcPct val="90000"/>
                </a:lnSpc>
                <a:defRPr/>
              </a:pPr>
              <a:r>
                <a:rPr kumimoji="0" lang="en-GB" altLang="zh-TW" sz="1100" b="1" i="1">
                  <a:effectLst>
                    <a:outerShdw blurRad="38100" dist="38100" dir="2700000" algn="tl">
                      <a:srgbClr val="C0C0C0"/>
                    </a:outerShdw>
                  </a:effectLst>
                </a:rPr>
                <a:t>order progress</a:t>
              </a:r>
            </a:p>
          </p:txBody>
        </p:sp>
        <p:sp>
          <p:nvSpPr>
            <p:cNvPr id="102549" name="Oval 151"/>
            <p:cNvSpPr>
              <a:spLocks noChangeArrowheads="1"/>
            </p:cNvSpPr>
            <p:nvPr/>
          </p:nvSpPr>
          <p:spPr bwMode="auto">
            <a:xfrm>
              <a:off x="554" y="387"/>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1</a:t>
              </a:r>
              <a:endParaRPr kumimoji="0" lang="en-GB" altLang="zh-TW" sz="1600">
                <a:latin typeface="Times New Roman" panose="02020603050405020304" pitchFamily="18" charset="0"/>
              </a:endParaRPr>
            </a:p>
          </p:txBody>
        </p:sp>
        <p:sp>
          <p:nvSpPr>
            <p:cNvPr id="102550" name="Oval 152"/>
            <p:cNvSpPr>
              <a:spLocks noChangeArrowheads="1"/>
            </p:cNvSpPr>
            <p:nvPr/>
          </p:nvSpPr>
          <p:spPr bwMode="auto">
            <a:xfrm>
              <a:off x="555" y="1029"/>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2</a:t>
              </a:r>
              <a:endParaRPr kumimoji="0" lang="en-GB" altLang="zh-TW" sz="1600">
                <a:latin typeface="Times New Roman" panose="02020603050405020304" pitchFamily="18" charset="0"/>
              </a:endParaRPr>
            </a:p>
          </p:txBody>
        </p:sp>
        <p:sp>
          <p:nvSpPr>
            <p:cNvPr id="102551" name="Oval 153"/>
            <p:cNvSpPr>
              <a:spLocks noChangeArrowheads="1"/>
            </p:cNvSpPr>
            <p:nvPr/>
          </p:nvSpPr>
          <p:spPr bwMode="auto">
            <a:xfrm>
              <a:off x="554" y="1731"/>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3</a:t>
              </a:r>
              <a:endParaRPr kumimoji="0" lang="en-GB" altLang="zh-TW" sz="1600">
                <a:latin typeface="Times New Roman" panose="02020603050405020304" pitchFamily="18" charset="0"/>
              </a:endParaRPr>
            </a:p>
          </p:txBody>
        </p:sp>
        <p:sp>
          <p:nvSpPr>
            <p:cNvPr id="102552" name="Oval 154"/>
            <p:cNvSpPr>
              <a:spLocks noChangeArrowheads="1"/>
            </p:cNvSpPr>
            <p:nvPr/>
          </p:nvSpPr>
          <p:spPr bwMode="auto">
            <a:xfrm>
              <a:off x="554" y="2374"/>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4</a:t>
              </a:r>
              <a:endParaRPr kumimoji="0" lang="en-GB" altLang="zh-TW" sz="1600">
                <a:latin typeface="Times New Roman" panose="02020603050405020304" pitchFamily="18" charset="0"/>
              </a:endParaRPr>
            </a:p>
          </p:txBody>
        </p:sp>
        <p:sp>
          <p:nvSpPr>
            <p:cNvPr id="102553" name="Oval 155"/>
            <p:cNvSpPr>
              <a:spLocks noChangeArrowheads="1"/>
            </p:cNvSpPr>
            <p:nvPr/>
          </p:nvSpPr>
          <p:spPr bwMode="auto">
            <a:xfrm>
              <a:off x="555" y="2968"/>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5</a:t>
              </a:r>
              <a:endParaRPr kumimoji="0" lang="en-GB" altLang="zh-TW" sz="1600">
                <a:latin typeface="Times New Roman" panose="02020603050405020304" pitchFamily="18" charset="0"/>
              </a:endParaRPr>
            </a:p>
          </p:txBody>
        </p:sp>
        <p:sp>
          <p:nvSpPr>
            <p:cNvPr id="102554" name="Oval 156"/>
            <p:cNvSpPr>
              <a:spLocks noChangeArrowheads="1"/>
            </p:cNvSpPr>
            <p:nvPr/>
          </p:nvSpPr>
          <p:spPr bwMode="auto">
            <a:xfrm>
              <a:off x="487" y="3630"/>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6</a:t>
              </a:r>
              <a:endParaRPr kumimoji="0" lang="en-GB" altLang="zh-TW" sz="1600">
                <a:latin typeface="Times New Roman" panose="02020603050405020304" pitchFamily="18" charset="0"/>
              </a:endParaRPr>
            </a:p>
          </p:txBody>
        </p:sp>
      </p:grpSp>
    </p:spTree>
    <p:extLst>
      <p:ext uri="{BB962C8B-B14F-4D97-AF65-F5344CB8AC3E}">
        <p14:creationId xmlns:p14="http://schemas.microsoft.com/office/powerpoint/2010/main" val="141738181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40B0E7EF-7069-4B49-90DC-6D2413D3AEBF}" type="slidenum">
              <a:rPr kumimoji="0" lang="en-US" altLang="zh-TW">
                <a:latin typeface="Garamond" panose="02020404030301010803" pitchFamily="18" charset="0"/>
              </a:rPr>
              <a:pPr eaLnBrk="1" hangingPunct="1"/>
              <a:t>39</a:t>
            </a:fld>
            <a:endParaRPr kumimoji="0" lang="en-US" altLang="zh-TW">
              <a:latin typeface="Garamond" panose="02020404030301010803" pitchFamily="18" charset="0"/>
            </a:endParaRPr>
          </a:p>
        </p:txBody>
      </p:sp>
      <p:sp>
        <p:nvSpPr>
          <p:cNvPr id="31747" name="Rectangle 4"/>
          <p:cNvSpPr>
            <a:spLocks noGrp="1" noChangeArrowheads="1"/>
          </p:cNvSpPr>
          <p:nvPr>
            <p:ph type="title"/>
          </p:nvPr>
        </p:nvSpPr>
        <p:spPr/>
        <p:txBody>
          <a:bodyPr/>
          <a:lstStyle/>
          <a:p>
            <a:r>
              <a:rPr lang="en-US" altLang="zh-TW" smtClean="0"/>
              <a:t>Layer Structure</a:t>
            </a:r>
          </a:p>
        </p:txBody>
      </p:sp>
      <p:pic>
        <p:nvPicPr>
          <p:cNvPr id="31748" name="Picture 6" descr="OSI-7-Layers"/>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47813" y="1517650"/>
            <a:ext cx="6197600" cy="4759325"/>
          </a:xfrm>
          <a:noFill/>
        </p:spPr>
      </p:pic>
      <p:sp>
        <p:nvSpPr>
          <p:cNvPr id="31749" name="Text Box 7"/>
          <p:cNvSpPr txBox="1">
            <a:spLocks noChangeArrowheads="1"/>
          </p:cNvSpPr>
          <p:nvPr/>
        </p:nvSpPr>
        <p:spPr bwMode="auto">
          <a:xfrm>
            <a:off x="2268538" y="6262688"/>
            <a:ext cx="46815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spcBef>
                <a:spcPct val="50000"/>
              </a:spcBef>
            </a:pPr>
            <a:r>
              <a:rPr lang="en-US" altLang="zh-TW"/>
              <a:t>OSI 7 Layer Model for Computer Networks</a:t>
            </a:r>
          </a:p>
        </p:txBody>
      </p:sp>
    </p:spTree>
    <p:extLst>
      <p:ext uri="{BB962C8B-B14F-4D97-AF65-F5344CB8AC3E}">
        <p14:creationId xmlns:p14="http://schemas.microsoft.com/office/powerpoint/2010/main" val="80773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A5F45325-D724-4997-9C53-0AAFDBEE5890}" type="slidenum">
              <a:rPr kumimoji="0" lang="en-US" altLang="zh-TW">
                <a:latin typeface="Garamond" panose="02020404030301010803" pitchFamily="18" charset="0"/>
              </a:rPr>
              <a:pPr eaLnBrk="1" hangingPunct="1"/>
              <a:t>4</a:t>
            </a:fld>
            <a:endParaRPr kumimoji="0" lang="en-US" altLang="zh-TW">
              <a:latin typeface="Garamond" panose="02020404030301010803" pitchFamily="18" charset="0"/>
            </a:endParaRPr>
          </a:p>
        </p:txBody>
      </p:sp>
      <p:sp>
        <p:nvSpPr>
          <p:cNvPr id="8195" name="Rectangle 2"/>
          <p:cNvSpPr>
            <a:spLocks noGrp="1" noChangeArrowheads="1"/>
          </p:cNvSpPr>
          <p:nvPr>
            <p:ph type="title"/>
          </p:nvPr>
        </p:nvSpPr>
        <p:spPr/>
        <p:txBody>
          <a:bodyPr/>
          <a:lstStyle/>
          <a:p>
            <a:r>
              <a:rPr lang="en-US" altLang="zh-TW" smtClean="0"/>
              <a:t>Systems View</a:t>
            </a:r>
          </a:p>
        </p:txBody>
      </p:sp>
      <p:sp>
        <p:nvSpPr>
          <p:cNvPr id="8196" name="Rectangle 3"/>
          <p:cNvSpPr>
            <a:spLocks noGrp="1" noChangeArrowheads="1"/>
          </p:cNvSpPr>
          <p:nvPr>
            <p:ph type="body" sz="half" idx="1"/>
          </p:nvPr>
        </p:nvSpPr>
        <p:spPr/>
        <p:txBody>
          <a:bodyPr/>
          <a:lstStyle/>
          <a:p>
            <a:r>
              <a:rPr lang="en-US" altLang="zh-TW" sz="2200" smtClean="0"/>
              <a:t>Physical Systems</a:t>
            </a:r>
          </a:p>
          <a:p>
            <a:pPr lvl="1"/>
            <a:r>
              <a:rPr lang="en-US" altLang="zh-TW" sz="2000" smtClean="0"/>
              <a:t>Central nervous systems</a:t>
            </a:r>
          </a:p>
          <a:p>
            <a:pPr lvl="1"/>
            <a:r>
              <a:rPr lang="en-US" altLang="zh-TW" sz="2000" smtClean="0"/>
              <a:t>Immune systems</a:t>
            </a:r>
          </a:p>
          <a:p>
            <a:pPr lvl="1"/>
            <a:r>
              <a:rPr lang="en-US" altLang="zh-TW" sz="2000" smtClean="0"/>
              <a:t>Solar system</a:t>
            </a:r>
          </a:p>
          <a:p>
            <a:pPr lvl="1"/>
            <a:r>
              <a:rPr lang="en-US" altLang="zh-TW" sz="2000" smtClean="0"/>
              <a:t>Eco-systems</a:t>
            </a:r>
          </a:p>
          <a:p>
            <a:endParaRPr lang="en-US" altLang="zh-TW" sz="2200" smtClean="0"/>
          </a:p>
          <a:p>
            <a:r>
              <a:rPr lang="en-US" altLang="zh-TW" sz="2200" smtClean="0"/>
              <a:t>Engineering systems</a:t>
            </a:r>
          </a:p>
          <a:p>
            <a:pPr lvl="1"/>
            <a:r>
              <a:rPr lang="en-US" altLang="zh-TW" sz="2000" smtClean="0"/>
              <a:t>Ventilation systems</a:t>
            </a:r>
          </a:p>
          <a:p>
            <a:pPr lvl="1"/>
            <a:r>
              <a:rPr lang="en-US" altLang="zh-TW" sz="2000" smtClean="0"/>
              <a:t>High Speed Rails</a:t>
            </a:r>
          </a:p>
          <a:p>
            <a:pPr lvl="1"/>
            <a:r>
              <a:rPr lang="en-US" altLang="zh-TW" sz="2000" smtClean="0"/>
              <a:t>Mechanical systems</a:t>
            </a:r>
          </a:p>
          <a:p>
            <a:pPr lvl="1"/>
            <a:r>
              <a:rPr lang="en-US" altLang="zh-TW" sz="2000" smtClean="0"/>
              <a:t>Information systems</a:t>
            </a:r>
          </a:p>
          <a:p>
            <a:pPr lvl="1"/>
            <a:r>
              <a:rPr lang="en-US" altLang="zh-TW" sz="2000" smtClean="0"/>
              <a:t>Internet</a:t>
            </a:r>
          </a:p>
        </p:txBody>
      </p:sp>
      <p:sp>
        <p:nvSpPr>
          <p:cNvPr id="8197" name="Rectangle 4"/>
          <p:cNvSpPr>
            <a:spLocks noGrp="1" noChangeArrowheads="1"/>
          </p:cNvSpPr>
          <p:nvPr>
            <p:ph type="body" sz="half" idx="2"/>
          </p:nvPr>
        </p:nvSpPr>
        <p:spPr/>
        <p:txBody>
          <a:bodyPr/>
          <a:lstStyle/>
          <a:p>
            <a:pPr>
              <a:lnSpc>
                <a:spcPct val="90000"/>
              </a:lnSpc>
            </a:pPr>
            <a:r>
              <a:rPr lang="en-US" altLang="zh-TW" sz="2600" smtClean="0"/>
              <a:t>Business/Management</a:t>
            </a:r>
          </a:p>
          <a:p>
            <a:pPr lvl="1">
              <a:lnSpc>
                <a:spcPct val="90000"/>
              </a:lnSpc>
            </a:pPr>
            <a:r>
              <a:rPr lang="en-US" altLang="zh-TW" sz="2200" smtClean="0"/>
              <a:t>Enterprises/NGO</a:t>
            </a:r>
          </a:p>
          <a:p>
            <a:pPr lvl="1">
              <a:lnSpc>
                <a:spcPct val="90000"/>
              </a:lnSpc>
            </a:pPr>
            <a:r>
              <a:rPr lang="en-US" altLang="zh-TW" sz="2200" smtClean="0"/>
              <a:t>Information systems</a:t>
            </a:r>
          </a:p>
          <a:p>
            <a:pPr lvl="1">
              <a:lnSpc>
                <a:spcPct val="90000"/>
              </a:lnSpc>
            </a:pPr>
            <a:r>
              <a:rPr lang="en-US" altLang="zh-TW" sz="2200" smtClean="0"/>
              <a:t>Factories</a:t>
            </a:r>
          </a:p>
          <a:p>
            <a:pPr lvl="1">
              <a:lnSpc>
                <a:spcPct val="90000"/>
              </a:lnSpc>
            </a:pPr>
            <a:r>
              <a:rPr lang="en-US" altLang="zh-TW" sz="2200" smtClean="0"/>
              <a:t>Banks</a:t>
            </a:r>
          </a:p>
          <a:p>
            <a:pPr lvl="1">
              <a:lnSpc>
                <a:spcPct val="90000"/>
              </a:lnSpc>
            </a:pPr>
            <a:r>
              <a:rPr lang="en-US" altLang="zh-TW" sz="2200" smtClean="0"/>
              <a:t>Accounting firms</a:t>
            </a:r>
          </a:p>
          <a:p>
            <a:pPr>
              <a:lnSpc>
                <a:spcPct val="90000"/>
              </a:lnSpc>
            </a:pPr>
            <a:endParaRPr lang="en-US" altLang="zh-TW" sz="2600" smtClean="0"/>
          </a:p>
          <a:p>
            <a:pPr>
              <a:lnSpc>
                <a:spcPct val="90000"/>
              </a:lnSpc>
            </a:pPr>
            <a:endParaRPr lang="en-US" altLang="zh-TW" sz="2600" smtClean="0"/>
          </a:p>
        </p:txBody>
      </p:sp>
    </p:spTree>
    <p:extLst>
      <p:ext uri="{BB962C8B-B14F-4D97-AF65-F5344CB8AC3E}">
        <p14:creationId xmlns:p14="http://schemas.microsoft.com/office/powerpoint/2010/main" val="12695024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1349DC42-78BA-4EFD-9D25-70B64DC68F63}" type="slidenum">
              <a:rPr kumimoji="0" lang="en-US" altLang="zh-TW">
                <a:latin typeface="Garamond" panose="02020404030301010803" pitchFamily="18" charset="0"/>
              </a:rPr>
              <a:pPr eaLnBrk="1" hangingPunct="1"/>
              <a:t>40</a:t>
            </a:fld>
            <a:endParaRPr kumimoji="0" lang="en-US" altLang="zh-TW">
              <a:latin typeface="Garamond" panose="02020404030301010803" pitchFamily="18" charset="0"/>
            </a:endParaRPr>
          </a:p>
        </p:txBody>
      </p:sp>
      <p:sp>
        <p:nvSpPr>
          <p:cNvPr id="24579"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r" eaLnBrk="1" hangingPunct="1"/>
            <a:fld id="{2E49EA7D-31C9-4415-89C2-6FE072D925E2}" type="slidenum">
              <a:rPr kumimoji="0" lang="en-US" altLang="zh-TW" sz="1200">
                <a:latin typeface="Garamond" panose="02020404030301010803" pitchFamily="18" charset="0"/>
              </a:rPr>
              <a:pPr algn="r" eaLnBrk="1" hangingPunct="1"/>
              <a:t>40</a:t>
            </a:fld>
            <a:endParaRPr kumimoji="0" lang="en-US" altLang="zh-TW" sz="1200">
              <a:latin typeface="Garamond" panose="02020404030301010803" pitchFamily="18" charset="0"/>
            </a:endParaRPr>
          </a:p>
        </p:txBody>
      </p:sp>
      <p:sp>
        <p:nvSpPr>
          <p:cNvPr id="24580" name="Rectangle 2"/>
          <p:cNvSpPr>
            <a:spLocks noGrp="1" noChangeArrowheads="1"/>
          </p:cNvSpPr>
          <p:nvPr>
            <p:ph type="title" idx="4294967295"/>
          </p:nvPr>
        </p:nvSpPr>
        <p:spPr>
          <a:xfrm>
            <a:off x="539750" y="2420938"/>
            <a:ext cx="8229600" cy="1139825"/>
          </a:xfrm>
        </p:spPr>
        <p:txBody>
          <a:bodyPr>
            <a:normAutofit fontScale="90000"/>
          </a:bodyPr>
          <a:lstStyle/>
          <a:p>
            <a:pPr eaLnBrk="1" hangingPunct="1"/>
            <a:r>
              <a:rPr lang="en-US" altLang="zh-TW" sz="3800" smtClean="0"/>
              <a:t>Service Management, Service Oriented Thinking, Service Blueprint and Service Oriented Architecture</a:t>
            </a:r>
          </a:p>
        </p:txBody>
      </p:sp>
    </p:spTree>
    <p:extLst>
      <p:ext uri="{BB962C8B-B14F-4D97-AF65-F5344CB8AC3E}">
        <p14:creationId xmlns:p14="http://schemas.microsoft.com/office/powerpoint/2010/main" val="26755306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DEF8D658-F666-45C3-AAB7-537A76D233BD}" type="slidenum">
              <a:rPr kumimoji="0" lang="en-US" altLang="zh-TW">
                <a:latin typeface="Garamond" panose="02020404030301010803" pitchFamily="18" charset="0"/>
              </a:rPr>
              <a:pPr eaLnBrk="1" hangingPunct="1"/>
              <a:t>41</a:t>
            </a:fld>
            <a:endParaRPr kumimoji="0" lang="en-US" altLang="zh-TW">
              <a:latin typeface="Garamond" panose="02020404030301010803" pitchFamily="18" charset="0"/>
            </a:endParaRPr>
          </a:p>
        </p:txBody>
      </p:sp>
      <p:sp>
        <p:nvSpPr>
          <p:cNvPr id="25603" name="Rectangle 2"/>
          <p:cNvSpPr>
            <a:spLocks noGrp="1" noChangeArrowheads="1"/>
          </p:cNvSpPr>
          <p:nvPr>
            <p:ph type="title"/>
          </p:nvPr>
        </p:nvSpPr>
        <p:spPr/>
        <p:txBody>
          <a:bodyPr/>
          <a:lstStyle/>
          <a:p>
            <a:r>
              <a:rPr lang="en-US" altLang="zh-TW" smtClean="0"/>
              <a:t>Service Management</a:t>
            </a:r>
          </a:p>
        </p:txBody>
      </p:sp>
      <p:sp>
        <p:nvSpPr>
          <p:cNvPr id="25604" name="Rectangle 3"/>
          <p:cNvSpPr>
            <a:spLocks noGrp="1" noChangeArrowheads="1"/>
          </p:cNvSpPr>
          <p:nvPr>
            <p:ph type="body" idx="1"/>
          </p:nvPr>
        </p:nvSpPr>
        <p:spPr/>
        <p:txBody>
          <a:bodyPr/>
          <a:lstStyle/>
          <a:p>
            <a:pPr>
              <a:lnSpc>
                <a:spcPct val="80000"/>
              </a:lnSpc>
            </a:pPr>
            <a:r>
              <a:rPr lang="en-US" altLang="zh-TW" sz="2500" smtClean="0"/>
              <a:t>Service Management</a:t>
            </a:r>
          </a:p>
          <a:p>
            <a:pPr lvl="1">
              <a:lnSpc>
                <a:spcPct val="80000"/>
              </a:lnSpc>
            </a:pPr>
            <a:r>
              <a:rPr lang="en-US" altLang="zh-TW" sz="2100" smtClean="0"/>
              <a:t>Managing the process, the people and the tools of all the service units within an organization (or industry) in order to deliver quality services/products to the end customers.</a:t>
            </a:r>
          </a:p>
          <a:p>
            <a:pPr lvl="1">
              <a:lnSpc>
                <a:spcPct val="80000"/>
              </a:lnSpc>
            </a:pPr>
            <a:r>
              <a:rPr lang="en-US" altLang="zh-TW" sz="2400" i="1" smtClean="0"/>
              <a:t>Manage the services for managing the usage and the development of the services.</a:t>
            </a:r>
            <a:endParaRPr lang="en-US" altLang="zh-TW" sz="2100" smtClean="0"/>
          </a:p>
          <a:p>
            <a:pPr>
              <a:lnSpc>
                <a:spcPct val="80000"/>
              </a:lnSpc>
            </a:pPr>
            <a:endParaRPr lang="en-US" altLang="zh-TW" sz="2500" smtClean="0"/>
          </a:p>
          <a:p>
            <a:pPr>
              <a:lnSpc>
                <a:spcPct val="80000"/>
              </a:lnSpc>
            </a:pPr>
            <a:r>
              <a:rPr lang="en-US" altLang="zh-TW" sz="2500" smtClean="0"/>
              <a:t>Challenges in Service Management</a:t>
            </a:r>
          </a:p>
          <a:p>
            <a:pPr lvl="1">
              <a:lnSpc>
                <a:spcPct val="80000"/>
              </a:lnSpc>
            </a:pPr>
            <a:r>
              <a:rPr lang="en-US" altLang="zh-TW" sz="2100" smtClean="0"/>
              <a:t>Complexity of the service systems.</a:t>
            </a:r>
          </a:p>
          <a:p>
            <a:pPr lvl="1">
              <a:lnSpc>
                <a:spcPct val="80000"/>
              </a:lnSpc>
            </a:pPr>
            <a:r>
              <a:rPr lang="en-US" altLang="zh-TW" sz="2100" smtClean="0"/>
              <a:t>Organization, partners, suppliers and customers are all participants in the system.</a:t>
            </a:r>
          </a:p>
          <a:p>
            <a:pPr lvl="1">
              <a:lnSpc>
                <a:spcPct val="80000"/>
              </a:lnSpc>
            </a:pPr>
            <a:r>
              <a:rPr lang="en-US" altLang="zh-TW" sz="2100" smtClean="0"/>
              <a:t>Definition of “Service” is not unique (e.g. OEM is providing production service to its clients.)</a:t>
            </a:r>
          </a:p>
        </p:txBody>
      </p:sp>
    </p:spTree>
    <p:extLst>
      <p:ext uri="{BB962C8B-B14F-4D97-AF65-F5344CB8AC3E}">
        <p14:creationId xmlns:p14="http://schemas.microsoft.com/office/powerpoint/2010/main" val="283261793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31B09EA2-7727-45AE-AED6-91E2310A88ED}" type="slidenum">
              <a:rPr kumimoji="0" lang="en-US" altLang="zh-TW">
                <a:latin typeface="Garamond" panose="02020404030301010803" pitchFamily="18" charset="0"/>
              </a:rPr>
              <a:pPr eaLnBrk="1" hangingPunct="1"/>
              <a:t>42</a:t>
            </a:fld>
            <a:endParaRPr kumimoji="0" lang="en-US" altLang="zh-TW">
              <a:latin typeface="Garamond" panose="02020404030301010803" pitchFamily="18" charset="0"/>
            </a:endParaRPr>
          </a:p>
        </p:txBody>
      </p:sp>
      <p:sp>
        <p:nvSpPr>
          <p:cNvPr id="32771" name="Rectangle 2"/>
          <p:cNvSpPr>
            <a:spLocks noGrp="1" noChangeArrowheads="1"/>
          </p:cNvSpPr>
          <p:nvPr>
            <p:ph type="title"/>
          </p:nvPr>
        </p:nvSpPr>
        <p:spPr/>
        <p:txBody>
          <a:bodyPr/>
          <a:lstStyle/>
          <a:p>
            <a:r>
              <a:rPr lang="en-US" altLang="zh-TW" smtClean="0"/>
              <a:t>Service Management</a:t>
            </a:r>
          </a:p>
        </p:txBody>
      </p:sp>
      <p:sp>
        <p:nvSpPr>
          <p:cNvPr id="32772" name="Rectangle 3"/>
          <p:cNvSpPr>
            <a:spLocks noGrp="1" noChangeArrowheads="1"/>
          </p:cNvSpPr>
          <p:nvPr>
            <p:ph type="body" idx="1"/>
          </p:nvPr>
        </p:nvSpPr>
        <p:spPr/>
        <p:txBody>
          <a:bodyPr/>
          <a:lstStyle/>
          <a:p>
            <a:pPr>
              <a:lnSpc>
                <a:spcPct val="90000"/>
              </a:lnSpc>
            </a:pPr>
            <a:r>
              <a:rPr lang="en-US" altLang="zh-TW" sz="2100" dirty="0" smtClean="0"/>
              <a:t>Information Management</a:t>
            </a:r>
          </a:p>
          <a:p>
            <a:pPr lvl="1">
              <a:lnSpc>
                <a:spcPct val="90000"/>
              </a:lnSpc>
            </a:pPr>
            <a:r>
              <a:rPr lang="en-US" altLang="zh-TW" sz="2000" i="1" dirty="0" smtClean="0">
                <a:solidFill>
                  <a:srgbClr val="00B050"/>
                </a:solidFill>
              </a:rPr>
              <a:t>Manage the usage</a:t>
            </a:r>
            <a:r>
              <a:rPr lang="en-US" altLang="zh-TW" sz="2000" dirty="0" smtClean="0">
                <a:solidFill>
                  <a:srgbClr val="00B050"/>
                </a:solidFill>
              </a:rPr>
              <a:t> </a:t>
            </a:r>
            <a:r>
              <a:rPr lang="en-US" altLang="zh-TW" sz="2000" dirty="0" smtClean="0"/>
              <a:t>of the information system, and the information technologies for the IS.</a:t>
            </a:r>
          </a:p>
          <a:p>
            <a:pPr lvl="1">
              <a:lnSpc>
                <a:spcPct val="90000"/>
              </a:lnSpc>
            </a:pPr>
            <a:r>
              <a:rPr lang="en-US" altLang="zh-TW" sz="2000" i="1" dirty="0" smtClean="0">
                <a:solidFill>
                  <a:srgbClr val="00B050"/>
                </a:solidFill>
              </a:rPr>
              <a:t>Develop</a:t>
            </a:r>
            <a:r>
              <a:rPr lang="en-US" altLang="zh-TW" sz="2000" dirty="0" smtClean="0">
                <a:solidFill>
                  <a:srgbClr val="00B050"/>
                </a:solidFill>
              </a:rPr>
              <a:t> </a:t>
            </a:r>
            <a:r>
              <a:rPr lang="en-US" altLang="zh-TW" sz="2000" dirty="0" smtClean="0"/>
              <a:t>the IS (as a tool) for people to do better job.</a:t>
            </a:r>
          </a:p>
          <a:p>
            <a:pPr lvl="1">
              <a:lnSpc>
                <a:spcPct val="90000"/>
              </a:lnSpc>
            </a:pPr>
            <a:r>
              <a:rPr lang="en-US" altLang="zh-TW" sz="2000" i="1" dirty="0" smtClean="0">
                <a:solidFill>
                  <a:srgbClr val="00B050"/>
                </a:solidFill>
              </a:rPr>
              <a:t>Manage the technologies for managing the usage and development of the IS.</a:t>
            </a:r>
          </a:p>
          <a:p>
            <a:pPr>
              <a:lnSpc>
                <a:spcPct val="90000"/>
              </a:lnSpc>
            </a:pPr>
            <a:endParaRPr lang="en-US" altLang="zh-TW" sz="2100" dirty="0" smtClean="0"/>
          </a:p>
          <a:p>
            <a:pPr>
              <a:lnSpc>
                <a:spcPct val="90000"/>
              </a:lnSpc>
            </a:pPr>
            <a:r>
              <a:rPr lang="en-US" altLang="zh-TW" sz="2100" dirty="0" smtClean="0"/>
              <a:t>Technology Management (Management of Technology)</a:t>
            </a:r>
          </a:p>
          <a:p>
            <a:pPr lvl="1">
              <a:lnSpc>
                <a:spcPct val="90000"/>
              </a:lnSpc>
            </a:pPr>
            <a:r>
              <a:rPr lang="en-US" altLang="zh-TW" sz="2000" i="1" dirty="0" smtClean="0">
                <a:solidFill>
                  <a:srgbClr val="00B050"/>
                </a:solidFill>
              </a:rPr>
              <a:t>Manage the usage</a:t>
            </a:r>
            <a:r>
              <a:rPr lang="en-US" altLang="zh-TW" sz="2000" dirty="0" smtClean="0">
                <a:solidFill>
                  <a:srgbClr val="00B050"/>
                </a:solidFill>
              </a:rPr>
              <a:t> </a:t>
            </a:r>
            <a:r>
              <a:rPr lang="en-US" altLang="zh-TW" sz="2000" dirty="0" smtClean="0"/>
              <a:t>of the tools for people to do better job.</a:t>
            </a:r>
          </a:p>
          <a:p>
            <a:pPr lvl="1">
              <a:lnSpc>
                <a:spcPct val="90000"/>
              </a:lnSpc>
            </a:pPr>
            <a:r>
              <a:rPr lang="en-US" altLang="zh-TW" sz="2000" i="1" dirty="0" smtClean="0">
                <a:solidFill>
                  <a:srgbClr val="00B050"/>
                </a:solidFill>
              </a:rPr>
              <a:t>Develop</a:t>
            </a:r>
            <a:r>
              <a:rPr lang="en-US" altLang="zh-TW" sz="2000" dirty="0" smtClean="0">
                <a:solidFill>
                  <a:srgbClr val="00B050"/>
                </a:solidFill>
              </a:rPr>
              <a:t> </a:t>
            </a:r>
            <a:r>
              <a:rPr lang="en-US" altLang="zh-TW" sz="2000" dirty="0" smtClean="0"/>
              <a:t>the right tools for people to do better job.</a:t>
            </a:r>
          </a:p>
          <a:p>
            <a:pPr lvl="1">
              <a:lnSpc>
                <a:spcPct val="90000"/>
              </a:lnSpc>
            </a:pPr>
            <a:r>
              <a:rPr lang="en-US" altLang="zh-TW" sz="2000" i="1" dirty="0" smtClean="0">
                <a:solidFill>
                  <a:srgbClr val="00B050"/>
                </a:solidFill>
              </a:rPr>
              <a:t>Manage the technologies for managing the usage and the development of the tools.</a:t>
            </a:r>
          </a:p>
          <a:p>
            <a:pPr lvl="1">
              <a:lnSpc>
                <a:spcPct val="90000"/>
              </a:lnSpc>
            </a:pPr>
            <a:r>
              <a:rPr lang="en-US" altLang="zh-TW" sz="2000" i="1" dirty="0" smtClean="0">
                <a:solidFill>
                  <a:srgbClr val="00B050"/>
                </a:solidFill>
              </a:rPr>
              <a:t>(Manage the tools for managing the usage and the development of the tools)</a:t>
            </a:r>
          </a:p>
          <a:p>
            <a:pPr>
              <a:lnSpc>
                <a:spcPct val="90000"/>
              </a:lnSpc>
            </a:pPr>
            <a:endParaRPr lang="en-US" altLang="zh-TW" sz="2100" i="1" dirty="0" smtClean="0">
              <a:solidFill>
                <a:srgbClr val="66FF33"/>
              </a:solidFill>
            </a:endParaRPr>
          </a:p>
        </p:txBody>
      </p:sp>
    </p:spTree>
    <p:extLst>
      <p:ext uri="{BB962C8B-B14F-4D97-AF65-F5344CB8AC3E}">
        <p14:creationId xmlns:p14="http://schemas.microsoft.com/office/powerpoint/2010/main" val="13269339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EF004D56-2026-4D6B-A6E8-19A1BCCC0EDA}" type="slidenum">
              <a:rPr kumimoji="0" lang="en-US" altLang="zh-TW">
                <a:latin typeface="Garamond" panose="02020404030301010803" pitchFamily="18" charset="0"/>
              </a:rPr>
              <a:pPr eaLnBrk="1" hangingPunct="1"/>
              <a:t>43</a:t>
            </a:fld>
            <a:endParaRPr kumimoji="0" lang="en-US" altLang="zh-TW">
              <a:latin typeface="Garamond" panose="02020404030301010803" pitchFamily="18" charset="0"/>
            </a:endParaRPr>
          </a:p>
        </p:txBody>
      </p:sp>
      <p:sp>
        <p:nvSpPr>
          <p:cNvPr id="33795" name="Rectangle 2"/>
          <p:cNvSpPr>
            <a:spLocks noGrp="1" noChangeArrowheads="1"/>
          </p:cNvSpPr>
          <p:nvPr>
            <p:ph type="title"/>
          </p:nvPr>
        </p:nvSpPr>
        <p:spPr/>
        <p:txBody>
          <a:bodyPr/>
          <a:lstStyle/>
          <a:p>
            <a:r>
              <a:rPr lang="en-US" altLang="zh-TW" smtClean="0"/>
              <a:t>Service Management</a:t>
            </a:r>
          </a:p>
        </p:txBody>
      </p:sp>
      <p:sp>
        <p:nvSpPr>
          <p:cNvPr id="33796" name="Rectangle 3"/>
          <p:cNvSpPr>
            <a:spLocks noGrp="1" noChangeArrowheads="1"/>
          </p:cNvSpPr>
          <p:nvPr>
            <p:ph type="body" idx="1"/>
          </p:nvPr>
        </p:nvSpPr>
        <p:spPr/>
        <p:txBody>
          <a:bodyPr/>
          <a:lstStyle/>
          <a:p>
            <a:pPr>
              <a:lnSpc>
                <a:spcPct val="90000"/>
              </a:lnSpc>
            </a:pPr>
            <a:r>
              <a:rPr lang="en-US" altLang="zh-TW" sz="1800" smtClean="0">
                <a:latin typeface="Garamond" panose="02020404030301010803" pitchFamily="18" charset="0"/>
              </a:rPr>
              <a:t>Technology as a Product</a:t>
            </a:r>
          </a:p>
          <a:p>
            <a:pPr lvl="1">
              <a:lnSpc>
                <a:spcPct val="90000"/>
              </a:lnSpc>
            </a:pPr>
            <a:r>
              <a:rPr lang="en-US" altLang="zh-TW" sz="1800" smtClean="0">
                <a:latin typeface="Garamond" panose="02020404030301010803" pitchFamily="18" charset="0"/>
              </a:rPr>
              <a:t>Manage the usage and the development of the technologies for people to manage the design and production of new products.</a:t>
            </a:r>
          </a:p>
          <a:p>
            <a:pPr lvl="1">
              <a:lnSpc>
                <a:spcPct val="90000"/>
              </a:lnSpc>
            </a:pPr>
            <a:endParaRPr lang="en-US" altLang="zh-TW" sz="1800" smtClean="0">
              <a:latin typeface="Garamond" panose="02020404030301010803" pitchFamily="18" charset="0"/>
            </a:endParaRPr>
          </a:p>
          <a:p>
            <a:pPr lvl="1">
              <a:lnSpc>
                <a:spcPct val="90000"/>
              </a:lnSpc>
            </a:pPr>
            <a:r>
              <a:rPr lang="en-US" altLang="zh-TW" sz="1800" smtClean="0">
                <a:latin typeface="Garamond" panose="02020404030301010803" pitchFamily="18" charset="0"/>
              </a:rPr>
              <a:t>Product-Related Issues</a:t>
            </a:r>
          </a:p>
          <a:p>
            <a:pPr lvl="2">
              <a:lnSpc>
                <a:spcPct val="90000"/>
              </a:lnSpc>
            </a:pPr>
            <a:r>
              <a:rPr lang="en-US" altLang="zh-TW" sz="1600" i="1" smtClean="0">
                <a:solidFill>
                  <a:schemeClr val="accent2"/>
                </a:solidFill>
                <a:latin typeface="Garamond" panose="02020404030301010803" pitchFamily="18" charset="0"/>
              </a:rPr>
              <a:t>Product Design, Product Innovation, Product Life-Cycle, </a:t>
            </a:r>
            <a:r>
              <a:rPr lang="en-US" altLang="zh-TW" sz="1600" smtClean="0">
                <a:latin typeface="Garamond" panose="02020404030301010803" pitchFamily="18" charset="0"/>
              </a:rPr>
              <a:t>Manufacturing, Quality Control, SCM</a:t>
            </a:r>
            <a:endParaRPr lang="en-US" altLang="zh-TW" sz="1600" i="1" smtClean="0">
              <a:solidFill>
                <a:schemeClr val="accent2"/>
              </a:solidFill>
              <a:latin typeface="Garamond" panose="02020404030301010803" pitchFamily="18" charset="0"/>
            </a:endParaRPr>
          </a:p>
          <a:p>
            <a:pPr lvl="2">
              <a:lnSpc>
                <a:spcPct val="90000"/>
              </a:lnSpc>
            </a:pPr>
            <a:r>
              <a:rPr lang="en-US" altLang="zh-TW" sz="1600" i="1" smtClean="0">
                <a:solidFill>
                  <a:schemeClr val="accent2"/>
                </a:solidFill>
                <a:latin typeface="Garamond" panose="02020404030301010803" pitchFamily="18" charset="0"/>
              </a:rPr>
              <a:t>Intellectual Property, R&amp;D, Industry-Academia Collaboration</a:t>
            </a:r>
          </a:p>
          <a:p>
            <a:pPr lvl="2">
              <a:lnSpc>
                <a:spcPct val="90000"/>
              </a:lnSpc>
            </a:pPr>
            <a:r>
              <a:rPr lang="en-US" altLang="zh-TW" sz="1600" i="1" smtClean="0">
                <a:solidFill>
                  <a:schemeClr val="accent2"/>
                </a:solidFill>
                <a:latin typeface="Garamond" panose="02020404030301010803" pitchFamily="18" charset="0"/>
              </a:rPr>
              <a:t>Technology Commercialization, Technology Transfer</a:t>
            </a:r>
          </a:p>
          <a:p>
            <a:pPr lvl="1">
              <a:lnSpc>
                <a:spcPct val="90000"/>
              </a:lnSpc>
            </a:pPr>
            <a:r>
              <a:rPr lang="en-US" altLang="zh-TW" sz="1800" smtClean="0">
                <a:latin typeface="Garamond" panose="02020404030301010803" pitchFamily="18" charset="0"/>
              </a:rPr>
              <a:t>Managerial Issues</a:t>
            </a:r>
          </a:p>
          <a:p>
            <a:pPr lvl="2">
              <a:lnSpc>
                <a:spcPct val="90000"/>
              </a:lnSpc>
            </a:pPr>
            <a:r>
              <a:rPr lang="en-US" altLang="zh-TW" sz="1700" smtClean="0">
                <a:latin typeface="Garamond" panose="02020404030301010803" pitchFamily="18" charset="0"/>
              </a:rPr>
              <a:t>Marketing, CRM, Project Management, Creative Management</a:t>
            </a:r>
          </a:p>
          <a:p>
            <a:pPr lvl="2">
              <a:lnSpc>
                <a:spcPct val="90000"/>
              </a:lnSpc>
            </a:pPr>
            <a:r>
              <a:rPr lang="en-US" altLang="zh-TW" sz="1600" i="1" smtClean="0">
                <a:solidFill>
                  <a:schemeClr val="accent2"/>
                </a:solidFill>
                <a:latin typeface="Garamond" panose="02020404030301010803" pitchFamily="18" charset="0"/>
              </a:rPr>
              <a:t>Information Systems &amp; E-Commerce</a:t>
            </a:r>
            <a:r>
              <a:rPr lang="en-US" altLang="zh-TW" sz="1600" smtClean="0">
                <a:latin typeface="Garamond" panose="02020404030301010803" pitchFamily="18" charset="0"/>
              </a:rPr>
              <a:t>, Knowledge Management</a:t>
            </a:r>
          </a:p>
          <a:p>
            <a:pPr lvl="2">
              <a:lnSpc>
                <a:spcPct val="90000"/>
              </a:lnSpc>
            </a:pPr>
            <a:r>
              <a:rPr lang="en-US" altLang="zh-TW" sz="1600" smtClean="0">
                <a:latin typeface="Garamond" panose="02020404030301010803" pitchFamily="18" charset="0"/>
              </a:rPr>
              <a:t>Strategic Management, Business Ethic, Entrepreneurship</a:t>
            </a:r>
          </a:p>
          <a:p>
            <a:pPr lvl="1">
              <a:lnSpc>
                <a:spcPct val="90000"/>
              </a:lnSpc>
            </a:pPr>
            <a:r>
              <a:rPr lang="en-US" altLang="zh-TW" sz="1800" smtClean="0">
                <a:latin typeface="Garamond" panose="02020404030301010803" pitchFamily="18" charset="0"/>
              </a:rPr>
              <a:t>Innovation Issues</a:t>
            </a:r>
          </a:p>
          <a:p>
            <a:pPr lvl="2">
              <a:lnSpc>
                <a:spcPct val="90000"/>
              </a:lnSpc>
            </a:pPr>
            <a:r>
              <a:rPr lang="en-US" altLang="zh-TW" sz="1600" i="1" smtClean="0">
                <a:solidFill>
                  <a:schemeClr val="accent2"/>
                </a:solidFill>
                <a:latin typeface="Garamond" panose="02020404030301010803" pitchFamily="18" charset="0"/>
              </a:rPr>
              <a:t>Social Networks, National Innovation Networks (facilitate product innovation), Industrial Analysis</a:t>
            </a:r>
          </a:p>
          <a:p>
            <a:pPr lvl="2">
              <a:lnSpc>
                <a:spcPct val="90000"/>
              </a:lnSpc>
            </a:pPr>
            <a:r>
              <a:rPr lang="en-US" altLang="zh-TW" sz="1600" smtClean="0">
                <a:latin typeface="Garamond" panose="02020404030301010803" pitchFamily="18" charset="0"/>
              </a:rPr>
              <a:t>Organization Transform, </a:t>
            </a:r>
            <a:r>
              <a:rPr lang="en-US" altLang="zh-TW" sz="1600" i="1" smtClean="0">
                <a:solidFill>
                  <a:schemeClr val="accent2"/>
                </a:solidFill>
                <a:latin typeface="Garamond" panose="02020404030301010803" pitchFamily="18" charset="0"/>
              </a:rPr>
              <a:t>Systems Thinking, Intellectual Property Law</a:t>
            </a:r>
          </a:p>
        </p:txBody>
      </p:sp>
    </p:spTree>
    <p:extLst>
      <p:ext uri="{BB962C8B-B14F-4D97-AF65-F5344CB8AC3E}">
        <p14:creationId xmlns:p14="http://schemas.microsoft.com/office/powerpoint/2010/main" val="296383662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35518307-7DCA-4F31-84FC-69A70480F793}" type="slidenum">
              <a:rPr kumimoji="0" lang="en-US" altLang="zh-TW">
                <a:latin typeface="Garamond" panose="02020404030301010803" pitchFamily="18" charset="0"/>
              </a:rPr>
              <a:pPr eaLnBrk="1" hangingPunct="1"/>
              <a:t>44</a:t>
            </a:fld>
            <a:endParaRPr kumimoji="0" lang="en-US" altLang="zh-TW">
              <a:latin typeface="Garamond" panose="02020404030301010803" pitchFamily="18" charset="0"/>
            </a:endParaRPr>
          </a:p>
        </p:txBody>
      </p:sp>
      <p:sp>
        <p:nvSpPr>
          <p:cNvPr id="34819" name="Rectangle 2"/>
          <p:cNvSpPr>
            <a:spLocks noGrp="1" noChangeArrowheads="1"/>
          </p:cNvSpPr>
          <p:nvPr>
            <p:ph type="title"/>
          </p:nvPr>
        </p:nvSpPr>
        <p:spPr/>
        <p:txBody>
          <a:bodyPr/>
          <a:lstStyle/>
          <a:p>
            <a:r>
              <a:rPr lang="en-US" altLang="zh-TW" smtClean="0"/>
              <a:t>Service Management</a:t>
            </a:r>
          </a:p>
        </p:txBody>
      </p:sp>
      <p:sp>
        <p:nvSpPr>
          <p:cNvPr id="34820" name="Rectangle 3"/>
          <p:cNvSpPr>
            <a:spLocks noGrp="1" noChangeArrowheads="1"/>
          </p:cNvSpPr>
          <p:nvPr>
            <p:ph type="body" idx="1"/>
          </p:nvPr>
        </p:nvSpPr>
        <p:spPr/>
        <p:txBody>
          <a:bodyPr/>
          <a:lstStyle/>
          <a:p>
            <a:pPr>
              <a:lnSpc>
                <a:spcPct val="80000"/>
              </a:lnSpc>
            </a:pPr>
            <a:r>
              <a:rPr lang="en-US" altLang="zh-TW" sz="1600" smtClean="0">
                <a:latin typeface="Garamond" panose="02020404030301010803" pitchFamily="18" charset="0"/>
              </a:rPr>
              <a:t>Technology as a Tool (Service)</a:t>
            </a:r>
          </a:p>
          <a:p>
            <a:pPr lvl="1">
              <a:lnSpc>
                <a:spcPct val="80000"/>
              </a:lnSpc>
            </a:pPr>
            <a:r>
              <a:rPr lang="en-US" altLang="zh-TW" sz="1500" smtClean="0">
                <a:latin typeface="Garamond" panose="02020404030301010803" pitchFamily="18" charset="0"/>
              </a:rPr>
              <a:t>Manage the usage and development of the tools for people to manage the organization.</a:t>
            </a:r>
          </a:p>
          <a:p>
            <a:pPr lvl="1">
              <a:lnSpc>
                <a:spcPct val="80000"/>
              </a:lnSpc>
            </a:pPr>
            <a:r>
              <a:rPr lang="en-US" altLang="zh-TW" sz="1500" smtClean="0">
                <a:latin typeface="Garamond" panose="02020404030301010803" pitchFamily="18" charset="0"/>
              </a:rPr>
              <a:t>Manage the usage and development of the tools for people to manage the usage of the tools.</a:t>
            </a:r>
          </a:p>
          <a:p>
            <a:pPr lvl="1">
              <a:lnSpc>
                <a:spcPct val="80000"/>
              </a:lnSpc>
            </a:pPr>
            <a:endParaRPr lang="en-US" altLang="zh-TW" sz="1500" smtClean="0">
              <a:latin typeface="Garamond" panose="02020404030301010803" pitchFamily="18" charset="0"/>
            </a:endParaRPr>
          </a:p>
          <a:p>
            <a:pPr lvl="1">
              <a:lnSpc>
                <a:spcPct val="80000"/>
              </a:lnSpc>
            </a:pPr>
            <a:r>
              <a:rPr lang="en-US" altLang="zh-TW" sz="1500" smtClean="0">
                <a:latin typeface="Garamond" panose="02020404030301010803" pitchFamily="18" charset="0"/>
              </a:rPr>
              <a:t>Tools-Related Issues</a:t>
            </a:r>
          </a:p>
          <a:p>
            <a:pPr lvl="2">
              <a:lnSpc>
                <a:spcPct val="80000"/>
              </a:lnSpc>
            </a:pPr>
            <a:r>
              <a:rPr lang="en-US" altLang="zh-TW" sz="1400" i="1" smtClean="0">
                <a:solidFill>
                  <a:schemeClr val="accent2"/>
                </a:solidFill>
                <a:latin typeface="Garamond" panose="02020404030301010803" pitchFamily="18" charset="0"/>
              </a:rPr>
              <a:t>Tools Design, Intellectual Property, Technology Forecasting &amp; Assessment</a:t>
            </a:r>
          </a:p>
          <a:p>
            <a:pPr lvl="2">
              <a:lnSpc>
                <a:spcPct val="80000"/>
              </a:lnSpc>
            </a:pPr>
            <a:r>
              <a:rPr lang="en-US" altLang="zh-TW" sz="1400" i="1" smtClean="0">
                <a:solidFill>
                  <a:schemeClr val="accent2"/>
                </a:solidFill>
                <a:latin typeface="Garamond" panose="02020404030301010803" pitchFamily="18" charset="0"/>
              </a:rPr>
              <a:t>R&amp;D, Industry-Academia Collaboration</a:t>
            </a:r>
          </a:p>
          <a:p>
            <a:pPr lvl="2">
              <a:lnSpc>
                <a:spcPct val="80000"/>
              </a:lnSpc>
            </a:pPr>
            <a:r>
              <a:rPr lang="en-US" altLang="zh-TW" sz="1400" i="1" smtClean="0">
                <a:solidFill>
                  <a:schemeClr val="accent2"/>
                </a:solidFill>
                <a:latin typeface="Garamond" panose="02020404030301010803" pitchFamily="18" charset="0"/>
              </a:rPr>
              <a:t>Software as a Service, Infrastructure as a Service</a:t>
            </a:r>
          </a:p>
          <a:p>
            <a:pPr lvl="1">
              <a:lnSpc>
                <a:spcPct val="80000"/>
              </a:lnSpc>
            </a:pPr>
            <a:r>
              <a:rPr lang="en-US" altLang="zh-TW" sz="1600" smtClean="0">
                <a:latin typeface="Garamond" panose="02020404030301010803" pitchFamily="18" charset="0"/>
              </a:rPr>
              <a:t>Managerial Issues</a:t>
            </a:r>
          </a:p>
          <a:p>
            <a:pPr lvl="2">
              <a:lnSpc>
                <a:spcPct val="80000"/>
              </a:lnSpc>
            </a:pPr>
            <a:r>
              <a:rPr lang="en-US" altLang="zh-TW" sz="1400" smtClean="0">
                <a:latin typeface="Garamond" panose="02020404030301010803" pitchFamily="18" charset="0"/>
              </a:rPr>
              <a:t>Marketing, CRM, Project Management, Creative Management</a:t>
            </a:r>
          </a:p>
          <a:p>
            <a:pPr lvl="2">
              <a:lnSpc>
                <a:spcPct val="80000"/>
              </a:lnSpc>
            </a:pPr>
            <a:r>
              <a:rPr lang="en-US" altLang="zh-TW" sz="1400" i="1" smtClean="0">
                <a:solidFill>
                  <a:schemeClr val="accent2"/>
                </a:solidFill>
                <a:latin typeface="Garamond" panose="02020404030301010803" pitchFamily="18" charset="0"/>
              </a:rPr>
              <a:t>Information Systems &amp; E-Commerce</a:t>
            </a:r>
            <a:r>
              <a:rPr lang="en-US" altLang="zh-TW" sz="1400" smtClean="0">
                <a:latin typeface="Garamond" panose="02020404030301010803" pitchFamily="18" charset="0"/>
              </a:rPr>
              <a:t>, Knowledge Management</a:t>
            </a:r>
          </a:p>
          <a:p>
            <a:pPr lvl="2">
              <a:lnSpc>
                <a:spcPct val="80000"/>
              </a:lnSpc>
            </a:pPr>
            <a:r>
              <a:rPr lang="en-US" altLang="zh-TW" sz="1400" smtClean="0">
                <a:latin typeface="Garamond" panose="02020404030301010803" pitchFamily="18" charset="0"/>
              </a:rPr>
              <a:t>Strategic Management, Business Ethic</a:t>
            </a:r>
          </a:p>
          <a:p>
            <a:pPr lvl="1">
              <a:lnSpc>
                <a:spcPct val="80000"/>
              </a:lnSpc>
            </a:pPr>
            <a:r>
              <a:rPr lang="en-US" altLang="zh-TW" sz="1600" smtClean="0">
                <a:latin typeface="Garamond" panose="02020404030301010803" pitchFamily="18" charset="0"/>
              </a:rPr>
              <a:t>Innovation Issues</a:t>
            </a:r>
          </a:p>
          <a:p>
            <a:pPr lvl="2">
              <a:lnSpc>
                <a:spcPct val="80000"/>
              </a:lnSpc>
            </a:pPr>
            <a:r>
              <a:rPr lang="en-US" altLang="zh-TW" sz="1400" i="1" smtClean="0">
                <a:solidFill>
                  <a:schemeClr val="accent2"/>
                </a:solidFill>
                <a:latin typeface="Garamond" panose="02020404030301010803" pitchFamily="18" charset="0"/>
              </a:rPr>
              <a:t>Social Networks, National Innovation Networks (facilitate the use of innovative technologies), Industrial Analysis</a:t>
            </a:r>
          </a:p>
          <a:p>
            <a:pPr lvl="2">
              <a:lnSpc>
                <a:spcPct val="80000"/>
              </a:lnSpc>
            </a:pPr>
            <a:r>
              <a:rPr lang="en-US" altLang="zh-TW" sz="1400" i="1" smtClean="0">
                <a:solidFill>
                  <a:schemeClr val="accent2"/>
                </a:solidFill>
                <a:latin typeface="Garamond" panose="02020404030301010803" pitchFamily="18" charset="0"/>
              </a:rPr>
              <a:t>Systems Thinking, Intellectual Property Law, Techno Park &amp; Incubation</a:t>
            </a:r>
          </a:p>
          <a:p>
            <a:pPr>
              <a:lnSpc>
                <a:spcPct val="80000"/>
              </a:lnSpc>
              <a:buFont typeface="Wingdings" panose="05000000000000000000" pitchFamily="2" charset="2"/>
              <a:buNone/>
            </a:pPr>
            <a:endParaRPr lang="en-US" altLang="zh-TW" sz="1600" smtClean="0">
              <a:latin typeface="Garamond" panose="02020404030301010803" pitchFamily="18" charset="0"/>
            </a:endParaRPr>
          </a:p>
        </p:txBody>
      </p:sp>
    </p:spTree>
    <p:extLst>
      <p:ext uri="{BB962C8B-B14F-4D97-AF65-F5344CB8AC3E}">
        <p14:creationId xmlns:p14="http://schemas.microsoft.com/office/powerpoint/2010/main" val="33415870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6715B47A-85C2-4803-87EF-E75A68D860FB}" type="slidenum">
              <a:rPr kumimoji="0" lang="en-US" altLang="zh-TW">
                <a:latin typeface="Garamond" panose="02020404030301010803" pitchFamily="18" charset="0"/>
              </a:rPr>
              <a:pPr eaLnBrk="1" hangingPunct="1"/>
              <a:t>45</a:t>
            </a:fld>
            <a:endParaRPr kumimoji="0" lang="en-US" altLang="zh-TW">
              <a:latin typeface="Garamond" panose="02020404030301010803" pitchFamily="18" charset="0"/>
            </a:endParaRPr>
          </a:p>
        </p:txBody>
      </p:sp>
      <p:sp>
        <p:nvSpPr>
          <p:cNvPr id="35843" name="Rectangle 2"/>
          <p:cNvSpPr>
            <a:spLocks noGrp="1" noChangeArrowheads="1"/>
          </p:cNvSpPr>
          <p:nvPr>
            <p:ph type="title"/>
          </p:nvPr>
        </p:nvSpPr>
        <p:spPr/>
        <p:txBody>
          <a:bodyPr/>
          <a:lstStyle/>
          <a:p>
            <a:r>
              <a:rPr lang="en-US" altLang="zh-TW" smtClean="0"/>
              <a:t>Service Oriented Thinking</a:t>
            </a:r>
          </a:p>
        </p:txBody>
      </p:sp>
      <p:sp>
        <p:nvSpPr>
          <p:cNvPr id="35844" name="Rectangle 3"/>
          <p:cNvSpPr>
            <a:spLocks noGrp="1" noChangeArrowheads="1"/>
          </p:cNvSpPr>
          <p:nvPr>
            <p:ph type="body" idx="1"/>
          </p:nvPr>
        </p:nvSpPr>
        <p:spPr/>
        <p:txBody>
          <a:bodyPr/>
          <a:lstStyle/>
          <a:p>
            <a:pPr>
              <a:lnSpc>
                <a:spcPct val="80000"/>
              </a:lnSpc>
            </a:pPr>
            <a:r>
              <a:rPr lang="en-US" altLang="zh-TW" sz="1800" smtClean="0"/>
              <a:t>Service dominant logic</a:t>
            </a:r>
          </a:p>
          <a:p>
            <a:pPr>
              <a:lnSpc>
                <a:spcPct val="80000"/>
              </a:lnSpc>
            </a:pPr>
            <a:endParaRPr lang="en-US" altLang="zh-TW" sz="1800" smtClean="0"/>
          </a:p>
          <a:p>
            <a:pPr>
              <a:lnSpc>
                <a:spcPct val="80000"/>
              </a:lnSpc>
            </a:pPr>
            <a:r>
              <a:rPr lang="en-US" altLang="zh-TW" sz="1800" smtClean="0"/>
              <a:t>An intuitive approach to develop an organization (a business) and the information system that supports the organization.</a:t>
            </a:r>
          </a:p>
          <a:p>
            <a:pPr>
              <a:lnSpc>
                <a:spcPct val="80000"/>
              </a:lnSpc>
            </a:pPr>
            <a:endParaRPr lang="en-US" altLang="zh-TW" sz="1800" smtClean="0"/>
          </a:p>
          <a:p>
            <a:pPr>
              <a:lnSpc>
                <a:spcPct val="80000"/>
              </a:lnSpc>
            </a:pPr>
            <a:r>
              <a:rPr lang="en-US" altLang="zh-TW" sz="1800" smtClean="0"/>
              <a:t>Question 1</a:t>
            </a:r>
          </a:p>
          <a:p>
            <a:pPr lvl="1">
              <a:lnSpc>
                <a:spcPct val="80000"/>
              </a:lnSpc>
            </a:pPr>
            <a:r>
              <a:rPr lang="en-US" altLang="zh-TW" sz="1800" smtClean="0"/>
              <a:t>How to model and analyze the business processes from the service system point of view?</a:t>
            </a:r>
          </a:p>
          <a:p>
            <a:pPr>
              <a:lnSpc>
                <a:spcPct val="80000"/>
              </a:lnSpc>
            </a:pPr>
            <a:endParaRPr lang="en-US" altLang="zh-TW" sz="1800" smtClean="0"/>
          </a:p>
          <a:p>
            <a:pPr>
              <a:lnSpc>
                <a:spcPct val="80000"/>
              </a:lnSpc>
            </a:pPr>
            <a:r>
              <a:rPr lang="en-US" altLang="zh-TW" sz="1800" smtClean="0"/>
              <a:t>Question 2</a:t>
            </a:r>
          </a:p>
          <a:p>
            <a:pPr lvl="1">
              <a:lnSpc>
                <a:spcPct val="80000"/>
              </a:lnSpc>
            </a:pPr>
            <a:r>
              <a:rPr lang="en-US" altLang="zh-TW" sz="1800" smtClean="0"/>
              <a:t>How to analyze, design and build the information system from the service system point of view?</a:t>
            </a:r>
          </a:p>
          <a:p>
            <a:pPr>
              <a:lnSpc>
                <a:spcPct val="80000"/>
              </a:lnSpc>
            </a:pPr>
            <a:endParaRPr lang="en-US" altLang="zh-TW" sz="1800" smtClean="0"/>
          </a:p>
          <a:p>
            <a:pPr>
              <a:lnSpc>
                <a:spcPct val="80000"/>
              </a:lnSpc>
            </a:pPr>
            <a:r>
              <a:rPr lang="en-US" altLang="zh-TW" sz="1800" smtClean="0"/>
              <a:t>Answer to Question 1: Service Blueprint, Sequence Diagrams, Use Case Diagram, Value Networks, Queuing theory </a:t>
            </a:r>
          </a:p>
          <a:p>
            <a:pPr>
              <a:lnSpc>
                <a:spcPct val="80000"/>
              </a:lnSpc>
            </a:pPr>
            <a:r>
              <a:rPr lang="en-US" altLang="zh-TW" sz="1800" smtClean="0"/>
              <a:t>Answer to Question 2: For IT-enable services, we can rely on service oriented architecture (SOA), web services</a:t>
            </a:r>
          </a:p>
        </p:txBody>
      </p:sp>
    </p:spTree>
    <p:extLst>
      <p:ext uri="{BB962C8B-B14F-4D97-AF65-F5344CB8AC3E}">
        <p14:creationId xmlns:p14="http://schemas.microsoft.com/office/powerpoint/2010/main" val="26071877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DCE2FB96-1C99-47CD-9429-D0FF57FC3875}" type="slidenum">
              <a:rPr kumimoji="0" lang="en-US" altLang="zh-TW">
                <a:latin typeface="Garamond" panose="02020404030301010803" pitchFamily="18" charset="0"/>
              </a:rPr>
              <a:pPr eaLnBrk="1" hangingPunct="1"/>
              <a:t>46</a:t>
            </a:fld>
            <a:endParaRPr kumimoji="0" lang="en-US" altLang="zh-TW">
              <a:latin typeface="Garamond" panose="02020404030301010803" pitchFamily="18" charset="0"/>
            </a:endParaRPr>
          </a:p>
        </p:txBody>
      </p:sp>
      <p:sp>
        <p:nvSpPr>
          <p:cNvPr id="36867" name="Rectangle 5"/>
          <p:cNvSpPr>
            <a:spLocks noGrp="1" noChangeArrowheads="1"/>
          </p:cNvSpPr>
          <p:nvPr>
            <p:ph type="title"/>
          </p:nvPr>
        </p:nvSpPr>
        <p:spPr/>
        <p:txBody>
          <a:bodyPr/>
          <a:lstStyle/>
          <a:p>
            <a:r>
              <a:rPr lang="en-US" altLang="zh-TW" smtClean="0"/>
              <a:t>Service Blueprint</a:t>
            </a:r>
            <a:endParaRPr lang="zh-TW" altLang="en-US" smtClean="0"/>
          </a:p>
        </p:txBody>
      </p:sp>
      <p:pic>
        <p:nvPicPr>
          <p:cNvPr id="36868" name="Picture 9" descr="Hotel-Stay-Service"/>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55650" y="1412875"/>
            <a:ext cx="7561263" cy="4757738"/>
          </a:xfrm>
          <a:noFill/>
        </p:spPr>
      </p:pic>
    </p:spTree>
    <p:extLst>
      <p:ext uri="{BB962C8B-B14F-4D97-AF65-F5344CB8AC3E}">
        <p14:creationId xmlns:p14="http://schemas.microsoft.com/office/powerpoint/2010/main" val="87295560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67BA4CC7-365D-4B3D-AE47-7CEA25A58274}" type="slidenum">
              <a:rPr kumimoji="0" lang="en-US" altLang="zh-TW">
                <a:latin typeface="Garamond" panose="02020404030301010803" pitchFamily="18" charset="0"/>
              </a:rPr>
              <a:pPr eaLnBrk="1" hangingPunct="1"/>
              <a:t>47</a:t>
            </a:fld>
            <a:endParaRPr kumimoji="0" lang="en-US" altLang="zh-TW">
              <a:latin typeface="Garamond" panose="02020404030301010803" pitchFamily="18" charset="0"/>
            </a:endParaRPr>
          </a:p>
        </p:txBody>
      </p:sp>
      <p:sp>
        <p:nvSpPr>
          <p:cNvPr id="37891" name="Rectangle 2"/>
          <p:cNvSpPr>
            <a:spLocks noGrp="1" noChangeArrowheads="1"/>
          </p:cNvSpPr>
          <p:nvPr>
            <p:ph type="title"/>
          </p:nvPr>
        </p:nvSpPr>
        <p:spPr/>
        <p:txBody>
          <a:bodyPr/>
          <a:lstStyle/>
          <a:p>
            <a:r>
              <a:rPr lang="en-US" altLang="zh-TW" smtClean="0"/>
              <a:t>Service Oriented Architecture</a:t>
            </a:r>
          </a:p>
        </p:txBody>
      </p:sp>
      <p:sp>
        <p:nvSpPr>
          <p:cNvPr id="37892" name="Rectangle 3"/>
          <p:cNvSpPr>
            <a:spLocks noGrp="1" noChangeArrowheads="1"/>
          </p:cNvSpPr>
          <p:nvPr>
            <p:ph type="body" idx="1"/>
          </p:nvPr>
        </p:nvSpPr>
        <p:spPr/>
        <p:txBody>
          <a:bodyPr/>
          <a:lstStyle/>
          <a:p>
            <a:pPr>
              <a:lnSpc>
                <a:spcPct val="90000"/>
              </a:lnSpc>
            </a:pPr>
            <a:r>
              <a:rPr lang="en-US" altLang="zh-TW" sz="2600" smtClean="0"/>
              <a:t>M.P. Papazoglou, Web Services: Principles and Technology, Prentice-Hall, 2007. (P.22-23)</a:t>
            </a:r>
          </a:p>
          <a:p>
            <a:pPr>
              <a:lnSpc>
                <a:spcPct val="90000"/>
              </a:lnSpc>
            </a:pPr>
            <a:endParaRPr lang="en-US" altLang="zh-TW" sz="2600" i="1" smtClean="0"/>
          </a:p>
          <a:p>
            <a:pPr>
              <a:lnSpc>
                <a:spcPct val="90000"/>
              </a:lnSpc>
            </a:pPr>
            <a:r>
              <a:rPr lang="en-US" altLang="zh-TW" sz="2600" i="1" smtClean="0"/>
              <a:t>SOA is a logical way of designing a software system to provide services to either end-user applications or to other services distributed in a network, via published and discoverable interfaces.</a:t>
            </a:r>
            <a:r>
              <a:rPr lang="en-US" altLang="zh-TW" sz="2600" smtClean="0"/>
              <a:t> </a:t>
            </a:r>
          </a:p>
          <a:p>
            <a:pPr>
              <a:lnSpc>
                <a:spcPct val="90000"/>
              </a:lnSpc>
            </a:pPr>
            <a:endParaRPr lang="en-US" altLang="zh-TW" sz="2600" smtClean="0"/>
          </a:p>
          <a:p>
            <a:pPr>
              <a:lnSpc>
                <a:spcPct val="90000"/>
              </a:lnSpc>
            </a:pPr>
            <a:r>
              <a:rPr lang="en-US" altLang="zh-TW" sz="2600" i="1" smtClean="0"/>
              <a:t>SOA as a design philosophy is independent of any specific technology. It can be implemented without the use of Web services.</a:t>
            </a:r>
          </a:p>
        </p:txBody>
      </p:sp>
    </p:spTree>
    <p:extLst>
      <p:ext uri="{BB962C8B-B14F-4D97-AF65-F5344CB8AC3E}">
        <p14:creationId xmlns:p14="http://schemas.microsoft.com/office/powerpoint/2010/main" val="28931221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BAB8E217-9661-4274-9F57-C98C4C0AE7EE}" type="slidenum">
              <a:rPr kumimoji="0" lang="en-US" altLang="zh-TW">
                <a:latin typeface="Garamond" panose="02020404030301010803" pitchFamily="18" charset="0"/>
              </a:rPr>
              <a:pPr eaLnBrk="1" hangingPunct="1"/>
              <a:t>48</a:t>
            </a:fld>
            <a:endParaRPr kumimoji="0" lang="en-US" altLang="zh-TW">
              <a:latin typeface="Garamond" panose="02020404030301010803" pitchFamily="18" charset="0"/>
            </a:endParaRPr>
          </a:p>
        </p:txBody>
      </p:sp>
      <p:sp>
        <p:nvSpPr>
          <p:cNvPr id="38915" name="Rectangle 4"/>
          <p:cNvSpPr>
            <a:spLocks noGrp="1" noChangeArrowheads="1"/>
          </p:cNvSpPr>
          <p:nvPr>
            <p:ph type="title"/>
          </p:nvPr>
        </p:nvSpPr>
        <p:spPr/>
        <p:txBody>
          <a:bodyPr/>
          <a:lstStyle/>
          <a:p>
            <a:r>
              <a:rPr lang="en-US" altLang="zh-TW" smtClean="0"/>
              <a:t>Service Oriented Architecture</a:t>
            </a:r>
            <a:endParaRPr lang="zh-TW" altLang="en-US" smtClean="0"/>
          </a:p>
        </p:txBody>
      </p:sp>
      <p:pic>
        <p:nvPicPr>
          <p:cNvPr id="3891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001000"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8403085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1168DED5-6268-4852-B31C-DCE0B6CD0984}" type="slidenum">
              <a:rPr kumimoji="0" lang="en-US" altLang="zh-TW">
                <a:latin typeface="Garamond" panose="02020404030301010803" pitchFamily="18" charset="0"/>
              </a:rPr>
              <a:pPr eaLnBrk="1" hangingPunct="1"/>
              <a:t>49</a:t>
            </a:fld>
            <a:endParaRPr kumimoji="0" lang="en-US" altLang="zh-TW">
              <a:latin typeface="Garamond" panose="02020404030301010803" pitchFamily="18" charset="0"/>
            </a:endParaRPr>
          </a:p>
        </p:txBody>
      </p:sp>
      <p:sp>
        <p:nvSpPr>
          <p:cNvPr id="39939" name="Rectangle 2"/>
          <p:cNvSpPr>
            <a:spLocks noGrp="1" noChangeArrowheads="1"/>
          </p:cNvSpPr>
          <p:nvPr>
            <p:ph type="title"/>
          </p:nvPr>
        </p:nvSpPr>
        <p:spPr/>
        <p:txBody>
          <a:bodyPr/>
          <a:lstStyle/>
          <a:p>
            <a:r>
              <a:rPr lang="en-US" altLang="zh-TW" smtClean="0"/>
              <a:t>Service Oriented Architecture</a:t>
            </a:r>
            <a:endParaRPr lang="zh-TW" altLang="en-US" smtClean="0"/>
          </a:p>
        </p:txBody>
      </p:sp>
      <p:pic>
        <p:nvPicPr>
          <p:cNvPr id="39940"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1471613"/>
            <a:ext cx="8215312" cy="441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9657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p:txBody>
          <a:bodyPr/>
          <a:lstStyle/>
          <a:p>
            <a:r>
              <a:rPr lang="en-US" altLang="zh-TW" smtClean="0"/>
              <a:t>Systems View</a:t>
            </a:r>
          </a:p>
        </p:txBody>
      </p:sp>
      <p:sp>
        <p:nvSpPr>
          <p:cNvPr id="198659" name="Rectangle 3"/>
          <p:cNvSpPr>
            <a:spLocks noGrp="1" noChangeArrowheads="1"/>
          </p:cNvSpPr>
          <p:nvPr>
            <p:ph type="body" idx="1"/>
          </p:nvPr>
        </p:nvSpPr>
        <p:spPr/>
        <p:txBody>
          <a:bodyPr/>
          <a:lstStyle/>
          <a:p>
            <a:pPr>
              <a:lnSpc>
                <a:spcPct val="90000"/>
              </a:lnSpc>
            </a:pPr>
            <a:r>
              <a:rPr lang="en-US" altLang="zh-TW" smtClean="0"/>
              <a:t>What is a Service?</a:t>
            </a:r>
          </a:p>
          <a:p>
            <a:pPr lvl="1">
              <a:lnSpc>
                <a:spcPct val="90000"/>
              </a:lnSpc>
            </a:pPr>
            <a:r>
              <a:rPr lang="en-US" altLang="zh-TW" smtClean="0"/>
              <a:t>Service Science area</a:t>
            </a:r>
          </a:p>
          <a:p>
            <a:pPr lvl="2">
              <a:lnSpc>
                <a:spcPct val="90000"/>
              </a:lnSpc>
            </a:pPr>
            <a:r>
              <a:rPr lang="en-US" altLang="zh-TW" smtClean="0"/>
              <a:t>Provider/client interaction that creates and captures value</a:t>
            </a:r>
          </a:p>
          <a:p>
            <a:pPr lvl="2">
              <a:lnSpc>
                <a:spcPct val="90000"/>
              </a:lnSpc>
            </a:pPr>
            <a:r>
              <a:rPr lang="en-US" altLang="zh-TW" smtClean="0"/>
              <a:t>A change in condition or state of an economic entity (or thing) caused by another</a:t>
            </a:r>
          </a:p>
          <a:p>
            <a:pPr lvl="2">
              <a:lnSpc>
                <a:spcPct val="90000"/>
              </a:lnSpc>
            </a:pPr>
            <a:r>
              <a:rPr lang="en-US" altLang="zh-TW" smtClean="0"/>
              <a:t>Intangible and perishable… created and used simultaneously</a:t>
            </a:r>
          </a:p>
          <a:p>
            <a:pPr lvl="2">
              <a:lnSpc>
                <a:spcPct val="90000"/>
              </a:lnSpc>
            </a:pPr>
            <a:r>
              <a:rPr lang="en-US" altLang="zh-TW" smtClean="0"/>
              <a:t>Deed, act, or performance</a:t>
            </a:r>
          </a:p>
          <a:p>
            <a:pPr lvl="2">
              <a:lnSpc>
                <a:spcPct val="90000"/>
              </a:lnSpc>
            </a:pPr>
            <a:r>
              <a:rPr lang="en-US" altLang="zh-TW" smtClean="0"/>
              <a:t>All economic activity whose output is not physical product or construction</a:t>
            </a:r>
          </a:p>
          <a:p>
            <a:pPr lvl="2">
              <a:lnSpc>
                <a:spcPct val="90000"/>
              </a:lnSpc>
              <a:buFont typeface="Wingdings" panose="05000000000000000000" pitchFamily="2" charset="2"/>
              <a:buNone/>
            </a:pPr>
            <a:r>
              <a:rPr lang="en-US" altLang="zh-TW" smtClean="0"/>
              <a:t>(http://www.research.ibm.com/ssme/services.shtml)</a:t>
            </a:r>
            <a:endParaRPr lang="zh-TW" altLang="en-US" smtClean="0"/>
          </a:p>
        </p:txBody>
      </p:sp>
    </p:spTree>
    <p:extLst>
      <p:ext uri="{BB962C8B-B14F-4D97-AF65-F5344CB8AC3E}">
        <p14:creationId xmlns:p14="http://schemas.microsoft.com/office/powerpoint/2010/main" val="30383633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4504A306-5F74-404F-BC6D-DCB11B00F19E}" type="slidenum">
              <a:rPr kumimoji="0" lang="en-US" altLang="zh-TW">
                <a:latin typeface="Garamond" panose="02020404030301010803" pitchFamily="18" charset="0"/>
              </a:rPr>
              <a:pPr eaLnBrk="1" hangingPunct="1"/>
              <a:t>50</a:t>
            </a:fld>
            <a:endParaRPr kumimoji="0" lang="en-US" altLang="zh-TW">
              <a:latin typeface="Garamond" panose="02020404030301010803" pitchFamily="18" charset="0"/>
            </a:endParaRPr>
          </a:p>
        </p:txBody>
      </p:sp>
      <p:sp>
        <p:nvSpPr>
          <p:cNvPr id="40963" name="Rectangle 2"/>
          <p:cNvSpPr>
            <a:spLocks noGrp="1" noChangeArrowheads="1"/>
          </p:cNvSpPr>
          <p:nvPr>
            <p:ph type="title"/>
          </p:nvPr>
        </p:nvSpPr>
        <p:spPr/>
        <p:txBody>
          <a:bodyPr/>
          <a:lstStyle/>
          <a:p>
            <a:r>
              <a:rPr lang="en-US" altLang="zh-TW" smtClean="0"/>
              <a:t>Service Oriented Architecture</a:t>
            </a:r>
            <a:endParaRPr lang="zh-TW" altLang="en-US" smtClean="0"/>
          </a:p>
        </p:txBody>
      </p:sp>
      <p:sp>
        <p:nvSpPr>
          <p:cNvPr id="40964" name="Rectangle 3"/>
          <p:cNvSpPr>
            <a:spLocks noGrp="1" noChangeArrowheads="1"/>
          </p:cNvSpPr>
          <p:nvPr>
            <p:ph type="body" idx="1"/>
          </p:nvPr>
        </p:nvSpPr>
        <p:spPr/>
        <p:txBody>
          <a:bodyPr/>
          <a:lstStyle/>
          <a:p>
            <a:pPr>
              <a:lnSpc>
                <a:spcPct val="90000"/>
              </a:lnSpc>
            </a:pPr>
            <a:r>
              <a:rPr lang="en-US" altLang="zh-TW" sz="2100" smtClean="0"/>
              <a:t>The service model allows for a clear distinction to be made between:</a:t>
            </a:r>
          </a:p>
          <a:p>
            <a:pPr lvl="1">
              <a:lnSpc>
                <a:spcPct val="90000"/>
              </a:lnSpc>
            </a:pPr>
            <a:r>
              <a:rPr lang="en-US" altLang="zh-TW" sz="2000" b="1" i="1" smtClean="0"/>
              <a:t>service providers</a:t>
            </a:r>
            <a:r>
              <a:rPr lang="en-US" altLang="zh-TW" sz="2000" smtClean="0"/>
              <a:t> (organizations that provide the service implementations, supply their service descriptions, and provide related technical and business support);</a:t>
            </a:r>
          </a:p>
          <a:p>
            <a:pPr lvl="1">
              <a:lnSpc>
                <a:spcPct val="90000"/>
              </a:lnSpc>
            </a:pPr>
            <a:r>
              <a:rPr lang="en-US" altLang="zh-TW" sz="2000" b="1" i="1" smtClean="0"/>
              <a:t>service clients</a:t>
            </a:r>
            <a:r>
              <a:rPr lang="en-US" altLang="zh-TW" sz="2000" smtClean="0"/>
              <a:t> (end-user organizations that use some service);</a:t>
            </a:r>
          </a:p>
          <a:p>
            <a:pPr lvl="1">
              <a:lnSpc>
                <a:spcPct val="90000"/>
              </a:lnSpc>
            </a:pPr>
            <a:r>
              <a:rPr lang="en-US" altLang="zh-TW" sz="2000" b="1" i="1" smtClean="0"/>
              <a:t>service registry</a:t>
            </a:r>
            <a:r>
              <a:rPr lang="en-US" altLang="zh-TW" sz="2000" smtClean="0"/>
              <a:t> a searchable directory where service descriptions can be published and searched. </a:t>
            </a:r>
          </a:p>
          <a:p>
            <a:pPr lvl="2">
              <a:lnSpc>
                <a:spcPct val="90000"/>
              </a:lnSpc>
            </a:pPr>
            <a:r>
              <a:rPr lang="en-US" altLang="zh-TW" sz="1800" smtClean="0"/>
              <a:t>Service requestors find service descriptions in the registry and obtain binding information for services. </a:t>
            </a:r>
          </a:p>
          <a:p>
            <a:pPr lvl="2">
              <a:lnSpc>
                <a:spcPct val="90000"/>
              </a:lnSpc>
            </a:pPr>
            <a:r>
              <a:rPr lang="en-US" altLang="zh-TW" sz="1800" smtClean="0"/>
              <a:t>This information is sufficient for the service requestor to contact, or bind to, the service provider and thus make use of the services it provides. </a:t>
            </a:r>
          </a:p>
          <a:p>
            <a:pPr>
              <a:lnSpc>
                <a:spcPct val="90000"/>
              </a:lnSpc>
            </a:pPr>
            <a:r>
              <a:rPr lang="en-US" altLang="zh-TW" sz="2100" smtClean="0"/>
              <a:t>Note: IBM, SAP, and HP already shut down their </a:t>
            </a:r>
            <a:r>
              <a:rPr lang="en-US" altLang="zh-TW" sz="2100" smtClean="0">
                <a:solidFill>
                  <a:schemeClr val="accent2"/>
                </a:solidFill>
              </a:rPr>
              <a:t>service registration</a:t>
            </a:r>
            <a:r>
              <a:rPr lang="en-US" altLang="zh-TW" sz="2100" smtClean="0"/>
              <a:t> services in 2006.</a:t>
            </a:r>
          </a:p>
        </p:txBody>
      </p:sp>
    </p:spTree>
    <p:extLst>
      <p:ext uri="{BB962C8B-B14F-4D97-AF65-F5344CB8AC3E}">
        <p14:creationId xmlns:p14="http://schemas.microsoft.com/office/powerpoint/2010/main" val="172794822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29E10BD4-AAF7-4A0F-BA40-501AE2DDFCBE}" type="slidenum">
              <a:rPr kumimoji="0" lang="en-US" altLang="zh-TW">
                <a:latin typeface="Garamond" panose="02020404030301010803" pitchFamily="18" charset="0"/>
              </a:rPr>
              <a:pPr eaLnBrk="1" hangingPunct="1"/>
              <a:t>51</a:t>
            </a:fld>
            <a:endParaRPr kumimoji="0" lang="en-US" altLang="zh-TW">
              <a:latin typeface="Garamond" panose="02020404030301010803" pitchFamily="18" charset="0"/>
            </a:endParaRPr>
          </a:p>
        </p:txBody>
      </p:sp>
      <p:sp>
        <p:nvSpPr>
          <p:cNvPr id="41987" name="Rectangle 2"/>
          <p:cNvSpPr>
            <a:spLocks noGrp="1" noChangeArrowheads="1"/>
          </p:cNvSpPr>
          <p:nvPr>
            <p:ph type="title"/>
          </p:nvPr>
        </p:nvSpPr>
        <p:spPr/>
        <p:txBody>
          <a:bodyPr/>
          <a:lstStyle/>
          <a:p>
            <a:r>
              <a:rPr lang="en-US" altLang="zh-TW" smtClean="0"/>
              <a:t>Service Oriented Architecture</a:t>
            </a:r>
            <a:endParaRPr lang="zh-TW" altLang="en-US" smtClean="0"/>
          </a:p>
        </p:txBody>
      </p:sp>
      <p:sp>
        <p:nvSpPr>
          <p:cNvPr id="41988" name="Rectangle 3"/>
          <p:cNvSpPr>
            <a:spLocks noGrp="1" noChangeArrowheads="1"/>
          </p:cNvSpPr>
          <p:nvPr>
            <p:ph type="body" idx="1"/>
          </p:nvPr>
        </p:nvSpPr>
        <p:spPr>
          <a:xfrm>
            <a:off x="395288" y="1196975"/>
            <a:ext cx="8507412" cy="863600"/>
          </a:xfrm>
        </p:spPr>
        <p:txBody>
          <a:bodyPr/>
          <a:lstStyle/>
          <a:p>
            <a:pPr>
              <a:lnSpc>
                <a:spcPct val="90000"/>
              </a:lnSpc>
            </a:pPr>
            <a:r>
              <a:rPr lang="en-US" altLang="zh-TW" sz="2800" smtClean="0"/>
              <a:t>Web services are implemented by a collection of several related technologies &amp; standards.</a:t>
            </a:r>
            <a:endParaRPr lang="zh-TW" altLang="en-US" sz="2800" smtClean="0"/>
          </a:p>
        </p:txBody>
      </p:sp>
      <p:grpSp>
        <p:nvGrpSpPr>
          <p:cNvPr id="41989" name="Group 4"/>
          <p:cNvGrpSpPr>
            <a:grpSpLocks/>
          </p:cNvGrpSpPr>
          <p:nvPr/>
        </p:nvGrpSpPr>
        <p:grpSpPr bwMode="auto">
          <a:xfrm>
            <a:off x="900113" y="2060575"/>
            <a:ext cx="7488237" cy="4400550"/>
            <a:chOff x="624" y="1392"/>
            <a:chExt cx="4320" cy="2512"/>
          </a:xfrm>
        </p:grpSpPr>
        <p:sp>
          <p:nvSpPr>
            <p:cNvPr id="41990" name="Rectangle 5"/>
            <p:cNvSpPr>
              <a:spLocks noChangeArrowheads="1"/>
            </p:cNvSpPr>
            <p:nvPr/>
          </p:nvSpPr>
          <p:spPr bwMode="auto">
            <a:xfrm>
              <a:off x="2948" y="1953"/>
              <a:ext cx="877" cy="219"/>
            </a:xfrm>
            <a:prstGeom prst="rect">
              <a:avLst/>
            </a:prstGeom>
            <a:solidFill>
              <a:srgbClr val="FFB47F"/>
            </a:soli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10" name="Rectangle 6"/>
            <p:cNvSpPr>
              <a:spLocks noChangeArrowheads="1"/>
            </p:cNvSpPr>
            <p:nvPr/>
          </p:nvSpPr>
          <p:spPr bwMode="auto">
            <a:xfrm>
              <a:off x="2926" y="1962"/>
              <a:ext cx="861"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Transactions</a:t>
              </a:r>
            </a:p>
          </p:txBody>
        </p:sp>
        <p:sp>
          <p:nvSpPr>
            <p:cNvPr id="41992" name="Rectangle 7"/>
            <p:cNvSpPr>
              <a:spLocks noChangeArrowheads="1"/>
            </p:cNvSpPr>
            <p:nvPr/>
          </p:nvSpPr>
          <p:spPr bwMode="auto">
            <a:xfrm>
              <a:off x="2948" y="2198"/>
              <a:ext cx="877" cy="219"/>
            </a:xfrm>
            <a:prstGeom prst="rect">
              <a:avLst/>
            </a:prstGeom>
            <a:solidFill>
              <a:srgbClr val="FFB47F"/>
            </a:soli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12" name="Rectangle 8"/>
            <p:cNvSpPr>
              <a:spLocks noChangeArrowheads="1"/>
            </p:cNvSpPr>
            <p:nvPr/>
          </p:nvSpPr>
          <p:spPr bwMode="auto">
            <a:xfrm>
              <a:off x="2963" y="2212"/>
              <a:ext cx="854" cy="209"/>
            </a:xfrm>
            <a:prstGeom prst="rect">
              <a:avLst/>
            </a:prstGeom>
            <a:noFill/>
            <a:ln w="9525">
              <a:noFill/>
              <a:miter lim="800000"/>
              <a:headEnd type="none" w="sm" len="sm"/>
              <a:tailEnd type="none" w="sm" len="sm"/>
            </a:ln>
            <a:effectLst/>
          </p:spPr>
          <p:txBody>
            <a:bodyPr wrap="none" lIns="92075" tIns="46038" rIns="92075" bIns="46038">
              <a:spAutoFit/>
            </a:bodyPr>
            <a:lstStyle/>
            <a:p>
              <a:pPr algn="ctr" eaLnBrk="0" hangingPunct="0">
                <a:defRPr/>
              </a:pPr>
              <a:r>
                <a:rPr kumimoji="0" lang="en-US">
                  <a:effectLst>
                    <a:outerShdw blurRad="38100" dist="38100" dir="2700000" algn="tl">
                      <a:srgbClr val="C0C0C0"/>
                    </a:outerShdw>
                  </a:effectLst>
                </a:rPr>
                <a:t>Coordination</a:t>
              </a:r>
            </a:p>
          </p:txBody>
        </p:sp>
        <p:sp>
          <p:nvSpPr>
            <p:cNvPr id="41994" name="Rectangle 9"/>
            <p:cNvSpPr>
              <a:spLocks noChangeArrowheads="1"/>
            </p:cNvSpPr>
            <p:nvPr/>
          </p:nvSpPr>
          <p:spPr bwMode="auto">
            <a:xfrm>
              <a:off x="2058" y="1953"/>
              <a:ext cx="877" cy="710"/>
            </a:xfrm>
            <a:prstGeom prst="rect">
              <a:avLst/>
            </a:prstGeom>
            <a:solidFill>
              <a:srgbClr val="FFB47F"/>
            </a:solidFill>
            <a:ln w="9525">
              <a:solidFill>
                <a:schemeClr val="tx1"/>
              </a:solidFill>
              <a:miter lim="800000"/>
              <a:headEnd type="none" w="sm" len="sm"/>
              <a:tailEnd type="none" w="sm" len="sm"/>
            </a:ln>
          </p:spPr>
          <p:txBody>
            <a:bodyPr wrap="none"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14" name="Rectangle 10"/>
            <p:cNvSpPr>
              <a:spLocks noChangeArrowheads="1"/>
            </p:cNvSpPr>
            <p:nvPr/>
          </p:nvSpPr>
          <p:spPr bwMode="auto">
            <a:xfrm>
              <a:off x="2072" y="2213"/>
              <a:ext cx="839" cy="209"/>
            </a:xfrm>
            <a:prstGeom prst="rect">
              <a:avLst/>
            </a:prstGeom>
            <a:noFill/>
            <a:ln w="9525">
              <a:noFill/>
              <a:miter lim="800000"/>
              <a:headEnd type="none" w="sm" len="sm"/>
              <a:tailEnd type="none" w="sm" len="sm"/>
            </a:ln>
            <a:effectLst/>
          </p:spPr>
          <p:txBody>
            <a:bodyPr wrap="none" lIns="92075" tIns="46038" rIns="92075" bIns="46038">
              <a:spAutoFit/>
            </a:bodyPr>
            <a:lstStyle/>
            <a:p>
              <a:pPr algn="ctr" eaLnBrk="0" hangingPunct="0">
                <a:defRPr/>
              </a:pPr>
              <a:r>
                <a:rPr kumimoji="0" lang="en-US">
                  <a:effectLst>
                    <a:outerShdw blurRad="38100" dist="38100" dir="2700000" algn="tl">
                      <a:srgbClr val="C0C0C0"/>
                    </a:outerShdw>
                  </a:effectLst>
                </a:rPr>
                <a:t>WS-Security</a:t>
              </a:r>
            </a:p>
          </p:txBody>
        </p:sp>
        <p:sp>
          <p:nvSpPr>
            <p:cNvPr id="41996" name="Rectangle 11"/>
            <p:cNvSpPr>
              <a:spLocks noChangeArrowheads="1"/>
            </p:cNvSpPr>
            <p:nvPr/>
          </p:nvSpPr>
          <p:spPr bwMode="auto">
            <a:xfrm>
              <a:off x="2948" y="2444"/>
              <a:ext cx="877" cy="219"/>
            </a:xfrm>
            <a:prstGeom prst="rect">
              <a:avLst/>
            </a:prstGeom>
            <a:solidFill>
              <a:srgbClr val="FFB47F"/>
            </a:soli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16" name="Rectangle 12"/>
            <p:cNvSpPr>
              <a:spLocks noChangeArrowheads="1"/>
            </p:cNvSpPr>
            <p:nvPr/>
          </p:nvSpPr>
          <p:spPr bwMode="auto">
            <a:xfrm>
              <a:off x="3126" y="2457"/>
              <a:ext cx="560"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Context</a:t>
              </a:r>
            </a:p>
          </p:txBody>
        </p:sp>
        <p:sp>
          <p:nvSpPr>
            <p:cNvPr id="41998" name="Rectangle 13"/>
            <p:cNvSpPr>
              <a:spLocks noChangeArrowheads="1"/>
            </p:cNvSpPr>
            <p:nvPr/>
          </p:nvSpPr>
          <p:spPr bwMode="auto">
            <a:xfrm>
              <a:off x="3843" y="3681"/>
              <a:ext cx="1101" cy="219"/>
            </a:xfrm>
            <a:prstGeom prst="rect">
              <a:avLst/>
            </a:prstGeom>
            <a:gradFill rotWithShape="0">
              <a:gsLst>
                <a:gs pos="0">
                  <a:srgbClr val="FFFFFF"/>
                </a:gs>
                <a:gs pos="100000">
                  <a:srgbClr val="FFFF99"/>
                </a:gs>
              </a:gsLst>
              <a:path path="shape">
                <a:fillToRect l="50000" t="50000" r="50000" b="50000"/>
              </a:path>
            </a:gra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18" name="Rectangle 14"/>
            <p:cNvSpPr>
              <a:spLocks noChangeArrowheads="1"/>
            </p:cNvSpPr>
            <p:nvPr/>
          </p:nvSpPr>
          <p:spPr bwMode="auto">
            <a:xfrm>
              <a:off x="4084" y="3694"/>
              <a:ext cx="670"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Transport</a:t>
              </a:r>
            </a:p>
          </p:txBody>
        </p:sp>
        <p:sp>
          <p:nvSpPr>
            <p:cNvPr id="42000" name="Rectangle 15"/>
            <p:cNvSpPr>
              <a:spLocks noChangeArrowheads="1"/>
            </p:cNvSpPr>
            <p:nvPr/>
          </p:nvSpPr>
          <p:spPr bwMode="auto">
            <a:xfrm>
              <a:off x="3843" y="3188"/>
              <a:ext cx="1101" cy="461"/>
            </a:xfrm>
            <a:prstGeom prst="rect">
              <a:avLst/>
            </a:prstGeom>
            <a:gradFill rotWithShape="0">
              <a:gsLst>
                <a:gs pos="0">
                  <a:srgbClr val="FFFFFF"/>
                </a:gs>
                <a:gs pos="100000">
                  <a:srgbClr val="FFFF99"/>
                </a:gs>
              </a:gsLst>
              <a:path path="shape">
                <a:fillToRect l="50000" t="50000" r="50000" b="50000"/>
              </a:path>
            </a:gra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20" name="Rectangle 16"/>
            <p:cNvSpPr>
              <a:spLocks noChangeArrowheads="1"/>
            </p:cNvSpPr>
            <p:nvPr/>
          </p:nvSpPr>
          <p:spPr bwMode="auto">
            <a:xfrm>
              <a:off x="4099" y="3314"/>
              <a:ext cx="701" cy="209"/>
            </a:xfrm>
            <a:prstGeom prst="rect">
              <a:avLst/>
            </a:prstGeom>
            <a:noFill/>
            <a:ln w="9525">
              <a:noFill/>
              <a:miter lim="800000"/>
              <a:headEnd type="none" w="sm" len="sm"/>
              <a:tailEnd type="none" w="sm" len="sm"/>
            </a:ln>
            <a:effectLst/>
          </p:spPr>
          <p:txBody>
            <a:bodyPr lIns="92075" tIns="46038" rIns="92075" bIns="46038">
              <a:spAutoFit/>
            </a:bodyPr>
            <a:lstStyle/>
            <a:p>
              <a:pPr eaLnBrk="0" hangingPunct="0">
                <a:defRPr/>
              </a:pPr>
              <a:r>
                <a:rPr kumimoji="0" lang="en-US">
                  <a:effectLst>
                    <a:outerShdw blurRad="38100" dist="38100" dir="2700000" algn="tl">
                      <a:srgbClr val="C0C0C0"/>
                    </a:outerShdw>
                  </a:effectLst>
                </a:rPr>
                <a:t>Message</a:t>
              </a:r>
            </a:p>
          </p:txBody>
        </p:sp>
        <p:sp>
          <p:nvSpPr>
            <p:cNvPr id="42002" name="Rectangle 17"/>
            <p:cNvSpPr>
              <a:spLocks noChangeArrowheads="1"/>
            </p:cNvSpPr>
            <p:nvPr/>
          </p:nvSpPr>
          <p:spPr bwMode="auto">
            <a:xfrm>
              <a:off x="3842" y="2687"/>
              <a:ext cx="1101" cy="218"/>
            </a:xfrm>
            <a:prstGeom prst="rect">
              <a:avLst/>
            </a:prstGeom>
            <a:gradFill rotWithShape="0">
              <a:gsLst>
                <a:gs pos="0">
                  <a:srgbClr val="FFFFFF"/>
                </a:gs>
                <a:gs pos="100000">
                  <a:srgbClr val="FFFF99"/>
                </a:gs>
              </a:gsLst>
              <a:path path="shape">
                <a:fillToRect l="50000" t="50000" r="50000" b="50000"/>
              </a:path>
            </a:gra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22" name="Rectangle 18"/>
            <p:cNvSpPr>
              <a:spLocks noChangeArrowheads="1"/>
            </p:cNvSpPr>
            <p:nvPr/>
          </p:nvSpPr>
          <p:spPr bwMode="auto">
            <a:xfrm>
              <a:off x="4078" y="2683"/>
              <a:ext cx="685"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Discovery</a:t>
              </a:r>
            </a:p>
          </p:txBody>
        </p:sp>
        <p:sp>
          <p:nvSpPr>
            <p:cNvPr id="42004" name="Rectangle 19"/>
            <p:cNvSpPr>
              <a:spLocks noChangeArrowheads="1"/>
            </p:cNvSpPr>
            <p:nvPr/>
          </p:nvSpPr>
          <p:spPr bwMode="auto">
            <a:xfrm>
              <a:off x="3842" y="1951"/>
              <a:ext cx="1101" cy="709"/>
            </a:xfrm>
            <a:prstGeom prst="rect">
              <a:avLst/>
            </a:prstGeom>
            <a:gradFill rotWithShape="0">
              <a:gsLst>
                <a:gs pos="0">
                  <a:srgbClr val="FFFFFF"/>
                </a:gs>
                <a:gs pos="100000">
                  <a:srgbClr val="FFFF99"/>
                </a:gs>
              </a:gsLst>
              <a:path path="shape">
                <a:fillToRect l="50000" t="50000" r="50000" b="50000"/>
              </a:path>
            </a:gra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24" name="Rectangle 20"/>
            <p:cNvSpPr>
              <a:spLocks noChangeArrowheads="1"/>
            </p:cNvSpPr>
            <p:nvPr/>
          </p:nvSpPr>
          <p:spPr bwMode="auto">
            <a:xfrm>
              <a:off x="4065" y="2119"/>
              <a:ext cx="663" cy="366"/>
            </a:xfrm>
            <a:prstGeom prst="rect">
              <a:avLst/>
            </a:prstGeom>
            <a:noFill/>
            <a:ln w="9525">
              <a:noFill/>
              <a:miter lim="800000"/>
              <a:headEnd type="none" w="sm" len="sm"/>
              <a:tailEnd type="none" w="sm" len="sm"/>
            </a:ln>
            <a:effectLst/>
          </p:spPr>
          <p:txBody>
            <a:bodyPr wrap="none" lIns="92075" tIns="46038" rIns="92075" bIns="46038">
              <a:spAutoFit/>
            </a:bodyPr>
            <a:lstStyle/>
            <a:p>
              <a:pPr algn="ctr" eaLnBrk="0" hangingPunct="0">
                <a:defRPr/>
              </a:pPr>
              <a:r>
                <a:rPr kumimoji="0" lang="en-US">
                  <a:effectLst>
                    <a:outerShdw blurRad="38100" dist="38100" dir="2700000" algn="tl">
                      <a:srgbClr val="C0C0C0"/>
                    </a:outerShdw>
                  </a:effectLst>
                </a:rPr>
                <a:t>Quality of</a:t>
              </a:r>
              <a:br>
                <a:rPr kumimoji="0" lang="en-US">
                  <a:effectLst>
                    <a:outerShdw blurRad="38100" dist="38100" dir="2700000" algn="tl">
                      <a:srgbClr val="C0C0C0"/>
                    </a:outerShdw>
                  </a:effectLst>
                </a:rPr>
              </a:br>
              <a:r>
                <a:rPr kumimoji="0" lang="en-US">
                  <a:effectLst>
                    <a:outerShdw blurRad="38100" dist="38100" dir="2700000" algn="tl">
                      <a:srgbClr val="C0C0C0"/>
                    </a:outerShdw>
                  </a:effectLst>
                </a:rPr>
                <a:t>Service</a:t>
              </a:r>
            </a:p>
          </p:txBody>
        </p:sp>
        <p:sp>
          <p:nvSpPr>
            <p:cNvPr id="42006" name="Rectangle 21"/>
            <p:cNvSpPr>
              <a:spLocks noChangeArrowheads="1"/>
            </p:cNvSpPr>
            <p:nvPr/>
          </p:nvSpPr>
          <p:spPr bwMode="auto">
            <a:xfrm>
              <a:off x="3843" y="1392"/>
              <a:ext cx="1101" cy="533"/>
            </a:xfrm>
            <a:prstGeom prst="rect">
              <a:avLst/>
            </a:prstGeom>
            <a:gradFill rotWithShape="0">
              <a:gsLst>
                <a:gs pos="0">
                  <a:srgbClr val="FFFFFF"/>
                </a:gs>
                <a:gs pos="100000">
                  <a:srgbClr val="FFFF99"/>
                </a:gs>
              </a:gsLst>
              <a:path path="shape">
                <a:fillToRect l="50000" t="50000" r="50000" b="50000"/>
              </a:path>
            </a:gra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26" name="Rectangle 22"/>
            <p:cNvSpPr>
              <a:spLocks noChangeArrowheads="1"/>
            </p:cNvSpPr>
            <p:nvPr/>
          </p:nvSpPr>
          <p:spPr bwMode="auto">
            <a:xfrm>
              <a:off x="4035" y="1480"/>
              <a:ext cx="722" cy="366"/>
            </a:xfrm>
            <a:prstGeom prst="rect">
              <a:avLst/>
            </a:prstGeom>
            <a:noFill/>
            <a:ln w="9525">
              <a:noFill/>
              <a:miter lim="800000"/>
              <a:headEnd type="none" w="sm" len="sm"/>
              <a:tailEnd type="none" w="sm" len="sm"/>
            </a:ln>
            <a:effectLst/>
          </p:spPr>
          <p:txBody>
            <a:bodyPr wrap="none" lIns="92075" tIns="46038" rIns="92075" bIns="46038">
              <a:spAutoFit/>
            </a:bodyPr>
            <a:lstStyle/>
            <a:p>
              <a:pPr algn="ctr" eaLnBrk="0" hangingPunct="0">
                <a:defRPr/>
              </a:pPr>
              <a:r>
                <a:rPr kumimoji="0" lang="en-US">
                  <a:effectLst>
                    <a:outerShdw blurRad="38100" dist="38100" dir="2700000" algn="tl">
                      <a:srgbClr val="C0C0C0"/>
                    </a:outerShdw>
                  </a:effectLst>
                </a:rPr>
                <a:t>Business</a:t>
              </a:r>
              <a:br>
                <a:rPr kumimoji="0" lang="en-US">
                  <a:effectLst>
                    <a:outerShdw blurRad="38100" dist="38100" dir="2700000" algn="tl">
                      <a:srgbClr val="C0C0C0"/>
                    </a:outerShdw>
                  </a:effectLst>
                </a:rPr>
              </a:br>
              <a:r>
                <a:rPr kumimoji="0" lang="en-US">
                  <a:effectLst>
                    <a:outerShdw blurRad="38100" dist="38100" dir="2700000" algn="tl">
                      <a:srgbClr val="C0C0C0"/>
                    </a:outerShdw>
                  </a:effectLst>
                </a:rPr>
                <a:t>Processes</a:t>
              </a:r>
            </a:p>
          </p:txBody>
        </p:sp>
        <p:sp>
          <p:nvSpPr>
            <p:cNvPr id="277527" name="Rectangle 23"/>
            <p:cNvSpPr>
              <a:spLocks noChangeArrowheads="1"/>
            </p:cNvSpPr>
            <p:nvPr/>
          </p:nvSpPr>
          <p:spPr bwMode="auto">
            <a:xfrm>
              <a:off x="4041" y="2935"/>
              <a:ext cx="766"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Description</a:t>
              </a:r>
            </a:p>
          </p:txBody>
        </p:sp>
        <p:sp>
          <p:nvSpPr>
            <p:cNvPr id="42009" name="Rectangle 24"/>
            <p:cNvSpPr>
              <a:spLocks noChangeArrowheads="1"/>
            </p:cNvSpPr>
            <p:nvPr/>
          </p:nvSpPr>
          <p:spPr bwMode="auto">
            <a:xfrm>
              <a:off x="3842" y="2943"/>
              <a:ext cx="1101" cy="219"/>
            </a:xfrm>
            <a:prstGeom prst="rect">
              <a:avLst/>
            </a:prstGeom>
            <a:gradFill rotWithShape="0">
              <a:gsLst>
                <a:gs pos="0">
                  <a:srgbClr val="FFFFFF"/>
                </a:gs>
                <a:gs pos="100000">
                  <a:srgbClr val="FFFF99"/>
                </a:gs>
              </a:gsLst>
              <a:path path="shape">
                <a:fillToRect l="50000" t="50000" r="50000" b="50000"/>
              </a:path>
            </a:gra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29" name="Rectangle 25"/>
            <p:cNvSpPr>
              <a:spLocks noChangeArrowheads="1"/>
            </p:cNvSpPr>
            <p:nvPr/>
          </p:nvSpPr>
          <p:spPr bwMode="auto">
            <a:xfrm>
              <a:off x="4041" y="2935"/>
              <a:ext cx="766"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Description</a:t>
              </a:r>
            </a:p>
          </p:txBody>
        </p:sp>
        <p:sp>
          <p:nvSpPr>
            <p:cNvPr id="42011" name="Rectangle 26"/>
            <p:cNvSpPr>
              <a:spLocks noChangeArrowheads="1"/>
            </p:cNvSpPr>
            <p:nvPr/>
          </p:nvSpPr>
          <p:spPr bwMode="auto">
            <a:xfrm>
              <a:off x="624" y="1392"/>
              <a:ext cx="503" cy="2507"/>
            </a:xfrm>
            <a:prstGeom prst="rect">
              <a:avLst/>
            </a:prstGeom>
            <a:gradFill rotWithShape="0">
              <a:gsLst>
                <a:gs pos="0">
                  <a:srgbClr val="FFFFFF"/>
                </a:gs>
                <a:gs pos="100000">
                  <a:srgbClr val="FFC1FF"/>
                </a:gs>
              </a:gsLst>
              <a:path path="shape">
                <a:fillToRect l="50000" t="50000" r="50000" b="50000"/>
              </a:path>
            </a:gradFill>
            <a:ln w="12700">
              <a:solidFill>
                <a:schemeClr val="tx1"/>
              </a:solidFill>
              <a:miter lim="800000"/>
              <a:headEnd type="none" w="sm" len="sm"/>
              <a:tailEnd type="none" w="sm" len="sm"/>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31" name="Rectangle 27"/>
            <p:cNvSpPr>
              <a:spLocks noChangeArrowheads="1"/>
            </p:cNvSpPr>
            <p:nvPr/>
          </p:nvSpPr>
          <p:spPr bwMode="auto">
            <a:xfrm rot="-5400000">
              <a:off x="452" y="2497"/>
              <a:ext cx="865" cy="212"/>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Management</a:t>
              </a:r>
            </a:p>
          </p:txBody>
        </p:sp>
        <p:sp>
          <p:nvSpPr>
            <p:cNvPr id="42013" name="Rectangle 28"/>
            <p:cNvSpPr>
              <a:spLocks noChangeArrowheads="1"/>
            </p:cNvSpPr>
            <p:nvPr/>
          </p:nvSpPr>
          <p:spPr bwMode="auto">
            <a:xfrm>
              <a:off x="1154" y="3681"/>
              <a:ext cx="2671" cy="219"/>
            </a:xfrm>
            <a:prstGeom prst="rect">
              <a:avLst/>
            </a:prstGeom>
            <a:solidFill>
              <a:srgbClr val="FFB47F"/>
            </a:soli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33" name="Rectangle 29"/>
            <p:cNvSpPr>
              <a:spLocks noChangeArrowheads="1"/>
            </p:cNvSpPr>
            <p:nvPr/>
          </p:nvSpPr>
          <p:spPr bwMode="auto">
            <a:xfrm>
              <a:off x="1782" y="3695"/>
              <a:ext cx="1410"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      HTTP,JMS, SMTP</a:t>
              </a:r>
            </a:p>
          </p:txBody>
        </p:sp>
        <p:sp>
          <p:nvSpPr>
            <p:cNvPr id="42015" name="Rectangle 30"/>
            <p:cNvSpPr>
              <a:spLocks noChangeArrowheads="1"/>
            </p:cNvSpPr>
            <p:nvPr/>
          </p:nvSpPr>
          <p:spPr bwMode="auto">
            <a:xfrm>
              <a:off x="1154" y="3433"/>
              <a:ext cx="2671" cy="219"/>
            </a:xfrm>
            <a:prstGeom prst="rect">
              <a:avLst/>
            </a:prstGeom>
            <a:solidFill>
              <a:srgbClr val="FFB47F"/>
            </a:soli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35" name="Rectangle 31"/>
            <p:cNvSpPr>
              <a:spLocks noChangeArrowheads="1"/>
            </p:cNvSpPr>
            <p:nvPr/>
          </p:nvSpPr>
          <p:spPr bwMode="auto">
            <a:xfrm>
              <a:off x="2315" y="3447"/>
              <a:ext cx="377"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XML</a:t>
              </a:r>
            </a:p>
          </p:txBody>
        </p:sp>
        <p:sp>
          <p:nvSpPr>
            <p:cNvPr id="42017" name="Rectangle 32"/>
            <p:cNvSpPr>
              <a:spLocks noChangeArrowheads="1"/>
            </p:cNvSpPr>
            <p:nvPr/>
          </p:nvSpPr>
          <p:spPr bwMode="auto">
            <a:xfrm>
              <a:off x="1154" y="3186"/>
              <a:ext cx="2671" cy="219"/>
            </a:xfrm>
            <a:prstGeom prst="rect">
              <a:avLst/>
            </a:prstGeom>
            <a:solidFill>
              <a:srgbClr val="FFB47F"/>
            </a:soli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37" name="Rectangle 33"/>
            <p:cNvSpPr>
              <a:spLocks noChangeArrowheads="1"/>
            </p:cNvSpPr>
            <p:nvPr/>
          </p:nvSpPr>
          <p:spPr bwMode="auto">
            <a:xfrm>
              <a:off x="2264" y="3200"/>
              <a:ext cx="473"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SOAP</a:t>
              </a:r>
            </a:p>
          </p:txBody>
        </p:sp>
        <p:sp>
          <p:nvSpPr>
            <p:cNvPr id="42019" name="Rectangle 34"/>
            <p:cNvSpPr>
              <a:spLocks noChangeArrowheads="1"/>
            </p:cNvSpPr>
            <p:nvPr/>
          </p:nvSpPr>
          <p:spPr bwMode="auto">
            <a:xfrm>
              <a:off x="1154" y="2939"/>
              <a:ext cx="2671" cy="219"/>
            </a:xfrm>
            <a:prstGeom prst="rect">
              <a:avLst/>
            </a:prstGeom>
            <a:solidFill>
              <a:srgbClr val="FFB47F"/>
            </a:soli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39" name="Rectangle 35"/>
            <p:cNvSpPr>
              <a:spLocks noChangeArrowheads="1"/>
            </p:cNvSpPr>
            <p:nvPr/>
          </p:nvSpPr>
          <p:spPr bwMode="auto">
            <a:xfrm>
              <a:off x="2264" y="2953"/>
              <a:ext cx="486"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WSDL</a:t>
              </a:r>
            </a:p>
          </p:txBody>
        </p:sp>
        <p:sp>
          <p:nvSpPr>
            <p:cNvPr id="42021" name="Rectangle 36"/>
            <p:cNvSpPr>
              <a:spLocks noChangeArrowheads="1"/>
            </p:cNvSpPr>
            <p:nvPr/>
          </p:nvSpPr>
          <p:spPr bwMode="auto">
            <a:xfrm>
              <a:off x="1154" y="2691"/>
              <a:ext cx="2671" cy="219"/>
            </a:xfrm>
            <a:prstGeom prst="rect">
              <a:avLst/>
            </a:prstGeom>
            <a:solidFill>
              <a:srgbClr val="FFB47F"/>
            </a:soli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41" name="Rectangle 37"/>
            <p:cNvSpPr>
              <a:spLocks noChangeArrowheads="1"/>
            </p:cNvSpPr>
            <p:nvPr/>
          </p:nvSpPr>
          <p:spPr bwMode="auto">
            <a:xfrm>
              <a:off x="2290" y="2705"/>
              <a:ext cx="430"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UDDI</a:t>
              </a:r>
            </a:p>
          </p:txBody>
        </p:sp>
        <p:sp>
          <p:nvSpPr>
            <p:cNvPr id="42023" name="Rectangle 38"/>
            <p:cNvSpPr>
              <a:spLocks noChangeArrowheads="1"/>
            </p:cNvSpPr>
            <p:nvPr/>
          </p:nvSpPr>
          <p:spPr bwMode="auto">
            <a:xfrm>
              <a:off x="1154" y="1672"/>
              <a:ext cx="2671" cy="253"/>
            </a:xfrm>
            <a:prstGeom prst="rect">
              <a:avLst/>
            </a:prstGeom>
            <a:solidFill>
              <a:srgbClr val="FFB47F"/>
            </a:soli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43" name="Rectangle 39"/>
            <p:cNvSpPr>
              <a:spLocks noChangeArrowheads="1"/>
            </p:cNvSpPr>
            <p:nvPr/>
          </p:nvSpPr>
          <p:spPr bwMode="auto">
            <a:xfrm>
              <a:off x="1730" y="1711"/>
              <a:ext cx="1638"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Orchestration - BPEL4WS</a:t>
              </a:r>
            </a:p>
          </p:txBody>
        </p:sp>
        <p:sp>
          <p:nvSpPr>
            <p:cNvPr id="42025" name="Rectangle 40"/>
            <p:cNvSpPr>
              <a:spLocks noChangeArrowheads="1"/>
            </p:cNvSpPr>
            <p:nvPr/>
          </p:nvSpPr>
          <p:spPr bwMode="auto">
            <a:xfrm>
              <a:off x="1154" y="1392"/>
              <a:ext cx="2671" cy="252"/>
            </a:xfrm>
            <a:prstGeom prst="rect">
              <a:avLst/>
            </a:prstGeom>
            <a:solidFill>
              <a:srgbClr val="FFB47F"/>
            </a:solidFill>
            <a:ln w="9525">
              <a:solidFill>
                <a:schemeClr val="tx1"/>
              </a:solidFill>
              <a:miter lim="800000"/>
              <a:headEnd type="none" w="sm" len="sm"/>
              <a:tailEnd type="none" w="sm" len="sm"/>
            </a:ln>
          </p:spPr>
          <p:txBody>
            <a:bodyPr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45" name="Rectangle 41"/>
            <p:cNvSpPr>
              <a:spLocks noChangeArrowheads="1"/>
            </p:cNvSpPr>
            <p:nvPr/>
          </p:nvSpPr>
          <p:spPr bwMode="auto">
            <a:xfrm>
              <a:off x="1743" y="1430"/>
              <a:ext cx="1608" cy="209"/>
            </a:xfrm>
            <a:prstGeom prst="rect">
              <a:avLst/>
            </a:prstGeom>
            <a:noFill/>
            <a:ln w="9525">
              <a:noFill/>
              <a:miter lim="800000"/>
              <a:headEnd type="none" w="sm" len="sm"/>
              <a:tailEnd type="none" w="sm" len="sm"/>
            </a:ln>
            <a:effectLst/>
          </p:spPr>
          <p:txBody>
            <a:bodyPr wrap="none" lIns="92075" tIns="46038" rIns="92075" bIns="46038">
              <a:spAutoFit/>
            </a:bodyPr>
            <a:lstStyle/>
            <a:p>
              <a:pPr eaLnBrk="0" hangingPunct="0">
                <a:defRPr/>
              </a:pPr>
              <a:r>
                <a:rPr kumimoji="0" lang="en-US">
                  <a:effectLst>
                    <a:outerShdw blurRad="38100" dist="38100" dir="2700000" algn="tl">
                      <a:srgbClr val="C0C0C0"/>
                    </a:outerShdw>
                  </a:effectLst>
                </a:rPr>
                <a:t>Choreography - CDL4WS</a:t>
              </a:r>
            </a:p>
          </p:txBody>
        </p:sp>
        <p:sp>
          <p:nvSpPr>
            <p:cNvPr id="42027" name="Rectangle 42"/>
            <p:cNvSpPr>
              <a:spLocks noChangeArrowheads="1"/>
            </p:cNvSpPr>
            <p:nvPr/>
          </p:nvSpPr>
          <p:spPr bwMode="auto">
            <a:xfrm>
              <a:off x="1154" y="1953"/>
              <a:ext cx="877" cy="710"/>
            </a:xfrm>
            <a:prstGeom prst="rect">
              <a:avLst/>
            </a:prstGeom>
            <a:solidFill>
              <a:srgbClr val="FFB47F"/>
            </a:solidFill>
            <a:ln w="9525">
              <a:solidFill>
                <a:schemeClr val="tx1"/>
              </a:solidFill>
              <a:miter lim="800000"/>
              <a:headEnd type="none" w="sm" len="sm"/>
              <a:tailEnd type="none" w="sm" len="sm"/>
            </a:ln>
          </p:spPr>
          <p:txBody>
            <a:bodyPr wrap="none" lIns="92075" tIns="46038" rIns="92075" bIns="46038" anchor="ctr">
              <a:spAutoFit/>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277547" name="Rectangle 43"/>
            <p:cNvSpPr>
              <a:spLocks noChangeArrowheads="1"/>
            </p:cNvSpPr>
            <p:nvPr/>
          </p:nvSpPr>
          <p:spPr bwMode="auto">
            <a:xfrm>
              <a:off x="1131" y="2226"/>
              <a:ext cx="927" cy="209"/>
            </a:xfrm>
            <a:prstGeom prst="rect">
              <a:avLst/>
            </a:prstGeom>
            <a:noFill/>
            <a:ln w="9525">
              <a:noFill/>
              <a:miter lim="800000"/>
              <a:headEnd type="none" w="sm" len="sm"/>
              <a:tailEnd type="none" w="sm" len="sm"/>
            </a:ln>
            <a:effectLst/>
          </p:spPr>
          <p:txBody>
            <a:bodyPr wrap="none" lIns="92075" tIns="46038" rIns="92075" bIns="46038">
              <a:spAutoFit/>
            </a:bodyPr>
            <a:lstStyle/>
            <a:p>
              <a:pPr algn="ctr" eaLnBrk="0" hangingPunct="0">
                <a:defRPr/>
              </a:pPr>
              <a:r>
                <a:rPr kumimoji="0" lang="en-US">
                  <a:effectLst>
                    <a:outerShdw blurRad="38100" dist="38100" dir="2700000" algn="tl">
                      <a:srgbClr val="C0C0C0"/>
                    </a:outerShdw>
                  </a:effectLst>
                </a:rPr>
                <a:t>WS-Reliability</a:t>
              </a:r>
            </a:p>
          </p:txBody>
        </p:sp>
      </p:grpSp>
    </p:spTree>
    <p:extLst>
      <p:ext uri="{BB962C8B-B14F-4D97-AF65-F5344CB8AC3E}">
        <p14:creationId xmlns:p14="http://schemas.microsoft.com/office/powerpoint/2010/main" val="297128118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5D094E04-2A4D-4F36-8D33-B2606DE8850E}" type="slidenum">
              <a:rPr kumimoji="0" lang="en-US" altLang="zh-TW">
                <a:latin typeface="Garamond" panose="02020404030301010803" pitchFamily="18" charset="0"/>
              </a:rPr>
              <a:pPr eaLnBrk="1" hangingPunct="1"/>
              <a:t>52</a:t>
            </a:fld>
            <a:endParaRPr kumimoji="0" lang="en-US" altLang="zh-TW">
              <a:latin typeface="Garamond" panose="02020404030301010803" pitchFamily="18" charset="0"/>
            </a:endParaRPr>
          </a:p>
        </p:txBody>
      </p:sp>
      <p:sp>
        <p:nvSpPr>
          <p:cNvPr id="43011" name="Rectangle 2"/>
          <p:cNvSpPr>
            <a:spLocks noGrp="1" noChangeArrowheads="1"/>
          </p:cNvSpPr>
          <p:nvPr>
            <p:ph type="title"/>
          </p:nvPr>
        </p:nvSpPr>
        <p:spPr/>
        <p:txBody>
          <a:bodyPr>
            <a:normAutofit fontScale="90000"/>
          </a:bodyPr>
          <a:lstStyle/>
          <a:p>
            <a:r>
              <a:rPr lang="en-US" altLang="zh-TW" sz="3800" smtClean="0"/>
              <a:t>Information System as a Service System</a:t>
            </a:r>
          </a:p>
        </p:txBody>
      </p:sp>
      <p:sp>
        <p:nvSpPr>
          <p:cNvPr id="43012" name="Rectangle 3"/>
          <p:cNvSpPr>
            <a:spLocks noGrp="1" noChangeArrowheads="1"/>
          </p:cNvSpPr>
          <p:nvPr>
            <p:ph type="body" idx="1"/>
          </p:nvPr>
        </p:nvSpPr>
        <p:spPr/>
        <p:txBody>
          <a:bodyPr/>
          <a:lstStyle/>
          <a:p>
            <a:pPr>
              <a:lnSpc>
                <a:spcPct val="90000"/>
              </a:lnSpc>
            </a:pPr>
            <a:r>
              <a:rPr lang="en-US" altLang="zh-TW" sz="2900" smtClean="0">
                <a:latin typeface="Garamond" panose="02020404030301010803" pitchFamily="18" charset="0"/>
              </a:rPr>
              <a:t>Peter Checkland and Sue Howell, </a:t>
            </a:r>
            <a:r>
              <a:rPr lang="en-US" altLang="zh-TW" sz="2900" i="1" smtClean="0">
                <a:latin typeface="Garamond" panose="02020404030301010803" pitchFamily="18" charset="0"/>
              </a:rPr>
              <a:t>Information, Systems, and Information Systems: making sense of the field view on an information system</a:t>
            </a:r>
            <a:r>
              <a:rPr lang="en-US" altLang="zh-TW" sz="2900" smtClean="0">
                <a:latin typeface="Garamond" panose="02020404030301010803" pitchFamily="18" charset="0"/>
              </a:rPr>
              <a:t>.</a:t>
            </a:r>
          </a:p>
          <a:p>
            <a:pPr>
              <a:lnSpc>
                <a:spcPct val="90000"/>
              </a:lnSpc>
            </a:pPr>
            <a:endParaRPr lang="en-US" altLang="zh-TW" sz="2900" smtClean="0">
              <a:latin typeface="Garamond" panose="02020404030301010803" pitchFamily="18" charset="0"/>
            </a:endParaRPr>
          </a:p>
          <a:p>
            <a:pPr>
              <a:lnSpc>
                <a:spcPct val="90000"/>
              </a:lnSpc>
            </a:pPr>
            <a:r>
              <a:rPr lang="en-US" altLang="zh-TW" sz="2900" smtClean="0">
                <a:latin typeface="Garamond" panose="02020404030301010803" pitchFamily="18" charset="0"/>
              </a:rPr>
              <a:t>A consequence of the nature of the process, in which intentions are formed and purposeful action is undertaken by people who are supported by information, is that ‘information system’ has to be seen as a service system: one which serves those taking the action. </a:t>
            </a:r>
          </a:p>
        </p:txBody>
      </p:sp>
    </p:spTree>
    <p:extLst>
      <p:ext uri="{BB962C8B-B14F-4D97-AF65-F5344CB8AC3E}">
        <p14:creationId xmlns:p14="http://schemas.microsoft.com/office/powerpoint/2010/main" val="28452404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2ACB80AA-9850-46A7-94E2-805AF0B307F1}" type="slidenum">
              <a:rPr kumimoji="0" lang="en-US" altLang="zh-TW">
                <a:latin typeface="Garamond" panose="02020404030301010803" pitchFamily="18" charset="0"/>
              </a:rPr>
              <a:pPr eaLnBrk="1" hangingPunct="1"/>
              <a:t>53</a:t>
            </a:fld>
            <a:endParaRPr kumimoji="0" lang="en-US" altLang="zh-TW">
              <a:latin typeface="Garamond" panose="02020404030301010803" pitchFamily="18" charset="0"/>
            </a:endParaRPr>
          </a:p>
        </p:txBody>
      </p:sp>
      <p:sp>
        <p:nvSpPr>
          <p:cNvPr id="44035" name="Rectangle 2"/>
          <p:cNvSpPr>
            <a:spLocks noGrp="1" noChangeArrowheads="1"/>
          </p:cNvSpPr>
          <p:nvPr>
            <p:ph type="title"/>
          </p:nvPr>
        </p:nvSpPr>
        <p:spPr/>
        <p:txBody>
          <a:bodyPr>
            <a:normAutofit fontScale="90000"/>
          </a:bodyPr>
          <a:lstStyle/>
          <a:p>
            <a:r>
              <a:rPr lang="en-US" altLang="zh-TW" sz="3800" smtClean="0"/>
              <a:t>Information System as a Service System</a:t>
            </a:r>
          </a:p>
        </p:txBody>
      </p:sp>
      <p:sp>
        <p:nvSpPr>
          <p:cNvPr id="44036" name="Rectangle 3"/>
          <p:cNvSpPr>
            <a:spLocks noGrp="1" noChangeArrowheads="1"/>
          </p:cNvSpPr>
          <p:nvPr>
            <p:ph type="body" idx="1"/>
          </p:nvPr>
        </p:nvSpPr>
        <p:spPr/>
        <p:txBody>
          <a:bodyPr/>
          <a:lstStyle/>
          <a:p>
            <a:r>
              <a:rPr lang="en-US" altLang="zh-TW" sz="2500" smtClean="0">
                <a:latin typeface="Garamond" panose="02020404030301010803" pitchFamily="18" charset="0"/>
              </a:rPr>
              <a:t>Hence its form and content will have to be dictated by how the action supported is conceptualized. </a:t>
            </a:r>
          </a:p>
          <a:p>
            <a:endParaRPr lang="en-US" altLang="zh-TW" sz="2500" smtClean="0">
              <a:latin typeface="Garamond" panose="02020404030301010803" pitchFamily="18" charset="0"/>
            </a:endParaRPr>
          </a:p>
          <a:p>
            <a:r>
              <a:rPr lang="en-US" altLang="zh-TW" sz="2500" smtClean="0">
                <a:latin typeface="Garamond" panose="02020404030301010803" pitchFamily="18" charset="0"/>
              </a:rPr>
              <a:t>This means that ‘information systems development’ must start by carefully defining the action to be served, in its specific context, and using that definition to decide what information is needed and how technology can help provide it. (This reverses what often happens today in organizations – with poor results – which then lead to spectacular headlines about ‘another IT failure’.)” (Pp. 219-220)</a:t>
            </a:r>
            <a:endParaRPr lang="zh-TW" altLang="en-US" sz="2500" smtClean="0">
              <a:latin typeface="Garamond" panose="02020404030301010803" pitchFamily="18" charset="0"/>
            </a:endParaRPr>
          </a:p>
        </p:txBody>
      </p:sp>
    </p:spTree>
    <p:extLst>
      <p:ext uri="{BB962C8B-B14F-4D97-AF65-F5344CB8AC3E}">
        <p14:creationId xmlns:p14="http://schemas.microsoft.com/office/powerpoint/2010/main" val="17568357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654AA0D8-0944-439F-9679-01B2D19C42CB}" type="slidenum">
              <a:rPr kumimoji="0" lang="en-US" altLang="zh-TW">
                <a:latin typeface="Garamond" panose="02020404030301010803" pitchFamily="18" charset="0"/>
              </a:rPr>
              <a:pPr eaLnBrk="1" hangingPunct="1"/>
              <a:t>54</a:t>
            </a:fld>
            <a:endParaRPr kumimoji="0" lang="en-US" altLang="zh-TW">
              <a:latin typeface="Garamond" panose="02020404030301010803" pitchFamily="18" charset="0"/>
            </a:endParaRPr>
          </a:p>
        </p:txBody>
      </p:sp>
      <p:grpSp>
        <p:nvGrpSpPr>
          <p:cNvPr id="45059" name="Group 2"/>
          <p:cNvGrpSpPr>
            <a:grpSpLocks/>
          </p:cNvGrpSpPr>
          <p:nvPr/>
        </p:nvGrpSpPr>
        <p:grpSpPr bwMode="auto">
          <a:xfrm>
            <a:off x="1692275" y="371475"/>
            <a:ext cx="6240463" cy="5721350"/>
            <a:chOff x="416" y="224"/>
            <a:chExt cx="4176" cy="3854"/>
          </a:xfrm>
        </p:grpSpPr>
        <p:sp>
          <p:nvSpPr>
            <p:cNvPr id="45061" name="Rectangle 3"/>
            <p:cNvSpPr>
              <a:spLocks noChangeArrowheads="1"/>
            </p:cNvSpPr>
            <p:nvPr/>
          </p:nvSpPr>
          <p:spPr bwMode="auto">
            <a:xfrm>
              <a:off x="444" y="2798"/>
              <a:ext cx="3970" cy="485"/>
            </a:xfrm>
            <a:prstGeom prst="rect">
              <a:avLst/>
            </a:prstGeom>
            <a:solidFill>
              <a:srgbClr val="EDED9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062" name="Rectangle 4"/>
            <p:cNvSpPr>
              <a:spLocks noChangeArrowheads="1"/>
            </p:cNvSpPr>
            <p:nvPr/>
          </p:nvSpPr>
          <p:spPr bwMode="auto">
            <a:xfrm>
              <a:off x="440" y="3352"/>
              <a:ext cx="3970" cy="701"/>
            </a:xfrm>
            <a:prstGeom prst="rect">
              <a:avLst/>
            </a:prstGeom>
            <a:solidFill>
              <a:srgbClr val="C1D4E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303109" name="Rectangle 5"/>
            <p:cNvSpPr>
              <a:spLocks noChangeArrowheads="1"/>
            </p:cNvSpPr>
            <p:nvPr/>
          </p:nvSpPr>
          <p:spPr bwMode="auto">
            <a:xfrm>
              <a:off x="2346" y="3887"/>
              <a:ext cx="546" cy="165"/>
            </a:xfrm>
            <a:prstGeom prst="rect">
              <a:avLst/>
            </a:prstGeom>
            <a:noFill/>
            <a:ln w="9525">
              <a:noFill/>
              <a:miter lim="800000"/>
              <a:headEnd/>
              <a:tailEnd/>
            </a:ln>
            <a:effectLst/>
          </p:spPr>
          <p:txBody>
            <a:bodyPr wrap="none">
              <a:spAutoFit/>
            </a:bodyPr>
            <a:lstStyle/>
            <a:p>
              <a:pPr algn="ctr" eaLnBrk="0" hangingPunct="0">
                <a:defRPr/>
              </a:pPr>
              <a:r>
                <a:rPr kumimoji="0" lang="en-US" sz="1000" b="1">
                  <a:solidFill>
                    <a:srgbClr val="4D4D4D"/>
                  </a:solidFill>
                  <a:effectLst>
                    <a:outerShdw blurRad="38100" dist="38100" dir="2700000" algn="tl">
                      <a:srgbClr val="C0C0C0"/>
                    </a:outerShdw>
                  </a:effectLst>
                  <a:ea typeface="MS PGothic" pitchFamily="34" charset="-128"/>
                </a:rPr>
                <a:t>Databases</a:t>
              </a:r>
            </a:p>
          </p:txBody>
        </p:sp>
        <p:sp>
          <p:nvSpPr>
            <p:cNvPr id="303110" name="Rectangle 6"/>
            <p:cNvSpPr>
              <a:spLocks noChangeArrowheads="1"/>
            </p:cNvSpPr>
            <p:nvPr/>
          </p:nvSpPr>
          <p:spPr bwMode="auto">
            <a:xfrm>
              <a:off x="3033" y="3798"/>
              <a:ext cx="632" cy="267"/>
            </a:xfrm>
            <a:prstGeom prst="rect">
              <a:avLst/>
            </a:prstGeom>
            <a:noFill/>
            <a:ln w="9525">
              <a:noFill/>
              <a:miter lim="800000"/>
              <a:headEnd/>
              <a:tailEnd/>
            </a:ln>
            <a:effectLst/>
          </p:spPr>
          <p:txBody>
            <a:bodyPr wrap="none">
              <a:spAutoFit/>
            </a:bodyPr>
            <a:lstStyle/>
            <a:p>
              <a:pPr algn="ctr" eaLnBrk="0" hangingPunct="0">
                <a:defRPr/>
              </a:pPr>
              <a:r>
                <a:rPr kumimoji="0" lang="en-US" sz="1000" b="1">
                  <a:solidFill>
                    <a:srgbClr val="4D4D4D"/>
                  </a:solidFill>
                  <a:effectLst>
                    <a:outerShdw blurRad="38100" dist="38100" dir="2700000" algn="tl">
                      <a:srgbClr val="C0C0C0"/>
                    </a:outerShdw>
                  </a:effectLst>
                  <a:ea typeface="MS PGothic" pitchFamily="34" charset="-128"/>
                </a:rPr>
                <a:t>Packaged</a:t>
              </a:r>
              <a:br>
                <a:rPr kumimoji="0" lang="en-US" sz="1000" b="1">
                  <a:solidFill>
                    <a:srgbClr val="4D4D4D"/>
                  </a:solidFill>
                  <a:effectLst>
                    <a:outerShdw blurRad="38100" dist="38100" dir="2700000" algn="tl">
                      <a:srgbClr val="C0C0C0"/>
                    </a:outerShdw>
                  </a:effectLst>
                  <a:ea typeface="MS PGothic" pitchFamily="34" charset="-128"/>
                </a:rPr>
              </a:br>
              <a:r>
                <a:rPr kumimoji="0" lang="en-US" sz="1000" b="1">
                  <a:solidFill>
                    <a:srgbClr val="4D4D4D"/>
                  </a:solidFill>
                  <a:effectLst>
                    <a:outerShdw blurRad="38100" dist="38100" dir="2700000" algn="tl">
                      <a:srgbClr val="C0C0C0"/>
                    </a:outerShdw>
                  </a:effectLst>
                  <a:ea typeface="MS PGothic" pitchFamily="34" charset="-128"/>
                </a:rPr>
                <a:t>Applications</a:t>
              </a:r>
            </a:p>
          </p:txBody>
        </p:sp>
        <p:sp>
          <p:nvSpPr>
            <p:cNvPr id="303111" name="Rectangle 7"/>
            <p:cNvSpPr>
              <a:spLocks noChangeArrowheads="1"/>
            </p:cNvSpPr>
            <p:nvPr/>
          </p:nvSpPr>
          <p:spPr bwMode="auto">
            <a:xfrm>
              <a:off x="3724" y="3798"/>
              <a:ext cx="632" cy="267"/>
            </a:xfrm>
            <a:prstGeom prst="rect">
              <a:avLst/>
            </a:prstGeom>
            <a:noFill/>
            <a:ln w="9525">
              <a:noFill/>
              <a:miter lim="800000"/>
              <a:headEnd/>
              <a:tailEnd/>
            </a:ln>
            <a:effectLst/>
          </p:spPr>
          <p:txBody>
            <a:bodyPr wrap="none">
              <a:spAutoFit/>
            </a:bodyPr>
            <a:lstStyle/>
            <a:p>
              <a:pPr algn="ctr" eaLnBrk="0" hangingPunct="0">
                <a:defRPr/>
              </a:pPr>
              <a:r>
                <a:rPr kumimoji="0" lang="en-US" sz="1000" b="1">
                  <a:solidFill>
                    <a:srgbClr val="4D4D4D"/>
                  </a:solidFill>
                  <a:effectLst>
                    <a:outerShdw blurRad="38100" dist="38100" dir="2700000" algn="tl">
                      <a:srgbClr val="C0C0C0"/>
                    </a:outerShdw>
                  </a:effectLst>
                  <a:ea typeface="MS PGothic" pitchFamily="34" charset="-128"/>
                </a:rPr>
                <a:t>Legacy</a:t>
              </a:r>
              <a:br>
                <a:rPr kumimoji="0" lang="en-US" sz="1000" b="1">
                  <a:solidFill>
                    <a:srgbClr val="4D4D4D"/>
                  </a:solidFill>
                  <a:effectLst>
                    <a:outerShdw blurRad="38100" dist="38100" dir="2700000" algn="tl">
                      <a:srgbClr val="C0C0C0"/>
                    </a:outerShdw>
                  </a:effectLst>
                  <a:ea typeface="MS PGothic" pitchFamily="34" charset="-128"/>
                </a:rPr>
              </a:br>
              <a:r>
                <a:rPr kumimoji="0" lang="en-US" sz="1000" b="1">
                  <a:solidFill>
                    <a:srgbClr val="4D4D4D"/>
                  </a:solidFill>
                  <a:effectLst>
                    <a:outerShdw blurRad="38100" dist="38100" dir="2700000" algn="tl">
                      <a:srgbClr val="C0C0C0"/>
                    </a:outerShdw>
                  </a:effectLst>
                  <a:ea typeface="MS PGothic" pitchFamily="34" charset="-128"/>
                </a:rPr>
                <a:t>Applications</a:t>
              </a:r>
            </a:p>
          </p:txBody>
        </p:sp>
        <p:sp>
          <p:nvSpPr>
            <p:cNvPr id="303112" name="Text Box 8"/>
            <p:cNvSpPr txBox="1">
              <a:spLocks noChangeArrowheads="1"/>
            </p:cNvSpPr>
            <p:nvPr/>
          </p:nvSpPr>
          <p:spPr bwMode="auto">
            <a:xfrm>
              <a:off x="1628" y="3811"/>
              <a:ext cx="297" cy="165"/>
            </a:xfrm>
            <a:prstGeom prst="rect">
              <a:avLst/>
            </a:prstGeom>
            <a:noFill/>
            <a:ln w="9525">
              <a:noFill/>
              <a:miter lim="800000"/>
              <a:headEnd/>
              <a:tailEnd/>
            </a:ln>
            <a:effectLst/>
          </p:spPr>
          <p:txBody>
            <a:bodyPr wrap="none">
              <a:spAutoFit/>
            </a:bodyPr>
            <a:lstStyle/>
            <a:p>
              <a:pPr algn="ctr" eaLnBrk="0" hangingPunct="0">
                <a:defRPr/>
              </a:pPr>
              <a:r>
                <a:rPr kumimoji="0" lang="en-US" sz="1000" b="1">
                  <a:solidFill>
                    <a:srgbClr val="4D4D4D"/>
                  </a:solidFill>
                  <a:effectLst>
                    <a:outerShdw blurRad="38100" dist="38100" dir="2700000" algn="tl">
                      <a:srgbClr val="C0C0C0"/>
                    </a:outerShdw>
                  </a:effectLst>
                  <a:ea typeface="MS PGothic" pitchFamily="34" charset="-128"/>
                </a:rPr>
                <a:t>ERP</a:t>
              </a:r>
            </a:p>
          </p:txBody>
        </p:sp>
        <p:sp>
          <p:nvSpPr>
            <p:cNvPr id="303113" name="Rectangle 9"/>
            <p:cNvSpPr>
              <a:spLocks noChangeArrowheads="1"/>
            </p:cNvSpPr>
            <p:nvPr/>
          </p:nvSpPr>
          <p:spPr bwMode="auto">
            <a:xfrm>
              <a:off x="744" y="3813"/>
              <a:ext cx="341" cy="165"/>
            </a:xfrm>
            <a:prstGeom prst="rect">
              <a:avLst/>
            </a:prstGeom>
            <a:noFill/>
            <a:ln w="9525">
              <a:noFill/>
              <a:miter lim="800000"/>
              <a:headEnd/>
              <a:tailEnd/>
            </a:ln>
            <a:effectLst/>
          </p:spPr>
          <p:txBody>
            <a:bodyPr wrap="none">
              <a:spAutoFit/>
            </a:bodyPr>
            <a:lstStyle/>
            <a:p>
              <a:pPr algn="ctr" eaLnBrk="0" hangingPunct="0">
                <a:defRPr/>
              </a:pPr>
              <a:r>
                <a:rPr kumimoji="0" lang="en-US" sz="1000" b="1">
                  <a:solidFill>
                    <a:srgbClr val="4D4D4D"/>
                  </a:solidFill>
                  <a:effectLst>
                    <a:outerShdw blurRad="38100" dist="38100" dir="2700000" algn="tl">
                      <a:srgbClr val="C0C0C0"/>
                    </a:outerShdw>
                  </a:effectLst>
                  <a:ea typeface="MS PGothic" pitchFamily="34" charset="-128"/>
                </a:rPr>
                <a:t> CRM</a:t>
              </a:r>
            </a:p>
          </p:txBody>
        </p:sp>
        <p:pic>
          <p:nvPicPr>
            <p:cNvPr id="45068" name="Picture 10" descr="dell poweredge 23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78" y="3353"/>
              <a:ext cx="318" cy="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9" name="Picture 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9" y="3399"/>
              <a:ext cx="564" cy="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 y="3469"/>
              <a:ext cx="576"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303117" name="Text Box 13"/>
            <p:cNvSpPr txBox="1">
              <a:spLocks noChangeArrowheads="1"/>
            </p:cNvSpPr>
            <p:nvPr/>
          </p:nvSpPr>
          <p:spPr bwMode="auto">
            <a:xfrm>
              <a:off x="416" y="3893"/>
              <a:ext cx="1137" cy="185"/>
            </a:xfrm>
            <a:prstGeom prst="rect">
              <a:avLst/>
            </a:prstGeom>
            <a:noFill/>
            <a:ln w="9525">
              <a:noFill/>
              <a:miter lim="800000"/>
              <a:headEnd/>
              <a:tailEnd/>
            </a:ln>
            <a:effectLst/>
          </p:spPr>
          <p:txBody>
            <a:bodyPr wrap="none">
              <a:spAutoFit/>
            </a:bodyPr>
            <a:lstStyle/>
            <a:p>
              <a:pPr eaLnBrk="0" hangingPunct="0">
                <a:defRPr/>
              </a:pPr>
              <a:r>
                <a:rPr kumimoji="0" lang="en-GB" altLang="zh-TW" sz="1200" b="1" i="1">
                  <a:effectLst>
                    <a:outerShdw blurRad="38100" dist="38100" dir="2700000" algn="tl">
                      <a:srgbClr val="C0C0C0"/>
                    </a:outerShdw>
                  </a:effectLst>
                </a:rPr>
                <a:t>Operational Systems</a:t>
              </a:r>
            </a:p>
          </p:txBody>
        </p:sp>
        <p:sp>
          <p:nvSpPr>
            <p:cNvPr id="303118" name="Text Box 14"/>
            <p:cNvSpPr txBox="1">
              <a:spLocks noChangeArrowheads="1"/>
            </p:cNvSpPr>
            <p:nvPr/>
          </p:nvSpPr>
          <p:spPr bwMode="auto">
            <a:xfrm>
              <a:off x="416" y="3124"/>
              <a:ext cx="1987" cy="185"/>
            </a:xfrm>
            <a:prstGeom prst="rect">
              <a:avLst/>
            </a:prstGeom>
            <a:noFill/>
            <a:ln w="9525">
              <a:noFill/>
              <a:miter lim="800000"/>
              <a:headEnd/>
              <a:tailEnd/>
            </a:ln>
            <a:effectLst/>
          </p:spPr>
          <p:txBody>
            <a:bodyPr wrap="none">
              <a:spAutoFit/>
            </a:bodyPr>
            <a:lstStyle/>
            <a:p>
              <a:pPr eaLnBrk="0" hangingPunct="0">
                <a:defRPr/>
              </a:pPr>
              <a:r>
                <a:rPr kumimoji="0" lang="en-GB" altLang="zh-TW" sz="1200" b="1" i="1">
                  <a:effectLst>
                    <a:outerShdw blurRad="38100" dist="38100" dir="2700000" algn="tl">
                      <a:srgbClr val="C0C0C0"/>
                    </a:outerShdw>
                  </a:effectLst>
                </a:rPr>
                <a:t>Component-based service realizations</a:t>
              </a:r>
            </a:p>
          </p:txBody>
        </p:sp>
        <p:sp>
          <p:nvSpPr>
            <p:cNvPr id="45073" name="Rectangle 15"/>
            <p:cNvSpPr>
              <a:spLocks noChangeArrowheads="1"/>
            </p:cNvSpPr>
            <p:nvPr/>
          </p:nvSpPr>
          <p:spPr bwMode="auto">
            <a:xfrm>
              <a:off x="444" y="1508"/>
              <a:ext cx="3970" cy="589"/>
            </a:xfrm>
            <a:prstGeom prst="rect">
              <a:avLst/>
            </a:prstGeom>
            <a:solidFill>
              <a:srgbClr val="F5B5F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074" name="Rectangle 16"/>
            <p:cNvSpPr>
              <a:spLocks noChangeArrowheads="1"/>
            </p:cNvSpPr>
            <p:nvPr/>
          </p:nvSpPr>
          <p:spPr bwMode="auto">
            <a:xfrm>
              <a:off x="444" y="750"/>
              <a:ext cx="3970" cy="702"/>
            </a:xfrm>
            <a:prstGeom prst="rect">
              <a:avLst/>
            </a:prstGeom>
            <a:solidFill>
              <a:srgbClr val="F8CDB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075" name="Oval 17"/>
            <p:cNvSpPr>
              <a:spLocks noChangeArrowheads="1"/>
            </p:cNvSpPr>
            <p:nvPr/>
          </p:nvSpPr>
          <p:spPr bwMode="auto">
            <a:xfrm>
              <a:off x="734" y="813"/>
              <a:ext cx="1043" cy="498"/>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45076" name="Group 18"/>
            <p:cNvGrpSpPr>
              <a:grpSpLocks/>
            </p:cNvGrpSpPr>
            <p:nvPr/>
          </p:nvGrpSpPr>
          <p:grpSpPr bwMode="auto">
            <a:xfrm>
              <a:off x="865" y="871"/>
              <a:ext cx="781" cy="383"/>
              <a:chOff x="1551" y="770"/>
              <a:chExt cx="781" cy="383"/>
            </a:xfrm>
          </p:grpSpPr>
          <p:sp>
            <p:nvSpPr>
              <p:cNvPr id="303123" name="Oval 19"/>
              <p:cNvSpPr>
                <a:spLocks noChangeArrowheads="1"/>
              </p:cNvSpPr>
              <p:nvPr/>
            </p:nvSpPr>
            <p:spPr bwMode="auto">
              <a:xfrm rot="10696554">
                <a:off x="1551" y="995"/>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45200" name="Line 20"/>
              <p:cNvSpPr>
                <a:spLocks noChangeShapeType="1"/>
              </p:cNvSpPr>
              <p:nvPr/>
            </p:nvSpPr>
            <p:spPr bwMode="auto">
              <a:xfrm rot="10696554" flipV="1">
                <a:off x="2106" y="1033"/>
                <a:ext cx="175" cy="53"/>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201" name="Line 21"/>
              <p:cNvSpPr>
                <a:spLocks noChangeShapeType="1"/>
              </p:cNvSpPr>
              <p:nvPr/>
            </p:nvSpPr>
            <p:spPr bwMode="auto">
              <a:xfrm rot="10696554">
                <a:off x="2102" y="899"/>
                <a:ext cx="175"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202" name="Line 22"/>
              <p:cNvSpPr>
                <a:spLocks noChangeShapeType="1"/>
              </p:cNvSpPr>
              <p:nvPr/>
            </p:nvSpPr>
            <p:spPr bwMode="auto">
              <a:xfrm rot="10696554">
                <a:off x="1810" y="1110"/>
                <a:ext cx="205" cy="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203" name="Line 23"/>
              <p:cNvSpPr>
                <a:spLocks noChangeShapeType="1"/>
              </p:cNvSpPr>
              <p:nvPr/>
            </p:nvSpPr>
            <p:spPr bwMode="auto">
              <a:xfrm rot="10696554" flipV="1">
                <a:off x="1636" y="908"/>
                <a:ext cx="379"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204" name="Line 24"/>
              <p:cNvSpPr>
                <a:spLocks noChangeShapeType="1"/>
              </p:cNvSpPr>
              <p:nvPr/>
            </p:nvSpPr>
            <p:spPr bwMode="auto">
              <a:xfrm rot="10696554">
                <a:off x="1640" y="1046"/>
                <a:ext cx="87" cy="54"/>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205" name="Line 25"/>
              <p:cNvSpPr>
                <a:spLocks noChangeShapeType="1"/>
              </p:cNvSpPr>
              <p:nvPr/>
            </p:nvSpPr>
            <p:spPr bwMode="auto">
              <a:xfrm rot="5400000" flipH="1">
                <a:off x="1881" y="714"/>
                <a:ext cx="57" cy="243"/>
              </a:xfrm>
              <a:prstGeom prst="line">
                <a:avLst/>
              </a:prstGeom>
              <a:noFill/>
              <a:ln w="1905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id-ID"/>
              </a:p>
            </p:txBody>
          </p:sp>
          <p:sp>
            <p:nvSpPr>
              <p:cNvPr id="45206" name="Line 26"/>
              <p:cNvSpPr>
                <a:spLocks noChangeShapeType="1"/>
              </p:cNvSpPr>
              <p:nvPr/>
            </p:nvSpPr>
            <p:spPr bwMode="auto">
              <a:xfrm rot="5400000">
                <a:off x="1606" y="814"/>
                <a:ext cx="190" cy="176"/>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5207" name="Oval 27"/>
              <p:cNvSpPr>
                <a:spLocks noChangeArrowheads="1"/>
              </p:cNvSpPr>
              <p:nvPr/>
            </p:nvSpPr>
            <p:spPr bwMode="auto">
              <a:xfrm rot="10696554">
                <a:off x="2013" y="849"/>
                <a:ext cx="87" cy="80"/>
              </a:xfrm>
              <a:prstGeom prst="ellipse">
                <a:avLst/>
              </a:prstGeom>
              <a:gradFill rotWithShape="0">
                <a:gsLst>
                  <a:gs pos="0">
                    <a:srgbClr val="FF9933"/>
                  </a:gs>
                  <a:gs pos="100000">
                    <a:srgbClr val="764718"/>
                  </a:gs>
                </a:gsLst>
                <a:path path="shape">
                  <a:fillToRect l="50000" t="50000" r="50000" b="50000"/>
                </a:path>
              </a:gradFill>
              <a:ln w="19050">
                <a:solidFill>
                  <a:schemeClr val="tx1"/>
                </a:solidFill>
                <a:round/>
                <a:headEnd type="none" w="sm" len="sm"/>
                <a:tailEnd type="none" w="sm" len="sm"/>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303132" name="Oval 28"/>
              <p:cNvSpPr>
                <a:spLocks noChangeArrowheads="1"/>
              </p:cNvSpPr>
              <p:nvPr/>
            </p:nvSpPr>
            <p:spPr bwMode="auto">
              <a:xfrm rot="10696554">
                <a:off x="2021" y="1064"/>
                <a:ext cx="88" cy="79"/>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303133" name="Oval 29"/>
              <p:cNvSpPr>
                <a:spLocks noChangeArrowheads="1"/>
              </p:cNvSpPr>
              <p:nvPr/>
            </p:nvSpPr>
            <p:spPr bwMode="auto">
              <a:xfrm rot="10696554">
                <a:off x="1729" y="1073"/>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303134" name="Oval 30"/>
              <p:cNvSpPr>
                <a:spLocks noChangeArrowheads="1"/>
              </p:cNvSpPr>
              <p:nvPr/>
            </p:nvSpPr>
            <p:spPr bwMode="auto">
              <a:xfrm rot="10696554">
                <a:off x="1747" y="770"/>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303135" name="Oval 31"/>
              <p:cNvSpPr>
                <a:spLocks noChangeArrowheads="1"/>
              </p:cNvSpPr>
              <p:nvPr/>
            </p:nvSpPr>
            <p:spPr bwMode="auto">
              <a:xfrm rot="10696554">
                <a:off x="2245" y="981"/>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grpSp>
        <p:sp>
          <p:nvSpPr>
            <p:cNvPr id="45077" name="Oval 32"/>
            <p:cNvSpPr>
              <a:spLocks noChangeArrowheads="1"/>
            </p:cNvSpPr>
            <p:nvPr/>
          </p:nvSpPr>
          <p:spPr bwMode="auto">
            <a:xfrm>
              <a:off x="1959" y="813"/>
              <a:ext cx="1043" cy="498"/>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45078" name="Group 33"/>
            <p:cNvGrpSpPr>
              <a:grpSpLocks/>
            </p:cNvGrpSpPr>
            <p:nvPr/>
          </p:nvGrpSpPr>
          <p:grpSpPr bwMode="auto">
            <a:xfrm>
              <a:off x="2090" y="871"/>
              <a:ext cx="781" cy="383"/>
              <a:chOff x="1551" y="770"/>
              <a:chExt cx="781" cy="383"/>
            </a:xfrm>
          </p:grpSpPr>
          <p:sp>
            <p:nvSpPr>
              <p:cNvPr id="303138" name="Oval 34"/>
              <p:cNvSpPr>
                <a:spLocks noChangeArrowheads="1"/>
              </p:cNvSpPr>
              <p:nvPr/>
            </p:nvSpPr>
            <p:spPr bwMode="auto">
              <a:xfrm rot="10696554">
                <a:off x="1551" y="995"/>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45187" name="Line 35"/>
              <p:cNvSpPr>
                <a:spLocks noChangeShapeType="1"/>
              </p:cNvSpPr>
              <p:nvPr/>
            </p:nvSpPr>
            <p:spPr bwMode="auto">
              <a:xfrm rot="10696554" flipV="1">
                <a:off x="2106" y="1033"/>
                <a:ext cx="175" cy="53"/>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188" name="Line 36"/>
              <p:cNvSpPr>
                <a:spLocks noChangeShapeType="1"/>
              </p:cNvSpPr>
              <p:nvPr/>
            </p:nvSpPr>
            <p:spPr bwMode="auto">
              <a:xfrm rot="10696554">
                <a:off x="2102" y="899"/>
                <a:ext cx="175"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189" name="Line 37"/>
              <p:cNvSpPr>
                <a:spLocks noChangeShapeType="1"/>
              </p:cNvSpPr>
              <p:nvPr/>
            </p:nvSpPr>
            <p:spPr bwMode="auto">
              <a:xfrm rot="10696554">
                <a:off x="1810" y="1110"/>
                <a:ext cx="205" cy="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190" name="Line 38"/>
              <p:cNvSpPr>
                <a:spLocks noChangeShapeType="1"/>
              </p:cNvSpPr>
              <p:nvPr/>
            </p:nvSpPr>
            <p:spPr bwMode="auto">
              <a:xfrm rot="10696554" flipV="1">
                <a:off x="1636" y="908"/>
                <a:ext cx="379"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191" name="Line 39"/>
              <p:cNvSpPr>
                <a:spLocks noChangeShapeType="1"/>
              </p:cNvSpPr>
              <p:nvPr/>
            </p:nvSpPr>
            <p:spPr bwMode="auto">
              <a:xfrm rot="10696554">
                <a:off x="1640" y="1046"/>
                <a:ext cx="87" cy="54"/>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192" name="Line 40"/>
              <p:cNvSpPr>
                <a:spLocks noChangeShapeType="1"/>
              </p:cNvSpPr>
              <p:nvPr/>
            </p:nvSpPr>
            <p:spPr bwMode="auto">
              <a:xfrm rot="5400000" flipH="1">
                <a:off x="1881" y="714"/>
                <a:ext cx="57" cy="243"/>
              </a:xfrm>
              <a:prstGeom prst="line">
                <a:avLst/>
              </a:prstGeom>
              <a:noFill/>
              <a:ln w="1905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id-ID"/>
              </a:p>
            </p:txBody>
          </p:sp>
          <p:sp>
            <p:nvSpPr>
              <p:cNvPr id="45193" name="Line 41"/>
              <p:cNvSpPr>
                <a:spLocks noChangeShapeType="1"/>
              </p:cNvSpPr>
              <p:nvPr/>
            </p:nvSpPr>
            <p:spPr bwMode="auto">
              <a:xfrm rot="5400000">
                <a:off x="1606" y="814"/>
                <a:ext cx="190" cy="176"/>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5194" name="Oval 42"/>
              <p:cNvSpPr>
                <a:spLocks noChangeArrowheads="1"/>
              </p:cNvSpPr>
              <p:nvPr/>
            </p:nvSpPr>
            <p:spPr bwMode="auto">
              <a:xfrm rot="10696554">
                <a:off x="2013" y="849"/>
                <a:ext cx="87" cy="80"/>
              </a:xfrm>
              <a:prstGeom prst="ellipse">
                <a:avLst/>
              </a:prstGeom>
              <a:gradFill rotWithShape="0">
                <a:gsLst>
                  <a:gs pos="0">
                    <a:srgbClr val="FF9933"/>
                  </a:gs>
                  <a:gs pos="100000">
                    <a:srgbClr val="764718"/>
                  </a:gs>
                </a:gsLst>
                <a:path path="shape">
                  <a:fillToRect l="50000" t="50000" r="50000" b="50000"/>
                </a:path>
              </a:gradFill>
              <a:ln w="19050">
                <a:solidFill>
                  <a:schemeClr val="tx1"/>
                </a:solidFill>
                <a:round/>
                <a:headEnd type="none" w="sm" len="sm"/>
                <a:tailEnd type="none" w="sm" len="sm"/>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303147" name="Oval 43"/>
              <p:cNvSpPr>
                <a:spLocks noChangeArrowheads="1"/>
              </p:cNvSpPr>
              <p:nvPr/>
            </p:nvSpPr>
            <p:spPr bwMode="auto">
              <a:xfrm rot="10696554">
                <a:off x="2021" y="1064"/>
                <a:ext cx="88" cy="79"/>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303148" name="Oval 44"/>
              <p:cNvSpPr>
                <a:spLocks noChangeArrowheads="1"/>
              </p:cNvSpPr>
              <p:nvPr/>
            </p:nvSpPr>
            <p:spPr bwMode="auto">
              <a:xfrm rot="10696554">
                <a:off x="1729" y="1073"/>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303149" name="Oval 45"/>
              <p:cNvSpPr>
                <a:spLocks noChangeArrowheads="1"/>
              </p:cNvSpPr>
              <p:nvPr/>
            </p:nvSpPr>
            <p:spPr bwMode="auto">
              <a:xfrm rot="10696554">
                <a:off x="1747" y="770"/>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303150" name="Oval 46"/>
              <p:cNvSpPr>
                <a:spLocks noChangeArrowheads="1"/>
              </p:cNvSpPr>
              <p:nvPr/>
            </p:nvSpPr>
            <p:spPr bwMode="auto">
              <a:xfrm rot="10696554">
                <a:off x="2245" y="981"/>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grpSp>
        <p:sp>
          <p:nvSpPr>
            <p:cNvPr id="45079" name="Oval 47"/>
            <p:cNvSpPr>
              <a:spLocks noChangeArrowheads="1"/>
            </p:cNvSpPr>
            <p:nvPr/>
          </p:nvSpPr>
          <p:spPr bwMode="auto">
            <a:xfrm>
              <a:off x="3184" y="813"/>
              <a:ext cx="1043" cy="498"/>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45080" name="Group 48"/>
            <p:cNvGrpSpPr>
              <a:grpSpLocks/>
            </p:cNvGrpSpPr>
            <p:nvPr/>
          </p:nvGrpSpPr>
          <p:grpSpPr bwMode="auto">
            <a:xfrm>
              <a:off x="3315" y="871"/>
              <a:ext cx="781" cy="383"/>
              <a:chOff x="1551" y="770"/>
              <a:chExt cx="781" cy="383"/>
            </a:xfrm>
          </p:grpSpPr>
          <p:sp>
            <p:nvSpPr>
              <p:cNvPr id="303153" name="Oval 49"/>
              <p:cNvSpPr>
                <a:spLocks noChangeArrowheads="1"/>
              </p:cNvSpPr>
              <p:nvPr/>
            </p:nvSpPr>
            <p:spPr bwMode="auto">
              <a:xfrm rot="10696554">
                <a:off x="1551" y="995"/>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45174" name="Line 50"/>
              <p:cNvSpPr>
                <a:spLocks noChangeShapeType="1"/>
              </p:cNvSpPr>
              <p:nvPr/>
            </p:nvSpPr>
            <p:spPr bwMode="auto">
              <a:xfrm rot="10696554" flipV="1">
                <a:off x="2106" y="1033"/>
                <a:ext cx="175" cy="53"/>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175" name="Line 51"/>
              <p:cNvSpPr>
                <a:spLocks noChangeShapeType="1"/>
              </p:cNvSpPr>
              <p:nvPr/>
            </p:nvSpPr>
            <p:spPr bwMode="auto">
              <a:xfrm rot="10696554">
                <a:off x="2102" y="899"/>
                <a:ext cx="175"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176" name="Line 52"/>
              <p:cNvSpPr>
                <a:spLocks noChangeShapeType="1"/>
              </p:cNvSpPr>
              <p:nvPr/>
            </p:nvSpPr>
            <p:spPr bwMode="auto">
              <a:xfrm rot="10696554">
                <a:off x="1810" y="1110"/>
                <a:ext cx="205" cy="0"/>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177" name="Line 53"/>
              <p:cNvSpPr>
                <a:spLocks noChangeShapeType="1"/>
              </p:cNvSpPr>
              <p:nvPr/>
            </p:nvSpPr>
            <p:spPr bwMode="auto">
              <a:xfrm rot="10696554" flipV="1">
                <a:off x="1636" y="908"/>
                <a:ext cx="379" cy="108"/>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178" name="Line 54"/>
              <p:cNvSpPr>
                <a:spLocks noChangeShapeType="1"/>
              </p:cNvSpPr>
              <p:nvPr/>
            </p:nvSpPr>
            <p:spPr bwMode="auto">
              <a:xfrm rot="10696554">
                <a:off x="1640" y="1046"/>
                <a:ext cx="87" cy="54"/>
              </a:xfrm>
              <a:prstGeom prst="line">
                <a:avLst/>
              </a:prstGeom>
              <a:noFill/>
              <a:ln w="1905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lstStyle/>
              <a:p>
                <a:endParaRPr lang="id-ID"/>
              </a:p>
            </p:txBody>
          </p:sp>
          <p:sp>
            <p:nvSpPr>
              <p:cNvPr id="45179" name="Line 55"/>
              <p:cNvSpPr>
                <a:spLocks noChangeShapeType="1"/>
              </p:cNvSpPr>
              <p:nvPr/>
            </p:nvSpPr>
            <p:spPr bwMode="auto">
              <a:xfrm rot="5400000" flipH="1">
                <a:off x="1881" y="714"/>
                <a:ext cx="57" cy="243"/>
              </a:xfrm>
              <a:prstGeom prst="line">
                <a:avLst/>
              </a:prstGeom>
              <a:noFill/>
              <a:ln w="19050">
                <a:solidFill>
                  <a:schemeClr val="tx1"/>
                </a:solidFill>
                <a:miter lim="800000"/>
                <a:headEnd type="triangle" w="med" len="med"/>
                <a:tailEnd/>
              </a:ln>
              <a:extLst>
                <a:ext uri="{909E8E84-426E-40DD-AFC4-6F175D3DCCD1}">
                  <a14:hiddenFill xmlns:a14="http://schemas.microsoft.com/office/drawing/2010/main">
                    <a:noFill/>
                  </a14:hiddenFill>
                </a:ext>
              </a:extLst>
            </p:spPr>
            <p:txBody>
              <a:bodyPr wrap="none"/>
              <a:lstStyle/>
              <a:p>
                <a:endParaRPr lang="id-ID"/>
              </a:p>
            </p:txBody>
          </p:sp>
          <p:sp>
            <p:nvSpPr>
              <p:cNvPr id="45180" name="Line 56"/>
              <p:cNvSpPr>
                <a:spLocks noChangeShapeType="1"/>
              </p:cNvSpPr>
              <p:nvPr/>
            </p:nvSpPr>
            <p:spPr bwMode="auto">
              <a:xfrm rot="5400000">
                <a:off x="1606" y="814"/>
                <a:ext cx="190" cy="176"/>
              </a:xfrm>
              <a:prstGeom prst="line">
                <a:avLst/>
              </a:prstGeom>
              <a:noFill/>
              <a:ln w="19050">
                <a:solidFill>
                  <a:schemeClr val="tx1"/>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id-ID"/>
              </a:p>
            </p:txBody>
          </p:sp>
          <p:sp>
            <p:nvSpPr>
              <p:cNvPr id="45181" name="Oval 57"/>
              <p:cNvSpPr>
                <a:spLocks noChangeArrowheads="1"/>
              </p:cNvSpPr>
              <p:nvPr/>
            </p:nvSpPr>
            <p:spPr bwMode="auto">
              <a:xfrm rot="10696554">
                <a:off x="2013" y="849"/>
                <a:ext cx="87" cy="80"/>
              </a:xfrm>
              <a:prstGeom prst="ellipse">
                <a:avLst/>
              </a:prstGeom>
              <a:gradFill rotWithShape="0">
                <a:gsLst>
                  <a:gs pos="0">
                    <a:srgbClr val="FF9933"/>
                  </a:gs>
                  <a:gs pos="100000">
                    <a:srgbClr val="764718"/>
                  </a:gs>
                </a:gsLst>
                <a:path path="shape">
                  <a:fillToRect l="50000" t="50000" r="50000" b="50000"/>
                </a:path>
              </a:gradFill>
              <a:ln w="19050">
                <a:solidFill>
                  <a:schemeClr val="tx1"/>
                </a:solidFill>
                <a:round/>
                <a:headEnd type="none" w="sm" len="sm"/>
                <a:tailEnd type="none" w="sm" len="sm"/>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303162" name="Oval 58"/>
              <p:cNvSpPr>
                <a:spLocks noChangeArrowheads="1"/>
              </p:cNvSpPr>
              <p:nvPr/>
            </p:nvSpPr>
            <p:spPr bwMode="auto">
              <a:xfrm rot="10696554">
                <a:off x="2021" y="1064"/>
                <a:ext cx="88" cy="79"/>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303163" name="Oval 59"/>
              <p:cNvSpPr>
                <a:spLocks noChangeArrowheads="1"/>
              </p:cNvSpPr>
              <p:nvPr/>
            </p:nvSpPr>
            <p:spPr bwMode="auto">
              <a:xfrm rot="10696554">
                <a:off x="1728" y="1073"/>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303164" name="Oval 60"/>
              <p:cNvSpPr>
                <a:spLocks noChangeArrowheads="1"/>
              </p:cNvSpPr>
              <p:nvPr/>
            </p:nvSpPr>
            <p:spPr bwMode="auto">
              <a:xfrm rot="10696554">
                <a:off x="1747" y="770"/>
                <a:ext cx="86"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sp>
            <p:nvSpPr>
              <p:cNvPr id="303165" name="Oval 61"/>
              <p:cNvSpPr>
                <a:spLocks noChangeArrowheads="1"/>
              </p:cNvSpPr>
              <p:nvPr/>
            </p:nvSpPr>
            <p:spPr bwMode="auto">
              <a:xfrm rot="10696554">
                <a:off x="2245" y="981"/>
                <a:ext cx="87" cy="80"/>
              </a:xfrm>
              <a:prstGeom prst="ellipse">
                <a:avLst/>
              </a:prstGeom>
              <a:gradFill rotWithShape="0">
                <a:gsLst>
                  <a:gs pos="0">
                    <a:schemeClr val="accent1"/>
                  </a:gs>
                  <a:gs pos="100000">
                    <a:schemeClr val="accent1">
                      <a:gamma/>
                      <a:shade val="46275"/>
                      <a:invGamma/>
                    </a:schemeClr>
                  </a:gs>
                </a:gsLst>
                <a:path path="shape">
                  <a:fillToRect l="50000" t="50000" r="50000" b="50000"/>
                </a:path>
              </a:gradFill>
              <a:ln w="19050">
                <a:solidFill>
                  <a:schemeClr val="tx1"/>
                </a:solidFill>
                <a:round/>
                <a:headEnd type="none" w="sm" len="sm"/>
                <a:tailEnd type="none" w="sm" len="sm"/>
              </a:ln>
              <a:effectLst/>
            </p:spPr>
            <p:txBody>
              <a:bodyPr wrap="none" anchor="ctr"/>
              <a:lstStyle/>
              <a:p>
                <a:pPr>
                  <a:defRPr/>
                </a:pPr>
                <a:endParaRPr lang="zh-TW" altLang="en-US"/>
              </a:p>
            </p:txBody>
          </p:sp>
        </p:grpSp>
        <p:sp>
          <p:nvSpPr>
            <p:cNvPr id="45081" name="Oval 62"/>
            <p:cNvSpPr>
              <a:spLocks noChangeArrowheads="1"/>
            </p:cNvSpPr>
            <p:nvPr/>
          </p:nvSpPr>
          <p:spPr bwMode="auto">
            <a:xfrm>
              <a:off x="2453" y="1658"/>
              <a:ext cx="1134" cy="317"/>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082" name="Oval 63"/>
            <p:cNvSpPr>
              <a:spLocks noChangeArrowheads="1"/>
            </p:cNvSpPr>
            <p:nvPr/>
          </p:nvSpPr>
          <p:spPr bwMode="auto">
            <a:xfrm>
              <a:off x="832" y="1658"/>
              <a:ext cx="776" cy="285"/>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083" name="Oval 64"/>
            <p:cNvSpPr>
              <a:spLocks noChangeArrowheads="1"/>
            </p:cNvSpPr>
            <p:nvPr/>
          </p:nvSpPr>
          <p:spPr bwMode="auto">
            <a:xfrm>
              <a:off x="1216" y="1714"/>
              <a:ext cx="1230" cy="325"/>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cxnSp>
          <p:nvCxnSpPr>
            <p:cNvPr id="45084" name="AutoShape 65"/>
            <p:cNvCxnSpPr>
              <a:cxnSpLocks noChangeShapeType="1"/>
              <a:stCxn id="303132" idx="2"/>
              <a:endCxn id="45083" idx="0"/>
            </p:cNvCxnSpPr>
            <p:nvPr/>
          </p:nvCxnSpPr>
          <p:spPr bwMode="auto">
            <a:xfrm>
              <a:off x="1427" y="1204"/>
              <a:ext cx="404" cy="510"/>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85" name="AutoShape 66"/>
            <p:cNvCxnSpPr>
              <a:cxnSpLocks noChangeShapeType="1"/>
              <a:stCxn id="303163" idx="6"/>
              <a:endCxn id="45083" idx="7"/>
            </p:cNvCxnSpPr>
            <p:nvPr/>
          </p:nvCxnSpPr>
          <p:spPr bwMode="auto">
            <a:xfrm rot="10800000" flipV="1">
              <a:off x="2266" y="1215"/>
              <a:ext cx="1222" cy="547"/>
            </a:xfrm>
            <a:prstGeom prst="curvedConnector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86" name="AutoShape 67"/>
            <p:cNvCxnSpPr>
              <a:cxnSpLocks noChangeShapeType="1"/>
              <a:stCxn id="303148" idx="7"/>
              <a:endCxn id="45081" idx="0"/>
            </p:cNvCxnSpPr>
            <p:nvPr/>
          </p:nvCxnSpPr>
          <p:spPr bwMode="auto">
            <a:xfrm rot="16200000" flipH="1">
              <a:off x="2446" y="1083"/>
              <a:ext cx="410" cy="739"/>
            </a:xfrm>
            <a:prstGeom prst="curvedConnector3">
              <a:avLst>
                <a:gd name="adj1" fmla="val 5073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87" name="AutoShape 68"/>
            <p:cNvCxnSpPr>
              <a:cxnSpLocks noChangeShapeType="1"/>
            </p:cNvCxnSpPr>
            <p:nvPr/>
          </p:nvCxnSpPr>
          <p:spPr bwMode="auto">
            <a:xfrm rot="16200000" flipH="1">
              <a:off x="2489" y="1338"/>
              <a:ext cx="461" cy="213"/>
            </a:xfrm>
            <a:prstGeom prst="curvedConnector3">
              <a:avLst>
                <a:gd name="adj1" fmla="val 4989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88" name="AutoShape 69"/>
            <p:cNvCxnSpPr>
              <a:cxnSpLocks noChangeShapeType="1"/>
            </p:cNvCxnSpPr>
            <p:nvPr/>
          </p:nvCxnSpPr>
          <p:spPr bwMode="auto">
            <a:xfrm rot="10800000" flipV="1">
              <a:off x="1592" y="1096"/>
              <a:ext cx="1725" cy="679"/>
            </a:xfrm>
            <a:prstGeom prst="curvedConnector3">
              <a:avLst>
                <a:gd name="adj1" fmla="val 32347"/>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089" name="AutoShape 70"/>
            <p:cNvCxnSpPr>
              <a:cxnSpLocks noChangeShapeType="1"/>
              <a:endCxn id="45083" idx="1"/>
            </p:cNvCxnSpPr>
            <p:nvPr/>
          </p:nvCxnSpPr>
          <p:spPr bwMode="auto">
            <a:xfrm rot="16200000" flipH="1">
              <a:off x="986" y="1352"/>
              <a:ext cx="528" cy="292"/>
            </a:xfrm>
            <a:prstGeom prst="curvedConnector3">
              <a:avLst>
                <a:gd name="adj1" fmla="val 45454"/>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303175" name="Text Box 71"/>
            <p:cNvSpPr txBox="1">
              <a:spLocks noChangeArrowheads="1"/>
            </p:cNvSpPr>
            <p:nvPr/>
          </p:nvSpPr>
          <p:spPr bwMode="auto">
            <a:xfrm>
              <a:off x="416" y="1924"/>
              <a:ext cx="976" cy="308"/>
            </a:xfrm>
            <a:prstGeom prst="rect">
              <a:avLst/>
            </a:prstGeom>
            <a:noFill/>
            <a:ln w="9525">
              <a:noFill/>
              <a:miter lim="800000"/>
              <a:headEnd/>
              <a:tailEnd/>
            </a:ln>
            <a:effectLst/>
          </p:spPr>
          <p:txBody>
            <a:bodyPr>
              <a:spAutoFit/>
            </a:bodyPr>
            <a:lstStyle/>
            <a:p>
              <a:pPr eaLnBrk="0" hangingPunct="0">
                <a:defRPr/>
              </a:pPr>
              <a:r>
                <a:rPr kumimoji="0" lang="en-GB" altLang="zh-TW" sz="1200" b="1" i="1">
                  <a:effectLst>
                    <a:outerShdw blurRad="38100" dist="38100" dir="2700000" algn="tl">
                      <a:srgbClr val="C0C0C0"/>
                    </a:outerShdw>
                  </a:effectLst>
                </a:rPr>
                <a:t>Business Services</a:t>
              </a:r>
            </a:p>
          </p:txBody>
        </p:sp>
        <p:sp>
          <p:nvSpPr>
            <p:cNvPr id="303176" name="Text Box 72"/>
            <p:cNvSpPr txBox="1">
              <a:spLocks noChangeArrowheads="1"/>
            </p:cNvSpPr>
            <p:nvPr/>
          </p:nvSpPr>
          <p:spPr bwMode="auto">
            <a:xfrm>
              <a:off x="416" y="1274"/>
              <a:ext cx="1088" cy="308"/>
            </a:xfrm>
            <a:prstGeom prst="rect">
              <a:avLst/>
            </a:prstGeom>
            <a:noFill/>
            <a:ln w="9525">
              <a:noFill/>
              <a:miter lim="800000"/>
              <a:headEnd/>
              <a:tailEnd/>
            </a:ln>
            <a:effectLst/>
          </p:spPr>
          <p:txBody>
            <a:bodyPr>
              <a:spAutoFit/>
            </a:bodyPr>
            <a:lstStyle/>
            <a:p>
              <a:pPr eaLnBrk="0" hangingPunct="0">
                <a:defRPr/>
              </a:pPr>
              <a:r>
                <a:rPr kumimoji="0" lang="en-GB" altLang="zh-TW" sz="1200" b="1" i="1">
                  <a:effectLst>
                    <a:outerShdw blurRad="38100" dist="38100" dir="2700000" algn="tl">
                      <a:srgbClr val="C0C0C0"/>
                    </a:outerShdw>
                  </a:effectLst>
                </a:rPr>
                <a:t>Business Processes</a:t>
              </a:r>
            </a:p>
          </p:txBody>
        </p:sp>
        <p:sp>
          <p:nvSpPr>
            <p:cNvPr id="45092" name="Rectangle 73"/>
            <p:cNvSpPr>
              <a:spLocks noChangeArrowheads="1"/>
            </p:cNvSpPr>
            <p:nvPr/>
          </p:nvSpPr>
          <p:spPr bwMode="auto">
            <a:xfrm>
              <a:off x="440" y="2152"/>
              <a:ext cx="3970" cy="589"/>
            </a:xfrm>
            <a:prstGeom prst="rect">
              <a:avLst/>
            </a:prstGeom>
            <a:solidFill>
              <a:srgbClr val="D7D9E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093" name="Oval 74"/>
            <p:cNvSpPr>
              <a:spLocks noChangeArrowheads="1"/>
            </p:cNvSpPr>
            <p:nvPr/>
          </p:nvSpPr>
          <p:spPr bwMode="auto">
            <a:xfrm>
              <a:off x="2744" y="2310"/>
              <a:ext cx="1134" cy="317"/>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094" name="Oval 75"/>
            <p:cNvSpPr>
              <a:spLocks noChangeArrowheads="1"/>
            </p:cNvSpPr>
            <p:nvPr/>
          </p:nvSpPr>
          <p:spPr bwMode="auto">
            <a:xfrm>
              <a:off x="1448" y="2306"/>
              <a:ext cx="1159" cy="325"/>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095" name="Oval 76"/>
            <p:cNvSpPr>
              <a:spLocks noChangeArrowheads="1"/>
            </p:cNvSpPr>
            <p:nvPr/>
          </p:nvSpPr>
          <p:spPr bwMode="auto">
            <a:xfrm>
              <a:off x="3656" y="2334"/>
              <a:ext cx="702" cy="269"/>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096" name="Oval 77"/>
            <p:cNvSpPr>
              <a:spLocks noChangeArrowheads="1"/>
            </p:cNvSpPr>
            <p:nvPr/>
          </p:nvSpPr>
          <p:spPr bwMode="auto">
            <a:xfrm>
              <a:off x="824" y="2310"/>
              <a:ext cx="720" cy="317"/>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45097" name="Group 78"/>
            <p:cNvGrpSpPr>
              <a:grpSpLocks/>
            </p:cNvGrpSpPr>
            <p:nvPr/>
          </p:nvGrpSpPr>
          <p:grpSpPr bwMode="auto">
            <a:xfrm>
              <a:off x="3497" y="2899"/>
              <a:ext cx="556" cy="240"/>
              <a:chOff x="3334" y="1071"/>
              <a:chExt cx="556" cy="240"/>
            </a:xfrm>
          </p:grpSpPr>
          <p:sp>
            <p:nvSpPr>
              <p:cNvPr id="45169" name="Rectangle 79"/>
              <p:cNvSpPr>
                <a:spLocks noChangeArrowheads="1"/>
              </p:cNvSpPr>
              <p:nvPr/>
            </p:nvSpPr>
            <p:spPr bwMode="auto">
              <a:xfrm>
                <a:off x="3430" y="1071"/>
                <a:ext cx="460" cy="240"/>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45170" name="Group 80"/>
              <p:cNvGrpSpPr>
                <a:grpSpLocks/>
              </p:cNvGrpSpPr>
              <p:nvPr/>
            </p:nvGrpSpPr>
            <p:grpSpPr bwMode="auto">
              <a:xfrm>
                <a:off x="3334" y="1129"/>
                <a:ext cx="144" cy="123"/>
                <a:chOff x="3334" y="1092"/>
                <a:chExt cx="144" cy="123"/>
              </a:xfrm>
            </p:grpSpPr>
            <p:sp>
              <p:nvSpPr>
                <p:cNvPr id="45171" name="Rectangle 81"/>
                <p:cNvSpPr>
                  <a:spLocks noChangeArrowheads="1"/>
                </p:cNvSpPr>
                <p:nvPr/>
              </p:nvSpPr>
              <p:spPr bwMode="auto">
                <a:xfrm>
                  <a:off x="3334" y="1092"/>
                  <a:ext cx="144" cy="51"/>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172" name="Rectangle 82"/>
                <p:cNvSpPr>
                  <a:spLocks noChangeArrowheads="1"/>
                </p:cNvSpPr>
                <p:nvPr/>
              </p:nvSpPr>
              <p:spPr bwMode="auto">
                <a:xfrm>
                  <a:off x="3334" y="1163"/>
                  <a:ext cx="144" cy="52"/>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45098" name="Group 83"/>
            <p:cNvGrpSpPr>
              <a:grpSpLocks/>
            </p:cNvGrpSpPr>
            <p:nvPr/>
          </p:nvGrpSpPr>
          <p:grpSpPr bwMode="auto">
            <a:xfrm>
              <a:off x="3648" y="2523"/>
              <a:ext cx="339" cy="377"/>
              <a:chOff x="3968" y="1298"/>
              <a:chExt cx="339" cy="377"/>
            </a:xfrm>
          </p:grpSpPr>
          <p:grpSp>
            <p:nvGrpSpPr>
              <p:cNvPr id="45160" name="Group 84"/>
              <p:cNvGrpSpPr>
                <a:grpSpLocks/>
              </p:cNvGrpSpPr>
              <p:nvPr/>
            </p:nvGrpSpPr>
            <p:grpSpPr bwMode="auto">
              <a:xfrm>
                <a:off x="3968" y="1298"/>
                <a:ext cx="67" cy="377"/>
                <a:chOff x="3968" y="1162"/>
                <a:chExt cx="67" cy="377"/>
              </a:xfrm>
            </p:grpSpPr>
            <p:sp>
              <p:nvSpPr>
                <p:cNvPr id="45167" name="Line 85"/>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5168" name="Oval 86"/>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45161" name="Group 87"/>
              <p:cNvGrpSpPr>
                <a:grpSpLocks/>
              </p:cNvGrpSpPr>
              <p:nvPr/>
            </p:nvGrpSpPr>
            <p:grpSpPr bwMode="auto">
              <a:xfrm>
                <a:off x="4104" y="1298"/>
                <a:ext cx="67" cy="377"/>
                <a:chOff x="3968" y="1162"/>
                <a:chExt cx="67" cy="377"/>
              </a:xfrm>
            </p:grpSpPr>
            <p:sp>
              <p:nvSpPr>
                <p:cNvPr id="45165" name="Line 88"/>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5166" name="Oval 89"/>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45162" name="Group 90"/>
              <p:cNvGrpSpPr>
                <a:grpSpLocks/>
              </p:cNvGrpSpPr>
              <p:nvPr/>
            </p:nvGrpSpPr>
            <p:grpSpPr bwMode="auto">
              <a:xfrm>
                <a:off x="4240" y="1298"/>
                <a:ext cx="67" cy="377"/>
                <a:chOff x="3968" y="1162"/>
                <a:chExt cx="67" cy="377"/>
              </a:xfrm>
            </p:grpSpPr>
            <p:sp>
              <p:nvSpPr>
                <p:cNvPr id="45163" name="Line 91"/>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5164" name="Oval 92"/>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45099" name="Group 93"/>
            <p:cNvGrpSpPr>
              <a:grpSpLocks/>
            </p:cNvGrpSpPr>
            <p:nvPr/>
          </p:nvGrpSpPr>
          <p:grpSpPr bwMode="auto">
            <a:xfrm>
              <a:off x="2381" y="2524"/>
              <a:ext cx="339" cy="377"/>
              <a:chOff x="3968" y="1298"/>
              <a:chExt cx="339" cy="377"/>
            </a:xfrm>
          </p:grpSpPr>
          <p:grpSp>
            <p:nvGrpSpPr>
              <p:cNvPr id="45151" name="Group 94"/>
              <p:cNvGrpSpPr>
                <a:grpSpLocks/>
              </p:cNvGrpSpPr>
              <p:nvPr/>
            </p:nvGrpSpPr>
            <p:grpSpPr bwMode="auto">
              <a:xfrm>
                <a:off x="3968" y="1298"/>
                <a:ext cx="67" cy="377"/>
                <a:chOff x="3968" y="1162"/>
                <a:chExt cx="67" cy="377"/>
              </a:xfrm>
            </p:grpSpPr>
            <p:sp>
              <p:nvSpPr>
                <p:cNvPr id="45158" name="Line 95"/>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5159" name="Oval 96"/>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45152" name="Group 97"/>
              <p:cNvGrpSpPr>
                <a:grpSpLocks/>
              </p:cNvGrpSpPr>
              <p:nvPr/>
            </p:nvGrpSpPr>
            <p:grpSpPr bwMode="auto">
              <a:xfrm>
                <a:off x="4104" y="1298"/>
                <a:ext cx="67" cy="377"/>
                <a:chOff x="3968" y="1162"/>
                <a:chExt cx="67" cy="377"/>
              </a:xfrm>
            </p:grpSpPr>
            <p:sp>
              <p:nvSpPr>
                <p:cNvPr id="45156" name="Line 98"/>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5157" name="Oval 99"/>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45153" name="Group 100"/>
              <p:cNvGrpSpPr>
                <a:grpSpLocks/>
              </p:cNvGrpSpPr>
              <p:nvPr/>
            </p:nvGrpSpPr>
            <p:grpSpPr bwMode="auto">
              <a:xfrm>
                <a:off x="4240" y="1298"/>
                <a:ext cx="67" cy="377"/>
                <a:chOff x="3968" y="1162"/>
                <a:chExt cx="67" cy="377"/>
              </a:xfrm>
            </p:grpSpPr>
            <p:sp>
              <p:nvSpPr>
                <p:cNvPr id="45154" name="Line 101"/>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5155" name="Oval 102"/>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45100" name="Group 103"/>
            <p:cNvGrpSpPr>
              <a:grpSpLocks/>
            </p:cNvGrpSpPr>
            <p:nvPr/>
          </p:nvGrpSpPr>
          <p:grpSpPr bwMode="auto">
            <a:xfrm>
              <a:off x="2230" y="2900"/>
              <a:ext cx="556" cy="240"/>
              <a:chOff x="3334" y="1071"/>
              <a:chExt cx="556" cy="240"/>
            </a:xfrm>
          </p:grpSpPr>
          <p:sp>
            <p:nvSpPr>
              <p:cNvPr id="45147" name="Rectangle 104"/>
              <p:cNvSpPr>
                <a:spLocks noChangeArrowheads="1"/>
              </p:cNvSpPr>
              <p:nvPr/>
            </p:nvSpPr>
            <p:spPr bwMode="auto">
              <a:xfrm>
                <a:off x="3430" y="1071"/>
                <a:ext cx="460" cy="240"/>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45148" name="Group 105"/>
              <p:cNvGrpSpPr>
                <a:grpSpLocks/>
              </p:cNvGrpSpPr>
              <p:nvPr/>
            </p:nvGrpSpPr>
            <p:grpSpPr bwMode="auto">
              <a:xfrm>
                <a:off x="3334" y="1129"/>
                <a:ext cx="144" cy="123"/>
                <a:chOff x="3334" y="1092"/>
                <a:chExt cx="144" cy="123"/>
              </a:xfrm>
            </p:grpSpPr>
            <p:sp>
              <p:nvSpPr>
                <p:cNvPr id="45149" name="Rectangle 106"/>
                <p:cNvSpPr>
                  <a:spLocks noChangeArrowheads="1"/>
                </p:cNvSpPr>
                <p:nvPr/>
              </p:nvSpPr>
              <p:spPr bwMode="auto">
                <a:xfrm>
                  <a:off x="3334" y="1092"/>
                  <a:ext cx="144" cy="51"/>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150" name="Rectangle 107"/>
                <p:cNvSpPr>
                  <a:spLocks noChangeArrowheads="1"/>
                </p:cNvSpPr>
                <p:nvPr/>
              </p:nvSpPr>
              <p:spPr bwMode="auto">
                <a:xfrm>
                  <a:off x="3334" y="1163"/>
                  <a:ext cx="144" cy="52"/>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45101" name="Group 108"/>
            <p:cNvGrpSpPr>
              <a:grpSpLocks/>
            </p:cNvGrpSpPr>
            <p:nvPr/>
          </p:nvGrpSpPr>
          <p:grpSpPr bwMode="auto">
            <a:xfrm>
              <a:off x="1115" y="2524"/>
              <a:ext cx="339" cy="377"/>
              <a:chOff x="3968" y="1298"/>
              <a:chExt cx="339" cy="377"/>
            </a:xfrm>
          </p:grpSpPr>
          <p:grpSp>
            <p:nvGrpSpPr>
              <p:cNvPr id="45138" name="Group 109"/>
              <p:cNvGrpSpPr>
                <a:grpSpLocks/>
              </p:cNvGrpSpPr>
              <p:nvPr/>
            </p:nvGrpSpPr>
            <p:grpSpPr bwMode="auto">
              <a:xfrm>
                <a:off x="3968" y="1298"/>
                <a:ext cx="67" cy="377"/>
                <a:chOff x="3968" y="1162"/>
                <a:chExt cx="67" cy="377"/>
              </a:xfrm>
            </p:grpSpPr>
            <p:sp>
              <p:nvSpPr>
                <p:cNvPr id="45145" name="Line 110"/>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5146" name="Oval 111"/>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45139" name="Group 112"/>
              <p:cNvGrpSpPr>
                <a:grpSpLocks/>
              </p:cNvGrpSpPr>
              <p:nvPr/>
            </p:nvGrpSpPr>
            <p:grpSpPr bwMode="auto">
              <a:xfrm>
                <a:off x="4104" y="1298"/>
                <a:ext cx="67" cy="377"/>
                <a:chOff x="3968" y="1162"/>
                <a:chExt cx="67" cy="377"/>
              </a:xfrm>
            </p:grpSpPr>
            <p:sp>
              <p:nvSpPr>
                <p:cNvPr id="45143" name="Line 113"/>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5144" name="Oval 114"/>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nvGrpSpPr>
              <p:cNvPr id="45140" name="Group 115"/>
              <p:cNvGrpSpPr>
                <a:grpSpLocks/>
              </p:cNvGrpSpPr>
              <p:nvPr/>
            </p:nvGrpSpPr>
            <p:grpSpPr bwMode="auto">
              <a:xfrm>
                <a:off x="4240" y="1298"/>
                <a:ext cx="67" cy="377"/>
                <a:chOff x="3968" y="1162"/>
                <a:chExt cx="67" cy="377"/>
              </a:xfrm>
            </p:grpSpPr>
            <p:sp>
              <p:nvSpPr>
                <p:cNvPr id="45141" name="Line 116"/>
                <p:cNvSpPr>
                  <a:spLocks noChangeShapeType="1"/>
                </p:cNvSpPr>
                <p:nvPr/>
              </p:nvSpPr>
              <p:spPr bwMode="auto">
                <a:xfrm>
                  <a:off x="4002" y="1162"/>
                  <a:ext cx="0" cy="37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id-ID"/>
                </a:p>
              </p:txBody>
            </p:sp>
            <p:sp>
              <p:nvSpPr>
                <p:cNvPr id="45142" name="Oval 117"/>
                <p:cNvSpPr>
                  <a:spLocks noChangeArrowheads="1"/>
                </p:cNvSpPr>
                <p:nvPr/>
              </p:nvSpPr>
              <p:spPr bwMode="auto">
                <a:xfrm>
                  <a:off x="3968" y="1162"/>
                  <a:ext cx="67" cy="61"/>
                </a:xfrm>
                <a:prstGeom prst="ellipse">
                  <a:avLst/>
                </a:prstGeom>
                <a:solidFill>
                  <a:srgbClr val="CBCBCB"/>
                </a:solidFill>
                <a:ln w="6350">
                  <a:solidFill>
                    <a:srgbClr val="000000"/>
                  </a:solidFill>
                  <a:round/>
                  <a:headEnd/>
                  <a:tailEnd/>
                </a:ln>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grpSp>
          <p:nvGrpSpPr>
            <p:cNvPr id="45102" name="Group 118"/>
            <p:cNvGrpSpPr>
              <a:grpSpLocks/>
            </p:cNvGrpSpPr>
            <p:nvPr/>
          </p:nvGrpSpPr>
          <p:grpSpPr bwMode="auto">
            <a:xfrm>
              <a:off x="964" y="2900"/>
              <a:ext cx="556" cy="240"/>
              <a:chOff x="3334" y="1071"/>
              <a:chExt cx="556" cy="240"/>
            </a:xfrm>
          </p:grpSpPr>
          <p:sp>
            <p:nvSpPr>
              <p:cNvPr id="45134" name="Rectangle 119"/>
              <p:cNvSpPr>
                <a:spLocks noChangeArrowheads="1"/>
              </p:cNvSpPr>
              <p:nvPr/>
            </p:nvSpPr>
            <p:spPr bwMode="auto">
              <a:xfrm>
                <a:off x="3430" y="1071"/>
                <a:ext cx="460" cy="240"/>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nvGrpSpPr>
              <p:cNvPr id="45135" name="Group 120"/>
              <p:cNvGrpSpPr>
                <a:grpSpLocks/>
              </p:cNvGrpSpPr>
              <p:nvPr/>
            </p:nvGrpSpPr>
            <p:grpSpPr bwMode="auto">
              <a:xfrm>
                <a:off x="3334" y="1129"/>
                <a:ext cx="144" cy="123"/>
                <a:chOff x="3334" y="1092"/>
                <a:chExt cx="144" cy="123"/>
              </a:xfrm>
            </p:grpSpPr>
            <p:sp>
              <p:nvSpPr>
                <p:cNvPr id="45136" name="Rectangle 121"/>
                <p:cNvSpPr>
                  <a:spLocks noChangeArrowheads="1"/>
                </p:cNvSpPr>
                <p:nvPr/>
              </p:nvSpPr>
              <p:spPr bwMode="auto">
                <a:xfrm>
                  <a:off x="3334" y="1092"/>
                  <a:ext cx="144" cy="51"/>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137" name="Rectangle 122"/>
                <p:cNvSpPr>
                  <a:spLocks noChangeArrowheads="1"/>
                </p:cNvSpPr>
                <p:nvPr/>
              </p:nvSpPr>
              <p:spPr bwMode="auto">
                <a:xfrm>
                  <a:off x="3334" y="1163"/>
                  <a:ext cx="144" cy="52"/>
                </a:xfrm>
                <a:prstGeom prst="rect">
                  <a:avLst/>
                </a:prstGeom>
                <a:solidFill>
                  <a:srgbClr val="CBCBCB"/>
                </a:solidFill>
                <a:ln w="12700">
                  <a:solidFill>
                    <a:schemeClr val="tx1"/>
                  </a:solidFill>
                  <a:miter lim="800000"/>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grpSp>
        <p:sp>
          <p:nvSpPr>
            <p:cNvPr id="303227" name="Text Box 123"/>
            <p:cNvSpPr txBox="1">
              <a:spLocks noChangeArrowheads="1"/>
            </p:cNvSpPr>
            <p:nvPr/>
          </p:nvSpPr>
          <p:spPr bwMode="auto">
            <a:xfrm>
              <a:off x="416" y="2589"/>
              <a:ext cx="1248" cy="185"/>
            </a:xfrm>
            <a:prstGeom prst="rect">
              <a:avLst/>
            </a:prstGeom>
            <a:noFill/>
            <a:ln w="9525">
              <a:noFill/>
              <a:miter lim="800000"/>
              <a:headEnd/>
              <a:tailEnd/>
            </a:ln>
            <a:effectLst/>
          </p:spPr>
          <p:txBody>
            <a:bodyPr>
              <a:spAutoFit/>
            </a:bodyPr>
            <a:lstStyle/>
            <a:p>
              <a:pPr eaLnBrk="0" hangingPunct="0">
                <a:defRPr/>
              </a:pPr>
              <a:r>
                <a:rPr kumimoji="0" lang="en-GB" altLang="zh-TW" sz="1200" b="1" i="1">
                  <a:effectLst>
                    <a:outerShdw blurRad="38100" dist="38100" dir="2700000" algn="tl">
                      <a:srgbClr val="C0C0C0"/>
                    </a:outerShdw>
                  </a:effectLst>
                </a:rPr>
                <a:t>Infrastructure Services</a:t>
              </a:r>
            </a:p>
          </p:txBody>
        </p:sp>
        <p:sp>
          <p:nvSpPr>
            <p:cNvPr id="45104" name="Rectangle 124"/>
            <p:cNvSpPr>
              <a:spLocks noChangeArrowheads="1"/>
            </p:cNvSpPr>
            <p:nvPr/>
          </p:nvSpPr>
          <p:spPr bwMode="auto">
            <a:xfrm>
              <a:off x="444" y="224"/>
              <a:ext cx="3970" cy="470"/>
            </a:xfrm>
            <a:prstGeom prst="rect">
              <a:avLst/>
            </a:prstGeom>
            <a:solidFill>
              <a:srgbClr val="DCF8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303229" name="Text Box 125"/>
            <p:cNvSpPr txBox="1">
              <a:spLocks noChangeArrowheads="1"/>
            </p:cNvSpPr>
            <p:nvPr/>
          </p:nvSpPr>
          <p:spPr bwMode="auto">
            <a:xfrm>
              <a:off x="416" y="523"/>
              <a:ext cx="958" cy="308"/>
            </a:xfrm>
            <a:prstGeom prst="rect">
              <a:avLst/>
            </a:prstGeom>
            <a:noFill/>
            <a:ln w="9525">
              <a:noFill/>
              <a:miter lim="800000"/>
              <a:headEnd/>
              <a:tailEnd/>
            </a:ln>
            <a:effectLst/>
          </p:spPr>
          <p:txBody>
            <a:bodyPr>
              <a:spAutoFit/>
            </a:bodyPr>
            <a:lstStyle/>
            <a:p>
              <a:pPr eaLnBrk="0" hangingPunct="0">
                <a:defRPr/>
              </a:pPr>
              <a:r>
                <a:rPr kumimoji="0" lang="en-GB" altLang="zh-TW" sz="1200" b="1" i="1">
                  <a:effectLst>
                    <a:outerShdw blurRad="38100" dist="38100" dir="2700000" algn="tl">
                      <a:srgbClr val="C0C0C0"/>
                    </a:outerShdw>
                  </a:effectLst>
                </a:rPr>
                <a:t>Business Domain</a:t>
              </a:r>
            </a:p>
          </p:txBody>
        </p:sp>
        <p:cxnSp>
          <p:nvCxnSpPr>
            <p:cNvPr id="45106" name="AutoShape 126"/>
            <p:cNvCxnSpPr>
              <a:cxnSpLocks noChangeShapeType="1"/>
            </p:cNvCxnSpPr>
            <p:nvPr/>
          </p:nvCxnSpPr>
          <p:spPr bwMode="auto">
            <a:xfrm rot="5400000">
              <a:off x="1588" y="268"/>
              <a:ext cx="238" cy="805"/>
            </a:xfrm>
            <a:prstGeom prst="curvedConnector3">
              <a:avLst>
                <a:gd name="adj1" fmla="val 4789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07" name="AutoShape 127"/>
            <p:cNvCxnSpPr>
              <a:cxnSpLocks noChangeShapeType="1"/>
            </p:cNvCxnSpPr>
            <p:nvPr/>
          </p:nvCxnSpPr>
          <p:spPr bwMode="auto">
            <a:xfrm rot="16200000" flipH="1">
              <a:off x="2963" y="237"/>
              <a:ext cx="286" cy="804"/>
            </a:xfrm>
            <a:prstGeom prst="curvedConnector3">
              <a:avLst>
                <a:gd name="adj1" fmla="val 5804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45108" name="Line 128"/>
            <p:cNvSpPr>
              <a:spLocks noChangeShapeType="1"/>
            </p:cNvSpPr>
            <p:nvPr/>
          </p:nvSpPr>
          <p:spPr bwMode="auto">
            <a:xfrm>
              <a:off x="2440" y="664"/>
              <a:ext cx="0" cy="14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id-ID"/>
            </a:p>
          </p:txBody>
        </p:sp>
        <p:sp>
          <p:nvSpPr>
            <p:cNvPr id="303233" name="Rectangle 129"/>
            <p:cNvSpPr>
              <a:spLocks noChangeArrowheads="1"/>
            </p:cNvSpPr>
            <p:nvPr/>
          </p:nvSpPr>
          <p:spPr bwMode="auto">
            <a:xfrm>
              <a:off x="1958" y="696"/>
              <a:ext cx="1094" cy="247"/>
            </a:xfrm>
            <a:prstGeom prst="rect">
              <a:avLst/>
            </a:prstGeom>
            <a:noFill/>
            <a:ln w="9525">
              <a:noFill/>
              <a:miter lim="800000"/>
              <a:headEnd/>
              <a:tailEnd/>
            </a:ln>
            <a:effectLst/>
          </p:spPr>
          <p:txBody>
            <a:bodyPr wrap="none">
              <a:spAutoFit/>
            </a:bodyPr>
            <a:lstStyle/>
            <a:p>
              <a:pPr eaLnBrk="0" hangingPunct="0">
                <a:defRPr/>
              </a:pPr>
              <a:r>
                <a:rPr kumimoji="0" lang="zh-TW" altLang="en-GB"/>
                <a:t> </a:t>
              </a:r>
              <a:r>
                <a:rPr kumimoji="0" lang="en-GB" altLang="zh-TW" sz="1200" b="1" i="1">
                  <a:effectLst>
                    <a:outerShdw blurRad="38100" dist="38100" dir="2700000" algn="tl">
                      <a:srgbClr val="C0C0C0"/>
                    </a:outerShdw>
                  </a:effectLst>
                </a:rPr>
                <a:t>Order Management</a:t>
              </a:r>
              <a:endParaRPr kumimoji="0" lang="en-GB" altLang="zh-TW"/>
            </a:p>
          </p:txBody>
        </p:sp>
        <p:sp>
          <p:nvSpPr>
            <p:cNvPr id="303234" name="Rectangle 130"/>
            <p:cNvSpPr>
              <a:spLocks noChangeArrowheads="1"/>
            </p:cNvSpPr>
            <p:nvPr/>
          </p:nvSpPr>
          <p:spPr bwMode="auto">
            <a:xfrm>
              <a:off x="912" y="744"/>
              <a:ext cx="708" cy="185"/>
            </a:xfrm>
            <a:prstGeom prst="rect">
              <a:avLst/>
            </a:prstGeom>
            <a:noFill/>
            <a:ln w="9525">
              <a:noFill/>
              <a:miter lim="800000"/>
              <a:headEnd/>
              <a:tailEnd/>
            </a:ln>
            <a:effectLst/>
          </p:spPr>
          <p:txBody>
            <a:bodyPr wrap="none">
              <a:spAutoFit/>
            </a:bodyPr>
            <a:lstStyle/>
            <a:p>
              <a:pPr eaLnBrk="0" hangingPunct="0">
                <a:defRPr/>
              </a:pPr>
              <a:r>
                <a:rPr kumimoji="0" lang="en-GB" altLang="zh-TW" sz="1200" b="1" i="1">
                  <a:effectLst>
                    <a:outerShdw blurRad="38100" dist="38100" dir="2700000" algn="tl">
                      <a:srgbClr val="C0C0C0"/>
                    </a:outerShdw>
                  </a:effectLst>
                </a:rPr>
                <a:t>Purchasing </a:t>
              </a:r>
            </a:p>
          </p:txBody>
        </p:sp>
        <p:sp>
          <p:nvSpPr>
            <p:cNvPr id="303235" name="Rectangle 131"/>
            <p:cNvSpPr>
              <a:spLocks noChangeArrowheads="1"/>
            </p:cNvSpPr>
            <p:nvPr/>
          </p:nvSpPr>
          <p:spPr bwMode="auto">
            <a:xfrm>
              <a:off x="3400" y="744"/>
              <a:ext cx="582" cy="185"/>
            </a:xfrm>
            <a:prstGeom prst="rect">
              <a:avLst/>
            </a:prstGeom>
            <a:noFill/>
            <a:ln w="9525">
              <a:noFill/>
              <a:miter lim="800000"/>
              <a:headEnd/>
              <a:tailEnd/>
            </a:ln>
            <a:effectLst/>
          </p:spPr>
          <p:txBody>
            <a:bodyPr wrap="none">
              <a:spAutoFit/>
            </a:bodyPr>
            <a:lstStyle/>
            <a:p>
              <a:pPr eaLnBrk="0" hangingPunct="0">
                <a:defRPr/>
              </a:pPr>
              <a:r>
                <a:rPr kumimoji="0" lang="en-GB" altLang="zh-TW" sz="1200" b="1" i="1">
                  <a:effectLst>
                    <a:outerShdw blurRad="38100" dist="38100" dir="2700000" algn="tl">
                      <a:srgbClr val="C0C0C0"/>
                    </a:outerShdw>
                  </a:effectLst>
                </a:rPr>
                <a:t>Inventory</a:t>
              </a:r>
            </a:p>
          </p:txBody>
        </p:sp>
        <p:sp>
          <p:nvSpPr>
            <p:cNvPr id="45112" name="Oval 132"/>
            <p:cNvSpPr>
              <a:spLocks noChangeArrowheads="1"/>
            </p:cNvSpPr>
            <p:nvPr/>
          </p:nvSpPr>
          <p:spPr bwMode="auto">
            <a:xfrm>
              <a:off x="2021" y="264"/>
              <a:ext cx="816" cy="384"/>
            </a:xfrm>
            <a:prstGeom prst="ellipse">
              <a:avLst/>
            </a:prstGeom>
            <a:solidFill>
              <a:srgbClr val="FBE5F9"/>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303237" name="Rectangle 133"/>
            <p:cNvSpPr>
              <a:spLocks noChangeArrowheads="1"/>
            </p:cNvSpPr>
            <p:nvPr/>
          </p:nvSpPr>
          <p:spPr bwMode="auto">
            <a:xfrm>
              <a:off x="2104" y="352"/>
              <a:ext cx="697" cy="185"/>
            </a:xfrm>
            <a:prstGeom prst="rect">
              <a:avLst/>
            </a:prstGeom>
            <a:noFill/>
            <a:ln w="9525">
              <a:noFill/>
              <a:miter lim="800000"/>
              <a:headEnd/>
              <a:tailEnd/>
            </a:ln>
            <a:effectLst/>
          </p:spPr>
          <p:txBody>
            <a:bodyPr wrap="none">
              <a:spAutoFit/>
            </a:bodyPr>
            <a:lstStyle/>
            <a:p>
              <a:pPr eaLnBrk="0" hangingPunct="0">
                <a:defRPr/>
              </a:pPr>
              <a:r>
                <a:rPr kumimoji="0" lang="en-GB" altLang="zh-TW" sz="1200" b="1" i="1">
                  <a:effectLst>
                    <a:outerShdw blurRad="38100" dist="38100" dir="2700000" algn="tl">
                      <a:srgbClr val="C0C0C0"/>
                    </a:outerShdw>
                  </a:effectLst>
                </a:rPr>
                <a:t>Distribution</a:t>
              </a:r>
            </a:p>
          </p:txBody>
        </p:sp>
        <p:cxnSp>
          <p:nvCxnSpPr>
            <p:cNvPr id="45114" name="AutoShape 134"/>
            <p:cNvCxnSpPr>
              <a:cxnSpLocks noChangeShapeType="1"/>
              <a:stCxn id="45083" idx="3"/>
            </p:cNvCxnSpPr>
            <p:nvPr/>
          </p:nvCxnSpPr>
          <p:spPr bwMode="auto">
            <a:xfrm rot="5400000">
              <a:off x="1085" y="1994"/>
              <a:ext cx="313" cy="308"/>
            </a:xfrm>
            <a:prstGeom prst="curvedConnector3">
              <a:avLst>
                <a:gd name="adj1" fmla="val 57509"/>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15" name="AutoShape 135"/>
            <p:cNvCxnSpPr>
              <a:cxnSpLocks noChangeShapeType="1"/>
            </p:cNvCxnSpPr>
            <p:nvPr/>
          </p:nvCxnSpPr>
          <p:spPr bwMode="auto">
            <a:xfrm rot="16200000" flipH="1">
              <a:off x="1423" y="1937"/>
              <a:ext cx="408" cy="358"/>
            </a:xfrm>
            <a:prstGeom prst="curvedConnector3">
              <a:avLst>
                <a:gd name="adj1" fmla="val 50000"/>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16" name="AutoShape 136"/>
            <p:cNvCxnSpPr>
              <a:cxnSpLocks noChangeShapeType="1"/>
            </p:cNvCxnSpPr>
            <p:nvPr/>
          </p:nvCxnSpPr>
          <p:spPr bwMode="auto">
            <a:xfrm rot="16200000" flipH="1">
              <a:off x="2204" y="1650"/>
              <a:ext cx="317" cy="1079"/>
            </a:xfrm>
            <a:prstGeom prst="curvedConnector3">
              <a:avLst>
                <a:gd name="adj1" fmla="val 42588"/>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17" name="AutoShape 137"/>
            <p:cNvCxnSpPr>
              <a:cxnSpLocks noChangeShapeType="1"/>
              <a:stCxn id="45081" idx="4"/>
              <a:endCxn id="45093" idx="0"/>
            </p:cNvCxnSpPr>
            <p:nvPr/>
          </p:nvCxnSpPr>
          <p:spPr bwMode="auto">
            <a:xfrm rot="16200000" flipH="1">
              <a:off x="2998" y="1997"/>
              <a:ext cx="335" cy="291"/>
            </a:xfrm>
            <a:prstGeom prst="curvedConnector3">
              <a:avLst>
                <a:gd name="adj1" fmla="val 4985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18" name="AutoShape 138"/>
            <p:cNvCxnSpPr>
              <a:cxnSpLocks noChangeShapeType="1"/>
            </p:cNvCxnSpPr>
            <p:nvPr/>
          </p:nvCxnSpPr>
          <p:spPr bwMode="auto">
            <a:xfrm rot="16200000" flipH="1">
              <a:off x="3398" y="1938"/>
              <a:ext cx="431" cy="395"/>
            </a:xfrm>
            <a:prstGeom prst="curvedConnector3">
              <a:avLst>
                <a:gd name="adj1" fmla="val 4060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19" name="AutoShape 139"/>
            <p:cNvCxnSpPr>
              <a:cxnSpLocks noChangeShapeType="1"/>
            </p:cNvCxnSpPr>
            <p:nvPr/>
          </p:nvCxnSpPr>
          <p:spPr bwMode="auto">
            <a:xfrm rot="5400000">
              <a:off x="2374" y="1995"/>
              <a:ext cx="383" cy="315"/>
            </a:xfrm>
            <a:prstGeom prst="curvedConnector3">
              <a:avLst>
                <a:gd name="adj1" fmla="val 5587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0" name="AutoShape 140"/>
            <p:cNvCxnSpPr>
              <a:cxnSpLocks noChangeShapeType="1"/>
            </p:cNvCxnSpPr>
            <p:nvPr/>
          </p:nvCxnSpPr>
          <p:spPr bwMode="auto">
            <a:xfrm>
              <a:off x="1592" y="1832"/>
              <a:ext cx="1156" cy="574"/>
            </a:xfrm>
            <a:prstGeom prst="curvedConnector3">
              <a:avLst>
                <a:gd name="adj1" fmla="val 74222"/>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45121" name="AutoShape 141"/>
            <p:cNvCxnSpPr>
              <a:cxnSpLocks noChangeShapeType="1"/>
            </p:cNvCxnSpPr>
            <p:nvPr/>
          </p:nvCxnSpPr>
          <p:spPr bwMode="auto">
            <a:xfrm rot="16200000" flipH="1">
              <a:off x="1780" y="2066"/>
              <a:ext cx="267" cy="197"/>
            </a:xfrm>
            <a:prstGeom prst="curvedConnector3">
              <a:avLst>
                <a:gd name="adj1" fmla="val 49815"/>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pic>
          <p:nvPicPr>
            <p:cNvPr id="45122" name="Picture 142" descr="Dell Dimension Desktop Sept_2000 M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4" y="3318"/>
              <a:ext cx="592" cy="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5123" name="Group 143"/>
            <p:cNvGrpSpPr>
              <a:grpSpLocks/>
            </p:cNvGrpSpPr>
            <p:nvPr/>
          </p:nvGrpSpPr>
          <p:grpSpPr bwMode="auto">
            <a:xfrm>
              <a:off x="2331" y="3424"/>
              <a:ext cx="432" cy="480"/>
              <a:chOff x="2592" y="3504"/>
              <a:chExt cx="432" cy="480"/>
            </a:xfrm>
          </p:grpSpPr>
          <p:sp>
            <p:nvSpPr>
              <p:cNvPr id="45131" name="AutoShape 144"/>
              <p:cNvSpPr>
                <a:spLocks noChangeArrowheads="1"/>
              </p:cNvSpPr>
              <p:nvPr/>
            </p:nvSpPr>
            <p:spPr bwMode="auto">
              <a:xfrm>
                <a:off x="2592" y="3504"/>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132" name="AutoShape 145"/>
              <p:cNvSpPr>
                <a:spLocks noChangeArrowheads="1"/>
              </p:cNvSpPr>
              <p:nvPr/>
            </p:nvSpPr>
            <p:spPr bwMode="auto">
              <a:xfrm>
                <a:off x="2688" y="3600"/>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
            <p:nvSpPr>
              <p:cNvPr id="45133" name="AutoShape 146"/>
              <p:cNvSpPr>
                <a:spLocks noChangeArrowheads="1"/>
              </p:cNvSpPr>
              <p:nvPr/>
            </p:nvSpPr>
            <p:spPr bwMode="auto">
              <a:xfrm>
                <a:off x="2784" y="3696"/>
                <a:ext cx="240" cy="288"/>
              </a:xfrm>
              <a:prstGeom prst="can">
                <a:avLst>
                  <a:gd name="adj" fmla="val 30000"/>
                </a:avLst>
              </a:prstGeom>
              <a:solidFill>
                <a:srgbClr val="E3A18B"/>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grpSp>
        <p:sp>
          <p:nvSpPr>
            <p:cNvPr id="303251" name="Text Box 147"/>
            <p:cNvSpPr txBox="1">
              <a:spLocks noChangeArrowheads="1"/>
            </p:cNvSpPr>
            <p:nvPr/>
          </p:nvSpPr>
          <p:spPr bwMode="auto">
            <a:xfrm>
              <a:off x="3669" y="1421"/>
              <a:ext cx="923" cy="875"/>
            </a:xfrm>
            <a:prstGeom prst="rect">
              <a:avLst/>
            </a:prstGeom>
            <a:noFill/>
            <a:ln w="9525">
              <a:noFill/>
              <a:miter lim="800000"/>
              <a:headEnd/>
              <a:tailEnd/>
            </a:ln>
            <a:effectLst/>
          </p:spPr>
          <p:txBody>
            <a:bodyPr>
              <a:spAutoFit/>
            </a:bodyPr>
            <a:lstStyle/>
            <a:p>
              <a:pPr eaLnBrk="0" hangingPunct="0">
                <a:lnSpc>
                  <a:spcPct val="90000"/>
                </a:lnSpc>
                <a:defRPr/>
              </a:pPr>
              <a:r>
                <a:rPr kumimoji="0" lang="en-GB" altLang="zh-TW" sz="1100" b="1" i="1">
                  <a:effectLst>
                    <a:outerShdw blurRad="38100" dist="38100" dir="2700000" algn="tl">
                      <a:srgbClr val="C0C0C0"/>
                    </a:outerShdw>
                  </a:effectLst>
                </a:rPr>
                <a:t>create, modify, </a:t>
              </a:r>
            </a:p>
            <a:p>
              <a:pPr eaLnBrk="0" hangingPunct="0">
                <a:lnSpc>
                  <a:spcPct val="90000"/>
                </a:lnSpc>
                <a:defRPr/>
              </a:pPr>
              <a:r>
                <a:rPr kumimoji="0" lang="en-GB" altLang="zh-TW" sz="1100" b="1" i="1">
                  <a:effectLst>
                    <a:outerShdw blurRad="38100" dist="38100" dir="2700000" algn="tl">
                      <a:srgbClr val="C0C0C0"/>
                    </a:outerShdw>
                  </a:effectLst>
                </a:rPr>
                <a:t>suspend, </a:t>
              </a:r>
            </a:p>
            <a:p>
              <a:pPr eaLnBrk="0" hangingPunct="0">
                <a:lnSpc>
                  <a:spcPct val="90000"/>
                </a:lnSpc>
                <a:defRPr/>
              </a:pPr>
              <a:r>
                <a:rPr kumimoji="0" lang="en-GB" altLang="zh-TW" sz="1100" b="1" i="1">
                  <a:effectLst>
                    <a:outerShdw blurRad="38100" dist="38100" dir="2700000" algn="tl">
                      <a:srgbClr val="C0C0C0"/>
                    </a:outerShdw>
                  </a:effectLst>
                </a:rPr>
                <a:t>cancel orders,</a:t>
              </a:r>
            </a:p>
            <a:p>
              <a:pPr eaLnBrk="0" hangingPunct="0">
                <a:lnSpc>
                  <a:spcPct val="90000"/>
                </a:lnSpc>
                <a:defRPr/>
              </a:pPr>
              <a:r>
                <a:rPr kumimoji="0" lang="en-GB" altLang="zh-TW" sz="1100" b="1" i="1">
                  <a:effectLst>
                    <a:outerShdw blurRad="38100" dist="38100" dir="2700000" algn="tl">
                      <a:srgbClr val="C0C0C0"/>
                    </a:outerShdw>
                  </a:effectLst>
                </a:rPr>
                <a:t>schedule orders, </a:t>
              </a:r>
            </a:p>
            <a:p>
              <a:pPr eaLnBrk="0" hangingPunct="0">
                <a:lnSpc>
                  <a:spcPct val="90000"/>
                </a:lnSpc>
                <a:defRPr/>
              </a:pPr>
              <a:r>
                <a:rPr kumimoji="0" lang="en-GB" altLang="zh-TW" sz="1100" b="1" i="1">
                  <a:effectLst>
                    <a:outerShdw blurRad="38100" dist="38100" dir="2700000" algn="tl">
                      <a:srgbClr val="C0C0C0"/>
                    </a:outerShdw>
                  </a:effectLst>
                </a:rPr>
                <a:t>create, modify, </a:t>
              </a:r>
            </a:p>
            <a:p>
              <a:pPr eaLnBrk="0" hangingPunct="0">
                <a:lnSpc>
                  <a:spcPct val="90000"/>
                </a:lnSpc>
                <a:defRPr/>
              </a:pPr>
              <a:r>
                <a:rPr kumimoji="0" lang="en-GB" altLang="zh-TW" sz="1100" b="1" i="1">
                  <a:effectLst>
                    <a:outerShdw blurRad="38100" dist="38100" dir="2700000" algn="tl">
                      <a:srgbClr val="C0C0C0"/>
                    </a:outerShdw>
                  </a:effectLst>
                </a:rPr>
                <a:t>delete bulk orders,</a:t>
              </a:r>
            </a:p>
            <a:p>
              <a:pPr eaLnBrk="0" hangingPunct="0">
                <a:lnSpc>
                  <a:spcPct val="90000"/>
                </a:lnSpc>
                <a:defRPr/>
              </a:pPr>
              <a:r>
                <a:rPr kumimoji="0" lang="en-GB" altLang="zh-TW" sz="1100" b="1" i="1">
                  <a:effectLst>
                    <a:outerShdw blurRad="38100" dist="38100" dir="2700000" algn="tl">
                      <a:srgbClr val="C0C0C0"/>
                    </a:outerShdw>
                  </a:effectLst>
                </a:rPr>
                <a:t>order progress</a:t>
              </a:r>
            </a:p>
          </p:txBody>
        </p:sp>
        <p:sp>
          <p:nvSpPr>
            <p:cNvPr id="45125" name="Oval 148"/>
            <p:cNvSpPr>
              <a:spLocks noChangeArrowheads="1"/>
            </p:cNvSpPr>
            <p:nvPr/>
          </p:nvSpPr>
          <p:spPr bwMode="auto">
            <a:xfrm>
              <a:off x="554" y="387"/>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1</a:t>
              </a:r>
              <a:endParaRPr kumimoji="0" lang="en-GB" altLang="zh-TW" sz="1600">
                <a:latin typeface="Times New Roman" panose="02020603050405020304" pitchFamily="18" charset="0"/>
              </a:endParaRPr>
            </a:p>
          </p:txBody>
        </p:sp>
        <p:sp>
          <p:nvSpPr>
            <p:cNvPr id="45126" name="Oval 149"/>
            <p:cNvSpPr>
              <a:spLocks noChangeArrowheads="1"/>
            </p:cNvSpPr>
            <p:nvPr/>
          </p:nvSpPr>
          <p:spPr bwMode="auto">
            <a:xfrm>
              <a:off x="555" y="1029"/>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2</a:t>
              </a:r>
              <a:endParaRPr kumimoji="0" lang="en-GB" altLang="zh-TW" sz="1600">
                <a:latin typeface="Times New Roman" panose="02020603050405020304" pitchFamily="18" charset="0"/>
              </a:endParaRPr>
            </a:p>
          </p:txBody>
        </p:sp>
        <p:sp>
          <p:nvSpPr>
            <p:cNvPr id="45127" name="Oval 150"/>
            <p:cNvSpPr>
              <a:spLocks noChangeArrowheads="1"/>
            </p:cNvSpPr>
            <p:nvPr/>
          </p:nvSpPr>
          <p:spPr bwMode="auto">
            <a:xfrm>
              <a:off x="554" y="1731"/>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3</a:t>
              </a:r>
              <a:endParaRPr kumimoji="0" lang="en-GB" altLang="zh-TW" sz="1600">
                <a:latin typeface="Times New Roman" panose="02020603050405020304" pitchFamily="18" charset="0"/>
              </a:endParaRPr>
            </a:p>
          </p:txBody>
        </p:sp>
        <p:sp>
          <p:nvSpPr>
            <p:cNvPr id="45128" name="Oval 151"/>
            <p:cNvSpPr>
              <a:spLocks noChangeArrowheads="1"/>
            </p:cNvSpPr>
            <p:nvPr/>
          </p:nvSpPr>
          <p:spPr bwMode="auto">
            <a:xfrm>
              <a:off x="554" y="2374"/>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4</a:t>
              </a:r>
              <a:endParaRPr kumimoji="0" lang="en-GB" altLang="zh-TW" sz="1600">
                <a:latin typeface="Times New Roman" panose="02020603050405020304" pitchFamily="18" charset="0"/>
              </a:endParaRPr>
            </a:p>
          </p:txBody>
        </p:sp>
        <p:sp>
          <p:nvSpPr>
            <p:cNvPr id="45129" name="Oval 152"/>
            <p:cNvSpPr>
              <a:spLocks noChangeArrowheads="1"/>
            </p:cNvSpPr>
            <p:nvPr/>
          </p:nvSpPr>
          <p:spPr bwMode="auto">
            <a:xfrm>
              <a:off x="555" y="2968"/>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5</a:t>
              </a:r>
              <a:endParaRPr kumimoji="0" lang="en-GB" altLang="zh-TW" sz="1600">
                <a:latin typeface="Times New Roman" panose="02020603050405020304" pitchFamily="18" charset="0"/>
              </a:endParaRPr>
            </a:p>
          </p:txBody>
        </p:sp>
        <p:sp>
          <p:nvSpPr>
            <p:cNvPr id="45130" name="Oval 153"/>
            <p:cNvSpPr>
              <a:spLocks noChangeArrowheads="1"/>
            </p:cNvSpPr>
            <p:nvPr/>
          </p:nvSpPr>
          <p:spPr bwMode="auto">
            <a:xfrm>
              <a:off x="487" y="3630"/>
              <a:ext cx="144" cy="144"/>
            </a:xfrm>
            <a:prstGeom prst="ellipse">
              <a:avLst/>
            </a:prstGeom>
            <a:solidFill>
              <a:srgbClr val="FFFFAD"/>
            </a:solidFill>
            <a:ln w="9525">
              <a:solidFill>
                <a:schemeClr val="tx1"/>
              </a:solidFill>
              <a:round/>
              <a:headEnd/>
              <a:tailEnd/>
            </a:ln>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ctr" eaLnBrk="1" hangingPunct="1"/>
              <a:r>
                <a:rPr kumimoji="0" lang="en-US" altLang="zh-TW" sz="1600">
                  <a:latin typeface="Times New Roman" panose="02020603050405020304" pitchFamily="18" charset="0"/>
                </a:rPr>
                <a:t>6</a:t>
              </a:r>
              <a:endParaRPr kumimoji="0" lang="en-GB" altLang="zh-TW" sz="1600">
                <a:latin typeface="Times New Roman" panose="02020603050405020304" pitchFamily="18" charset="0"/>
              </a:endParaRPr>
            </a:p>
          </p:txBody>
        </p:sp>
      </p:grpSp>
      <p:sp>
        <p:nvSpPr>
          <p:cNvPr id="45060" name="Rectangle 155"/>
          <p:cNvSpPr>
            <a:spLocks noChangeArrowheads="1"/>
          </p:cNvSpPr>
          <p:nvPr/>
        </p:nvSpPr>
        <p:spPr bwMode="auto">
          <a:xfrm>
            <a:off x="1258888" y="3141663"/>
            <a:ext cx="7056437" cy="10795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endParaRPr lang="zh-TW" altLang="en-US"/>
          </a:p>
        </p:txBody>
      </p:sp>
    </p:spTree>
    <p:extLst>
      <p:ext uri="{BB962C8B-B14F-4D97-AF65-F5344CB8AC3E}">
        <p14:creationId xmlns:p14="http://schemas.microsoft.com/office/powerpoint/2010/main" val="6780129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7357502B-B62A-40B8-A12A-FDC9F6D6A035}" type="slidenum">
              <a:rPr kumimoji="0" lang="en-US" altLang="zh-TW">
                <a:latin typeface="Garamond" panose="02020404030301010803" pitchFamily="18" charset="0"/>
              </a:rPr>
              <a:pPr eaLnBrk="1" hangingPunct="1"/>
              <a:t>55</a:t>
            </a:fld>
            <a:endParaRPr kumimoji="0" lang="en-US" altLang="zh-TW">
              <a:latin typeface="Garamond" panose="02020404030301010803" pitchFamily="18" charset="0"/>
            </a:endParaRPr>
          </a:p>
        </p:txBody>
      </p:sp>
      <p:sp>
        <p:nvSpPr>
          <p:cNvPr id="46083" name="Rectangle 4"/>
          <p:cNvSpPr>
            <a:spLocks noGrp="1" noChangeArrowheads="1"/>
          </p:cNvSpPr>
          <p:nvPr>
            <p:ph type="title"/>
          </p:nvPr>
        </p:nvSpPr>
        <p:spPr/>
        <p:txBody>
          <a:bodyPr>
            <a:normAutofit fontScale="90000"/>
          </a:bodyPr>
          <a:lstStyle/>
          <a:p>
            <a:r>
              <a:rPr lang="en-US" altLang="zh-TW" sz="3800" smtClean="0"/>
              <a:t>Information System as a Service System</a:t>
            </a:r>
          </a:p>
        </p:txBody>
      </p:sp>
      <p:pic>
        <p:nvPicPr>
          <p:cNvPr id="4608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81075"/>
            <a:ext cx="9144000" cy="485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546225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8B1666F2-7201-4D72-9193-534D23AA6594}" type="slidenum">
              <a:rPr kumimoji="0" lang="en-US" altLang="zh-TW">
                <a:latin typeface="Garamond" panose="02020404030301010803" pitchFamily="18" charset="0"/>
              </a:rPr>
              <a:pPr eaLnBrk="1" hangingPunct="1"/>
              <a:t>56</a:t>
            </a:fld>
            <a:endParaRPr kumimoji="0" lang="en-US" altLang="zh-TW">
              <a:latin typeface="Garamond" panose="02020404030301010803" pitchFamily="18" charset="0"/>
            </a:endParaRPr>
          </a:p>
        </p:txBody>
      </p:sp>
      <p:sp>
        <p:nvSpPr>
          <p:cNvPr id="66563" name="Slide Number Placeholder 4"/>
          <p:cNvSpPr txBox="1">
            <a:spLocks noGrp="1"/>
          </p:cNvSpPr>
          <p:nvPr/>
        </p:nvSpPr>
        <p:spPr bwMode="auto">
          <a:xfrm>
            <a:off x="6553200" y="6243638"/>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algn="r" eaLnBrk="1" hangingPunct="1"/>
            <a:fld id="{F3FADC2E-A36D-43F6-8808-F22BC17D7692}" type="slidenum">
              <a:rPr kumimoji="0" lang="en-US" altLang="zh-TW" sz="1200">
                <a:latin typeface="Garamond" panose="02020404030301010803" pitchFamily="18" charset="0"/>
              </a:rPr>
              <a:pPr algn="r" eaLnBrk="1" hangingPunct="1"/>
              <a:t>56</a:t>
            </a:fld>
            <a:endParaRPr kumimoji="0" lang="en-US" altLang="zh-TW" sz="1200">
              <a:latin typeface="Garamond" panose="02020404030301010803" pitchFamily="18" charset="0"/>
            </a:endParaRPr>
          </a:p>
        </p:txBody>
      </p:sp>
      <p:sp>
        <p:nvSpPr>
          <p:cNvPr id="66564" name="Rectangle 2"/>
          <p:cNvSpPr>
            <a:spLocks noGrp="1" noChangeArrowheads="1"/>
          </p:cNvSpPr>
          <p:nvPr>
            <p:ph type="title" idx="4294967295"/>
          </p:nvPr>
        </p:nvSpPr>
        <p:spPr>
          <a:xfrm>
            <a:off x="539750" y="2420938"/>
            <a:ext cx="8229600" cy="1139825"/>
          </a:xfrm>
        </p:spPr>
        <p:txBody>
          <a:bodyPr/>
          <a:lstStyle/>
          <a:p>
            <a:pPr eaLnBrk="1" hangingPunct="1"/>
            <a:r>
              <a:rPr lang="en-US" altLang="zh-TW" smtClean="0"/>
              <a:t>Service Science &amp; Computing</a:t>
            </a:r>
          </a:p>
        </p:txBody>
      </p:sp>
    </p:spTree>
    <p:extLst>
      <p:ext uri="{BB962C8B-B14F-4D97-AF65-F5344CB8AC3E}">
        <p14:creationId xmlns:p14="http://schemas.microsoft.com/office/powerpoint/2010/main" val="1374872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76788A01-8642-4EB7-8D56-171640090448}" type="slidenum">
              <a:rPr kumimoji="0" lang="en-US" altLang="zh-TW">
                <a:latin typeface="Garamond" panose="02020404030301010803" pitchFamily="18" charset="0"/>
              </a:rPr>
              <a:pPr eaLnBrk="1" hangingPunct="1"/>
              <a:t>57</a:t>
            </a:fld>
            <a:endParaRPr kumimoji="0" lang="en-US" altLang="zh-TW">
              <a:latin typeface="Garamond" panose="02020404030301010803" pitchFamily="18" charset="0"/>
            </a:endParaRPr>
          </a:p>
        </p:txBody>
      </p:sp>
      <p:sp>
        <p:nvSpPr>
          <p:cNvPr id="67587" name="Rectangle 2"/>
          <p:cNvSpPr>
            <a:spLocks noGrp="1" noChangeArrowheads="1"/>
          </p:cNvSpPr>
          <p:nvPr>
            <p:ph type="title"/>
          </p:nvPr>
        </p:nvSpPr>
        <p:spPr/>
        <p:txBody>
          <a:bodyPr/>
          <a:lstStyle/>
          <a:p>
            <a:r>
              <a:rPr lang="en-US" altLang="zh-TW" smtClean="0"/>
              <a:t>The “Science”</a:t>
            </a:r>
          </a:p>
        </p:txBody>
      </p:sp>
      <p:sp>
        <p:nvSpPr>
          <p:cNvPr id="67588" name="Rectangle 3"/>
          <p:cNvSpPr>
            <a:spLocks noGrp="1" noChangeArrowheads="1"/>
          </p:cNvSpPr>
          <p:nvPr>
            <p:ph type="body" idx="1"/>
          </p:nvPr>
        </p:nvSpPr>
        <p:spPr/>
        <p:txBody>
          <a:bodyPr/>
          <a:lstStyle/>
          <a:p>
            <a:pPr>
              <a:lnSpc>
                <a:spcPct val="90000"/>
              </a:lnSpc>
            </a:pPr>
            <a:r>
              <a:rPr lang="en-US" altLang="zh-TW" sz="2600" smtClean="0"/>
              <a:t>Computer Science (From Wikipedia)</a:t>
            </a:r>
          </a:p>
          <a:p>
            <a:pPr>
              <a:lnSpc>
                <a:spcPct val="90000"/>
              </a:lnSpc>
            </a:pPr>
            <a:endParaRPr lang="en-US" altLang="zh-TW" sz="2600" smtClean="0"/>
          </a:p>
          <a:p>
            <a:pPr lvl="1">
              <a:lnSpc>
                <a:spcPct val="90000"/>
              </a:lnSpc>
            </a:pPr>
            <a:r>
              <a:rPr lang="en-US" altLang="zh-TW" sz="2200" smtClean="0"/>
              <a:t>Computer science or computing science is the study of the theoretical foundations of information and computation and of practical techniques for their implementation and application in computer systems.</a:t>
            </a:r>
          </a:p>
          <a:p>
            <a:pPr lvl="1">
              <a:lnSpc>
                <a:spcPct val="90000"/>
              </a:lnSpc>
            </a:pPr>
            <a:endParaRPr lang="en-US" altLang="zh-TW" sz="2200" smtClean="0"/>
          </a:p>
          <a:p>
            <a:pPr lvl="1">
              <a:lnSpc>
                <a:spcPct val="90000"/>
              </a:lnSpc>
            </a:pPr>
            <a:r>
              <a:rPr lang="en-US" altLang="zh-TW" sz="2200" smtClean="0"/>
              <a:t>Computer science has many sub-fields including  computational complexity theory, computer graphics, programming language and complier, computer networks, database management, human-computer interaction, system programming, software engineering, artificial intelligence.</a:t>
            </a:r>
            <a:endParaRPr lang="zh-TW" altLang="en-US" sz="2200" smtClean="0"/>
          </a:p>
        </p:txBody>
      </p:sp>
    </p:spTree>
    <p:extLst>
      <p:ext uri="{BB962C8B-B14F-4D97-AF65-F5344CB8AC3E}">
        <p14:creationId xmlns:p14="http://schemas.microsoft.com/office/powerpoint/2010/main" val="386379193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804D7F40-18B0-4C4F-AE05-7118E137DDAE}" type="slidenum">
              <a:rPr kumimoji="0" lang="en-US" altLang="zh-TW">
                <a:latin typeface="Garamond" panose="02020404030301010803" pitchFamily="18" charset="0"/>
              </a:rPr>
              <a:pPr eaLnBrk="1" hangingPunct="1"/>
              <a:t>58</a:t>
            </a:fld>
            <a:endParaRPr kumimoji="0" lang="en-US" altLang="zh-TW">
              <a:latin typeface="Garamond" panose="02020404030301010803" pitchFamily="18" charset="0"/>
            </a:endParaRPr>
          </a:p>
        </p:txBody>
      </p:sp>
      <p:sp>
        <p:nvSpPr>
          <p:cNvPr id="68611" name="Rectangle 2"/>
          <p:cNvSpPr>
            <a:spLocks noGrp="1" noChangeArrowheads="1"/>
          </p:cNvSpPr>
          <p:nvPr>
            <p:ph type="title"/>
          </p:nvPr>
        </p:nvSpPr>
        <p:spPr/>
        <p:txBody>
          <a:bodyPr/>
          <a:lstStyle/>
          <a:p>
            <a:r>
              <a:rPr lang="en-US" altLang="zh-TW" smtClean="0"/>
              <a:t>The “Science”</a:t>
            </a:r>
          </a:p>
        </p:txBody>
      </p:sp>
      <p:sp>
        <p:nvSpPr>
          <p:cNvPr id="68612" name="Rectangle 3"/>
          <p:cNvSpPr>
            <a:spLocks noGrp="1" noChangeArrowheads="1"/>
          </p:cNvSpPr>
          <p:nvPr>
            <p:ph type="body" idx="1"/>
          </p:nvPr>
        </p:nvSpPr>
        <p:spPr/>
        <p:txBody>
          <a:bodyPr/>
          <a:lstStyle/>
          <a:p>
            <a:pPr>
              <a:lnSpc>
                <a:spcPct val="80000"/>
              </a:lnSpc>
            </a:pPr>
            <a:r>
              <a:rPr lang="en-US" altLang="zh-TW" sz="2600" smtClean="0"/>
              <a:t>Management Science (From Wikipedia)</a:t>
            </a:r>
          </a:p>
          <a:p>
            <a:pPr>
              <a:lnSpc>
                <a:spcPct val="80000"/>
              </a:lnSpc>
            </a:pPr>
            <a:endParaRPr lang="en-US" altLang="zh-TW" sz="2600" smtClean="0"/>
          </a:p>
          <a:p>
            <a:pPr lvl="1">
              <a:lnSpc>
                <a:spcPct val="80000"/>
              </a:lnSpc>
            </a:pPr>
            <a:r>
              <a:rPr lang="en-US" altLang="zh-TW" sz="2200" smtClean="0"/>
              <a:t>Management science (MS), is an interdisciplinary branch of applied mathematics devoted to optimal decision planning, with strong links with economics, business, engineering, and other sciences. It uses various scientific research-based principles, strategies, and analytical methods including mathematical modeling, statistics and numerical algorithms to improve an organization's ability to enact rational and meaningful management decisions by arriving at optimal or near optimal solutions to complex decision problems. In short, management sciences help businesses to achieve their goals using the scientific methods of operational research.</a:t>
            </a:r>
            <a:endParaRPr lang="zh-TW" altLang="en-US" sz="2200" smtClean="0"/>
          </a:p>
        </p:txBody>
      </p:sp>
    </p:spTree>
    <p:extLst>
      <p:ext uri="{BB962C8B-B14F-4D97-AF65-F5344CB8AC3E}">
        <p14:creationId xmlns:p14="http://schemas.microsoft.com/office/powerpoint/2010/main" val="32866063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6DFA847C-7140-424A-84C9-B94FAA800741}" type="slidenum">
              <a:rPr kumimoji="0" lang="en-US" altLang="zh-TW">
                <a:latin typeface="Garamond" panose="02020404030301010803" pitchFamily="18" charset="0"/>
              </a:rPr>
              <a:pPr eaLnBrk="1" hangingPunct="1"/>
              <a:t>59</a:t>
            </a:fld>
            <a:endParaRPr kumimoji="0" lang="en-US" altLang="zh-TW">
              <a:latin typeface="Garamond" panose="02020404030301010803" pitchFamily="18" charset="0"/>
            </a:endParaRPr>
          </a:p>
        </p:txBody>
      </p:sp>
      <p:sp>
        <p:nvSpPr>
          <p:cNvPr id="69635" name="Rectangle 2"/>
          <p:cNvSpPr>
            <a:spLocks noGrp="1" noChangeArrowheads="1"/>
          </p:cNvSpPr>
          <p:nvPr>
            <p:ph type="title"/>
          </p:nvPr>
        </p:nvSpPr>
        <p:spPr/>
        <p:txBody>
          <a:bodyPr/>
          <a:lstStyle/>
          <a:p>
            <a:r>
              <a:rPr lang="en-US" altLang="zh-TW" smtClean="0"/>
              <a:t>The “Science”</a:t>
            </a:r>
          </a:p>
        </p:txBody>
      </p:sp>
      <p:sp>
        <p:nvSpPr>
          <p:cNvPr id="69636" name="Rectangle 3"/>
          <p:cNvSpPr>
            <a:spLocks noGrp="1" noChangeArrowheads="1"/>
          </p:cNvSpPr>
          <p:nvPr>
            <p:ph type="body" idx="1"/>
          </p:nvPr>
        </p:nvSpPr>
        <p:spPr/>
        <p:txBody>
          <a:bodyPr/>
          <a:lstStyle/>
          <a:p>
            <a:pPr>
              <a:lnSpc>
                <a:spcPct val="80000"/>
              </a:lnSpc>
            </a:pPr>
            <a:r>
              <a:rPr lang="en-US" altLang="zh-TW" sz="2600" smtClean="0"/>
              <a:t>Social Science (From Wikipedia)</a:t>
            </a:r>
          </a:p>
          <a:p>
            <a:pPr>
              <a:lnSpc>
                <a:spcPct val="80000"/>
              </a:lnSpc>
            </a:pPr>
            <a:endParaRPr lang="en-US" altLang="zh-TW" sz="2600" smtClean="0"/>
          </a:p>
          <a:p>
            <a:pPr lvl="1">
              <a:lnSpc>
                <a:spcPct val="80000"/>
              </a:lnSpc>
            </a:pPr>
            <a:r>
              <a:rPr lang="en-US" altLang="zh-TW" sz="2200" smtClean="0"/>
              <a:t>The social "sciences" are the fields of scholarship that study society. "Social science" is commonly used as an umbrella term to refer to a plurality of fields outside of the natural sciences. These include: anthropology, archaeology, business administration, communication, criminology, economics, education, government, linguistics, international relations, political "science" and, in some contexts, geography, history, law, and psychology. The term may be used, however, in the specific context of referring to the original science of society established in 19th century sociology. Émile Durkheim, Karl Marx and Max Weber are typically cited as the principal architects of modern social "science" by this definition.</a:t>
            </a:r>
          </a:p>
        </p:txBody>
      </p:sp>
    </p:spTree>
    <p:extLst>
      <p:ext uri="{BB962C8B-B14F-4D97-AF65-F5344CB8AC3E}">
        <p14:creationId xmlns:p14="http://schemas.microsoft.com/office/powerpoint/2010/main" val="19562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p:txBody>
          <a:bodyPr/>
          <a:lstStyle/>
          <a:p>
            <a:r>
              <a:rPr lang="en-US" altLang="zh-TW" smtClean="0"/>
              <a:t>Systems View</a:t>
            </a:r>
          </a:p>
        </p:txBody>
      </p:sp>
      <p:sp>
        <p:nvSpPr>
          <p:cNvPr id="199683" name="Rectangle 3"/>
          <p:cNvSpPr>
            <a:spLocks noGrp="1" noChangeArrowheads="1"/>
          </p:cNvSpPr>
          <p:nvPr>
            <p:ph type="body" idx="1"/>
          </p:nvPr>
        </p:nvSpPr>
        <p:spPr/>
        <p:txBody>
          <a:bodyPr/>
          <a:lstStyle/>
          <a:p>
            <a:pPr lvl="1">
              <a:lnSpc>
                <a:spcPct val="90000"/>
              </a:lnSpc>
            </a:pPr>
            <a:r>
              <a:rPr lang="en-US" altLang="zh-TW" smtClean="0"/>
              <a:t>Computer Science area</a:t>
            </a:r>
          </a:p>
          <a:p>
            <a:pPr lvl="2">
              <a:lnSpc>
                <a:spcPct val="90000"/>
              </a:lnSpc>
            </a:pPr>
            <a:r>
              <a:rPr lang="en-US" altLang="zh-TW" smtClean="0"/>
              <a:t>A mechanism to enable access to one or more capabilities, where the access is provided using a prescribed interface and is exercised consistent with constraints and policies as specified by the service description </a:t>
            </a:r>
          </a:p>
          <a:p>
            <a:pPr lvl="2">
              <a:lnSpc>
                <a:spcPct val="90000"/>
              </a:lnSpc>
              <a:buFont typeface="Wingdings" panose="05000000000000000000" pitchFamily="2" charset="2"/>
              <a:buNone/>
            </a:pPr>
            <a:r>
              <a:rPr lang="en-US" altLang="zh-TW" smtClean="0"/>
              <a:t>    (http://www.oasis-open.org/committees/tc_home.php?wg_abbrev=soa-rm)</a:t>
            </a:r>
          </a:p>
          <a:p>
            <a:pPr lvl="2">
              <a:lnSpc>
                <a:spcPct val="90000"/>
              </a:lnSpc>
            </a:pPr>
            <a:r>
              <a:rPr lang="en-US" altLang="zh-TW" smtClean="0"/>
              <a:t>A service is an abstract resource that represents a capability of performing tasks that represents a coherent functionality from the point of view of provider entities and requester entities.</a:t>
            </a:r>
          </a:p>
          <a:p>
            <a:pPr lvl="2">
              <a:lnSpc>
                <a:spcPct val="90000"/>
              </a:lnSpc>
              <a:buFont typeface="Wingdings" panose="05000000000000000000" pitchFamily="2" charset="2"/>
              <a:buNone/>
            </a:pPr>
            <a:r>
              <a:rPr lang="en-US" altLang="zh-TW" smtClean="0"/>
              <a:t>     (http://www.w3.org/TR/ws-arch/#service)</a:t>
            </a:r>
            <a:endParaRPr lang="zh-TW" altLang="en-US" smtClean="0"/>
          </a:p>
        </p:txBody>
      </p:sp>
    </p:spTree>
    <p:extLst>
      <p:ext uri="{BB962C8B-B14F-4D97-AF65-F5344CB8AC3E}">
        <p14:creationId xmlns:p14="http://schemas.microsoft.com/office/powerpoint/2010/main" val="396258065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883965B9-F954-49D8-A47C-5DC1079BC3C6}" type="slidenum">
              <a:rPr kumimoji="0" lang="en-US" altLang="zh-TW">
                <a:latin typeface="Garamond" panose="02020404030301010803" pitchFamily="18" charset="0"/>
              </a:rPr>
              <a:pPr eaLnBrk="1" hangingPunct="1"/>
              <a:t>60</a:t>
            </a:fld>
            <a:endParaRPr kumimoji="0" lang="en-US" altLang="zh-TW">
              <a:latin typeface="Garamond" panose="02020404030301010803" pitchFamily="18" charset="0"/>
            </a:endParaRPr>
          </a:p>
        </p:txBody>
      </p:sp>
      <p:sp>
        <p:nvSpPr>
          <p:cNvPr id="70659" name="Rectangle 2"/>
          <p:cNvSpPr>
            <a:spLocks noGrp="1" noChangeArrowheads="1"/>
          </p:cNvSpPr>
          <p:nvPr>
            <p:ph type="title"/>
          </p:nvPr>
        </p:nvSpPr>
        <p:spPr/>
        <p:txBody>
          <a:bodyPr/>
          <a:lstStyle/>
          <a:p>
            <a:r>
              <a:rPr lang="en-US" altLang="zh-TW" smtClean="0"/>
              <a:t>The “Science”</a:t>
            </a:r>
            <a:endParaRPr lang="zh-TW" altLang="en-US" smtClean="0"/>
          </a:p>
        </p:txBody>
      </p:sp>
      <p:sp>
        <p:nvSpPr>
          <p:cNvPr id="70660" name="Rectangle 3"/>
          <p:cNvSpPr>
            <a:spLocks noGrp="1" noChangeArrowheads="1"/>
          </p:cNvSpPr>
          <p:nvPr>
            <p:ph type="body" idx="1"/>
          </p:nvPr>
        </p:nvSpPr>
        <p:spPr/>
        <p:txBody>
          <a:bodyPr/>
          <a:lstStyle/>
          <a:p>
            <a:r>
              <a:rPr lang="en-US" altLang="zh-TW" sz="2600" smtClean="0"/>
              <a:t>Life Science (From Wikipedia)</a:t>
            </a:r>
          </a:p>
          <a:p>
            <a:endParaRPr lang="en-US" altLang="zh-TW" sz="2600" smtClean="0"/>
          </a:p>
          <a:p>
            <a:pPr lvl="1"/>
            <a:r>
              <a:rPr lang="en-US" altLang="zh-TW" sz="2200" smtClean="0"/>
              <a:t>The life sciences comprise all fields of science that involve the scientific study of living organisms, like plants, animals, and human beings. However, the study of behavior of organisms, such as practiced in ethology and psychology, is only included in as much as it involves a clearly biological aspect. While biology remains the centerpiece of the life sciences, technological advances in molecular biology and biotechnology have led to a burgeoning of specializations and new, often interdisciplinary, fields.</a:t>
            </a:r>
            <a:endParaRPr lang="zh-TW" altLang="en-US" sz="2200" smtClean="0"/>
          </a:p>
        </p:txBody>
      </p:sp>
    </p:spTree>
    <p:extLst>
      <p:ext uri="{BB962C8B-B14F-4D97-AF65-F5344CB8AC3E}">
        <p14:creationId xmlns:p14="http://schemas.microsoft.com/office/powerpoint/2010/main" val="30177376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23C0D66D-EBB7-4B76-84EF-A793FB029FD9}" type="slidenum">
              <a:rPr kumimoji="0" lang="en-US" altLang="zh-TW">
                <a:latin typeface="Garamond" panose="02020404030301010803" pitchFamily="18" charset="0"/>
              </a:rPr>
              <a:pPr eaLnBrk="1" hangingPunct="1"/>
              <a:t>61</a:t>
            </a:fld>
            <a:endParaRPr kumimoji="0" lang="en-US" altLang="zh-TW">
              <a:latin typeface="Garamond" panose="02020404030301010803" pitchFamily="18" charset="0"/>
            </a:endParaRPr>
          </a:p>
        </p:txBody>
      </p:sp>
      <p:sp>
        <p:nvSpPr>
          <p:cNvPr id="71683" name="Rectangle 2"/>
          <p:cNvSpPr>
            <a:spLocks noGrp="1" noChangeArrowheads="1"/>
          </p:cNvSpPr>
          <p:nvPr>
            <p:ph type="title"/>
          </p:nvPr>
        </p:nvSpPr>
        <p:spPr/>
        <p:txBody>
          <a:bodyPr/>
          <a:lstStyle/>
          <a:p>
            <a:r>
              <a:rPr lang="en-US" altLang="zh-TW" smtClean="0"/>
              <a:t>The “Science”</a:t>
            </a:r>
            <a:endParaRPr lang="zh-TW" altLang="en-US" smtClean="0"/>
          </a:p>
        </p:txBody>
      </p:sp>
      <p:sp>
        <p:nvSpPr>
          <p:cNvPr id="71684" name="Rectangle 3"/>
          <p:cNvSpPr>
            <a:spLocks noGrp="1" noChangeArrowheads="1"/>
          </p:cNvSpPr>
          <p:nvPr>
            <p:ph type="body" idx="1"/>
          </p:nvPr>
        </p:nvSpPr>
        <p:spPr/>
        <p:txBody>
          <a:bodyPr/>
          <a:lstStyle/>
          <a:p>
            <a:pPr>
              <a:lnSpc>
                <a:spcPct val="90000"/>
              </a:lnSpc>
            </a:pPr>
            <a:r>
              <a:rPr lang="en-US" altLang="zh-TW" sz="2600" smtClean="0"/>
              <a:t>Behavioral Science (From Wikipedia)</a:t>
            </a:r>
          </a:p>
          <a:p>
            <a:pPr>
              <a:lnSpc>
                <a:spcPct val="90000"/>
              </a:lnSpc>
            </a:pPr>
            <a:endParaRPr lang="en-US" altLang="zh-TW" sz="2600" smtClean="0"/>
          </a:p>
          <a:p>
            <a:pPr lvl="1">
              <a:lnSpc>
                <a:spcPct val="90000"/>
              </a:lnSpc>
            </a:pPr>
            <a:r>
              <a:rPr lang="en-US" altLang="zh-TW" sz="2200" smtClean="0"/>
              <a:t>The term behavioral science encompasses all the disciplines that explore the activities of and interactions among organisms in the natural world. It involves the systematic analysis and investigation of human and animal behavior through controlled and naturalistic observation, and disciplined scientific experimentation. It attempts to accomplish legitimate, objective conclusions through rigorous formulations and observation (E.D. Klemke, R. Hollinger &amp; A.D. Kline, (eds.) (1980)). Examples of behavioral sciences include psychology, cognitive science, and anthropology.</a:t>
            </a:r>
            <a:endParaRPr lang="zh-TW" altLang="en-US" sz="2200" smtClean="0"/>
          </a:p>
        </p:txBody>
      </p:sp>
    </p:spTree>
    <p:extLst>
      <p:ext uri="{BB962C8B-B14F-4D97-AF65-F5344CB8AC3E}">
        <p14:creationId xmlns:p14="http://schemas.microsoft.com/office/powerpoint/2010/main" val="31093559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AD690ED3-DAA8-40C0-90BB-D33B51AA33D3}" type="slidenum">
              <a:rPr kumimoji="0" lang="en-US" altLang="zh-TW">
                <a:latin typeface="Garamond" panose="02020404030301010803" pitchFamily="18" charset="0"/>
              </a:rPr>
              <a:pPr eaLnBrk="1" hangingPunct="1"/>
              <a:t>62</a:t>
            </a:fld>
            <a:endParaRPr kumimoji="0" lang="en-US" altLang="zh-TW">
              <a:latin typeface="Garamond" panose="02020404030301010803" pitchFamily="18" charset="0"/>
            </a:endParaRPr>
          </a:p>
        </p:txBody>
      </p:sp>
      <p:sp>
        <p:nvSpPr>
          <p:cNvPr id="72707" name="Rectangle 2"/>
          <p:cNvSpPr>
            <a:spLocks noGrp="1" noChangeArrowheads="1"/>
          </p:cNvSpPr>
          <p:nvPr>
            <p:ph type="title"/>
          </p:nvPr>
        </p:nvSpPr>
        <p:spPr/>
        <p:txBody>
          <a:bodyPr/>
          <a:lstStyle/>
          <a:p>
            <a:r>
              <a:rPr lang="en-US" altLang="zh-TW" smtClean="0"/>
              <a:t>The “Science”</a:t>
            </a:r>
            <a:endParaRPr lang="zh-TW" altLang="en-US" smtClean="0"/>
          </a:p>
        </p:txBody>
      </p:sp>
      <p:sp>
        <p:nvSpPr>
          <p:cNvPr id="72708" name="Rectangle 3"/>
          <p:cNvSpPr>
            <a:spLocks noGrp="1" noChangeArrowheads="1"/>
          </p:cNvSpPr>
          <p:nvPr>
            <p:ph type="body" idx="1"/>
          </p:nvPr>
        </p:nvSpPr>
        <p:spPr/>
        <p:txBody>
          <a:bodyPr/>
          <a:lstStyle/>
          <a:p>
            <a:pPr>
              <a:lnSpc>
                <a:spcPct val="90000"/>
              </a:lnSpc>
            </a:pPr>
            <a:r>
              <a:rPr lang="en-US" altLang="zh-TW" sz="2600" smtClean="0"/>
              <a:t>System Science (From Wikipedia)</a:t>
            </a:r>
          </a:p>
          <a:p>
            <a:pPr>
              <a:lnSpc>
                <a:spcPct val="90000"/>
              </a:lnSpc>
            </a:pPr>
            <a:endParaRPr lang="en-US" altLang="zh-TW" sz="2600" smtClean="0"/>
          </a:p>
          <a:p>
            <a:pPr lvl="1">
              <a:lnSpc>
                <a:spcPct val="90000"/>
              </a:lnSpc>
            </a:pPr>
            <a:r>
              <a:rPr lang="en-US" altLang="zh-TW" sz="2200" smtClean="0"/>
              <a:t>Systems science is an </a:t>
            </a:r>
            <a:r>
              <a:rPr lang="en-US" altLang="zh-TW" sz="2200" smtClean="0">
                <a:solidFill>
                  <a:schemeClr val="tx2"/>
                </a:solidFill>
              </a:rPr>
              <a:t>interdisciplinary</a:t>
            </a:r>
            <a:r>
              <a:rPr lang="en-US" altLang="zh-TW" sz="2200" smtClean="0"/>
              <a:t> field of science that studies the nature of complex systems in nature, society, and science. It aims to develop interdisciplinary foundations, which are applicable in a variety of areas, such as engineering, biology, medicine and social sciences.</a:t>
            </a:r>
          </a:p>
          <a:p>
            <a:pPr lvl="1">
              <a:lnSpc>
                <a:spcPct val="90000"/>
              </a:lnSpc>
            </a:pPr>
            <a:endParaRPr lang="en-US" altLang="zh-TW" sz="2200" smtClean="0"/>
          </a:p>
          <a:p>
            <a:pPr lvl="1">
              <a:lnSpc>
                <a:spcPct val="90000"/>
              </a:lnSpc>
            </a:pPr>
            <a:r>
              <a:rPr lang="en-US" altLang="zh-TW" sz="2200" smtClean="0"/>
              <a:t>Systems sciences covers formal sciences fields like complex systems, cybernetics, dynamical systems theory, and systems theory, and applications in the field of the natural and social sciences and engineering.</a:t>
            </a:r>
          </a:p>
          <a:p>
            <a:pPr>
              <a:lnSpc>
                <a:spcPct val="90000"/>
              </a:lnSpc>
            </a:pPr>
            <a:endParaRPr lang="zh-TW" altLang="en-US" sz="2600" smtClean="0"/>
          </a:p>
        </p:txBody>
      </p:sp>
    </p:spTree>
    <p:extLst>
      <p:ext uri="{BB962C8B-B14F-4D97-AF65-F5344CB8AC3E}">
        <p14:creationId xmlns:p14="http://schemas.microsoft.com/office/powerpoint/2010/main" val="245930917"/>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ChangeArrowheads="1"/>
          </p:cNvSpPr>
          <p:nvPr>
            <p:ph type="title"/>
          </p:nvPr>
        </p:nvSpPr>
        <p:spPr/>
        <p:txBody>
          <a:bodyPr/>
          <a:lstStyle/>
          <a:p>
            <a:r>
              <a:rPr lang="en-US" altLang="zh-TW" smtClean="0"/>
              <a:t>The “Science”</a:t>
            </a:r>
            <a:endParaRPr lang="zh-TW" altLang="en-US" smtClean="0"/>
          </a:p>
        </p:txBody>
      </p:sp>
      <p:sp>
        <p:nvSpPr>
          <p:cNvPr id="227331" name="Rectangle 3"/>
          <p:cNvSpPr>
            <a:spLocks noGrp="1" noChangeArrowheads="1"/>
          </p:cNvSpPr>
          <p:nvPr>
            <p:ph type="body" idx="1"/>
          </p:nvPr>
        </p:nvSpPr>
        <p:spPr/>
        <p:txBody>
          <a:bodyPr/>
          <a:lstStyle/>
          <a:p>
            <a:pPr>
              <a:lnSpc>
                <a:spcPct val="80000"/>
              </a:lnSpc>
            </a:pPr>
            <a:r>
              <a:rPr lang="en-US" altLang="zh-TW" sz="1900" smtClean="0"/>
              <a:t>W.D. Rowe, What is systems science and cybernetics? IEEE Transactions on Systems Science and Cybernetics, Vol.SSC-1, No.1, pp.2-3, November, 1965.</a:t>
            </a:r>
          </a:p>
          <a:p>
            <a:pPr>
              <a:lnSpc>
                <a:spcPct val="80000"/>
              </a:lnSpc>
            </a:pPr>
            <a:endParaRPr lang="en-US" altLang="zh-TW" sz="1900" smtClean="0"/>
          </a:p>
          <a:p>
            <a:pPr lvl="1">
              <a:lnSpc>
                <a:spcPct val="80000"/>
              </a:lnSpc>
            </a:pPr>
            <a:r>
              <a:rPr lang="en-US" altLang="zh-TW" sz="1800" smtClean="0"/>
              <a:t>Systems science is defined as the scientific theory and methodology that is common to all large collections of interacting functional units that together achieve a defined purpose.</a:t>
            </a:r>
          </a:p>
          <a:p>
            <a:pPr lvl="1">
              <a:lnSpc>
                <a:spcPct val="80000"/>
              </a:lnSpc>
            </a:pPr>
            <a:r>
              <a:rPr lang="en-US" altLang="zh-TW" sz="1800" smtClean="0"/>
              <a:t>It includes the application of common methods in analysis, simulations, synthesis, implementation, evaluation, and parameter interaction. The field is concerned with large technological systems as opposed to specific control systems or components. It includes the economics, operation, logistics, and utilization as well as engineering design of systems.</a:t>
            </a:r>
            <a:endParaRPr lang="zh-TW" altLang="en-US" sz="1800" smtClean="0"/>
          </a:p>
          <a:p>
            <a:pPr lvl="1">
              <a:lnSpc>
                <a:spcPct val="80000"/>
              </a:lnSpc>
            </a:pPr>
            <a:r>
              <a:rPr lang="en-US" altLang="zh-TW" sz="1800" smtClean="0"/>
              <a:t>In general, the system science participants approach problems from an optimization point of view, i.e., the system is described analytically by a set of cause and effect relationships whose parameters can be varied to optimize a particular measure of effectiveness.</a:t>
            </a:r>
            <a:endParaRPr lang="zh-TW" altLang="en-US" sz="1800" smtClean="0"/>
          </a:p>
        </p:txBody>
      </p:sp>
    </p:spTree>
    <p:extLst>
      <p:ext uri="{BB962C8B-B14F-4D97-AF65-F5344CB8AC3E}">
        <p14:creationId xmlns:p14="http://schemas.microsoft.com/office/powerpoint/2010/main" val="20030589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93CE2B25-5E89-490E-9837-64E767578E6A}" type="slidenum">
              <a:rPr kumimoji="0" lang="en-US" altLang="zh-TW">
                <a:latin typeface="Garamond" panose="02020404030301010803" pitchFamily="18" charset="0"/>
              </a:rPr>
              <a:pPr eaLnBrk="1" hangingPunct="1"/>
              <a:t>64</a:t>
            </a:fld>
            <a:endParaRPr kumimoji="0" lang="en-US" altLang="zh-TW">
              <a:latin typeface="Garamond" panose="02020404030301010803" pitchFamily="18" charset="0"/>
            </a:endParaRPr>
          </a:p>
        </p:txBody>
      </p:sp>
      <p:sp>
        <p:nvSpPr>
          <p:cNvPr id="73731" name="Rectangle 2"/>
          <p:cNvSpPr>
            <a:spLocks noGrp="1" noChangeArrowheads="1"/>
          </p:cNvSpPr>
          <p:nvPr>
            <p:ph type="title"/>
          </p:nvPr>
        </p:nvSpPr>
        <p:spPr/>
        <p:txBody>
          <a:bodyPr/>
          <a:lstStyle/>
          <a:p>
            <a:r>
              <a:rPr lang="en-US" altLang="zh-TW" smtClean="0"/>
              <a:t>Service Science</a:t>
            </a:r>
          </a:p>
        </p:txBody>
      </p:sp>
      <p:sp>
        <p:nvSpPr>
          <p:cNvPr id="73732" name="Rectangle 3"/>
          <p:cNvSpPr>
            <a:spLocks noGrp="1" noChangeArrowheads="1"/>
          </p:cNvSpPr>
          <p:nvPr>
            <p:ph type="body" idx="1"/>
          </p:nvPr>
        </p:nvSpPr>
        <p:spPr/>
        <p:txBody>
          <a:bodyPr/>
          <a:lstStyle/>
          <a:p>
            <a:pPr>
              <a:lnSpc>
                <a:spcPct val="90000"/>
              </a:lnSpc>
            </a:pPr>
            <a:r>
              <a:rPr lang="zh-TW" altLang="en-US" sz="2100" smtClean="0"/>
              <a:t>“</a:t>
            </a:r>
            <a:r>
              <a:rPr lang="en-US" altLang="zh-TW" sz="2100" smtClean="0"/>
              <a:t>Service Science, Management and Engineering (SSME) is a new multi-disciplinary research and academic effort that </a:t>
            </a:r>
            <a:r>
              <a:rPr lang="en-US" altLang="zh-TW" sz="2100" smtClean="0">
                <a:solidFill>
                  <a:schemeClr val="accent2"/>
                </a:solidFill>
              </a:rPr>
              <a:t>integrates aspects of established fields</a:t>
            </a:r>
            <a:r>
              <a:rPr lang="en-US" altLang="zh-TW" sz="2100" smtClean="0"/>
              <a:t> such as computer science, operations research, engineering, management sciences, business strategy, social and cognitive sciences, and legal sciences.” [IBM's definition]</a:t>
            </a:r>
          </a:p>
          <a:p>
            <a:pPr>
              <a:lnSpc>
                <a:spcPct val="90000"/>
              </a:lnSpc>
            </a:pPr>
            <a:endParaRPr lang="en-US" altLang="zh-TW" sz="2100" smtClean="0"/>
          </a:p>
          <a:p>
            <a:pPr>
              <a:lnSpc>
                <a:spcPct val="90000"/>
              </a:lnSpc>
            </a:pPr>
            <a:r>
              <a:rPr lang="en-US" altLang="zh-TW" sz="2100" smtClean="0"/>
              <a:t>“Service Science, Management, and Engineering (SSME) is an interdisciplinary approach to the study, design, and implementation of </a:t>
            </a:r>
            <a:r>
              <a:rPr lang="en-US" altLang="zh-TW" sz="2100" smtClean="0">
                <a:solidFill>
                  <a:schemeClr val="accent2"/>
                </a:solidFill>
              </a:rPr>
              <a:t>service systems</a:t>
            </a:r>
            <a:r>
              <a:rPr lang="en-US" altLang="zh-TW" sz="2100" smtClean="0"/>
              <a:t> – complex systems in which specific arrangements of people and technologies take actions that provide value for others.” [Wikipedia's definition]</a:t>
            </a:r>
            <a:endParaRPr lang="zh-TW" altLang="en-US" sz="2100" smtClean="0"/>
          </a:p>
        </p:txBody>
      </p:sp>
    </p:spTree>
    <p:extLst>
      <p:ext uri="{BB962C8B-B14F-4D97-AF65-F5344CB8AC3E}">
        <p14:creationId xmlns:p14="http://schemas.microsoft.com/office/powerpoint/2010/main" val="71261126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F34D6D86-73A1-46D8-A87E-984C153EA26B}" type="slidenum">
              <a:rPr kumimoji="0" lang="en-US" altLang="zh-TW">
                <a:latin typeface="Garamond" panose="02020404030301010803" pitchFamily="18" charset="0"/>
              </a:rPr>
              <a:pPr eaLnBrk="1" hangingPunct="1"/>
              <a:t>65</a:t>
            </a:fld>
            <a:endParaRPr kumimoji="0" lang="en-US" altLang="zh-TW">
              <a:latin typeface="Garamond" panose="02020404030301010803" pitchFamily="18" charset="0"/>
            </a:endParaRPr>
          </a:p>
        </p:txBody>
      </p:sp>
      <p:sp>
        <p:nvSpPr>
          <p:cNvPr id="74755" name="Rectangle 2"/>
          <p:cNvSpPr>
            <a:spLocks noGrp="1" noChangeArrowheads="1"/>
          </p:cNvSpPr>
          <p:nvPr>
            <p:ph type="title"/>
          </p:nvPr>
        </p:nvSpPr>
        <p:spPr/>
        <p:txBody>
          <a:bodyPr/>
          <a:lstStyle/>
          <a:p>
            <a:r>
              <a:rPr lang="en-US" altLang="zh-TW" smtClean="0"/>
              <a:t>Service Science</a:t>
            </a:r>
          </a:p>
        </p:txBody>
      </p:sp>
      <p:sp>
        <p:nvSpPr>
          <p:cNvPr id="74756" name="Rectangle 3"/>
          <p:cNvSpPr>
            <a:spLocks noGrp="1" noChangeArrowheads="1"/>
          </p:cNvSpPr>
          <p:nvPr>
            <p:ph type="body" idx="1"/>
          </p:nvPr>
        </p:nvSpPr>
        <p:spPr/>
        <p:txBody>
          <a:bodyPr/>
          <a:lstStyle/>
          <a:p>
            <a:pPr>
              <a:lnSpc>
                <a:spcPct val="80000"/>
              </a:lnSpc>
            </a:pPr>
            <a:r>
              <a:rPr lang="en-US" altLang="zh-TW" sz="2100" smtClean="0"/>
              <a:t>Jim Spohrer, Paul P. Maglio, John Bailey, and Daniel Gruhl, Steps toward a science of service systems, </a:t>
            </a:r>
            <a:r>
              <a:rPr lang="en-US" altLang="zh-TW" sz="2100" i="1" smtClean="0"/>
              <a:t>IEEE Computer Magazine</a:t>
            </a:r>
            <a:r>
              <a:rPr lang="en-US" altLang="zh-TW" sz="2100" smtClean="0"/>
              <a:t>, 71-77, January 2007.</a:t>
            </a:r>
          </a:p>
          <a:p>
            <a:pPr>
              <a:lnSpc>
                <a:spcPct val="80000"/>
              </a:lnSpc>
            </a:pPr>
            <a:endParaRPr lang="zh-TW" altLang="en-US" sz="2100" smtClean="0"/>
          </a:p>
          <a:p>
            <a:pPr lvl="1">
              <a:lnSpc>
                <a:spcPct val="80000"/>
              </a:lnSpc>
            </a:pPr>
            <a:r>
              <a:rPr lang="en-US" altLang="zh-TW" sz="2000" smtClean="0">
                <a:solidFill>
                  <a:schemeClr val="accent2"/>
                </a:solidFill>
              </a:rPr>
              <a:t>S</a:t>
            </a:r>
            <a:r>
              <a:rPr lang="en-US" altLang="en-US" sz="2000" smtClean="0">
                <a:solidFill>
                  <a:schemeClr val="accent2"/>
                </a:solidFill>
              </a:rPr>
              <a:t>ervice</a:t>
            </a:r>
            <a:r>
              <a:rPr lang="en-US" altLang="zh-TW" sz="2000" smtClean="0"/>
              <a:t> </a:t>
            </a:r>
            <a:r>
              <a:rPr lang="en-US" altLang="en-US" sz="2000" smtClean="0"/>
              <a:t>is a kind of action, performance, or promise that’s</a:t>
            </a:r>
            <a:r>
              <a:rPr lang="en-US" altLang="zh-TW" sz="2000" smtClean="0"/>
              <a:t> </a:t>
            </a:r>
            <a:r>
              <a:rPr lang="en-US" altLang="en-US" sz="2000" smtClean="0"/>
              <a:t>exchanged for value between provider and client. Service</a:t>
            </a:r>
            <a:r>
              <a:rPr lang="en-US" altLang="zh-TW" sz="2000" smtClean="0"/>
              <a:t> </a:t>
            </a:r>
            <a:r>
              <a:rPr lang="en-US" altLang="en-US" sz="2000" smtClean="0"/>
              <a:t>is performed in close contact with a client; the more</a:t>
            </a:r>
            <a:r>
              <a:rPr lang="en-US" altLang="zh-TW" sz="2000" smtClean="0"/>
              <a:t> </a:t>
            </a:r>
            <a:r>
              <a:rPr lang="en-US" altLang="en-US" sz="2000" smtClean="0"/>
              <a:t>knowledge-intensive and customized the service, the</a:t>
            </a:r>
            <a:r>
              <a:rPr lang="en-US" altLang="zh-TW" sz="2000" smtClean="0"/>
              <a:t> </a:t>
            </a:r>
            <a:r>
              <a:rPr lang="en-US" altLang="en-US" sz="2000" smtClean="0"/>
              <a:t>more the service process depends</a:t>
            </a:r>
            <a:r>
              <a:rPr lang="en-US" altLang="zh-TW" sz="2000" smtClean="0"/>
              <a:t> </a:t>
            </a:r>
            <a:r>
              <a:rPr lang="en-US" altLang="en-US" sz="2000" smtClean="0"/>
              <a:t>critically on client participation and</a:t>
            </a:r>
            <a:r>
              <a:rPr lang="en-US" altLang="zh-TW" sz="2000" smtClean="0"/>
              <a:t> </a:t>
            </a:r>
            <a:r>
              <a:rPr lang="en-US" altLang="en-US" sz="2000" smtClean="0"/>
              <a:t>input, whether by providing labor,</a:t>
            </a:r>
            <a:r>
              <a:rPr lang="en-US" altLang="zh-TW" sz="2000" smtClean="0"/>
              <a:t> </a:t>
            </a:r>
            <a:r>
              <a:rPr lang="en-US" altLang="en-US" sz="2000" smtClean="0"/>
              <a:t>property, or information.</a:t>
            </a:r>
            <a:endParaRPr lang="en-US" altLang="zh-TW" sz="2000" smtClean="0"/>
          </a:p>
          <a:p>
            <a:pPr lvl="1">
              <a:lnSpc>
                <a:spcPct val="80000"/>
              </a:lnSpc>
            </a:pPr>
            <a:endParaRPr lang="en-US" altLang="zh-TW" sz="2000" smtClean="0"/>
          </a:p>
          <a:p>
            <a:pPr lvl="2">
              <a:lnSpc>
                <a:spcPct val="80000"/>
              </a:lnSpc>
            </a:pPr>
            <a:r>
              <a:rPr lang="en-US" altLang="en-US" sz="1800" smtClean="0"/>
              <a:t>R.F. Lusch and S.L. Vargo, eds., “The Service-Dominant Logic</a:t>
            </a:r>
            <a:r>
              <a:rPr lang="en-US" altLang="zh-TW" sz="1800" smtClean="0"/>
              <a:t> </a:t>
            </a:r>
            <a:r>
              <a:rPr lang="en-US" altLang="en-US" sz="1800" smtClean="0"/>
              <a:t>of Marketing: Dialog, Debate, and Directions,” M.E. Sharpe,</a:t>
            </a:r>
            <a:r>
              <a:rPr lang="en-US" altLang="zh-TW" sz="1800" smtClean="0"/>
              <a:t> </a:t>
            </a:r>
            <a:r>
              <a:rPr lang="en-US" altLang="en-US" sz="1800" smtClean="0"/>
              <a:t>2006.</a:t>
            </a:r>
            <a:r>
              <a:rPr lang="en-US" altLang="zh-TW" sz="1800" smtClean="0"/>
              <a:t> </a:t>
            </a:r>
          </a:p>
          <a:p>
            <a:pPr lvl="2">
              <a:lnSpc>
                <a:spcPct val="80000"/>
              </a:lnSpc>
            </a:pPr>
            <a:r>
              <a:rPr lang="en-US" altLang="en-US" sz="1800" smtClean="0"/>
              <a:t>S.E. Sampson and C.M. Froehle, “Foundations and Implications</a:t>
            </a:r>
            <a:r>
              <a:rPr lang="en-US" altLang="zh-TW" sz="1800" smtClean="0"/>
              <a:t> </a:t>
            </a:r>
            <a:r>
              <a:rPr lang="en-US" altLang="en-US" sz="1800" smtClean="0"/>
              <a:t>of a Proposed Unified Services Theory,” Production and</a:t>
            </a:r>
            <a:r>
              <a:rPr lang="en-US" altLang="zh-TW" sz="1800" smtClean="0"/>
              <a:t> </a:t>
            </a:r>
            <a:r>
              <a:rPr lang="en-US" altLang="en-US" sz="1800" smtClean="0"/>
              <a:t>Operations Management, summer 2006, pp. 329-343.</a:t>
            </a:r>
            <a:r>
              <a:rPr lang="en-US" altLang="zh-TW" sz="1800" smtClean="0"/>
              <a:t> </a:t>
            </a:r>
            <a:endParaRPr lang="en-US" altLang="en-US" sz="1800" smtClean="0"/>
          </a:p>
        </p:txBody>
      </p:sp>
    </p:spTree>
    <p:extLst>
      <p:ext uri="{BB962C8B-B14F-4D97-AF65-F5344CB8AC3E}">
        <p14:creationId xmlns:p14="http://schemas.microsoft.com/office/powerpoint/2010/main" val="243918089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85DD5DF0-0C05-46EC-860E-7D805F0B8138}" type="slidenum">
              <a:rPr kumimoji="0" lang="en-US" altLang="zh-TW">
                <a:latin typeface="Garamond" panose="02020404030301010803" pitchFamily="18" charset="0"/>
              </a:rPr>
              <a:pPr eaLnBrk="1" hangingPunct="1"/>
              <a:t>66</a:t>
            </a:fld>
            <a:endParaRPr kumimoji="0" lang="en-US" altLang="zh-TW">
              <a:latin typeface="Garamond" panose="02020404030301010803" pitchFamily="18" charset="0"/>
            </a:endParaRPr>
          </a:p>
        </p:txBody>
      </p:sp>
      <p:sp>
        <p:nvSpPr>
          <p:cNvPr id="75779" name="Rectangle 2"/>
          <p:cNvSpPr>
            <a:spLocks noGrp="1" noChangeArrowheads="1"/>
          </p:cNvSpPr>
          <p:nvPr>
            <p:ph type="title"/>
          </p:nvPr>
        </p:nvSpPr>
        <p:spPr/>
        <p:txBody>
          <a:bodyPr/>
          <a:lstStyle/>
          <a:p>
            <a:r>
              <a:rPr lang="en-US" altLang="zh-TW" smtClean="0"/>
              <a:t>Service Science</a:t>
            </a:r>
          </a:p>
        </p:txBody>
      </p:sp>
      <p:sp>
        <p:nvSpPr>
          <p:cNvPr id="75780" name="Rectangle 3"/>
          <p:cNvSpPr>
            <a:spLocks noGrp="1" noChangeArrowheads="1"/>
          </p:cNvSpPr>
          <p:nvPr>
            <p:ph type="body" idx="1"/>
          </p:nvPr>
        </p:nvSpPr>
        <p:spPr/>
        <p:txBody>
          <a:bodyPr/>
          <a:lstStyle/>
          <a:p>
            <a:pPr>
              <a:lnSpc>
                <a:spcPct val="80000"/>
              </a:lnSpc>
            </a:pPr>
            <a:r>
              <a:rPr lang="en-US" altLang="zh-TW" sz="2100" smtClean="0"/>
              <a:t>Jim Spohrer, Paul P. Maglio, John Bailey, and Daniel Gruhl, Steps toward a science of service systems, </a:t>
            </a:r>
            <a:r>
              <a:rPr lang="en-US" altLang="zh-TW" sz="2100" i="1" smtClean="0"/>
              <a:t>IEEE Computer Magazine</a:t>
            </a:r>
            <a:r>
              <a:rPr lang="en-US" altLang="zh-TW" sz="2100" smtClean="0"/>
              <a:t>, 71-77, January 2007.</a:t>
            </a:r>
          </a:p>
          <a:p>
            <a:pPr>
              <a:lnSpc>
                <a:spcPct val="80000"/>
              </a:lnSpc>
            </a:pPr>
            <a:endParaRPr lang="zh-TW" altLang="en-US" sz="2100" smtClean="0"/>
          </a:p>
          <a:p>
            <a:pPr lvl="1">
              <a:lnSpc>
                <a:spcPct val="80000"/>
              </a:lnSpc>
            </a:pPr>
            <a:r>
              <a:rPr lang="en-US" altLang="en-US" sz="2000" smtClean="0">
                <a:solidFill>
                  <a:schemeClr val="accent2"/>
                </a:solidFill>
              </a:rPr>
              <a:t>Service systems</a:t>
            </a:r>
            <a:r>
              <a:rPr lang="en-US" altLang="en-US" sz="2000" smtClean="0"/>
              <a:t> comprise service</a:t>
            </a:r>
            <a:r>
              <a:rPr lang="en-US" altLang="zh-TW" sz="2000" smtClean="0"/>
              <a:t> </a:t>
            </a:r>
            <a:r>
              <a:rPr lang="en-US" altLang="en-US" sz="2000" smtClean="0"/>
              <a:t>providers and service clients working</a:t>
            </a:r>
            <a:r>
              <a:rPr lang="en-US" altLang="zh-TW" sz="2000" smtClean="0"/>
              <a:t> </a:t>
            </a:r>
            <a:r>
              <a:rPr lang="en-US" altLang="en-US" sz="2000" smtClean="0"/>
              <a:t>together to </a:t>
            </a:r>
            <a:r>
              <a:rPr lang="en-US" altLang="en-US" sz="2000" smtClean="0">
                <a:solidFill>
                  <a:schemeClr val="folHlink"/>
                </a:solidFill>
              </a:rPr>
              <a:t>co</a:t>
            </a:r>
            <a:r>
              <a:rPr lang="en-US" altLang="zh-TW" sz="2000" smtClean="0">
                <a:solidFill>
                  <a:schemeClr val="folHlink"/>
                </a:solidFill>
              </a:rPr>
              <a:t>-</a:t>
            </a:r>
            <a:r>
              <a:rPr lang="en-US" altLang="en-US" sz="2000" smtClean="0">
                <a:solidFill>
                  <a:schemeClr val="folHlink"/>
                </a:solidFill>
              </a:rPr>
              <a:t>produce value</a:t>
            </a:r>
            <a:r>
              <a:rPr lang="en-US" altLang="en-US" sz="2000" smtClean="0"/>
              <a:t> in complex</a:t>
            </a:r>
            <a:r>
              <a:rPr lang="en-US" altLang="zh-TW" sz="2000" smtClean="0"/>
              <a:t> </a:t>
            </a:r>
            <a:r>
              <a:rPr lang="en-US" altLang="en-US" sz="2000" smtClean="0"/>
              <a:t>value chains or networks.</a:t>
            </a:r>
            <a:endParaRPr lang="en-US" altLang="zh-TW" sz="2400" smtClean="0"/>
          </a:p>
          <a:p>
            <a:pPr lvl="2">
              <a:lnSpc>
                <a:spcPct val="80000"/>
              </a:lnSpc>
            </a:pPr>
            <a:endParaRPr lang="en-US" altLang="zh-TW" sz="1800" smtClean="0"/>
          </a:p>
          <a:p>
            <a:pPr lvl="2">
              <a:lnSpc>
                <a:spcPct val="80000"/>
              </a:lnSpc>
            </a:pPr>
            <a:r>
              <a:rPr lang="en-US" altLang="zh-TW" sz="1800" smtClean="0"/>
              <a:t>J.M. Tien and D. Berg, “A Case for Service Systems Engineering,” </a:t>
            </a:r>
            <a:r>
              <a:rPr lang="en-US" altLang="zh-TW" sz="1800" i="1" smtClean="0"/>
              <a:t>Journal of Systems Science and Systems Eng.,</a:t>
            </a:r>
            <a:r>
              <a:rPr lang="en-US" altLang="zh-TW" sz="1800" smtClean="0"/>
              <a:t> Mar. 2003, pp.113-128. </a:t>
            </a:r>
          </a:p>
          <a:p>
            <a:pPr lvl="2">
              <a:lnSpc>
                <a:spcPct val="80000"/>
              </a:lnSpc>
            </a:pPr>
            <a:r>
              <a:rPr lang="en-US" altLang="zh-TW" sz="1800" smtClean="0"/>
              <a:t>J. Gadrey, “The Misuse of Productivity Concepts in Services: Lessons from a Comparison between France and the United States,” J. Gadrey and F. Gallouj, eds., Productivity, Innovation and Knowledge in </a:t>
            </a:r>
            <a:r>
              <a:rPr lang="en-US" altLang="zh-TW" sz="1800" i="1" smtClean="0"/>
              <a:t>Services: New Economic and Socioeconomic Approaches</a:t>
            </a:r>
            <a:r>
              <a:rPr lang="en-US" altLang="zh-TW" sz="1800" smtClean="0"/>
              <a:t>, Edward Elgar Publishing, 2002.</a:t>
            </a:r>
          </a:p>
        </p:txBody>
      </p:sp>
    </p:spTree>
    <p:extLst>
      <p:ext uri="{BB962C8B-B14F-4D97-AF65-F5344CB8AC3E}">
        <p14:creationId xmlns:p14="http://schemas.microsoft.com/office/powerpoint/2010/main" val="2812406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E3C0E268-C973-4989-9AAF-691DD998EEE7}" type="slidenum">
              <a:rPr kumimoji="0" lang="en-US" altLang="zh-TW">
                <a:latin typeface="Garamond" panose="02020404030301010803" pitchFamily="18" charset="0"/>
              </a:rPr>
              <a:pPr eaLnBrk="1" hangingPunct="1"/>
              <a:t>67</a:t>
            </a:fld>
            <a:endParaRPr kumimoji="0" lang="en-US" altLang="zh-TW">
              <a:latin typeface="Garamond" panose="02020404030301010803" pitchFamily="18" charset="0"/>
            </a:endParaRPr>
          </a:p>
        </p:txBody>
      </p:sp>
      <p:sp>
        <p:nvSpPr>
          <p:cNvPr id="76803" name="Rectangle 2"/>
          <p:cNvSpPr>
            <a:spLocks noGrp="1" noChangeArrowheads="1"/>
          </p:cNvSpPr>
          <p:nvPr>
            <p:ph type="title"/>
          </p:nvPr>
        </p:nvSpPr>
        <p:spPr/>
        <p:txBody>
          <a:bodyPr/>
          <a:lstStyle/>
          <a:p>
            <a:r>
              <a:rPr lang="en-US" altLang="zh-TW" smtClean="0"/>
              <a:t>Service Science</a:t>
            </a:r>
            <a:endParaRPr lang="zh-TW" altLang="en-US" smtClean="0"/>
          </a:p>
        </p:txBody>
      </p:sp>
      <p:sp>
        <p:nvSpPr>
          <p:cNvPr id="76804" name="Rectangle 3"/>
          <p:cNvSpPr>
            <a:spLocks noGrp="1" noChangeArrowheads="1"/>
          </p:cNvSpPr>
          <p:nvPr>
            <p:ph type="body" idx="1"/>
          </p:nvPr>
        </p:nvSpPr>
        <p:spPr/>
        <p:txBody>
          <a:bodyPr/>
          <a:lstStyle/>
          <a:p>
            <a:pPr>
              <a:lnSpc>
                <a:spcPct val="80000"/>
              </a:lnSpc>
            </a:pPr>
            <a:r>
              <a:rPr lang="en-US" altLang="zh-TW" sz="2100" smtClean="0"/>
              <a:t>Jim Spohrer, Paul P. Maglio, John Bailey, and Daniel Gruhl, Steps toward a science of service systems, </a:t>
            </a:r>
            <a:r>
              <a:rPr lang="en-US" altLang="zh-TW" sz="2100" i="1" smtClean="0"/>
              <a:t>IEEE Computer Magazine</a:t>
            </a:r>
            <a:r>
              <a:rPr lang="en-US" altLang="zh-TW" sz="2100" smtClean="0"/>
              <a:t>, 71-77, January 2007.</a:t>
            </a:r>
          </a:p>
          <a:p>
            <a:pPr lvl="1">
              <a:lnSpc>
                <a:spcPct val="80000"/>
              </a:lnSpc>
            </a:pPr>
            <a:endParaRPr lang="en-US" altLang="zh-TW" sz="1900" smtClean="0"/>
          </a:p>
          <a:p>
            <a:pPr lvl="1">
              <a:lnSpc>
                <a:spcPct val="80000"/>
              </a:lnSpc>
            </a:pPr>
            <a:r>
              <a:rPr lang="en-US" altLang="zh-TW" sz="1900" smtClean="0"/>
              <a:t>Service Science, Management, and Engineering is the application of scientific, management, and engineering disciplines to tasks that one organization (service provider) beneficially performs for and with another (service client).</a:t>
            </a:r>
          </a:p>
          <a:p>
            <a:pPr lvl="1">
              <a:lnSpc>
                <a:spcPct val="80000"/>
              </a:lnSpc>
            </a:pPr>
            <a:r>
              <a:rPr lang="en-US" altLang="zh-TW" sz="1900" smtClean="0"/>
              <a:t>SSME aims to understand how an organization can invest effectively to create </a:t>
            </a:r>
            <a:r>
              <a:rPr lang="en-US" altLang="zh-TW" sz="1900" smtClean="0">
                <a:solidFill>
                  <a:schemeClr val="accent2"/>
                </a:solidFill>
              </a:rPr>
              <a:t>service innovations</a:t>
            </a:r>
            <a:r>
              <a:rPr lang="en-US" altLang="zh-TW" sz="1900" smtClean="0"/>
              <a:t> and to realize more predictable outcomes.</a:t>
            </a:r>
          </a:p>
          <a:p>
            <a:pPr lvl="1">
              <a:lnSpc>
                <a:spcPct val="80000"/>
              </a:lnSpc>
            </a:pPr>
            <a:endParaRPr lang="en-US" altLang="zh-TW" sz="1900" smtClean="0"/>
          </a:p>
          <a:p>
            <a:pPr lvl="2">
              <a:lnSpc>
                <a:spcPct val="80000"/>
              </a:lnSpc>
            </a:pPr>
            <a:r>
              <a:rPr lang="en-US" altLang="zh-TW" sz="1700" smtClean="0"/>
              <a:t>Science–what service systems are and how to understand their evolution;</a:t>
            </a:r>
          </a:p>
          <a:p>
            <a:pPr lvl="2">
              <a:lnSpc>
                <a:spcPct val="80000"/>
              </a:lnSpc>
            </a:pPr>
            <a:r>
              <a:rPr lang="en-US" altLang="zh-TW" sz="1700" smtClean="0"/>
              <a:t>Management–how to invest to improve service systems; and</a:t>
            </a:r>
          </a:p>
          <a:p>
            <a:pPr lvl="2">
              <a:lnSpc>
                <a:spcPct val="80000"/>
              </a:lnSpc>
            </a:pPr>
            <a:r>
              <a:rPr lang="en-US" altLang="zh-TW" sz="1700" smtClean="0"/>
              <a:t>Engineering–how to invent new technologies that improve the scaling of service systems.</a:t>
            </a:r>
            <a:endParaRPr lang="zh-TW" altLang="en-US" sz="1700" smtClean="0"/>
          </a:p>
        </p:txBody>
      </p:sp>
    </p:spTree>
    <p:extLst>
      <p:ext uri="{BB962C8B-B14F-4D97-AF65-F5344CB8AC3E}">
        <p14:creationId xmlns:p14="http://schemas.microsoft.com/office/powerpoint/2010/main" val="96890236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新細明體" pitchFamily="18" charset="-120"/>
              </a:defRPr>
            </a:lvl1pPr>
            <a:lvl2pPr marL="742950" indent="-285750" eaLnBrk="0" hangingPunct="0">
              <a:defRPr kumimoji="1">
                <a:solidFill>
                  <a:schemeClr val="tx1"/>
                </a:solidFill>
                <a:latin typeface="Arial" panose="020B0604020202020204" pitchFamily="34" charset="0"/>
                <a:ea typeface="新細明體" pitchFamily="18" charset="-120"/>
              </a:defRPr>
            </a:lvl2pPr>
            <a:lvl3pPr marL="1143000" indent="-228600" eaLnBrk="0" hangingPunct="0">
              <a:defRPr kumimoji="1">
                <a:solidFill>
                  <a:schemeClr val="tx1"/>
                </a:solidFill>
                <a:latin typeface="Arial" panose="020B0604020202020204" pitchFamily="34" charset="0"/>
                <a:ea typeface="新細明體" pitchFamily="18" charset="-120"/>
              </a:defRPr>
            </a:lvl3pPr>
            <a:lvl4pPr marL="1600200" indent="-228600" eaLnBrk="0" hangingPunct="0">
              <a:defRPr kumimoji="1">
                <a:solidFill>
                  <a:schemeClr val="tx1"/>
                </a:solidFill>
                <a:latin typeface="Arial" panose="020B0604020202020204" pitchFamily="34" charset="0"/>
                <a:ea typeface="新細明體" pitchFamily="18" charset="-120"/>
              </a:defRPr>
            </a:lvl4pPr>
            <a:lvl5pPr marL="2057400" indent="-228600" eaLnBrk="0" hangingPunct="0">
              <a:defRPr kumimoji="1">
                <a:solidFill>
                  <a:schemeClr val="tx1"/>
                </a:solidFill>
                <a:latin typeface="Arial" panose="020B0604020202020204"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itchFamily="18" charset="-120"/>
              </a:defRPr>
            </a:lvl9pPr>
          </a:lstStyle>
          <a:p>
            <a:pPr eaLnBrk="1" hangingPunct="1"/>
            <a:fld id="{DB6EC184-ABF9-472E-A821-244F4A15A0B2}" type="slidenum">
              <a:rPr kumimoji="0" lang="en-US" altLang="zh-TW">
                <a:latin typeface="Garamond" panose="02020404030301010803" pitchFamily="18" charset="0"/>
              </a:rPr>
              <a:pPr eaLnBrk="1" hangingPunct="1"/>
              <a:t>68</a:t>
            </a:fld>
            <a:endParaRPr kumimoji="0" lang="en-US" altLang="zh-TW">
              <a:latin typeface="Garamond" panose="02020404030301010803" pitchFamily="18" charset="0"/>
            </a:endParaRPr>
          </a:p>
        </p:txBody>
      </p:sp>
      <p:sp>
        <p:nvSpPr>
          <p:cNvPr id="77827" name="Rectangle 2"/>
          <p:cNvSpPr>
            <a:spLocks noGrp="1" noChangeArrowheads="1"/>
          </p:cNvSpPr>
          <p:nvPr>
            <p:ph type="title"/>
          </p:nvPr>
        </p:nvSpPr>
        <p:spPr/>
        <p:txBody>
          <a:bodyPr/>
          <a:lstStyle/>
          <a:p>
            <a:r>
              <a:rPr lang="en-US" altLang="zh-TW" smtClean="0"/>
              <a:t>Service Science</a:t>
            </a:r>
            <a:endParaRPr lang="zh-TW" altLang="en-US" smtClean="0"/>
          </a:p>
        </p:txBody>
      </p:sp>
      <p:sp>
        <p:nvSpPr>
          <p:cNvPr id="77828" name="Rectangle 3"/>
          <p:cNvSpPr>
            <a:spLocks noGrp="1" noChangeArrowheads="1"/>
          </p:cNvSpPr>
          <p:nvPr>
            <p:ph type="body" idx="1"/>
          </p:nvPr>
        </p:nvSpPr>
        <p:spPr/>
        <p:txBody>
          <a:bodyPr/>
          <a:lstStyle/>
          <a:p>
            <a:pPr>
              <a:lnSpc>
                <a:spcPct val="90000"/>
              </a:lnSpc>
            </a:pPr>
            <a:r>
              <a:rPr lang="en-US" altLang="en-US" sz="2100" smtClean="0"/>
              <a:t>Mary Jo Bitner</a:t>
            </a:r>
            <a:r>
              <a:rPr lang="en-US" altLang="zh-TW" sz="2100" smtClean="0"/>
              <a:t>, </a:t>
            </a:r>
            <a:r>
              <a:rPr lang="en-US" altLang="en-US" sz="2100" smtClean="0"/>
              <a:t>Stephen W. Brown</a:t>
            </a:r>
            <a:r>
              <a:rPr lang="en-US" altLang="zh-TW" sz="2100" smtClean="0"/>
              <a:t>, </a:t>
            </a:r>
            <a:r>
              <a:rPr lang="en-US" altLang="en-US" sz="2100" smtClean="0"/>
              <a:t>Michael Goul</a:t>
            </a:r>
            <a:r>
              <a:rPr lang="en-US" altLang="zh-TW" sz="2100" smtClean="0"/>
              <a:t>, </a:t>
            </a:r>
            <a:r>
              <a:rPr lang="en-US" altLang="en-US" sz="2100" smtClean="0"/>
              <a:t>Susan Urban</a:t>
            </a:r>
            <a:r>
              <a:rPr lang="en-US" altLang="zh-TW" sz="2100" smtClean="0"/>
              <a:t>, Services Science Journey: Foundations, Progress, and Challenges, 2008.</a:t>
            </a:r>
          </a:p>
          <a:p>
            <a:pPr>
              <a:lnSpc>
                <a:spcPct val="90000"/>
              </a:lnSpc>
              <a:buFont typeface="Wingdings" panose="05000000000000000000" pitchFamily="2" charset="2"/>
              <a:buNone/>
            </a:pPr>
            <a:endParaRPr lang="en-US" altLang="zh-TW" sz="2100" smtClean="0"/>
          </a:p>
          <a:p>
            <a:pPr lvl="1">
              <a:lnSpc>
                <a:spcPct val="90000"/>
              </a:lnSpc>
            </a:pPr>
            <a:r>
              <a:rPr lang="en-US" altLang="zh-TW" sz="2000" smtClean="0"/>
              <a:t>Services Science is an emerging discipline that focuses on fundamental science, models, theories and applications to drive innovation, competition, and quality of life through services.</a:t>
            </a:r>
          </a:p>
          <a:p>
            <a:pPr lvl="1">
              <a:lnSpc>
                <a:spcPct val="90000"/>
              </a:lnSpc>
            </a:pPr>
            <a:endParaRPr lang="en-US" altLang="zh-TW" sz="2000" smtClean="0"/>
          </a:p>
          <a:p>
            <a:pPr lvl="1">
              <a:lnSpc>
                <a:spcPct val="90000"/>
              </a:lnSpc>
            </a:pPr>
            <a:r>
              <a:rPr lang="en-US" altLang="zh-TW" sz="2000" smtClean="0"/>
              <a:t>Some of the research clusters we foresee developing within our Services Science Initiative include groups that would focus on: IT Services Solutions; Business Models for Services; Computing Models for Services; Healthcare Innovation; Technology and Service Delivery; Service Design; Customer Loyalty and Relationships.</a:t>
            </a:r>
            <a:endParaRPr lang="zh-TW" altLang="en-US" sz="2000" smtClean="0"/>
          </a:p>
        </p:txBody>
      </p:sp>
    </p:spTree>
    <p:extLst>
      <p:ext uri="{BB962C8B-B14F-4D97-AF65-F5344CB8AC3E}">
        <p14:creationId xmlns:p14="http://schemas.microsoft.com/office/powerpoint/2010/main" val="23016468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p:txBody>
          <a:bodyPr/>
          <a:lstStyle/>
          <a:p>
            <a:r>
              <a:rPr lang="en-US" altLang="zh-TW" smtClean="0"/>
              <a:t>Service Science</a:t>
            </a:r>
          </a:p>
        </p:txBody>
      </p:sp>
      <p:sp>
        <p:nvSpPr>
          <p:cNvPr id="161795" name="Rectangle 3"/>
          <p:cNvSpPr>
            <a:spLocks noGrp="1" noChangeArrowheads="1"/>
          </p:cNvSpPr>
          <p:nvPr>
            <p:ph type="body" idx="1"/>
          </p:nvPr>
        </p:nvSpPr>
        <p:spPr/>
        <p:txBody>
          <a:bodyPr/>
          <a:lstStyle/>
          <a:p>
            <a:r>
              <a:rPr lang="en-US" altLang="zh-TW" sz="2100" smtClean="0"/>
              <a:t>Kwei-Jay Lin, The design of an accountability framework for service engineering, </a:t>
            </a:r>
            <a:r>
              <a:rPr lang="en-US" altLang="zh-TW" sz="2100" i="1" smtClean="0"/>
              <a:t>Proceedings of the 41st Hawaii International conference on System Science</a:t>
            </a:r>
            <a:r>
              <a:rPr lang="en-US" altLang="zh-TW" sz="2100" smtClean="0"/>
              <a:t>, 2008.</a:t>
            </a:r>
          </a:p>
          <a:p>
            <a:endParaRPr lang="en-US" altLang="zh-TW" sz="2100" smtClean="0"/>
          </a:p>
          <a:p>
            <a:pPr lvl="1"/>
            <a:r>
              <a:rPr lang="en-US" altLang="zh-TW" sz="2000" smtClean="0"/>
              <a:t>The goal of our service science and engineering research is to advance IT-based services technology by developing a service framework and companion toolset for service innovation, composition and delivery. </a:t>
            </a:r>
          </a:p>
          <a:p>
            <a:pPr lvl="1"/>
            <a:endParaRPr lang="en-US" altLang="zh-TW" sz="2000" smtClean="0"/>
          </a:p>
          <a:p>
            <a:pPr lvl="1"/>
            <a:r>
              <a:rPr lang="en-US" altLang="zh-TW" sz="2000" smtClean="0"/>
              <a:t>Our research also aim at inventing and reinventing business models to target toward the 21st century societal and business environments.</a:t>
            </a:r>
          </a:p>
        </p:txBody>
      </p:sp>
    </p:spTree>
    <p:extLst>
      <p:ext uri="{BB962C8B-B14F-4D97-AF65-F5344CB8AC3E}">
        <p14:creationId xmlns:p14="http://schemas.microsoft.com/office/powerpoint/2010/main" val="3862560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p:txBody>
          <a:bodyPr/>
          <a:lstStyle/>
          <a:p>
            <a:r>
              <a:rPr lang="en-US" altLang="zh-TW" smtClean="0"/>
              <a:t>Systems View</a:t>
            </a:r>
          </a:p>
        </p:txBody>
      </p:sp>
      <p:sp>
        <p:nvSpPr>
          <p:cNvPr id="200707" name="Rectangle 3"/>
          <p:cNvSpPr>
            <a:spLocks noGrp="1" noChangeArrowheads="1"/>
          </p:cNvSpPr>
          <p:nvPr>
            <p:ph type="body" idx="1"/>
          </p:nvPr>
        </p:nvSpPr>
        <p:spPr/>
        <p:txBody>
          <a:bodyPr/>
          <a:lstStyle/>
          <a:p>
            <a:pPr lvl="1">
              <a:lnSpc>
                <a:spcPct val="90000"/>
              </a:lnSpc>
            </a:pPr>
            <a:r>
              <a:rPr lang="en-US" altLang="zh-TW" sz="2200" smtClean="0"/>
              <a:t>Economic Area</a:t>
            </a:r>
          </a:p>
          <a:p>
            <a:pPr lvl="2">
              <a:lnSpc>
                <a:spcPct val="90000"/>
              </a:lnSpc>
            </a:pPr>
            <a:r>
              <a:rPr lang="en-US" altLang="zh-TW" sz="2000" smtClean="0"/>
              <a:t>A service is a set of one time consumable and perishable benefits</a:t>
            </a:r>
          </a:p>
          <a:p>
            <a:pPr lvl="3">
              <a:lnSpc>
                <a:spcPct val="90000"/>
              </a:lnSpc>
            </a:pPr>
            <a:r>
              <a:rPr lang="en-US" altLang="zh-TW" sz="1800" smtClean="0"/>
              <a:t>delivered from the accountable service provider, mostly in close coaction with his internal and external service suppliers,</a:t>
            </a:r>
          </a:p>
          <a:p>
            <a:pPr lvl="3">
              <a:lnSpc>
                <a:spcPct val="90000"/>
              </a:lnSpc>
            </a:pPr>
            <a:r>
              <a:rPr lang="en-US" altLang="zh-TW" sz="1800" smtClean="0"/>
              <a:t>effectuated by distinct functions of technical systems and by distinct activities of individuals, respectively,</a:t>
            </a:r>
          </a:p>
          <a:p>
            <a:pPr lvl="3">
              <a:lnSpc>
                <a:spcPct val="90000"/>
              </a:lnSpc>
            </a:pPr>
            <a:r>
              <a:rPr lang="en-US" altLang="zh-TW" sz="1800" smtClean="0"/>
              <a:t>commissioned according to the needs of his service consumers by the service customer from the accountable service provider,</a:t>
            </a:r>
          </a:p>
          <a:p>
            <a:pPr lvl="3">
              <a:lnSpc>
                <a:spcPct val="90000"/>
              </a:lnSpc>
            </a:pPr>
            <a:r>
              <a:rPr lang="en-US" altLang="zh-TW" sz="1800" smtClean="0"/>
              <a:t>rendered individually to an authorized service consumer at his/her dedicated trigger,</a:t>
            </a:r>
          </a:p>
          <a:p>
            <a:pPr lvl="3">
              <a:lnSpc>
                <a:spcPct val="90000"/>
              </a:lnSpc>
            </a:pPr>
            <a:r>
              <a:rPr lang="en-US" altLang="zh-TW" sz="1800" smtClean="0"/>
              <a:t>and, finally, consumed and utilized by the triggering service consumer for executing his/her upcoming business activity or private activity.</a:t>
            </a:r>
          </a:p>
          <a:p>
            <a:pPr lvl="3">
              <a:lnSpc>
                <a:spcPct val="90000"/>
              </a:lnSpc>
              <a:buFont typeface="Wingdings" panose="05000000000000000000" pitchFamily="2" charset="2"/>
              <a:buNone/>
            </a:pPr>
            <a:r>
              <a:rPr lang="en-US" altLang="zh-TW" sz="1800" smtClean="0"/>
              <a:t>(http://en.wikipedia.org/wiki/Service_(economics))</a:t>
            </a:r>
          </a:p>
          <a:p>
            <a:pPr>
              <a:lnSpc>
                <a:spcPct val="90000"/>
              </a:lnSpc>
            </a:pPr>
            <a:endParaRPr lang="en-US" altLang="zh-TW" sz="2600" smtClean="0"/>
          </a:p>
        </p:txBody>
      </p:sp>
    </p:spTree>
    <p:extLst>
      <p:ext uri="{BB962C8B-B14F-4D97-AF65-F5344CB8AC3E}">
        <p14:creationId xmlns:p14="http://schemas.microsoft.com/office/powerpoint/2010/main" val="181514096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r>
              <a:rPr lang="en-US" altLang="zh-TW" smtClean="0"/>
              <a:t>Service Science</a:t>
            </a:r>
          </a:p>
        </p:txBody>
      </p:sp>
      <p:sp>
        <p:nvSpPr>
          <p:cNvPr id="162819" name="Rectangle 3"/>
          <p:cNvSpPr>
            <a:spLocks noGrp="1" noChangeArrowheads="1"/>
          </p:cNvSpPr>
          <p:nvPr>
            <p:ph type="body" idx="1"/>
          </p:nvPr>
        </p:nvSpPr>
        <p:spPr/>
        <p:txBody>
          <a:bodyPr/>
          <a:lstStyle/>
          <a:p>
            <a:pPr>
              <a:lnSpc>
                <a:spcPct val="90000"/>
              </a:lnSpc>
            </a:pPr>
            <a:r>
              <a:rPr lang="en-US" altLang="zh-TW" sz="2100" smtClean="0"/>
              <a:t>Kwei-Jay Lin, The design of an accountability framework for service engineering, </a:t>
            </a:r>
            <a:r>
              <a:rPr lang="en-US" altLang="zh-TW" sz="2100" i="1" smtClean="0"/>
              <a:t>Proceedings of the 41st Hawaii International conference on System Science</a:t>
            </a:r>
            <a:r>
              <a:rPr lang="en-US" altLang="zh-TW" sz="2100" smtClean="0"/>
              <a:t>, 2008.</a:t>
            </a:r>
          </a:p>
          <a:p>
            <a:pPr>
              <a:lnSpc>
                <a:spcPct val="90000"/>
              </a:lnSpc>
            </a:pPr>
            <a:endParaRPr lang="en-US" altLang="zh-TW" sz="2100" smtClean="0"/>
          </a:p>
          <a:p>
            <a:pPr lvl="1">
              <a:lnSpc>
                <a:spcPct val="90000"/>
              </a:lnSpc>
            </a:pPr>
            <a:r>
              <a:rPr lang="en-US" altLang="zh-TW" sz="2000" smtClean="0"/>
              <a:t>The study takes a systematic approach to service engineering. By building a service infrastructure using current and next generation IT technologies (including wired and wireless Internet, SOA, embedded devices, sensor network, etc.).</a:t>
            </a:r>
          </a:p>
          <a:p>
            <a:pPr lvl="1">
              <a:lnSpc>
                <a:spcPct val="90000"/>
              </a:lnSpc>
            </a:pPr>
            <a:endParaRPr lang="en-US" altLang="zh-TW" sz="2000" smtClean="0"/>
          </a:p>
          <a:p>
            <a:pPr lvl="1">
              <a:lnSpc>
                <a:spcPct val="90000"/>
              </a:lnSpc>
            </a:pPr>
            <a:r>
              <a:rPr lang="en-US" altLang="zh-TW" sz="2000" smtClean="0"/>
              <a:t>We hope to provide the scientific and technical foundation necessary for many enterprises to transition from product-oriented business operations to high-value service-centered businesses.</a:t>
            </a:r>
          </a:p>
        </p:txBody>
      </p:sp>
    </p:spTree>
    <p:extLst>
      <p:ext uri="{BB962C8B-B14F-4D97-AF65-F5344CB8AC3E}">
        <p14:creationId xmlns:p14="http://schemas.microsoft.com/office/powerpoint/2010/main" val="1929364313"/>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altLang="zh-TW" smtClean="0"/>
              <a:t>Services Computing</a:t>
            </a:r>
          </a:p>
        </p:txBody>
      </p:sp>
      <p:sp>
        <p:nvSpPr>
          <p:cNvPr id="121859" name="Rectangle 3"/>
          <p:cNvSpPr>
            <a:spLocks noGrp="1" noChangeArrowheads="1"/>
          </p:cNvSpPr>
          <p:nvPr>
            <p:ph type="body" idx="1"/>
          </p:nvPr>
        </p:nvSpPr>
        <p:spPr/>
        <p:txBody>
          <a:bodyPr/>
          <a:lstStyle/>
          <a:p>
            <a:r>
              <a:rPr lang="en-US" altLang="zh-TW" sz="2800" smtClean="0"/>
              <a:t>Liang-Jie (LJ) Zhang, EIC Editorial: Introduction to the Body of Knowledge Areas of Services Computing, </a:t>
            </a:r>
            <a:r>
              <a:rPr lang="en-US" altLang="zh-TW" sz="2800" i="1" smtClean="0"/>
              <a:t>IEEE Transactions on Services Computing</a:t>
            </a:r>
            <a:r>
              <a:rPr lang="en-US" altLang="zh-TW" sz="2800" smtClean="0"/>
              <a:t>, Vol.1(2), 62-74, 2008.</a:t>
            </a:r>
            <a:endParaRPr lang="zh-TW" altLang="en-US" sz="2800" smtClean="0"/>
          </a:p>
          <a:p>
            <a:pPr lvl="1"/>
            <a:endParaRPr lang="en-US" altLang="zh-TW" smtClean="0"/>
          </a:p>
          <a:p>
            <a:pPr lvl="1"/>
            <a:r>
              <a:rPr lang="en-US" altLang="zh-TW" smtClean="0"/>
              <a:t>Services represent a type of relationships-based interactions (activities) between at least one service provider and one service consumer to achieve a certain business goal or solution objective.</a:t>
            </a:r>
            <a:endParaRPr lang="zh-TW" altLang="en-US" smtClean="0"/>
          </a:p>
        </p:txBody>
      </p:sp>
    </p:spTree>
    <p:extLst>
      <p:ext uri="{BB962C8B-B14F-4D97-AF65-F5344CB8AC3E}">
        <p14:creationId xmlns:p14="http://schemas.microsoft.com/office/powerpoint/2010/main" val="15952653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altLang="zh-TW" smtClean="0"/>
              <a:t>Services Computing</a:t>
            </a:r>
          </a:p>
        </p:txBody>
      </p:sp>
      <p:sp>
        <p:nvSpPr>
          <p:cNvPr id="123907" name="Rectangle 3"/>
          <p:cNvSpPr>
            <a:spLocks noGrp="1" noChangeArrowheads="1"/>
          </p:cNvSpPr>
          <p:nvPr>
            <p:ph type="body" idx="1"/>
          </p:nvPr>
        </p:nvSpPr>
        <p:spPr/>
        <p:txBody>
          <a:bodyPr/>
          <a:lstStyle/>
          <a:p>
            <a:pPr lvl="1"/>
            <a:r>
              <a:rPr lang="en-US" altLang="zh-TW" sz="2400" smtClean="0"/>
              <a:t>14 main knowledge areas of the Services Computing discipline included in the TSC taxonomy can be categorized into the following four categories:</a:t>
            </a:r>
          </a:p>
          <a:p>
            <a:pPr lvl="2"/>
            <a:r>
              <a:rPr lang="en-US" altLang="zh-TW" sz="2000" smtClean="0"/>
              <a:t>Services and Services Systems</a:t>
            </a:r>
          </a:p>
          <a:p>
            <a:pPr lvl="2"/>
            <a:r>
              <a:rPr lang="en-US" altLang="zh-TW" sz="2000" smtClean="0"/>
              <a:t>Services Technologies</a:t>
            </a:r>
          </a:p>
          <a:p>
            <a:pPr lvl="2"/>
            <a:r>
              <a:rPr lang="en-US" altLang="zh-TW" sz="2000" smtClean="0"/>
              <a:t>Services Consulting and Delivery</a:t>
            </a:r>
          </a:p>
          <a:p>
            <a:pPr lvl="2"/>
            <a:r>
              <a:rPr lang="en-US" altLang="zh-TW" sz="2000" smtClean="0"/>
              <a:t>Services Solution and Management</a:t>
            </a:r>
          </a:p>
          <a:p>
            <a:pPr lvl="1"/>
            <a:endParaRPr lang="en-US" altLang="zh-TW" sz="2400" smtClean="0"/>
          </a:p>
          <a:p>
            <a:pPr lvl="1"/>
            <a:r>
              <a:rPr lang="en-US" altLang="zh-TW" sz="2400" smtClean="0"/>
              <a:t>The connection between business architecture and IT architecture is one of the major focus areas of Services Computing.</a:t>
            </a:r>
          </a:p>
          <a:p>
            <a:pPr lvl="1">
              <a:buFont typeface="Wingdings" panose="05000000000000000000" pitchFamily="2" charset="2"/>
              <a:buNone/>
            </a:pPr>
            <a:endParaRPr lang="zh-TW" altLang="en-US" sz="2400" smtClean="0"/>
          </a:p>
        </p:txBody>
      </p:sp>
    </p:spTree>
    <p:extLst>
      <p:ext uri="{BB962C8B-B14F-4D97-AF65-F5344CB8AC3E}">
        <p14:creationId xmlns:p14="http://schemas.microsoft.com/office/powerpoint/2010/main" val="101792590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p:txBody>
          <a:bodyPr/>
          <a:lstStyle/>
          <a:p>
            <a:r>
              <a:rPr lang="en-US" altLang="zh-TW" smtClean="0"/>
              <a:t>Services Computing</a:t>
            </a:r>
          </a:p>
        </p:txBody>
      </p:sp>
      <p:sp>
        <p:nvSpPr>
          <p:cNvPr id="126979" name="Rectangle 3"/>
          <p:cNvSpPr>
            <a:spLocks noGrp="1" noChangeArrowheads="1"/>
          </p:cNvSpPr>
          <p:nvPr>
            <p:ph type="body" idx="1"/>
          </p:nvPr>
        </p:nvSpPr>
        <p:spPr/>
        <p:txBody>
          <a:bodyPr/>
          <a:lstStyle/>
          <a:p>
            <a:pPr lvl="1">
              <a:lnSpc>
                <a:spcPct val="80000"/>
              </a:lnSpc>
            </a:pPr>
            <a:r>
              <a:rPr lang="en-US" altLang="zh-TW" sz="2000" smtClean="0"/>
              <a:t>The general topics of services lifecycle cover the following six phases: </a:t>
            </a:r>
          </a:p>
          <a:p>
            <a:pPr lvl="2">
              <a:lnSpc>
                <a:spcPct val="80000"/>
              </a:lnSpc>
            </a:pPr>
            <a:r>
              <a:rPr lang="en-US" altLang="zh-TW" sz="1800" smtClean="0"/>
              <a:t>Consulting and Strategic Planning,</a:t>
            </a:r>
          </a:p>
          <a:p>
            <a:pPr lvl="2">
              <a:lnSpc>
                <a:spcPct val="80000"/>
              </a:lnSpc>
            </a:pPr>
            <a:r>
              <a:rPr lang="en-US" altLang="zh-TW" sz="1800" smtClean="0"/>
              <a:t>Services Engagement,</a:t>
            </a:r>
          </a:p>
          <a:p>
            <a:pPr lvl="2">
              <a:lnSpc>
                <a:spcPct val="80000"/>
              </a:lnSpc>
            </a:pPr>
            <a:r>
              <a:rPr lang="en-US" altLang="zh-TW" sz="1800" smtClean="0"/>
              <a:t>Services Delivery,</a:t>
            </a:r>
          </a:p>
          <a:p>
            <a:pPr lvl="2">
              <a:lnSpc>
                <a:spcPct val="80000"/>
              </a:lnSpc>
            </a:pPr>
            <a:r>
              <a:rPr lang="en-US" altLang="zh-TW" sz="1800" smtClean="0"/>
              <a:t>Services Operation, </a:t>
            </a:r>
          </a:p>
          <a:p>
            <a:pPr lvl="2">
              <a:lnSpc>
                <a:spcPct val="80000"/>
              </a:lnSpc>
            </a:pPr>
            <a:r>
              <a:rPr lang="en-US" altLang="zh-TW" sz="1800" smtClean="0"/>
              <a:t>Services Billing,</a:t>
            </a:r>
          </a:p>
          <a:p>
            <a:pPr lvl="2">
              <a:lnSpc>
                <a:spcPct val="80000"/>
              </a:lnSpc>
            </a:pPr>
            <a:r>
              <a:rPr lang="en-US" altLang="zh-TW" sz="1800" smtClean="0"/>
              <a:t>Services Management.</a:t>
            </a:r>
          </a:p>
          <a:p>
            <a:pPr lvl="1">
              <a:lnSpc>
                <a:spcPct val="80000"/>
              </a:lnSpc>
            </a:pPr>
            <a:endParaRPr lang="en-US" altLang="zh-TW" sz="2000" smtClean="0"/>
          </a:p>
          <a:p>
            <a:pPr lvl="1">
              <a:lnSpc>
                <a:spcPct val="80000"/>
              </a:lnSpc>
            </a:pPr>
            <a:r>
              <a:rPr lang="en-US" altLang="zh-TW" sz="2000" smtClean="0"/>
              <a:t>Each phase of the services lifecycle can be performed by one or multiple parties.</a:t>
            </a:r>
          </a:p>
          <a:p>
            <a:pPr lvl="1">
              <a:lnSpc>
                <a:spcPct val="80000"/>
              </a:lnSpc>
            </a:pPr>
            <a:endParaRPr lang="en-US" altLang="zh-TW" sz="2000" smtClean="0"/>
          </a:p>
          <a:p>
            <a:pPr lvl="1">
              <a:lnSpc>
                <a:spcPct val="80000"/>
              </a:lnSpc>
            </a:pPr>
            <a:r>
              <a:rPr lang="en-US" altLang="zh-TW" sz="2000" smtClean="0"/>
              <a:t>Key Factors in Services Lifecycle cover Data and Information, Processes, People, Resources, Financial Factors, Knowledge and Skills, as well as Innovation and Technology.</a:t>
            </a:r>
          </a:p>
          <a:p>
            <a:pPr lvl="1">
              <a:lnSpc>
                <a:spcPct val="80000"/>
              </a:lnSpc>
            </a:pPr>
            <a:endParaRPr lang="zh-TW" altLang="en-US" sz="2000" smtClean="0"/>
          </a:p>
        </p:txBody>
      </p:sp>
    </p:spTree>
    <p:extLst>
      <p:ext uri="{BB962C8B-B14F-4D97-AF65-F5344CB8AC3E}">
        <p14:creationId xmlns:p14="http://schemas.microsoft.com/office/powerpoint/2010/main" val="25759252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p:txBody>
          <a:bodyPr/>
          <a:lstStyle/>
          <a:p>
            <a:r>
              <a:rPr lang="en-US" altLang="zh-TW" smtClean="0"/>
              <a:t>Systems View</a:t>
            </a:r>
            <a:endParaRPr lang="zh-TW" altLang="en-US" smtClean="0"/>
          </a:p>
        </p:txBody>
      </p:sp>
      <p:sp>
        <p:nvSpPr>
          <p:cNvPr id="224259" name="Rectangle 3"/>
          <p:cNvSpPr>
            <a:spLocks noGrp="1" noChangeArrowheads="1"/>
          </p:cNvSpPr>
          <p:nvPr>
            <p:ph type="body" idx="1"/>
          </p:nvPr>
        </p:nvSpPr>
        <p:spPr/>
        <p:txBody>
          <a:bodyPr/>
          <a:lstStyle/>
          <a:p>
            <a:r>
              <a:rPr lang="en-US" altLang="zh-TW" sz="2600" smtClean="0"/>
              <a:t>Examples of services</a:t>
            </a:r>
          </a:p>
          <a:p>
            <a:pPr lvl="1"/>
            <a:r>
              <a:rPr lang="en-US" altLang="zh-TW" sz="2200" smtClean="0"/>
              <a:t>Transportation: Taxi, Bus, Train, Ferry, Airplane</a:t>
            </a:r>
          </a:p>
          <a:p>
            <a:pPr lvl="1"/>
            <a:r>
              <a:rPr lang="en-US" altLang="zh-TW" sz="2200" smtClean="0"/>
              <a:t>Logistics (carrier services), 3PL</a:t>
            </a:r>
          </a:p>
          <a:p>
            <a:pPr lvl="1"/>
            <a:r>
              <a:rPr lang="en-US" altLang="zh-TW" sz="2200" smtClean="0"/>
              <a:t>Banking &amp; Finance, Professional Consultant</a:t>
            </a:r>
          </a:p>
          <a:p>
            <a:pPr lvl="1"/>
            <a:r>
              <a:rPr lang="en-US" altLang="zh-TW" sz="2200" smtClean="0"/>
              <a:t>Government, Education, Health Care</a:t>
            </a:r>
          </a:p>
          <a:p>
            <a:pPr lvl="1"/>
            <a:r>
              <a:rPr lang="en-US" altLang="zh-TW" sz="2200" smtClean="0"/>
              <a:t>Travel Industry (e.g. Hotel, Travel Agents)</a:t>
            </a:r>
          </a:p>
          <a:p>
            <a:pPr lvl="1"/>
            <a:r>
              <a:rPr lang="en-US" altLang="zh-TW" sz="2200" smtClean="0"/>
              <a:t>Entertainment, Movies, Gambling</a:t>
            </a:r>
          </a:p>
          <a:p>
            <a:pPr lvl="1"/>
            <a:r>
              <a:rPr lang="en-US" altLang="zh-TW" sz="2200" smtClean="0"/>
              <a:t>Restaurant, Food &amp; Beverage</a:t>
            </a:r>
          </a:p>
          <a:p>
            <a:pPr lvl="1"/>
            <a:r>
              <a:rPr lang="en-US" altLang="zh-TW" sz="2200" smtClean="0"/>
              <a:t>Google Search, Google Map, iTune, KKBox</a:t>
            </a:r>
          </a:p>
          <a:p>
            <a:pPr lvl="1"/>
            <a:r>
              <a:rPr lang="en-US" altLang="zh-TW" sz="2200" smtClean="0"/>
              <a:t>Internet Services, Telecom Services, Cloud Services</a:t>
            </a:r>
          </a:p>
          <a:p>
            <a:endParaRPr lang="en-US" altLang="zh-TW" sz="2600" smtClean="0"/>
          </a:p>
          <a:p>
            <a:pPr lvl="1"/>
            <a:endParaRPr lang="en-US" altLang="zh-TW" sz="2200" smtClean="0"/>
          </a:p>
        </p:txBody>
      </p:sp>
    </p:spTree>
    <p:extLst>
      <p:ext uri="{BB962C8B-B14F-4D97-AF65-F5344CB8AC3E}">
        <p14:creationId xmlns:p14="http://schemas.microsoft.com/office/powerpoint/2010/main" val="36829275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Grp="1" noChangeArrowheads="1"/>
          </p:cNvSpPr>
          <p:nvPr>
            <p:ph type="title"/>
          </p:nvPr>
        </p:nvSpPr>
        <p:spPr/>
        <p:txBody>
          <a:bodyPr/>
          <a:lstStyle/>
          <a:p>
            <a:r>
              <a:rPr lang="en-US" altLang="zh-TW" smtClean="0"/>
              <a:t>Systems View</a:t>
            </a:r>
            <a:endParaRPr lang="zh-TW" altLang="en-US" smtClean="0"/>
          </a:p>
        </p:txBody>
      </p:sp>
      <p:sp>
        <p:nvSpPr>
          <p:cNvPr id="229379" name="Rectangle 3"/>
          <p:cNvSpPr>
            <a:spLocks noGrp="1" noChangeArrowheads="1"/>
          </p:cNvSpPr>
          <p:nvPr>
            <p:ph type="body" idx="1"/>
          </p:nvPr>
        </p:nvSpPr>
        <p:spPr/>
        <p:txBody>
          <a:bodyPr/>
          <a:lstStyle/>
          <a:p>
            <a:pPr>
              <a:lnSpc>
                <a:spcPct val="80000"/>
              </a:lnSpc>
            </a:pPr>
            <a:r>
              <a:rPr lang="en-US" altLang="zh-TW" sz="1900" smtClean="0"/>
              <a:t>In accordance with Service Research &amp; Innovation Initiative, Special Interest Groups</a:t>
            </a:r>
          </a:p>
          <a:p>
            <a:pPr lvl="1">
              <a:lnSpc>
                <a:spcPct val="80000"/>
              </a:lnSpc>
            </a:pPr>
            <a:r>
              <a:rPr lang="en-US" altLang="zh-TW" sz="1700" smtClean="0">
                <a:solidFill>
                  <a:schemeClr val="accent2"/>
                </a:solidFill>
              </a:rPr>
              <a:t>Healthcare IT Services</a:t>
            </a:r>
          </a:p>
          <a:p>
            <a:pPr lvl="1">
              <a:lnSpc>
                <a:spcPct val="80000"/>
              </a:lnSpc>
            </a:pPr>
            <a:r>
              <a:rPr lang="en-US" altLang="zh-TW" sz="1700" smtClean="0">
                <a:solidFill>
                  <a:schemeClr val="accent2"/>
                </a:solidFill>
              </a:rPr>
              <a:t>Financial</a:t>
            </a:r>
          </a:p>
          <a:p>
            <a:pPr lvl="1">
              <a:lnSpc>
                <a:spcPct val="80000"/>
              </a:lnSpc>
            </a:pPr>
            <a:r>
              <a:rPr lang="en-US" altLang="zh-TW" sz="1700" smtClean="0"/>
              <a:t>Intelligent Services/Knowledge Management</a:t>
            </a:r>
          </a:p>
          <a:p>
            <a:pPr lvl="1">
              <a:lnSpc>
                <a:spcPct val="80000"/>
              </a:lnSpc>
            </a:pPr>
            <a:r>
              <a:rPr lang="en-US" altLang="zh-TW" sz="1700" smtClean="0">
                <a:solidFill>
                  <a:schemeClr val="accent2"/>
                </a:solidFill>
              </a:rPr>
              <a:t>Cloud Services</a:t>
            </a:r>
          </a:p>
          <a:p>
            <a:pPr lvl="1">
              <a:lnSpc>
                <a:spcPct val="80000"/>
              </a:lnSpc>
            </a:pPr>
            <a:r>
              <a:rPr lang="en-US" altLang="zh-TW" sz="1700" smtClean="0">
                <a:solidFill>
                  <a:schemeClr val="accent2"/>
                </a:solidFill>
              </a:rPr>
              <a:t>Telco/Mobile Services</a:t>
            </a:r>
          </a:p>
          <a:p>
            <a:pPr lvl="1">
              <a:lnSpc>
                <a:spcPct val="80000"/>
              </a:lnSpc>
            </a:pPr>
            <a:r>
              <a:rPr lang="en-US" altLang="zh-TW" sz="1700" smtClean="0"/>
              <a:t>Service Innovation/Engineering/Quality</a:t>
            </a:r>
          </a:p>
          <a:p>
            <a:pPr lvl="1">
              <a:lnSpc>
                <a:spcPct val="80000"/>
              </a:lnSpc>
            </a:pPr>
            <a:r>
              <a:rPr lang="en-US" altLang="zh-TW" sz="1700" smtClean="0"/>
              <a:t>Cross Enterprise Collaboration</a:t>
            </a:r>
          </a:p>
          <a:p>
            <a:pPr lvl="1">
              <a:lnSpc>
                <a:spcPct val="80000"/>
              </a:lnSpc>
            </a:pPr>
            <a:r>
              <a:rPr lang="en-US" altLang="zh-TW" sz="1700" smtClean="0">
                <a:solidFill>
                  <a:schemeClr val="accent2"/>
                </a:solidFill>
              </a:rPr>
              <a:t>Service Innovation for Public Sectors</a:t>
            </a:r>
          </a:p>
          <a:p>
            <a:pPr lvl="1">
              <a:lnSpc>
                <a:spcPct val="80000"/>
              </a:lnSpc>
            </a:pPr>
            <a:r>
              <a:rPr lang="en-US" altLang="zh-TW" sz="1700" smtClean="0"/>
              <a:t>Service Innovation for Emerging Markets</a:t>
            </a:r>
          </a:p>
          <a:p>
            <a:pPr lvl="1">
              <a:lnSpc>
                <a:spcPct val="80000"/>
              </a:lnSpc>
            </a:pPr>
            <a:r>
              <a:rPr lang="en-US" altLang="zh-TW" sz="1700" smtClean="0">
                <a:solidFill>
                  <a:schemeClr val="accent2"/>
                </a:solidFill>
              </a:rPr>
              <a:t>Environmental Services</a:t>
            </a:r>
          </a:p>
          <a:p>
            <a:pPr lvl="1">
              <a:lnSpc>
                <a:spcPct val="80000"/>
              </a:lnSpc>
            </a:pPr>
            <a:r>
              <a:rPr lang="en-US" altLang="zh-TW" sz="1700" smtClean="0"/>
              <a:t>University Research Programs/New Curriculum Development</a:t>
            </a:r>
          </a:p>
          <a:p>
            <a:pPr lvl="1">
              <a:lnSpc>
                <a:spcPct val="80000"/>
              </a:lnSpc>
            </a:pPr>
            <a:r>
              <a:rPr lang="en-US" altLang="zh-TW" sz="1700" smtClean="0">
                <a:solidFill>
                  <a:schemeClr val="accent2"/>
                </a:solidFill>
              </a:rPr>
              <a:t>IT for Agriculture</a:t>
            </a:r>
          </a:p>
          <a:p>
            <a:pPr lvl="1">
              <a:lnSpc>
                <a:spcPct val="80000"/>
              </a:lnSpc>
            </a:pPr>
            <a:r>
              <a:rPr lang="en-US" altLang="zh-TW" sz="1700" smtClean="0"/>
              <a:t>HPC as Services</a:t>
            </a:r>
          </a:p>
          <a:p>
            <a:pPr lvl="1">
              <a:lnSpc>
                <a:spcPct val="80000"/>
              </a:lnSpc>
            </a:pPr>
            <a:r>
              <a:rPr lang="en-US" altLang="zh-TW" sz="1700" smtClean="0"/>
              <a:t>Service Management &amp; Marketing</a:t>
            </a:r>
          </a:p>
        </p:txBody>
      </p:sp>
    </p:spTree>
    <p:extLst>
      <p:ext uri="{BB962C8B-B14F-4D97-AF65-F5344CB8AC3E}">
        <p14:creationId xmlns:p14="http://schemas.microsoft.com/office/powerpoint/2010/main" val="3327826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70</TotalTime>
  <Words>4705</Words>
  <Application>Microsoft Office PowerPoint</Application>
  <PresentationFormat>On-screen Show (4:3)</PresentationFormat>
  <Paragraphs>633</Paragraphs>
  <Slides>73</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73</vt:i4>
      </vt:variant>
    </vt:vector>
  </HeadingPairs>
  <TitlesOfParts>
    <vt:vector size="83" baseType="lpstr">
      <vt:lpstr>微軟正黑體</vt:lpstr>
      <vt:lpstr>MS PGothic</vt:lpstr>
      <vt:lpstr>新細明體</vt:lpstr>
      <vt:lpstr>Arial</vt:lpstr>
      <vt:lpstr>Calibri</vt:lpstr>
      <vt:lpstr>Garamond</vt:lpstr>
      <vt:lpstr>Times New Roman</vt:lpstr>
      <vt:lpstr>Wingdings</vt:lpstr>
      <vt:lpstr>Clarity</vt:lpstr>
      <vt:lpstr>Microsoft Word Picture</vt:lpstr>
      <vt:lpstr>Service AND SYSTEM PERSPECTIVES</vt:lpstr>
      <vt:lpstr>Outlines</vt:lpstr>
      <vt:lpstr>Service Systems</vt:lpstr>
      <vt:lpstr>Systems View</vt:lpstr>
      <vt:lpstr>Systems View</vt:lpstr>
      <vt:lpstr>Systems View</vt:lpstr>
      <vt:lpstr>Systems View</vt:lpstr>
      <vt:lpstr>Systems View</vt:lpstr>
      <vt:lpstr>Systems View</vt:lpstr>
      <vt:lpstr>Product-Service Systems</vt:lpstr>
      <vt:lpstr>Product Systems</vt:lpstr>
      <vt:lpstr>Service Systems</vt:lpstr>
      <vt:lpstr>PowerPoint Presentation</vt:lpstr>
      <vt:lpstr>Service Systems</vt:lpstr>
      <vt:lpstr>Service Systems</vt:lpstr>
      <vt:lpstr>Service Systems</vt:lpstr>
      <vt:lpstr>Service Systems</vt:lpstr>
      <vt:lpstr>Service Systems</vt:lpstr>
      <vt:lpstr>PowerPoint Presentation</vt:lpstr>
      <vt:lpstr>Organization as a Product-Service System</vt:lpstr>
      <vt:lpstr>Organization as a Product-Service System</vt:lpstr>
      <vt:lpstr>Organization as a Service System (OaaS)</vt:lpstr>
      <vt:lpstr>Organization as a Composition of Service Units</vt:lpstr>
      <vt:lpstr>Organization as a Composition of Service Units</vt:lpstr>
      <vt:lpstr>Organization as a Composition of Service Units</vt:lpstr>
      <vt:lpstr>Organization as a Composition of Service Units</vt:lpstr>
      <vt:lpstr>Organization as a Composition of Service Units</vt:lpstr>
      <vt:lpstr>Organization as a Composition of Service Units</vt:lpstr>
      <vt:lpstr>Organization as a Composition of Service Units</vt:lpstr>
      <vt:lpstr>Organization as a Composition of Service Units</vt:lpstr>
      <vt:lpstr>Organization as a Service Unit</vt:lpstr>
      <vt:lpstr>Layer Structure of a Service System (Service Systems Model)</vt:lpstr>
      <vt:lpstr>Layer Structure</vt:lpstr>
      <vt:lpstr>Layer Structure</vt:lpstr>
      <vt:lpstr>Layer Structure</vt:lpstr>
      <vt:lpstr>Layer Structure</vt:lpstr>
      <vt:lpstr>Layer Structure</vt:lpstr>
      <vt:lpstr>PowerPoint Presentation</vt:lpstr>
      <vt:lpstr>Layer Structure</vt:lpstr>
      <vt:lpstr>Service Management, Service Oriented Thinking, Service Blueprint and Service Oriented Architecture</vt:lpstr>
      <vt:lpstr>Service Management</vt:lpstr>
      <vt:lpstr>Service Management</vt:lpstr>
      <vt:lpstr>Service Management</vt:lpstr>
      <vt:lpstr>Service Management</vt:lpstr>
      <vt:lpstr>Service Oriented Thinking</vt:lpstr>
      <vt:lpstr>Service Blueprint</vt:lpstr>
      <vt:lpstr>Service Oriented Architecture</vt:lpstr>
      <vt:lpstr>Service Oriented Architecture</vt:lpstr>
      <vt:lpstr>Service Oriented Architecture</vt:lpstr>
      <vt:lpstr>Service Oriented Architecture</vt:lpstr>
      <vt:lpstr>Service Oriented Architecture</vt:lpstr>
      <vt:lpstr>Information System as a Service System</vt:lpstr>
      <vt:lpstr>Information System as a Service System</vt:lpstr>
      <vt:lpstr>PowerPoint Presentation</vt:lpstr>
      <vt:lpstr>Information System as a Service System</vt:lpstr>
      <vt:lpstr>Service Science &amp; Computing</vt:lpstr>
      <vt:lpstr>The “Science”</vt:lpstr>
      <vt:lpstr>The “Science”</vt:lpstr>
      <vt:lpstr>The “Science”</vt:lpstr>
      <vt:lpstr>The “Science”</vt:lpstr>
      <vt:lpstr>The “Science”</vt:lpstr>
      <vt:lpstr>The “Science”</vt:lpstr>
      <vt:lpstr>The “Science”</vt:lpstr>
      <vt:lpstr>Service Science</vt:lpstr>
      <vt:lpstr>Service Science</vt:lpstr>
      <vt:lpstr>Service Science</vt:lpstr>
      <vt:lpstr>Service Science</vt:lpstr>
      <vt:lpstr>Service Science</vt:lpstr>
      <vt:lpstr>Service Science</vt:lpstr>
      <vt:lpstr>Service Science</vt:lpstr>
      <vt:lpstr>Services Computing</vt:lpstr>
      <vt:lpstr>Services Computing</vt:lpstr>
      <vt:lpstr>Services Computing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Design Process</dc:title>
  <dc:creator>Indri</dc:creator>
  <cp:lastModifiedBy>indz</cp:lastModifiedBy>
  <cp:revision>15</cp:revision>
  <dcterms:created xsi:type="dcterms:W3CDTF">2014-10-20T02:00:00Z</dcterms:created>
  <dcterms:modified xsi:type="dcterms:W3CDTF">2018-05-05T02:13:25Z</dcterms:modified>
</cp:coreProperties>
</file>