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67" r:id="rId3"/>
    <p:sldId id="268" r:id="rId4"/>
    <p:sldId id="269" r:id="rId5"/>
    <p:sldId id="265" r:id="rId6"/>
    <p:sldId id="258" r:id="rId7"/>
    <p:sldId id="275" r:id="rId8"/>
    <p:sldId id="259" r:id="rId9"/>
    <p:sldId id="260" r:id="rId10"/>
    <p:sldId id="271" r:id="rId11"/>
    <p:sldId id="274" r:id="rId12"/>
    <p:sldId id="273" r:id="rId13"/>
    <p:sldId id="276" r:id="rId14"/>
    <p:sldId id="277" r:id="rId15"/>
    <p:sldId id="278" r:id="rId16"/>
    <p:sldId id="279" r:id="rId17"/>
    <p:sldId id="280" r:id="rId18"/>
    <p:sldId id="281" r:id="rId19"/>
    <p:sldId id="282" r:id="rId20"/>
    <p:sldId id="283" r:id="rId21"/>
    <p:sldId id="284" r:id="rId22"/>
    <p:sldId id="287" r:id="rId23"/>
    <p:sldId id="285" r:id="rId24"/>
    <p:sldId id="286"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3D265B1-311D-4B99-837F-959C4CD7CFC4}">
          <p14:sldIdLst>
            <p14:sldId id="256"/>
            <p14:sldId id="267"/>
            <p14:sldId id="268"/>
            <p14:sldId id="269"/>
            <p14:sldId id="265"/>
            <p14:sldId id="258"/>
            <p14:sldId id="275"/>
            <p14:sldId id="259"/>
            <p14:sldId id="260"/>
            <p14:sldId id="271"/>
            <p14:sldId id="274"/>
            <p14:sldId id="273"/>
            <p14:sldId id="276"/>
            <p14:sldId id="277"/>
            <p14:sldId id="278"/>
            <p14:sldId id="279"/>
            <p14:sldId id="280"/>
            <p14:sldId id="281"/>
            <p14:sldId id="282"/>
            <p14:sldId id="283"/>
            <p14:sldId id="284"/>
            <p14:sldId id="287"/>
            <p14:sldId id="285"/>
            <p14:sldId id="286"/>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A09"/>
    <a:srgbClr val="5134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77CEC5-E06B-45F5-961B-C3A9B1CFF44B}" type="doc">
      <dgm:prSet loTypeId="urn:microsoft.com/office/officeart/2005/8/layout/vList5" loCatId="list" qsTypeId="urn:microsoft.com/office/officeart/2005/8/quickstyle/simple1" qsCatId="simple" csTypeId="urn:microsoft.com/office/officeart/2005/8/colors/colorful1#16" csCatId="colorful" phldr="1"/>
      <dgm:spPr/>
      <dgm:t>
        <a:bodyPr/>
        <a:lstStyle/>
        <a:p>
          <a:endParaRPr lang="en-US"/>
        </a:p>
      </dgm:t>
    </dgm:pt>
    <dgm:pt modelId="{BC24416F-33F0-43BE-A033-CAFE74F9E11F}">
      <dgm:prSet phldrT="[Text]"/>
      <dgm:spPr/>
      <dgm:t>
        <a:bodyPr/>
        <a:lstStyle/>
        <a:p>
          <a:r>
            <a:rPr lang="en-US" dirty="0" smtClean="0"/>
            <a:t>Define the Market</a:t>
          </a:r>
          <a:endParaRPr lang="en-US" dirty="0"/>
        </a:p>
      </dgm:t>
    </dgm:pt>
    <dgm:pt modelId="{444F0C66-3DF5-4F3B-A9AC-7314A302F42D}" type="parTrans" cxnId="{DF320ABF-1E9F-4117-BC03-283282343D59}">
      <dgm:prSet/>
      <dgm:spPr/>
      <dgm:t>
        <a:bodyPr/>
        <a:lstStyle/>
        <a:p>
          <a:endParaRPr lang="en-US"/>
        </a:p>
      </dgm:t>
    </dgm:pt>
    <dgm:pt modelId="{24EEA8CC-711E-425C-AA64-8B878B606487}" type="sibTrans" cxnId="{DF320ABF-1E9F-4117-BC03-283282343D59}">
      <dgm:prSet/>
      <dgm:spPr/>
      <dgm:t>
        <a:bodyPr/>
        <a:lstStyle/>
        <a:p>
          <a:endParaRPr lang="en-US"/>
        </a:p>
      </dgm:t>
    </dgm:pt>
    <dgm:pt modelId="{4F335DBF-B3DF-49A0-B0DF-3BE7CF6B0A53}">
      <dgm:prSet phldrT="[Text]"/>
      <dgm:spPr/>
      <dgm:t>
        <a:bodyPr/>
        <a:lstStyle/>
        <a:p>
          <a:r>
            <a:rPr lang="en-US" dirty="0" smtClean="0"/>
            <a:t>Develop the Offerings</a:t>
          </a:r>
          <a:endParaRPr lang="en-US" dirty="0"/>
        </a:p>
      </dgm:t>
    </dgm:pt>
    <dgm:pt modelId="{C5CD4EBF-155C-487A-9CAA-96C2A175D0A9}" type="parTrans" cxnId="{43CF208E-1887-4CEE-A6BF-23ADFCBC2A21}">
      <dgm:prSet/>
      <dgm:spPr/>
      <dgm:t>
        <a:bodyPr/>
        <a:lstStyle/>
        <a:p>
          <a:endParaRPr lang="en-US"/>
        </a:p>
      </dgm:t>
    </dgm:pt>
    <dgm:pt modelId="{219BA56C-B5D2-40D4-97A5-5546D18A3BF9}" type="sibTrans" cxnId="{43CF208E-1887-4CEE-A6BF-23ADFCBC2A21}">
      <dgm:prSet/>
      <dgm:spPr/>
      <dgm:t>
        <a:bodyPr/>
        <a:lstStyle/>
        <a:p>
          <a:endParaRPr lang="en-US"/>
        </a:p>
      </dgm:t>
    </dgm:pt>
    <dgm:pt modelId="{D835665B-AA2E-4756-8AF2-A4FBF9B58D5C}">
      <dgm:prSet phldrT="[Text]"/>
      <dgm:spPr/>
      <dgm:t>
        <a:bodyPr/>
        <a:lstStyle/>
        <a:p>
          <a:r>
            <a:rPr lang="en-US" dirty="0" smtClean="0"/>
            <a:t>Develop Strategic Assets</a:t>
          </a:r>
          <a:endParaRPr lang="en-US" dirty="0"/>
        </a:p>
      </dgm:t>
    </dgm:pt>
    <dgm:pt modelId="{5376CBA5-7544-4A95-8944-CD3B51ABFD62}" type="parTrans" cxnId="{3CEBC7CB-799E-4100-B7BD-123B1E14870F}">
      <dgm:prSet/>
      <dgm:spPr/>
      <dgm:t>
        <a:bodyPr/>
        <a:lstStyle/>
        <a:p>
          <a:endParaRPr lang="en-US"/>
        </a:p>
      </dgm:t>
    </dgm:pt>
    <dgm:pt modelId="{2109F12F-91D0-470C-8908-E93BF6E530D2}" type="sibTrans" cxnId="{3CEBC7CB-799E-4100-B7BD-123B1E14870F}">
      <dgm:prSet/>
      <dgm:spPr/>
      <dgm:t>
        <a:bodyPr/>
        <a:lstStyle/>
        <a:p>
          <a:endParaRPr lang="en-US"/>
        </a:p>
      </dgm:t>
    </dgm:pt>
    <dgm:pt modelId="{6B5B9A95-E054-4287-9A6F-7A706E9EF7BC}">
      <dgm:prSet phldrT="[Text]"/>
      <dgm:spPr/>
      <dgm:t>
        <a:bodyPr/>
        <a:lstStyle/>
        <a:p>
          <a:r>
            <a:rPr lang="en-US" dirty="0" smtClean="0"/>
            <a:t>Look at what the business needs and what it doesn’t need</a:t>
          </a:r>
          <a:endParaRPr lang="en-US" dirty="0"/>
        </a:p>
      </dgm:t>
    </dgm:pt>
    <dgm:pt modelId="{C98FDCE8-17E7-4056-83B8-C7B629846B5E}" type="parTrans" cxnId="{1A764648-9670-466E-AC8C-F2BE4DF00EE3}">
      <dgm:prSet/>
      <dgm:spPr/>
    </dgm:pt>
    <dgm:pt modelId="{4471111E-B1BA-4EDD-B10E-7D1AF38E9A0B}" type="sibTrans" cxnId="{1A764648-9670-466E-AC8C-F2BE4DF00EE3}">
      <dgm:prSet/>
      <dgm:spPr/>
    </dgm:pt>
    <dgm:pt modelId="{BFC96BB5-9A4C-408C-BB53-1BF2CDACCF60}">
      <dgm:prSet phldrT="[Text]"/>
      <dgm:spPr/>
      <dgm:t>
        <a:bodyPr/>
        <a:lstStyle/>
        <a:p>
          <a:r>
            <a:rPr lang="en-US" dirty="0" smtClean="0"/>
            <a:t>Prepare for the Execution</a:t>
          </a:r>
          <a:endParaRPr lang="en-US" dirty="0"/>
        </a:p>
      </dgm:t>
    </dgm:pt>
    <dgm:pt modelId="{D3D8B3FB-4C48-460E-8871-099FDBBE64E4}" type="parTrans" cxnId="{0B3F37BB-C735-48D4-8CA2-DA712A4EDCF7}">
      <dgm:prSet/>
      <dgm:spPr/>
    </dgm:pt>
    <dgm:pt modelId="{4B6C58DB-D355-462C-8BAC-442F3C29624B}" type="sibTrans" cxnId="{0B3F37BB-C735-48D4-8CA2-DA712A4EDCF7}">
      <dgm:prSet/>
      <dgm:spPr/>
    </dgm:pt>
    <dgm:pt modelId="{D0C76008-C294-42FE-9C46-61E8936A9A8B}">
      <dgm:prSet phldrT="[Text]"/>
      <dgm:spPr/>
      <dgm:t>
        <a:bodyPr/>
        <a:lstStyle/>
        <a:p>
          <a:r>
            <a:rPr lang="en-US" dirty="0" smtClean="0"/>
            <a:t>Develop strategies to satisfy the business needs</a:t>
          </a:r>
          <a:endParaRPr lang="en-US" dirty="0"/>
        </a:p>
      </dgm:t>
    </dgm:pt>
    <dgm:pt modelId="{FDC6BD6C-FB21-4044-803B-3CF9B8937FD1}" type="parTrans" cxnId="{53CAE900-D27E-40AB-A2C4-043311D45397}">
      <dgm:prSet/>
      <dgm:spPr/>
    </dgm:pt>
    <dgm:pt modelId="{7CF6CA67-66FE-4FA0-9DCF-DC7071B6A565}" type="sibTrans" cxnId="{53CAE900-D27E-40AB-A2C4-043311D45397}">
      <dgm:prSet/>
      <dgm:spPr/>
    </dgm:pt>
    <dgm:pt modelId="{266CC1A0-AE26-4B1E-AA07-1033C8049E59}">
      <dgm:prSet phldrT="[Text]"/>
      <dgm:spPr/>
      <dgm:t>
        <a:bodyPr/>
        <a:lstStyle/>
        <a:p>
          <a:r>
            <a:rPr lang="en-US" dirty="0" smtClean="0"/>
            <a:t>Focus on using services to create business value</a:t>
          </a:r>
          <a:endParaRPr lang="en-US" dirty="0"/>
        </a:p>
      </dgm:t>
    </dgm:pt>
    <dgm:pt modelId="{114654A7-08A5-4B91-956F-62FD9CCF0DA6}" type="parTrans" cxnId="{8129B195-92C2-4281-9662-DF38050F3B29}">
      <dgm:prSet/>
      <dgm:spPr/>
    </dgm:pt>
    <dgm:pt modelId="{8A2607C4-D0EB-47F4-93CF-88174C277E79}" type="sibTrans" cxnId="{8129B195-92C2-4281-9662-DF38050F3B29}">
      <dgm:prSet/>
      <dgm:spPr/>
    </dgm:pt>
    <dgm:pt modelId="{DD8D0CD7-4A82-49CF-B9C0-2EF37063BA24}">
      <dgm:prSet phldrT="[Text]"/>
      <dgm:spPr/>
      <dgm:t>
        <a:bodyPr/>
        <a:lstStyle/>
        <a:p>
          <a:r>
            <a:rPr lang="en-US" dirty="0" smtClean="0"/>
            <a:t>Select the appropriate strategy to deliver services</a:t>
          </a:r>
          <a:endParaRPr lang="en-US" dirty="0"/>
        </a:p>
      </dgm:t>
    </dgm:pt>
    <dgm:pt modelId="{108CB33D-2F6A-465B-BB66-20CA9323C3FC}" type="parTrans" cxnId="{A17271F0-7466-4ABF-BF7A-74065B5A4CA9}">
      <dgm:prSet/>
      <dgm:spPr/>
    </dgm:pt>
    <dgm:pt modelId="{7B7B8D4D-ABC2-4477-B500-AADD5A7BF500}" type="sibTrans" cxnId="{A17271F0-7466-4ABF-BF7A-74065B5A4CA9}">
      <dgm:prSet/>
      <dgm:spPr/>
    </dgm:pt>
    <dgm:pt modelId="{DE120156-F548-43B3-AD7A-88767D42C30A}" type="pres">
      <dgm:prSet presAssocID="{B277CEC5-E06B-45F5-961B-C3A9B1CFF44B}" presName="Name0" presStyleCnt="0">
        <dgm:presLayoutVars>
          <dgm:dir/>
          <dgm:animLvl val="lvl"/>
          <dgm:resizeHandles val="exact"/>
        </dgm:presLayoutVars>
      </dgm:prSet>
      <dgm:spPr/>
      <dgm:t>
        <a:bodyPr/>
        <a:lstStyle/>
        <a:p>
          <a:endParaRPr lang="id-ID"/>
        </a:p>
      </dgm:t>
    </dgm:pt>
    <dgm:pt modelId="{AC41ED2A-C6C2-4D3E-A550-9F85A8F63BCC}" type="pres">
      <dgm:prSet presAssocID="{BC24416F-33F0-43BE-A033-CAFE74F9E11F}" presName="linNode" presStyleCnt="0"/>
      <dgm:spPr/>
    </dgm:pt>
    <dgm:pt modelId="{BEC8A327-BE56-49FB-A4D9-4C9E0B4BB25D}" type="pres">
      <dgm:prSet presAssocID="{BC24416F-33F0-43BE-A033-CAFE74F9E11F}" presName="parentText" presStyleLbl="node1" presStyleIdx="0" presStyleCnt="4">
        <dgm:presLayoutVars>
          <dgm:chMax val="1"/>
          <dgm:bulletEnabled val="1"/>
        </dgm:presLayoutVars>
      </dgm:prSet>
      <dgm:spPr/>
      <dgm:t>
        <a:bodyPr/>
        <a:lstStyle/>
        <a:p>
          <a:endParaRPr lang="id-ID"/>
        </a:p>
      </dgm:t>
    </dgm:pt>
    <dgm:pt modelId="{3A03728D-7943-432B-988E-68A7515B1F04}" type="pres">
      <dgm:prSet presAssocID="{BC24416F-33F0-43BE-A033-CAFE74F9E11F}" presName="descendantText" presStyleLbl="alignAccFollowNode1" presStyleIdx="0" presStyleCnt="4">
        <dgm:presLayoutVars>
          <dgm:bulletEnabled val="1"/>
        </dgm:presLayoutVars>
      </dgm:prSet>
      <dgm:spPr/>
      <dgm:t>
        <a:bodyPr/>
        <a:lstStyle/>
        <a:p>
          <a:endParaRPr lang="en-US"/>
        </a:p>
      </dgm:t>
    </dgm:pt>
    <dgm:pt modelId="{AB333614-02C7-43BC-A082-033B69700B3A}" type="pres">
      <dgm:prSet presAssocID="{24EEA8CC-711E-425C-AA64-8B878B606487}" presName="sp" presStyleCnt="0"/>
      <dgm:spPr/>
    </dgm:pt>
    <dgm:pt modelId="{7A912479-5542-4179-94BD-151667A9AB88}" type="pres">
      <dgm:prSet presAssocID="{4F335DBF-B3DF-49A0-B0DF-3BE7CF6B0A53}" presName="linNode" presStyleCnt="0"/>
      <dgm:spPr/>
    </dgm:pt>
    <dgm:pt modelId="{6C0955D4-9ADD-4280-980F-31FFBDA1D6B5}" type="pres">
      <dgm:prSet presAssocID="{4F335DBF-B3DF-49A0-B0DF-3BE7CF6B0A53}" presName="parentText" presStyleLbl="node1" presStyleIdx="1" presStyleCnt="4">
        <dgm:presLayoutVars>
          <dgm:chMax val="1"/>
          <dgm:bulletEnabled val="1"/>
        </dgm:presLayoutVars>
      </dgm:prSet>
      <dgm:spPr/>
      <dgm:t>
        <a:bodyPr/>
        <a:lstStyle/>
        <a:p>
          <a:endParaRPr lang="id-ID"/>
        </a:p>
      </dgm:t>
    </dgm:pt>
    <dgm:pt modelId="{334D35E0-B35F-4C8E-92F8-3D491B0A2E9B}" type="pres">
      <dgm:prSet presAssocID="{4F335DBF-B3DF-49A0-B0DF-3BE7CF6B0A53}" presName="descendantText" presStyleLbl="alignAccFollowNode1" presStyleIdx="1" presStyleCnt="4">
        <dgm:presLayoutVars>
          <dgm:bulletEnabled val="1"/>
        </dgm:presLayoutVars>
      </dgm:prSet>
      <dgm:spPr/>
      <dgm:t>
        <a:bodyPr/>
        <a:lstStyle/>
        <a:p>
          <a:endParaRPr lang="en-US"/>
        </a:p>
      </dgm:t>
    </dgm:pt>
    <dgm:pt modelId="{B8C8E91F-CE54-46D6-B175-8CE2B7BD99E7}" type="pres">
      <dgm:prSet presAssocID="{219BA56C-B5D2-40D4-97A5-5546D18A3BF9}" presName="sp" presStyleCnt="0"/>
      <dgm:spPr/>
    </dgm:pt>
    <dgm:pt modelId="{1758480C-1AFD-4A9A-B69C-79B555B08C00}" type="pres">
      <dgm:prSet presAssocID="{D835665B-AA2E-4756-8AF2-A4FBF9B58D5C}" presName="linNode" presStyleCnt="0"/>
      <dgm:spPr/>
    </dgm:pt>
    <dgm:pt modelId="{65D0F337-E1F0-450A-A3EC-1909E6770C76}" type="pres">
      <dgm:prSet presAssocID="{D835665B-AA2E-4756-8AF2-A4FBF9B58D5C}" presName="parentText" presStyleLbl="node1" presStyleIdx="2" presStyleCnt="4">
        <dgm:presLayoutVars>
          <dgm:chMax val="1"/>
          <dgm:bulletEnabled val="1"/>
        </dgm:presLayoutVars>
      </dgm:prSet>
      <dgm:spPr/>
      <dgm:t>
        <a:bodyPr/>
        <a:lstStyle/>
        <a:p>
          <a:endParaRPr lang="en-US"/>
        </a:p>
      </dgm:t>
    </dgm:pt>
    <dgm:pt modelId="{4131BE5F-5E2B-4910-A377-A58F9F0B7B93}" type="pres">
      <dgm:prSet presAssocID="{D835665B-AA2E-4756-8AF2-A4FBF9B58D5C}" presName="descendantText" presStyleLbl="alignAccFollowNode1" presStyleIdx="2" presStyleCnt="4">
        <dgm:presLayoutVars>
          <dgm:bulletEnabled val="1"/>
        </dgm:presLayoutVars>
      </dgm:prSet>
      <dgm:spPr/>
      <dgm:t>
        <a:bodyPr/>
        <a:lstStyle/>
        <a:p>
          <a:endParaRPr lang="en-US"/>
        </a:p>
      </dgm:t>
    </dgm:pt>
    <dgm:pt modelId="{097F4A1F-1539-40E4-909C-A3729DB569E0}" type="pres">
      <dgm:prSet presAssocID="{2109F12F-91D0-470C-8908-E93BF6E530D2}" presName="sp" presStyleCnt="0"/>
      <dgm:spPr/>
    </dgm:pt>
    <dgm:pt modelId="{4038D069-4C48-4301-B11A-B767E8C2B83F}" type="pres">
      <dgm:prSet presAssocID="{BFC96BB5-9A4C-408C-BB53-1BF2CDACCF60}" presName="linNode" presStyleCnt="0"/>
      <dgm:spPr/>
    </dgm:pt>
    <dgm:pt modelId="{0228B5C8-2A41-4194-9588-D80A48B5599F}" type="pres">
      <dgm:prSet presAssocID="{BFC96BB5-9A4C-408C-BB53-1BF2CDACCF60}" presName="parentText" presStyleLbl="node1" presStyleIdx="3" presStyleCnt="4">
        <dgm:presLayoutVars>
          <dgm:chMax val="1"/>
          <dgm:bulletEnabled val="1"/>
        </dgm:presLayoutVars>
      </dgm:prSet>
      <dgm:spPr/>
      <dgm:t>
        <a:bodyPr/>
        <a:lstStyle/>
        <a:p>
          <a:endParaRPr lang="id-ID"/>
        </a:p>
      </dgm:t>
    </dgm:pt>
    <dgm:pt modelId="{FABE3D43-82AC-4F15-9C77-F7FEDC874BB6}" type="pres">
      <dgm:prSet presAssocID="{BFC96BB5-9A4C-408C-BB53-1BF2CDACCF60}" presName="descendantText" presStyleLbl="alignAccFollowNode1" presStyleIdx="3" presStyleCnt="4">
        <dgm:presLayoutVars>
          <dgm:bulletEnabled val="1"/>
        </dgm:presLayoutVars>
      </dgm:prSet>
      <dgm:spPr/>
      <dgm:t>
        <a:bodyPr/>
        <a:lstStyle/>
        <a:p>
          <a:endParaRPr lang="en-US"/>
        </a:p>
      </dgm:t>
    </dgm:pt>
  </dgm:ptLst>
  <dgm:cxnLst>
    <dgm:cxn modelId="{98436AD6-BAA3-4363-B07C-67944BA1A556}" type="presOf" srcId="{BFC96BB5-9A4C-408C-BB53-1BF2CDACCF60}" destId="{0228B5C8-2A41-4194-9588-D80A48B5599F}" srcOrd="0" destOrd="0" presId="urn:microsoft.com/office/officeart/2005/8/layout/vList5"/>
    <dgm:cxn modelId="{8129B195-92C2-4281-9662-DF38050F3B29}" srcId="{D835665B-AA2E-4756-8AF2-A4FBF9B58D5C}" destId="{266CC1A0-AE26-4B1E-AA07-1033C8049E59}" srcOrd="0" destOrd="0" parTransId="{114654A7-08A5-4B91-956F-62FD9CCF0DA6}" sibTransId="{8A2607C4-D0EB-47F4-93CF-88174C277E79}"/>
    <dgm:cxn modelId="{DF320ABF-1E9F-4117-BC03-283282343D59}" srcId="{B277CEC5-E06B-45F5-961B-C3A9B1CFF44B}" destId="{BC24416F-33F0-43BE-A033-CAFE74F9E11F}" srcOrd="0" destOrd="0" parTransId="{444F0C66-3DF5-4F3B-A9AC-7314A302F42D}" sibTransId="{24EEA8CC-711E-425C-AA64-8B878B606487}"/>
    <dgm:cxn modelId="{3CEBC7CB-799E-4100-B7BD-123B1E14870F}" srcId="{B277CEC5-E06B-45F5-961B-C3A9B1CFF44B}" destId="{D835665B-AA2E-4756-8AF2-A4FBF9B58D5C}" srcOrd="2" destOrd="0" parTransId="{5376CBA5-7544-4A95-8944-CD3B51ABFD62}" sibTransId="{2109F12F-91D0-470C-8908-E93BF6E530D2}"/>
    <dgm:cxn modelId="{BE69A5EA-94C3-44DA-AA22-2B1B5B7C0151}" type="presOf" srcId="{6B5B9A95-E054-4287-9A6F-7A706E9EF7BC}" destId="{3A03728D-7943-432B-988E-68A7515B1F04}" srcOrd="0" destOrd="0" presId="urn:microsoft.com/office/officeart/2005/8/layout/vList5"/>
    <dgm:cxn modelId="{21ACF77D-83A7-4CEE-951F-0A49819BB031}" type="presOf" srcId="{4F335DBF-B3DF-49A0-B0DF-3BE7CF6B0A53}" destId="{6C0955D4-9ADD-4280-980F-31FFBDA1D6B5}" srcOrd="0" destOrd="0" presId="urn:microsoft.com/office/officeart/2005/8/layout/vList5"/>
    <dgm:cxn modelId="{D1B5D2B3-295C-4A27-92EC-29887156E5AD}" type="presOf" srcId="{D835665B-AA2E-4756-8AF2-A4FBF9B58D5C}" destId="{65D0F337-E1F0-450A-A3EC-1909E6770C76}" srcOrd="0" destOrd="0" presId="urn:microsoft.com/office/officeart/2005/8/layout/vList5"/>
    <dgm:cxn modelId="{7ED0A739-A596-4771-997F-897EB160B13F}" type="presOf" srcId="{D0C76008-C294-42FE-9C46-61E8936A9A8B}" destId="{334D35E0-B35F-4C8E-92F8-3D491B0A2E9B}" srcOrd="0" destOrd="0" presId="urn:microsoft.com/office/officeart/2005/8/layout/vList5"/>
    <dgm:cxn modelId="{53CAE900-D27E-40AB-A2C4-043311D45397}" srcId="{4F335DBF-B3DF-49A0-B0DF-3BE7CF6B0A53}" destId="{D0C76008-C294-42FE-9C46-61E8936A9A8B}" srcOrd="0" destOrd="0" parTransId="{FDC6BD6C-FB21-4044-803B-3CF9B8937FD1}" sibTransId="{7CF6CA67-66FE-4FA0-9DCF-DC7071B6A565}"/>
    <dgm:cxn modelId="{D93334C5-0683-4876-A6A5-82A8B36DCA27}" type="presOf" srcId="{B277CEC5-E06B-45F5-961B-C3A9B1CFF44B}" destId="{DE120156-F548-43B3-AD7A-88767D42C30A}" srcOrd="0" destOrd="0" presId="urn:microsoft.com/office/officeart/2005/8/layout/vList5"/>
    <dgm:cxn modelId="{1A764648-9670-466E-AC8C-F2BE4DF00EE3}" srcId="{BC24416F-33F0-43BE-A033-CAFE74F9E11F}" destId="{6B5B9A95-E054-4287-9A6F-7A706E9EF7BC}" srcOrd="0" destOrd="0" parTransId="{C98FDCE8-17E7-4056-83B8-C7B629846B5E}" sibTransId="{4471111E-B1BA-4EDD-B10E-7D1AF38E9A0B}"/>
    <dgm:cxn modelId="{43CF208E-1887-4CEE-A6BF-23ADFCBC2A21}" srcId="{B277CEC5-E06B-45F5-961B-C3A9B1CFF44B}" destId="{4F335DBF-B3DF-49A0-B0DF-3BE7CF6B0A53}" srcOrd="1" destOrd="0" parTransId="{C5CD4EBF-155C-487A-9CAA-96C2A175D0A9}" sibTransId="{219BA56C-B5D2-40D4-97A5-5546D18A3BF9}"/>
    <dgm:cxn modelId="{0B3F37BB-C735-48D4-8CA2-DA712A4EDCF7}" srcId="{B277CEC5-E06B-45F5-961B-C3A9B1CFF44B}" destId="{BFC96BB5-9A4C-408C-BB53-1BF2CDACCF60}" srcOrd="3" destOrd="0" parTransId="{D3D8B3FB-4C48-460E-8871-099FDBBE64E4}" sibTransId="{4B6C58DB-D355-462C-8BAC-442F3C29624B}"/>
    <dgm:cxn modelId="{07DD4449-F63F-4A71-A270-C995CE458A6E}" type="presOf" srcId="{DD8D0CD7-4A82-49CF-B9C0-2EF37063BA24}" destId="{FABE3D43-82AC-4F15-9C77-F7FEDC874BB6}" srcOrd="0" destOrd="0" presId="urn:microsoft.com/office/officeart/2005/8/layout/vList5"/>
    <dgm:cxn modelId="{98EF9AAC-C3B7-45F0-A19E-649F13FDBB01}" type="presOf" srcId="{266CC1A0-AE26-4B1E-AA07-1033C8049E59}" destId="{4131BE5F-5E2B-4910-A377-A58F9F0B7B93}" srcOrd="0" destOrd="0" presId="urn:microsoft.com/office/officeart/2005/8/layout/vList5"/>
    <dgm:cxn modelId="{43DFD267-6A0D-4873-9CDA-D975FD9F5ED3}" type="presOf" srcId="{BC24416F-33F0-43BE-A033-CAFE74F9E11F}" destId="{BEC8A327-BE56-49FB-A4D9-4C9E0B4BB25D}" srcOrd="0" destOrd="0" presId="urn:microsoft.com/office/officeart/2005/8/layout/vList5"/>
    <dgm:cxn modelId="{A17271F0-7466-4ABF-BF7A-74065B5A4CA9}" srcId="{BFC96BB5-9A4C-408C-BB53-1BF2CDACCF60}" destId="{DD8D0CD7-4A82-49CF-B9C0-2EF37063BA24}" srcOrd="0" destOrd="0" parTransId="{108CB33D-2F6A-465B-BB66-20CA9323C3FC}" sibTransId="{7B7B8D4D-ABC2-4477-B500-AADD5A7BF500}"/>
    <dgm:cxn modelId="{CEFF008B-731A-434B-80B3-31EBE74DF7DB}" type="presParOf" srcId="{DE120156-F548-43B3-AD7A-88767D42C30A}" destId="{AC41ED2A-C6C2-4D3E-A550-9F85A8F63BCC}" srcOrd="0" destOrd="0" presId="urn:microsoft.com/office/officeart/2005/8/layout/vList5"/>
    <dgm:cxn modelId="{452F439F-A5D5-401B-A0E1-F15F3BA8A560}" type="presParOf" srcId="{AC41ED2A-C6C2-4D3E-A550-9F85A8F63BCC}" destId="{BEC8A327-BE56-49FB-A4D9-4C9E0B4BB25D}" srcOrd="0" destOrd="0" presId="urn:microsoft.com/office/officeart/2005/8/layout/vList5"/>
    <dgm:cxn modelId="{9DD99BB5-7272-4C3E-84B7-12F44712C5D0}" type="presParOf" srcId="{AC41ED2A-C6C2-4D3E-A550-9F85A8F63BCC}" destId="{3A03728D-7943-432B-988E-68A7515B1F04}" srcOrd="1" destOrd="0" presId="urn:microsoft.com/office/officeart/2005/8/layout/vList5"/>
    <dgm:cxn modelId="{32F44004-2FB9-415A-A296-62DB5391F3D2}" type="presParOf" srcId="{DE120156-F548-43B3-AD7A-88767D42C30A}" destId="{AB333614-02C7-43BC-A082-033B69700B3A}" srcOrd="1" destOrd="0" presId="urn:microsoft.com/office/officeart/2005/8/layout/vList5"/>
    <dgm:cxn modelId="{E69B01BD-AFBC-460D-AB05-BFE230DBE036}" type="presParOf" srcId="{DE120156-F548-43B3-AD7A-88767D42C30A}" destId="{7A912479-5542-4179-94BD-151667A9AB88}" srcOrd="2" destOrd="0" presId="urn:microsoft.com/office/officeart/2005/8/layout/vList5"/>
    <dgm:cxn modelId="{17B1F8B0-77ED-43CC-9808-06A4C4742FE7}" type="presParOf" srcId="{7A912479-5542-4179-94BD-151667A9AB88}" destId="{6C0955D4-9ADD-4280-980F-31FFBDA1D6B5}" srcOrd="0" destOrd="0" presId="urn:microsoft.com/office/officeart/2005/8/layout/vList5"/>
    <dgm:cxn modelId="{451628DB-E424-4C17-82CF-6BA1C7FCD788}" type="presParOf" srcId="{7A912479-5542-4179-94BD-151667A9AB88}" destId="{334D35E0-B35F-4C8E-92F8-3D491B0A2E9B}" srcOrd="1" destOrd="0" presId="urn:microsoft.com/office/officeart/2005/8/layout/vList5"/>
    <dgm:cxn modelId="{1D87A000-F7E1-4E10-9428-291F00CA9A52}" type="presParOf" srcId="{DE120156-F548-43B3-AD7A-88767D42C30A}" destId="{B8C8E91F-CE54-46D6-B175-8CE2B7BD99E7}" srcOrd="3" destOrd="0" presId="urn:microsoft.com/office/officeart/2005/8/layout/vList5"/>
    <dgm:cxn modelId="{7E137D55-9A62-4363-AEAC-5E959C24FDAE}" type="presParOf" srcId="{DE120156-F548-43B3-AD7A-88767D42C30A}" destId="{1758480C-1AFD-4A9A-B69C-79B555B08C00}" srcOrd="4" destOrd="0" presId="urn:microsoft.com/office/officeart/2005/8/layout/vList5"/>
    <dgm:cxn modelId="{9EB920B0-960E-4344-9A7A-D23E907AACEA}" type="presParOf" srcId="{1758480C-1AFD-4A9A-B69C-79B555B08C00}" destId="{65D0F337-E1F0-450A-A3EC-1909E6770C76}" srcOrd="0" destOrd="0" presId="urn:microsoft.com/office/officeart/2005/8/layout/vList5"/>
    <dgm:cxn modelId="{FF509440-A9D3-470A-9808-9D42349296EA}" type="presParOf" srcId="{1758480C-1AFD-4A9A-B69C-79B555B08C00}" destId="{4131BE5F-5E2B-4910-A377-A58F9F0B7B93}" srcOrd="1" destOrd="0" presId="urn:microsoft.com/office/officeart/2005/8/layout/vList5"/>
    <dgm:cxn modelId="{903E63BB-1587-49C6-B609-78F2D7BADFF8}" type="presParOf" srcId="{DE120156-F548-43B3-AD7A-88767D42C30A}" destId="{097F4A1F-1539-40E4-909C-A3729DB569E0}" srcOrd="5" destOrd="0" presId="urn:microsoft.com/office/officeart/2005/8/layout/vList5"/>
    <dgm:cxn modelId="{E13135FC-9F72-4430-B394-13D4BB056F2B}" type="presParOf" srcId="{DE120156-F548-43B3-AD7A-88767D42C30A}" destId="{4038D069-4C48-4301-B11A-B767E8C2B83F}" srcOrd="6" destOrd="0" presId="urn:microsoft.com/office/officeart/2005/8/layout/vList5"/>
    <dgm:cxn modelId="{124D3D67-4268-4C1D-B696-691071E95CEA}" type="presParOf" srcId="{4038D069-4C48-4301-B11A-B767E8C2B83F}" destId="{0228B5C8-2A41-4194-9588-D80A48B5599F}" srcOrd="0" destOrd="0" presId="urn:microsoft.com/office/officeart/2005/8/layout/vList5"/>
    <dgm:cxn modelId="{C186BEBC-2371-4EAE-B478-142FBB11AB15}" type="presParOf" srcId="{4038D069-4C48-4301-B11A-B767E8C2B83F}" destId="{FABE3D43-82AC-4F15-9C77-F7FEDC874BB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E8790-87CE-44AA-90F6-6D25321726ED}" type="datetimeFigureOut">
              <a:rPr lang="en-US" smtClean="0"/>
              <a:t>5/5/2018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B9DE6-5068-4B23-B203-7A97EA0D3C26}" type="slidenum">
              <a:rPr lang="en-US" smtClean="0"/>
              <a:t>‹#›</a:t>
            </a:fld>
            <a:endParaRPr lang="en-US"/>
          </a:p>
        </p:txBody>
      </p:sp>
    </p:spTree>
    <p:extLst>
      <p:ext uri="{BB962C8B-B14F-4D97-AF65-F5344CB8AC3E}">
        <p14:creationId xmlns:p14="http://schemas.microsoft.com/office/powerpoint/2010/main" val="609331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14874" eaLnBrk="0" hangingPunct="0">
              <a:defRPr sz="1000">
                <a:solidFill>
                  <a:schemeClr val="tx1"/>
                </a:solidFill>
                <a:latin typeface="Arial" charset="0"/>
              </a:defRPr>
            </a:lvl1pPr>
            <a:lvl2pPr marL="728165" indent="-280064" defTabSz="914874" eaLnBrk="0" hangingPunct="0">
              <a:defRPr sz="1000">
                <a:solidFill>
                  <a:schemeClr val="tx1"/>
                </a:solidFill>
                <a:latin typeface="Arial" charset="0"/>
              </a:defRPr>
            </a:lvl2pPr>
            <a:lvl3pPr marL="1120254" indent="-224051" defTabSz="914874" eaLnBrk="0" hangingPunct="0">
              <a:defRPr sz="1000">
                <a:solidFill>
                  <a:schemeClr val="tx1"/>
                </a:solidFill>
                <a:latin typeface="Arial" charset="0"/>
              </a:defRPr>
            </a:lvl3pPr>
            <a:lvl4pPr marL="1568356" indent="-224051" defTabSz="914874" eaLnBrk="0" hangingPunct="0">
              <a:defRPr sz="1000">
                <a:solidFill>
                  <a:schemeClr val="tx1"/>
                </a:solidFill>
                <a:latin typeface="Arial" charset="0"/>
              </a:defRPr>
            </a:lvl4pPr>
            <a:lvl5pPr marL="2016458" indent="-224051" defTabSz="914874" eaLnBrk="0" hangingPunct="0">
              <a:defRPr sz="1000">
                <a:solidFill>
                  <a:schemeClr val="tx1"/>
                </a:solidFill>
                <a:latin typeface="Arial" charset="0"/>
              </a:defRPr>
            </a:lvl5pPr>
            <a:lvl6pPr marL="2464559" indent="-224051" algn="ctr" defTabSz="914874" eaLnBrk="0" fontAlgn="base" hangingPunct="0">
              <a:spcBef>
                <a:spcPct val="0"/>
              </a:spcBef>
              <a:spcAft>
                <a:spcPct val="0"/>
              </a:spcAft>
              <a:defRPr sz="1000">
                <a:solidFill>
                  <a:schemeClr val="tx1"/>
                </a:solidFill>
                <a:latin typeface="Arial" charset="0"/>
              </a:defRPr>
            </a:lvl6pPr>
            <a:lvl7pPr marL="2912661" indent="-224051" algn="ctr" defTabSz="914874" eaLnBrk="0" fontAlgn="base" hangingPunct="0">
              <a:spcBef>
                <a:spcPct val="0"/>
              </a:spcBef>
              <a:spcAft>
                <a:spcPct val="0"/>
              </a:spcAft>
              <a:defRPr sz="1000">
                <a:solidFill>
                  <a:schemeClr val="tx1"/>
                </a:solidFill>
                <a:latin typeface="Arial" charset="0"/>
              </a:defRPr>
            </a:lvl7pPr>
            <a:lvl8pPr marL="3360763" indent="-224051" algn="ctr" defTabSz="914874" eaLnBrk="0" fontAlgn="base" hangingPunct="0">
              <a:spcBef>
                <a:spcPct val="0"/>
              </a:spcBef>
              <a:spcAft>
                <a:spcPct val="0"/>
              </a:spcAft>
              <a:defRPr sz="1000">
                <a:solidFill>
                  <a:schemeClr val="tx1"/>
                </a:solidFill>
                <a:latin typeface="Arial" charset="0"/>
              </a:defRPr>
            </a:lvl8pPr>
            <a:lvl9pPr marL="3808865" indent="-224051" algn="ctr" defTabSz="914874" eaLnBrk="0" fontAlgn="base" hangingPunct="0">
              <a:spcBef>
                <a:spcPct val="0"/>
              </a:spcBef>
              <a:spcAft>
                <a:spcPct val="0"/>
              </a:spcAft>
              <a:defRPr sz="1000">
                <a:solidFill>
                  <a:schemeClr val="tx1"/>
                </a:solidFill>
                <a:latin typeface="Arial" charset="0"/>
              </a:defRPr>
            </a:lvl9pPr>
          </a:lstStyle>
          <a:p>
            <a:pPr eaLnBrk="1" hangingPunct="1"/>
            <a:fld id="{DBE4EBDE-6282-4C8C-A294-8D4D43CB6DC2}" type="slidenum">
              <a:rPr lang="en-US" sz="1200"/>
              <a:pPr eaLnBrk="1" hangingPunct="1"/>
              <a:t>6</a:t>
            </a:fld>
            <a:endParaRPr lang="en-US" sz="1200"/>
          </a:p>
        </p:txBody>
      </p:sp>
      <p:sp>
        <p:nvSpPr>
          <p:cNvPr id="45059" name="Rectangle 2"/>
          <p:cNvSpPr>
            <a:spLocks noGrp="1" noRot="1" noChangeAspect="1" noChangeArrowheads="1" noTextEdit="1"/>
          </p:cNvSpPr>
          <p:nvPr>
            <p:ph type="sldImg"/>
          </p:nvPr>
        </p:nvSpPr>
        <p:spPr>
          <a:xfrm>
            <a:off x="1144588" y="685800"/>
            <a:ext cx="4570412" cy="3429000"/>
          </a:xfrm>
          <a:ln/>
        </p:spPr>
      </p:sp>
      <p:sp>
        <p:nvSpPr>
          <p:cNvPr id="45060" name="Rectangle 3"/>
          <p:cNvSpPr>
            <a:spLocks noGrp="1" noChangeArrowheads="1"/>
          </p:cNvSpPr>
          <p:nvPr>
            <p:ph type="body" idx="1"/>
          </p:nvPr>
        </p:nvSpPr>
        <p:spPr>
          <a:xfrm>
            <a:off x="685490" y="4342699"/>
            <a:ext cx="5487020" cy="4114956"/>
          </a:xfrm>
          <a:noFill/>
        </p:spPr>
        <p:txBody>
          <a:bodyPr/>
          <a:lstStyle/>
          <a:p>
            <a:pPr eaLnBrk="1" hangingPunct="1"/>
            <a:endParaRPr lang="sv-SE" sz="1000"/>
          </a:p>
        </p:txBody>
      </p:sp>
    </p:spTree>
    <p:extLst>
      <p:ext uri="{BB962C8B-B14F-4D97-AF65-F5344CB8AC3E}">
        <p14:creationId xmlns:p14="http://schemas.microsoft.com/office/powerpoint/2010/main" val="211059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5B9DE6-5068-4B23-B203-7A97EA0D3C26}" type="slidenum">
              <a:rPr lang="en-US" smtClean="0"/>
              <a:t>23</a:t>
            </a:fld>
            <a:endParaRPr lang="en-US"/>
          </a:p>
        </p:txBody>
      </p:sp>
    </p:spTree>
    <p:extLst>
      <p:ext uri="{BB962C8B-B14F-4D97-AF65-F5344CB8AC3E}">
        <p14:creationId xmlns:p14="http://schemas.microsoft.com/office/powerpoint/2010/main" val="774170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14874" eaLnBrk="0" hangingPunct="0">
              <a:defRPr sz="1000">
                <a:solidFill>
                  <a:schemeClr val="tx1"/>
                </a:solidFill>
                <a:latin typeface="Arial" charset="0"/>
              </a:defRPr>
            </a:lvl1pPr>
            <a:lvl2pPr marL="728165" indent="-280064" defTabSz="914874" eaLnBrk="0" hangingPunct="0">
              <a:defRPr sz="1000">
                <a:solidFill>
                  <a:schemeClr val="tx1"/>
                </a:solidFill>
                <a:latin typeface="Arial" charset="0"/>
              </a:defRPr>
            </a:lvl2pPr>
            <a:lvl3pPr marL="1120254" indent="-224051" defTabSz="914874" eaLnBrk="0" hangingPunct="0">
              <a:defRPr sz="1000">
                <a:solidFill>
                  <a:schemeClr val="tx1"/>
                </a:solidFill>
                <a:latin typeface="Arial" charset="0"/>
              </a:defRPr>
            </a:lvl3pPr>
            <a:lvl4pPr marL="1568356" indent="-224051" defTabSz="914874" eaLnBrk="0" hangingPunct="0">
              <a:defRPr sz="1000">
                <a:solidFill>
                  <a:schemeClr val="tx1"/>
                </a:solidFill>
                <a:latin typeface="Arial" charset="0"/>
              </a:defRPr>
            </a:lvl4pPr>
            <a:lvl5pPr marL="2016458" indent="-224051" defTabSz="914874" eaLnBrk="0" hangingPunct="0">
              <a:defRPr sz="1000">
                <a:solidFill>
                  <a:schemeClr val="tx1"/>
                </a:solidFill>
                <a:latin typeface="Arial" charset="0"/>
              </a:defRPr>
            </a:lvl5pPr>
            <a:lvl6pPr marL="2464559" indent="-224051" algn="ctr" defTabSz="914874" eaLnBrk="0" fontAlgn="base" hangingPunct="0">
              <a:spcBef>
                <a:spcPct val="0"/>
              </a:spcBef>
              <a:spcAft>
                <a:spcPct val="0"/>
              </a:spcAft>
              <a:defRPr sz="1000">
                <a:solidFill>
                  <a:schemeClr val="tx1"/>
                </a:solidFill>
                <a:latin typeface="Arial" charset="0"/>
              </a:defRPr>
            </a:lvl6pPr>
            <a:lvl7pPr marL="2912661" indent="-224051" algn="ctr" defTabSz="914874" eaLnBrk="0" fontAlgn="base" hangingPunct="0">
              <a:spcBef>
                <a:spcPct val="0"/>
              </a:spcBef>
              <a:spcAft>
                <a:spcPct val="0"/>
              </a:spcAft>
              <a:defRPr sz="1000">
                <a:solidFill>
                  <a:schemeClr val="tx1"/>
                </a:solidFill>
                <a:latin typeface="Arial" charset="0"/>
              </a:defRPr>
            </a:lvl7pPr>
            <a:lvl8pPr marL="3360763" indent="-224051" algn="ctr" defTabSz="914874" eaLnBrk="0" fontAlgn="base" hangingPunct="0">
              <a:spcBef>
                <a:spcPct val="0"/>
              </a:spcBef>
              <a:spcAft>
                <a:spcPct val="0"/>
              </a:spcAft>
              <a:defRPr sz="1000">
                <a:solidFill>
                  <a:schemeClr val="tx1"/>
                </a:solidFill>
                <a:latin typeface="Arial" charset="0"/>
              </a:defRPr>
            </a:lvl8pPr>
            <a:lvl9pPr marL="3808865" indent="-224051" algn="ctr" defTabSz="914874" eaLnBrk="0" fontAlgn="base" hangingPunct="0">
              <a:spcBef>
                <a:spcPct val="0"/>
              </a:spcBef>
              <a:spcAft>
                <a:spcPct val="0"/>
              </a:spcAft>
              <a:defRPr sz="1000">
                <a:solidFill>
                  <a:schemeClr val="tx1"/>
                </a:solidFill>
                <a:latin typeface="Arial" charset="0"/>
              </a:defRPr>
            </a:lvl9pPr>
          </a:lstStyle>
          <a:p>
            <a:pPr eaLnBrk="1" hangingPunct="1"/>
            <a:fld id="{0CB90146-94AD-4BAF-9F9A-3C8F99654C08}" type="slidenum">
              <a:rPr lang="en-US" sz="1200"/>
              <a:pPr eaLnBrk="1" hangingPunct="1"/>
              <a:t>8</a:t>
            </a:fld>
            <a:endParaRPr lang="en-US" sz="1200"/>
          </a:p>
        </p:txBody>
      </p:sp>
      <p:sp>
        <p:nvSpPr>
          <p:cNvPr id="47107" name="Rectangle 2"/>
          <p:cNvSpPr>
            <a:spLocks noGrp="1" noRot="1" noChangeAspect="1" noChangeArrowheads="1" noTextEdit="1"/>
          </p:cNvSpPr>
          <p:nvPr>
            <p:ph type="sldImg"/>
          </p:nvPr>
        </p:nvSpPr>
        <p:spPr>
          <a:xfrm>
            <a:off x="1144588" y="685800"/>
            <a:ext cx="4570412" cy="3429000"/>
          </a:xfrm>
          <a:ln/>
        </p:spPr>
      </p:sp>
      <p:sp>
        <p:nvSpPr>
          <p:cNvPr id="47108" name="Rectangle 3"/>
          <p:cNvSpPr>
            <a:spLocks noGrp="1" noChangeArrowheads="1"/>
          </p:cNvSpPr>
          <p:nvPr>
            <p:ph type="body" idx="1"/>
          </p:nvPr>
        </p:nvSpPr>
        <p:spPr>
          <a:xfrm>
            <a:off x="685490" y="4342699"/>
            <a:ext cx="5487020" cy="4114956"/>
          </a:xfrm>
          <a:noFill/>
        </p:spPr>
        <p:txBody>
          <a:bodyPr/>
          <a:lstStyle/>
          <a:p>
            <a:pPr eaLnBrk="1" hangingPunct="1"/>
            <a:r>
              <a:rPr lang="en-US" sz="1000"/>
              <a:t> structures the business and its systems as a set of capabilities that are</a:t>
            </a:r>
          </a:p>
          <a:p>
            <a:pPr eaLnBrk="1" hangingPunct="1"/>
            <a:r>
              <a:rPr lang="en-US" sz="1000"/>
              <a:t>&lt;CLICK&gt; offered as Services organized into a service architecture</a:t>
            </a:r>
          </a:p>
          <a:p>
            <a:pPr eaLnBrk="1" hangingPunct="1"/>
            <a:r>
              <a:rPr lang="en-US" sz="1000"/>
              <a:t>and where the Service virtualizes how that capability is performed, and where and by whom the resources are provided,</a:t>
            </a:r>
          </a:p>
          <a:p>
            <a:pPr eaLnBrk="1" hangingPunct="1"/>
            <a:r>
              <a:rPr lang="en-US" sz="1000"/>
              <a:t>enabling</a:t>
            </a:r>
          </a:p>
          <a:p>
            <a:pPr eaLnBrk="1" hangingPunct="1"/>
            <a:r>
              <a:rPr lang="en-US" sz="1000"/>
              <a:t>&lt;CLICK&gt; multiple providers and consumers to participate together in shared business activities.</a:t>
            </a:r>
          </a:p>
          <a:p>
            <a:pPr eaLnBrk="1" hangingPunct="1"/>
            <a:endParaRPr lang="sv-SE" sz="1000"/>
          </a:p>
        </p:txBody>
      </p:sp>
    </p:spTree>
    <p:extLst>
      <p:ext uri="{BB962C8B-B14F-4D97-AF65-F5344CB8AC3E}">
        <p14:creationId xmlns:p14="http://schemas.microsoft.com/office/powerpoint/2010/main" val="887582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14874" eaLnBrk="0" hangingPunct="0">
              <a:defRPr sz="1000">
                <a:solidFill>
                  <a:schemeClr val="tx1"/>
                </a:solidFill>
                <a:latin typeface="Arial" charset="0"/>
              </a:defRPr>
            </a:lvl1pPr>
            <a:lvl2pPr marL="728165" indent="-280064" defTabSz="914874" eaLnBrk="0" hangingPunct="0">
              <a:defRPr sz="1000">
                <a:solidFill>
                  <a:schemeClr val="tx1"/>
                </a:solidFill>
                <a:latin typeface="Arial" charset="0"/>
              </a:defRPr>
            </a:lvl2pPr>
            <a:lvl3pPr marL="1120254" indent="-224051" defTabSz="914874" eaLnBrk="0" hangingPunct="0">
              <a:defRPr sz="1000">
                <a:solidFill>
                  <a:schemeClr val="tx1"/>
                </a:solidFill>
                <a:latin typeface="Arial" charset="0"/>
              </a:defRPr>
            </a:lvl3pPr>
            <a:lvl4pPr marL="1568356" indent="-224051" defTabSz="914874" eaLnBrk="0" hangingPunct="0">
              <a:defRPr sz="1000">
                <a:solidFill>
                  <a:schemeClr val="tx1"/>
                </a:solidFill>
                <a:latin typeface="Arial" charset="0"/>
              </a:defRPr>
            </a:lvl4pPr>
            <a:lvl5pPr marL="2016458" indent="-224051" defTabSz="914874" eaLnBrk="0" hangingPunct="0">
              <a:defRPr sz="1000">
                <a:solidFill>
                  <a:schemeClr val="tx1"/>
                </a:solidFill>
                <a:latin typeface="Arial" charset="0"/>
              </a:defRPr>
            </a:lvl5pPr>
            <a:lvl6pPr marL="2464559" indent="-224051" algn="ctr" defTabSz="914874" eaLnBrk="0" fontAlgn="base" hangingPunct="0">
              <a:spcBef>
                <a:spcPct val="0"/>
              </a:spcBef>
              <a:spcAft>
                <a:spcPct val="0"/>
              </a:spcAft>
              <a:defRPr sz="1000">
                <a:solidFill>
                  <a:schemeClr val="tx1"/>
                </a:solidFill>
                <a:latin typeface="Arial" charset="0"/>
              </a:defRPr>
            </a:lvl6pPr>
            <a:lvl7pPr marL="2912661" indent="-224051" algn="ctr" defTabSz="914874" eaLnBrk="0" fontAlgn="base" hangingPunct="0">
              <a:spcBef>
                <a:spcPct val="0"/>
              </a:spcBef>
              <a:spcAft>
                <a:spcPct val="0"/>
              </a:spcAft>
              <a:defRPr sz="1000">
                <a:solidFill>
                  <a:schemeClr val="tx1"/>
                </a:solidFill>
                <a:latin typeface="Arial" charset="0"/>
              </a:defRPr>
            </a:lvl7pPr>
            <a:lvl8pPr marL="3360763" indent="-224051" algn="ctr" defTabSz="914874" eaLnBrk="0" fontAlgn="base" hangingPunct="0">
              <a:spcBef>
                <a:spcPct val="0"/>
              </a:spcBef>
              <a:spcAft>
                <a:spcPct val="0"/>
              </a:spcAft>
              <a:defRPr sz="1000">
                <a:solidFill>
                  <a:schemeClr val="tx1"/>
                </a:solidFill>
                <a:latin typeface="Arial" charset="0"/>
              </a:defRPr>
            </a:lvl8pPr>
            <a:lvl9pPr marL="3808865" indent="-224051" algn="ctr" defTabSz="914874" eaLnBrk="0" fontAlgn="base" hangingPunct="0">
              <a:spcBef>
                <a:spcPct val="0"/>
              </a:spcBef>
              <a:spcAft>
                <a:spcPct val="0"/>
              </a:spcAft>
              <a:defRPr sz="1000">
                <a:solidFill>
                  <a:schemeClr val="tx1"/>
                </a:solidFill>
                <a:latin typeface="Arial" charset="0"/>
              </a:defRPr>
            </a:lvl9pPr>
          </a:lstStyle>
          <a:p>
            <a:pPr eaLnBrk="1" hangingPunct="1"/>
            <a:fld id="{43F2A433-52DF-4636-9BEA-B583EC5DF76C}" type="slidenum">
              <a:rPr lang="en-US" sz="1200"/>
              <a:pPr eaLnBrk="1" hangingPunct="1"/>
              <a:t>9</a:t>
            </a:fld>
            <a:endParaRPr lang="en-US" sz="1200"/>
          </a:p>
        </p:txBody>
      </p:sp>
      <p:sp>
        <p:nvSpPr>
          <p:cNvPr id="48131" name="Rectangle 2"/>
          <p:cNvSpPr>
            <a:spLocks noGrp="1" noRot="1" noChangeAspect="1" noChangeArrowheads="1" noTextEdit="1"/>
          </p:cNvSpPr>
          <p:nvPr>
            <p:ph type="sldImg"/>
          </p:nvPr>
        </p:nvSpPr>
        <p:spPr>
          <a:xfrm>
            <a:off x="1144588" y="685800"/>
            <a:ext cx="4570412" cy="3429000"/>
          </a:xfrm>
          <a:ln/>
        </p:spPr>
      </p:sp>
      <p:sp>
        <p:nvSpPr>
          <p:cNvPr id="48132" name="Rectangle 3"/>
          <p:cNvSpPr>
            <a:spLocks noGrp="1" noChangeArrowheads="1"/>
          </p:cNvSpPr>
          <p:nvPr>
            <p:ph type="body" idx="1"/>
          </p:nvPr>
        </p:nvSpPr>
        <p:spPr>
          <a:xfrm>
            <a:off x="685490" y="4342699"/>
            <a:ext cx="5487020" cy="4114956"/>
          </a:xfrm>
          <a:noFill/>
        </p:spPr>
        <p:txBody>
          <a:bodyPr/>
          <a:lstStyle/>
          <a:p>
            <a:pPr eaLnBrk="1" hangingPunct="1"/>
            <a:endParaRPr lang="en-US" smtClean="0"/>
          </a:p>
        </p:txBody>
      </p:sp>
    </p:spTree>
    <p:extLst>
      <p:ext uri="{BB962C8B-B14F-4D97-AF65-F5344CB8AC3E}">
        <p14:creationId xmlns:p14="http://schemas.microsoft.com/office/powerpoint/2010/main" val="1181441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637" y="4343693"/>
            <a:ext cx="5486726" cy="4113922"/>
          </a:xfrm>
          <a:prstGeom prst="rect">
            <a:avLst/>
          </a:prstGeom>
        </p:spPr>
        <p:txBody>
          <a:bodyPr>
            <a:normAutofit/>
          </a:bodyPr>
          <a:lstStyle/>
          <a:p>
            <a:r>
              <a:rPr lang="id-ID" dirty="0" smtClean="0"/>
              <a:t>To attain</a:t>
            </a:r>
            <a:r>
              <a:rPr lang="id-ID" baseline="0" dirty="0" smtClean="0"/>
              <a:t> market focus – where and how to compete</a:t>
            </a:r>
          </a:p>
          <a:p>
            <a:r>
              <a:rPr lang="id-ID" baseline="0" dirty="0" smtClean="0"/>
              <a:t>Distinguish capabilities – provide services that the business appreciate</a:t>
            </a:r>
            <a:endParaRPr lang="id-ID"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12</a:t>
            </a:fld>
            <a:endParaRPr lang="en-US"/>
          </a:p>
        </p:txBody>
      </p:sp>
    </p:spTree>
    <p:extLst>
      <p:ext uri="{BB962C8B-B14F-4D97-AF65-F5344CB8AC3E}">
        <p14:creationId xmlns:p14="http://schemas.microsoft.com/office/powerpoint/2010/main" val="1113303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637" y="4343693"/>
            <a:ext cx="5486726" cy="4113922"/>
          </a:xfrm>
          <a:prstGeom prst="rect">
            <a:avLst/>
          </a:prstGeom>
        </p:spPr>
        <p:txBody>
          <a:bodyPr>
            <a:normAutofit/>
          </a:bodyPr>
          <a:lstStyle/>
          <a:p>
            <a:r>
              <a:rPr lang="en-US" sz="1100" i="1" dirty="0"/>
              <a:t>Which of our services or service varieties are the most distinctive?</a:t>
            </a:r>
          </a:p>
          <a:p>
            <a:r>
              <a:rPr lang="en-US" sz="1100" dirty="0"/>
              <a:t>Are there services that the business or customer cannot easily substitute? The differentiation can come in the form of barriers to entry, such as the organization’s know-how of the customer’s business or the broadness of service offerings. Or it may be in the form of raised switching costs, due to lower cost structures generated through specialization or service sourcing. It may be a particular attribute not readily found elsewhere, such as product knowledge, regulatory compliance, provisioning speeds, technical capabilities or global support structures.</a:t>
            </a:r>
          </a:p>
          <a:p>
            <a:r>
              <a:rPr lang="en-US" sz="1100" i="1" dirty="0"/>
              <a:t>Which of our services or service varieties are the most profitable?</a:t>
            </a:r>
          </a:p>
          <a:p>
            <a:r>
              <a:rPr lang="en-US" sz="1100" dirty="0"/>
              <a:t>The form of value may be monetary, as in higher profits or lower expenses, or social, as in saving lives or collecting</a:t>
            </a:r>
          </a:p>
          <a:p>
            <a:r>
              <a:rPr lang="en-US" sz="1100" dirty="0"/>
              <a:t>taxes. For non-profit organizations, are there services that allow the organization to perform its mission better?</a:t>
            </a:r>
          </a:p>
          <a:p>
            <a:r>
              <a:rPr lang="en-US" sz="1100" dirty="0"/>
              <a:t>Substitute ‘profit’ with ‘benefits realized’.</a:t>
            </a:r>
          </a:p>
          <a:p>
            <a:r>
              <a:rPr lang="en-US" sz="1100" i="1" dirty="0"/>
              <a:t>Which of our customers and stakeholders are the most satisfied?</a:t>
            </a:r>
          </a:p>
          <a:p>
            <a:r>
              <a:rPr lang="en-US" sz="1100" i="1" dirty="0"/>
              <a:t>Which customers, channels or purchase occasions are the most profitable?</a:t>
            </a:r>
          </a:p>
          <a:p>
            <a:r>
              <a:rPr lang="en-US" sz="1100" dirty="0"/>
              <a:t>Again, the form of value can be monetary, social or other.</a:t>
            </a:r>
          </a:p>
          <a:p>
            <a:r>
              <a:rPr lang="en-US" sz="1100" i="1" dirty="0"/>
              <a:t>Which of our activities in our value chain or value network are the most different and effective?</a:t>
            </a:r>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14</a:t>
            </a:fld>
            <a:endParaRPr lang="en-US"/>
          </a:p>
        </p:txBody>
      </p:sp>
    </p:spTree>
    <p:extLst>
      <p:ext uri="{BB962C8B-B14F-4D97-AF65-F5344CB8AC3E}">
        <p14:creationId xmlns:p14="http://schemas.microsoft.com/office/powerpoint/2010/main" val="1920468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637" y="4343693"/>
            <a:ext cx="5486726" cy="4113922"/>
          </a:xfrm>
          <a:prstGeom prst="rect">
            <a:avLst/>
          </a:prstGeom>
        </p:spPr>
        <p:txBody>
          <a:bodyPr/>
          <a:lstStyle/>
          <a:p>
            <a:r>
              <a:rPr lang="en-US" sz="1100" dirty="0"/>
              <a:t>To operate and grow successfully in the long term, service providers must have the ability to think and act in a strategic manner. The purpose of Service Strategy is to help organizations develop such abilities.</a:t>
            </a:r>
          </a:p>
          <a:p>
            <a:endParaRPr lang="en-US" sz="1100" dirty="0"/>
          </a:p>
          <a:p>
            <a:r>
              <a:rPr lang="en-US" sz="1100" dirty="0"/>
              <a:t>A multi-disciplinary approach is required to answer such questions. Technical knowledge of IT is necessary but not sufficient. The guidance is pollinated with knowledge from the disciplines such as operations management, marketing, finance, information systems, organizational development, systems dynamics and industrial engineering.</a:t>
            </a:r>
          </a:p>
          <a:p>
            <a:endParaRPr lang="en-US" sz="1100" dirty="0"/>
          </a:p>
          <a:p>
            <a:r>
              <a:rPr lang="en-US" sz="1100" dirty="0"/>
              <a:t>The result is a body of knowledge robust enough to be effective across a wide range of business environments.</a:t>
            </a:r>
            <a:endParaRPr lang="en-US"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15</a:t>
            </a:fld>
            <a:endParaRPr lang="en-US"/>
          </a:p>
        </p:txBody>
      </p:sp>
    </p:spTree>
    <p:extLst>
      <p:ext uri="{BB962C8B-B14F-4D97-AF65-F5344CB8AC3E}">
        <p14:creationId xmlns:p14="http://schemas.microsoft.com/office/powerpoint/2010/main" val="3685100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637" y="4343693"/>
            <a:ext cx="5486726" cy="4113922"/>
          </a:xfrm>
          <a:prstGeom prst="rect">
            <a:avLst/>
          </a:prstGeom>
        </p:spPr>
        <p:txBody>
          <a:bodyPr>
            <a:normAutofit/>
          </a:bodyPr>
          <a:lstStyle/>
          <a:p>
            <a:r>
              <a:rPr lang="en-US" dirty="0" smtClean="0"/>
              <a:t>Competition is from providers outside the BU as corporate functions, who wield advantages such as scale, scope and autonomy</a:t>
            </a:r>
          </a:p>
          <a:p>
            <a:pPr lvl="1"/>
            <a:r>
              <a:rPr lang="en-US" dirty="0" smtClean="0"/>
              <a:t>Service providers serving more than one customer face much lower risk of market failure</a:t>
            </a:r>
          </a:p>
          <a:p>
            <a:pPr lvl="1"/>
            <a:r>
              <a:rPr lang="en-US" dirty="0" smtClean="0"/>
              <a:t>With multiple source of demand, peak demand from one source can be offset by low demand from another</a:t>
            </a:r>
          </a:p>
          <a:p>
            <a:endParaRPr lang="id-ID"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17</a:t>
            </a:fld>
            <a:endParaRPr lang="en-US"/>
          </a:p>
        </p:txBody>
      </p:sp>
    </p:spTree>
    <p:extLst>
      <p:ext uri="{BB962C8B-B14F-4D97-AF65-F5344CB8AC3E}">
        <p14:creationId xmlns:p14="http://schemas.microsoft.com/office/powerpoint/2010/main" val="2022321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637" y="4343693"/>
            <a:ext cx="5486726" cy="4113922"/>
          </a:xfrm>
          <a:prstGeom prst="rect">
            <a:avLst/>
          </a:prstGeom>
        </p:spPr>
        <p:txBody>
          <a:bodyPr>
            <a:normAutofit/>
          </a:bodyPr>
          <a:lstStyle/>
          <a:p>
            <a:r>
              <a:rPr lang="en-US" sz="2600" dirty="0"/>
              <a:t>While Type 2 Providers benefit from a  relatively captive internal market for their services, their customers may still evaluate them in comparison with external service providers</a:t>
            </a:r>
          </a:p>
          <a:p>
            <a:pPr lvl="1"/>
            <a:r>
              <a:rPr lang="en-US" sz="1900" dirty="0"/>
              <a:t>This balance is crucial to the effectiveness of the shared services model</a:t>
            </a:r>
          </a:p>
          <a:p>
            <a:pPr lvl="1"/>
            <a:r>
              <a:rPr lang="en-US" sz="1900" dirty="0"/>
              <a:t>It also means that poorly performing providers face the threat of substitution</a:t>
            </a:r>
          </a:p>
          <a:p>
            <a:pPr lvl="1"/>
            <a:r>
              <a:rPr lang="en-US" sz="1900" dirty="0"/>
              <a:t>This puts pressure on the leadership to adopt industry best practices, strive for operational effectiveness, etc</a:t>
            </a:r>
          </a:p>
          <a:p>
            <a:endParaRPr lang="id-ID"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18</a:t>
            </a:fld>
            <a:endParaRPr lang="en-US"/>
          </a:p>
        </p:txBody>
      </p:sp>
    </p:spTree>
    <p:extLst>
      <p:ext uri="{BB962C8B-B14F-4D97-AF65-F5344CB8AC3E}">
        <p14:creationId xmlns:p14="http://schemas.microsoft.com/office/powerpoint/2010/main" val="2028935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637" y="4343693"/>
            <a:ext cx="5486726" cy="4113922"/>
          </a:xfrm>
          <a:prstGeom prst="rect">
            <a:avLst/>
          </a:prstGeom>
        </p:spPr>
        <p:txBody>
          <a:bodyPr>
            <a:normAutofit fontScale="85000" lnSpcReduction="20000"/>
          </a:bodyPr>
          <a:lstStyle/>
          <a:p>
            <a:r>
              <a:rPr lang="en-US" sz="2300" dirty="0"/>
              <a:t>Typically can offer competitive prices and drive down unit costs by consolidating demand</a:t>
            </a:r>
          </a:p>
          <a:p>
            <a:endParaRPr lang="id-ID" sz="2300" dirty="0"/>
          </a:p>
          <a:p>
            <a:r>
              <a:rPr lang="en-US" sz="2300" dirty="0"/>
              <a:t>Certain business strategies are not adequately served by internal service providers (Type 1 or Type 2), and customers may pursue sourcing strategies requiring service from external providers</a:t>
            </a:r>
          </a:p>
          <a:p>
            <a:pPr lvl="1"/>
            <a:r>
              <a:rPr lang="en-US" sz="1900" dirty="0"/>
              <a:t>The motivation may be access to knowledge, experience, scale, scope, capabilities, and resources that are beyond the reach of the </a:t>
            </a:r>
            <a:r>
              <a:rPr lang="en-US" sz="1900" dirty="0" err="1"/>
              <a:t>organisation</a:t>
            </a:r>
            <a:endParaRPr lang="en-US" sz="1900" dirty="0"/>
          </a:p>
          <a:p>
            <a:pPr lvl="1"/>
            <a:r>
              <a:rPr lang="en-US" sz="1900" dirty="0"/>
              <a:t>Business strategies often require reduction in the asset base, fixed costs, operational risks, or the redeployment of financial assets</a:t>
            </a:r>
          </a:p>
          <a:p>
            <a:pPr lvl="1"/>
            <a:r>
              <a:rPr lang="en-US" sz="1900" dirty="0"/>
              <a:t>Competitive business environment often require customers to have flexible and lean structures</a:t>
            </a:r>
          </a:p>
          <a:p>
            <a:pPr defTabSz="864931" eaLnBrk="0" fontAlgn="base" hangingPunct="0">
              <a:spcBef>
                <a:spcPct val="30000"/>
              </a:spcBef>
              <a:spcAft>
                <a:spcPct val="0"/>
              </a:spcAft>
              <a:defRPr/>
            </a:pPr>
            <a:endParaRPr lang="id-ID" sz="1100" dirty="0"/>
          </a:p>
          <a:p>
            <a:pPr defTabSz="864931" eaLnBrk="0" fontAlgn="base" hangingPunct="0">
              <a:spcBef>
                <a:spcPct val="30000"/>
              </a:spcBef>
              <a:spcAft>
                <a:spcPct val="0"/>
              </a:spcAft>
              <a:defRPr/>
            </a:pPr>
            <a:r>
              <a:rPr lang="en-US" sz="1100" dirty="0"/>
              <a:t>In such cases it is better to buy services rather than own and operate the assets necessary to execute certain business functions and processes</a:t>
            </a:r>
          </a:p>
          <a:p>
            <a:endParaRPr lang="id-ID" dirty="0"/>
          </a:p>
        </p:txBody>
      </p:sp>
      <p:sp>
        <p:nvSpPr>
          <p:cNvPr id="4" name="Slide Number Placeholder 3"/>
          <p:cNvSpPr>
            <a:spLocks noGrp="1"/>
          </p:cNvSpPr>
          <p:nvPr>
            <p:ph type="sldNum" sz="quarter" idx="10"/>
          </p:nvPr>
        </p:nvSpPr>
        <p:spPr/>
        <p:txBody>
          <a:bodyPr/>
          <a:lstStyle/>
          <a:p>
            <a:pPr>
              <a:defRPr/>
            </a:pPr>
            <a:fld id="{A891E15C-858F-4AEB-983E-4E01E66BEACD}" type="slidenum">
              <a:rPr lang="en-US" smtClean="0"/>
              <a:pPr>
                <a:defRPr/>
              </a:pPr>
              <a:t>19</a:t>
            </a:fld>
            <a:endParaRPr lang="en-US"/>
          </a:p>
        </p:txBody>
      </p:sp>
    </p:spTree>
    <p:extLst>
      <p:ext uri="{BB962C8B-B14F-4D97-AF65-F5344CB8AC3E}">
        <p14:creationId xmlns:p14="http://schemas.microsoft.com/office/powerpoint/2010/main" val="1638667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ADF86D-DB0C-4C58-9717-42675117A557}"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1E6B-09BB-4159-8E64-64EC486A19B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DF86D-DB0C-4C58-9717-42675117A557}"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1E6B-09BB-4159-8E64-64EC486A19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ADF86D-DB0C-4C58-9717-42675117A557}"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1E6B-09BB-4159-8E64-64EC486A19B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19088" y="396875"/>
            <a:ext cx="7224712" cy="7159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47800"/>
            <a:ext cx="41148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931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DF86D-DB0C-4C58-9717-42675117A557}"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1E6B-09BB-4159-8E64-64EC486A19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ADF86D-DB0C-4C58-9717-42675117A557}"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9F1E6B-09BB-4159-8E64-64EC486A19B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ADF86D-DB0C-4C58-9717-42675117A557}"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F1E6B-09BB-4159-8E64-64EC486A19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ADF86D-DB0C-4C58-9717-42675117A557}" type="datetimeFigureOut">
              <a:rPr lang="en-US" smtClean="0"/>
              <a:t>5/5/2018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9F1E6B-09BB-4159-8E64-64EC486A19B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ADF86D-DB0C-4C58-9717-42675117A557}" type="datetimeFigureOut">
              <a:rPr lang="en-US" smtClean="0"/>
              <a:t>5/5/2018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9F1E6B-09BB-4159-8E64-64EC486A19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DF86D-DB0C-4C58-9717-42675117A557}" type="datetimeFigureOut">
              <a:rPr lang="en-US" smtClean="0"/>
              <a:t>5/5/2018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9F1E6B-09BB-4159-8E64-64EC486A19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DF86D-DB0C-4C58-9717-42675117A557}"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F1E6B-09BB-4159-8E64-64EC486A19B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DF86D-DB0C-4C58-9717-42675117A557}"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9F1E6B-09BB-4159-8E64-64EC486A19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4ADF86D-DB0C-4C58-9717-42675117A557}" type="datetimeFigureOut">
              <a:rPr lang="en-US" smtClean="0"/>
              <a:t>5/5/2018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F9F1E6B-09BB-4159-8E64-64EC486A19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1.xml"/><Relationship Id="rId7" Type="http://schemas.openxmlformats.org/officeDocument/2006/relationships/image" Target="../media/image5.wmf"/><Relationship Id="rId12"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3.bin"/><Relationship Id="rId5" Type="http://schemas.openxmlformats.org/officeDocument/2006/relationships/image" Target="../media/image4.emf"/><Relationship Id="rId10" Type="http://schemas.openxmlformats.org/officeDocument/2006/relationships/image" Target="../media/image8.png"/><Relationship Id="rId4" Type="http://schemas.openxmlformats.org/officeDocument/2006/relationships/oleObject" Target="../embeddings/oleObject1.bin"/><Relationship Id="rId9" Type="http://schemas.openxmlformats.org/officeDocument/2006/relationships/image" Target="../media/image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Service Design Process</a:t>
            </a:r>
            <a:endParaRPr lang="en-US" dirty="0"/>
          </a:p>
        </p:txBody>
      </p:sp>
      <p:sp>
        <p:nvSpPr>
          <p:cNvPr id="3" name="Subtitle 2"/>
          <p:cNvSpPr>
            <a:spLocks noGrp="1"/>
          </p:cNvSpPr>
          <p:nvPr>
            <p:ph type="subTitle" idx="1"/>
          </p:nvPr>
        </p:nvSpPr>
        <p:spPr/>
        <p:txBody>
          <a:bodyPr>
            <a:normAutofit lnSpcReduction="10000"/>
          </a:bodyPr>
          <a:lstStyle/>
          <a:p>
            <a:r>
              <a:rPr lang="en-US" dirty="0" err="1" smtClean="0"/>
              <a:t>Indriani</a:t>
            </a:r>
            <a:r>
              <a:rPr lang="en-US" dirty="0" smtClean="0"/>
              <a:t> Noor </a:t>
            </a:r>
            <a:r>
              <a:rPr lang="en-US" dirty="0" err="1" smtClean="0"/>
              <a:t>Hapsari</a:t>
            </a:r>
            <a:endParaRPr lang="en-US" dirty="0" smtClean="0"/>
          </a:p>
          <a:p>
            <a:endParaRPr lang="en-US" dirty="0"/>
          </a:p>
          <a:p>
            <a:r>
              <a:rPr lang="en-US" dirty="0" smtClean="0"/>
              <a:t>Source:</a:t>
            </a:r>
          </a:p>
          <a:p>
            <a:r>
              <a:rPr lang="en-US" dirty="0" smtClean="0"/>
              <a:t>ITIL Service Design</a:t>
            </a:r>
          </a:p>
        </p:txBody>
      </p:sp>
    </p:spTree>
    <p:extLst>
      <p:ext uri="{BB962C8B-B14F-4D97-AF65-F5344CB8AC3E}">
        <p14:creationId xmlns:p14="http://schemas.microsoft.com/office/powerpoint/2010/main" val="155686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Service Oriented</a:t>
            </a:r>
            <a:endParaRPr lang="en-US" dirty="0"/>
          </a:p>
        </p:txBody>
      </p:sp>
      <p:sp>
        <p:nvSpPr>
          <p:cNvPr id="3" name="Content Placeholder 2"/>
          <p:cNvSpPr>
            <a:spLocks noGrp="1"/>
          </p:cNvSpPr>
          <p:nvPr>
            <p:ph idx="1"/>
          </p:nvPr>
        </p:nvSpPr>
        <p:spPr/>
        <p:txBody>
          <a:bodyPr>
            <a:normAutofit/>
          </a:bodyPr>
          <a:lstStyle/>
          <a:p>
            <a:r>
              <a:rPr lang="en-US" dirty="0"/>
              <a:t>All businesses are inherently service oriented. Employees offer </a:t>
            </a:r>
            <a:r>
              <a:rPr lang="en-US" dirty="0" smtClean="0"/>
              <a:t>services by </a:t>
            </a:r>
            <a:r>
              <a:rPr lang="en-US" dirty="0"/>
              <a:t>performing certain tasks. </a:t>
            </a:r>
            <a:endParaRPr lang="en-US" dirty="0" smtClean="0"/>
          </a:p>
          <a:p>
            <a:pPr lvl="1"/>
            <a:r>
              <a:rPr lang="en-US" dirty="0" smtClean="0"/>
              <a:t>Machines </a:t>
            </a:r>
            <a:r>
              <a:rPr lang="en-US" dirty="0"/>
              <a:t>manufacture goods. </a:t>
            </a:r>
            <a:endParaRPr lang="en-US" dirty="0" smtClean="0"/>
          </a:p>
          <a:p>
            <a:pPr lvl="1"/>
            <a:r>
              <a:rPr lang="en-US" dirty="0" smtClean="0"/>
              <a:t>Software applications </a:t>
            </a:r>
            <a:r>
              <a:rPr lang="en-US" dirty="0"/>
              <a:t>store and offer information. </a:t>
            </a:r>
            <a:endParaRPr lang="en-US" dirty="0" smtClean="0"/>
          </a:p>
          <a:p>
            <a:pPr lvl="1"/>
            <a:r>
              <a:rPr lang="en-US" dirty="0" smtClean="0"/>
              <a:t>The </a:t>
            </a:r>
            <a:r>
              <a:rPr lang="en-US" dirty="0"/>
              <a:t>organization as a </a:t>
            </a:r>
            <a:r>
              <a:rPr lang="en-US" dirty="0" smtClean="0"/>
              <a:t>whole provides </a:t>
            </a:r>
            <a:r>
              <a:rPr lang="en-US" dirty="0"/>
              <a:t>certain services to its customers and partners.</a:t>
            </a:r>
          </a:p>
          <a:p>
            <a:r>
              <a:rPr lang="en-US" dirty="0"/>
              <a:t>When IT recognizes this pattern and adopts service as the </a:t>
            </a:r>
            <a:r>
              <a:rPr lang="en-US" dirty="0" smtClean="0"/>
              <a:t>foundation of </a:t>
            </a:r>
            <a:r>
              <a:rPr lang="en-US" dirty="0"/>
              <a:t>everything a company does, it becomes service oriented. </a:t>
            </a:r>
            <a:endParaRPr lang="en-US" dirty="0" smtClean="0"/>
          </a:p>
          <a:p>
            <a:r>
              <a:rPr lang="en-US" dirty="0" smtClean="0"/>
              <a:t>SOA, then</a:t>
            </a:r>
            <a:r>
              <a:rPr lang="en-US" dirty="0"/>
              <a:t>, encourages a business to be process oriented and IT to be </a:t>
            </a:r>
            <a:r>
              <a:rPr lang="en-US" dirty="0" smtClean="0"/>
              <a:t>service oriented</a:t>
            </a:r>
            <a:r>
              <a:rPr lang="en-US" dirty="0"/>
              <a:t>.</a:t>
            </a:r>
          </a:p>
        </p:txBody>
      </p:sp>
    </p:spTree>
    <p:extLst>
      <p:ext uri="{BB962C8B-B14F-4D97-AF65-F5344CB8AC3E}">
        <p14:creationId xmlns:p14="http://schemas.microsoft.com/office/powerpoint/2010/main" val="957652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Design Process</a:t>
            </a:r>
            <a:endParaRPr lang="en-US" dirty="0"/>
          </a:p>
        </p:txBody>
      </p:sp>
      <p:sp>
        <p:nvSpPr>
          <p:cNvPr id="3" name="Content Placeholder 2"/>
          <p:cNvSpPr>
            <a:spLocks noGrp="1"/>
          </p:cNvSpPr>
          <p:nvPr>
            <p:ph idx="1"/>
          </p:nvPr>
        </p:nvSpPr>
        <p:spPr/>
        <p:txBody>
          <a:bodyPr/>
          <a:lstStyle/>
          <a:p>
            <a:r>
              <a:rPr lang="en-US" dirty="0" smtClean="0"/>
              <a:t>Service Strategy</a:t>
            </a:r>
          </a:p>
          <a:p>
            <a:r>
              <a:rPr lang="en-US" dirty="0" smtClean="0"/>
              <a:t>Service Design</a:t>
            </a:r>
          </a:p>
          <a:p>
            <a:r>
              <a:rPr lang="en-US" dirty="0" smtClean="0"/>
              <a:t>Service Transition</a:t>
            </a:r>
          </a:p>
          <a:p>
            <a:r>
              <a:rPr lang="en-US" dirty="0" smtClean="0"/>
              <a:t>Service Operation</a:t>
            </a:r>
          </a:p>
          <a:p>
            <a:r>
              <a:rPr lang="en-US" dirty="0" smtClean="0"/>
              <a:t>Service Continue </a:t>
            </a:r>
            <a:br>
              <a:rPr lang="en-US" dirty="0" smtClean="0"/>
            </a:br>
            <a:r>
              <a:rPr lang="en-US" dirty="0" smtClean="0"/>
              <a:t>Improvement</a:t>
            </a:r>
            <a:endParaRPr lang="en-US" dirty="0"/>
          </a:p>
        </p:txBody>
      </p:sp>
      <p:sp>
        <p:nvSpPr>
          <p:cNvPr id="4" name="Rectangle 3"/>
          <p:cNvSpPr/>
          <p:nvPr/>
        </p:nvSpPr>
        <p:spPr>
          <a:xfrm>
            <a:off x="4474582" y="1314133"/>
            <a:ext cx="4288418" cy="369332"/>
          </a:xfrm>
          <a:prstGeom prst="rect">
            <a:avLst/>
          </a:prstGeom>
        </p:spPr>
        <p:txBody>
          <a:bodyPr wrap="none">
            <a:spAutoFit/>
          </a:bodyPr>
          <a:lstStyle/>
          <a:p>
            <a:r>
              <a:rPr lang="en-US" dirty="0" smtClean="0"/>
              <a:t>Adopted from ITIL v3’s Service Lifecycle</a:t>
            </a:r>
            <a:endParaRPr lang="en-US" dirty="0"/>
          </a:p>
        </p:txBody>
      </p:sp>
      <p:sp>
        <p:nvSpPr>
          <p:cNvPr id="6" name="Oval 7"/>
          <p:cNvSpPr>
            <a:spLocks noChangeArrowheads="1"/>
          </p:cNvSpPr>
          <p:nvPr/>
        </p:nvSpPr>
        <p:spPr bwMode="auto">
          <a:xfrm>
            <a:off x="4286250" y="2309813"/>
            <a:ext cx="3889375" cy="3889375"/>
          </a:xfrm>
          <a:prstGeom prst="ellipse">
            <a:avLst/>
          </a:prstGeom>
          <a:solidFill>
            <a:srgbClr val="CCECFF"/>
          </a:solidFill>
          <a:ln w="444500">
            <a:solidFill>
              <a:srgbClr val="00CC99"/>
            </a:solidFill>
            <a:round/>
            <a:headEnd/>
            <a:tailEnd/>
          </a:ln>
          <a:effectLst/>
        </p:spPr>
        <p:txBody>
          <a:bodyPr wrap="none" anchor="ctr"/>
          <a:lstStyle/>
          <a:p>
            <a:pPr algn="ctr" eaLnBrk="1" hangingPunct="1"/>
            <a:endParaRPr lang="en-US" sz="1400">
              <a:solidFill>
                <a:schemeClr val="accent1"/>
              </a:solidFill>
              <a:latin typeface="Calibri" panose="020F0502020204030204" pitchFamily="34" charset="0"/>
            </a:endParaRPr>
          </a:p>
        </p:txBody>
      </p:sp>
      <p:sp>
        <p:nvSpPr>
          <p:cNvPr id="7" name="Freeform 8"/>
          <p:cNvSpPr>
            <a:spLocks/>
          </p:cNvSpPr>
          <p:nvPr/>
        </p:nvSpPr>
        <p:spPr bwMode="auto">
          <a:xfrm>
            <a:off x="4511675" y="3390900"/>
            <a:ext cx="1362075" cy="2332038"/>
          </a:xfrm>
          <a:custGeom>
            <a:avLst/>
            <a:gdLst/>
            <a:ahLst/>
            <a:cxnLst>
              <a:cxn ang="0">
                <a:pos x="657" y="1287"/>
              </a:cxn>
              <a:cxn ang="0">
                <a:pos x="858" y="1050"/>
              </a:cxn>
              <a:cxn ang="0">
                <a:pos x="806" y="1027"/>
              </a:cxn>
              <a:cxn ang="0">
                <a:pos x="747" y="991"/>
              </a:cxn>
              <a:cxn ang="0">
                <a:pos x="688" y="944"/>
              </a:cxn>
              <a:cxn ang="0">
                <a:pos x="640" y="893"/>
              </a:cxn>
              <a:cxn ang="0">
                <a:pos x="601" y="840"/>
              </a:cxn>
              <a:cxn ang="0">
                <a:pos x="577" y="798"/>
              </a:cxn>
              <a:cxn ang="0">
                <a:pos x="558" y="756"/>
              </a:cxn>
              <a:cxn ang="0">
                <a:pos x="543" y="713"/>
              </a:cxn>
              <a:cxn ang="0">
                <a:pos x="531" y="671"/>
              </a:cxn>
              <a:cxn ang="0">
                <a:pos x="525" y="623"/>
              </a:cxn>
              <a:cxn ang="0">
                <a:pos x="522" y="583"/>
              </a:cxn>
              <a:cxn ang="0">
                <a:pos x="523" y="535"/>
              </a:cxn>
              <a:cxn ang="0">
                <a:pos x="528" y="498"/>
              </a:cxn>
              <a:cxn ang="0">
                <a:pos x="544" y="447"/>
              </a:cxn>
              <a:cxn ang="0">
                <a:pos x="565" y="400"/>
              </a:cxn>
              <a:cxn ang="0">
                <a:pos x="779" y="507"/>
              </a:cxn>
              <a:cxn ang="0">
                <a:pos x="0" y="55"/>
              </a:cxn>
              <a:cxn ang="0">
                <a:pos x="169" y="175"/>
              </a:cxn>
              <a:cxn ang="0">
                <a:pos x="146" y="221"/>
              </a:cxn>
              <a:cxn ang="0">
                <a:pos x="128" y="265"/>
              </a:cxn>
              <a:cxn ang="0">
                <a:pos x="115" y="301"/>
              </a:cxn>
              <a:cxn ang="0">
                <a:pos x="105" y="338"/>
              </a:cxn>
              <a:cxn ang="0">
                <a:pos x="98" y="373"/>
              </a:cxn>
              <a:cxn ang="0">
                <a:pos x="90" y="408"/>
              </a:cxn>
              <a:cxn ang="0">
                <a:pos x="85" y="451"/>
              </a:cxn>
              <a:cxn ang="0">
                <a:pos x="81" y="491"/>
              </a:cxn>
              <a:cxn ang="0">
                <a:pos x="80" y="537"/>
              </a:cxn>
              <a:cxn ang="0">
                <a:pos x="81" y="578"/>
              </a:cxn>
              <a:cxn ang="0">
                <a:pos x="85" y="614"/>
              </a:cxn>
              <a:cxn ang="0">
                <a:pos x="89" y="658"/>
              </a:cxn>
              <a:cxn ang="0">
                <a:pos x="96" y="700"/>
              </a:cxn>
              <a:cxn ang="0">
                <a:pos x="108" y="752"/>
              </a:cxn>
              <a:cxn ang="0">
                <a:pos x="125" y="814"/>
              </a:cxn>
              <a:cxn ang="0">
                <a:pos x="148" y="872"/>
              </a:cxn>
              <a:cxn ang="0">
                <a:pos x="173" y="930"/>
              </a:cxn>
              <a:cxn ang="0">
                <a:pos x="204" y="985"/>
              </a:cxn>
              <a:cxn ang="0">
                <a:pos x="238" y="1041"/>
              </a:cxn>
              <a:cxn ang="0">
                <a:pos x="275" y="1094"/>
              </a:cxn>
              <a:cxn ang="0">
                <a:pos x="317" y="1145"/>
              </a:cxn>
              <a:cxn ang="0">
                <a:pos x="372" y="1204"/>
              </a:cxn>
              <a:cxn ang="0">
                <a:pos x="432" y="1260"/>
              </a:cxn>
              <a:cxn ang="0">
                <a:pos x="502" y="1312"/>
              </a:cxn>
              <a:cxn ang="0">
                <a:pos x="588" y="1369"/>
              </a:cxn>
              <a:cxn ang="0">
                <a:pos x="665" y="1408"/>
              </a:cxn>
              <a:cxn ang="0">
                <a:pos x="740" y="1441"/>
              </a:cxn>
              <a:cxn ang="0">
                <a:pos x="826" y="1469"/>
              </a:cxn>
            </a:cxnLst>
            <a:rect l="0" t="0" r="r" b="b"/>
            <a:pathLst>
              <a:path w="858" h="1469">
                <a:moveTo>
                  <a:pt x="829" y="1469"/>
                </a:moveTo>
                <a:lnTo>
                  <a:pt x="657" y="1287"/>
                </a:lnTo>
                <a:lnTo>
                  <a:pt x="656" y="1286"/>
                </a:lnTo>
                <a:lnTo>
                  <a:pt x="858" y="1050"/>
                </a:lnTo>
                <a:lnTo>
                  <a:pt x="833" y="1039"/>
                </a:lnTo>
                <a:lnTo>
                  <a:pt x="806" y="1027"/>
                </a:lnTo>
                <a:lnTo>
                  <a:pt x="778" y="1011"/>
                </a:lnTo>
                <a:lnTo>
                  <a:pt x="747" y="991"/>
                </a:lnTo>
                <a:lnTo>
                  <a:pt x="720" y="970"/>
                </a:lnTo>
                <a:lnTo>
                  <a:pt x="688" y="944"/>
                </a:lnTo>
                <a:lnTo>
                  <a:pt x="665" y="921"/>
                </a:lnTo>
                <a:lnTo>
                  <a:pt x="640" y="893"/>
                </a:lnTo>
                <a:lnTo>
                  <a:pt x="619" y="867"/>
                </a:lnTo>
                <a:lnTo>
                  <a:pt x="601" y="840"/>
                </a:lnTo>
                <a:lnTo>
                  <a:pt x="587" y="818"/>
                </a:lnTo>
                <a:lnTo>
                  <a:pt x="577" y="798"/>
                </a:lnTo>
                <a:lnTo>
                  <a:pt x="567" y="777"/>
                </a:lnTo>
                <a:lnTo>
                  <a:pt x="558" y="756"/>
                </a:lnTo>
                <a:lnTo>
                  <a:pt x="549" y="732"/>
                </a:lnTo>
                <a:lnTo>
                  <a:pt x="543" y="713"/>
                </a:lnTo>
                <a:lnTo>
                  <a:pt x="537" y="692"/>
                </a:lnTo>
                <a:lnTo>
                  <a:pt x="531" y="671"/>
                </a:lnTo>
                <a:lnTo>
                  <a:pt x="528" y="649"/>
                </a:lnTo>
                <a:lnTo>
                  <a:pt x="525" y="623"/>
                </a:lnTo>
                <a:lnTo>
                  <a:pt x="522" y="600"/>
                </a:lnTo>
                <a:lnTo>
                  <a:pt x="522" y="583"/>
                </a:lnTo>
                <a:lnTo>
                  <a:pt x="520" y="556"/>
                </a:lnTo>
                <a:lnTo>
                  <a:pt x="523" y="535"/>
                </a:lnTo>
                <a:lnTo>
                  <a:pt x="526" y="517"/>
                </a:lnTo>
                <a:lnTo>
                  <a:pt x="528" y="498"/>
                </a:lnTo>
                <a:lnTo>
                  <a:pt x="536" y="471"/>
                </a:lnTo>
                <a:lnTo>
                  <a:pt x="544" y="447"/>
                </a:lnTo>
                <a:lnTo>
                  <a:pt x="554" y="423"/>
                </a:lnTo>
                <a:lnTo>
                  <a:pt x="565" y="400"/>
                </a:lnTo>
                <a:lnTo>
                  <a:pt x="572" y="387"/>
                </a:lnTo>
                <a:lnTo>
                  <a:pt x="779" y="507"/>
                </a:lnTo>
                <a:lnTo>
                  <a:pt x="560" y="0"/>
                </a:lnTo>
                <a:lnTo>
                  <a:pt x="0" y="55"/>
                </a:lnTo>
                <a:lnTo>
                  <a:pt x="178" y="158"/>
                </a:lnTo>
                <a:lnTo>
                  <a:pt x="169" y="175"/>
                </a:lnTo>
                <a:lnTo>
                  <a:pt x="158" y="197"/>
                </a:lnTo>
                <a:lnTo>
                  <a:pt x="146" y="221"/>
                </a:lnTo>
                <a:lnTo>
                  <a:pt x="136" y="246"/>
                </a:lnTo>
                <a:lnTo>
                  <a:pt x="128" y="265"/>
                </a:lnTo>
                <a:lnTo>
                  <a:pt x="122" y="280"/>
                </a:lnTo>
                <a:lnTo>
                  <a:pt x="115" y="301"/>
                </a:lnTo>
                <a:lnTo>
                  <a:pt x="109" y="323"/>
                </a:lnTo>
                <a:lnTo>
                  <a:pt x="105" y="338"/>
                </a:lnTo>
                <a:lnTo>
                  <a:pt x="100" y="355"/>
                </a:lnTo>
                <a:lnTo>
                  <a:pt x="98" y="373"/>
                </a:lnTo>
                <a:lnTo>
                  <a:pt x="94" y="392"/>
                </a:lnTo>
                <a:lnTo>
                  <a:pt x="90" y="408"/>
                </a:lnTo>
                <a:lnTo>
                  <a:pt x="88" y="428"/>
                </a:lnTo>
                <a:lnTo>
                  <a:pt x="85" y="451"/>
                </a:lnTo>
                <a:lnTo>
                  <a:pt x="83" y="472"/>
                </a:lnTo>
                <a:lnTo>
                  <a:pt x="81" y="491"/>
                </a:lnTo>
                <a:lnTo>
                  <a:pt x="80" y="514"/>
                </a:lnTo>
                <a:lnTo>
                  <a:pt x="80" y="537"/>
                </a:lnTo>
                <a:lnTo>
                  <a:pt x="79" y="557"/>
                </a:lnTo>
                <a:lnTo>
                  <a:pt x="81" y="578"/>
                </a:lnTo>
                <a:lnTo>
                  <a:pt x="82" y="595"/>
                </a:lnTo>
                <a:lnTo>
                  <a:pt x="85" y="614"/>
                </a:lnTo>
                <a:lnTo>
                  <a:pt x="86" y="635"/>
                </a:lnTo>
                <a:lnTo>
                  <a:pt x="89" y="658"/>
                </a:lnTo>
                <a:lnTo>
                  <a:pt x="92" y="680"/>
                </a:lnTo>
                <a:lnTo>
                  <a:pt x="96" y="700"/>
                </a:lnTo>
                <a:lnTo>
                  <a:pt x="100" y="720"/>
                </a:lnTo>
                <a:lnTo>
                  <a:pt x="108" y="752"/>
                </a:lnTo>
                <a:lnTo>
                  <a:pt x="118" y="786"/>
                </a:lnTo>
                <a:lnTo>
                  <a:pt x="125" y="814"/>
                </a:lnTo>
                <a:lnTo>
                  <a:pt x="138" y="848"/>
                </a:lnTo>
                <a:lnTo>
                  <a:pt x="148" y="872"/>
                </a:lnTo>
                <a:lnTo>
                  <a:pt x="160" y="900"/>
                </a:lnTo>
                <a:lnTo>
                  <a:pt x="173" y="930"/>
                </a:lnTo>
                <a:lnTo>
                  <a:pt x="188" y="957"/>
                </a:lnTo>
                <a:lnTo>
                  <a:pt x="204" y="985"/>
                </a:lnTo>
                <a:lnTo>
                  <a:pt x="220" y="1014"/>
                </a:lnTo>
                <a:lnTo>
                  <a:pt x="238" y="1041"/>
                </a:lnTo>
                <a:lnTo>
                  <a:pt x="253" y="1066"/>
                </a:lnTo>
                <a:lnTo>
                  <a:pt x="275" y="1094"/>
                </a:lnTo>
                <a:lnTo>
                  <a:pt x="295" y="1120"/>
                </a:lnTo>
                <a:lnTo>
                  <a:pt x="317" y="1145"/>
                </a:lnTo>
                <a:lnTo>
                  <a:pt x="342" y="1172"/>
                </a:lnTo>
                <a:lnTo>
                  <a:pt x="372" y="1204"/>
                </a:lnTo>
                <a:lnTo>
                  <a:pt x="402" y="1232"/>
                </a:lnTo>
                <a:lnTo>
                  <a:pt x="432" y="1260"/>
                </a:lnTo>
                <a:lnTo>
                  <a:pt x="465" y="1284"/>
                </a:lnTo>
                <a:lnTo>
                  <a:pt x="502" y="1312"/>
                </a:lnTo>
                <a:lnTo>
                  <a:pt x="549" y="1345"/>
                </a:lnTo>
                <a:lnTo>
                  <a:pt x="588" y="1369"/>
                </a:lnTo>
                <a:lnTo>
                  <a:pt x="627" y="1390"/>
                </a:lnTo>
                <a:lnTo>
                  <a:pt x="665" y="1408"/>
                </a:lnTo>
                <a:lnTo>
                  <a:pt x="702" y="1424"/>
                </a:lnTo>
                <a:lnTo>
                  <a:pt x="740" y="1441"/>
                </a:lnTo>
                <a:lnTo>
                  <a:pt x="781" y="1456"/>
                </a:lnTo>
                <a:lnTo>
                  <a:pt x="826" y="1469"/>
                </a:lnTo>
                <a:lnTo>
                  <a:pt x="829" y="1469"/>
                </a:lnTo>
                <a:close/>
              </a:path>
            </a:pathLst>
          </a:custGeom>
          <a:solidFill>
            <a:srgbClr val="FF6600"/>
          </a:solidFill>
          <a:ln w="9525">
            <a:noFill/>
            <a:round/>
            <a:headEnd/>
            <a:tailEnd/>
          </a:ln>
        </p:spPr>
        <p:txBody>
          <a:bodyPr/>
          <a:lstStyle/>
          <a:p>
            <a:endParaRPr lang="en-US">
              <a:latin typeface="Calibri" panose="020F0502020204030204" pitchFamily="34" charset="0"/>
            </a:endParaRPr>
          </a:p>
        </p:txBody>
      </p:sp>
      <p:sp>
        <p:nvSpPr>
          <p:cNvPr id="8" name="Freeform 9"/>
          <p:cNvSpPr>
            <a:spLocks/>
          </p:cNvSpPr>
          <p:nvPr/>
        </p:nvSpPr>
        <p:spPr bwMode="auto">
          <a:xfrm>
            <a:off x="4511675" y="3390900"/>
            <a:ext cx="1362075" cy="2332038"/>
          </a:xfrm>
          <a:custGeom>
            <a:avLst/>
            <a:gdLst/>
            <a:ahLst/>
            <a:cxnLst>
              <a:cxn ang="0">
                <a:pos x="657" y="1287"/>
              </a:cxn>
              <a:cxn ang="0">
                <a:pos x="858" y="1050"/>
              </a:cxn>
              <a:cxn ang="0">
                <a:pos x="806" y="1027"/>
              </a:cxn>
              <a:cxn ang="0">
                <a:pos x="747" y="991"/>
              </a:cxn>
              <a:cxn ang="0">
                <a:pos x="688" y="944"/>
              </a:cxn>
              <a:cxn ang="0">
                <a:pos x="640" y="893"/>
              </a:cxn>
              <a:cxn ang="0">
                <a:pos x="601" y="840"/>
              </a:cxn>
              <a:cxn ang="0">
                <a:pos x="577" y="798"/>
              </a:cxn>
              <a:cxn ang="0">
                <a:pos x="558" y="756"/>
              </a:cxn>
              <a:cxn ang="0">
                <a:pos x="543" y="713"/>
              </a:cxn>
              <a:cxn ang="0">
                <a:pos x="531" y="671"/>
              </a:cxn>
              <a:cxn ang="0">
                <a:pos x="525" y="623"/>
              </a:cxn>
              <a:cxn ang="0">
                <a:pos x="522" y="583"/>
              </a:cxn>
              <a:cxn ang="0">
                <a:pos x="523" y="535"/>
              </a:cxn>
              <a:cxn ang="0">
                <a:pos x="528" y="498"/>
              </a:cxn>
              <a:cxn ang="0">
                <a:pos x="544" y="447"/>
              </a:cxn>
              <a:cxn ang="0">
                <a:pos x="565" y="400"/>
              </a:cxn>
              <a:cxn ang="0">
                <a:pos x="779" y="507"/>
              </a:cxn>
              <a:cxn ang="0">
                <a:pos x="0" y="55"/>
              </a:cxn>
              <a:cxn ang="0">
                <a:pos x="169" y="175"/>
              </a:cxn>
              <a:cxn ang="0">
                <a:pos x="146" y="221"/>
              </a:cxn>
              <a:cxn ang="0">
                <a:pos x="128" y="265"/>
              </a:cxn>
              <a:cxn ang="0">
                <a:pos x="115" y="301"/>
              </a:cxn>
              <a:cxn ang="0">
                <a:pos x="105" y="338"/>
              </a:cxn>
              <a:cxn ang="0">
                <a:pos x="98" y="373"/>
              </a:cxn>
              <a:cxn ang="0">
                <a:pos x="90" y="408"/>
              </a:cxn>
              <a:cxn ang="0">
                <a:pos x="85" y="451"/>
              </a:cxn>
              <a:cxn ang="0">
                <a:pos x="81" y="491"/>
              </a:cxn>
              <a:cxn ang="0">
                <a:pos x="80" y="537"/>
              </a:cxn>
              <a:cxn ang="0">
                <a:pos x="81" y="578"/>
              </a:cxn>
              <a:cxn ang="0">
                <a:pos x="85" y="614"/>
              </a:cxn>
              <a:cxn ang="0">
                <a:pos x="89" y="658"/>
              </a:cxn>
              <a:cxn ang="0">
                <a:pos x="96" y="700"/>
              </a:cxn>
              <a:cxn ang="0">
                <a:pos x="108" y="752"/>
              </a:cxn>
              <a:cxn ang="0">
                <a:pos x="125" y="814"/>
              </a:cxn>
              <a:cxn ang="0">
                <a:pos x="148" y="872"/>
              </a:cxn>
              <a:cxn ang="0">
                <a:pos x="173" y="930"/>
              </a:cxn>
              <a:cxn ang="0">
                <a:pos x="204" y="985"/>
              </a:cxn>
              <a:cxn ang="0">
                <a:pos x="238" y="1041"/>
              </a:cxn>
              <a:cxn ang="0">
                <a:pos x="275" y="1094"/>
              </a:cxn>
              <a:cxn ang="0">
                <a:pos x="317" y="1145"/>
              </a:cxn>
              <a:cxn ang="0">
                <a:pos x="372" y="1204"/>
              </a:cxn>
              <a:cxn ang="0">
                <a:pos x="432" y="1260"/>
              </a:cxn>
              <a:cxn ang="0">
                <a:pos x="502" y="1312"/>
              </a:cxn>
              <a:cxn ang="0">
                <a:pos x="588" y="1369"/>
              </a:cxn>
              <a:cxn ang="0">
                <a:pos x="665" y="1408"/>
              </a:cxn>
              <a:cxn ang="0">
                <a:pos x="740" y="1441"/>
              </a:cxn>
              <a:cxn ang="0">
                <a:pos x="826" y="1469"/>
              </a:cxn>
            </a:cxnLst>
            <a:rect l="0" t="0" r="r" b="b"/>
            <a:pathLst>
              <a:path w="858" h="1469">
                <a:moveTo>
                  <a:pt x="829" y="1469"/>
                </a:moveTo>
                <a:lnTo>
                  <a:pt x="657" y="1287"/>
                </a:lnTo>
                <a:lnTo>
                  <a:pt x="656" y="1286"/>
                </a:lnTo>
                <a:lnTo>
                  <a:pt x="858" y="1050"/>
                </a:lnTo>
                <a:lnTo>
                  <a:pt x="833" y="1039"/>
                </a:lnTo>
                <a:lnTo>
                  <a:pt x="806" y="1027"/>
                </a:lnTo>
                <a:lnTo>
                  <a:pt x="778" y="1011"/>
                </a:lnTo>
                <a:lnTo>
                  <a:pt x="747" y="991"/>
                </a:lnTo>
                <a:lnTo>
                  <a:pt x="720" y="970"/>
                </a:lnTo>
                <a:lnTo>
                  <a:pt x="688" y="944"/>
                </a:lnTo>
                <a:lnTo>
                  <a:pt x="665" y="921"/>
                </a:lnTo>
                <a:lnTo>
                  <a:pt x="640" y="893"/>
                </a:lnTo>
                <a:lnTo>
                  <a:pt x="619" y="867"/>
                </a:lnTo>
                <a:lnTo>
                  <a:pt x="601" y="840"/>
                </a:lnTo>
                <a:lnTo>
                  <a:pt x="587" y="818"/>
                </a:lnTo>
                <a:lnTo>
                  <a:pt x="577" y="798"/>
                </a:lnTo>
                <a:lnTo>
                  <a:pt x="567" y="777"/>
                </a:lnTo>
                <a:lnTo>
                  <a:pt x="558" y="756"/>
                </a:lnTo>
                <a:lnTo>
                  <a:pt x="549" y="732"/>
                </a:lnTo>
                <a:lnTo>
                  <a:pt x="543" y="713"/>
                </a:lnTo>
                <a:lnTo>
                  <a:pt x="537" y="692"/>
                </a:lnTo>
                <a:lnTo>
                  <a:pt x="531" y="671"/>
                </a:lnTo>
                <a:lnTo>
                  <a:pt x="528" y="649"/>
                </a:lnTo>
                <a:lnTo>
                  <a:pt x="525" y="623"/>
                </a:lnTo>
                <a:lnTo>
                  <a:pt x="522" y="600"/>
                </a:lnTo>
                <a:lnTo>
                  <a:pt x="522" y="583"/>
                </a:lnTo>
                <a:lnTo>
                  <a:pt x="520" y="556"/>
                </a:lnTo>
                <a:lnTo>
                  <a:pt x="523" y="535"/>
                </a:lnTo>
                <a:lnTo>
                  <a:pt x="526" y="517"/>
                </a:lnTo>
                <a:lnTo>
                  <a:pt x="528" y="498"/>
                </a:lnTo>
                <a:lnTo>
                  <a:pt x="536" y="471"/>
                </a:lnTo>
                <a:lnTo>
                  <a:pt x="544" y="447"/>
                </a:lnTo>
                <a:lnTo>
                  <a:pt x="554" y="423"/>
                </a:lnTo>
                <a:lnTo>
                  <a:pt x="565" y="400"/>
                </a:lnTo>
                <a:lnTo>
                  <a:pt x="572" y="387"/>
                </a:lnTo>
                <a:lnTo>
                  <a:pt x="779" y="507"/>
                </a:lnTo>
                <a:lnTo>
                  <a:pt x="560" y="0"/>
                </a:lnTo>
                <a:lnTo>
                  <a:pt x="0" y="55"/>
                </a:lnTo>
                <a:lnTo>
                  <a:pt x="178" y="158"/>
                </a:lnTo>
                <a:lnTo>
                  <a:pt x="169" y="175"/>
                </a:lnTo>
                <a:lnTo>
                  <a:pt x="158" y="197"/>
                </a:lnTo>
                <a:lnTo>
                  <a:pt x="146" y="221"/>
                </a:lnTo>
                <a:lnTo>
                  <a:pt x="136" y="246"/>
                </a:lnTo>
                <a:lnTo>
                  <a:pt x="128" y="265"/>
                </a:lnTo>
                <a:lnTo>
                  <a:pt x="122" y="280"/>
                </a:lnTo>
                <a:lnTo>
                  <a:pt x="115" y="301"/>
                </a:lnTo>
                <a:lnTo>
                  <a:pt x="109" y="323"/>
                </a:lnTo>
                <a:lnTo>
                  <a:pt x="105" y="338"/>
                </a:lnTo>
                <a:lnTo>
                  <a:pt x="100" y="355"/>
                </a:lnTo>
                <a:lnTo>
                  <a:pt x="98" y="373"/>
                </a:lnTo>
                <a:lnTo>
                  <a:pt x="94" y="392"/>
                </a:lnTo>
                <a:lnTo>
                  <a:pt x="90" y="408"/>
                </a:lnTo>
                <a:lnTo>
                  <a:pt x="88" y="428"/>
                </a:lnTo>
                <a:lnTo>
                  <a:pt x="85" y="451"/>
                </a:lnTo>
                <a:lnTo>
                  <a:pt x="83" y="472"/>
                </a:lnTo>
                <a:lnTo>
                  <a:pt x="81" y="491"/>
                </a:lnTo>
                <a:lnTo>
                  <a:pt x="80" y="514"/>
                </a:lnTo>
                <a:lnTo>
                  <a:pt x="80" y="537"/>
                </a:lnTo>
                <a:lnTo>
                  <a:pt x="79" y="557"/>
                </a:lnTo>
                <a:lnTo>
                  <a:pt x="81" y="578"/>
                </a:lnTo>
                <a:lnTo>
                  <a:pt x="82" y="595"/>
                </a:lnTo>
                <a:lnTo>
                  <a:pt x="85" y="614"/>
                </a:lnTo>
                <a:lnTo>
                  <a:pt x="86" y="635"/>
                </a:lnTo>
                <a:lnTo>
                  <a:pt x="89" y="658"/>
                </a:lnTo>
                <a:lnTo>
                  <a:pt x="92" y="680"/>
                </a:lnTo>
                <a:lnTo>
                  <a:pt x="96" y="700"/>
                </a:lnTo>
                <a:lnTo>
                  <a:pt x="100" y="720"/>
                </a:lnTo>
                <a:lnTo>
                  <a:pt x="108" y="752"/>
                </a:lnTo>
                <a:lnTo>
                  <a:pt x="118" y="786"/>
                </a:lnTo>
                <a:lnTo>
                  <a:pt x="125" y="814"/>
                </a:lnTo>
                <a:lnTo>
                  <a:pt x="138" y="848"/>
                </a:lnTo>
                <a:lnTo>
                  <a:pt x="148" y="872"/>
                </a:lnTo>
                <a:lnTo>
                  <a:pt x="160" y="900"/>
                </a:lnTo>
                <a:lnTo>
                  <a:pt x="173" y="930"/>
                </a:lnTo>
                <a:lnTo>
                  <a:pt x="188" y="957"/>
                </a:lnTo>
                <a:lnTo>
                  <a:pt x="204" y="985"/>
                </a:lnTo>
                <a:lnTo>
                  <a:pt x="220" y="1014"/>
                </a:lnTo>
                <a:lnTo>
                  <a:pt x="238" y="1041"/>
                </a:lnTo>
                <a:lnTo>
                  <a:pt x="253" y="1066"/>
                </a:lnTo>
                <a:lnTo>
                  <a:pt x="275" y="1094"/>
                </a:lnTo>
                <a:lnTo>
                  <a:pt x="295" y="1120"/>
                </a:lnTo>
                <a:lnTo>
                  <a:pt x="317" y="1145"/>
                </a:lnTo>
                <a:lnTo>
                  <a:pt x="342" y="1172"/>
                </a:lnTo>
                <a:lnTo>
                  <a:pt x="372" y="1204"/>
                </a:lnTo>
                <a:lnTo>
                  <a:pt x="402" y="1232"/>
                </a:lnTo>
                <a:lnTo>
                  <a:pt x="432" y="1260"/>
                </a:lnTo>
                <a:lnTo>
                  <a:pt x="465" y="1284"/>
                </a:lnTo>
                <a:lnTo>
                  <a:pt x="502" y="1312"/>
                </a:lnTo>
                <a:lnTo>
                  <a:pt x="549" y="1345"/>
                </a:lnTo>
                <a:lnTo>
                  <a:pt x="588" y="1369"/>
                </a:lnTo>
                <a:lnTo>
                  <a:pt x="627" y="1390"/>
                </a:lnTo>
                <a:lnTo>
                  <a:pt x="665" y="1408"/>
                </a:lnTo>
                <a:lnTo>
                  <a:pt x="702" y="1424"/>
                </a:lnTo>
                <a:lnTo>
                  <a:pt x="740" y="1441"/>
                </a:lnTo>
                <a:lnTo>
                  <a:pt x="781" y="1456"/>
                </a:lnTo>
                <a:lnTo>
                  <a:pt x="826" y="1469"/>
                </a:lnTo>
                <a:lnTo>
                  <a:pt x="829" y="1469"/>
                </a:lnTo>
                <a:close/>
              </a:path>
            </a:pathLst>
          </a:custGeom>
          <a:noFill/>
          <a:ln w="4763" cap="rnd">
            <a:solidFill>
              <a:srgbClr val="FF6600"/>
            </a:solidFill>
            <a:prstDash val="solid"/>
            <a:round/>
            <a:headEnd/>
            <a:tailEnd/>
          </a:ln>
        </p:spPr>
        <p:txBody>
          <a:bodyPr/>
          <a:lstStyle/>
          <a:p>
            <a:endParaRPr lang="en-US">
              <a:latin typeface="Calibri" panose="020F0502020204030204" pitchFamily="34" charset="0"/>
            </a:endParaRPr>
          </a:p>
        </p:txBody>
      </p:sp>
      <p:sp>
        <p:nvSpPr>
          <p:cNvPr id="9" name="Freeform 10"/>
          <p:cNvSpPr>
            <a:spLocks/>
          </p:cNvSpPr>
          <p:nvPr/>
        </p:nvSpPr>
        <p:spPr bwMode="auto">
          <a:xfrm>
            <a:off x="5078413" y="2698750"/>
            <a:ext cx="2717800" cy="1344613"/>
          </a:xfrm>
          <a:custGeom>
            <a:avLst/>
            <a:gdLst/>
            <a:ahLst/>
            <a:cxnLst>
              <a:cxn ang="0">
                <a:pos x="254" y="256"/>
              </a:cxn>
              <a:cxn ang="0">
                <a:pos x="369" y="565"/>
              </a:cxn>
              <a:cxn ang="0">
                <a:pos x="417" y="529"/>
              </a:cxn>
              <a:cxn ang="0">
                <a:pos x="479" y="495"/>
              </a:cxn>
              <a:cxn ang="0">
                <a:pos x="551" y="466"/>
              </a:cxn>
              <a:cxn ang="0">
                <a:pos x="623" y="449"/>
              </a:cxn>
              <a:cxn ang="0">
                <a:pos x="691" y="440"/>
              </a:cxn>
              <a:cxn ang="0">
                <a:pos x="742" y="441"/>
              </a:cxn>
              <a:cxn ang="0">
                <a:pos x="790" y="446"/>
              </a:cxn>
              <a:cxn ang="0">
                <a:pos x="836" y="455"/>
              </a:cxn>
              <a:cxn ang="0">
                <a:pos x="880" y="466"/>
              </a:cxn>
              <a:cxn ang="0">
                <a:pos x="928" y="487"/>
              </a:cxn>
              <a:cxn ang="0">
                <a:pos x="966" y="505"/>
              </a:cxn>
              <a:cxn ang="0">
                <a:pos x="1009" y="530"/>
              </a:cxn>
              <a:cxn ang="0">
                <a:pos x="1041" y="555"/>
              </a:cxn>
              <a:cxn ang="0">
                <a:pos x="1079" y="597"/>
              </a:cxn>
              <a:cxn ang="0">
                <a:pos x="1111" y="641"/>
              </a:cxn>
              <a:cxn ang="0">
                <a:pos x="906" y="779"/>
              </a:cxn>
              <a:cxn ang="0">
                <a:pos x="1712" y="306"/>
              </a:cxn>
              <a:cxn ang="0">
                <a:pos x="1518" y="398"/>
              </a:cxn>
              <a:cxn ang="0">
                <a:pos x="1487" y="352"/>
              </a:cxn>
              <a:cxn ang="0">
                <a:pos x="1456" y="312"/>
              </a:cxn>
              <a:cxn ang="0">
                <a:pos x="1430" y="281"/>
              </a:cxn>
              <a:cxn ang="0">
                <a:pos x="1401" y="253"/>
              </a:cxn>
              <a:cxn ang="0">
                <a:pos x="1372" y="227"/>
              </a:cxn>
              <a:cxn ang="0">
                <a:pos x="1344" y="202"/>
              </a:cxn>
              <a:cxn ang="0">
                <a:pos x="1307" y="175"/>
              </a:cxn>
              <a:cxn ang="0">
                <a:pos x="1272" y="150"/>
              </a:cxn>
              <a:cxn ang="0">
                <a:pos x="1232" y="124"/>
              </a:cxn>
              <a:cxn ang="0">
                <a:pos x="1193" y="104"/>
              </a:cxn>
              <a:cxn ang="0">
                <a:pos x="1158" y="87"/>
              </a:cxn>
              <a:cxn ang="0">
                <a:pos x="1116" y="68"/>
              </a:cxn>
              <a:cxn ang="0">
                <a:pos x="1074" y="53"/>
              </a:cxn>
              <a:cxn ang="0">
                <a:pos x="1020" y="36"/>
              </a:cxn>
              <a:cxn ang="0">
                <a:pos x="955" y="19"/>
              </a:cxn>
              <a:cxn ang="0">
                <a:pos x="890" y="9"/>
              </a:cxn>
              <a:cxn ang="0">
                <a:pos x="824" y="1"/>
              </a:cxn>
              <a:cxn ang="0">
                <a:pos x="759" y="1"/>
              </a:cxn>
              <a:cxn ang="0">
                <a:pos x="690" y="2"/>
              </a:cxn>
              <a:cxn ang="0">
                <a:pos x="623" y="8"/>
              </a:cxn>
              <a:cxn ang="0">
                <a:pos x="555" y="19"/>
              </a:cxn>
              <a:cxn ang="0">
                <a:pos x="473" y="38"/>
              </a:cxn>
              <a:cxn ang="0">
                <a:pos x="391" y="64"/>
              </a:cxn>
              <a:cxn ang="0">
                <a:pos x="309" y="100"/>
              </a:cxn>
              <a:cxn ang="0">
                <a:pos x="214" y="149"/>
              </a:cxn>
              <a:cxn ang="0">
                <a:pos x="138" y="199"/>
              </a:cxn>
              <a:cxn ang="0">
                <a:pos x="70" y="250"/>
              </a:cxn>
              <a:cxn ang="0">
                <a:pos x="1" y="314"/>
              </a:cxn>
            </a:cxnLst>
            <a:rect l="0" t="0" r="r" b="b"/>
            <a:pathLst>
              <a:path w="1712" h="847">
                <a:moveTo>
                  <a:pt x="0" y="316"/>
                </a:moveTo>
                <a:lnTo>
                  <a:pt x="254" y="256"/>
                </a:lnTo>
                <a:lnTo>
                  <a:pt x="255" y="255"/>
                </a:lnTo>
                <a:lnTo>
                  <a:pt x="369" y="565"/>
                </a:lnTo>
                <a:lnTo>
                  <a:pt x="391" y="548"/>
                </a:lnTo>
                <a:lnTo>
                  <a:pt x="417" y="529"/>
                </a:lnTo>
                <a:lnTo>
                  <a:pt x="445" y="513"/>
                </a:lnTo>
                <a:lnTo>
                  <a:pt x="479" y="495"/>
                </a:lnTo>
                <a:lnTo>
                  <a:pt x="512" y="481"/>
                </a:lnTo>
                <a:lnTo>
                  <a:pt x="551" y="466"/>
                </a:lnTo>
                <a:lnTo>
                  <a:pt x="584" y="456"/>
                </a:lnTo>
                <a:lnTo>
                  <a:pt x="623" y="449"/>
                </a:lnTo>
                <a:lnTo>
                  <a:pt x="657" y="443"/>
                </a:lnTo>
                <a:lnTo>
                  <a:pt x="691" y="440"/>
                </a:lnTo>
                <a:lnTo>
                  <a:pt x="718" y="440"/>
                </a:lnTo>
                <a:lnTo>
                  <a:pt x="742" y="441"/>
                </a:lnTo>
                <a:lnTo>
                  <a:pt x="765" y="443"/>
                </a:lnTo>
                <a:lnTo>
                  <a:pt x="790" y="446"/>
                </a:lnTo>
                <a:lnTo>
                  <a:pt x="816" y="450"/>
                </a:lnTo>
                <a:lnTo>
                  <a:pt x="836" y="455"/>
                </a:lnTo>
                <a:lnTo>
                  <a:pt x="859" y="460"/>
                </a:lnTo>
                <a:lnTo>
                  <a:pt x="880" y="466"/>
                </a:lnTo>
                <a:lnTo>
                  <a:pt x="903" y="475"/>
                </a:lnTo>
                <a:lnTo>
                  <a:pt x="928" y="487"/>
                </a:lnTo>
                <a:lnTo>
                  <a:pt x="950" y="495"/>
                </a:lnTo>
                <a:lnTo>
                  <a:pt x="966" y="505"/>
                </a:lnTo>
                <a:lnTo>
                  <a:pt x="992" y="517"/>
                </a:lnTo>
                <a:lnTo>
                  <a:pt x="1009" y="530"/>
                </a:lnTo>
                <a:lnTo>
                  <a:pt x="1024" y="542"/>
                </a:lnTo>
                <a:lnTo>
                  <a:pt x="1041" y="555"/>
                </a:lnTo>
                <a:lnTo>
                  <a:pt x="1061" y="576"/>
                </a:lnTo>
                <a:lnTo>
                  <a:pt x="1079" y="597"/>
                </a:lnTo>
                <a:lnTo>
                  <a:pt x="1096" y="618"/>
                </a:lnTo>
                <a:lnTo>
                  <a:pt x="1111" y="641"/>
                </a:lnTo>
                <a:lnTo>
                  <a:pt x="1120" y="653"/>
                </a:lnTo>
                <a:lnTo>
                  <a:pt x="906" y="779"/>
                </a:lnTo>
                <a:lnTo>
                  <a:pt x="1480" y="847"/>
                </a:lnTo>
                <a:lnTo>
                  <a:pt x="1712" y="306"/>
                </a:lnTo>
                <a:lnTo>
                  <a:pt x="1528" y="414"/>
                </a:lnTo>
                <a:lnTo>
                  <a:pt x="1518" y="398"/>
                </a:lnTo>
                <a:lnTo>
                  <a:pt x="1503" y="375"/>
                </a:lnTo>
                <a:lnTo>
                  <a:pt x="1487" y="352"/>
                </a:lnTo>
                <a:lnTo>
                  <a:pt x="1470" y="330"/>
                </a:lnTo>
                <a:lnTo>
                  <a:pt x="1456" y="312"/>
                </a:lnTo>
                <a:lnTo>
                  <a:pt x="1445" y="299"/>
                </a:lnTo>
                <a:lnTo>
                  <a:pt x="1430" y="281"/>
                </a:lnTo>
                <a:lnTo>
                  <a:pt x="1412" y="264"/>
                </a:lnTo>
                <a:lnTo>
                  <a:pt x="1401" y="253"/>
                </a:lnTo>
                <a:lnTo>
                  <a:pt x="1387" y="239"/>
                </a:lnTo>
                <a:lnTo>
                  <a:pt x="1372" y="227"/>
                </a:lnTo>
                <a:lnTo>
                  <a:pt x="1357" y="214"/>
                </a:lnTo>
                <a:lnTo>
                  <a:pt x="1344" y="202"/>
                </a:lnTo>
                <a:lnTo>
                  <a:pt x="1327" y="189"/>
                </a:lnTo>
                <a:lnTo>
                  <a:pt x="1307" y="175"/>
                </a:lnTo>
                <a:lnTo>
                  <a:pt x="1290" y="162"/>
                </a:lnTo>
                <a:lnTo>
                  <a:pt x="1272" y="150"/>
                </a:lnTo>
                <a:lnTo>
                  <a:pt x="1252" y="136"/>
                </a:lnTo>
                <a:lnTo>
                  <a:pt x="1232" y="124"/>
                </a:lnTo>
                <a:lnTo>
                  <a:pt x="1214" y="113"/>
                </a:lnTo>
                <a:lnTo>
                  <a:pt x="1193" y="104"/>
                </a:lnTo>
                <a:lnTo>
                  <a:pt x="1177" y="95"/>
                </a:lnTo>
                <a:lnTo>
                  <a:pt x="1158" y="87"/>
                </a:lnTo>
                <a:lnTo>
                  <a:pt x="1139" y="78"/>
                </a:lnTo>
                <a:lnTo>
                  <a:pt x="1116" y="68"/>
                </a:lnTo>
                <a:lnTo>
                  <a:pt x="1094" y="60"/>
                </a:lnTo>
                <a:lnTo>
                  <a:pt x="1074" y="53"/>
                </a:lnTo>
                <a:lnTo>
                  <a:pt x="1054" y="46"/>
                </a:lnTo>
                <a:lnTo>
                  <a:pt x="1020" y="36"/>
                </a:lnTo>
                <a:lnTo>
                  <a:pt x="984" y="27"/>
                </a:lnTo>
                <a:lnTo>
                  <a:pt x="955" y="19"/>
                </a:lnTo>
                <a:lnTo>
                  <a:pt x="917" y="13"/>
                </a:lnTo>
                <a:lnTo>
                  <a:pt x="890" y="9"/>
                </a:lnTo>
                <a:lnTo>
                  <a:pt x="859" y="5"/>
                </a:lnTo>
                <a:lnTo>
                  <a:pt x="824" y="1"/>
                </a:lnTo>
                <a:lnTo>
                  <a:pt x="793" y="0"/>
                </a:lnTo>
                <a:lnTo>
                  <a:pt x="759" y="1"/>
                </a:lnTo>
                <a:lnTo>
                  <a:pt x="724" y="0"/>
                </a:lnTo>
                <a:lnTo>
                  <a:pt x="690" y="2"/>
                </a:lnTo>
                <a:lnTo>
                  <a:pt x="659" y="3"/>
                </a:lnTo>
                <a:lnTo>
                  <a:pt x="623" y="8"/>
                </a:lnTo>
                <a:lnTo>
                  <a:pt x="589" y="12"/>
                </a:lnTo>
                <a:lnTo>
                  <a:pt x="555" y="19"/>
                </a:lnTo>
                <a:lnTo>
                  <a:pt x="518" y="28"/>
                </a:lnTo>
                <a:lnTo>
                  <a:pt x="473" y="38"/>
                </a:lnTo>
                <a:lnTo>
                  <a:pt x="432" y="51"/>
                </a:lnTo>
                <a:lnTo>
                  <a:pt x="391" y="64"/>
                </a:lnTo>
                <a:lnTo>
                  <a:pt x="354" y="81"/>
                </a:lnTo>
                <a:lnTo>
                  <a:pt x="309" y="100"/>
                </a:lnTo>
                <a:lnTo>
                  <a:pt x="255" y="126"/>
                </a:lnTo>
                <a:lnTo>
                  <a:pt x="214" y="149"/>
                </a:lnTo>
                <a:lnTo>
                  <a:pt x="174" y="173"/>
                </a:lnTo>
                <a:lnTo>
                  <a:pt x="138" y="199"/>
                </a:lnTo>
                <a:lnTo>
                  <a:pt x="105" y="224"/>
                </a:lnTo>
                <a:lnTo>
                  <a:pt x="70" y="250"/>
                </a:lnTo>
                <a:lnTo>
                  <a:pt x="36" y="280"/>
                </a:lnTo>
                <a:lnTo>
                  <a:pt x="1" y="314"/>
                </a:lnTo>
                <a:lnTo>
                  <a:pt x="0" y="316"/>
                </a:lnTo>
                <a:close/>
              </a:path>
            </a:pathLst>
          </a:custGeom>
          <a:solidFill>
            <a:srgbClr val="800000"/>
          </a:solidFill>
          <a:ln w="9525">
            <a:noFill/>
            <a:round/>
            <a:headEnd/>
            <a:tailEnd/>
          </a:ln>
        </p:spPr>
        <p:txBody>
          <a:bodyPr/>
          <a:lstStyle/>
          <a:p>
            <a:endParaRPr lang="en-US">
              <a:latin typeface="Calibri" panose="020F0502020204030204" pitchFamily="34" charset="0"/>
            </a:endParaRPr>
          </a:p>
        </p:txBody>
      </p:sp>
      <p:sp>
        <p:nvSpPr>
          <p:cNvPr id="10" name="Freeform 11"/>
          <p:cNvSpPr>
            <a:spLocks/>
          </p:cNvSpPr>
          <p:nvPr/>
        </p:nvSpPr>
        <p:spPr bwMode="auto">
          <a:xfrm>
            <a:off x="5078413" y="2698750"/>
            <a:ext cx="2717800" cy="1344613"/>
          </a:xfrm>
          <a:custGeom>
            <a:avLst/>
            <a:gdLst/>
            <a:ahLst/>
            <a:cxnLst>
              <a:cxn ang="0">
                <a:pos x="254" y="256"/>
              </a:cxn>
              <a:cxn ang="0">
                <a:pos x="369" y="565"/>
              </a:cxn>
              <a:cxn ang="0">
                <a:pos x="417" y="529"/>
              </a:cxn>
              <a:cxn ang="0">
                <a:pos x="479" y="495"/>
              </a:cxn>
              <a:cxn ang="0">
                <a:pos x="551" y="466"/>
              </a:cxn>
              <a:cxn ang="0">
                <a:pos x="623" y="449"/>
              </a:cxn>
              <a:cxn ang="0">
                <a:pos x="691" y="440"/>
              </a:cxn>
              <a:cxn ang="0">
                <a:pos x="742" y="441"/>
              </a:cxn>
              <a:cxn ang="0">
                <a:pos x="790" y="446"/>
              </a:cxn>
              <a:cxn ang="0">
                <a:pos x="836" y="455"/>
              </a:cxn>
              <a:cxn ang="0">
                <a:pos x="880" y="466"/>
              </a:cxn>
              <a:cxn ang="0">
                <a:pos x="928" y="487"/>
              </a:cxn>
              <a:cxn ang="0">
                <a:pos x="966" y="505"/>
              </a:cxn>
              <a:cxn ang="0">
                <a:pos x="1009" y="530"/>
              </a:cxn>
              <a:cxn ang="0">
                <a:pos x="1041" y="555"/>
              </a:cxn>
              <a:cxn ang="0">
                <a:pos x="1079" y="597"/>
              </a:cxn>
              <a:cxn ang="0">
                <a:pos x="1111" y="641"/>
              </a:cxn>
              <a:cxn ang="0">
                <a:pos x="906" y="779"/>
              </a:cxn>
              <a:cxn ang="0">
                <a:pos x="1712" y="306"/>
              </a:cxn>
              <a:cxn ang="0">
                <a:pos x="1518" y="398"/>
              </a:cxn>
              <a:cxn ang="0">
                <a:pos x="1487" y="352"/>
              </a:cxn>
              <a:cxn ang="0">
                <a:pos x="1456" y="312"/>
              </a:cxn>
              <a:cxn ang="0">
                <a:pos x="1430" y="281"/>
              </a:cxn>
              <a:cxn ang="0">
                <a:pos x="1401" y="253"/>
              </a:cxn>
              <a:cxn ang="0">
                <a:pos x="1372" y="227"/>
              </a:cxn>
              <a:cxn ang="0">
                <a:pos x="1344" y="202"/>
              </a:cxn>
              <a:cxn ang="0">
                <a:pos x="1307" y="175"/>
              </a:cxn>
              <a:cxn ang="0">
                <a:pos x="1272" y="150"/>
              </a:cxn>
              <a:cxn ang="0">
                <a:pos x="1232" y="124"/>
              </a:cxn>
              <a:cxn ang="0">
                <a:pos x="1193" y="104"/>
              </a:cxn>
              <a:cxn ang="0">
                <a:pos x="1158" y="87"/>
              </a:cxn>
              <a:cxn ang="0">
                <a:pos x="1116" y="68"/>
              </a:cxn>
              <a:cxn ang="0">
                <a:pos x="1074" y="53"/>
              </a:cxn>
              <a:cxn ang="0">
                <a:pos x="1020" y="36"/>
              </a:cxn>
              <a:cxn ang="0">
                <a:pos x="955" y="19"/>
              </a:cxn>
              <a:cxn ang="0">
                <a:pos x="890" y="9"/>
              </a:cxn>
              <a:cxn ang="0">
                <a:pos x="824" y="1"/>
              </a:cxn>
              <a:cxn ang="0">
                <a:pos x="759" y="1"/>
              </a:cxn>
              <a:cxn ang="0">
                <a:pos x="690" y="2"/>
              </a:cxn>
              <a:cxn ang="0">
                <a:pos x="623" y="8"/>
              </a:cxn>
              <a:cxn ang="0">
                <a:pos x="555" y="19"/>
              </a:cxn>
              <a:cxn ang="0">
                <a:pos x="473" y="38"/>
              </a:cxn>
              <a:cxn ang="0">
                <a:pos x="391" y="64"/>
              </a:cxn>
              <a:cxn ang="0">
                <a:pos x="309" y="100"/>
              </a:cxn>
              <a:cxn ang="0">
                <a:pos x="214" y="149"/>
              </a:cxn>
              <a:cxn ang="0">
                <a:pos x="138" y="199"/>
              </a:cxn>
              <a:cxn ang="0">
                <a:pos x="70" y="250"/>
              </a:cxn>
              <a:cxn ang="0">
                <a:pos x="1" y="314"/>
              </a:cxn>
            </a:cxnLst>
            <a:rect l="0" t="0" r="r" b="b"/>
            <a:pathLst>
              <a:path w="1712" h="847">
                <a:moveTo>
                  <a:pt x="0" y="316"/>
                </a:moveTo>
                <a:lnTo>
                  <a:pt x="254" y="256"/>
                </a:lnTo>
                <a:lnTo>
                  <a:pt x="255" y="255"/>
                </a:lnTo>
                <a:lnTo>
                  <a:pt x="369" y="565"/>
                </a:lnTo>
                <a:lnTo>
                  <a:pt x="391" y="548"/>
                </a:lnTo>
                <a:lnTo>
                  <a:pt x="417" y="529"/>
                </a:lnTo>
                <a:lnTo>
                  <a:pt x="445" y="513"/>
                </a:lnTo>
                <a:lnTo>
                  <a:pt x="479" y="495"/>
                </a:lnTo>
                <a:lnTo>
                  <a:pt x="512" y="481"/>
                </a:lnTo>
                <a:lnTo>
                  <a:pt x="551" y="466"/>
                </a:lnTo>
                <a:lnTo>
                  <a:pt x="584" y="456"/>
                </a:lnTo>
                <a:lnTo>
                  <a:pt x="623" y="449"/>
                </a:lnTo>
                <a:lnTo>
                  <a:pt x="657" y="443"/>
                </a:lnTo>
                <a:lnTo>
                  <a:pt x="691" y="440"/>
                </a:lnTo>
                <a:lnTo>
                  <a:pt x="718" y="440"/>
                </a:lnTo>
                <a:lnTo>
                  <a:pt x="742" y="441"/>
                </a:lnTo>
                <a:lnTo>
                  <a:pt x="765" y="443"/>
                </a:lnTo>
                <a:lnTo>
                  <a:pt x="790" y="446"/>
                </a:lnTo>
                <a:lnTo>
                  <a:pt x="816" y="450"/>
                </a:lnTo>
                <a:lnTo>
                  <a:pt x="836" y="455"/>
                </a:lnTo>
                <a:lnTo>
                  <a:pt x="859" y="460"/>
                </a:lnTo>
                <a:lnTo>
                  <a:pt x="880" y="466"/>
                </a:lnTo>
                <a:lnTo>
                  <a:pt x="903" y="475"/>
                </a:lnTo>
                <a:lnTo>
                  <a:pt x="928" y="487"/>
                </a:lnTo>
                <a:lnTo>
                  <a:pt x="950" y="495"/>
                </a:lnTo>
                <a:lnTo>
                  <a:pt x="966" y="505"/>
                </a:lnTo>
                <a:lnTo>
                  <a:pt x="992" y="517"/>
                </a:lnTo>
                <a:lnTo>
                  <a:pt x="1009" y="530"/>
                </a:lnTo>
                <a:lnTo>
                  <a:pt x="1024" y="542"/>
                </a:lnTo>
                <a:lnTo>
                  <a:pt x="1041" y="555"/>
                </a:lnTo>
                <a:lnTo>
                  <a:pt x="1061" y="576"/>
                </a:lnTo>
                <a:lnTo>
                  <a:pt x="1079" y="597"/>
                </a:lnTo>
                <a:lnTo>
                  <a:pt x="1096" y="618"/>
                </a:lnTo>
                <a:lnTo>
                  <a:pt x="1111" y="641"/>
                </a:lnTo>
                <a:lnTo>
                  <a:pt x="1120" y="653"/>
                </a:lnTo>
                <a:lnTo>
                  <a:pt x="906" y="779"/>
                </a:lnTo>
                <a:lnTo>
                  <a:pt x="1480" y="847"/>
                </a:lnTo>
                <a:lnTo>
                  <a:pt x="1712" y="306"/>
                </a:lnTo>
                <a:lnTo>
                  <a:pt x="1528" y="414"/>
                </a:lnTo>
                <a:lnTo>
                  <a:pt x="1518" y="398"/>
                </a:lnTo>
                <a:lnTo>
                  <a:pt x="1503" y="375"/>
                </a:lnTo>
                <a:lnTo>
                  <a:pt x="1487" y="352"/>
                </a:lnTo>
                <a:lnTo>
                  <a:pt x="1470" y="330"/>
                </a:lnTo>
                <a:lnTo>
                  <a:pt x="1456" y="312"/>
                </a:lnTo>
                <a:lnTo>
                  <a:pt x="1445" y="299"/>
                </a:lnTo>
                <a:lnTo>
                  <a:pt x="1430" y="281"/>
                </a:lnTo>
                <a:lnTo>
                  <a:pt x="1412" y="264"/>
                </a:lnTo>
                <a:lnTo>
                  <a:pt x="1401" y="253"/>
                </a:lnTo>
                <a:lnTo>
                  <a:pt x="1387" y="239"/>
                </a:lnTo>
                <a:lnTo>
                  <a:pt x="1372" y="227"/>
                </a:lnTo>
                <a:lnTo>
                  <a:pt x="1357" y="214"/>
                </a:lnTo>
                <a:lnTo>
                  <a:pt x="1344" y="202"/>
                </a:lnTo>
                <a:lnTo>
                  <a:pt x="1327" y="189"/>
                </a:lnTo>
                <a:lnTo>
                  <a:pt x="1307" y="175"/>
                </a:lnTo>
                <a:lnTo>
                  <a:pt x="1290" y="162"/>
                </a:lnTo>
                <a:lnTo>
                  <a:pt x="1272" y="150"/>
                </a:lnTo>
                <a:lnTo>
                  <a:pt x="1252" y="136"/>
                </a:lnTo>
                <a:lnTo>
                  <a:pt x="1232" y="124"/>
                </a:lnTo>
                <a:lnTo>
                  <a:pt x="1214" y="113"/>
                </a:lnTo>
                <a:lnTo>
                  <a:pt x="1193" y="104"/>
                </a:lnTo>
                <a:lnTo>
                  <a:pt x="1177" y="95"/>
                </a:lnTo>
                <a:lnTo>
                  <a:pt x="1158" y="87"/>
                </a:lnTo>
                <a:lnTo>
                  <a:pt x="1139" y="78"/>
                </a:lnTo>
                <a:lnTo>
                  <a:pt x="1116" y="68"/>
                </a:lnTo>
                <a:lnTo>
                  <a:pt x="1094" y="60"/>
                </a:lnTo>
                <a:lnTo>
                  <a:pt x="1074" y="53"/>
                </a:lnTo>
                <a:lnTo>
                  <a:pt x="1054" y="46"/>
                </a:lnTo>
                <a:lnTo>
                  <a:pt x="1020" y="36"/>
                </a:lnTo>
                <a:lnTo>
                  <a:pt x="984" y="27"/>
                </a:lnTo>
                <a:lnTo>
                  <a:pt x="955" y="19"/>
                </a:lnTo>
                <a:lnTo>
                  <a:pt x="917" y="13"/>
                </a:lnTo>
                <a:lnTo>
                  <a:pt x="890" y="9"/>
                </a:lnTo>
                <a:lnTo>
                  <a:pt x="859" y="5"/>
                </a:lnTo>
                <a:lnTo>
                  <a:pt x="824" y="1"/>
                </a:lnTo>
                <a:lnTo>
                  <a:pt x="793" y="0"/>
                </a:lnTo>
                <a:lnTo>
                  <a:pt x="759" y="1"/>
                </a:lnTo>
                <a:lnTo>
                  <a:pt x="724" y="0"/>
                </a:lnTo>
                <a:lnTo>
                  <a:pt x="690" y="2"/>
                </a:lnTo>
                <a:lnTo>
                  <a:pt x="659" y="3"/>
                </a:lnTo>
                <a:lnTo>
                  <a:pt x="623" y="8"/>
                </a:lnTo>
                <a:lnTo>
                  <a:pt x="589" y="12"/>
                </a:lnTo>
                <a:lnTo>
                  <a:pt x="555" y="19"/>
                </a:lnTo>
                <a:lnTo>
                  <a:pt x="518" y="28"/>
                </a:lnTo>
                <a:lnTo>
                  <a:pt x="473" y="38"/>
                </a:lnTo>
                <a:lnTo>
                  <a:pt x="432" y="51"/>
                </a:lnTo>
                <a:lnTo>
                  <a:pt x="391" y="64"/>
                </a:lnTo>
                <a:lnTo>
                  <a:pt x="354" y="81"/>
                </a:lnTo>
                <a:lnTo>
                  <a:pt x="309" y="100"/>
                </a:lnTo>
                <a:lnTo>
                  <a:pt x="255" y="126"/>
                </a:lnTo>
                <a:lnTo>
                  <a:pt x="214" y="149"/>
                </a:lnTo>
                <a:lnTo>
                  <a:pt x="174" y="173"/>
                </a:lnTo>
                <a:lnTo>
                  <a:pt x="138" y="199"/>
                </a:lnTo>
                <a:lnTo>
                  <a:pt x="105" y="224"/>
                </a:lnTo>
                <a:lnTo>
                  <a:pt x="70" y="250"/>
                </a:lnTo>
                <a:lnTo>
                  <a:pt x="36" y="280"/>
                </a:lnTo>
                <a:lnTo>
                  <a:pt x="1" y="314"/>
                </a:lnTo>
                <a:lnTo>
                  <a:pt x="0" y="316"/>
                </a:lnTo>
                <a:close/>
              </a:path>
            </a:pathLst>
          </a:custGeom>
          <a:noFill/>
          <a:ln w="4763" cap="rnd">
            <a:solidFill>
              <a:srgbClr val="800000"/>
            </a:solidFill>
            <a:prstDash val="solid"/>
            <a:round/>
            <a:headEnd/>
            <a:tailEnd/>
          </a:ln>
        </p:spPr>
        <p:txBody>
          <a:bodyPr/>
          <a:lstStyle/>
          <a:p>
            <a:endParaRPr lang="en-US">
              <a:latin typeface="Calibri" panose="020F0502020204030204" pitchFamily="34" charset="0"/>
            </a:endParaRPr>
          </a:p>
        </p:txBody>
      </p:sp>
      <p:sp>
        <p:nvSpPr>
          <p:cNvPr id="11" name="Rectangle 12"/>
          <p:cNvSpPr>
            <a:spLocks noChangeArrowheads="1"/>
          </p:cNvSpPr>
          <p:nvPr/>
        </p:nvSpPr>
        <p:spPr bwMode="auto">
          <a:xfrm>
            <a:off x="6118225" y="2882900"/>
            <a:ext cx="510268" cy="215444"/>
          </a:xfrm>
          <a:prstGeom prst="rect">
            <a:avLst/>
          </a:prstGeom>
          <a:noFill/>
          <a:ln w="9525">
            <a:noFill/>
            <a:miter lim="800000"/>
            <a:headEnd/>
            <a:tailEnd/>
          </a:ln>
        </p:spPr>
        <p:txBody>
          <a:bodyPr wrap="none" lIns="0" tIns="0" rIns="0" bIns="0">
            <a:spAutoFit/>
          </a:bodyPr>
          <a:lstStyle/>
          <a:p>
            <a:pPr eaLnBrk="1" hangingPunct="1"/>
            <a:r>
              <a:rPr lang="en-US" sz="1400" i="1">
                <a:solidFill>
                  <a:srgbClr val="FFFFFF"/>
                </a:solidFill>
                <a:latin typeface="Calibri" panose="020F0502020204030204" pitchFamily="34" charset="0"/>
              </a:rPr>
              <a:t>Service</a:t>
            </a:r>
            <a:endParaRPr lang="en-US" sz="1400">
              <a:latin typeface="Calibri" panose="020F0502020204030204" pitchFamily="34" charset="0"/>
            </a:endParaRPr>
          </a:p>
        </p:txBody>
      </p:sp>
      <p:sp>
        <p:nvSpPr>
          <p:cNvPr id="12" name="Rectangle 13"/>
          <p:cNvSpPr>
            <a:spLocks noChangeArrowheads="1"/>
          </p:cNvSpPr>
          <p:nvPr/>
        </p:nvSpPr>
        <p:spPr bwMode="auto">
          <a:xfrm>
            <a:off x="6126163" y="3052763"/>
            <a:ext cx="493725" cy="215444"/>
          </a:xfrm>
          <a:prstGeom prst="rect">
            <a:avLst/>
          </a:prstGeom>
          <a:noFill/>
          <a:ln w="9525">
            <a:noFill/>
            <a:miter lim="800000"/>
            <a:headEnd/>
            <a:tailEnd/>
          </a:ln>
        </p:spPr>
        <p:txBody>
          <a:bodyPr wrap="none" lIns="0" tIns="0" rIns="0" bIns="0">
            <a:spAutoFit/>
          </a:bodyPr>
          <a:lstStyle/>
          <a:p>
            <a:pPr eaLnBrk="1" hangingPunct="1"/>
            <a:r>
              <a:rPr lang="en-US" sz="1400" i="1">
                <a:solidFill>
                  <a:srgbClr val="FFFFFF"/>
                </a:solidFill>
                <a:latin typeface="Calibri" panose="020F0502020204030204" pitchFamily="34" charset="0"/>
              </a:rPr>
              <a:t>Design</a:t>
            </a:r>
            <a:endParaRPr lang="en-US" sz="1400">
              <a:latin typeface="Calibri" panose="020F0502020204030204" pitchFamily="34" charset="0"/>
            </a:endParaRPr>
          </a:p>
        </p:txBody>
      </p:sp>
      <p:sp>
        <p:nvSpPr>
          <p:cNvPr id="13" name="Freeform 14"/>
          <p:cNvSpPr>
            <a:spLocks/>
          </p:cNvSpPr>
          <p:nvPr/>
        </p:nvSpPr>
        <p:spPr bwMode="auto">
          <a:xfrm>
            <a:off x="5454650" y="3497263"/>
            <a:ext cx="1554163" cy="1547812"/>
          </a:xfrm>
          <a:custGeom>
            <a:avLst/>
            <a:gdLst/>
            <a:ahLst/>
            <a:cxnLst>
              <a:cxn ang="0">
                <a:pos x="277" y="972"/>
              </a:cxn>
              <a:cxn ang="0">
                <a:pos x="373" y="961"/>
              </a:cxn>
              <a:cxn ang="0">
                <a:pos x="491" y="975"/>
              </a:cxn>
              <a:cxn ang="0">
                <a:pos x="612" y="958"/>
              </a:cxn>
              <a:cxn ang="0">
                <a:pos x="748" y="901"/>
              </a:cxn>
              <a:cxn ang="0">
                <a:pos x="856" y="809"/>
              </a:cxn>
              <a:cxn ang="0">
                <a:pos x="933" y="691"/>
              </a:cxn>
              <a:cxn ang="0">
                <a:pos x="971" y="580"/>
              </a:cxn>
              <a:cxn ang="0">
                <a:pos x="979" y="461"/>
              </a:cxn>
              <a:cxn ang="0">
                <a:pos x="956" y="340"/>
              </a:cxn>
              <a:cxn ang="0">
                <a:pos x="929" y="271"/>
              </a:cxn>
              <a:cxn ang="0">
                <a:pos x="892" y="210"/>
              </a:cxn>
              <a:cxn ang="0">
                <a:pos x="847" y="155"/>
              </a:cxn>
              <a:cxn ang="0">
                <a:pos x="737" y="68"/>
              </a:cxn>
              <a:cxn ang="0">
                <a:pos x="606" y="15"/>
              </a:cxn>
              <a:cxn ang="0">
                <a:pos x="537" y="3"/>
              </a:cxn>
              <a:cxn ang="0">
                <a:pos x="465" y="1"/>
              </a:cxn>
              <a:cxn ang="0">
                <a:pos x="391" y="11"/>
              </a:cxn>
              <a:cxn ang="0">
                <a:pos x="296" y="41"/>
              </a:cxn>
              <a:cxn ang="0">
                <a:pos x="231" y="75"/>
              </a:cxn>
              <a:cxn ang="0">
                <a:pos x="174" y="116"/>
              </a:cxn>
              <a:cxn ang="0">
                <a:pos x="94" y="203"/>
              </a:cxn>
              <a:cxn ang="0">
                <a:pos x="28" y="327"/>
              </a:cxn>
              <a:cxn ang="0">
                <a:pos x="5" y="419"/>
              </a:cxn>
              <a:cxn ang="0">
                <a:pos x="0" y="490"/>
              </a:cxn>
              <a:cxn ang="0">
                <a:pos x="5" y="563"/>
              </a:cxn>
              <a:cxn ang="0">
                <a:pos x="32" y="660"/>
              </a:cxn>
              <a:cxn ang="0">
                <a:pos x="104" y="789"/>
              </a:cxn>
              <a:cxn ang="0">
                <a:pos x="210" y="888"/>
              </a:cxn>
              <a:cxn ang="0">
                <a:pos x="359" y="702"/>
              </a:cxn>
              <a:cxn ang="0">
                <a:pos x="303" y="657"/>
              </a:cxn>
              <a:cxn ang="0">
                <a:pos x="263" y="598"/>
              </a:cxn>
              <a:cxn ang="0">
                <a:pos x="241" y="526"/>
              </a:cxn>
              <a:cxn ang="0">
                <a:pos x="240" y="452"/>
              </a:cxn>
              <a:cxn ang="0">
                <a:pos x="262" y="382"/>
              </a:cxn>
              <a:cxn ang="0">
                <a:pos x="302" y="322"/>
              </a:cxn>
              <a:cxn ang="0">
                <a:pos x="357" y="275"/>
              </a:cxn>
              <a:cxn ang="0">
                <a:pos x="426" y="245"/>
              </a:cxn>
              <a:cxn ang="0">
                <a:pos x="501" y="237"/>
              </a:cxn>
              <a:cxn ang="0">
                <a:pos x="573" y="251"/>
              </a:cxn>
              <a:cxn ang="0">
                <a:pos x="637" y="284"/>
              </a:cxn>
              <a:cxn ang="0">
                <a:pos x="689" y="335"/>
              </a:cxn>
              <a:cxn ang="0">
                <a:pos x="725" y="399"/>
              </a:cxn>
              <a:cxn ang="0">
                <a:pos x="741" y="474"/>
              </a:cxn>
              <a:cxn ang="0">
                <a:pos x="734" y="547"/>
              </a:cxn>
              <a:cxn ang="0">
                <a:pos x="706" y="614"/>
              </a:cxn>
              <a:cxn ang="0">
                <a:pos x="660" y="671"/>
              </a:cxn>
              <a:cxn ang="0">
                <a:pos x="600" y="713"/>
              </a:cxn>
              <a:cxn ang="0">
                <a:pos x="518" y="736"/>
              </a:cxn>
              <a:cxn ang="0">
                <a:pos x="416" y="728"/>
              </a:cxn>
            </a:cxnLst>
            <a:rect l="0" t="0" r="r" b="b"/>
            <a:pathLst>
              <a:path w="979" h="975">
                <a:moveTo>
                  <a:pt x="435" y="695"/>
                </a:moveTo>
                <a:lnTo>
                  <a:pt x="276" y="784"/>
                </a:lnTo>
                <a:lnTo>
                  <a:pt x="277" y="972"/>
                </a:lnTo>
                <a:lnTo>
                  <a:pt x="297" y="937"/>
                </a:lnTo>
                <a:lnTo>
                  <a:pt x="335" y="950"/>
                </a:lnTo>
                <a:lnTo>
                  <a:pt x="373" y="961"/>
                </a:lnTo>
                <a:lnTo>
                  <a:pt x="412" y="969"/>
                </a:lnTo>
                <a:lnTo>
                  <a:pt x="450" y="973"/>
                </a:lnTo>
                <a:lnTo>
                  <a:pt x="491" y="975"/>
                </a:lnTo>
                <a:lnTo>
                  <a:pt x="531" y="973"/>
                </a:lnTo>
                <a:lnTo>
                  <a:pt x="572" y="968"/>
                </a:lnTo>
                <a:lnTo>
                  <a:pt x="612" y="958"/>
                </a:lnTo>
                <a:lnTo>
                  <a:pt x="661" y="944"/>
                </a:lnTo>
                <a:lnTo>
                  <a:pt x="706" y="924"/>
                </a:lnTo>
                <a:lnTo>
                  <a:pt x="748" y="901"/>
                </a:lnTo>
                <a:lnTo>
                  <a:pt x="787" y="874"/>
                </a:lnTo>
                <a:lnTo>
                  <a:pt x="823" y="843"/>
                </a:lnTo>
                <a:lnTo>
                  <a:pt x="856" y="809"/>
                </a:lnTo>
                <a:lnTo>
                  <a:pt x="886" y="772"/>
                </a:lnTo>
                <a:lnTo>
                  <a:pt x="911" y="733"/>
                </a:lnTo>
                <a:lnTo>
                  <a:pt x="933" y="691"/>
                </a:lnTo>
                <a:lnTo>
                  <a:pt x="951" y="647"/>
                </a:lnTo>
                <a:lnTo>
                  <a:pt x="964" y="603"/>
                </a:lnTo>
                <a:lnTo>
                  <a:pt x="971" y="580"/>
                </a:lnTo>
                <a:lnTo>
                  <a:pt x="974" y="557"/>
                </a:lnTo>
                <a:lnTo>
                  <a:pt x="978" y="509"/>
                </a:lnTo>
                <a:lnTo>
                  <a:pt x="979" y="461"/>
                </a:lnTo>
                <a:lnTo>
                  <a:pt x="973" y="413"/>
                </a:lnTo>
                <a:lnTo>
                  <a:pt x="962" y="364"/>
                </a:lnTo>
                <a:lnTo>
                  <a:pt x="956" y="340"/>
                </a:lnTo>
                <a:lnTo>
                  <a:pt x="948" y="316"/>
                </a:lnTo>
                <a:lnTo>
                  <a:pt x="939" y="294"/>
                </a:lnTo>
                <a:lnTo>
                  <a:pt x="929" y="271"/>
                </a:lnTo>
                <a:lnTo>
                  <a:pt x="918" y="250"/>
                </a:lnTo>
                <a:lnTo>
                  <a:pt x="905" y="229"/>
                </a:lnTo>
                <a:lnTo>
                  <a:pt x="892" y="210"/>
                </a:lnTo>
                <a:lnTo>
                  <a:pt x="878" y="191"/>
                </a:lnTo>
                <a:lnTo>
                  <a:pt x="864" y="171"/>
                </a:lnTo>
                <a:lnTo>
                  <a:pt x="847" y="155"/>
                </a:lnTo>
                <a:lnTo>
                  <a:pt x="814" y="122"/>
                </a:lnTo>
                <a:lnTo>
                  <a:pt x="776" y="93"/>
                </a:lnTo>
                <a:lnTo>
                  <a:pt x="737" y="68"/>
                </a:lnTo>
                <a:lnTo>
                  <a:pt x="696" y="46"/>
                </a:lnTo>
                <a:lnTo>
                  <a:pt x="652" y="27"/>
                </a:lnTo>
                <a:lnTo>
                  <a:pt x="606" y="15"/>
                </a:lnTo>
                <a:lnTo>
                  <a:pt x="583" y="9"/>
                </a:lnTo>
                <a:lnTo>
                  <a:pt x="560" y="6"/>
                </a:lnTo>
                <a:lnTo>
                  <a:pt x="537" y="3"/>
                </a:lnTo>
                <a:lnTo>
                  <a:pt x="513" y="1"/>
                </a:lnTo>
                <a:lnTo>
                  <a:pt x="488" y="0"/>
                </a:lnTo>
                <a:lnTo>
                  <a:pt x="465" y="1"/>
                </a:lnTo>
                <a:lnTo>
                  <a:pt x="440" y="3"/>
                </a:lnTo>
                <a:lnTo>
                  <a:pt x="416" y="7"/>
                </a:lnTo>
                <a:lnTo>
                  <a:pt x="391" y="11"/>
                </a:lnTo>
                <a:lnTo>
                  <a:pt x="366" y="17"/>
                </a:lnTo>
                <a:lnTo>
                  <a:pt x="319" y="32"/>
                </a:lnTo>
                <a:lnTo>
                  <a:pt x="296" y="41"/>
                </a:lnTo>
                <a:lnTo>
                  <a:pt x="274" y="51"/>
                </a:lnTo>
                <a:lnTo>
                  <a:pt x="253" y="62"/>
                </a:lnTo>
                <a:lnTo>
                  <a:pt x="231" y="75"/>
                </a:lnTo>
                <a:lnTo>
                  <a:pt x="211" y="88"/>
                </a:lnTo>
                <a:lnTo>
                  <a:pt x="192" y="102"/>
                </a:lnTo>
                <a:lnTo>
                  <a:pt x="174" y="116"/>
                </a:lnTo>
                <a:lnTo>
                  <a:pt x="156" y="133"/>
                </a:lnTo>
                <a:lnTo>
                  <a:pt x="123" y="166"/>
                </a:lnTo>
                <a:lnTo>
                  <a:pt x="94" y="203"/>
                </a:lnTo>
                <a:lnTo>
                  <a:pt x="68" y="243"/>
                </a:lnTo>
                <a:lnTo>
                  <a:pt x="46" y="284"/>
                </a:lnTo>
                <a:lnTo>
                  <a:pt x="28" y="327"/>
                </a:lnTo>
                <a:lnTo>
                  <a:pt x="15" y="373"/>
                </a:lnTo>
                <a:lnTo>
                  <a:pt x="9" y="395"/>
                </a:lnTo>
                <a:lnTo>
                  <a:pt x="5" y="419"/>
                </a:lnTo>
                <a:lnTo>
                  <a:pt x="2" y="443"/>
                </a:lnTo>
                <a:lnTo>
                  <a:pt x="1" y="466"/>
                </a:lnTo>
                <a:lnTo>
                  <a:pt x="0" y="490"/>
                </a:lnTo>
                <a:lnTo>
                  <a:pt x="0" y="514"/>
                </a:lnTo>
                <a:lnTo>
                  <a:pt x="3" y="539"/>
                </a:lnTo>
                <a:lnTo>
                  <a:pt x="5" y="563"/>
                </a:lnTo>
                <a:lnTo>
                  <a:pt x="10" y="587"/>
                </a:lnTo>
                <a:lnTo>
                  <a:pt x="16" y="612"/>
                </a:lnTo>
                <a:lnTo>
                  <a:pt x="32" y="660"/>
                </a:lnTo>
                <a:lnTo>
                  <a:pt x="51" y="706"/>
                </a:lnTo>
                <a:lnTo>
                  <a:pt x="76" y="749"/>
                </a:lnTo>
                <a:lnTo>
                  <a:pt x="104" y="789"/>
                </a:lnTo>
                <a:lnTo>
                  <a:pt x="136" y="825"/>
                </a:lnTo>
                <a:lnTo>
                  <a:pt x="171" y="859"/>
                </a:lnTo>
                <a:lnTo>
                  <a:pt x="210" y="888"/>
                </a:lnTo>
                <a:lnTo>
                  <a:pt x="250" y="913"/>
                </a:lnTo>
                <a:lnTo>
                  <a:pt x="250" y="764"/>
                </a:lnTo>
                <a:lnTo>
                  <a:pt x="359" y="702"/>
                </a:lnTo>
                <a:lnTo>
                  <a:pt x="339" y="689"/>
                </a:lnTo>
                <a:lnTo>
                  <a:pt x="321" y="674"/>
                </a:lnTo>
                <a:lnTo>
                  <a:pt x="303" y="657"/>
                </a:lnTo>
                <a:lnTo>
                  <a:pt x="288" y="639"/>
                </a:lnTo>
                <a:lnTo>
                  <a:pt x="275" y="619"/>
                </a:lnTo>
                <a:lnTo>
                  <a:pt x="263" y="598"/>
                </a:lnTo>
                <a:lnTo>
                  <a:pt x="253" y="575"/>
                </a:lnTo>
                <a:lnTo>
                  <a:pt x="246" y="552"/>
                </a:lnTo>
                <a:lnTo>
                  <a:pt x="241" y="526"/>
                </a:lnTo>
                <a:lnTo>
                  <a:pt x="239" y="501"/>
                </a:lnTo>
                <a:lnTo>
                  <a:pt x="238" y="477"/>
                </a:lnTo>
                <a:lnTo>
                  <a:pt x="240" y="452"/>
                </a:lnTo>
                <a:lnTo>
                  <a:pt x="245" y="429"/>
                </a:lnTo>
                <a:lnTo>
                  <a:pt x="252" y="405"/>
                </a:lnTo>
                <a:lnTo>
                  <a:pt x="262" y="382"/>
                </a:lnTo>
                <a:lnTo>
                  <a:pt x="273" y="361"/>
                </a:lnTo>
                <a:lnTo>
                  <a:pt x="287" y="341"/>
                </a:lnTo>
                <a:lnTo>
                  <a:pt x="302" y="322"/>
                </a:lnTo>
                <a:lnTo>
                  <a:pt x="319" y="305"/>
                </a:lnTo>
                <a:lnTo>
                  <a:pt x="336" y="290"/>
                </a:lnTo>
                <a:lnTo>
                  <a:pt x="357" y="275"/>
                </a:lnTo>
                <a:lnTo>
                  <a:pt x="379" y="262"/>
                </a:lnTo>
                <a:lnTo>
                  <a:pt x="401" y="254"/>
                </a:lnTo>
                <a:lnTo>
                  <a:pt x="426" y="245"/>
                </a:lnTo>
                <a:lnTo>
                  <a:pt x="452" y="240"/>
                </a:lnTo>
                <a:lnTo>
                  <a:pt x="476" y="237"/>
                </a:lnTo>
                <a:lnTo>
                  <a:pt x="501" y="237"/>
                </a:lnTo>
                <a:lnTo>
                  <a:pt x="526" y="240"/>
                </a:lnTo>
                <a:lnTo>
                  <a:pt x="549" y="245"/>
                </a:lnTo>
                <a:lnTo>
                  <a:pt x="573" y="251"/>
                </a:lnTo>
                <a:lnTo>
                  <a:pt x="595" y="260"/>
                </a:lnTo>
                <a:lnTo>
                  <a:pt x="617" y="271"/>
                </a:lnTo>
                <a:lnTo>
                  <a:pt x="637" y="284"/>
                </a:lnTo>
                <a:lnTo>
                  <a:pt x="655" y="299"/>
                </a:lnTo>
                <a:lnTo>
                  <a:pt x="674" y="317"/>
                </a:lnTo>
                <a:lnTo>
                  <a:pt x="689" y="335"/>
                </a:lnTo>
                <a:lnTo>
                  <a:pt x="704" y="355"/>
                </a:lnTo>
                <a:lnTo>
                  <a:pt x="716" y="377"/>
                </a:lnTo>
                <a:lnTo>
                  <a:pt x="725" y="399"/>
                </a:lnTo>
                <a:lnTo>
                  <a:pt x="733" y="424"/>
                </a:lnTo>
                <a:lnTo>
                  <a:pt x="738" y="449"/>
                </a:lnTo>
                <a:lnTo>
                  <a:pt x="741" y="474"/>
                </a:lnTo>
                <a:lnTo>
                  <a:pt x="741" y="498"/>
                </a:lnTo>
                <a:lnTo>
                  <a:pt x="739" y="523"/>
                </a:lnTo>
                <a:lnTo>
                  <a:pt x="734" y="547"/>
                </a:lnTo>
                <a:lnTo>
                  <a:pt x="726" y="570"/>
                </a:lnTo>
                <a:lnTo>
                  <a:pt x="717" y="592"/>
                </a:lnTo>
                <a:lnTo>
                  <a:pt x="706" y="614"/>
                </a:lnTo>
                <a:lnTo>
                  <a:pt x="693" y="634"/>
                </a:lnTo>
                <a:lnTo>
                  <a:pt x="678" y="653"/>
                </a:lnTo>
                <a:lnTo>
                  <a:pt x="660" y="671"/>
                </a:lnTo>
                <a:lnTo>
                  <a:pt x="643" y="686"/>
                </a:lnTo>
                <a:lnTo>
                  <a:pt x="622" y="701"/>
                </a:lnTo>
                <a:lnTo>
                  <a:pt x="600" y="713"/>
                </a:lnTo>
                <a:lnTo>
                  <a:pt x="578" y="722"/>
                </a:lnTo>
                <a:lnTo>
                  <a:pt x="553" y="730"/>
                </a:lnTo>
                <a:lnTo>
                  <a:pt x="518" y="736"/>
                </a:lnTo>
                <a:lnTo>
                  <a:pt x="483" y="738"/>
                </a:lnTo>
                <a:lnTo>
                  <a:pt x="449" y="735"/>
                </a:lnTo>
                <a:lnTo>
                  <a:pt x="416" y="728"/>
                </a:lnTo>
                <a:lnTo>
                  <a:pt x="435" y="695"/>
                </a:lnTo>
                <a:close/>
              </a:path>
            </a:pathLst>
          </a:custGeom>
          <a:solidFill>
            <a:srgbClr val="008080"/>
          </a:solidFill>
          <a:ln w="9525">
            <a:noFill/>
            <a:round/>
            <a:headEnd/>
            <a:tailEnd/>
          </a:ln>
        </p:spPr>
        <p:txBody>
          <a:bodyPr/>
          <a:lstStyle/>
          <a:p>
            <a:endParaRPr lang="en-US">
              <a:latin typeface="Calibri" panose="020F0502020204030204" pitchFamily="34" charset="0"/>
            </a:endParaRPr>
          </a:p>
        </p:txBody>
      </p:sp>
      <p:sp>
        <p:nvSpPr>
          <p:cNvPr id="14" name="Freeform 15"/>
          <p:cNvSpPr>
            <a:spLocks/>
          </p:cNvSpPr>
          <p:nvPr/>
        </p:nvSpPr>
        <p:spPr bwMode="auto">
          <a:xfrm>
            <a:off x="5454650" y="3497263"/>
            <a:ext cx="1554163" cy="1547812"/>
          </a:xfrm>
          <a:custGeom>
            <a:avLst/>
            <a:gdLst/>
            <a:ahLst/>
            <a:cxnLst>
              <a:cxn ang="0">
                <a:pos x="277" y="972"/>
              </a:cxn>
              <a:cxn ang="0">
                <a:pos x="373" y="961"/>
              </a:cxn>
              <a:cxn ang="0">
                <a:pos x="491" y="975"/>
              </a:cxn>
              <a:cxn ang="0">
                <a:pos x="612" y="958"/>
              </a:cxn>
              <a:cxn ang="0">
                <a:pos x="748" y="901"/>
              </a:cxn>
              <a:cxn ang="0">
                <a:pos x="856" y="809"/>
              </a:cxn>
              <a:cxn ang="0">
                <a:pos x="933" y="691"/>
              </a:cxn>
              <a:cxn ang="0">
                <a:pos x="971" y="580"/>
              </a:cxn>
              <a:cxn ang="0">
                <a:pos x="979" y="461"/>
              </a:cxn>
              <a:cxn ang="0">
                <a:pos x="956" y="340"/>
              </a:cxn>
              <a:cxn ang="0">
                <a:pos x="929" y="271"/>
              </a:cxn>
              <a:cxn ang="0">
                <a:pos x="892" y="210"/>
              </a:cxn>
              <a:cxn ang="0">
                <a:pos x="847" y="155"/>
              </a:cxn>
              <a:cxn ang="0">
                <a:pos x="737" y="68"/>
              </a:cxn>
              <a:cxn ang="0">
                <a:pos x="606" y="15"/>
              </a:cxn>
              <a:cxn ang="0">
                <a:pos x="537" y="3"/>
              </a:cxn>
              <a:cxn ang="0">
                <a:pos x="465" y="1"/>
              </a:cxn>
              <a:cxn ang="0">
                <a:pos x="391" y="11"/>
              </a:cxn>
              <a:cxn ang="0">
                <a:pos x="296" y="41"/>
              </a:cxn>
              <a:cxn ang="0">
                <a:pos x="231" y="75"/>
              </a:cxn>
              <a:cxn ang="0">
                <a:pos x="174" y="116"/>
              </a:cxn>
              <a:cxn ang="0">
                <a:pos x="94" y="203"/>
              </a:cxn>
              <a:cxn ang="0">
                <a:pos x="28" y="327"/>
              </a:cxn>
              <a:cxn ang="0">
                <a:pos x="5" y="419"/>
              </a:cxn>
              <a:cxn ang="0">
                <a:pos x="0" y="490"/>
              </a:cxn>
              <a:cxn ang="0">
                <a:pos x="5" y="563"/>
              </a:cxn>
              <a:cxn ang="0">
                <a:pos x="32" y="660"/>
              </a:cxn>
              <a:cxn ang="0">
                <a:pos x="104" y="789"/>
              </a:cxn>
              <a:cxn ang="0">
                <a:pos x="210" y="888"/>
              </a:cxn>
              <a:cxn ang="0">
                <a:pos x="359" y="702"/>
              </a:cxn>
              <a:cxn ang="0">
                <a:pos x="303" y="657"/>
              </a:cxn>
              <a:cxn ang="0">
                <a:pos x="263" y="598"/>
              </a:cxn>
              <a:cxn ang="0">
                <a:pos x="241" y="526"/>
              </a:cxn>
              <a:cxn ang="0">
                <a:pos x="240" y="452"/>
              </a:cxn>
              <a:cxn ang="0">
                <a:pos x="262" y="382"/>
              </a:cxn>
              <a:cxn ang="0">
                <a:pos x="302" y="322"/>
              </a:cxn>
              <a:cxn ang="0">
                <a:pos x="357" y="275"/>
              </a:cxn>
              <a:cxn ang="0">
                <a:pos x="426" y="245"/>
              </a:cxn>
              <a:cxn ang="0">
                <a:pos x="501" y="237"/>
              </a:cxn>
              <a:cxn ang="0">
                <a:pos x="573" y="251"/>
              </a:cxn>
              <a:cxn ang="0">
                <a:pos x="637" y="284"/>
              </a:cxn>
              <a:cxn ang="0">
                <a:pos x="689" y="335"/>
              </a:cxn>
              <a:cxn ang="0">
                <a:pos x="725" y="399"/>
              </a:cxn>
              <a:cxn ang="0">
                <a:pos x="741" y="474"/>
              </a:cxn>
              <a:cxn ang="0">
                <a:pos x="734" y="547"/>
              </a:cxn>
              <a:cxn ang="0">
                <a:pos x="706" y="614"/>
              </a:cxn>
              <a:cxn ang="0">
                <a:pos x="660" y="671"/>
              </a:cxn>
              <a:cxn ang="0">
                <a:pos x="600" y="713"/>
              </a:cxn>
              <a:cxn ang="0">
                <a:pos x="518" y="736"/>
              </a:cxn>
              <a:cxn ang="0">
                <a:pos x="416" y="728"/>
              </a:cxn>
            </a:cxnLst>
            <a:rect l="0" t="0" r="r" b="b"/>
            <a:pathLst>
              <a:path w="979" h="975">
                <a:moveTo>
                  <a:pt x="435" y="695"/>
                </a:moveTo>
                <a:lnTo>
                  <a:pt x="276" y="784"/>
                </a:lnTo>
                <a:lnTo>
                  <a:pt x="277" y="972"/>
                </a:lnTo>
                <a:lnTo>
                  <a:pt x="297" y="937"/>
                </a:lnTo>
                <a:lnTo>
                  <a:pt x="335" y="950"/>
                </a:lnTo>
                <a:lnTo>
                  <a:pt x="373" y="961"/>
                </a:lnTo>
                <a:lnTo>
                  <a:pt x="412" y="969"/>
                </a:lnTo>
                <a:lnTo>
                  <a:pt x="450" y="973"/>
                </a:lnTo>
                <a:lnTo>
                  <a:pt x="491" y="975"/>
                </a:lnTo>
                <a:lnTo>
                  <a:pt x="531" y="973"/>
                </a:lnTo>
                <a:lnTo>
                  <a:pt x="572" y="968"/>
                </a:lnTo>
                <a:lnTo>
                  <a:pt x="612" y="958"/>
                </a:lnTo>
                <a:lnTo>
                  <a:pt x="661" y="944"/>
                </a:lnTo>
                <a:lnTo>
                  <a:pt x="706" y="924"/>
                </a:lnTo>
                <a:lnTo>
                  <a:pt x="748" y="901"/>
                </a:lnTo>
                <a:lnTo>
                  <a:pt x="787" y="874"/>
                </a:lnTo>
                <a:lnTo>
                  <a:pt x="823" y="843"/>
                </a:lnTo>
                <a:lnTo>
                  <a:pt x="856" y="809"/>
                </a:lnTo>
                <a:lnTo>
                  <a:pt x="886" y="772"/>
                </a:lnTo>
                <a:lnTo>
                  <a:pt x="911" y="733"/>
                </a:lnTo>
                <a:lnTo>
                  <a:pt x="933" y="691"/>
                </a:lnTo>
                <a:lnTo>
                  <a:pt x="951" y="647"/>
                </a:lnTo>
                <a:lnTo>
                  <a:pt x="964" y="603"/>
                </a:lnTo>
                <a:lnTo>
                  <a:pt x="971" y="580"/>
                </a:lnTo>
                <a:lnTo>
                  <a:pt x="974" y="557"/>
                </a:lnTo>
                <a:lnTo>
                  <a:pt x="978" y="509"/>
                </a:lnTo>
                <a:lnTo>
                  <a:pt x="979" y="461"/>
                </a:lnTo>
                <a:lnTo>
                  <a:pt x="973" y="413"/>
                </a:lnTo>
                <a:lnTo>
                  <a:pt x="962" y="364"/>
                </a:lnTo>
                <a:lnTo>
                  <a:pt x="956" y="340"/>
                </a:lnTo>
                <a:lnTo>
                  <a:pt x="948" y="316"/>
                </a:lnTo>
                <a:lnTo>
                  <a:pt x="939" y="294"/>
                </a:lnTo>
                <a:lnTo>
                  <a:pt x="929" y="271"/>
                </a:lnTo>
                <a:lnTo>
                  <a:pt x="918" y="250"/>
                </a:lnTo>
                <a:lnTo>
                  <a:pt x="905" y="229"/>
                </a:lnTo>
                <a:lnTo>
                  <a:pt x="892" y="210"/>
                </a:lnTo>
                <a:lnTo>
                  <a:pt x="878" y="191"/>
                </a:lnTo>
                <a:lnTo>
                  <a:pt x="864" y="171"/>
                </a:lnTo>
                <a:lnTo>
                  <a:pt x="847" y="155"/>
                </a:lnTo>
                <a:lnTo>
                  <a:pt x="814" y="122"/>
                </a:lnTo>
                <a:lnTo>
                  <a:pt x="776" y="93"/>
                </a:lnTo>
                <a:lnTo>
                  <a:pt x="737" y="68"/>
                </a:lnTo>
                <a:lnTo>
                  <a:pt x="696" y="46"/>
                </a:lnTo>
                <a:lnTo>
                  <a:pt x="652" y="27"/>
                </a:lnTo>
                <a:lnTo>
                  <a:pt x="606" y="15"/>
                </a:lnTo>
                <a:lnTo>
                  <a:pt x="583" y="9"/>
                </a:lnTo>
                <a:lnTo>
                  <a:pt x="560" y="6"/>
                </a:lnTo>
                <a:lnTo>
                  <a:pt x="537" y="3"/>
                </a:lnTo>
                <a:lnTo>
                  <a:pt x="513" y="1"/>
                </a:lnTo>
                <a:lnTo>
                  <a:pt x="488" y="0"/>
                </a:lnTo>
                <a:lnTo>
                  <a:pt x="465" y="1"/>
                </a:lnTo>
                <a:lnTo>
                  <a:pt x="440" y="3"/>
                </a:lnTo>
                <a:lnTo>
                  <a:pt x="416" y="7"/>
                </a:lnTo>
                <a:lnTo>
                  <a:pt x="391" y="11"/>
                </a:lnTo>
                <a:lnTo>
                  <a:pt x="366" y="17"/>
                </a:lnTo>
                <a:lnTo>
                  <a:pt x="319" y="32"/>
                </a:lnTo>
                <a:lnTo>
                  <a:pt x="296" y="41"/>
                </a:lnTo>
                <a:lnTo>
                  <a:pt x="274" y="51"/>
                </a:lnTo>
                <a:lnTo>
                  <a:pt x="253" y="62"/>
                </a:lnTo>
                <a:lnTo>
                  <a:pt x="231" y="75"/>
                </a:lnTo>
                <a:lnTo>
                  <a:pt x="211" y="88"/>
                </a:lnTo>
                <a:lnTo>
                  <a:pt x="192" y="102"/>
                </a:lnTo>
                <a:lnTo>
                  <a:pt x="174" y="116"/>
                </a:lnTo>
                <a:lnTo>
                  <a:pt x="156" y="133"/>
                </a:lnTo>
                <a:lnTo>
                  <a:pt x="123" y="166"/>
                </a:lnTo>
                <a:lnTo>
                  <a:pt x="94" y="203"/>
                </a:lnTo>
                <a:lnTo>
                  <a:pt x="68" y="243"/>
                </a:lnTo>
                <a:lnTo>
                  <a:pt x="46" y="284"/>
                </a:lnTo>
                <a:lnTo>
                  <a:pt x="28" y="327"/>
                </a:lnTo>
                <a:lnTo>
                  <a:pt x="15" y="373"/>
                </a:lnTo>
                <a:lnTo>
                  <a:pt x="9" y="395"/>
                </a:lnTo>
                <a:lnTo>
                  <a:pt x="5" y="419"/>
                </a:lnTo>
                <a:lnTo>
                  <a:pt x="2" y="443"/>
                </a:lnTo>
                <a:lnTo>
                  <a:pt x="1" y="466"/>
                </a:lnTo>
                <a:lnTo>
                  <a:pt x="0" y="490"/>
                </a:lnTo>
                <a:lnTo>
                  <a:pt x="0" y="514"/>
                </a:lnTo>
                <a:lnTo>
                  <a:pt x="3" y="539"/>
                </a:lnTo>
                <a:lnTo>
                  <a:pt x="5" y="563"/>
                </a:lnTo>
                <a:lnTo>
                  <a:pt x="10" y="587"/>
                </a:lnTo>
                <a:lnTo>
                  <a:pt x="16" y="612"/>
                </a:lnTo>
                <a:lnTo>
                  <a:pt x="32" y="660"/>
                </a:lnTo>
                <a:lnTo>
                  <a:pt x="51" y="706"/>
                </a:lnTo>
                <a:lnTo>
                  <a:pt x="76" y="749"/>
                </a:lnTo>
                <a:lnTo>
                  <a:pt x="104" y="789"/>
                </a:lnTo>
                <a:lnTo>
                  <a:pt x="136" y="825"/>
                </a:lnTo>
                <a:lnTo>
                  <a:pt x="171" y="859"/>
                </a:lnTo>
                <a:lnTo>
                  <a:pt x="210" y="888"/>
                </a:lnTo>
                <a:lnTo>
                  <a:pt x="250" y="913"/>
                </a:lnTo>
                <a:lnTo>
                  <a:pt x="250" y="764"/>
                </a:lnTo>
                <a:lnTo>
                  <a:pt x="359" y="702"/>
                </a:lnTo>
                <a:lnTo>
                  <a:pt x="339" y="689"/>
                </a:lnTo>
                <a:lnTo>
                  <a:pt x="321" y="674"/>
                </a:lnTo>
                <a:lnTo>
                  <a:pt x="303" y="657"/>
                </a:lnTo>
                <a:lnTo>
                  <a:pt x="288" y="639"/>
                </a:lnTo>
                <a:lnTo>
                  <a:pt x="275" y="619"/>
                </a:lnTo>
                <a:lnTo>
                  <a:pt x="263" y="598"/>
                </a:lnTo>
                <a:lnTo>
                  <a:pt x="253" y="575"/>
                </a:lnTo>
                <a:lnTo>
                  <a:pt x="246" y="552"/>
                </a:lnTo>
                <a:lnTo>
                  <a:pt x="241" y="526"/>
                </a:lnTo>
                <a:lnTo>
                  <a:pt x="239" y="501"/>
                </a:lnTo>
                <a:lnTo>
                  <a:pt x="238" y="477"/>
                </a:lnTo>
                <a:lnTo>
                  <a:pt x="240" y="452"/>
                </a:lnTo>
                <a:lnTo>
                  <a:pt x="245" y="429"/>
                </a:lnTo>
                <a:lnTo>
                  <a:pt x="252" y="405"/>
                </a:lnTo>
                <a:lnTo>
                  <a:pt x="262" y="382"/>
                </a:lnTo>
                <a:lnTo>
                  <a:pt x="273" y="361"/>
                </a:lnTo>
                <a:lnTo>
                  <a:pt x="287" y="341"/>
                </a:lnTo>
                <a:lnTo>
                  <a:pt x="302" y="322"/>
                </a:lnTo>
                <a:lnTo>
                  <a:pt x="319" y="305"/>
                </a:lnTo>
                <a:lnTo>
                  <a:pt x="336" y="290"/>
                </a:lnTo>
                <a:lnTo>
                  <a:pt x="357" y="275"/>
                </a:lnTo>
                <a:lnTo>
                  <a:pt x="379" y="262"/>
                </a:lnTo>
                <a:lnTo>
                  <a:pt x="401" y="254"/>
                </a:lnTo>
                <a:lnTo>
                  <a:pt x="426" y="245"/>
                </a:lnTo>
                <a:lnTo>
                  <a:pt x="452" y="240"/>
                </a:lnTo>
                <a:lnTo>
                  <a:pt x="476" y="237"/>
                </a:lnTo>
                <a:lnTo>
                  <a:pt x="501" y="237"/>
                </a:lnTo>
                <a:lnTo>
                  <a:pt x="526" y="240"/>
                </a:lnTo>
                <a:lnTo>
                  <a:pt x="549" y="245"/>
                </a:lnTo>
                <a:lnTo>
                  <a:pt x="573" y="251"/>
                </a:lnTo>
                <a:lnTo>
                  <a:pt x="595" y="260"/>
                </a:lnTo>
                <a:lnTo>
                  <a:pt x="617" y="271"/>
                </a:lnTo>
                <a:lnTo>
                  <a:pt x="637" y="284"/>
                </a:lnTo>
                <a:lnTo>
                  <a:pt x="655" y="299"/>
                </a:lnTo>
                <a:lnTo>
                  <a:pt x="674" y="317"/>
                </a:lnTo>
                <a:lnTo>
                  <a:pt x="689" y="335"/>
                </a:lnTo>
                <a:lnTo>
                  <a:pt x="704" y="355"/>
                </a:lnTo>
                <a:lnTo>
                  <a:pt x="716" y="377"/>
                </a:lnTo>
                <a:lnTo>
                  <a:pt x="725" y="399"/>
                </a:lnTo>
                <a:lnTo>
                  <a:pt x="733" y="424"/>
                </a:lnTo>
                <a:lnTo>
                  <a:pt x="738" y="449"/>
                </a:lnTo>
                <a:lnTo>
                  <a:pt x="741" y="474"/>
                </a:lnTo>
                <a:lnTo>
                  <a:pt x="741" y="498"/>
                </a:lnTo>
                <a:lnTo>
                  <a:pt x="739" y="523"/>
                </a:lnTo>
                <a:lnTo>
                  <a:pt x="734" y="547"/>
                </a:lnTo>
                <a:lnTo>
                  <a:pt x="726" y="570"/>
                </a:lnTo>
                <a:lnTo>
                  <a:pt x="717" y="592"/>
                </a:lnTo>
                <a:lnTo>
                  <a:pt x="706" y="614"/>
                </a:lnTo>
                <a:lnTo>
                  <a:pt x="693" y="634"/>
                </a:lnTo>
                <a:lnTo>
                  <a:pt x="678" y="653"/>
                </a:lnTo>
                <a:lnTo>
                  <a:pt x="660" y="671"/>
                </a:lnTo>
                <a:lnTo>
                  <a:pt x="643" y="686"/>
                </a:lnTo>
                <a:lnTo>
                  <a:pt x="622" y="701"/>
                </a:lnTo>
                <a:lnTo>
                  <a:pt x="600" y="713"/>
                </a:lnTo>
                <a:lnTo>
                  <a:pt x="578" y="722"/>
                </a:lnTo>
                <a:lnTo>
                  <a:pt x="553" y="730"/>
                </a:lnTo>
                <a:lnTo>
                  <a:pt x="518" y="736"/>
                </a:lnTo>
                <a:lnTo>
                  <a:pt x="483" y="738"/>
                </a:lnTo>
                <a:lnTo>
                  <a:pt x="449" y="735"/>
                </a:lnTo>
                <a:lnTo>
                  <a:pt x="416" y="728"/>
                </a:lnTo>
                <a:lnTo>
                  <a:pt x="435" y="695"/>
                </a:lnTo>
              </a:path>
            </a:pathLst>
          </a:custGeom>
          <a:noFill/>
          <a:ln w="4763" cap="rnd">
            <a:solidFill>
              <a:srgbClr val="006699"/>
            </a:solidFill>
            <a:prstDash val="solid"/>
            <a:round/>
            <a:headEnd/>
            <a:tailEnd/>
          </a:ln>
        </p:spPr>
        <p:txBody>
          <a:bodyPr/>
          <a:lstStyle/>
          <a:p>
            <a:endParaRPr lang="en-US">
              <a:latin typeface="Calibri" panose="020F0502020204030204" pitchFamily="34" charset="0"/>
            </a:endParaRPr>
          </a:p>
        </p:txBody>
      </p:sp>
      <p:sp>
        <p:nvSpPr>
          <p:cNvPr id="15" name="Rectangle 16"/>
          <p:cNvSpPr>
            <a:spLocks noChangeArrowheads="1"/>
          </p:cNvSpPr>
          <p:nvPr/>
        </p:nvSpPr>
        <p:spPr bwMode="auto">
          <a:xfrm>
            <a:off x="6015038" y="3532188"/>
            <a:ext cx="510268" cy="215444"/>
          </a:xfrm>
          <a:prstGeom prst="rect">
            <a:avLst/>
          </a:prstGeom>
          <a:noFill/>
          <a:ln w="9525">
            <a:noFill/>
            <a:miter lim="800000"/>
            <a:headEnd/>
            <a:tailEnd/>
          </a:ln>
        </p:spPr>
        <p:txBody>
          <a:bodyPr wrap="none" lIns="0" tIns="0" rIns="0" bIns="0">
            <a:spAutoFit/>
          </a:bodyPr>
          <a:lstStyle/>
          <a:p>
            <a:pPr eaLnBrk="1" hangingPunct="1"/>
            <a:r>
              <a:rPr lang="en-US" sz="1400" i="1">
                <a:solidFill>
                  <a:srgbClr val="FFFFFF"/>
                </a:solidFill>
                <a:latin typeface="Calibri" panose="020F0502020204030204" pitchFamily="34" charset="0"/>
              </a:rPr>
              <a:t>Service</a:t>
            </a:r>
            <a:endParaRPr lang="en-US" sz="1400">
              <a:latin typeface="Calibri" panose="020F0502020204030204" pitchFamily="34" charset="0"/>
            </a:endParaRPr>
          </a:p>
        </p:txBody>
      </p:sp>
      <p:sp>
        <p:nvSpPr>
          <p:cNvPr id="16" name="Rectangle 17"/>
          <p:cNvSpPr>
            <a:spLocks noChangeArrowheads="1"/>
          </p:cNvSpPr>
          <p:nvPr/>
        </p:nvSpPr>
        <p:spPr bwMode="auto">
          <a:xfrm>
            <a:off x="6091238" y="4124325"/>
            <a:ext cx="333425" cy="276999"/>
          </a:xfrm>
          <a:prstGeom prst="rect">
            <a:avLst/>
          </a:prstGeom>
          <a:noFill/>
          <a:ln w="9525">
            <a:noFill/>
            <a:miter lim="800000"/>
            <a:headEnd/>
            <a:tailEnd/>
          </a:ln>
        </p:spPr>
        <p:txBody>
          <a:bodyPr wrap="none" lIns="0" tIns="0" rIns="0" bIns="0">
            <a:spAutoFit/>
          </a:bodyPr>
          <a:lstStyle/>
          <a:p>
            <a:pPr eaLnBrk="1" hangingPunct="1"/>
            <a:r>
              <a:rPr lang="en-US" b="1" dirty="0">
                <a:latin typeface="Calibri" panose="020F0502020204030204" pitchFamily="34" charset="0"/>
              </a:rPr>
              <a:t>ITIL</a:t>
            </a:r>
          </a:p>
        </p:txBody>
      </p:sp>
      <p:sp>
        <p:nvSpPr>
          <p:cNvPr id="17" name="Freeform 18"/>
          <p:cNvSpPr>
            <a:spLocks/>
          </p:cNvSpPr>
          <p:nvPr/>
        </p:nvSpPr>
        <p:spPr bwMode="auto">
          <a:xfrm>
            <a:off x="5454650" y="3497263"/>
            <a:ext cx="1554163" cy="1547812"/>
          </a:xfrm>
          <a:custGeom>
            <a:avLst/>
            <a:gdLst/>
            <a:ahLst/>
            <a:cxnLst>
              <a:cxn ang="0">
                <a:pos x="277" y="972"/>
              </a:cxn>
              <a:cxn ang="0">
                <a:pos x="373" y="961"/>
              </a:cxn>
              <a:cxn ang="0">
                <a:pos x="491" y="975"/>
              </a:cxn>
              <a:cxn ang="0">
                <a:pos x="612" y="958"/>
              </a:cxn>
              <a:cxn ang="0">
                <a:pos x="748" y="901"/>
              </a:cxn>
              <a:cxn ang="0">
                <a:pos x="856" y="809"/>
              </a:cxn>
              <a:cxn ang="0">
                <a:pos x="933" y="691"/>
              </a:cxn>
              <a:cxn ang="0">
                <a:pos x="971" y="580"/>
              </a:cxn>
              <a:cxn ang="0">
                <a:pos x="979" y="461"/>
              </a:cxn>
              <a:cxn ang="0">
                <a:pos x="956" y="340"/>
              </a:cxn>
              <a:cxn ang="0">
                <a:pos x="929" y="271"/>
              </a:cxn>
              <a:cxn ang="0">
                <a:pos x="892" y="210"/>
              </a:cxn>
              <a:cxn ang="0">
                <a:pos x="847" y="155"/>
              </a:cxn>
              <a:cxn ang="0">
                <a:pos x="737" y="68"/>
              </a:cxn>
              <a:cxn ang="0">
                <a:pos x="606" y="15"/>
              </a:cxn>
              <a:cxn ang="0">
                <a:pos x="537" y="3"/>
              </a:cxn>
              <a:cxn ang="0">
                <a:pos x="465" y="1"/>
              </a:cxn>
              <a:cxn ang="0">
                <a:pos x="391" y="11"/>
              </a:cxn>
              <a:cxn ang="0">
                <a:pos x="296" y="41"/>
              </a:cxn>
              <a:cxn ang="0">
                <a:pos x="231" y="75"/>
              </a:cxn>
              <a:cxn ang="0">
                <a:pos x="174" y="116"/>
              </a:cxn>
              <a:cxn ang="0">
                <a:pos x="94" y="203"/>
              </a:cxn>
              <a:cxn ang="0">
                <a:pos x="28" y="327"/>
              </a:cxn>
              <a:cxn ang="0">
                <a:pos x="5" y="419"/>
              </a:cxn>
              <a:cxn ang="0">
                <a:pos x="0" y="490"/>
              </a:cxn>
              <a:cxn ang="0">
                <a:pos x="5" y="563"/>
              </a:cxn>
              <a:cxn ang="0">
                <a:pos x="32" y="660"/>
              </a:cxn>
              <a:cxn ang="0">
                <a:pos x="104" y="789"/>
              </a:cxn>
              <a:cxn ang="0">
                <a:pos x="210" y="888"/>
              </a:cxn>
              <a:cxn ang="0">
                <a:pos x="359" y="702"/>
              </a:cxn>
              <a:cxn ang="0">
                <a:pos x="303" y="657"/>
              </a:cxn>
              <a:cxn ang="0">
                <a:pos x="263" y="598"/>
              </a:cxn>
              <a:cxn ang="0">
                <a:pos x="241" y="526"/>
              </a:cxn>
              <a:cxn ang="0">
                <a:pos x="240" y="452"/>
              </a:cxn>
              <a:cxn ang="0">
                <a:pos x="262" y="382"/>
              </a:cxn>
              <a:cxn ang="0">
                <a:pos x="302" y="322"/>
              </a:cxn>
              <a:cxn ang="0">
                <a:pos x="357" y="275"/>
              </a:cxn>
              <a:cxn ang="0">
                <a:pos x="426" y="245"/>
              </a:cxn>
              <a:cxn ang="0">
                <a:pos x="501" y="237"/>
              </a:cxn>
              <a:cxn ang="0">
                <a:pos x="573" y="251"/>
              </a:cxn>
              <a:cxn ang="0">
                <a:pos x="637" y="284"/>
              </a:cxn>
              <a:cxn ang="0">
                <a:pos x="689" y="335"/>
              </a:cxn>
              <a:cxn ang="0">
                <a:pos x="725" y="399"/>
              </a:cxn>
              <a:cxn ang="0">
                <a:pos x="741" y="474"/>
              </a:cxn>
              <a:cxn ang="0">
                <a:pos x="734" y="547"/>
              </a:cxn>
              <a:cxn ang="0">
                <a:pos x="706" y="614"/>
              </a:cxn>
              <a:cxn ang="0">
                <a:pos x="660" y="671"/>
              </a:cxn>
              <a:cxn ang="0">
                <a:pos x="600" y="713"/>
              </a:cxn>
              <a:cxn ang="0">
                <a:pos x="518" y="736"/>
              </a:cxn>
              <a:cxn ang="0">
                <a:pos x="416" y="728"/>
              </a:cxn>
            </a:cxnLst>
            <a:rect l="0" t="0" r="r" b="b"/>
            <a:pathLst>
              <a:path w="979" h="975">
                <a:moveTo>
                  <a:pt x="435" y="695"/>
                </a:moveTo>
                <a:lnTo>
                  <a:pt x="276" y="784"/>
                </a:lnTo>
                <a:lnTo>
                  <a:pt x="277" y="972"/>
                </a:lnTo>
                <a:lnTo>
                  <a:pt x="297" y="937"/>
                </a:lnTo>
                <a:lnTo>
                  <a:pt x="335" y="950"/>
                </a:lnTo>
                <a:lnTo>
                  <a:pt x="373" y="961"/>
                </a:lnTo>
                <a:lnTo>
                  <a:pt x="412" y="969"/>
                </a:lnTo>
                <a:lnTo>
                  <a:pt x="450" y="973"/>
                </a:lnTo>
                <a:lnTo>
                  <a:pt x="491" y="975"/>
                </a:lnTo>
                <a:lnTo>
                  <a:pt x="531" y="973"/>
                </a:lnTo>
                <a:lnTo>
                  <a:pt x="572" y="968"/>
                </a:lnTo>
                <a:lnTo>
                  <a:pt x="612" y="958"/>
                </a:lnTo>
                <a:lnTo>
                  <a:pt x="661" y="944"/>
                </a:lnTo>
                <a:lnTo>
                  <a:pt x="706" y="924"/>
                </a:lnTo>
                <a:lnTo>
                  <a:pt x="748" y="901"/>
                </a:lnTo>
                <a:lnTo>
                  <a:pt x="787" y="874"/>
                </a:lnTo>
                <a:lnTo>
                  <a:pt x="823" y="843"/>
                </a:lnTo>
                <a:lnTo>
                  <a:pt x="856" y="809"/>
                </a:lnTo>
                <a:lnTo>
                  <a:pt x="886" y="772"/>
                </a:lnTo>
                <a:lnTo>
                  <a:pt x="911" y="733"/>
                </a:lnTo>
                <a:lnTo>
                  <a:pt x="933" y="691"/>
                </a:lnTo>
                <a:lnTo>
                  <a:pt x="951" y="647"/>
                </a:lnTo>
                <a:lnTo>
                  <a:pt x="964" y="603"/>
                </a:lnTo>
                <a:lnTo>
                  <a:pt x="971" y="580"/>
                </a:lnTo>
                <a:lnTo>
                  <a:pt x="974" y="557"/>
                </a:lnTo>
                <a:lnTo>
                  <a:pt x="978" y="509"/>
                </a:lnTo>
                <a:lnTo>
                  <a:pt x="979" y="461"/>
                </a:lnTo>
                <a:lnTo>
                  <a:pt x="973" y="413"/>
                </a:lnTo>
                <a:lnTo>
                  <a:pt x="962" y="364"/>
                </a:lnTo>
                <a:lnTo>
                  <a:pt x="956" y="340"/>
                </a:lnTo>
                <a:lnTo>
                  <a:pt x="948" y="316"/>
                </a:lnTo>
                <a:lnTo>
                  <a:pt x="939" y="294"/>
                </a:lnTo>
                <a:lnTo>
                  <a:pt x="929" y="271"/>
                </a:lnTo>
                <a:lnTo>
                  <a:pt x="918" y="250"/>
                </a:lnTo>
                <a:lnTo>
                  <a:pt x="905" y="229"/>
                </a:lnTo>
                <a:lnTo>
                  <a:pt x="892" y="210"/>
                </a:lnTo>
                <a:lnTo>
                  <a:pt x="878" y="191"/>
                </a:lnTo>
                <a:lnTo>
                  <a:pt x="864" y="171"/>
                </a:lnTo>
                <a:lnTo>
                  <a:pt x="847" y="155"/>
                </a:lnTo>
                <a:lnTo>
                  <a:pt x="814" y="122"/>
                </a:lnTo>
                <a:lnTo>
                  <a:pt x="776" y="93"/>
                </a:lnTo>
                <a:lnTo>
                  <a:pt x="737" y="68"/>
                </a:lnTo>
                <a:lnTo>
                  <a:pt x="696" y="46"/>
                </a:lnTo>
                <a:lnTo>
                  <a:pt x="652" y="27"/>
                </a:lnTo>
                <a:lnTo>
                  <a:pt x="606" y="15"/>
                </a:lnTo>
                <a:lnTo>
                  <a:pt x="583" y="9"/>
                </a:lnTo>
                <a:lnTo>
                  <a:pt x="560" y="6"/>
                </a:lnTo>
                <a:lnTo>
                  <a:pt x="537" y="3"/>
                </a:lnTo>
                <a:lnTo>
                  <a:pt x="513" y="1"/>
                </a:lnTo>
                <a:lnTo>
                  <a:pt x="488" y="0"/>
                </a:lnTo>
                <a:lnTo>
                  <a:pt x="465" y="1"/>
                </a:lnTo>
                <a:lnTo>
                  <a:pt x="440" y="3"/>
                </a:lnTo>
                <a:lnTo>
                  <a:pt x="416" y="7"/>
                </a:lnTo>
                <a:lnTo>
                  <a:pt x="391" y="11"/>
                </a:lnTo>
                <a:lnTo>
                  <a:pt x="366" y="17"/>
                </a:lnTo>
                <a:lnTo>
                  <a:pt x="319" y="32"/>
                </a:lnTo>
                <a:lnTo>
                  <a:pt x="296" y="41"/>
                </a:lnTo>
                <a:lnTo>
                  <a:pt x="274" y="51"/>
                </a:lnTo>
                <a:lnTo>
                  <a:pt x="253" y="62"/>
                </a:lnTo>
                <a:lnTo>
                  <a:pt x="231" y="75"/>
                </a:lnTo>
                <a:lnTo>
                  <a:pt x="211" y="88"/>
                </a:lnTo>
                <a:lnTo>
                  <a:pt x="192" y="102"/>
                </a:lnTo>
                <a:lnTo>
                  <a:pt x="174" y="116"/>
                </a:lnTo>
                <a:lnTo>
                  <a:pt x="156" y="133"/>
                </a:lnTo>
                <a:lnTo>
                  <a:pt x="123" y="166"/>
                </a:lnTo>
                <a:lnTo>
                  <a:pt x="94" y="203"/>
                </a:lnTo>
                <a:lnTo>
                  <a:pt x="68" y="243"/>
                </a:lnTo>
                <a:lnTo>
                  <a:pt x="46" y="284"/>
                </a:lnTo>
                <a:lnTo>
                  <a:pt x="28" y="327"/>
                </a:lnTo>
                <a:lnTo>
                  <a:pt x="15" y="373"/>
                </a:lnTo>
                <a:lnTo>
                  <a:pt x="9" y="395"/>
                </a:lnTo>
                <a:lnTo>
                  <a:pt x="5" y="419"/>
                </a:lnTo>
                <a:lnTo>
                  <a:pt x="2" y="443"/>
                </a:lnTo>
                <a:lnTo>
                  <a:pt x="1" y="466"/>
                </a:lnTo>
                <a:lnTo>
                  <a:pt x="0" y="490"/>
                </a:lnTo>
                <a:lnTo>
                  <a:pt x="0" y="514"/>
                </a:lnTo>
                <a:lnTo>
                  <a:pt x="3" y="539"/>
                </a:lnTo>
                <a:lnTo>
                  <a:pt x="5" y="563"/>
                </a:lnTo>
                <a:lnTo>
                  <a:pt x="10" y="587"/>
                </a:lnTo>
                <a:lnTo>
                  <a:pt x="16" y="612"/>
                </a:lnTo>
                <a:lnTo>
                  <a:pt x="32" y="660"/>
                </a:lnTo>
                <a:lnTo>
                  <a:pt x="51" y="706"/>
                </a:lnTo>
                <a:lnTo>
                  <a:pt x="76" y="749"/>
                </a:lnTo>
                <a:lnTo>
                  <a:pt x="104" y="789"/>
                </a:lnTo>
                <a:lnTo>
                  <a:pt x="136" y="825"/>
                </a:lnTo>
                <a:lnTo>
                  <a:pt x="171" y="859"/>
                </a:lnTo>
                <a:lnTo>
                  <a:pt x="210" y="888"/>
                </a:lnTo>
                <a:lnTo>
                  <a:pt x="250" y="913"/>
                </a:lnTo>
                <a:lnTo>
                  <a:pt x="250" y="764"/>
                </a:lnTo>
                <a:lnTo>
                  <a:pt x="359" y="702"/>
                </a:lnTo>
                <a:lnTo>
                  <a:pt x="339" y="689"/>
                </a:lnTo>
                <a:lnTo>
                  <a:pt x="321" y="674"/>
                </a:lnTo>
                <a:lnTo>
                  <a:pt x="303" y="657"/>
                </a:lnTo>
                <a:lnTo>
                  <a:pt x="288" y="639"/>
                </a:lnTo>
                <a:lnTo>
                  <a:pt x="275" y="619"/>
                </a:lnTo>
                <a:lnTo>
                  <a:pt x="263" y="598"/>
                </a:lnTo>
                <a:lnTo>
                  <a:pt x="253" y="575"/>
                </a:lnTo>
                <a:lnTo>
                  <a:pt x="246" y="552"/>
                </a:lnTo>
                <a:lnTo>
                  <a:pt x="241" y="526"/>
                </a:lnTo>
                <a:lnTo>
                  <a:pt x="239" y="501"/>
                </a:lnTo>
                <a:lnTo>
                  <a:pt x="238" y="477"/>
                </a:lnTo>
                <a:lnTo>
                  <a:pt x="240" y="452"/>
                </a:lnTo>
                <a:lnTo>
                  <a:pt x="245" y="429"/>
                </a:lnTo>
                <a:lnTo>
                  <a:pt x="252" y="405"/>
                </a:lnTo>
                <a:lnTo>
                  <a:pt x="262" y="382"/>
                </a:lnTo>
                <a:lnTo>
                  <a:pt x="273" y="361"/>
                </a:lnTo>
                <a:lnTo>
                  <a:pt x="287" y="341"/>
                </a:lnTo>
                <a:lnTo>
                  <a:pt x="302" y="322"/>
                </a:lnTo>
                <a:lnTo>
                  <a:pt x="319" y="305"/>
                </a:lnTo>
                <a:lnTo>
                  <a:pt x="336" y="290"/>
                </a:lnTo>
                <a:lnTo>
                  <a:pt x="357" y="275"/>
                </a:lnTo>
                <a:lnTo>
                  <a:pt x="379" y="262"/>
                </a:lnTo>
                <a:lnTo>
                  <a:pt x="401" y="254"/>
                </a:lnTo>
                <a:lnTo>
                  <a:pt x="426" y="245"/>
                </a:lnTo>
                <a:lnTo>
                  <a:pt x="452" y="240"/>
                </a:lnTo>
                <a:lnTo>
                  <a:pt x="476" y="237"/>
                </a:lnTo>
                <a:lnTo>
                  <a:pt x="501" y="237"/>
                </a:lnTo>
                <a:lnTo>
                  <a:pt x="526" y="240"/>
                </a:lnTo>
                <a:lnTo>
                  <a:pt x="549" y="245"/>
                </a:lnTo>
                <a:lnTo>
                  <a:pt x="573" y="251"/>
                </a:lnTo>
                <a:lnTo>
                  <a:pt x="595" y="260"/>
                </a:lnTo>
                <a:lnTo>
                  <a:pt x="617" y="271"/>
                </a:lnTo>
                <a:lnTo>
                  <a:pt x="637" y="284"/>
                </a:lnTo>
                <a:lnTo>
                  <a:pt x="655" y="299"/>
                </a:lnTo>
                <a:lnTo>
                  <a:pt x="674" y="317"/>
                </a:lnTo>
                <a:lnTo>
                  <a:pt x="689" y="335"/>
                </a:lnTo>
                <a:lnTo>
                  <a:pt x="704" y="355"/>
                </a:lnTo>
                <a:lnTo>
                  <a:pt x="716" y="377"/>
                </a:lnTo>
                <a:lnTo>
                  <a:pt x="725" y="399"/>
                </a:lnTo>
                <a:lnTo>
                  <a:pt x="733" y="424"/>
                </a:lnTo>
                <a:lnTo>
                  <a:pt x="738" y="449"/>
                </a:lnTo>
                <a:lnTo>
                  <a:pt x="741" y="474"/>
                </a:lnTo>
                <a:lnTo>
                  <a:pt x="741" y="498"/>
                </a:lnTo>
                <a:lnTo>
                  <a:pt x="739" y="523"/>
                </a:lnTo>
                <a:lnTo>
                  <a:pt x="734" y="547"/>
                </a:lnTo>
                <a:lnTo>
                  <a:pt x="726" y="570"/>
                </a:lnTo>
                <a:lnTo>
                  <a:pt x="717" y="592"/>
                </a:lnTo>
                <a:lnTo>
                  <a:pt x="706" y="614"/>
                </a:lnTo>
                <a:lnTo>
                  <a:pt x="693" y="634"/>
                </a:lnTo>
                <a:lnTo>
                  <a:pt x="678" y="653"/>
                </a:lnTo>
                <a:lnTo>
                  <a:pt x="660" y="671"/>
                </a:lnTo>
                <a:lnTo>
                  <a:pt x="643" y="686"/>
                </a:lnTo>
                <a:lnTo>
                  <a:pt x="622" y="701"/>
                </a:lnTo>
                <a:lnTo>
                  <a:pt x="600" y="713"/>
                </a:lnTo>
                <a:lnTo>
                  <a:pt x="578" y="722"/>
                </a:lnTo>
                <a:lnTo>
                  <a:pt x="553" y="730"/>
                </a:lnTo>
                <a:lnTo>
                  <a:pt x="518" y="736"/>
                </a:lnTo>
                <a:lnTo>
                  <a:pt x="483" y="738"/>
                </a:lnTo>
                <a:lnTo>
                  <a:pt x="449" y="735"/>
                </a:lnTo>
                <a:lnTo>
                  <a:pt x="416" y="728"/>
                </a:lnTo>
                <a:lnTo>
                  <a:pt x="435" y="695"/>
                </a:lnTo>
                <a:close/>
              </a:path>
            </a:pathLst>
          </a:custGeom>
          <a:solidFill>
            <a:srgbClr val="008080"/>
          </a:solidFill>
          <a:ln w="9525">
            <a:noFill/>
            <a:round/>
            <a:headEnd/>
            <a:tailEnd/>
          </a:ln>
        </p:spPr>
        <p:txBody>
          <a:bodyPr/>
          <a:lstStyle/>
          <a:p>
            <a:endParaRPr lang="en-US">
              <a:latin typeface="Calibri" panose="020F0502020204030204" pitchFamily="34" charset="0"/>
            </a:endParaRPr>
          </a:p>
        </p:txBody>
      </p:sp>
      <p:sp>
        <p:nvSpPr>
          <p:cNvPr id="18" name="Freeform 19"/>
          <p:cNvSpPr>
            <a:spLocks/>
          </p:cNvSpPr>
          <p:nvPr/>
        </p:nvSpPr>
        <p:spPr bwMode="auto">
          <a:xfrm>
            <a:off x="5454650" y="3497263"/>
            <a:ext cx="1554163" cy="1547812"/>
          </a:xfrm>
          <a:custGeom>
            <a:avLst/>
            <a:gdLst/>
            <a:ahLst/>
            <a:cxnLst>
              <a:cxn ang="0">
                <a:pos x="277" y="972"/>
              </a:cxn>
              <a:cxn ang="0">
                <a:pos x="373" y="961"/>
              </a:cxn>
              <a:cxn ang="0">
                <a:pos x="491" y="975"/>
              </a:cxn>
              <a:cxn ang="0">
                <a:pos x="612" y="958"/>
              </a:cxn>
              <a:cxn ang="0">
                <a:pos x="748" y="901"/>
              </a:cxn>
              <a:cxn ang="0">
                <a:pos x="856" y="809"/>
              </a:cxn>
              <a:cxn ang="0">
                <a:pos x="933" y="691"/>
              </a:cxn>
              <a:cxn ang="0">
                <a:pos x="971" y="580"/>
              </a:cxn>
              <a:cxn ang="0">
                <a:pos x="979" y="461"/>
              </a:cxn>
              <a:cxn ang="0">
                <a:pos x="956" y="340"/>
              </a:cxn>
              <a:cxn ang="0">
                <a:pos x="929" y="271"/>
              </a:cxn>
              <a:cxn ang="0">
                <a:pos x="892" y="210"/>
              </a:cxn>
              <a:cxn ang="0">
                <a:pos x="847" y="155"/>
              </a:cxn>
              <a:cxn ang="0">
                <a:pos x="737" y="68"/>
              </a:cxn>
              <a:cxn ang="0">
                <a:pos x="606" y="15"/>
              </a:cxn>
              <a:cxn ang="0">
                <a:pos x="537" y="3"/>
              </a:cxn>
              <a:cxn ang="0">
                <a:pos x="465" y="1"/>
              </a:cxn>
              <a:cxn ang="0">
                <a:pos x="391" y="11"/>
              </a:cxn>
              <a:cxn ang="0">
                <a:pos x="296" y="41"/>
              </a:cxn>
              <a:cxn ang="0">
                <a:pos x="231" y="75"/>
              </a:cxn>
              <a:cxn ang="0">
                <a:pos x="174" y="116"/>
              </a:cxn>
              <a:cxn ang="0">
                <a:pos x="94" y="203"/>
              </a:cxn>
              <a:cxn ang="0">
                <a:pos x="28" y="327"/>
              </a:cxn>
              <a:cxn ang="0">
                <a:pos x="5" y="419"/>
              </a:cxn>
              <a:cxn ang="0">
                <a:pos x="0" y="490"/>
              </a:cxn>
              <a:cxn ang="0">
                <a:pos x="5" y="563"/>
              </a:cxn>
              <a:cxn ang="0">
                <a:pos x="32" y="660"/>
              </a:cxn>
              <a:cxn ang="0">
                <a:pos x="104" y="789"/>
              </a:cxn>
              <a:cxn ang="0">
                <a:pos x="210" y="888"/>
              </a:cxn>
              <a:cxn ang="0">
                <a:pos x="359" y="702"/>
              </a:cxn>
              <a:cxn ang="0">
                <a:pos x="303" y="657"/>
              </a:cxn>
              <a:cxn ang="0">
                <a:pos x="263" y="598"/>
              </a:cxn>
              <a:cxn ang="0">
                <a:pos x="241" y="526"/>
              </a:cxn>
              <a:cxn ang="0">
                <a:pos x="240" y="452"/>
              </a:cxn>
              <a:cxn ang="0">
                <a:pos x="262" y="382"/>
              </a:cxn>
              <a:cxn ang="0">
                <a:pos x="302" y="322"/>
              </a:cxn>
              <a:cxn ang="0">
                <a:pos x="357" y="275"/>
              </a:cxn>
              <a:cxn ang="0">
                <a:pos x="426" y="245"/>
              </a:cxn>
              <a:cxn ang="0">
                <a:pos x="501" y="237"/>
              </a:cxn>
              <a:cxn ang="0">
                <a:pos x="573" y="251"/>
              </a:cxn>
              <a:cxn ang="0">
                <a:pos x="637" y="284"/>
              </a:cxn>
              <a:cxn ang="0">
                <a:pos x="689" y="335"/>
              </a:cxn>
              <a:cxn ang="0">
                <a:pos x="725" y="399"/>
              </a:cxn>
              <a:cxn ang="0">
                <a:pos x="741" y="474"/>
              </a:cxn>
              <a:cxn ang="0">
                <a:pos x="734" y="547"/>
              </a:cxn>
              <a:cxn ang="0">
                <a:pos x="706" y="614"/>
              </a:cxn>
              <a:cxn ang="0">
                <a:pos x="660" y="671"/>
              </a:cxn>
              <a:cxn ang="0">
                <a:pos x="600" y="713"/>
              </a:cxn>
              <a:cxn ang="0">
                <a:pos x="518" y="736"/>
              </a:cxn>
              <a:cxn ang="0">
                <a:pos x="416" y="728"/>
              </a:cxn>
            </a:cxnLst>
            <a:rect l="0" t="0" r="r" b="b"/>
            <a:pathLst>
              <a:path w="979" h="975">
                <a:moveTo>
                  <a:pt x="435" y="695"/>
                </a:moveTo>
                <a:lnTo>
                  <a:pt x="276" y="784"/>
                </a:lnTo>
                <a:lnTo>
                  <a:pt x="277" y="972"/>
                </a:lnTo>
                <a:lnTo>
                  <a:pt x="297" y="937"/>
                </a:lnTo>
                <a:lnTo>
                  <a:pt x="335" y="950"/>
                </a:lnTo>
                <a:lnTo>
                  <a:pt x="373" y="961"/>
                </a:lnTo>
                <a:lnTo>
                  <a:pt x="412" y="969"/>
                </a:lnTo>
                <a:lnTo>
                  <a:pt x="450" y="973"/>
                </a:lnTo>
                <a:lnTo>
                  <a:pt x="491" y="975"/>
                </a:lnTo>
                <a:lnTo>
                  <a:pt x="531" y="973"/>
                </a:lnTo>
                <a:lnTo>
                  <a:pt x="572" y="968"/>
                </a:lnTo>
                <a:lnTo>
                  <a:pt x="612" y="958"/>
                </a:lnTo>
                <a:lnTo>
                  <a:pt x="661" y="944"/>
                </a:lnTo>
                <a:lnTo>
                  <a:pt x="706" y="924"/>
                </a:lnTo>
                <a:lnTo>
                  <a:pt x="748" y="901"/>
                </a:lnTo>
                <a:lnTo>
                  <a:pt x="787" y="874"/>
                </a:lnTo>
                <a:lnTo>
                  <a:pt x="823" y="843"/>
                </a:lnTo>
                <a:lnTo>
                  <a:pt x="856" y="809"/>
                </a:lnTo>
                <a:lnTo>
                  <a:pt x="886" y="772"/>
                </a:lnTo>
                <a:lnTo>
                  <a:pt x="911" y="733"/>
                </a:lnTo>
                <a:lnTo>
                  <a:pt x="933" y="691"/>
                </a:lnTo>
                <a:lnTo>
                  <a:pt x="951" y="647"/>
                </a:lnTo>
                <a:lnTo>
                  <a:pt x="964" y="603"/>
                </a:lnTo>
                <a:lnTo>
                  <a:pt x="971" y="580"/>
                </a:lnTo>
                <a:lnTo>
                  <a:pt x="974" y="557"/>
                </a:lnTo>
                <a:lnTo>
                  <a:pt x="978" y="509"/>
                </a:lnTo>
                <a:lnTo>
                  <a:pt x="979" y="461"/>
                </a:lnTo>
                <a:lnTo>
                  <a:pt x="973" y="413"/>
                </a:lnTo>
                <a:lnTo>
                  <a:pt x="962" y="364"/>
                </a:lnTo>
                <a:lnTo>
                  <a:pt x="956" y="340"/>
                </a:lnTo>
                <a:lnTo>
                  <a:pt x="948" y="316"/>
                </a:lnTo>
                <a:lnTo>
                  <a:pt x="939" y="294"/>
                </a:lnTo>
                <a:lnTo>
                  <a:pt x="929" y="271"/>
                </a:lnTo>
                <a:lnTo>
                  <a:pt x="918" y="250"/>
                </a:lnTo>
                <a:lnTo>
                  <a:pt x="905" y="229"/>
                </a:lnTo>
                <a:lnTo>
                  <a:pt x="892" y="210"/>
                </a:lnTo>
                <a:lnTo>
                  <a:pt x="878" y="191"/>
                </a:lnTo>
                <a:lnTo>
                  <a:pt x="864" y="171"/>
                </a:lnTo>
                <a:lnTo>
                  <a:pt x="847" y="155"/>
                </a:lnTo>
                <a:lnTo>
                  <a:pt x="814" y="122"/>
                </a:lnTo>
                <a:lnTo>
                  <a:pt x="776" y="93"/>
                </a:lnTo>
                <a:lnTo>
                  <a:pt x="737" y="68"/>
                </a:lnTo>
                <a:lnTo>
                  <a:pt x="696" y="46"/>
                </a:lnTo>
                <a:lnTo>
                  <a:pt x="652" y="27"/>
                </a:lnTo>
                <a:lnTo>
                  <a:pt x="606" y="15"/>
                </a:lnTo>
                <a:lnTo>
                  <a:pt x="583" y="9"/>
                </a:lnTo>
                <a:lnTo>
                  <a:pt x="560" y="6"/>
                </a:lnTo>
                <a:lnTo>
                  <a:pt x="537" y="3"/>
                </a:lnTo>
                <a:lnTo>
                  <a:pt x="513" y="1"/>
                </a:lnTo>
                <a:lnTo>
                  <a:pt x="488" y="0"/>
                </a:lnTo>
                <a:lnTo>
                  <a:pt x="465" y="1"/>
                </a:lnTo>
                <a:lnTo>
                  <a:pt x="440" y="3"/>
                </a:lnTo>
                <a:lnTo>
                  <a:pt x="416" y="7"/>
                </a:lnTo>
                <a:lnTo>
                  <a:pt x="391" y="11"/>
                </a:lnTo>
                <a:lnTo>
                  <a:pt x="366" y="17"/>
                </a:lnTo>
                <a:lnTo>
                  <a:pt x="319" y="32"/>
                </a:lnTo>
                <a:lnTo>
                  <a:pt x="296" y="41"/>
                </a:lnTo>
                <a:lnTo>
                  <a:pt x="274" y="51"/>
                </a:lnTo>
                <a:lnTo>
                  <a:pt x="253" y="62"/>
                </a:lnTo>
                <a:lnTo>
                  <a:pt x="231" y="75"/>
                </a:lnTo>
                <a:lnTo>
                  <a:pt x="211" y="88"/>
                </a:lnTo>
                <a:lnTo>
                  <a:pt x="192" y="102"/>
                </a:lnTo>
                <a:lnTo>
                  <a:pt x="174" y="116"/>
                </a:lnTo>
                <a:lnTo>
                  <a:pt x="156" y="133"/>
                </a:lnTo>
                <a:lnTo>
                  <a:pt x="123" y="166"/>
                </a:lnTo>
                <a:lnTo>
                  <a:pt x="94" y="203"/>
                </a:lnTo>
                <a:lnTo>
                  <a:pt x="68" y="243"/>
                </a:lnTo>
                <a:lnTo>
                  <a:pt x="46" y="284"/>
                </a:lnTo>
                <a:lnTo>
                  <a:pt x="28" y="327"/>
                </a:lnTo>
                <a:lnTo>
                  <a:pt x="15" y="373"/>
                </a:lnTo>
                <a:lnTo>
                  <a:pt x="9" y="395"/>
                </a:lnTo>
                <a:lnTo>
                  <a:pt x="5" y="419"/>
                </a:lnTo>
                <a:lnTo>
                  <a:pt x="2" y="443"/>
                </a:lnTo>
                <a:lnTo>
                  <a:pt x="1" y="466"/>
                </a:lnTo>
                <a:lnTo>
                  <a:pt x="0" y="490"/>
                </a:lnTo>
                <a:lnTo>
                  <a:pt x="0" y="514"/>
                </a:lnTo>
                <a:lnTo>
                  <a:pt x="3" y="539"/>
                </a:lnTo>
                <a:lnTo>
                  <a:pt x="5" y="563"/>
                </a:lnTo>
                <a:lnTo>
                  <a:pt x="10" y="587"/>
                </a:lnTo>
                <a:lnTo>
                  <a:pt x="16" y="612"/>
                </a:lnTo>
                <a:lnTo>
                  <a:pt x="32" y="660"/>
                </a:lnTo>
                <a:lnTo>
                  <a:pt x="51" y="706"/>
                </a:lnTo>
                <a:lnTo>
                  <a:pt x="76" y="749"/>
                </a:lnTo>
                <a:lnTo>
                  <a:pt x="104" y="789"/>
                </a:lnTo>
                <a:lnTo>
                  <a:pt x="136" y="825"/>
                </a:lnTo>
                <a:lnTo>
                  <a:pt x="171" y="859"/>
                </a:lnTo>
                <a:lnTo>
                  <a:pt x="210" y="888"/>
                </a:lnTo>
                <a:lnTo>
                  <a:pt x="250" y="913"/>
                </a:lnTo>
                <a:lnTo>
                  <a:pt x="250" y="764"/>
                </a:lnTo>
                <a:lnTo>
                  <a:pt x="359" y="702"/>
                </a:lnTo>
                <a:lnTo>
                  <a:pt x="339" y="689"/>
                </a:lnTo>
                <a:lnTo>
                  <a:pt x="321" y="674"/>
                </a:lnTo>
                <a:lnTo>
                  <a:pt x="303" y="657"/>
                </a:lnTo>
                <a:lnTo>
                  <a:pt x="288" y="639"/>
                </a:lnTo>
                <a:lnTo>
                  <a:pt x="275" y="619"/>
                </a:lnTo>
                <a:lnTo>
                  <a:pt x="263" y="598"/>
                </a:lnTo>
                <a:lnTo>
                  <a:pt x="253" y="575"/>
                </a:lnTo>
                <a:lnTo>
                  <a:pt x="246" y="552"/>
                </a:lnTo>
                <a:lnTo>
                  <a:pt x="241" y="526"/>
                </a:lnTo>
                <a:lnTo>
                  <a:pt x="239" y="501"/>
                </a:lnTo>
                <a:lnTo>
                  <a:pt x="238" y="477"/>
                </a:lnTo>
                <a:lnTo>
                  <a:pt x="240" y="452"/>
                </a:lnTo>
                <a:lnTo>
                  <a:pt x="245" y="429"/>
                </a:lnTo>
                <a:lnTo>
                  <a:pt x="252" y="405"/>
                </a:lnTo>
                <a:lnTo>
                  <a:pt x="262" y="382"/>
                </a:lnTo>
                <a:lnTo>
                  <a:pt x="273" y="361"/>
                </a:lnTo>
                <a:lnTo>
                  <a:pt x="287" y="341"/>
                </a:lnTo>
                <a:lnTo>
                  <a:pt x="302" y="322"/>
                </a:lnTo>
                <a:lnTo>
                  <a:pt x="319" y="305"/>
                </a:lnTo>
                <a:lnTo>
                  <a:pt x="336" y="290"/>
                </a:lnTo>
                <a:lnTo>
                  <a:pt x="357" y="275"/>
                </a:lnTo>
                <a:lnTo>
                  <a:pt x="379" y="262"/>
                </a:lnTo>
                <a:lnTo>
                  <a:pt x="401" y="254"/>
                </a:lnTo>
                <a:lnTo>
                  <a:pt x="426" y="245"/>
                </a:lnTo>
                <a:lnTo>
                  <a:pt x="452" y="240"/>
                </a:lnTo>
                <a:lnTo>
                  <a:pt x="476" y="237"/>
                </a:lnTo>
                <a:lnTo>
                  <a:pt x="501" y="237"/>
                </a:lnTo>
                <a:lnTo>
                  <a:pt x="526" y="240"/>
                </a:lnTo>
                <a:lnTo>
                  <a:pt x="549" y="245"/>
                </a:lnTo>
                <a:lnTo>
                  <a:pt x="573" y="251"/>
                </a:lnTo>
                <a:lnTo>
                  <a:pt x="595" y="260"/>
                </a:lnTo>
                <a:lnTo>
                  <a:pt x="617" y="271"/>
                </a:lnTo>
                <a:lnTo>
                  <a:pt x="637" y="284"/>
                </a:lnTo>
                <a:lnTo>
                  <a:pt x="655" y="299"/>
                </a:lnTo>
                <a:lnTo>
                  <a:pt x="674" y="317"/>
                </a:lnTo>
                <a:lnTo>
                  <a:pt x="689" y="335"/>
                </a:lnTo>
                <a:lnTo>
                  <a:pt x="704" y="355"/>
                </a:lnTo>
                <a:lnTo>
                  <a:pt x="716" y="377"/>
                </a:lnTo>
                <a:lnTo>
                  <a:pt x="725" y="399"/>
                </a:lnTo>
                <a:lnTo>
                  <a:pt x="733" y="424"/>
                </a:lnTo>
                <a:lnTo>
                  <a:pt x="738" y="449"/>
                </a:lnTo>
                <a:lnTo>
                  <a:pt x="741" y="474"/>
                </a:lnTo>
                <a:lnTo>
                  <a:pt x="741" y="498"/>
                </a:lnTo>
                <a:lnTo>
                  <a:pt x="739" y="523"/>
                </a:lnTo>
                <a:lnTo>
                  <a:pt x="734" y="547"/>
                </a:lnTo>
                <a:lnTo>
                  <a:pt x="726" y="570"/>
                </a:lnTo>
                <a:lnTo>
                  <a:pt x="717" y="592"/>
                </a:lnTo>
                <a:lnTo>
                  <a:pt x="706" y="614"/>
                </a:lnTo>
                <a:lnTo>
                  <a:pt x="693" y="634"/>
                </a:lnTo>
                <a:lnTo>
                  <a:pt x="678" y="653"/>
                </a:lnTo>
                <a:lnTo>
                  <a:pt x="660" y="671"/>
                </a:lnTo>
                <a:lnTo>
                  <a:pt x="643" y="686"/>
                </a:lnTo>
                <a:lnTo>
                  <a:pt x="622" y="701"/>
                </a:lnTo>
                <a:lnTo>
                  <a:pt x="600" y="713"/>
                </a:lnTo>
                <a:lnTo>
                  <a:pt x="578" y="722"/>
                </a:lnTo>
                <a:lnTo>
                  <a:pt x="553" y="730"/>
                </a:lnTo>
                <a:lnTo>
                  <a:pt x="518" y="736"/>
                </a:lnTo>
                <a:lnTo>
                  <a:pt x="483" y="738"/>
                </a:lnTo>
                <a:lnTo>
                  <a:pt x="449" y="735"/>
                </a:lnTo>
                <a:lnTo>
                  <a:pt x="416" y="728"/>
                </a:lnTo>
                <a:lnTo>
                  <a:pt x="435" y="695"/>
                </a:lnTo>
              </a:path>
            </a:pathLst>
          </a:custGeom>
          <a:noFill/>
          <a:ln w="4763" cap="rnd">
            <a:solidFill>
              <a:srgbClr val="006699"/>
            </a:solidFill>
            <a:prstDash val="solid"/>
            <a:round/>
            <a:headEnd/>
            <a:tailEnd/>
          </a:ln>
        </p:spPr>
        <p:txBody>
          <a:bodyPr/>
          <a:lstStyle/>
          <a:p>
            <a:endParaRPr lang="en-US">
              <a:latin typeface="Calibri" panose="020F0502020204030204" pitchFamily="34" charset="0"/>
            </a:endParaRPr>
          </a:p>
        </p:txBody>
      </p:sp>
      <p:sp>
        <p:nvSpPr>
          <p:cNvPr id="19" name="Rectangle 20"/>
          <p:cNvSpPr>
            <a:spLocks noChangeArrowheads="1"/>
          </p:cNvSpPr>
          <p:nvPr/>
        </p:nvSpPr>
        <p:spPr bwMode="auto">
          <a:xfrm>
            <a:off x="5874640" y="3475038"/>
            <a:ext cx="722121" cy="430887"/>
          </a:xfrm>
          <a:prstGeom prst="rect">
            <a:avLst/>
          </a:prstGeom>
          <a:noFill/>
          <a:ln w="9525" algn="ctr">
            <a:noFill/>
            <a:miter lim="800000"/>
            <a:headEnd/>
            <a:tailEnd/>
          </a:ln>
          <a:effectLst/>
        </p:spPr>
        <p:txBody>
          <a:bodyPr wrap="none" lIns="0" tIns="0" rIns="0" bIns="0">
            <a:spAutoFit/>
          </a:bodyPr>
          <a:lstStyle/>
          <a:p>
            <a:pPr algn="ctr" eaLnBrk="1" hangingPunct="1"/>
            <a:r>
              <a:rPr lang="en-US" sz="1400">
                <a:solidFill>
                  <a:srgbClr val="FFFFFF"/>
                </a:solidFill>
                <a:latin typeface="Calibri" panose="020F0502020204030204" pitchFamily="34" charset="0"/>
              </a:rPr>
              <a:t>Service</a:t>
            </a:r>
            <a:br>
              <a:rPr lang="en-US" sz="1400">
                <a:solidFill>
                  <a:srgbClr val="FFFFFF"/>
                </a:solidFill>
                <a:latin typeface="Calibri" panose="020F0502020204030204" pitchFamily="34" charset="0"/>
              </a:rPr>
            </a:br>
            <a:r>
              <a:rPr lang="en-US" sz="1400">
                <a:solidFill>
                  <a:srgbClr val="FFFFFF"/>
                </a:solidFill>
                <a:latin typeface="Calibri" panose="020F0502020204030204" pitchFamily="34" charset="0"/>
              </a:rPr>
              <a:t>Strategies</a:t>
            </a:r>
          </a:p>
        </p:txBody>
      </p:sp>
      <p:sp>
        <p:nvSpPr>
          <p:cNvPr id="20" name="Freeform 21"/>
          <p:cNvSpPr>
            <a:spLocks/>
          </p:cNvSpPr>
          <p:nvPr/>
        </p:nvSpPr>
        <p:spPr bwMode="auto">
          <a:xfrm>
            <a:off x="4511675" y="3390900"/>
            <a:ext cx="1362075" cy="2332038"/>
          </a:xfrm>
          <a:custGeom>
            <a:avLst/>
            <a:gdLst/>
            <a:ahLst/>
            <a:cxnLst>
              <a:cxn ang="0">
                <a:pos x="657" y="1287"/>
              </a:cxn>
              <a:cxn ang="0">
                <a:pos x="858" y="1050"/>
              </a:cxn>
              <a:cxn ang="0">
                <a:pos x="806" y="1027"/>
              </a:cxn>
              <a:cxn ang="0">
                <a:pos x="747" y="991"/>
              </a:cxn>
              <a:cxn ang="0">
                <a:pos x="688" y="944"/>
              </a:cxn>
              <a:cxn ang="0">
                <a:pos x="640" y="893"/>
              </a:cxn>
              <a:cxn ang="0">
                <a:pos x="601" y="840"/>
              </a:cxn>
              <a:cxn ang="0">
                <a:pos x="577" y="798"/>
              </a:cxn>
              <a:cxn ang="0">
                <a:pos x="558" y="756"/>
              </a:cxn>
              <a:cxn ang="0">
                <a:pos x="543" y="713"/>
              </a:cxn>
              <a:cxn ang="0">
                <a:pos x="531" y="671"/>
              </a:cxn>
              <a:cxn ang="0">
                <a:pos x="525" y="623"/>
              </a:cxn>
              <a:cxn ang="0">
                <a:pos x="522" y="583"/>
              </a:cxn>
              <a:cxn ang="0">
                <a:pos x="523" y="535"/>
              </a:cxn>
              <a:cxn ang="0">
                <a:pos x="528" y="498"/>
              </a:cxn>
              <a:cxn ang="0">
                <a:pos x="544" y="447"/>
              </a:cxn>
              <a:cxn ang="0">
                <a:pos x="565" y="400"/>
              </a:cxn>
              <a:cxn ang="0">
                <a:pos x="779" y="507"/>
              </a:cxn>
              <a:cxn ang="0">
                <a:pos x="0" y="55"/>
              </a:cxn>
              <a:cxn ang="0">
                <a:pos x="169" y="175"/>
              </a:cxn>
              <a:cxn ang="0">
                <a:pos x="146" y="221"/>
              </a:cxn>
              <a:cxn ang="0">
                <a:pos x="128" y="265"/>
              </a:cxn>
              <a:cxn ang="0">
                <a:pos x="115" y="301"/>
              </a:cxn>
              <a:cxn ang="0">
                <a:pos x="105" y="338"/>
              </a:cxn>
              <a:cxn ang="0">
                <a:pos x="98" y="373"/>
              </a:cxn>
              <a:cxn ang="0">
                <a:pos x="90" y="408"/>
              </a:cxn>
              <a:cxn ang="0">
                <a:pos x="85" y="451"/>
              </a:cxn>
              <a:cxn ang="0">
                <a:pos x="81" y="491"/>
              </a:cxn>
              <a:cxn ang="0">
                <a:pos x="80" y="537"/>
              </a:cxn>
              <a:cxn ang="0">
                <a:pos x="81" y="578"/>
              </a:cxn>
              <a:cxn ang="0">
                <a:pos x="85" y="614"/>
              </a:cxn>
              <a:cxn ang="0">
                <a:pos x="89" y="658"/>
              </a:cxn>
              <a:cxn ang="0">
                <a:pos x="96" y="700"/>
              </a:cxn>
              <a:cxn ang="0">
                <a:pos x="108" y="752"/>
              </a:cxn>
              <a:cxn ang="0">
                <a:pos x="125" y="814"/>
              </a:cxn>
              <a:cxn ang="0">
                <a:pos x="148" y="872"/>
              </a:cxn>
              <a:cxn ang="0">
                <a:pos x="173" y="930"/>
              </a:cxn>
              <a:cxn ang="0">
                <a:pos x="204" y="985"/>
              </a:cxn>
              <a:cxn ang="0">
                <a:pos x="238" y="1041"/>
              </a:cxn>
              <a:cxn ang="0">
                <a:pos x="275" y="1094"/>
              </a:cxn>
              <a:cxn ang="0">
                <a:pos x="317" y="1145"/>
              </a:cxn>
              <a:cxn ang="0">
                <a:pos x="372" y="1204"/>
              </a:cxn>
              <a:cxn ang="0">
                <a:pos x="432" y="1260"/>
              </a:cxn>
              <a:cxn ang="0">
                <a:pos x="502" y="1312"/>
              </a:cxn>
              <a:cxn ang="0">
                <a:pos x="588" y="1369"/>
              </a:cxn>
              <a:cxn ang="0">
                <a:pos x="665" y="1408"/>
              </a:cxn>
              <a:cxn ang="0">
                <a:pos x="740" y="1441"/>
              </a:cxn>
              <a:cxn ang="0">
                <a:pos x="826" y="1469"/>
              </a:cxn>
            </a:cxnLst>
            <a:rect l="0" t="0" r="r" b="b"/>
            <a:pathLst>
              <a:path w="858" h="1469">
                <a:moveTo>
                  <a:pt x="829" y="1469"/>
                </a:moveTo>
                <a:lnTo>
                  <a:pt x="657" y="1287"/>
                </a:lnTo>
                <a:lnTo>
                  <a:pt x="656" y="1286"/>
                </a:lnTo>
                <a:lnTo>
                  <a:pt x="858" y="1050"/>
                </a:lnTo>
                <a:lnTo>
                  <a:pt x="833" y="1039"/>
                </a:lnTo>
                <a:lnTo>
                  <a:pt x="806" y="1027"/>
                </a:lnTo>
                <a:lnTo>
                  <a:pt x="778" y="1011"/>
                </a:lnTo>
                <a:lnTo>
                  <a:pt x="747" y="991"/>
                </a:lnTo>
                <a:lnTo>
                  <a:pt x="720" y="970"/>
                </a:lnTo>
                <a:lnTo>
                  <a:pt x="688" y="944"/>
                </a:lnTo>
                <a:lnTo>
                  <a:pt x="665" y="921"/>
                </a:lnTo>
                <a:lnTo>
                  <a:pt x="640" y="893"/>
                </a:lnTo>
                <a:lnTo>
                  <a:pt x="619" y="867"/>
                </a:lnTo>
                <a:lnTo>
                  <a:pt x="601" y="840"/>
                </a:lnTo>
                <a:lnTo>
                  <a:pt x="587" y="818"/>
                </a:lnTo>
                <a:lnTo>
                  <a:pt x="577" y="798"/>
                </a:lnTo>
                <a:lnTo>
                  <a:pt x="567" y="777"/>
                </a:lnTo>
                <a:lnTo>
                  <a:pt x="558" y="756"/>
                </a:lnTo>
                <a:lnTo>
                  <a:pt x="549" y="732"/>
                </a:lnTo>
                <a:lnTo>
                  <a:pt x="543" y="713"/>
                </a:lnTo>
                <a:lnTo>
                  <a:pt x="537" y="692"/>
                </a:lnTo>
                <a:lnTo>
                  <a:pt x="531" y="671"/>
                </a:lnTo>
                <a:lnTo>
                  <a:pt x="528" y="649"/>
                </a:lnTo>
                <a:lnTo>
                  <a:pt x="525" y="623"/>
                </a:lnTo>
                <a:lnTo>
                  <a:pt x="522" y="600"/>
                </a:lnTo>
                <a:lnTo>
                  <a:pt x="522" y="583"/>
                </a:lnTo>
                <a:lnTo>
                  <a:pt x="520" y="556"/>
                </a:lnTo>
                <a:lnTo>
                  <a:pt x="523" y="535"/>
                </a:lnTo>
                <a:lnTo>
                  <a:pt x="526" y="517"/>
                </a:lnTo>
                <a:lnTo>
                  <a:pt x="528" y="498"/>
                </a:lnTo>
                <a:lnTo>
                  <a:pt x="536" y="471"/>
                </a:lnTo>
                <a:lnTo>
                  <a:pt x="544" y="447"/>
                </a:lnTo>
                <a:lnTo>
                  <a:pt x="554" y="423"/>
                </a:lnTo>
                <a:lnTo>
                  <a:pt x="565" y="400"/>
                </a:lnTo>
                <a:lnTo>
                  <a:pt x="572" y="387"/>
                </a:lnTo>
                <a:lnTo>
                  <a:pt x="779" y="507"/>
                </a:lnTo>
                <a:lnTo>
                  <a:pt x="560" y="0"/>
                </a:lnTo>
                <a:lnTo>
                  <a:pt x="0" y="55"/>
                </a:lnTo>
                <a:lnTo>
                  <a:pt x="178" y="158"/>
                </a:lnTo>
                <a:lnTo>
                  <a:pt x="169" y="175"/>
                </a:lnTo>
                <a:lnTo>
                  <a:pt x="158" y="197"/>
                </a:lnTo>
                <a:lnTo>
                  <a:pt x="146" y="221"/>
                </a:lnTo>
                <a:lnTo>
                  <a:pt x="136" y="246"/>
                </a:lnTo>
                <a:lnTo>
                  <a:pt x="128" y="265"/>
                </a:lnTo>
                <a:lnTo>
                  <a:pt x="122" y="280"/>
                </a:lnTo>
                <a:lnTo>
                  <a:pt x="115" y="301"/>
                </a:lnTo>
                <a:lnTo>
                  <a:pt x="109" y="323"/>
                </a:lnTo>
                <a:lnTo>
                  <a:pt x="105" y="338"/>
                </a:lnTo>
                <a:lnTo>
                  <a:pt x="100" y="355"/>
                </a:lnTo>
                <a:lnTo>
                  <a:pt x="98" y="373"/>
                </a:lnTo>
                <a:lnTo>
                  <a:pt x="94" y="392"/>
                </a:lnTo>
                <a:lnTo>
                  <a:pt x="90" y="408"/>
                </a:lnTo>
                <a:lnTo>
                  <a:pt x="88" y="428"/>
                </a:lnTo>
                <a:lnTo>
                  <a:pt x="85" y="451"/>
                </a:lnTo>
                <a:lnTo>
                  <a:pt x="83" y="472"/>
                </a:lnTo>
                <a:lnTo>
                  <a:pt x="81" y="491"/>
                </a:lnTo>
                <a:lnTo>
                  <a:pt x="80" y="514"/>
                </a:lnTo>
                <a:lnTo>
                  <a:pt x="80" y="537"/>
                </a:lnTo>
                <a:lnTo>
                  <a:pt x="79" y="557"/>
                </a:lnTo>
                <a:lnTo>
                  <a:pt x="81" y="578"/>
                </a:lnTo>
                <a:lnTo>
                  <a:pt x="82" y="595"/>
                </a:lnTo>
                <a:lnTo>
                  <a:pt x="85" y="614"/>
                </a:lnTo>
                <a:lnTo>
                  <a:pt x="86" y="635"/>
                </a:lnTo>
                <a:lnTo>
                  <a:pt x="89" y="658"/>
                </a:lnTo>
                <a:lnTo>
                  <a:pt x="92" y="680"/>
                </a:lnTo>
                <a:lnTo>
                  <a:pt x="96" y="700"/>
                </a:lnTo>
                <a:lnTo>
                  <a:pt x="100" y="720"/>
                </a:lnTo>
                <a:lnTo>
                  <a:pt x="108" y="752"/>
                </a:lnTo>
                <a:lnTo>
                  <a:pt x="118" y="786"/>
                </a:lnTo>
                <a:lnTo>
                  <a:pt x="125" y="814"/>
                </a:lnTo>
                <a:lnTo>
                  <a:pt x="138" y="848"/>
                </a:lnTo>
                <a:lnTo>
                  <a:pt x="148" y="872"/>
                </a:lnTo>
                <a:lnTo>
                  <a:pt x="160" y="900"/>
                </a:lnTo>
                <a:lnTo>
                  <a:pt x="173" y="930"/>
                </a:lnTo>
                <a:lnTo>
                  <a:pt x="188" y="957"/>
                </a:lnTo>
                <a:lnTo>
                  <a:pt x="204" y="985"/>
                </a:lnTo>
                <a:lnTo>
                  <a:pt x="220" y="1014"/>
                </a:lnTo>
                <a:lnTo>
                  <a:pt x="238" y="1041"/>
                </a:lnTo>
                <a:lnTo>
                  <a:pt x="253" y="1066"/>
                </a:lnTo>
                <a:lnTo>
                  <a:pt x="275" y="1094"/>
                </a:lnTo>
                <a:lnTo>
                  <a:pt x="295" y="1120"/>
                </a:lnTo>
                <a:lnTo>
                  <a:pt x="317" y="1145"/>
                </a:lnTo>
                <a:lnTo>
                  <a:pt x="342" y="1172"/>
                </a:lnTo>
                <a:lnTo>
                  <a:pt x="372" y="1204"/>
                </a:lnTo>
                <a:lnTo>
                  <a:pt x="402" y="1232"/>
                </a:lnTo>
                <a:lnTo>
                  <a:pt x="432" y="1260"/>
                </a:lnTo>
                <a:lnTo>
                  <a:pt x="465" y="1284"/>
                </a:lnTo>
                <a:lnTo>
                  <a:pt x="502" y="1312"/>
                </a:lnTo>
                <a:lnTo>
                  <a:pt x="549" y="1345"/>
                </a:lnTo>
                <a:lnTo>
                  <a:pt x="588" y="1369"/>
                </a:lnTo>
                <a:lnTo>
                  <a:pt x="627" y="1390"/>
                </a:lnTo>
                <a:lnTo>
                  <a:pt x="665" y="1408"/>
                </a:lnTo>
                <a:lnTo>
                  <a:pt x="702" y="1424"/>
                </a:lnTo>
                <a:lnTo>
                  <a:pt x="740" y="1441"/>
                </a:lnTo>
                <a:lnTo>
                  <a:pt x="781" y="1456"/>
                </a:lnTo>
                <a:lnTo>
                  <a:pt x="826" y="1469"/>
                </a:lnTo>
                <a:lnTo>
                  <a:pt x="829" y="1469"/>
                </a:lnTo>
                <a:close/>
              </a:path>
            </a:pathLst>
          </a:custGeom>
          <a:ln>
            <a:headEnd/>
            <a:tailEnd/>
          </a:ln>
        </p:spPr>
        <p:style>
          <a:lnRef idx="1">
            <a:schemeClr val="accent6"/>
          </a:lnRef>
          <a:fillRef idx="3">
            <a:schemeClr val="accent6"/>
          </a:fillRef>
          <a:effectRef idx="2">
            <a:schemeClr val="accent6"/>
          </a:effectRef>
          <a:fontRef idx="minor">
            <a:schemeClr val="lt1"/>
          </a:fontRef>
        </p:style>
        <p:txBody>
          <a:bodyPr/>
          <a:lstStyle/>
          <a:p>
            <a:endParaRPr lang="en-US">
              <a:latin typeface="Calibri" panose="020F0502020204030204" pitchFamily="34" charset="0"/>
            </a:endParaRPr>
          </a:p>
        </p:txBody>
      </p:sp>
      <p:sp>
        <p:nvSpPr>
          <p:cNvPr id="21" name="Freeform 22"/>
          <p:cNvSpPr>
            <a:spLocks/>
          </p:cNvSpPr>
          <p:nvPr/>
        </p:nvSpPr>
        <p:spPr bwMode="auto">
          <a:xfrm>
            <a:off x="4511675" y="3390900"/>
            <a:ext cx="1362075" cy="2332038"/>
          </a:xfrm>
          <a:custGeom>
            <a:avLst/>
            <a:gdLst/>
            <a:ahLst/>
            <a:cxnLst>
              <a:cxn ang="0">
                <a:pos x="657" y="1287"/>
              </a:cxn>
              <a:cxn ang="0">
                <a:pos x="858" y="1050"/>
              </a:cxn>
              <a:cxn ang="0">
                <a:pos x="806" y="1027"/>
              </a:cxn>
              <a:cxn ang="0">
                <a:pos x="747" y="991"/>
              </a:cxn>
              <a:cxn ang="0">
                <a:pos x="688" y="944"/>
              </a:cxn>
              <a:cxn ang="0">
                <a:pos x="640" y="893"/>
              </a:cxn>
              <a:cxn ang="0">
                <a:pos x="601" y="840"/>
              </a:cxn>
              <a:cxn ang="0">
                <a:pos x="577" y="798"/>
              </a:cxn>
              <a:cxn ang="0">
                <a:pos x="558" y="756"/>
              </a:cxn>
              <a:cxn ang="0">
                <a:pos x="543" y="713"/>
              </a:cxn>
              <a:cxn ang="0">
                <a:pos x="531" y="671"/>
              </a:cxn>
              <a:cxn ang="0">
                <a:pos x="525" y="623"/>
              </a:cxn>
              <a:cxn ang="0">
                <a:pos x="522" y="583"/>
              </a:cxn>
              <a:cxn ang="0">
                <a:pos x="523" y="535"/>
              </a:cxn>
              <a:cxn ang="0">
                <a:pos x="528" y="498"/>
              </a:cxn>
              <a:cxn ang="0">
                <a:pos x="544" y="447"/>
              </a:cxn>
              <a:cxn ang="0">
                <a:pos x="565" y="400"/>
              </a:cxn>
              <a:cxn ang="0">
                <a:pos x="779" y="507"/>
              </a:cxn>
              <a:cxn ang="0">
                <a:pos x="0" y="55"/>
              </a:cxn>
              <a:cxn ang="0">
                <a:pos x="169" y="175"/>
              </a:cxn>
              <a:cxn ang="0">
                <a:pos x="146" y="221"/>
              </a:cxn>
              <a:cxn ang="0">
                <a:pos x="128" y="265"/>
              </a:cxn>
              <a:cxn ang="0">
                <a:pos x="115" y="301"/>
              </a:cxn>
              <a:cxn ang="0">
                <a:pos x="105" y="338"/>
              </a:cxn>
              <a:cxn ang="0">
                <a:pos x="98" y="373"/>
              </a:cxn>
              <a:cxn ang="0">
                <a:pos x="90" y="408"/>
              </a:cxn>
              <a:cxn ang="0">
                <a:pos x="85" y="451"/>
              </a:cxn>
              <a:cxn ang="0">
                <a:pos x="81" y="491"/>
              </a:cxn>
              <a:cxn ang="0">
                <a:pos x="80" y="537"/>
              </a:cxn>
              <a:cxn ang="0">
                <a:pos x="81" y="578"/>
              </a:cxn>
              <a:cxn ang="0">
                <a:pos x="85" y="614"/>
              </a:cxn>
              <a:cxn ang="0">
                <a:pos x="89" y="658"/>
              </a:cxn>
              <a:cxn ang="0">
                <a:pos x="96" y="700"/>
              </a:cxn>
              <a:cxn ang="0">
                <a:pos x="108" y="752"/>
              </a:cxn>
              <a:cxn ang="0">
                <a:pos x="125" y="814"/>
              </a:cxn>
              <a:cxn ang="0">
                <a:pos x="148" y="872"/>
              </a:cxn>
              <a:cxn ang="0">
                <a:pos x="173" y="930"/>
              </a:cxn>
              <a:cxn ang="0">
                <a:pos x="204" y="985"/>
              </a:cxn>
              <a:cxn ang="0">
                <a:pos x="238" y="1041"/>
              </a:cxn>
              <a:cxn ang="0">
                <a:pos x="275" y="1094"/>
              </a:cxn>
              <a:cxn ang="0">
                <a:pos x="317" y="1145"/>
              </a:cxn>
              <a:cxn ang="0">
                <a:pos x="372" y="1204"/>
              </a:cxn>
              <a:cxn ang="0">
                <a:pos x="432" y="1260"/>
              </a:cxn>
              <a:cxn ang="0">
                <a:pos x="502" y="1312"/>
              </a:cxn>
              <a:cxn ang="0">
                <a:pos x="588" y="1369"/>
              </a:cxn>
              <a:cxn ang="0">
                <a:pos x="665" y="1408"/>
              </a:cxn>
              <a:cxn ang="0">
                <a:pos x="740" y="1441"/>
              </a:cxn>
              <a:cxn ang="0">
                <a:pos x="826" y="1469"/>
              </a:cxn>
            </a:cxnLst>
            <a:rect l="0" t="0" r="r" b="b"/>
            <a:pathLst>
              <a:path w="858" h="1469">
                <a:moveTo>
                  <a:pt x="829" y="1469"/>
                </a:moveTo>
                <a:lnTo>
                  <a:pt x="657" y="1287"/>
                </a:lnTo>
                <a:lnTo>
                  <a:pt x="656" y="1286"/>
                </a:lnTo>
                <a:lnTo>
                  <a:pt x="858" y="1050"/>
                </a:lnTo>
                <a:lnTo>
                  <a:pt x="833" y="1039"/>
                </a:lnTo>
                <a:lnTo>
                  <a:pt x="806" y="1027"/>
                </a:lnTo>
                <a:lnTo>
                  <a:pt x="778" y="1011"/>
                </a:lnTo>
                <a:lnTo>
                  <a:pt x="747" y="991"/>
                </a:lnTo>
                <a:lnTo>
                  <a:pt x="720" y="970"/>
                </a:lnTo>
                <a:lnTo>
                  <a:pt x="688" y="944"/>
                </a:lnTo>
                <a:lnTo>
                  <a:pt x="665" y="921"/>
                </a:lnTo>
                <a:lnTo>
                  <a:pt x="640" y="893"/>
                </a:lnTo>
                <a:lnTo>
                  <a:pt x="619" y="867"/>
                </a:lnTo>
                <a:lnTo>
                  <a:pt x="601" y="840"/>
                </a:lnTo>
                <a:lnTo>
                  <a:pt x="587" y="818"/>
                </a:lnTo>
                <a:lnTo>
                  <a:pt x="577" y="798"/>
                </a:lnTo>
                <a:lnTo>
                  <a:pt x="567" y="777"/>
                </a:lnTo>
                <a:lnTo>
                  <a:pt x="558" y="756"/>
                </a:lnTo>
                <a:lnTo>
                  <a:pt x="549" y="732"/>
                </a:lnTo>
                <a:lnTo>
                  <a:pt x="543" y="713"/>
                </a:lnTo>
                <a:lnTo>
                  <a:pt x="537" y="692"/>
                </a:lnTo>
                <a:lnTo>
                  <a:pt x="531" y="671"/>
                </a:lnTo>
                <a:lnTo>
                  <a:pt x="528" y="649"/>
                </a:lnTo>
                <a:lnTo>
                  <a:pt x="525" y="623"/>
                </a:lnTo>
                <a:lnTo>
                  <a:pt x="522" y="600"/>
                </a:lnTo>
                <a:lnTo>
                  <a:pt x="522" y="583"/>
                </a:lnTo>
                <a:lnTo>
                  <a:pt x="520" y="556"/>
                </a:lnTo>
                <a:lnTo>
                  <a:pt x="523" y="535"/>
                </a:lnTo>
                <a:lnTo>
                  <a:pt x="526" y="517"/>
                </a:lnTo>
                <a:lnTo>
                  <a:pt x="528" y="498"/>
                </a:lnTo>
                <a:lnTo>
                  <a:pt x="536" y="471"/>
                </a:lnTo>
                <a:lnTo>
                  <a:pt x="544" y="447"/>
                </a:lnTo>
                <a:lnTo>
                  <a:pt x="554" y="423"/>
                </a:lnTo>
                <a:lnTo>
                  <a:pt x="565" y="400"/>
                </a:lnTo>
                <a:lnTo>
                  <a:pt x="572" y="387"/>
                </a:lnTo>
                <a:lnTo>
                  <a:pt x="779" y="507"/>
                </a:lnTo>
                <a:lnTo>
                  <a:pt x="560" y="0"/>
                </a:lnTo>
                <a:lnTo>
                  <a:pt x="0" y="55"/>
                </a:lnTo>
                <a:lnTo>
                  <a:pt x="178" y="158"/>
                </a:lnTo>
                <a:lnTo>
                  <a:pt x="169" y="175"/>
                </a:lnTo>
                <a:lnTo>
                  <a:pt x="158" y="197"/>
                </a:lnTo>
                <a:lnTo>
                  <a:pt x="146" y="221"/>
                </a:lnTo>
                <a:lnTo>
                  <a:pt x="136" y="246"/>
                </a:lnTo>
                <a:lnTo>
                  <a:pt x="128" y="265"/>
                </a:lnTo>
                <a:lnTo>
                  <a:pt x="122" y="280"/>
                </a:lnTo>
                <a:lnTo>
                  <a:pt x="115" y="301"/>
                </a:lnTo>
                <a:lnTo>
                  <a:pt x="109" y="323"/>
                </a:lnTo>
                <a:lnTo>
                  <a:pt x="105" y="338"/>
                </a:lnTo>
                <a:lnTo>
                  <a:pt x="100" y="355"/>
                </a:lnTo>
                <a:lnTo>
                  <a:pt x="98" y="373"/>
                </a:lnTo>
                <a:lnTo>
                  <a:pt x="94" y="392"/>
                </a:lnTo>
                <a:lnTo>
                  <a:pt x="90" y="408"/>
                </a:lnTo>
                <a:lnTo>
                  <a:pt x="88" y="428"/>
                </a:lnTo>
                <a:lnTo>
                  <a:pt x="85" y="451"/>
                </a:lnTo>
                <a:lnTo>
                  <a:pt x="83" y="472"/>
                </a:lnTo>
                <a:lnTo>
                  <a:pt x="81" y="491"/>
                </a:lnTo>
                <a:lnTo>
                  <a:pt x="80" y="514"/>
                </a:lnTo>
                <a:lnTo>
                  <a:pt x="80" y="537"/>
                </a:lnTo>
                <a:lnTo>
                  <a:pt x="79" y="557"/>
                </a:lnTo>
                <a:lnTo>
                  <a:pt x="81" y="578"/>
                </a:lnTo>
                <a:lnTo>
                  <a:pt x="82" y="595"/>
                </a:lnTo>
                <a:lnTo>
                  <a:pt x="85" y="614"/>
                </a:lnTo>
                <a:lnTo>
                  <a:pt x="86" y="635"/>
                </a:lnTo>
                <a:lnTo>
                  <a:pt x="89" y="658"/>
                </a:lnTo>
                <a:lnTo>
                  <a:pt x="92" y="680"/>
                </a:lnTo>
                <a:lnTo>
                  <a:pt x="96" y="700"/>
                </a:lnTo>
                <a:lnTo>
                  <a:pt x="100" y="720"/>
                </a:lnTo>
                <a:lnTo>
                  <a:pt x="108" y="752"/>
                </a:lnTo>
                <a:lnTo>
                  <a:pt x="118" y="786"/>
                </a:lnTo>
                <a:lnTo>
                  <a:pt x="125" y="814"/>
                </a:lnTo>
                <a:lnTo>
                  <a:pt x="138" y="848"/>
                </a:lnTo>
                <a:lnTo>
                  <a:pt x="148" y="872"/>
                </a:lnTo>
                <a:lnTo>
                  <a:pt x="160" y="900"/>
                </a:lnTo>
                <a:lnTo>
                  <a:pt x="173" y="930"/>
                </a:lnTo>
                <a:lnTo>
                  <a:pt x="188" y="957"/>
                </a:lnTo>
                <a:lnTo>
                  <a:pt x="204" y="985"/>
                </a:lnTo>
                <a:lnTo>
                  <a:pt x="220" y="1014"/>
                </a:lnTo>
                <a:lnTo>
                  <a:pt x="238" y="1041"/>
                </a:lnTo>
                <a:lnTo>
                  <a:pt x="253" y="1066"/>
                </a:lnTo>
                <a:lnTo>
                  <a:pt x="275" y="1094"/>
                </a:lnTo>
                <a:lnTo>
                  <a:pt x="295" y="1120"/>
                </a:lnTo>
                <a:lnTo>
                  <a:pt x="317" y="1145"/>
                </a:lnTo>
                <a:lnTo>
                  <a:pt x="342" y="1172"/>
                </a:lnTo>
                <a:lnTo>
                  <a:pt x="372" y="1204"/>
                </a:lnTo>
                <a:lnTo>
                  <a:pt x="402" y="1232"/>
                </a:lnTo>
                <a:lnTo>
                  <a:pt x="432" y="1260"/>
                </a:lnTo>
                <a:lnTo>
                  <a:pt x="465" y="1284"/>
                </a:lnTo>
                <a:lnTo>
                  <a:pt x="502" y="1312"/>
                </a:lnTo>
                <a:lnTo>
                  <a:pt x="549" y="1345"/>
                </a:lnTo>
                <a:lnTo>
                  <a:pt x="588" y="1369"/>
                </a:lnTo>
                <a:lnTo>
                  <a:pt x="627" y="1390"/>
                </a:lnTo>
                <a:lnTo>
                  <a:pt x="665" y="1408"/>
                </a:lnTo>
                <a:lnTo>
                  <a:pt x="702" y="1424"/>
                </a:lnTo>
                <a:lnTo>
                  <a:pt x="740" y="1441"/>
                </a:lnTo>
                <a:lnTo>
                  <a:pt x="781" y="1456"/>
                </a:lnTo>
                <a:lnTo>
                  <a:pt x="826" y="1469"/>
                </a:lnTo>
                <a:lnTo>
                  <a:pt x="829" y="1469"/>
                </a:lnTo>
                <a:close/>
              </a:path>
            </a:pathLst>
          </a:custGeom>
          <a:noFill/>
          <a:ln w="4763" cap="rnd">
            <a:solidFill>
              <a:srgbClr val="FF6600"/>
            </a:solidFill>
            <a:prstDash val="solid"/>
            <a:round/>
            <a:headEnd/>
            <a:tailEnd/>
          </a:ln>
        </p:spPr>
        <p:txBody>
          <a:bodyPr/>
          <a:lstStyle/>
          <a:p>
            <a:endParaRPr lang="en-US">
              <a:latin typeface="Calibri" panose="020F0502020204030204" pitchFamily="34" charset="0"/>
            </a:endParaRPr>
          </a:p>
        </p:txBody>
      </p:sp>
      <p:sp>
        <p:nvSpPr>
          <p:cNvPr id="22" name="Rectangle 23"/>
          <p:cNvSpPr>
            <a:spLocks noChangeArrowheads="1"/>
          </p:cNvSpPr>
          <p:nvPr/>
        </p:nvSpPr>
        <p:spPr bwMode="auto">
          <a:xfrm>
            <a:off x="4619483" y="4049713"/>
            <a:ext cx="738472" cy="430887"/>
          </a:xfrm>
          <a:prstGeom prst="rect">
            <a:avLst/>
          </a:prstGeom>
          <a:noFill/>
          <a:ln w="9525">
            <a:noFill/>
            <a:miter lim="800000"/>
            <a:headEnd/>
            <a:tailEnd/>
          </a:ln>
        </p:spPr>
        <p:txBody>
          <a:bodyPr wrap="none" lIns="0" tIns="0" rIns="0" bIns="0">
            <a:spAutoFit/>
          </a:bodyPr>
          <a:lstStyle/>
          <a:p>
            <a:pPr algn="ctr" eaLnBrk="1" hangingPunct="1"/>
            <a:r>
              <a:rPr lang="en-US" sz="1400">
                <a:solidFill>
                  <a:srgbClr val="FFFFFF"/>
                </a:solidFill>
                <a:latin typeface="Calibri" panose="020F0502020204030204" pitchFamily="34" charset="0"/>
              </a:rPr>
              <a:t>Service</a:t>
            </a:r>
            <a:br>
              <a:rPr lang="en-US" sz="1400">
                <a:solidFill>
                  <a:srgbClr val="FFFFFF"/>
                </a:solidFill>
                <a:latin typeface="Calibri" panose="020F0502020204030204" pitchFamily="34" charset="0"/>
              </a:rPr>
            </a:br>
            <a:r>
              <a:rPr lang="en-US" sz="1400">
                <a:solidFill>
                  <a:srgbClr val="FFFFFF"/>
                </a:solidFill>
                <a:latin typeface="Calibri" panose="020F0502020204030204" pitchFamily="34" charset="0"/>
              </a:rPr>
              <a:t>Operation</a:t>
            </a:r>
            <a:endParaRPr lang="en-US" sz="1400">
              <a:latin typeface="Calibri" panose="020F0502020204030204" pitchFamily="34" charset="0"/>
            </a:endParaRPr>
          </a:p>
        </p:txBody>
      </p:sp>
      <p:sp>
        <p:nvSpPr>
          <p:cNvPr id="23" name="Freeform 24"/>
          <p:cNvSpPr>
            <a:spLocks/>
          </p:cNvSpPr>
          <p:nvPr/>
        </p:nvSpPr>
        <p:spPr bwMode="auto">
          <a:xfrm>
            <a:off x="5078413" y="2698750"/>
            <a:ext cx="2717800" cy="1344613"/>
          </a:xfrm>
          <a:custGeom>
            <a:avLst/>
            <a:gdLst/>
            <a:ahLst/>
            <a:cxnLst>
              <a:cxn ang="0">
                <a:pos x="254" y="256"/>
              </a:cxn>
              <a:cxn ang="0">
                <a:pos x="369" y="565"/>
              </a:cxn>
              <a:cxn ang="0">
                <a:pos x="417" y="529"/>
              </a:cxn>
              <a:cxn ang="0">
                <a:pos x="479" y="495"/>
              </a:cxn>
              <a:cxn ang="0">
                <a:pos x="551" y="466"/>
              </a:cxn>
              <a:cxn ang="0">
                <a:pos x="623" y="449"/>
              </a:cxn>
              <a:cxn ang="0">
                <a:pos x="691" y="440"/>
              </a:cxn>
              <a:cxn ang="0">
                <a:pos x="742" y="441"/>
              </a:cxn>
              <a:cxn ang="0">
                <a:pos x="790" y="446"/>
              </a:cxn>
              <a:cxn ang="0">
                <a:pos x="836" y="455"/>
              </a:cxn>
              <a:cxn ang="0">
                <a:pos x="880" y="466"/>
              </a:cxn>
              <a:cxn ang="0">
                <a:pos x="928" y="487"/>
              </a:cxn>
              <a:cxn ang="0">
                <a:pos x="966" y="505"/>
              </a:cxn>
              <a:cxn ang="0">
                <a:pos x="1009" y="530"/>
              </a:cxn>
              <a:cxn ang="0">
                <a:pos x="1041" y="555"/>
              </a:cxn>
              <a:cxn ang="0">
                <a:pos x="1079" y="597"/>
              </a:cxn>
              <a:cxn ang="0">
                <a:pos x="1111" y="641"/>
              </a:cxn>
              <a:cxn ang="0">
                <a:pos x="906" y="779"/>
              </a:cxn>
              <a:cxn ang="0">
                <a:pos x="1712" y="306"/>
              </a:cxn>
              <a:cxn ang="0">
                <a:pos x="1518" y="398"/>
              </a:cxn>
              <a:cxn ang="0">
                <a:pos x="1487" y="352"/>
              </a:cxn>
              <a:cxn ang="0">
                <a:pos x="1456" y="312"/>
              </a:cxn>
              <a:cxn ang="0">
                <a:pos x="1430" y="281"/>
              </a:cxn>
              <a:cxn ang="0">
                <a:pos x="1401" y="253"/>
              </a:cxn>
              <a:cxn ang="0">
                <a:pos x="1372" y="227"/>
              </a:cxn>
              <a:cxn ang="0">
                <a:pos x="1344" y="202"/>
              </a:cxn>
              <a:cxn ang="0">
                <a:pos x="1307" y="175"/>
              </a:cxn>
              <a:cxn ang="0">
                <a:pos x="1272" y="150"/>
              </a:cxn>
              <a:cxn ang="0">
                <a:pos x="1232" y="124"/>
              </a:cxn>
              <a:cxn ang="0">
                <a:pos x="1193" y="104"/>
              </a:cxn>
              <a:cxn ang="0">
                <a:pos x="1158" y="87"/>
              </a:cxn>
              <a:cxn ang="0">
                <a:pos x="1116" y="68"/>
              </a:cxn>
              <a:cxn ang="0">
                <a:pos x="1074" y="53"/>
              </a:cxn>
              <a:cxn ang="0">
                <a:pos x="1020" y="36"/>
              </a:cxn>
              <a:cxn ang="0">
                <a:pos x="955" y="19"/>
              </a:cxn>
              <a:cxn ang="0">
                <a:pos x="890" y="9"/>
              </a:cxn>
              <a:cxn ang="0">
                <a:pos x="824" y="1"/>
              </a:cxn>
              <a:cxn ang="0">
                <a:pos x="759" y="1"/>
              </a:cxn>
              <a:cxn ang="0">
                <a:pos x="690" y="2"/>
              </a:cxn>
              <a:cxn ang="0">
                <a:pos x="623" y="8"/>
              </a:cxn>
              <a:cxn ang="0">
                <a:pos x="555" y="19"/>
              </a:cxn>
              <a:cxn ang="0">
                <a:pos x="473" y="38"/>
              </a:cxn>
              <a:cxn ang="0">
                <a:pos x="391" y="64"/>
              </a:cxn>
              <a:cxn ang="0">
                <a:pos x="309" y="100"/>
              </a:cxn>
              <a:cxn ang="0">
                <a:pos x="214" y="149"/>
              </a:cxn>
              <a:cxn ang="0">
                <a:pos x="138" y="199"/>
              </a:cxn>
              <a:cxn ang="0">
                <a:pos x="70" y="250"/>
              </a:cxn>
              <a:cxn ang="0">
                <a:pos x="1" y="314"/>
              </a:cxn>
            </a:cxnLst>
            <a:rect l="0" t="0" r="r" b="b"/>
            <a:pathLst>
              <a:path w="1712" h="847">
                <a:moveTo>
                  <a:pt x="0" y="316"/>
                </a:moveTo>
                <a:lnTo>
                  <a:pt x="254" y="256"/>
                </a:lnTo>
                <a:lnTo>
                  <a:pt x="255" y="255"/>
                </a:lnTo>
                <a:lnTo>
                  <a:pt x="369" y="565"/>
                </a:lnTo>
                <a:lnTo>
                  <a:pt x="391" y="548"/>
                </a:lnTo>
                <a:lnTo>
                  <a:pt x="417" y="529"/>
                </a:lnTo>
                <a:lnTo>
                  <a:pt x="445" y="513"/>
                </a:lnTo>
                <a:lnTo>
                  <a:pt x="479" y="495"/>
                </a:lnTo>
                <a:lnTo>
                  <a:pt x="512" y="481"/>
                </a:lnTo>
                <a:lnTo>
                  <a:pt x="551" y="466"/>
                </a:lnTo>
                <a:lnTo>
                  <a:pt x="584" y="456"/>
                </a:lnTo>
                <a:lnTo>
                  <a:pt x="623" y="449"/>
                </a:lnTo>
                <a:lnTo>
                  <a:pt x="657" y="443"/>
                </a:lnTo>
                <a:lnTo>
                  <a:pt x="691" y="440"/>
                </a:lnTo>
                <a:lnTo>
                  <a:pt x="718" y="440"/>
                </a:lnTo>
                <a:lnTo>
                  <a:pt x="742" y="441"/>
                </a:lnTo>
                <a:lnTo>
                  <a:pt x="765" y="443"/>
                </a:lnTo>
                <a:lnTo>
                  <a:pt x="790" y="446"/>
                </a:lnTo>
                <a:lnTo>
                  <a:pt x="816" y="450"/>
                </a:lnTo>
                <a:lnTo>
                  <a:pt x="836" y="455"/>
                </a:lnTo>
                <a:lnTo>
                  <a:pt x="859" y="460"/>
                </a:lnTo>
                <a:lnTo>
                  <a:pt x="880" y="466"/>
                </a:lnTo>
                <a:lnTo>
                  <a:pt x="903" y="475"/>
                </a:lnTo>
                <a:lnTo>
                  <a:pt x="928" y="487"/>
                </a:lnTo>
                <a:lnTo>
                  <a:pt x="950" y="495"/>
                </a:lnTo>
                <a:lnTo>
                  <a:pt x="966" y="505"/>
                </a:lnTo>
                <a:lnTo>
                  <a:pt x="992" y="517"/>
                </a:lnTo>
                <a:lnTo>
                  <a:pt x="1009" y="530"/>
                </a:lnTo>
                <a:lnTo>
                  <a:pt x="1024" y="542"/>
                </a:lnTo>
                <a:lnTo>
                  <a:pt x="1041" y="555"/>
                </a:lnTo>
                <a:lnTo>
                  <a:pt x="1061" y="576"/>
                </a:lnTo>
                <a:lnTo>
                  <a:pt x="1079" y="597"/>
                </a:lnTo>
                <a:lnTo>
                  <a:pt x="1096" y="618"/>
                </a:lnTo>
                <a:lnTo>
                  <a:pt x="1111" y="641"/>
                </a:lnTo>
                <a:lnTo>
                  <a:pt x="1120" y="653"/>
                </a:lnTo>
                <a:lnTo>
                  <a:pt x="906" y="779"/>
                </a:lnTo>
                <a:lnTo>
                  <a:pt x="1480" y="847"/>
                </a:lnTo>
                <a:lnTo>
                  <a:pt x="1712" y="306"/>
                </a:lnTo>
                <a:lnTo>
                  <a:pt x="1528" y="414"/>
                </a:lnTo>
                <a:lnTo>
                  <a:pt x="1518" y="398"/>
                </a:lnTo>
                <a:lnTo>
                  <a:pt x="1503" y="375"/>
                </a:lnTo>
                <a:lnTo>
                  <a:pt x="1487" y="352"/>
                </a:lnTo>
                <a:lnTo>
                  <a:pt x="1470" y="330"/>
                </a:lnTo>
                <a:lnTo>
                  <a:pt x="1456" y="312"/>
                </a:lnTo>
                <a:lnTo>
                  <a:pt x="1445" y="299"/>
                </a:lnTo>
                <a:lnTo>
                  <a:pt x="1430" y="281"/>
                </a:lnTo>
                <a:lnTo>
                  <a:pt x="1412" y="264"/>
                </a:lnTo>
                <a:lnTo>
                  <a:pt x="1401" y="253"/>
                </a:lnTo>
                <a:lnTo>
                  <a:pt x="1387" y="239"/>
                </a:lnTo>
                <a:lnTo>
                  <a:pt x="1372" y="227"/>
                </a:lnTo>
                <a:lnTo>
                  <a:pt x="1357" y="214"/>
                </a:lnTo>
                <a:lnTo>
                  <a:pt x="1344" y="202"/>
                </a:lnTo>
                <a:lnTo>
                  <a:pt x="1327" y="189"/>
                </a:lnTo>
                <a:lnTo>
                  <a:pt x="1307" y="175"/>
                </a:lnTo>
                <a:lnTo>
                  <a:pt x="1290" y="162"/>
                </a:lnTo>
                <a:lnTo>
                  <a:pt x="1272" y="150"/>
                </a:lnTo>
                <a:lnTo>
                  <a:pt x="1252" y="136"/>
                </a:lnTo>
                <a:lnTo>
                  <a:pt x="1232" y="124"/>
                </a:lnTo>
                <a:lnTo>
                  <a:pt x="1214" y="113"/>
                </a:lnTo>
                <a:lnTo>
                  <a:pt x="1193" y="104"/>
                </a:lnTo>
                <a:lnTo>
                  <a:pt x="1177" y="95"/>
                </a:lnTo>
                <a:lnTo>
                  <a:pt x="1158" y="87"/>
                </a:lnTo>
                <a:lnTo>
                  <a:pt x="1139" y="78"/>
                </a:lnTo>
                <a:lnTo>
                  <a:pt x="1116" y="68"/>
                </a:lnTo>
                <a:lnTo>
                  <a:pt x="1094" y="60"/>
                </a:lnTo>
                <a:lnTo>
                  <a:pt x="1074" y="53"/>
                </a:lnTo>
                <a:lnTo>
                  <a:pt x="1054" y="46"/>
                </a:lnTo>
                <a:lnTo>
                  <a:pt x="1020" y="36"/>
                </a:lnTo>
                <a:lnTo>
                  <a:pt x="984" y="27"/>
                </a:lnTo>
                <a:lnTo>
                  <a:pt x="955" y="19"/>
                </a:lnTo>
                <a:lnTo>
                  <a:pt x="917" y="13"/>
                </a:lnTo>
                <a:lnTo>
                  <a:pt x="890" y="9"/>
                </a:lnTo>
                <a:lnTo>
                  <a:pt x="859" y="5"/>
                </a:lnTo>
                <a:lnTo>
                  <a:pt x="824" y="1"/>
                </a:lnTo>
                <a:lnTo>
                  <a:pt x="793" y="0"/>
                </a:lnTo>
                <a:lnTo>
                  <a:pt x="759" y="1"/>
                </a:lnTo>
                <a:lnTo>
                  <a:pt x="724" y="0"/>
                </a:lnTo>
                <a:lnTo>
                  <a:pt x="690" y="2"/>
                </a:lnTo>
                <a:lnTo>
                  <a:pt x="659" y="3"/>
                </a:lnTo>
                <a:lnTo>
                  <a:pt x="623" y="8"/>
                </a:lnTo>
                <a:lnTo>
                  <a:pt x="589" y="12"/>
                </a:lnTo>
                <a:lnTo>
                  <a:pt x="555" y="19"/>
                </a:lnTo>
                <a:lnTo>
                  <a:pt x="518" y="28"/>
                </a:lnTo>
                <a:lnTo>
                  <a:pt x="473" y="38"/>
                </a:lnTo>
                <a:lnTo>
                  <a:pt x="432" y="51"/>
                </a:lnTo>
                <a:lnTo>
                  <a:pt x="391" y="64"/>
                </a:lnTo>
                <a:lnTo>
                  <a:pt x="354" y="81"/>
                </a:lnTo>
                <a:lnTo>
                  <a:pt x="309" y="100"/>
                </a:lnTo>
                <a:lnTo>
                  <a:pt x="255" y="126"/>
                </a:lnTo>
                <a:lnTo>
                  <a:pt x="214" y="149"/>
                </a:lnTo>
                <a:lnTo>
                  <a:pt x="174" y="173"/>
                </a:lnTo>
                <a:lnTo>
                  <a:pt x="138" y="199"/>
                </a:lnTo>
                <a:lnTo>
                  <a:pt x="105" y="224"/>
                </a:lnTo>
                <a:lnTo>
                  <a:pt x="70" y="250"/>
                </a:lnTo>
                <a:lnTo>
                  <a:pt x="36" y="280"/>
                </a:lnTo>
                <a:lnTo>
                  <a:pt x="1" y="314"/>
                </a:lnTo>
                <a:lnTo>
                  <a:pt x="0" y="316"/>
                </a:lnTo>
                <a:close/>
              </a:path>
            </a:pathLst>
          </a:custGeom>
          <a:ln>
            <a:headEnd/>
            <a:tailEnd/>
          </a:ln>
        </p:spPr>
        <p:style>
          <a:lnRef idx="1">
            <a:schemeClr val="accent2"/>
          </a:lnRef>
          <a:fillRef idx="3">
            <a:schemeClr val="accent2"/>
          </a:fillRef>
          <a:effectRef idx="2">
            <a:schemeClr val="accent2"/>
          </a:effectRef>
          <a:fontRef idx="minor">
            <a:schemeClr val="lt1"/>
          </a:fontRef>
        </p:style>
        <p:txBody>
          <a:bodyPr/>
          <a:lstStyle/>
          <a:p>
            <a:endParaRPr lang="en-US">
              <a:latin typeface="Calibri" panose="020F0502020204030204" pitchFamily="34" charset="0"/>
            </a:endParaRPr>
          </a:p>
        </p:txBody>
      </p:sp>
      <p:sp>
        <p:nvSpPr>
          <p:cNvPr id="24" name="Rectangle 25"/>
          <p:cNvSpPr>
            <a:spLocks noChangeArrowheads="1"/>
          </p:cNvSpPr>
          <p:nvPr/>
        </p:nvSpPr>
        <p:spPr bwMode="auto">
          <a:xfrm>
            <a:off x="5951352" y="2816225"/>
            <a:ext cx="524246" cy="430887"/>
          </a:xfrm>
          <a:prstGeom prst="rect">
            <a:avLst/>
          </a:prstGeom>
          <a:noFill/>
          <a:ln w="9525" algn="ctr">
            <a:noFill/>
            <a:miter lim="800000"/>
            <a:headEnd/>
            <a:tailEnd/>
          </a:ln>
          <a:effectLst/>
        </p:spPr>
        <p:txBody>
          <a:bodyPr wrap="none" lIns="0" tIns="0" rIns="0" bIns="0">
            <a:spAutoFit/>
          </a:bodyPr>
          <a:lstStyle/>
          <a:p>
            <a:pPr algn="ctr" eaLnBrk="1" hangingPunct="1"/>
            <a:r>
              <a:rPr lang="en-US" sz="1400">
                <a:solidFill>
                  <a:srgbClr val="FFFFFF"/>
                </a:solidFill>
                <a:latin typeface="Calibri" panose="020F0502020204030204" pitchFamily="34" charset="0"/>
              </a:rPr>
              <a:t>Service</a:t>
            </a:r>
            <a:br>
              <a:rPr lang="en-US" sz="1400">
                <a:solidFill>
                  <a:srgbClr val="FFFFFF"/>
                </a:solidFill>
                <a:latin typeface="Calibri" panose="020F0502020204030204" pitchFamily="34" charset="0"/>
              </a:rPr>
            </a:br>
            <a:r>
              <a:rPr lang="en-US" sz="1400">
                <a:solidFill>
                  <a:srgbClr val="FFFFFF"/>
                </a:solidFill>
                <a:latin typeface="Calibri" panose="020F0502020204030204" pitchFamily="34" charset="0"/>
              </a:rPr>
              <a:t>Design</a:t>
            </a:r>
          </a:p>
        </p:txBody>
      </p:sp>
      <p:sp>
        <p:nvSpPr>
          <p:cNvPr id="25" name="Rectangle 26"/>
          <p:cNvSpPr>
            <a:spLocks noChangeArrowheads="1"/>
          </p:cNvSpPr>
          <p:nvPr/>
        </p:nvSpPr>
        <p:spPr bwMode="auto">
          <a:xfrm>
            <a:off x="5156200" y="2149475"/>
            <a:ext cx="2133600" cy="430887"/>
          </a:xfrm>
          <a:prstGeom prst="rect">
            <a:avLst/>
          </a:prstGeom>
          <a:noFill/>
          <a:ln w="9525">
            <a:noFill/>
            <a:miter lim="800000"/>
            <a:headEnd/>
            <a:tailEnd/>
          </a:ln>
        </p:spPr>
        <p:txBody>
          <a:bodyPr lIns="0" tIns="0" rIns="0" bIns="0">
            <a:spAutoFit/>
          </a:bodyPr>
          <a:lstStyle/>
          <a:p>
            <a:pPr algn="ctr" eaLnBrk="1" hangingPunct="1"/>
            <a:r>
              <a:rPr lang="en-US" sz="1400" dirty="0">
                <a:latin typeface="Calibri" panose="020F0502020204030204" pitchFamily="34" charset="0"/>
              </a:rPr>
              <a:t>Continual Service</a:t>
            </a:r>
            <a:br>
              <a:rPr lang="en-US" sz="1400" dirty="0">
                <a:latin typeface="Calibri" panose="020F0502020204030204" pitchFamily="34" charset="0"/>
              </a:rPr>
            </a:br>
            <a:r>
              <a:rPr lang="en-US" sz="1400" dirty="0">
                <a:latin typeface="Calibri" panose="020F0502020204030204" pitchFamily="34" charset="0"/>
              </a:rPr>
              <a:t>Improvement</a:t>
            </a:r>
          </a:p>
        </p:txBody>
      </p:sp>
      <p:sp>
        <p:nvSpPr>
          <p:cNvPr id="26" name="Freeform 27"/>
          <p:cNvSpPr>
            <a:spLocks/>
          </p:cNvSpPr>
          <p:nvPr/>
        </p:nvSpPr>
        <p:spPr bwMode="auto">
          <a:xfrm>
            <a:off x="5792788" y="3914775"/>
            <a:ext cx="2020887" cy="2185988"/>
          </a:xfrm>
          <a:custGeom>
            <a:avLst/>
            <a:gdLst/>
            <a:ahLst/>
            <a:cxnLst>
              <a:cxn ang="0">
                <a:pos x="1158" y="232"/>
              </a:cxn>
              <a:cxn ang="0">
                <a:pos x="826" y="178"/>
              </a:cxn>
              <a:cxn ang="0">
                <a:pos x="832" y="233"/>
              </a:cxn>
              <a:cxn ang="0">
                <a:pos x="831" y="299"/>
              </a:cxn>
              <a:cxn ang="0">
                <a:pos x="819" y="371"/>
              </a:cxn>
              <a:cxn ang="0">
                <a:pos x="797" y="436"/>
              </a:cxn>
              <a:cxn ang="0">
                <a:pos x="769" y="495"/>
              </a:cxn>
              <a:cxn ang="0">
                <a:pos x="741" y="535"/>
              </a:cxn>
              <a:cxn ang="0">
                <a:pos x="712" y="572"/>
              </a:cxn>
              <a:cxn ang="0">
                <a:pos x="680" y="604"/>
              </a:cxn>
              <a:cxn ang="0">
                <a:pos x="648" y="634"/>
              </a:cxn>
              <a:cxn ang="0">
                <a:pos x="605" y="663"/>
              </a:cxn>
              <a:cxn ang="0">
                <a:pos x="569" y="685"/>
              </a:cxn>
              <a:cxn ang="0">
                <a:pos x="524" y="708"/>
              </a:cxn>
              <a:cxn ang="0">
                <a:pos x="486" y="721"/>
              </a:cxn>
              <a:cxn ang="0">
                <a:pos x="430" y="732"/>
              </a:cxn>
              <a:cxn ang="0">
                <a:pos x="374" y="738"/>
              </a:cxn>
              <a:cxn ang="0">
                <a:pos x="358" y="507"/>
              </a:cxn>
              <a:cxn ang="0">
                <a:pos x="357" y="1377"/>
              </a:cxn>
              <a:cxn ang="0">
                <a:pos x="377" y="1178"/>
              </a:cxn>
              <a:cxn ang="0">
                <a:pos x="433" y="1175"/>
              </a:cxn>
              <a:cxn ang="0">
                <a:pos x="485" y="1169"/>
              </a:cxn>
              <a:cxn ang="0">
                <a:pos x="525" y="1163"/>
              </a:cxn>
              <a:cxn ang="0">
                <a:pos x="565" y="1153"/>
              </a:cxn>
              <a:cxn ang="0">
                <a:pos x="603" y="1142"/>
              </a:cxn>
              <a:cxn ang="0">
                <a:pos x="640" y="1131"/>
              </a:cxn>
              <a:cxn ang="0">
                <a:pos x="683" y="1114"/>
              </a:cxn>
              <a:cxn ang="0">
                <a:pos x="723" y="1098"/>
              </a:cxn>
              <a:cxn ang="0">
                <a:pos x="767" y="1078"/>
              </a:cxn>
              <a:cxn ang="0">
                <a:pos x="804" y="1057"/>
              </a:cxn>
              <a:cxn ang="0">
                <a:pos x="837" y="1036"/>
              </a:cxn>
              <a:cxn ang="0">
                <a:pos x="876" y="1012"/>
              </a:cxn>
              <a:cxn ang="0">
                <a:pos x="911" y="985"/>
              </a:cxn>
              <a:cxn ang="0">
                <a:pos x="955" y="950"/>
              </a:cxn>
              <a:cxn ang="0">
                <a:pos x="1003" y="906"/>
              </a:cxn>
              <a:cxn ang="0">
                <a:pos x="1046" y="858"/>
              </a:cxn>
              <a:cxn ang="0">
                <a:pos x="1086" y="809"/>
              </a:cxn>
              <a:cxn ang="0">
                <a:pos x="1121" y="757"/>
              </a:cxn>
              <a:cxn ang="0">
                <a:pos x="1155" y="701"/>
              </a:cxn>
              <a:cxn ang="0">
                <a:pos x="1185" y="645"/>
              </a:cxn>
              <a:cxn ang="0">
                <a:pos x="1210" y="585"/>
              </a:cxn>
              <a:cxn ang="0">
                <a:pos x="1236" y="510"/>
              </a:cxn>
              <a:cxn ang="0">
                <a:pos x="1256" y="433"/>
              </a:cxn>
              <a:cxn ang="0">
                <a:pos x="1267" y="349"/>
              </a:cxn>
              <a:cxn ang="0">
                <a:pos x="1273" y="250"/>
              </a:cxn>
              <a:cxn ang="0">
                <a:pos x="1268" y="166"/>
              </a:cxn>
              <a:cxn ang="0">
                <a:pos x="1259" y="87"/>
              </a:cxn>
              <a:cxn ang="0">
                <a:pos x="1238" y="2"/>
              </a:cxn>
            </a:cxnLst>
            <a:rect l="0" t="0" r="r" b="b"/>
            <a:pathLst>
              <a:path w="1273" h="1377">
                <a:moveTo>
                  <a:pt x="1237" y="0"/>
                </a:moveTo>
                <a:lnTo>
                  <a:pt x="1158" y="232"/>
                </a:lnTo>
                <a:lnTo>
                  <a:pt x="1158" y="233"/>
                </a:lnTo>
                <a:lnTo>
                  <a:pt x="826" y="178"/>
                </a:lnTo>
                <a:lnTo>
                  <a:pt x="830" y="204"/>
                </a:lnTo>
                <a:lnTo>
                  <a:pt x="832" y="233"/>
                </a:lnTo>
                <a:lnTo>
                  <a:pt x="832" y="264"/>
                </a:lnTo>
                <a:lnTo>
                  <a:pt x="831" y="299"/>
                </a:lnTo>
                <a:lnTo>
                  <a:pt x="826" y="333"/>
                </a:lnTo>
                <a:lnTo>
                  <a:pt x="819" y="371"/>
                </a:lnTo>
                <a:lnTo>
                  <a:pt x="810" y="402"/>
                </a:lnTo>
                <a:lnTo>
                  <a:pt x="797" y="436"/>
                </a:lnTo>
                <a:lnTo>
                  <a:pt x="784" y="466"/>
                </a:lnTo>
                <a:lnTo>
                  <a:pt x="769" y="495"/>
                </a:lnTo>
                <a:lnTo>
                  <a:pt x="755" y="517"/>
                </a:lnTo>
                <a:lnTo>
                  <a:pt x="741" y="535"/>
                </a:lnTo>
                <a:lnTo>
                  <a:pt x="728" y="554"/>
                </a:lnTo>
                <a:lnTo>
                  <a:pt x="712" y="572"/>
                </a:lnTo>
                <a:lnTo>
                  <a:pt x="695" y="591"/>
                </a:lnTo>
                <a:lnTo>
                  <a:pt x="680" y="604"/>
                </a:lnTo>
                <a:lnTo>
                  <a:pt x="664" y="620"/>
                </a:lnTo>
                <a:lnTo>
                  <a:pt x="648" y="634"/>
                </a:lnTo>
                <a:lnTo>
                  <a:pt x="628" y="649"/>
                </a:lnTo>
                <a:lnTo>
                  <a:pt x="605" y="663"/>
                </a:lnTo>
                <a:lnTo>
                  <a:pt x="586" y="677"/>
                </a:lnTo>
                <a:lnTo>
                  <a:pt x="569" y="685"/>
                </a:lnTo>
                <a:lnTo>
                  <a:pt x="545" y="700"/>
                </a:lnTo>
                <a:lnTo>
                  <a:pt x="524" y="708"/>
                </a:lnTo>
                <a:lnTo>
                  <a:pt x="505" y="714"/>
                </a:lnTo>
                <a:lnTo>
                  <a:pt x="486" y="721"/>
                </a:lnTo>
                <a:lnTo>
                  <a:pt x="457" y="728"/>
                </a:lnTo>
                <a:lnTo>
                  <a:pt x="430" y="732"/>
                </a:lnTo>
                <a:lnTo>
                  <a:pt x="401" y="736"/>
                </a:lnTo>
                <a:lnTo>
                  <a:pt x="374" y="738"/>
                </a:lnTo>
                <a:lnTo>
                  <a:pt x="358" y="739"/>
                </a:lnTo>
                <a:lnTo>
                  <a:pt x="358" y="507"/>
                </a:lnTo>
                <a:lnTo>
                  <a:pt x="0" y="936"/>
                </a:lnTo>
                <a:lnTo>
                  <a:pt x="357" y="1377"/>
                </a:lnTo>
                <a:lnTo>
                  <a:pt x="357" y="1179"/>
                </a:lnTo>
                <a:lnTo>
                  <a:pt x="377" y="1178"/>
                </a:lnTo>
                <a:lnTo>
                  <a:pt x="404" y="1177"/>
                </a:lnTo>
                <a:lnTo>
                  <a:pt x="433" y="1175"/>
                </a:lnTo>
                <a:lnTo>
                  <a:pt x="462" y="1172"/>
                </a:lnTo>
                <a:lnTo>
                  <a:pt x="485" y="1169"/>
                </a:lnTo>
                <a:lnTo>
                  <a:pt x="502" y="1166"/>
                </a:lnTo>
                <a:lnTo>
                  <a:pt x="525" y="1163"/>
                </a:lnTo>
                <a:lnTo>
                  <a:pt x="549" y="1156"/>
                </a:lnTo>
                <a:lnTo>
                  <a:pt x="565" y="1153"/>
                </a:lnTo>
                <a:lnTo>
                  <a:pt x="585" y="1148"/>
                </a:lnTo>
                <a:lnTo>
                  <a:pt x="603" y="1142"/>
                </a:lnTo>
                <a:lnTo>
                  <a:pt x="623" y="1136"/>
                </a:lnTo>
                <a:lnTo>
                  <a:pt x="640" y="1131"/>
                </a:lnTo>
                <a:lnTo>
                  <a:pt x="660" y="1124"/>
                </a:lnTo>
                <a:lnTo>
                  <a:pt x="683" y="1114"/>
                </a:lnTo>
                <a:lnTo>
                  <a:pt x="704" y="1106"/>
                </a:lnTo>
                <a:lnTo>
                  <a:pt x="723" y="1098"/>
                </a:lnTo>
                <a:lnTo>
                  <a:pt x="745" y="1088"/>
                </a:lnTo>
                <a:lnTo>
                  <a:pt x="767" y="1078"/>
                </a:lnTo>
                <a:lnTo>
                  <a:pt x="786" y="1069"/>
                </a:lnTo>
                <a:lnTo>
                  <a:pt x="804" y="1057"/>
                </a:lnTo>
                <a:lnTo>
                  <a:pt x="821" y="1048"/>
                </a:lnTo>
                <a:lnTo>
                  <a:pt x="837" y="1036"/>
                </a:lnTo>
                <a:lnTo>
                  <a:pt x="856" y="1026"/>
                </a:lnTo>
                <a:lnTo>
                  <a:pt x="876" y="1012"/>
                </a:lnTo>
                <a:lnTo>
                  <a:pt x="894" y="998"/>
                </a:lnTo>
                <a:lnTo>
                  <a:pt x="911" y="985"/>
                </a:lnTo>
                <a:lnTo>
                  <a:pt x="928" y="972"/>
                </a:lnTo>
                <a:lnTo>
                  <a:pt x="955" y="950"/>
                </a:lnTo>
                <a:lnTo>
                  <a:pt x="981" y="925"/>
                </a:lnTo>
                <a:lnTo>
                  <a:pt x="1003" y="906"/>
                </a:lnTo>
                <a:lnTo>
                  <a:pt x="1028" y="878"/>
                </a:lnTo>
                <a:lnTo>
                  <a:pt x="1046" y="858"/>
                </a:lnTo>
                <a:lnTo>
                  <a:pt x="1065" y="835"/>
                </a:lnTo>
                <a:lnTo>
                  <a:pt x="1086" y="809"/>
                </a:lnTo>
                <a:lnTo>
                  <a:pt x="1104" y="784"/>
                </a:lnTo>
                <a:lnTo>
                  <a:pt x="1121" y="757"/>
                </a:lnTo>
                <a:lnTo>
                  <a:pt x="1140" y="730"/>
                </a:lnTo>
                <a:lnTo>
                  <a:pt x="1155" y="701"/>
                </a:lnTo>
                <a:lnTo>
                  <a:pt x="1171" y="676"/>
                </a:lnTo>
                <a:lnTo>
                  <a:pt x="1185" y="645"/>
                </a:lnTo>
                <a:lnTo>
                  <a:pt x="1199" y="616"/>
                </a:lnTo>
                <a:lnTo>
                  <a:pt x="1210" y="585"/>
                </a:lnTo>
                <a:lnTo>
                  <a:pt x="1222" y="551"/>
                </a:lnTo>
                <a:lnTo>
                  <a:pt x="1236" y="510"/>
                </a:lnTo>
                <a:lnTo>
                  <a:pt x="1246" y="471"/>
                </a:lnTo>
                <a:lnTo>
                  <a:pt x="1256" y="433"/>
                </a:lnTo>
                <a:lnTo>
                  <a:pt x="1261" y="394"/>
                </a:lnTo>
                <a:lnTo>
                  <a:pt x="1267" y="349"/>
                </a:lnTo>
                <a:lnTo>
                  <a:pt x="1272" y="294"/>
                </a:lnTo>
                <a:lnTo>
                  <a:pt x="1273" y="250"/>
                </a:lnTo>
                <a:lnTo>
                  <a:pt x="1272" y="207"/>
                </a:lnTo>
                <a:lnTo>
                  <a:pt x="1268" y="166"/>
                </a:lnTo>
                <a:lnTo>
                  <a:pt x="1263" y="128"/>
                </a:lnTo>
                <a:lnTo>
                  <a:pt x="1259" y="87"/>
                </a:lnTo>
                <a:lnTo>
                  <a:pt x="1250" y="46"/>
                </a:lnTo>
                <a:lnTo>
                  <a:pt x="1238" y="2"/>
                </a:lnTo>
                <a:lnTo>
                  <a:pt x="1237" y="0"/>
                </a:lnTo>
                <a:close/>
              </a:path>
            </a:pathLst>
          </a:custGeom>
          <a:ln>
            <a:headEnd/>
            <a:tailEnd/>
          </a:ln>
        </p:spPr>
        <p:style>
          <a:lnRef idx="1">
            <a:schemeClr val="accent1"/>
          </a:lnRef>
          <a:fillRef idx="3">
            <a:schemeClr val="accent1"/>
          </a:fillRef>
          <a:effectRef idx="2">
            <a:schemeClr val="accent1"/>
          </a:effectRef>
          <a:fontRef idx="minor">
            <a:schemeClr val="lt1"/>
          </a:fontRef>
        </p:style>
        <p:txBody>
          <a:bodyPr/>
          <a:lstStyle/>
          <a:p>
            <a:endParaRPr lang="en-US">
              <a:latin typeface="Calibri" panose="020F0502020204030204" pitchFamily="34" charset="0"/>
            </a:endParaRPr>
          </a:p>
        </p:txBody>
      </p:sp>
      <p:sp>
        <p:nvSpPr>
          <p:cNvPr id="27" name="Freeform 28"/>
          <p:cNvSpPr>
            <a:spLocks/>
          </p:cNvSpPr>
          <p:nvPr/>
        </p:nvSpPr>
        <p:spPr bwMode="auto">
          <a:xfrm>
            <a:off x="5792788" y="3914775"/>
            <a:ext cx="2020887" cy="2185988"/>
          </a:xfrm>
          <a:custGeom>
            <a:avLst/>
            <a:gdLst/>
            <a:ahLst/>
            <a:cxnLst>
              <a:cxn ang="0">
                <a:pos x="1158" y="232"/>
              </a:cxn>
              <a:cxn ang="0">
                <a:pos x="826" y="178"/>
              </a:cxn>
              <a:cxn ang="0">
                <a:pos x="832" y="233"/>
              </a:cxn>
              <a:cxn ang="0">
                <a:pos x="831" y="299"/>
              </a:cxn>
              <a:cxn ang="0">
                <a:pos x="819" y="371"/>
              </a:cxn>
              <a:cxn ang="0">
                <a:pos x="797" y="436"/>
              </a:cxn>
              <a:cxn ang="0">
                <a:pos x="769" y="495"/>
              </a:cxn>
              <a:cxn ang="0">
                <a:pos x="741" y="535"/>
              </a:cxn>
              <a:cxn ang="0">
                <a:pos x="712" y="572"/>
              </a:cxn>
              <a:cxn ang="0">
                <a:pos x="680" y="604"/>
              </a:cxn>
              <a:cxn ang="0">
                <a:pos x="648" y="634"/>
              </a:cxn>
              <a:cxn ang="0">
                <a:pos x="605" y="663"/>
              </a:cxn>
              <a:cxn ang="0">
                <a:pos x="569" y="685"/>
              </a:cxn>
              <a:cxn ang="0">
                <a:pos x="524" y="708"/>
              </a:cxn>
              <a:cxn ang="0">
                <a:pos x="486" y="721"/>
              </a:cxn>
              <a:cxn ang="0">
                <a:pos x="430" y="732"/>
              </a:cxn>
              <a:cxn ang="0">
                <a:pos x="374" y="738"/>
              </a:cxn>
              <a:cxn ang="0">
                <a:pos x="358" y="507"/>
              </a:cxn>
              <a:cxn ang="0">
                <a:pos x="357" y="1377"/>
              </a:cxn>
              <a:cxn ang="0">
                <a:pos x="377" y="1178"/>
              </a:cxn>
              <a:cxn ang="0">
                <a:pos x="433" y="1175"/>
              </a:cxn>
              <a:cxn ang="0">
                <a:pos x="485" y="1169"/>
              </a:cxn>
              <a:cxn ang="0">
                <a:pos x="525" y="1163"/>
              </a:cxn>
              <a:cxn ang="0">
                <a:pos x="565" y="1153"/>
              </a:cxn>
              <a:cxn ang="0">
                <a:pos x="603" y="1142"/>
              </a:cxn>
              <a:cxn ang="0">
                <a:pos x="640" y="1131"/>
              </a:cxn>
              <a:cxn ang="0">
                <a:pos x="683" y="1114"/>
              </a:cxn>
              <a:cxn ang="0">
                <a:pos x="723" y="1098"/>
              </a:cxn>
              <a:cxn ang="0">
                <a:pos x="767" y="1078"/>
              </a:cxn>
              <a:cxn ang="0">
                <a:pos x="804" y="1057"/>
              </a:cxn>
              <a:cxn ang="0">
                <a:pos x="837" y="1036"/>
              </a:cxn>
              <a:cxn ang="0">
                <a:pos x="876" y="1012"/>
              </a:cxn>
              <a:cxn ang="0">
                <a:pos x="911" y="985"/>
              </a:cxn>
              <a:cxn ang="0">
                <a:pos x="955" y="950"/>
              </a:cxn>
              <a:cxn ang="0">
                <a:pos x="1003" y="906"/>
              </a:cxn>
              <a:cxn ang="0">
                <a:pos x="1046" y="858"/>
              </a:cxn>
              <a:cxn ang="0">
                <a:pos x="1086" y="809"/>
              </a:cxn>
              <a:cxn ang="0">
                <a:pos x="1121" y="757"/>
              </a:cxn>
              <a:cxn ang="0">
                <a:pos x="1155" y="701"/>
              </a:cxn>
              <a:cxn ang="0">
                <a:pos x="1185" y="645"/>
              </a:cxn>
              <a:cxn ang="0">
                <a:pos x="1210" y="585"/>
              </a:cxn>
              <a:cxn ang="0">
                <a:pos x="1236" y="510"/>
              </a:cxn>
              <a:cxn ang="0">
                <a:pos x="1256" y="433"/>
              </a:cxn>
              <a:cxn ang="0">
                <a:pos x="1267" y="349"/>
              </a:cxn>
              <a:cxn ang="0">
                <a:pos x="1273" y="250"/>
              </a:cxn>
              <a:cxn ang="0">
                <a:pos x="1268" y="166"/>
              </a:cxn>
              <a:cxn ang="0">
                <a:pos x="1259" y="87"/>
              </a:cxn>
              <a:cxn ang="0">
                <a:pos x="1238" y="2"/>
              </a:cxn>
            </a:cxnLst>
            <a:rect l="0" t="0" r="r" b="b"/>
            <a:pathLst>
              <a:path w="1273" h="1377">
                <a:moveTo>
                  <a:pt x="1237" y="0"/>
                </a:moveTo>
                <a:lnTo>
                  <a:pt x="1158" y="232"/>
                </a:lnTo>
                <a:lnTo>
                  <a:pt x="1158" y="233"/>
                </a:lnTo>
                <a:lnTo>
                  <a:pt x="826" y="178"/>
                </a:lnTo>
                <a:lnTo>
                  <a:pt x="830" y="204"/>
                </a:lnTo>
                <a:lnTo>
                  <a:pt x="832" y="233"/>
                </a:lnTo>
                <a:lnTo>
                  <a:pt x="832" y="264"/>
                </a:lnTo>
                <a:lnTo>
                  <a:pt x="831" y="299"/>
                </a:lnTo>
                <a:lnTo>
                  <a:pt x="826" y="333"/>
                </a:lnTo>
                <a:lnTo>
                  <a:pt x="819" y="371"/>
                </a:lnTo>
                <a:lnTo>
                  <a:pt x="810" y="402"/>
                </a:lnTo>
                <a:lnTo>
                  <a:pt x="797" y="436"/>
                </a:lnTo>
                <a:lnTo>
                  <a:pt x="784" y="466"/>
                </a:lnTo>
                <a:lnTo>
                  <a:pt x="769" y="495"/>
                </a:lnTo>
                <a:lnTo>
                  <a:pt x="755" y="517"/>
                </a:lnTo>
                <a:lnTo>
                  <a:pt x="741" y="535"/>
                </a:lnTo>
                <a:lnTo>
                  <a:pt x="728" y="554"/>
                </a:lnTo>
                <a:lnTo>
                  <a:pt x="712" y="572"/>
                </a:lnTo>
                <a:lnTo>
                  <a:pt x="695" y="591"/>
                </a:lnTo>
                <a:lnTo>
                  <a:pt x="680" y="604"/>
                </a:lnTo>
                <a:lnTo>
                  <a:pt x="664" y="620"/>
                </a:lnTo>
                <a:lnTo>
                  <a:pt x="648" y="634"/>
                </a:lnTo>
                <a:lnTo>
                  <a:pt x="628" y="649"/>
                </a:lnTo>
                <a:lnTo>
                  <a:pt x="605" y="663"/>
                </a:lnTo>
                <a:lnTo>
                  <a:pt x="586" y="677"/>
                </a:lnTo>
                <a:lnTo>
                  <a:pt x="569" y="685"/>
                </a:lnTo>
                <a:lnTo>
                  <a:pt x="545" y="700"/>
                </a:lnTo>
                <a:lnTo>
                  <a:pt x="524" y="708"/>
                </a:lnTo>
                <a:lnTo>
                  <a:pt x="505" y="714"/>
                </a:lnTo>
                <a:lnTo>
                  <a:pt x="486" y="721"/>
                </a:lnTo>
                <a:lnTo>
                  <a:pt x="457" y="728"/>
                </a:lnTo>
                <a:lnTo>
                  <a:pt x="430" y="732"/>
                </a:lnTo>
                <a:lnTo>
                  <a:pt x="401" y="736"/>
                </a:lnTo>
                <a:lnTo>
                  <a:pt x="374" y="738"/>
                </a:lnTo>
                <a:lnTo>
                  <a:pt x="358" y="739"/>
                </a:lnTo>
                <a:lnTo>
                  <a:pt x="358" y="507"/>
                </a:lnTo>
                <a:lnTo>
                  <a:pt x="0" y="936"/>
                </a:lnTo>
                <a:lnTo>
                  <a:pt x="357" y="1377"/>
                </a:lnTo>
                <a:lnTo>
                  <a:pt x="357" y="1179"/>
                </a:lnTo>
                <a:lnTo>
                  <a:pt x="377" y="1178"/>
                </a:lnTo>
                <a:lnTo>
                  <a:pt x="404" y="1177"/>
                </a:lnTo>
                <a:lnTo>
                  <a:pt x="433" y="1175"/>
                </a:lnTo>
                <a:lnTo>
                  <a:pt x="462" y="1172"/>
                </a:lnTo>
                <a:lnTo>
                  <a:pt x="485" y="1169"/>
                </a:lnTo>
                <a:lnTo>
                  <a:pt x="502" y="1166"/>
                </a:lnTo>
                <a:lnTo>
                  <a:pt x="525" y="1163"/>
                </a:lnTo>
                <a:lnTo>
                  <a:pt x="549" y="1156"/>
                </a:lnTo>
                <a:lnTo>
                  <a:pt x="565" y="1153"/>
                </a:lnTo>
                <a:lnTo>
                  <a:pt x="585" y="1148"/>
                </a:lnTo>
                <a:lnTo>
                  <a:pt x="603" y="1142"/>
                </a:lnTo>
                <a:lnTo>
                  <a:pt x="623" y="1136"/>
                </a:lnTo>
                <a:lnTo>
                  <a:pt x="640" y="1131"/>
                </a:lnTo>
                <a:lnTo>
                  <a:pt x="660" y="1124"/>
                </a:lnTo>
                <a:lnTo>
                  <a:pt x="683" y="1114"/>
                </a:lnTo>
                <a:lnTo>
                  <a:pt x="704" y="1106"/>
                </a:lnTo>
                <a:lnTo>
                  <a:pt x="723" y="1098"/>
                </a:lnTo>
                <a:lnTo>
                  <a:pt x="745" y="1088"/>
                </a:lnTo>
                <a:lnTo>
                  <a:pt x="767" y="1078"/>
                </a:lnTo>
                <a:lnTo>
                  <a:pt x="786" y="1069"/>
                </a:lnTo>
                <a:lnTo>
                  <a:pt x="804" y="1057"/>
                </a:lnTo>
                <a:lnTo>
                  <a:pt x="821" y="1048"/>
                </a:lnTo>
                <a:lnTo>
                  <a:pt x="837" y="1036"/>
                </a:lnTo>
                <a:lnTo>
                  <a:pt x="856" y="1026"/>
                </a:lnTo>
                <a:lnTo>
                  <a:pt x="876" y="1012"/>
                </a:lnTo>
                <a:lnTo>
                  <a:pt x="894" y="998"/>
                </a:lnTo>
                <a:lnTo>
                  <a:pt x="911" y="985"/>
                </a:lnTo>
                <a:lnTo>
                  <a:pt x="928" y="972"/>
                </a:lnTo>
                <a:lnTo>
                  <a:pt x="955" y="950"/>
                </a:lnTo>
                <a:lnTo>
                  <a:pt x="981" y="925"/>
                </a:lnTo>
                <a:lnTo>
                  <a:pt x="1003" y="906"/>
                </a:lnTo>
                <a:lnTo>
                  <a:pt x="1028" y="878"/>
                </a:lnTo>
                <a:lnTo>
                  <a:pt x="1046" y="858"/>
                </a:lnTo>
                <a:lnTo>
                  <a:pt x="1065" y="835"/>
                </a:lnTo>
                <a:lnTo>
                  <a:pt x="1086" y="809"/>
                </a:lnTo>
                <a:lnTo>
                  <a:pt x="1104" y="784"/>
                </a:lnTo>
                <a:lnTo>
                  <a:pt x="1121" y="757"/>
                </a:lnTo>
                <a:lnTo>
                  <a:pt x="1140" y="730"/>
                </a:lnTo>
                <a:lnTo>
                  <a:pt x="1155" y="701"/>
                </a:lnTo>
                <a:lnTo>
                  <a:pt x="1171" y="676"/>
                </a:lnTo>
                <a:lnTo>
                  <a:pt x="1185" y="645"/>
                </a:lnTo>
                <a:lnTo>
                  <a:pt x="1199" y="616"/>
                </a:lnTo>
                <a:lnTo>
                  <a:pt x="1210" y="585"/>
                </a:lnTo>
                <a:lnTo>
                  <a:pt x="1222" y="551"/>
                </a:lnTo>
                <a:lnTo>
                  <a:pt x="1236" y="510"/>
                </a:lnTo>
                <a:lnTo>
                  <a:pt x="1246" y="471"/>
                </a:lnTo>
                <a:lnTo>
                  <a:pt x="1256" y="433"/>
                </a:lnTo>
                <a:lnTo>
                  <a:pt x="1261" y="394"/>
                </a:lnTo>
                <a:lnTo>
                  <a:pt x="1267" y="349"/>
                </a:lnTo>
                <a:lnTo>
                  <a:pt x="1272" y="294"/>
                </a:lnTo>
                <a:lnTo>
                  <a:pt x="1273" y="250"/>
                </a:lnTo>
                <a:lnTo>
                  <a:pt x="1272" y="207"/>
                </a:lnTo>
                <a:lnTo>
                  <a:pt x="1268" y="166"/>
                </a:lnTo>
                <a:lnTo>
                  <a:pt x="1263" y="128"/>
                </a:lnTo>
                <a:lnTo>
                  <a:pt x="1259" y="87"/>
                </a:lnTo>
                <a:lnTo>
                  <a:pt x="1250" y="46"/>
                </a:lnTo>
                <a:lnTo>
                  <a:pt x="1238" y="2"/>
                </a:lnTo>
                <a:lnTo>
                  <a:pt x="1237" y="0"/>
                </a:lnTo>
                <a:close/>
              </a:path>
            </a:pathLst>
          </a:custGeom>
          <a:noFill/>
          <a:ln w="4763" cap="rnd">
            <a:solidFill>
              <a:srgbClr val="006699"/>
            </a:solidFill>
            <a:prstDash val="solid"/>
            <a:round/>
            <a:headEnd/>
            <a:tailEnd/>
          </a:ln>
        </p:spPr>
        <p:txBody>
          <a:bodyPr/>
          <a:lstStyle/>
          <a:p>
            <a:endParaRPr lang="en-US">
              <a:latin typeface="Calibri" panose="020F0502020204030204" pitchFamily="34" charset="0"/>
            </a:endParaRPr>
          </a:p>
        </p:txBody>
      </p:sp>
      <p:sp>
        <p:nvSpPr>
          <p:cNvPr id="28" name="Rectangle 29"/>
          <p:cNvSpPr>
            <a:spLocks noChangeArrowheads="1"/>
          </p:cNvSpPr>
          <p:nvPr/>
        </p:nvSpPr>
        <p:spPr bwMode="auto">
          <a:xfrm>
            <a:off x="6674523" y="4914900"/>
            <a:ext cx="720967" cy="430887"/>
          </a:xfrm>
          <a:prstGeom prst="rect">
            <a:avLst/>
          </a:prstGeom>
          <a:noFill/>
          <a:ln w="9525" algn="ctr">
            <a:noFill/>
            <a:miter lim="800000"/>
            <a:headEnd/>
            <a:tailEnd/>
          </a:ln>
          <a:effectLst/>
        </p:spPr>
        <p:txBody>
          <a:bodyPr wrap="none" lIns="0" tIns="0" rIns="0" bIns="0">
            <a:spAutoFit/>
          </a:bodyPr>
          <a:lstStyle/>
          <a:p>
            <a:pPr algn="ctr" eaLnBrk="1" hangingPunct="1"/>
            <a:r>
              <a:rPr lang="en-US" sz="1400">
                <a:solidFill>
                  <a:srgbClr val="FFFFFF"/>
                </a:solidFill>
                <a:latin typeface="Calibri" panose="020F0502020204030204" pitchFamily="34" charset="0"/>
              </a:rPr>
              <a:t>Service</a:t>
            </a:r>
            <a:br>
              <a:rPr lang="en-US" sz="1400">
                <a:solidFill>
                  <a:srgbClr val="FFFFFF"/>
                </a:solidFill>
                <a:latin typeface="Calibri" panose="020F0502020204030204" pitchFamily="34" charset="0"/>
              </a:rPr>
            </a:br>
            <a:r>
              <a:rPr lang="en-US" sz="1400">
                <a:solidFill>
                  <a:srgbClr val="FFFFFF"/>
                </a:solidFill>
                <a:latin typeface="Calibri" panose="020F0502020204030204" pitchFamily="34" charset="0"/>
              </a:rPr>
              <a:t>Transition</a:t>
            </a:r>
          </a:p>
        </p:txBody>
      </p:sp>
      <p:sp>
        <p:nvSpPr>
          <p:cNvPr id="29" name="AutoShape 30"/>
          <p:cNvSpPr>
            <a:spLocks noChangeArrowheads="1"/>
          </p:cNvSpPr>
          <p:nvPr/>
        </p:nvSpPr>
        <p:spPr bwMode="auto">
          <a:xfrm rot="16010380">
            <a:off x="7096795" y="2038629"/>
            <a:ext cx="366960" cy="1097994"/>
          </a:xfrm>
          <a:prstGeom prst="rtTriangle">
            <a:avLst/>
          </a:prstGeom>
          <a:solidFill>
            <a:srgbClr val="00CC99"/>
          </a:solidFill>
          <a:ln w="19050" algn="ctr">
            <a:noFill/>
            <a:miter lim="800000"/>
            <a:headEnd/>
            <a:tailEnd/>
          </a:ln>
          <a:effectLst/>
        </p:spPr>
        <p:txBody>
          <a:bodyPr wrap="none" anchor="ctr">
            <a:spAutoFit/>
          </a:bodyPr>
          <a:lstStyle/>
          <a:p>
            <a:endParaRPr lang="en-US">
              <a:latin typeface="Calibri" panose="020F0502020204030204" pitchFamily="34" charset="0"/>
            </a:endParaRPr>
          </a:p>
        </p:txBody>
      </p:sp>
      <p:sp>
        <p:nvSpPr>
          <p:cNvPr id="30" name="Line 31"/>
          <p:cNvSpPr>
            <a:spLocks noChangeShapeType="1"/>
          </p:cNvSpPr>
          <p:nvPr/>
        </p:nvSpPr>
        <p:spPr bwMode="auto">
          <a:xfrm flipH="1">
            <a:off x="7531100" y="2398713"/>
            <a:ext cx="11113" cy="481012"/>
          </a:xfrm>
          <a:prstGeom prst="line">
            <a:avLst/>
          </a:prstGeom>
          <a:noFill/>
          <a:ln w="38100">
            <a:solidFill>
              <a:srgbClr val="CCECFF"/>
            </a:solidFill>
            <a:round/>
            <a:headEnd/>
            <a:tailEnd/>
          </a:ln>
          <a:effectLst/>
        </p:spPr>
        <p:txBody>
          <a:bodyPr>
            <a:spAutoFit/>
          </a:bodyPr>
          <a:lstStyle/>
          <a:p>
            <a:endParaRPr lang="en-US">
              <a:latin typeface="Calibri" panose="020F0502020204030204" pitchFamily="34" charset="0"/>
            </a:endParaRPr>
          </a:p>
        </p:txBody>
      </p:sp>
      <p:sp>
        <p:nvSpPr>
          <p:cNvPr id="31" name="Line 32"/>
          <p:cNvSpPr>
            <a:spLocks noChangeShapeType="1"/>
          </p:cNvSpPr>
          <p:nvPr/>
        </p:nvSpPr>
        <p:spPr bwMode="auto">
          <a:xfrm flipV="1">
            <a:off x="7073900" y="2862263"/>
            <a:ext cx="466725" cy="17462"/>
          </a:xfrm>
          <a:prstGeom prst="line">
            <a:avLst/>
          </a:prstGeom>
          <a:noFill/>
          <a:ln w="38100">
            <a:solidFill>
              <a:srgbClr val="CCECFF"/>
            </a:solidFill>
            <a:round/>
            <a:headEnd/>
            <a:tailEnd/>
          </a:ln>
          <a:effectLst/>
        </p:spPr>
        <p:txBody>
          <a:bodyPr>
            <a:spAutoFit/>
          </a:bodyPr>
          <a:lstStyle/>
          <a:p>
            <a:endParaRPr lang="en-US">
              <a:latin typeface="Calibri" panose="020F0502020204030204" pitchFamily="34" charset="0"/>
            </a:endParaRPr>
          </a:p>
        </p:txBody>
      </p:sp>
      <p:sp>
        <p:nvSpPr>
          <p:cNvPr id="32" name="WordArt 33"/>
          <p:cNvSpPr>
            <a:spLocks noChangeArrowheads="1" noChangeShapeType="1" noTextEdit="1"/>
          </p:cNvSpPr>
          <p:nvPr/>
        </p:nvSpPr>
        <p:spPr bwMode="auto">
          <a:xfrm>
            <a:off x="5362575" y="1933575"/>
            <a:ext cx="1676400" cy="261937"/>
          </a:xfrm>
          <a:prstGeom prst="rect">
            <a:avLst/>
          </a:prstGeom>
        </p:spPr>
        <p:txBody>
          <a:bodyPr spcFirstLastPara="1" wrap="none" fromWordArt="1">
            <a:prstTxWarp prst="textArchUp">
              <a:avLst>
                <a:gd name="adj" fmla="val 10800000"/>
              </a:avLst>
            </a:prstTxWarp>
          </a:bodyPr>
          <a:lstStyle/>
          <a:p>
            <a:pPr algn="ctr"/>
            <a:r>
              <a:rPr lang="en-US" sz="1200" kern="10" dirty="0">
                <a:ln w="9525">
                  <a:solidFill>
                    <a:schemeClr val="tx1"/>
                  </a:solidFill>
                  <a:round/>
                  <a:headEnd/>
                  <a:tailEnd/>
                </a:ln>
                <a:effectLst>
                  <a:outerShdw blurRad="38100" dist="38100" dir="2700000" algn="tl">
                    <a:srgbClr val="000000">
                      <a:alpha val="43137"/>
                    </a:srgbClr>
                  </a:outerShdw>
                </a:effectLst>
                <a:latin typeface="Calibri" panose="020F0502020204030204" pitchFamily="34" charset="0"/>
              </a:rPr>
              <a:t>Complimentary Guidance</a:t>
            </a:r>
          </a:p>
        </p:txBody>
      </p:sp>
      <p:sp>
        <p:nvSpPr>
          <p:cNvPr id="33" name="WordArt 34"/>
          <p:cNvSpPr>
            <a:spLocks noChangeArrowheads="1" noChangeShapeType="1" noTextEdit="1"/>
          </p:cNvSpPr>
          <p:nvPr/>
        </p:nvSpPr>
        <p:spPr bwMode="auto">
          <a:xfrm rot="-89112458">
            <a:off x="4230239" y="2486380"/>
            <a:ext cx="752475" cy="128588"/>
          </a:xfrm>
          <a:prstGeom prst="rect">
            <a:avLst/>
          </a:prstGeom>
        </p:spPr>
        <p:txBody>
          <a:bodyPr spcFirstLastPara="1" wrap="none" fromWordArt="1">
            <a:prstTxWarp prst="textArchUp">
              <a:avLst>
                <a:gd name="adj" fmla="val 10800000"/>
              </a:avLst>
            </a:prstTxWarp>
          </a:bodyPr>
          <a:lstStyle/>
          <a:p>
            <a:pPr algn="ctr"/>
            <a:r>
              <a:rPr lang="en-US" sz="1200" kern="10" dirty="0">
                <a:ln w="9525">
                  <a:solidFill>
                    <a:schemeClr val="tx1"/>
                  </a:solidFill>
                  <a:round/>
                  <a:headEnd/>
                  <a:tailEnd/>
                </a:ln>
                <a:effectLst>
                  <a:outerShdw blurRad="38100" dist="38100" dir="2700000" algn="tl">
                    <a:srgbClr val="000000">
                      <a:alpha val="43137"/>
                    </a:srgbClr>
                  </a:outerShdw>
                </a:effectLst>
                <a:latin typeface="Calibri" panose="020F0502020204030204" pitchFamily="34" charset="0"/>
              </a:rPr>
              <a:t>Quick Wins</a:t>
            </a:r>
          </a:p>
        </p:txBody>
      </p:sp>
      <p:sp>
        <p:nvSpPr>
          <p:cNvPr id="34" name="WordArt 35"/>
          <p:cNvSpPr>
            <a:spLocks noChangeArrowheads="1" noChangeShapeType="1" noTextEdit="1"/>
          </p:cNvSpPr>
          <p:nvPr/>
        </p:nvSpPr>
        <p:spPr bwMode="auto">
          <a:xfrm rot="2685766">
            <a:off x="7066916" y="2549397"/>
            <a:ext cx="1409700" cy="227012"/>
          </a:xfrm>
          <a:prstGeom prst="rect">
            <a:avLst/>
          </a:prstGeom>
        </p:spPr>
        <p:txBody>
          <a:bodyPr spcFirstLastPara="1" wrap="none" fromWordArt="1">
            <a:prstTxWarp prst="textArchUp">
              <a:avLst>
                <a:gd name="adj" fmla="val 10800000"/>
              </a:avLst>
            </a:prstTxWarp>
          </a:bodyPr>
          <a:lstStyle/>
          <a:p>
            <a:pPr algn="ctr"/>
            <a:r>
              <a:rPr lang="en-US" sz="1200" kern="10" dirty="0">
                <a:ln w="9525">
                  <a:solidFill>
                    <a:schemeClr val="tx1"/>
                  </a:solidFill>
                  <a:round/>
                  <a:headEnd/>
                  <a:tailEnd/>
                </a:ln>
                <a:effectLst>
                  <a:outerShdw blurRad="38100" dist="38100" dir="2700000" algn="tl">
                    <a:srgbClr val="000000">
                      <a:alpha val="43137"/>
                    </a:srgbClr>
                  </a:outerShdw>
                </a:effectLst>
                <a:latin typeface="Calibri" panose="020F0502020204030204" pitchFamily="34" charset="0"/>
              </a:rPr>
              <a:t>Governance Methods</a:t>
            </a:r>
          </a:p>
        </p:txBody>
      </p:sp>
      <p:sp>
        <p:nvSpPr>
          <p:cNvPr id="35" name="WordArt 36"/>
          <p:cNvSpPr>
            <a:spLocks noChangeArrowheads="1" noChangeShapeType="1" noTextEdit="1"/>
          </p:cNvSpPr>
          <p:nvPr/>
        </p:nvSpPr>
        <p:spPr bwMode="auto">
          <a:xfrm rot="16200000">
            <a:off x="8096250" y="4229100"/>
            <a:ext cx="904875" cy="123825"/>
          </a:xfrm>
          <a:prstGeom prst="rect">
            <a:avLst/>
          </a:prstGeom>
        </p:spPr>
        <p:txBody>
          <a:bodyPr spcFirstLastPara="1" wrap="none" fromWordArt="1">
            <a:prstTxWarp prst="textArchDown">
              <a:avLst>
                <a:gd name="adj" fmla="val 0"/>
              </a:avLst>
            </a:prstTxWarp>
          </a:bodyPr>
          <a:lstStyle/>
          <a:p>
            <a:pPr algn="ctr"/>
            <a:r>
              <a:rPr lang="en-US" sz="1200"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Calibri" panose="020F0502020204030204" pitchFamily="34" charset="0"/>
              </a:rPr>
              <a:t>Case Studies</a:t>
            </a:r>
          </a:p>
        </p:txBody>
      </p:sp>
      <p:sp>
        <p:nvSpPr>
          <p:cNvPr id="36" name="WordArt 37"/>
          <p:cNvSpPr>
            <a:spLocks noChangeArrowheads="1" noChangeShapeType="1" noTextEdit="1"/>
          </p:cNvSpPr>
          <p:nvPr/>
        </p:nvSpPr>
        <p:spPr bwMode="auto">
          <a:xfrm rot="-89170444">
            <a:off x="7148735" y="5753145"/>
            <a:ext cx="1409700" cy="271462"/>
          </a:xfrm>
          <a:prstGeom prst="rect">
            <a:avLst/>
          </a:prstGeom>
        </p:spPr>
        <p:txBody>
          <a:bodyPr spcFirstLastPara="1" wrap="none" fromWordArt="1">
            <a:prstTxWarp prst="textArchDown">
              <a:avLst>
                <a:gd name="adj" fmla="val 0"/>
              </a:avLst>
            </a:prstTxWarp>
          </a:bodyPr>
          <a:lstStyle/>
          <a:p>
            <a:pPr algn="ctr"/>
            <a:r>
              <a:rPr lang="en-US" sz="1200"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Calibri" panose="020F0502020204030204" pitchFamily="34" charset="0"/>
              </a:rPr>
              <a:t>Value-added Products</a:t>
            </a:r>
          </a:p>
        </p:txBody>
      </p:sp>
      <p:sp>
        <p:nvSpPr>
          <p:cNvPr id="37" name="WordArt 38"/>
          <p:cNvSpPr>
            <a:spLocks noChangeArrowheads="1" noChangeShapeType="1" noTextEdit="1"/>
          </p:cNvSpPr>
          <p:nvPr/>
        </p:nvSpPr>
        <p:spPr bwMode="auto">
          <a:xfrm>
            <a:off x="5895975" y="6505575"/>
            <a:ext cx="647700" cy="200025"/>
          </a:xfrm>
          <a:prstGeom prst="rect">
            <a:avLst/>
          </a:prstGeom>
        </p:spPr>
        <p:txBody>
          <a:bodyPr wrap="none" fromWordArt="1">
            <a:prstTxWarp prst="textPlain">
              <a:avLst>
                <a:gd name="adj" fmla="val 50000"/>
              </a:avLst>
            </a:prstTxWarp>
          </a:bodyPr>
          <a:lstStyle/>
          <a:p>
            <a:pPr algn="ctr"/>
            <a:r>
              <a:rPr lang="en-US" sz="1200"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Calibri" panose="020F0502020204030204" pitchFamily="34" charset="0"/>
              </a:rPr>
              <a:t>Templates</a:t>
            </a:r>
          </a:p>
        </p:txBody>
      </p:sp>
      <p:sp>
        <p:nvSpPr>
          <p:cNvPr id="38" name="WordArt 39"/>
          <p:cNvSpPr>
            <a:spLocks noChangeArrowheads="1" noChangeShapeType="1" noTextEdit="1"/>
          </p:cNvSpPr>
          <p:nvPr/>
        </p:nvSpPr>
        <p:spPr bwMode="auto">
          <a:xfrm rot="2710764">
            <a:off x="4148552" y="5809896"/>
            <a:ext cx="904875" cy="176212"/>
          </a:xfrm>
          <a:prstGeom prst="rect">
            <a:avLst/>
          </a:prstGeom>
        </p:spPr>
        <p:txBody>
          <a:bodyPr spcFirstLastPara="1" wrap="none" fromWordArt="1">
            <a:prstTxWarp prst="textArchDown">
              <a:avLst>
                <a:gd name="adj" fmla="val 0"/>
              </a:avLst>
            </a:prstTxWarp>
          </a:bodyPr>
          <a:lstStyle/>
          <a:p>
            <a:pPr algn="ctr"/>
            <a:r>
              <a:rPr lang="en-US" sz="1200" kern="10" dirty="0">
                <a:ln w="9525">
                  <a:solidFill>
                    <a:schemeClr val="tx1"/>
                  </a:solidFill>
                  <a:round/>
                  <a:headEnd/>
                  <a:tailEnd/>
                </a:ln>
                <a:effectLst>
                  <a:outerShdw blurRad="38100" dist="38100" dir="2700000" algn="tl">
                    <a:srgbClr val="000000">
                      <a:alpha val="43137"/>
                    </a:srgbClr>
                  </a:outerShdw>
                </a:effectLst>
                <a:latin typeface="Calibri" panose="020F0502020204030204" pitchFamily="34" charset="0"/>
              </a:rPr>
              <a:t>Qualifications</a:t>
            </a:r>
          </a:p>
        </p:txBody>
      </p:sp>
      <p:sp>
        <p:nvSpPr>
          <p:cNvPr id="39" name="WordArt 40"/>
          <p:cNvSpPr>
            <a:spLocks noChangeArrowheads="1" noChangeShapeType="1" noTextEdit="1"/>
          </p:cNvSpPr>
          <p:nvPr/>
        </p:nvSpPr>
        <p:spPr bwMode="auto">
          <a:xfrm rot="5400000">
            <a:off x="3524250" y="4229100"/>
            <a:ext cx="695325" cy="66675"/>
          </a:xfrm>
          <a:prstGeom prst="rect">
            <a:avLst/>
          </a:prstGeom>
        </p:spPr>
        <p:txBody>
          <a:bodyPr spcFirstLastPara="1" wrap="none" fromWordArt="1">
            <a:prstTxWarp prst="textArchDown">
              <a:avLst>
                <a:gd name="adj" fmla="val 0"/>
              </a:avLst>
            </a:prstTxWarp>
          </a:bodyPr>
          <a:lstStyle/>
          <a:p>
            <a:pPr algn="ctr"/>
            <a:r>
              <a:rPr lang="en-US" sz="1200" kern="10" dirty="0">
                <a:ln w="9525">
                  <a:solidFill>
                    <a:schemeClr val="tx1"/>
                  </a:solidFill>
                  <a:round/>
                  <a:headEnd/>
                  <a:tailEnd/>
                </a:ln>
                <a:effectLst>
                  <a:outerShdw blurRad="38100" dist="38100" dir="2700000" algn="tl">
                    <a:srgbClr val="000000">
                      <a:alpha val="43137"/>
                    </a:srgbClr>
                  </a:outerShdw>
                </a:effectLst>
                <a:latin typeface="Calibri" panose="020F0502020204030204" pitchFamily="34" charset="0"/>
              </a:rPr>
              <a:t>Study Aids</a:t>
            </a:r>
          </a:p>
        </p:txBody>
      </p:sp>
    </p:spTree>
    <p:extLst>
      <p:ext uri="{BB962C8B-B14F-4D97-AF65-F5344CB8AC3E}">
        <p14:creationId xmlns:p14="http://schemas.microsoft.com/office/powerpoint/2010/main" val="3405400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Goal of Service Strategy</a:t>
            </a:r>
            <a:endParaRPr lang="id-ID" dirty="0"/>
          </a:p>
        </p:txBody>
      </p:sp>
      <p:sp>
        <p:nvSpPr>
          <p:cNvPr id="3" name="Content Placeholder 2"/>
          <p:cNvSpPr>
            <a:spLocks noGrp="1"/>
          </p:cNvSpPr>
          <p:nvPr>
            <p:ph idx="1"/>
          </p:nvPr>
        </p:nvSpPr>
        <p:spPr/>
        <p:txBody>
          <a:bodyPr/>
          <a:lstStyle/>
          <a:p>
            <a:r>
              <a:rPr lang="id-ID" dirty="0" smtClean="0"/>
              <a:t>To establish the overall strategy for both IT Services and IT Service Management</a:t>
            </a:r>
          </a:p>
          <a:p>
            <a:pPr lvl="1"/>
            <a:r>
              <a:rPr lang="id-ID" dirty="0" smtClean="0"/>
              <a:t>The aim being to develop IT Service Management, as </a:t>
            </a:r>
            <a:r>
              <a:rPr lang="id-ID" b="1" dirty="0" smtClean="0"/>
              <a:t>strategic asset</a:t>
            </a:r>
          </a:p>
          <a:p>
            <a:r>
              <a:rPr lang="id-ID" dirty="0" smtClean="0"/>
              <a:t>To define the market for new services, design and catalogue the services themselves, and understand how these services will create value for customers</a:t>
            </a:r>
            <a:endParaRPr lang="id-ID" dirty="0"/>
          </a:p>
        </p:txBody>
      </p:sp>
    </p:spTree>
    <p:extLst>
      <p:ext uri="{BB962C8B-B14F-4D97-AF65-F5344CB8AC3E}">
        <p14:creationId xmlns:p14="http://schemas.microsoft.com/office/powerpoint/2010/main" val="3259975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Strategic Management of IT Strategy</a:t>
            </a:r>
            <a:endParaRPr lang="en-US" dirty="0"/>
          </a:p>
        </p:txBody>
      </p:sp>
      <p:sp>
        <p:nvSpPr>
          <p:cNvPr id="3" name="Content Placeholder 2"/>
          <p:cNvSpPr>
            <a:spLocks noGrp="1"/>
          </p:cNvSpPr>
          <p:nvPr>
            <p:ph idx="1"/>
          </p:nvPr>
        </p:nvSpPr>
        <p:spPr/>
        <p:txBody>
          <a:bodyPr>
            <a:normAutofit/>
          </a:bodyPr>
          <a:lstStyle/>
          <a:p>
            <a:r>
              <a:rPr lang="en-US" b="1" dirty="0" smtClean="0"/>
              <a:t>Strategic Service Assessment</a:t>
            </a:r>
            <a:r>
              <a:rPr lang="en-US" dirty="0" smtClean="0"/>
              <a:t> </a:t>
            </a:r>
          </a:p>
          <a:p>
            <a:pPr lvl="1"/>
            <a:r>
              <a:rPr lang="en-US" dirty="0" smtClean="0"/>
              <a:t>Process Objective: To assess the present situation of the service provider within its current market spaces. This includes an assessment of current service offerings, customer needs and competing offers from other service providers. </a:t>
            </a:r>
          </a:p>
          <a:p>
            <a:r>
              <a:rPr lang="en-US" b="1" dirty="0" smtClean="0"/>
              <a:t>Service Strategy Definition</a:t>
            </a:r>
            <a:r>
              <a:rPr lang="en-US" dirty="0" smtClean="0"/>
              <a:t> </a:t>
            </a:r>
          </a:p>
          <a:p>
            <a:pPr lvl="1"/>
            <a:r>
              <a:rPr lang="en-US" dirty="0" smtClean="0"/>
              <a:t>Process Objective: To define the overall goals the service provider should pursue in its development, and to identify what services will be offered to what customers or customer segments, based on the results of the Strategic Service Assessment. </a:t>
            </a:r>
          </a:p>
          <a:p>
            <a:r>
              <a:rPr lang="en-US" b="1" dirty="0" smtClean="0"/>
              <a:t>Service Strategy Execution</a:t>
            </a:r>
            <a:r>
              <a:rPr lang="en-US" dirty="0" smtClean="0"/>
              <a:t> </a:t>
            </a:r>
          </a:p>
          <a:p>
            <a:pPr lvl="1"/>
            <a:r>
              <a:rPr lang="en-US" dirty="0" smtClean="0"/>
              <a:t>Process Objective: To define and plan strategic initiatives, and ensure the implementation of those initiatives. </a:t>
            </a:r>
          </a:p>
          <a:p>
            <a:endParaRPr lang="en-US" dirty="0"/>
          </a:p>
        </p:txBody>
      </p:sp>
    </p:spTree>
    <p:extLst>
      <p:ext uri="{BB962C8B-B14F-4D97-AF65-F5344CB8AC3E}">
        <p14:creationId xmlns:p14="http://schemas.microsoft.com/office/powerpoint/2010/main" val="928830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Strategic Assessment</a:t>
            </a:r>
            <a:endParaRPr lang="en-US" dirty="0"/>
          </a:p>
        </p:txBody>
      </p:sp>
      <p:sp>
        <p:nvSpPr>
          <p:cNvPr id="6" name="Content Placeholder 5"/>
          <p:cNvSpPr>
            <a:spLocks noGrp="1"/>
          </p:cNvSpPr>
          <p:nvPr>
            <p:ph idx="1"/>
          </p:nvPr>
        </p:nvSpPr>
        <p:spPr/>
        <p:txBody>
          <a:bodyPr>
            <a:normAutofit/>
          </a:bodyPr>
          <a:lstStyle/>
          <a:p>
            <a:r>
              <a:rPr lang="en-US" sz="2800" dirty="0"/>
              <a:t>Which of our services or service varieties are the </a:t>
            </a:r>
            <a:r>
              <a:rPr lang="en-US" sz="2800" dirty="0" smtClean="0"/>
              <a:t>most distinctive</a:t>
            </a:r>
            <a:r>
              <a:rPr lang="en-US" sz="2800" dirty="0"/>
              <a:t>?</a:t>
            </a:r>
          </a:p>
          <a:p>
            <a:r>
              <a:rPr lang="en-US" sz="2800" dirty="0" smtClean="0"/>
              <a:t>Which </a:t>
            </a:r>
            <a:r>
              <a:rPr lang="en-US" sz="2800" dirty="0"/>
              <a:t>of our services or service varieties are the most profitable?</a:t>
            </a:r>
          </a:p>
          <a:p>
            <a:r>
              <a:rPr lang="en-US" sz="2800" dirty="0" smtClean="0"/>
              <a:t>Which </a:t>
            </a:r>
            <a:r>
              <a:rPr lang="en-US" sz="2800" dirty="0"/>
              <a:t>of our customers and stakeholders are </a:t>
            </a:r>
            <a:r>
              <a:rPr lang="en-US" sz="2800" dirty="0" smtClean="0"/>
              <a:t>the most </a:t>
            </a:r>
            <a:r>
              <a:rPr lang="en-US" sz="2800" dirty="0"/>
              <a:t>satisfied?</a:t>
            </a:r>
          </a:p>
          <a:p>
            <a:r>
              <a:rPr lang="en-US" sz="2800" dirty="0"/>
              <a:t>Which customers, channels or purchase occasions </a:t>
            </a:r>
            <a:r>
              <a:rPr lang="en-US" sz="2800" dirty="0" smtClean="0"/>
              <a:t>are the </a:t>
            </a:r>
            <a:r>
              <a:rPr lang="en-US" sz="2800" dirty="0"/>
              <a:t>most profitable?</a:t>
            </a:r>
          </a:p>
          <a:p>
            <a:r>
              <a:rPr lang="en-US" sz="2800" dirty="0" smtClean="0"/>
              <a:t>Which </a:t>
            </a:r>
            <a:r>
              <a:rPr lang="en-US" sz="2800" dirty="0"/>
              <a:t>of our activities in our value chain or </a:t>
            </a:r>
            <a:r>
              <a:rPr lang="en-US" sz="2800" dirty="0" smtClean="0"/>
              <a:t>value network </a:t>
            </a:r>
            <a:r>
              <a:rPr lang="en-US" sz="2800" dirty="0"/>
              <a:t>are the most different and effective?</a:t>
            </a:r>
          </a:p>
        </p:txBody>
      </p:sp>
    </p:spTree>
    <p:extLst>
      <p:ext uri="{BB962C8B-B14F-4D97-AF65-F5344CB8AC3E}">
        <p14:creationId xmlns:p14="http://schemas.microsoft.com/office/powerpoint/2010/main" val="2553536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Strategic Capabilities</a:t>
            </a:r>
            <a:endParaRPr lang="id-ID" dirty="0"/>
          </a:p>
        </p:txBody>
      </p:sp>
      <p:sp>
        <p:nvSpPr>
          <p:cNvPr id="3" name="Content Placeholder 2"/>
          <p:cNvSpPr>
            <a:spLocks noGrp="1"/>
          </p:cNvSpPr>
          <p:nvPr>
            <p:ph idx="1"/>
          </p:nvPr>
        </p:nvSpPr>
        <p:spPr/>
        <p:txBody>
          <a:bodyPr>
            <a:normAutofit/>
          </a:bodyPr>
          <a:lstStyle/>
          <a:p>
            <a:r>
              <a:rPr lang="en-US" sz="2400" dirty="0"/>
              <a:t>To operate and grow successfully in the long term, service providers must have the ability to think and act in a strategic manner</a:t>
            </a:r>
            <a:endParaRPr lang="en-US" sz="2400" dirty="0" smtClean="0"/>
          </a:p>
          <a:p>
            <a:r>
              <a:rPr lang="en-US" sz="2400" dirty="0" smtClean="0"/>
              <a:t>Guidance:</a:t>
            </a:r>
          </a:p>
          <a:p>
            <a:pPr lvl="1"/>
            <a:r>
              <a:rPr lang="en-US" sz="2000" dirty="0" smtClean="0"/>
              <a:t>What services should we offer and to whom?</a:t>
            </a:r>
          </a:p>
          <a:p>
            <a:pPr lvl="1"/>
            <a:r>
              <a:rPr lang="en-US" sz="2000" dirty="0"/>
              <a:t>How do we differentiate ourselves from competing alternatives?</a:t>
            </a:r>
          </a:p>
          <a:p>
            <a:pPr lvl="1"/>
            <a:r>
              <a:rPr lang="en-US" sz="2000" dirty="0"/>
              <a:t>How do we truly </a:t>
            </a:r>
            <a:r>
              <a:rPr lang="en-US" sz="2000" dirty="0" smtClean="0"/>
              <a:t>create value for customers?</a:t>
            </a:r>
          </a:p>
          <a:p>
            <a:pPr lvl="1"/>
            <a:r>
              <a:rPr lang="en-US" sz="2000" dirty="0"/>
              <a:t>How do we make a case for strategic investment?</a:t>
            </a:r>
            <a:endParaRPr lang="id-ID" sz="2000" dirty="0"/>
          </a:p>
          <a:p>
            <a:pPr lvl="1"/>
            <a:r>
              <a:rPr lang="en-US" sz="2000" dirty="0"/>
              <a:t>How do we </a:t>
            </a:r>
            <a:r>
              <a:rPr lang="en-US" sz="2000" dirty="0" smtClean="0"/>
              <a:t>define service quality?</a:t>
            </a:r>
          </a:p>
          <a:p>
            <a:pPr lvl="1"/>
            <a:r>
              <a:rPr lang="en-US" sz="2000" dirty="0" smtClean="0"/>
              <a:t>How </a:t>
            </a:r>
            <a:r>
              <a:rPr lang="en-US" sz="2000" dirty="0"/>
              <a:t>do we efficiently </a:t>
            </a:r>
            <a:r>
              <a:rPr lang="en-US" sz="2000" dirty="0" smtClean="0"/>
              <a:t>allocate resources across a portfolio of services?</a:t>
            </a:r>
          </a:p>
          <a:p>
            <a:pPr lvl="1"/>
            <a:r>
              <a:rPr lang="en-US" sz="2000" dirty="0"/>
              <a:t>How do we resolve </a:t>
            </a:r>
            <a:r>
              <a:rPr lang="en-US" sz="2000" dirty="0" smtClean="0"/>
              <a:t>conflicting demand for shared resources?</a:t>
            </a:r>
          </a:p>
        </p:txBody>
      </p:sp>
    </p:spTree>
    <p:extLst>
      <p:ext uri="{BB962C8B-B14F-4D97-AF65-F5344CB8AC3E}">
        <p14:creationId xmlns:p14="http://schemas.microsoft.com/office/powerpoint/2010/main" val="3906329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3 Type of Service Providers</a:t>
            </a:r>
            <a:endParaRPr lang="en-US" dirty="0"/>
          </a:p>
        </p:txBody>
      </p:sp>
      <p:sp>
        <p:nvSpPr>
          <p:cNvPr id="4" name="Content Placeholder 3"/>
          <p:cNvSpPr>
            <a:spLocks noGrp="1"/>
          </p:cNvSpPr>
          <p:nvPr>
            <p:ph idx="1"/>
          </p:nvPr>
        </p:nvSpPr>
        <p:spPr/>
        <p:txBody>
          <a:bodyPr/>
          <a:lstStyle/>
          <a:p>
            <a:r>
              <a:rPr lang="en-US" sz="2800" b="1" dirty="0" smtClean="0"/>
              <a:t>Type 1 providers</a:t>
            </a:r>
          </a:p>
          <a:p>
            <a:pPr lvl="1"/>
            <a:r>
              <a:rPr lang="en-US" sz="2400" dirty="0" smtClean="0"/>
              <a:t>Are typically embedded within a business unit and there may be several service providers in an </a:t>
            </a:r>
            <a:r>
              <a:rPr lang="en-US" sz="2400" dirty="0" err="1" smtClean="0"/>
              <a:t>organisation</a:t>
            </a:r>
            <a:endParaRPr lang="en-US" sz="2400" dirty="0" smtClean="0"/>
          </a:p>
          <a:p>
            <a:r>
              <a:rPr lang="en-US" sz="2800" b="1" dirty="0" smtClean="0"/>
              <a:t>Type 2 providers</a:t>
            </a:r>
          </a:p>
          <a:p>
            <a:pPr lvl="1"/>
            <a:r>
              <a:rPr lang="en-US" sz="2400" dirty="0" smtClean="0"/>
              <a:t>Provide shared services to several business units</a:t>
            </a:r>
          </a:p>
          <a:p>
            <a:r>
              <a:rPr lang="en-US" sz="2800" b="1" dirty="0" smtClean="0"/>
              <a:t>Type 3 providers</a:t>
            </a:r>
          </a:p>
          <a:p>
            <a:pPr lvl="1"/>
            <a:r>
              <a:rPr lang="en-US" sz="2400" dirty="0" smtClean="0"/>
              <a:t>Provide services to external customers</a:t>
            </a:r>
          </a:p>
          <a:p>
            <a:endParaRPr lang="en-US" sz="2800" dirty="0"/>
          </a:p>
        </p:txBody>
      </p:sp>
      <p:sp>
        <p:nvSpPr>
          <p:cNvPr id="5" name="TextBox 4"/>
          <p:cNvSpPr txBox="1"/>
          <p:nvPr/>
        </p:nvSpPr>
        <p:spPr>
          <a:xfrm>
            <a:off x="533400" y="5105400"/>
            <a:ext cx="7659469" cy="954107"/>
          </a:xfrm>
          <a:prstGeom prst="rect">
            <a:avLst/>
          </a:prstGeom>
          <a:noFill/>
        </p:spPr>
        <p:txBody>
          <a:bodyPr wrap="none" rtlCol="0">
            <a:spAutoFit/>
          </a:bodyPr>
          <a:lstStyle/>
          <a:p>
            <a:r>
              <a:rPr lang="en-US" sz="2800" i="1" dirty="0" smtClean="0">
                <a:solidFill>
                  <a:srgbClr val="0070C0"/>
                </a:solidFill>
              </a:rPr>
              <a:t>It is a strategic decision to determine the basic </a:t>
            </a:r>
            <a:br>
              <a:rPr lang="en-US" sz="2800" i="1" dirty="0" smtClean="0">
                <a:solidFill>
                  <a:srgbClr val="0070C0"/>
                </a:solidFill>
              </a:rPr>
            </a:br>
            <a:r>
              <a:rPr lang="en-US" sz="2800" i="1" dirty="0" smtClean="0">
                <a:solidFill>
                  <a:srgbClr val="0070C0"/>
                </a:solidFill>
              </a:rPr>
              <a:t>service provider type for an organization</a:t>
            </a:r>
            <a:endParaRPr lang="en-US" sz="2800" i="1" dirty="0">
              <a:solidFill>
                <a:srgbClr val="0070C0"/>
              </a:solidFill>
            </a:endParaRPr>
          </a:p>
        </p:txBody>
      </p:sp>
    </p:spTree>
    <p:extLst>
      <p:ext uri="{BB962C8B-B14F-4D97-AF65-F5344CB8AC3E}">
        <p14:creationId xmlns:p14="http://schemas.microsoft.com/office/powerpoint/2010/main" val="3462917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Service can be highly </a:t>
            </a:r>
            <a:r>
              <a:rPr lang="en-US" sz="2400" dirty="0" err="1" smtClean="0"/>
              <a:t>customised</a:t>
            </a:r>
            <a:r>
              <a:rPr lang="en-US" sz="2400" dirty="0" smtClean="0"/>
              <a:t> and resources are dedicated to provide relatively high service levels</a:t>
            </a:r>
          </a:p>
          <a:p>
            <a:r>
              <a:rPr lang="en-US" sz="2400" dirty="0" smtClean="0"/>
              <a:t>Their growth is limited by the growth of the business unit (BU) they belong to</a:t>
            </a:r>
          </a:p>
          <a:p>
            <a:r>
              <a:rPr lang="en-US" sz="2400" dirty="0" smtClean="0"/>
              <a:t>Each BU may have its own Type 1 Provider</a:t>
            </a:r>
          </a:p>
          <a:p>
            <a:r>
              <a:rPr lang="en-US" sz="2400" dirty="0" smtClean="0"/>
              <a:t>The success of Type 1 Provider is not measured in terms of revenues or profits as they tend to operate on a cost-recovery basis with internal funding</a:t>
            </a:r>
            <a:endParaRPr lang="en-US" sz="2400" dirty="0"/>
          </a:p>
        </p:txBody>
      </p:sp>
      <p:sp>
        <p:nvSpPr>
          <p:cNvPr id="2" name="Title 1"/>
          <p:cNvSpPr>
            <a:spLocks noGrp="1"/>
          </p:cNvSpPr>
          <p:nvPr>
            <p:ph type="title"/>
          </p:nvPr>
        </p:nvSpPr>
        <p:spPr/>
        <p:txBody>
          <a:bodyPr/>
          <a:lstStyle/>
          <a:p>
            <a:r>
              <a:rPr lang="en-US" dirty="0" smtClean="0"/>
              <a:t>Type 1 Providers</a:t>
            </a:r>
            <a:endParaRPr lang="en-US" dirty="0"/>
          </a:p>
        </p:txBody>
      </p:sp>
      <p:sp>
        <p:nvSpPr>
          <p:cNvPr id="4" name="Rectangle 3"/>
          <p:cNvSpPr/>
          <p:nvPr/>
        </p:nvSpPr>
        <p:spPr>
          <a:xfrm>
            <a:off x="5715000" y="4724400"/>
            <a:ext cx="2971800" cy="15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Organisation</a:t>
            </a:r>
            <a:endParaRPr lang="en-US" dirty="0"/>
          </a:p>
        </p:txBody>
      </p:sp>
      <p:sp>
        <p:nvSpPr>
          <p:cNvPr id="5" name="Rectangle 4"/>
          <p:cNvSpPr/>
          <p:nvPr/>
        </p:nvSpPr>
        <p:spPr>
          <a:xfrm>
            <a:off x="6210300" y="4876800"/>
            <a:ext cx="1143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1</a:t>
            </a:r>
          </a:p>
          <a:p>
            <a:pPr algn="ctr"/>
            <a:endParaRPr lang="en-US" sz="1100" dirty="0" smtClean="0"/>
          </a:p>
          <a:p>
            <a:pPr algn="ctr"/>
            <a:r>
              <a:rPr lang="en-US" sz="1100" dirty="0" smtClean="0"/>
              <a:t>Service Provider</a:t>
            </a:r>
            <a:endParaRPr lang="en-US" sz="1100" dirty="0"/>
          </a:p>
        </p:txBody>
      </p:sp>
      <p:sp>
        <p:nvSpPr>
          <p:cNvPr id="6" name="Rectangle 5"/>
          <p:cNvSpPr/>
          <p:nvPr/>
        </p:nvSpPr>
        <p:spPr>
          <a:xfrm>
            <a:off x="7353300" y="4876800"/>
            <a:ext cx="11430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2</a:t>
            </a:r>
          </a:p>
          <a:p>
            <a:pPr algn="ctr"/>
            <a:endParaRPr lang="en-US" sz="1100" dirty="0" smtClean="0"/>
          </a:p>
          <a:p>
            <a:pPr algn="ctr"/>
            <a:r>
              <a:rPr lang="en-US" sz="1100" dirty="0" smtClean="0"/>
              <a:t>Service Provider</a:t>
            </a:r>
            <a:endParaRPr lang="en-US" sz="1100" dirty="0"/>
          </a:p>
        </p:txBody>
      </p:sp>
    </p:spTree>
    <p:extLst>
      <p:ext uri="{BB962C8B-B14F-4D97-AF65-F5344CB8AC3E}">
        <p14:creationId xmlns:p14="http://schemas.microsoft.com/office/powerpoint/2010/main" val="3426228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 2 Providers (Shared Services)</a:t>
            </a:r>
            <a:endParaRPr lang="en-US" dirty="0"/>
          </a:p>
        </p:txBody>
      </p:sp>
      <p:sp>
        <p:nvSpPr>
          <p:cNvPr id="3" name="Content Placeholder 2"/>
          <p:cNvSpPr>
            <a:spLocks noGrp="1"/>
          </p:cNvSpPr>
          <p:nvPr>
            <p:ph idx="1"/>
          </p:nvPr>
        </p:nvSpPr>
        <p:spPr/>
        <p:txBody>
          <a:bodyPr/>
          <a:lstStyle/>
          <a:p>
            <a:r>
              <a:rPr lang="en-US" sz="2800" dirty="0" smtClean="0"/>
              <a:t>Functions such as finance, IT, are not always at the core of an </a:t>
            </a:r>
            <a:r>
              <a:rPr lang="en-US" sz="2800" dirty="0" err="1" smtClean="0"/>
              <a:t>organisation’s</a:t>
            </a:r>
            <a:r>
              <a:rPr lang="en-US" sz="2800" dirty="0" smtClean="0"/>
              <a:t> competitive advantage</a:t>
            </a:r>
          </a:p>
          <a:p>
            <a:pPr lvl="1"/>
            <a:r>
              <a:rPr lang="en-US" sz="2400" dirty="0" smtClean="0"/>
              <a:t>The service of such shared functions can therefore be </a:t>
            </a:r>
            <a:r>
              <a:rPr lang="en-US" sz="2400" b="1" dirty="0" smtClean="0"/>
              <a:t>consolidated</a:t>
            </a:r>
            <a:r>
              <a:rPr lang="en-US" sz="2400" dirty="0" smtClean="0"/>
              <a:t> into an autonomous special unit called a shared services unit (SSU)</a:t>
            </a:r>
          </a:p>
          <a:p>
            <a:pPr lvl="1"/>
            <a:r>
              <a:rPr lang="en-US" sz="2400" dirty="0" smtClean="0"/>
              <a:t>They </a:t>
            </a:r>
            <a:r>
              <a:rPr lang="en-US" sz="2400" b="1" dirty="0" smtClean="0"/>
              <a:t>can leverage opportunities </a:t>
            </a:r>
            <a:r>
              <a:rPr lang="en-US" sz="2400" dirty="0" smtClean="0"/>
              <a:t>across the enterprise and spread their cost and risks across a wider base</a:t>
            </a:r>
            <a:endParaRPr lang="en-US" sz="2400" dirty="0"/>
          </a:p>
        </p:txBody>
      </p:sp>
      <p:sp>
        <p:nvSpPr>
          <p:cNvPr id="4" name="Rectangle 3"/>
          <p:cNvSpPr/>
          <p:nvPr/>
        </p:nvSpPr>
        <p:spPr>
          <a:xfrm>
            <a:off x="5943600" y="4865914"/>
            <a:ext cx="2971800" cy="15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Organisation</a:t>
            </a:r>
            <a:endParaRPr lang="en-US" dirty="0"/>
          </a:p>
        </p:txBody>
      </p:sp>
      <p:sp>
        <p:nvSpPr>
          <p:cNvPr id="5" name="Rectangle 4"/>
          <p:cNvSpPr/>
          <p:nvPr/>
        </p:nvSpPr>
        <p:spPr>
          <a:xfrm>
            <a:off x="6400800" y="5181601"/>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1</a:t>
            </a:r>
          </a:p>
        </p:txBody>
      </p:sp>
      <p:sp>
        <p:nvSpPr>
          <p:cNvPr id="6" name="Rectangle 5"/>
          <p:cNvSpPr/>
          <p:nvPr/>
        </p:nvSpPr>
        <p:spPr>
          <a:xfrm>
            <a:off x="7543800" y="5181601"/>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2</a:t>
            </a:r>
          </a:p>
        </p:txBody>
      </p:sp>
      <p:sp>
        <p:nvSpPr>
          <p:cNvPr id="7" name="Rectangle 6"/>
          <p:cNvSpPr/>
          <p:nvPr/>
        </p:nvSpPr>
        <p:spPr>
          <a:xfrm>
            <a:off x="6400800" y="5562601"/>
            <a:ext cx="2286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Service Provider</a:t>
            </a:r>
          </a:p>
        </p:txBody>
      </p:sp>
    </p:spTree>
    <p:extLst>
      <p:ext uri="{BB962C8B-B14F-4D97-AF65-F5344CB8AC3E}">
        <p14:creationId xmlns:p14="http://schemas.microsoft.com/office/powerpoint/2010/main" val="2453280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7200" y="3352800"/>
            <a:ext cx="2971800" cy="15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Organisation</a:t>
            </a:r>
            <a:r>
              <a:rPr lang="en-US" dirty="0" smtClean="0"/>
              <a:t> 1</a:t>
            </a:r>
            <a:endParaRPr lang="en-US" dirty="0"/>
          </a:p>
        </p:txBody>
      </p:sp>
      <p:sp>
        <p:nvSpPr>
          <p:cNvPr id="2" name="Title 1"/>
          <p:cNvSpPr>
            <a:spLocks noGrp="1"/>
          </p:cNvSpPr>
          <p:nvPr>
            <p:ph type="title"/>
          </p:nvPr>
        </p:nvSpPr>
        <p:spPr/>
        <p:txBody>
          <a:bodyPr/>
          <a:lstStyle/>
          <a:p>
            <a:r>
              <a:rPr lang="en-US" dirty="0" smtClean="0"/>
              <a:t>Type 3 Providers (External SP)</a:t>
            </a:r>
            <a:endParaRPr lang="en-US" dirty="0"/>
          </a:p>
        </p:txBody>
      </p:sp>
      <p:sp>
        <p:nvSpPr>
          <p:cNvPr id="3" name="Content Placeholder 2"/>
          <p:cNvSpPr>
            <a:spLocks noGrp="1"/>
          </p:cNvSpPr>
          <p:nvPr>
            <p:ph idx="1"/>
          </p:nvPr>
        </p:nvSpPr>
        <p:spPr/>
        <p:txBody>
          <a:bodyPr/>
          <a:lstStyle/>
          <a:p>
            <a:r>
              <a:rPr lang="en-US" sz="2400" dirty="0" smtClean="0"/>
              <a:t>Certain business strategies are not adequately served by internal service providers (Type 1 or Type 2), and customers may pursue sourcing strategies requiring service from external providers</a:t>
            </a:r>
          </a:p>
        </p:txBody>
      </p:sp>
      <p:sp>
        <p:nvSpPr>
          <p:cNvPr id="4" name="Rectangle 3"/>
          <p:cNvSpPr/>
          <p:nvPr/>
        </p:nvSpPr>
        <p:spPr>
          <a:xfrm>
            <a:off x="5715000" y="3352800"/>
            <a:ext cx="2971800" cy="152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Organisation</a:t>
            </a:r>
            <a:r>
              <a:rPr lang="en-US" dirty="0" smtClean="0"/>
              <a:t> 2</a:t>
            </a:r>
            <a:endParaRPr lang="en-US" dirty="0"/>
          </a:p>
        </p:txBody>
      </p:sp>
      <p:sp>
        <p:nvSpPr>
          <p:cNvPr id="5" name="Rectangle 4"/>
          <p:cNvSpPr/>
          <p:nvPr/>
        </p:nvSpPr>
        <p:spPr>
          <a:xfrm>
            <a:off x="1066800" y="3581400"/>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1</a:t>
            </a:r>
          </a:p>
        </p:txBody>
      </p:sp>
      <p:sp>
        <p:nvSpPr>
          <p:cNvPr id="6" name="Rectangle 5"/>
          <p:cNvSpPr/>
          <p:nvPr/>
        </p:nvSpPr>
        <p:spPr>
          <a:xfrm>
            <a:off x="5867400" y="3581400"/>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2</a:t>
            </a:r>
          </a:p>
        </p:txBody>
      </p:sp>
      <p:sp>
        <p:nvSpPr>
          <p:cNvPr id="9" name="Rectangle 8"/>
          <p:cNvSpPr/>
          <p:nvPr/>
        </p:nvSpPr>
        <p:spPr>
          <a:xfrm>
            <a:off x="1676400" y="4114800"/>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2</a:t>
            </a:r>
          </a:p>
        </p:txBody>
      </p:sp>
      <p:sp>
        <p:nvSpPr>
          <p:cNvPr id="10" name="Rectangle 9"/>
          <p:cNvSpPr/>
          <p:nvPr/>
        </p:nvSpPr>
        <p:spPr>
          <a:xfrm>
            <a:off x="6553200" y="4038600"/>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1</a:t>
            </a:r>
          </a:p>
        </p:txBody>
      </p:sp>
      <p:sp>
        <p:nvSpPr>
          <p:cNvPr id="11" name="Rectangle 10"/>
          <p:cNvSpPr/>
          <p:nvPr/>
        </p:nvSpPr>
        <p:spPr>
          <a:xfrm>
            <a:off x="7467600" y="3505200"/>
            <a:ext cx="1143000" cy="381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smtClean="0"/>
              <a:t>Business unit 3</a:t>
            </a:r>
          </a:p>
        </p:txBody>
      </p:sp>
      <p:sp>
        <p:nvSpPr>
          <p:cNvPr id="12" name="Rectangle 11"/>
          <p:cNvSpPr/>
          <p:nvPr/>
        </p:nvSpPr>
        <p:spPr>
          <a:xfrm>
            <a:off x="3886200" y="3657600"/>
            <a:ext cx="13716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External</a:t>
            </a:r>
          </a:p>
          <a:p>
            <a:pPr algn="ctr"/>
            <a:r>
              <a:rPr lang="en-US" sz="1600" dirty="0" smtClean="0"/>
              <a:t>Service Providers</a:t>
            </a:r>
            <a:endParaRPr lang="en-US" sz="1600" dirty="0"/>
          </a:p>
        </p:txBody>
      </p:sp>
      <p:cxnSp>
        <p:nvCxnSpPr>
          <p:cNvPr id="14" name="Straight Arrow Connector 13"/>
          <p:cNvCxnSpPr>
            <a:stCxn id="12" idx="3"/>
            <a:endCxn id="4" idx="1"/>
          </p:cNvCxnSpPr>
          <p:nvPr/>
        </p:nvCxnSpPr>
        <p:spPr>
          <a:xfrm>
            <a:off x="5257800" y="4114800"/>
            <a:ext cx="457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2" idx="1"/>
          </p:cNvCxnSpPr>
          <p:nvPr/>
        </p:nvCxnSpPr>
        <p:spPr>
          <a:xfrm rot="10800000">
            <a:off x="3429000" y="4114800"/>
            <a:ext cx="457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102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 from </a:t>
            </a:r>
            <a:r>
              <a:rPr lang="en-US" dirty="0" err="1" smtClean="0"/>
              <a:t>itSMF</a:t>
            </a:r>
            <a:r>
              <a:rPr lang="en-US" dirty="0" smtClean="0"/>
              <a:t> Dictionary</a:t>
            </a:r>
            <a:endParaRPr lang="en-US" dirty="0"/>
          </a:p>
        </p:txBody>
      </p:sp>
      <p:sp>
        <p:nvSpPr>
          <p:cNvPr id="3" name="Content Placeholder 2"/>
          <p:cNvSpPr>
            <a:spLocks noGrp="1"/>
          </p:cNvSpPr>
          <p:nvPr>
            <p:ph idx="1"/>
          </p:nvPr>
        </p:nvSpPr>
        <p:spPr/>
        <p:txBody>
          <a:bodyPr/>
          <a:lstStyle/>
          <a:p>
            <a:r>
              <a:rPr lang="en-US" dirty="0"/>
              <a:t>An integrated composite that consists of a number of components, (such as management processes, hardware, software, facilities and people,) that provides a capability to satisfy a stated management need or objective.</a:t>
            </a:r>
          </a:p>
          <a:p>
            <a:pPr>
              <a:buFontTx/>
              <a:buNone/>
            </a:pPr>
            <a:r>
              <a:rPr lang="en-US" sz="1400" dirty="0"/>
              <a:t>	- </a:t>
            </a:r>
            <a:r>
              <a:rPr lang="en-US" sz="1400" i="1" dirty="0" err="1"/>
              <a:t>itSMF</a:t>
            </a:r>
            <a:r>
              <a:rPr lang="en-US" sz="1400" i="1" dirty="0"/>
              <a:t> Dictionary of Service Management</a:t>
            </a:r>
            <a:endParaRPr lang="en-US" dirty="0"/>
          </a:p>
        </p:txBody>
      </p:sp>
      <p:grpSp>
        <p:nvGrpSpPr>
          <p:cNvPr id="4" name="Group 4"/>
          <p:cNvGrpSpPr>
            <a:grpSpLocks/>
          </p:cNvGrpSpPr>
          <p:nvPr/>
        </p:nvGrpSpPr>
        <p:grpSpPr bwMode="auto">
          <a:xfrm>
            <a:off x="1736481" y="3571876"/>
            <a:ext cx="5416062" cy="2263775"/>
            <a:chOff x="1148" y="2449"/>
            <a:chExt cx="3412" cy="1426"/>
          </a:xfrm>
        </p:grpSpPr>
        <p:grpSp>
          <p:nvGrpSpPr>
            <p:cNvPr id="5" name="Group 5"/>
            <p:cNvGrpSpPr>
              <a:grpSpLocks/>
            </p:cNvGrpSpPr>
            <p:nvPr/>
          </p:nvGrpSpPr>
          <p:grpSpPr bwMode="auto">
            <a:xfrm>
              <a:off x="2727" y="2727"/>
              <a:ext cx="1006" cy="755"/>
              <a:chOff x="2727" y="2727"/>
              <a:chExt cx="1006" cy="755"/>
            </a:xfrm>
          </p:grpSpPr>
          <p:grpSp>
            <p:nvGrpSpPr>
              <p:cNvPr id="13" name="Group 6"/>
              <p:cNvGrpSpPr>
                <a:grpSpLocks/>
              </p:cNvGrpSpPr>
              <p:nvPr/>
            </p:nvGrpSpPr>
            <p:grpSpPr bwMode="auto">
              <a:xfrm>
                <a:off x="2727" y="3134"/>
                <a:ext cx="278" cy="348"/>
                <a:chOff x="2727" y="3134"/>
                <a:chExt cx="278" cy="348"/>
              </a:xfrm>
            </p:grpSpPr>
            <p:sp>
              <p:nvSpPr>
                <p:cNvPr id="418" name="AutoShape 7"/>
                <p:cNvSpPr>
                  <a:spLocks noChangeArrowheads="1"/>
                </p:cNvSpPr>
                <p:nvPr/>
              </p:nvSpPr>
              <p:spPr bwMode="auto">
                <a:xfrm>
                  <a:off x="2727" y="3135"/>
                  <a:ext cx="278" cy="332"/>
                </a:xfrm>
                <a:prstGeom prst="roundRect">
                  <a:avLst>
                    <a:gd name="adj" fmla="val 0"/>
                  </a:avLst>
                </a:prstGeom>
                <a:solidFill>
                  <a:srgbClr val="C0C0C0"/>
                </a:solidFill>
                <a:ln w="12700">
                  <a:solidFill>
                    <a:srgbClr val="A2A2A2"/>
                  </a:solidFill>
                  <a:round/>
                  <a:headEnd/>
                  <a:tailEnd/>
                </a:ln>
              </p:spPr>
              <p:txBody>
                <a:bodyPr wrap="none" anchor="ctr"/>
                <a:lstStyle/>
                <a:p>
                  <a:endParaRPr lang="id-ID"/>
                </a:p>
              </p:txBody>
            </p:sp>
            <p:sp>
              <p:nvSpPr>
                <p:cNvPr id="419" name="AutoShape 8"/>
                <p:cNvSpPr>
                  <a:spLocks noChangeArrowheads="1"/>
                </p:cNvSpPr>
                <p:nvPr/>
              </p:nvSpPr>
              <p:spPr bwMode="auto">
                <a:xfrm>
                  <a:off x="2733" y="3469"/>
                  <a:ext cx="268" cy="13"/>
                </a:xfrm>
                <a:prstGeom prst="roundRect">
                  <a:avLst>
                    <a:gd name="adj" fmla="val 0"/>
                  </a:avLst>
                </a:prstGeom>
                <a:solidFill>
                  <a:srgbClr val="000000"/>
                </a:solidFill>
                <a:ln w="12700">
                  <a:solidFill>
                    <a:srgbClr val="000000"/>
                  </a:solidFill>
                  <a:round/>
                  <a:headEnd/>
                  <a:tailEnd/>
                </a:ln>
              </p:spPr>
              <p:txBody>
                <a:bodyPr wrap="none" anchor="ctr"/>
                <a:lstStyle/>
                <a:p>
                  <a:endParaRPr lang="id-ID"/>
                </a:p>
              </p:txBody>
            </p:sp>
            <p:sp>
              <p:nvSpPr>
                <p:cNvPr id="420" name="Line 9"/>
                <p:cNvSpPr>
                  <a:spLocks noChangeShapeType="1"/>
                </p:cNvSpPr>
                <p:nvPr/>
              </p:nvSpPr>
              <p:spPr bwMode="auto">
                <a:xfrm>
                  <a:off x="2740" y="3134"/>
                  <a:ext cx="0" cy="334"/>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21" name="Freeform 10"/>
                <p:cNvSpPr>
                  <a:spLocks/>
                </p:cNvSpPr>
                <p:nvPr/>
              </p:nvSpPr>
              <p:spPr bwMode="auto">
                <a:xfrm>
                  <a:off x="2743" y="3135"/>
                  <a:ext cx="246" cy="332"/>
                </a:xfrm>
                <a:custGeom>
                  <a:avLst/>
                  <a:gdLst>
                    <a:gd name="T0" fmla="*/ 0 w 246"/>
                    <a:gd name="T1" fmla="*/ 331 h 332"/>
                    <a:gd name="T2" fmla="*/ 0 w 246"/>
                    <a:gd name="T3" fmla="*/ 0 h 332"/>
                    <a:gd name="T4" fmla="*/ 245 w 246"/>
                    <a:gd name="T5" fmla="*/ 0 h 332"/>
                    <a:gd name="T6" fmla="*/ 0 60000 65536"/>
                    <a:gd name="T7" fmla="*/ 0 60000 65536"/>
                    <a:gd name="T8" fmla="*/ 0 60000 65536"/>
                    <a:gd name="T9" fmla="*/ 0 w 246"/>
                    <a:gd name="T10" fmla="*/ 0 h 332"/>
                    <a:gd name="T11" fmla="*/ 246 w 246"/>
                    <a:gd name="T12" fmla="*/ 332 h 332"/>
                  </a:gdLst>
                  <a:ahLst/>
                  <a:cxnLst>
                    <a:cxn ang="T6">
                      <a:pos x="T0" y="T1"/>
                    </a:cxn>
                    <a:cxn ang="T7">
                      <a:pos x="T2" y="T3"/>
                    </a:cxn>
                    <a:cxn ang="T8">
                      <a:pos x="T4" y="T5"/>
                    </a:cxn>
                  </a:cxnLst>
                  <a:rect l="T9" t="T10" r="T11" b="T12"/>
                  <a:pathLst>
                    <a:path w="246" h="332">
                      <a:moveTo>
                        <a:pt x="0" y="331"/>
                      </a:moveTo>
                      <a:lnTo>
                        <a:pt x="0" y="0"/>
                      </a:lnTo>
                      <a:lnTo>
                        <a:pt x="245"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422" name="Freeform 11"/>
                <p:cNvSpPr>
                  <a:spLocks/>
                </p:cNvSpPr>
                <p:nvPr/>
              </p:nvSpPr>
              <p:spPr bwMode="auto">
                <a:xfrm>
                  <a:off x="2727" y="3135"/>
                  <a:ext cx="11" cy="331"/>
                </a:xfrm>
                <a:custGeom>
                  <a:avLst/>
                  <a:gdLst>
                    <a:gd name="T0" fmla="*/ 0 w 11"/>
                    <a:gd name="T1" fmla="*/ 330 h 331"/>
                    <a:gd name="T2" fmla="*/ 0 w 11"/>
                    <a:gd name="T3" fmla="*/ 0 h 331"/>
                    <a:gd name="T4" fmla="*/ 10 w 11"/>
                    <a:gd name="T5" fmla="*/ 0 h 331"/>
                    <a:gd name="T6" fmla="*/ 0 60000 65536"/>
                    <a:gd name="T7" fmla="*/ 0 60000 65536"/>
                    <a:gd name="T8" fmla="*/ 0 60000 65536"/>
                    <a:gd name="T9" fmla="*/ 0 w 11"/>
                    <a:gd name="T10" fmla="*/ 0 h 331"/>
                    <a:gd name="T11" fmla="*/ 11 w 11"/>
                    <a:gd name="T12" fmla="*/ 331 h 331"/>
                  </a:gdLst>
                  <a:ahLst/>
                  <a:cxnLst>
                    <a:cxn ang="T6">
                      <a:pos x="T0" y="T1"/>
                    </a:cxn>
                    <a:cxn ang="T7">
                      <a:pos x="T2" y="T3"/>
                    </a:cxn>
                    <a:cxn ang="T8">
                      <a:pos x="T4" y="T5"/>
                    </a:cxn>
                  </a:cxnLst>
                  <a:rect l="T9" t="T10" r="T11" b="T12"/>
                  <a:pathLst>
                    <a:path w="11" h="331">
                      <a:moveTo>
                        <a:pt x="0" y="330"/>
                      </a:moveTo>
                      <a:lnTo>
                        <a:pt x="0" y="0"/>
                      </a:lnTo>
                      <a:lnTo>
                        <a:pt x="10"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423" name="Freeform 12"/>
                <p:cNvSpPr>
                  <a:spLocks/>
                </p:cNvSpPr>
                <p:nvPr/>
              </p:nvSpPr>
              <p:spPr bwMode="auto">
                <a:xfrm>
                  <a:off x="2991" y="3135"/>
                  <a:ext cx="13" cy="331"/>
                </a:xfrm>
                <a:custGeom>
                  <a:avLst/>
                  <a:gdLst>
                    <a:gd name="T0" fmla="*/ 0 w 13"/>
                    <a:gd name="T1" fmla="*/ 0 h 331"/>
                    <a:gd name="T2" fmla="*/ 12 w 13"/>
                    <a:gd name="T3" fmla="*/ 0 h 331"/>
                    <a:gd name="T4" fmla="*/ 12 w 13"/>
                    <a:gd name="T5" fmla="*/ 330 h 331"/>
                    <a:gd name="T6" fmla="*/ 0 60000 65536"/>
                    <a:gd name="T7" fmla="*/ 0 60000 65536"/>
                    <a:gd name="T8" fmla="*/ 0 60000 65536"/>
                    <a:gd name="T9" fmla="*/ 0 w 13"/>
                    <a:gd name="T10" fmla="*/ 0 h 331"/>
                    <a:gd name="T11" fmla="*/ 13 w 13"/>
                    <a:gd name="T12" fmla="*/ 331 h 331"/>
                  </a:gdLst>
                  <a:ahLst/>
                  <a:cxnLst>
                    <a:cxn ang="T6">
                      <a:pos x="T0" y="T1"/>
                    </a:cxn>
                    <a:cxn ang="T7">
                      <a:pos x="T2" y="T3"/>
                    </a:cxn>
                    <a:cxn ang="T8">
                      <a:pos x="T4" y="T5"/>
                    </a:cxn>
                  </a:cxnLst>
                  <a:rect l="T9" t="T10" r="T11" b="T12"/>
                  <a:pathLst>
                    <a:path w="13" h="331">
                      <a:moveTo>
                        <a:pt x="0" y="0"/>
                      </a:moveTo>
                      <a:lnTo>
                        <a:pt x="12" y="0"/>
                      </a:lnTo>
                      <a:lnTo>
                        <a:pt x="12" y="33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424" name="Line 13"/>
                <p:cNvSpPr>
                  <a:spLocks noChangeShapeType="1"/>
                </p:cNvSpPr>
                <p:nvPr/>
              </p:nvSpPr>
              <p:spPr bwMode="auto">
                <a:xfrm>
                  <a:off x="2991" y="3134"/>
                  <a:ext cx="0" cy="335"/>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25" name="AutoShape 14"/>
                <p:cNvSpPr>
                  <a:spLocks noChangeArrowheads="1"/>
                </p:cNvSpPr>
                <p:nvPr/>
              </p:nvSpPr>
              <p:spPr bwMode="auto">
                <a:xfrm>
                  <a:off x="2750" y="3157"/>
                  <a:ext cx="49" cy="73"/>
                </a:xfrm>
                <a:prstGeom prst="roundRect">
                  <a:avLst>
                    <a:gd name="adj" fmla="val 0"/>
                  </a:avLst>
                </a:pr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sp>
              <p:nvSpPr>
                <p:cNvPr id="426" name="AutoShape 15"/>
                <p:cNvSpPr>
                  <a:spLocks noChangeArrowheads="1"/>
                </p:cNvSpPr>
                <p:nvPr/>
              </p:nvSpPr>
              <p:spPr bwMode="auto">
                <a:xfrm>
                  <a:off x="2756" y="3162"/>
                  <a:ext cx="37" cy="62"/>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427" name="AutoShape 16"/>
                <p:cNvSpPr>
                  <a:spLocks noChangeArrowheads="1"/>
                </p:cNvSpPr>
                <p:nvPr/>
              </p:nvSpPr>
              <p:spPr bwMode="auto">
                <a:xfrm>
                  <a:off x="2757" y="3207"/>
                  <a:ext cx="34" cy="17"/>
                </a:xfrm>
                <a:prstGeom prst="roundRect">
                  <a:avLst>
                    <a:gd name="adj" fmla="val 0"/>
                  </a:avLst>
                </a:prstGeom>
                <a:solidFill>
                  <a:srgbClr val="C0C0C0"/>
                </a:solidFill>
                <a:ln w="12700">
                  <a:solidFill>
                    <a:srgbClr val="5F5F5F"/>
                  </a:solidFill>
                  <a:round/>
                  <a:headEnd/>
                  <a:tailEnd/>
                </a:ln>
              </p:spPr>
              <p:txBody>
                <a:bodyPr wrap="none" anchor="ctr"/>
                <a:lstStyle/>
                <a:p>
                  <a:endParaRPr lang="id-ID"/>
                </a:p>
              </p:txBody>
            </p:sp>
            <p:sp>
              <p:nvSpPr>
                <p:cNvPr id="428" name="AutoShape 17"/>
                <p:cNvSpPr>
                  <a:spLocks noChangeArrowheads="1"/>
                </p:cNvSpPr>
                <p:nvPr/>
              </p:nvSpPr>
              <p:spPr bwMode="auto">
                <a:xfrm>
                  <a:off x="2757" y="3163"/>
                  <a:ext cx="15" cy="40"/>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429" name="AutoShape 18"/>
                <p:cNvSpPr>
                  <a:spLocks noChangeArrowheads="1"/>
                </p:cNvSpPr>
                <p:nvPr/>
              </p:nvSpPr>
              <p:spPr bwMode="auto">
                <a:xfrm>
                  <a:off x="2781" y="3165"/>
                  <a:ext cx="9" cy="34"/>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430" name="AutoShape 19"/>
                <p:cNvSpPr>
                  <a:spLocks noChangeArrowheads="1"/>
                </p:cNvSpPr>
                <p:nvPr/>
              </p:nvSpPr>
              <p:spPr bwMode="auto">
                <a:xfrm>
                  <a:off x="2761" y="3175"/>
                  <a:ext cx="7" cy="25"/>
                </a:xfrm>
                <a:prstGeom prst="roundRect">
                  <a:avLst>
                    <a:gd name="adj" fmla="val 0"/>
                  </a:avLst>
                </a:prstGeom>
                <a:solidFill>
                  <a:srgbClr val="808080"/>
                </a:solidFill>
                <a:ln w="12700">
                  <a:solidFill>
                    <a:srgbClr val="404040"/>
                  </a:solidFill>
                  <a:round/>
                  <a:headEnd/>
                  <a:tailEnd/>
                </a:ln>
              </p:spPr>
              <p:txBody>
                <a:bodyPr wrap="none" anchor="ctr"/>
                <a:lstStyle/>
                <a:p>
                  <a:endParaRPr lang="id-ID"/>
                </a:p>
              </p:txBody>
            </p:sp>
            <p:sp>
              <p:nvSpPr>
                <p:cNvPr id="431" name="AutoShape 20"/>
                <p:cNvSpPr>
                  <a:spLocks noChangeArrowheads="1"/>
                </p:cNvSpPr>
                <p:nvPr/>
              </p:nvSpPr>
              <p:spPr bwMode="auto">
                <a:xfrm>
                  <a:off x="2762" y="3175"/>
                  <a:ext cx="6" cy="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432" name="AutoShape 21"/>
                <p:cNvSpPr>
                  <a:spLocks noChangeArrowheads="1"/>
                </p:cNvSpPr>
                <p:nvPr/>
              </p:nvSpPr>
              <p:spPr bwMode="auto">
                <a:xfrm>
                  <a:off x="2774" y="3163"/>
                  <a:ext cx="0" cy="4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433" name="AutoShape 22"/>
                <p:cNvSpPr>
                  <a:spLocks noChangeArrowheads="1"/>
                </p:cNvSpPr>
                <p:nvPr/>
              </p:nvSpPr>
              <p:spPr bwMode="auto">
                <a:xfrm>
                  <a:off x="2778" y="3165"/>
                  <a:ext cx="2" cy="34"/>
                </a:xfrm>
                <a:prstGeom prst="roundRect">
                  <a:avLst>
                    <a:gd name="adj" fmla="val 0"/>
                  </a:avLst>
                </a:prstGeom>
                <a:solidFill>
                  <a:srgbClr val="E1E1E1"/>
                </a:solidFill>
                <a:ln w="12700">
                  <a:solidFill>
                    <a:srgbClr val="404040"/>
                  </a:solidFill>
                  <a:round/>
                  <a:headEnd/>
                  <a:tailEnd/>
                </a:ln>
              </p:spPr>
              <p:txBody>
                <a:bodyPr wrap="none" anchor="ctr"/>
                <a:lstStyle/>
                <a:p>
                  <a:endParaRPr lang="id-ID"/>
                </a:p>
              </p:txBody>
            </p:sp>
            <p:sp>
              <p:nvSpPr>
                <p:cNvPr id="434" name="AutoShape 23"/>
                <p:cNvSpPr>
                  <a:spLocks noChangeArrowheads="1"/>
                </p:cNvSpPr>
                <p:nvPr/>
              </p:nvSpPr>
              <p:spPr bwMode="auto">
                <a:xfrm>
                  <a:off x="2767" y="3209"/>
                  <a:ext cx="2" cy="1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435" name="Oval 24"/>
                <p:cNvSpPr>
                  <a:spLocks noChangeArrowheads="1"/>
                </p:cNvSpPr>
                <p:nvPr/>
              </p:nvSpPr>
              <p:spPr bwMode="auto">
                <a:xfrm>
                  <a:off x="2761" y="3210"/>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436" name="Oval 25"/>
                <p:cNvSpPr>
                  <a:spLocks noChangeArrowheads="1"/>
                </p:cNvSpPr>
                <p:nvPr/>
              </p:nvSpPr>
              <p:spPr bwMode="auto">
                <a:xfrm>
                  <a:off x="2761" y="3218"/>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437" name="Freeform 26"/>
                <p:cNvSpPr>
                  <a:spLocks/>
                </p:cNvSpPr>
                <p:nvPr/>
              </p:nvSpPr>
              <p:spPr bwMode="auto">
                <a:xfrm>
                  <a:off x="2750" y="3156"/>
                  <a:ext cx="51" cy="76"/>
                </a:xfrm>
                <a:custGeom>
                  <a:avLst/>
                  <a:gdLst>
                    <a:gd name="T0" fmla="*/ 50 w 51"/>
                    <a:gd name="T1" fmla="*/ 0 h 76"/>
                    <a:gd name="T2" fmla="*/ 50 w 51"/>
                    <a:gd name="T3" fmla="*/ 75 h 76"/>
                    <a:gd name="T4" fmla="*/ 0 w 51"/>
                    <a:gd name="T5" fmla="*/ 75 h 76"/>
                    <a:gd name="T6" fmla="*/ 0 60000 65536"/>
                    <a:gd name="T7" fmla="*/ 0 60000 65536"/>
                    <a:gd name="T8" fmla="*/ 0 60000 65536"/>
                    <a:gd name="T9" fmla="*/ 0 w 51"/>
                    <a:gd name="T10" fmla="*/ 0 h 76"/>
                    <a:gd name="T11" fmla="*/ 51 w 51"/>
                    <a:gd name="T12" fmla="*/ 76 h 76"/>
                  </a:gdLst>
                  <a:ahLst/>
                  <a:cxnLst>
                    <a:cxn ang="T6">
                      <a:pos x="T0" y="T1"/>
                    </a:cxn>
                    <a:cxn ang="T7">
                      <a:pos x="T2" y="T3"/>
                    </a:cxn>
                    <a:cxn ang="T8">
                      <a:pos x="T4" y="T5"/>
                    </a:cxn>
                  </a:cxnLst>
                  <a:rect l="T9" t="T10" r="T11" b="T12"/>
                  <a:pathLst>
                    <a:path w="51" h="76">
                      <a:moveTo>
                        <a:pt x="50" y="0"/>
                      </a:moveTo>
                      <a:lnTo>
                        <a:pt x="50" y="75"/>
                      </a:lnTo>
                      <a:lnTo>
                        <a:pt x="0" y="75"/>
                      </a:lnTo>
                    </a:path>
                  </a:pathLst>
                </a:custGeom>
                <a:noFill/>
                <a:ln w="12700" cap="rnd">
                  <a:solidFill>
                    <a:srgbClr val="40404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438" name="AutoShape 27"/>
                <p:cNvSpPr>
                  <a:spLocks noChangeArrowheads="1"/>
                </p:cNvSpPr>
                <p:nvPr/>
              </p:nvSpPr>
              <p:spPr bwMode="auto">
                <a:xfrm>
                  <a:off x="2783" y="3209"/>
                  <a:ext cx="2" cy="5"/>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439" name="AutoShape 28"/>
                <p:cNvSpPr>
                  <a:spLocks noChangeArrowheads="1"/>
                </p:cNvSpPr>
                <p:nvPr/>
              </p:nvSpPr>
              <p:spPr bwMode="auto">
                <a:xfrm>
                  <a:off x="2813" y="3160"/>
                  <a:ext cx="167"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440" name="AutoShape 29"/>
                <p:cNvSpPr>
                  <a:spLocks noChangeArrowheads="1"/>
                </p:cNvSpPr>
                <p:nvPr/>
              </p:nvSpPr>
              <p:spPr bwMode="auto">
                <a:xfrm>
                  <a:off x="2815" y="3173"/>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41" name="AutoShape 30"/>
                <p:cNvSpPr>
                  <a:spLocks noChangeArrowheads="1"/>
                </p:cNvSpPr>
                <p:nvPr/>
              </p:nvSpPr>
              <p:spPr bwMode="auto">
                <a:xfrm>
                  <a:off x="2815" y="3187"/>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42" name="AutoShape 31"/>
                <p:cNvSpPr>
                  <a:spLocks noChangeArrowheads="1"/>
                </p:cNvSpPr>
                <p:nvPr/>
              </p:nvSpPr>
              <p:spPr bwMode="auto">
                <a:xfrm>
                  <a:off x="2815" y="3201"/>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43" name="AutoShape 32"/>
                <p:cNvSpPr>
                  <a:spLocks noChangeArrowheads="1"/>
                </p:cNvSpPr>
                <p:nvPr/>
              </p:nvSpPr>
              <p:spPr bwMode="auto">
                <a:xfrm>
                  <a:off x="2815" y="3216"/>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44" name="Line 33"/>
                <p:cNvSpPr>
                  <a:spLocks noChangeShapeType="1"/>
                </p:cNvSpPr>
                <p:nvPr/>
              </p:nvSpPr>
              <p:spPr bwMode="auto">
                <a:xfrm>
                  <a:off x="282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45" name="Line 34"/>
                <p:cNvSpPr>
                  <a:spLocks noChangeShapeType="1"/>
                </p:cNvSpPr>
                <p:nvPr/>
              </p:nvSpPr>
              <p:spPr bwMode="auto">
                <a:xfrm>
                  <a:off x="283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46" name="Line 35"/>
                <p:cNvSpPr>
                  <a:spLocks noChangeShapeType="1"/>
                </p:cNvSpPr>
                <p:nvPr/>
              </p:nvSpPr>
              <p:spPr bwMode="auto">
                <a:xfrm>
                  <a:off x="283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47" name="Line 36"/>
                <p:cNvSpPr>
                  <a:spLocks noChangeShapeType="1"/>
                </p:cNvSpPr>
                <p:nvPr/>
              </p:nvSpPr>
              <p:spPr bwMode="auto">
                <a:xfrm>
                  <a:off x="284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48" name="Line 37"/>
                <p:cNvSpPr>
                  <a:spLocks noChangeShapeType="1"/>
                </p:cNvSpPr>
                <p:nvPr/>
              </p:nvSpPr>
              <p:spPr bwMode="auto">
                <a:xfrm>
                  <a:off x="2854"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49" name="Line 38"/>
                <p:cNvSpPr>
                  <a:spLocks noChangeShapeType="1"/>
                </p:cNvSpPr>
                <p:nvPr/>
              </p:nvSpPr>
              <p:spPr bwMode="auto">
                <a:xfrm>
                  <a:off x="286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0" name="Line 39"/>
                <p:cNvSpPr>
                  <a:spLocks noChangeShapeType="1"/>
                </p:cNvSpPr>
                <p:nvPr/>
              </p:nvSpPr>
              <p:spPr bwMode="auto">
                <a:xfrm>
                  <a:off x="287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1" name="Line 40"/>
                <p:cNvSpPr>
                  <a:spLocks noChangeShapeType="1"/>
                </p:cNvSpPr>
                <p:nvPr/>
              </p:nvSpPr>
              <p:spPr bwMode="auto">
                <a:xfrm>
                  <a:off x="287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2" name="Line 41"/>
                <p:cNvSpPr>
                  <a:spLocks noChangeShapeType="1"/>
                </p:cNvSpPr>
                <p:nvPr/>
              </p:nvSpPr>
              <p:spPr bwMode="auto">
                <a:xfrm>
                  <a:off x="288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3" name="Line 42"/>
                <p:cNvSpPr>
                  <a:spLocks noChangeShapeType="1"/>
                </p:cNvSpPr>
                <p:nvPr/>
              </p:nvSpPr>
              <p:spPr bwMode="auto">
                <a:xfrm>
                  <a:off x="289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4" name="Line 43"/>
                <p:cNvSpPr>
                  <a:spLocks noChangeShapeType="1"/>
                </p:cNvSpPr>
                <p:nvPr/>
              </p:nvSpPr>
              <p:spPr bwMode="auto">
                <a:xfrm>
                  <a:off x="290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5" name="Line 44"/>
                <p:cNvSpPr>
                  <a:spLocks noChangeShapeType="1"/>
                </p:cNvSpPr>
                <p:nvPr/>
              </p:nvSpPr>
              <p:spPr bwMode="auto">
                <a:xfrm>
                  <a:off x="290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6" name="Line 45"/>
                <p:cNvSpPr>
                  <a:spLocks noChangeShapeType="1"/>
                </p:cNvSpPr>
                <p:nvPr/>
              </p:nvSpPr>
              <p:spPr bwMode="auto">
                <a:xfrm>
                  <a:off x="291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7" name="Line 46"/>
                <p:cNvSpPr>
                  <a:spLocks noChangeShapeType="1"/>
                </p:cNvSpPr>
                <p:nvPr/>
              </p:nvSpPr>
              <p:spPr bwMode="auto">
                <a:xfrm>
                  <a:off x="292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8" name="Line 47"/>
                <p:cNvSpPr>
                  <a:spLocks noChangeShapeType="1"/>
                </p:cNvSpPr>
                <p:nvPr/>
              </p:nvSpPr>
              <p:spPr bwMode="auto">
                <a:xfrm>
                  <a:off x="293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9" name="Line 48"/>
                <p:cNvSpPr>
                  <a:spLocks noChangeShapeType="1"/>
                </p:cNvSpPr>
                <p:nvPr/>
              </p:nvSpPr>
              <p:spPr bwMode="auto">
                <a:xfrm>
                  <a:off x="2941"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60" name="Line 49"/>
                <p:cNvSpPr>
                  <a:spLocks noChangeShapeType="1"/>
                </p:cNvSpPr>
                <p:nvPr/>
              </p:nvSpPr>
              <p:spPr bwMode="auto">
                <a:xfrm>
                  <a:off x="294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61" name="Line 50"/>
                <p:cNvSpPr>
                  <a:spLocks noChangeShapeType="1"/>
                </p:cNvSpPr>
                <p:nvPr/>
              </p:nvSpPr>
              <p:spPr bwMode="auto">
                <a:xfrm>
                  <a:off x="295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62" name="Line 51"/>
                <p:cNvSpPr>
                  <a:spLocks noChangeShapeType="1"/>
                </p:cNvSpPr>
                <p:nvPr/>
              </p:nvSpPr>
              <p:spPr bwMode="auto">
                <a:xfrm>
                  <a:off x="296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63" name="Line 52"/>
                <p:cNvSpPr>
                  <a:spLocks noChangeShapeType="1"/>
                </p:cNvSpPr>
                <p:nvPr/>
              </p:nvSpPr>
              <p:spPr bwMode="auto">
                <a:xfrm>
                  <a:off x="297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64" name="AutoShape 53"/>
                <p:cNvSpPr>
                  <a:spLocks noChangeArrowheads="1"/>
                </p:cNvSpPr>
                <p:nvPr/>
              </p:nvSpPr>
              <p:spPr bwMode="auto">
                <a:xfrm>
                  <a:off x="2813" y="3279"/>
                  <a:ext cx="167"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465" name="AutoShape 54"/>
                <p:cNvSpPr>
                  <a:spLocks noChangeArrowheads="1"/>
                </p:cNvSpPr>
                <p:nvPr/>
              </p:nvSpPr>
              <p:spPr bwMode="auto">
                <a:xfrm>
                  <a:off x="2814" y="3290"/>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66" name="AutoShape 55"/>
                <p:cNvSpPr>
                  <a:spLocks noChangeArrowheads="1"/>
                </p:cNvSpPr>
                <p:nvPr/>
              </p:nvSpPr>
              <p:spPr bwMode="auto">
                <a:xfrm>
                  <a:off x="2814" y="330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67" name="AutoShape 56"/>
                <p:cNvSpPr>
                  <a:spLocks noChangeArrowheads="1"/>
                </p:cNvSpPr>
                <p:nvPr/>
              </p:nvSpPr>
              <p:spPr bwMode="auto">
                <a:xfrm>
                  <a:off x="2814" y="3319"/>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68" name="AutoShape 57"/>
                <p:cNvSpPr>
                  <a:spLocks noChangeArrowheads="1"/>
                </p:cNvSpPr>
                <p:nvPr/>
              </p:nvSpPr>
              <p:spPr bwMode="auto">
                <a:xfrm>
                  <a:off x="2814" y="333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69" name="Line 58"/>
                <p:cNvSpPr>
                  <a:spLocks noChangeShapeType="1"/>
                </p:cNvSpPr>
                <p:nvPr/>
              </p:nvSpPr>
              <p:spPr bwMode="auto">
                <a:xfrm>
                  <a:off x="282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0" name="Line 59"/>
                <p:cNvSpPr>
                  <a:spLocks noChangeShapeType="1"/>
                </p:cNvSpPr>
                <p:nvPr/>
              </p:nvSpPr>
              <p:spPr bwMode="auto">
                <a:xfrm>
                  <a:off x="283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1" name="Line 60"/>
                <p:cNvSpPr>
                  <a:spLocks noChangeShapeType="1"/>
                </p:cNvSpPr>
                <p:nvPr/>
              </p:nvSpPr>
              <p:spPr bwMode="auto">
                <a:xfrm>
                  <a:off x="283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2" name="Line 61"/>
                <p:cNvSpPr>
                  <a:spLocks noChangeShapeType="1"/>
                </p:cNvSpPr>
                <p:nvPr/>
              </p:nvSpPr>
              <p:spPr bwMode="auto">
                <a:xfrm>
                  <a:off x="284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3" name="Line 62"/>
                <p:cNvSpPr>
                  <a:spLocks noChangeShapeType="1"/>
                </p:cNvSpPr>
                <p:nvPr/>
              </p:nvSpPr>
              <p:spPr bwMode="auto">
                <a:xfrm>
                  <a:off x="2854"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4" name="Line 63"/>
                <p:cNvSpPr>
                  <a:spLocks noChangeShapeType="1"/>
                </p:cNvSpPr>
                <p:nvPr/>
              </p:nvSpPr>
              <p:spPr bwMode="auto">
                <a:xfrm>
                  <a:off x="286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5" name="Line 64"/>
                <p:cNvSpPr>
                  <a:spLocks noChangeShapeType="1"/>
                </p:cNvSpPr>
                <p:nvPr/>
              </p:nvSpPr>
              <p:spPr bwMode="auto">
                <a:xfrm>
                  <a:off x="287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6" name="Line 65"/>
                <p:cNvSpPr>
                  <a:spLocks noChangeShapeType="1"/>
                </p:cNvSpPr>
                <p:nvPr/>
              </p:nvSpPr>
              <p:spPr bwMode="auto">
                <a:xfrm>
                  <a:off x="287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7" name="Line 66"/>
                <p:cNvSpPr>
                  <a:spLocks noChangeShapeType="1"/>
                </p:cNvSpPr>
                <p:nvPr/>
              </p:nvSpPr>
              <p:spPr bwMode="auto">
                <a:xfrm>
                  <a:off x="288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8" name="Line 67"/>
                <p:cNvSpPr>
                  <a:spLocks noChangeShapeType="1"/>
                </p:cNvSpPr>
                <p:nvPr/>
              </p:nvSpPr>
              <p:spPr bwMode="auto">
                <a:xfrm>
                  <a:off x="289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9" name="Line 68"/>
                <p:cNvSpPr>
                  <a:spLocks noChangeShapeType="1"/>
                </p:cNvSpPr>
                <p:nvPr/>
              </p:nvSpPr>
              <p:spPr bwMode="auto">
                <a:xfrm>
                  <a:off x="290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0" name="Line 69"/>
                <p:cNvSpPr>
                  <a:spLocks noChangeShapeType="1"/>
                </p:cNvSpPr>
                <p:nvPr/>
              </p:nvSpPr>
              <p:spPr bwMode="auto">
                <a:xfrm>
                  <a:off x="290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1" name="Line 70"/>
                <p:cNvSpPr>
                  <a:spLocks noChangeShapeType="1"/>
                </p:cNvSpPr>
                <p:nvPr/>
              </p:nvSpPr>
              <p:spPr bwMode="auto">
                <a:xfrm>
                  <a:off x="291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2" name="Line 71"/>
                <p:cNvSpPr>
                  <a:spLocks noChangeShapeType="1"/>
                </p:cNvSpPr>
                <p:nvPr/>
              </p:nvSpPr>
              <p:spPr bwMode="auto">
                <a:xfrm>
                  <a:off x="292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3" name="Line 72"/>
                <p:cNvSpPr>
                  <a:spLocks noChangeShapeType="1"/>
                </p:cNvSpPr>
                <p:nvPr/>
              </p:nvSpPr>
              <p:spPr bwMode="auto">
                <a:xfrm>
                  <a:off x="293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4" name="Line 73"/>
                <p:cNvSpPr>
                  <a:spLocks noChangeShapeType="1"/>
                </p:cNvSpPr>
                <p:nvPr/>
              </p:nvSpPr>
              <p:spPr bwMode="auto">
                <a:xfrm>
                  <a:off x="2941"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5" name="Line 74"/>
                <p:cNvSpPr>
                  <a:spLocks noChangeShapeType="1"/>
                </p:cNvSpPr>
                <p:nvPr/>
              </p:nvSpPr>
              <p:spPr bwMode="auto">
                <a:xfrm>
                  <a:off x="294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6" name="Line 75"/>
                <p:cNvSpPr>
                  <a:spLocks noChangeShapeType="1"/>
                </p:cNvSpPr>
                <p:nvPr/>
              </p:nvSpPr>
              <p:spPr bwMode="auto">
                <a:xfrm>
                  <a:off x="295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7" name="Line 76"/>
                <p:cNvSpPr>
                  <a:spLocks noChangeShapeType="1"/>
                </p:cNvSpPr>
                <p:nvPr/>
              </p:nvSpPr>
              <p:spPr bwMode="auto">
                <a:xfrm>
                  <a:off x="296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8" name="Line 77"/>
                <p:cNvSpPr>
                  <a:spLocks noChangeShapeType="1"/>
                </p:cNvSpPr>
                <p:nvPr/>
              </p:nvSpPr>
              <p:spPr bwMode="auto">
                <a:xfrm>
                  <a:off x="297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9" name="AutoShape 78"/>
                <p:cNvSpPr>
                  <a:spLocks noChangeArrowheads="1"/>
                </p:cNvSpPr>
                <p:nvPr/>
              </p:nvSpPr>
              <p:spPr bwMode="auto">
                <a:xfrm>
                  <a:off x="2813" y="3391"/>
                  <a:ext cx="167"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490" name="AutoShape 79"/>
                <p:cNvSpPr>
                  <a:spLocks noChangeArrowheads="1"/>
                </p:cNvSpPr>
                <p:nvPr/>
              </p:nvSpPr>
              <p:spPr bwMode="auto">
                <a:xfrm>
                  <a:off x="2814" y="3403"/>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91" name="AutoShape 80"/>
                <p:cNvSpPr>
                  <a:spLocks noChangeArrowheads="1"/>
                </p:cNvSpPr>
                <p:nvPr/>
              </p:nvSpPr>
              <p:spPr bwMode="auto">
                <a:xfrm>
                  <a:off x="2814" y="3417"/>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92" name="AutoShape 81"/>
                <p:cNvSpPr>
                  <a:spLocks noChangeArrowheads="1"/>
                </p:cNvSpPr>
                <p:nvPr/>
              </p:nvSpPr>
              <p:spPr bwMode="auto">
                <a:xfrm>
                  <a:off x="2814" y="3432"/>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93" name="AutoShape 82"/>
                <p:cNvSpPr>
                  <a:spLocks noChangeArrowheads="1"/>
                </p:cNvSpPr>
                <p:nvPr/>
              </p:nvSpPr>
              <p:spPr bwMode="auto">
                <a:xfrm>
                  <a:off x="2814" y="3446"/>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94" name="Line 83"/>
                <p:cNvSpPr>
                  <a:spLocks noChangeShapeType="1"/>
                </p:cNvSpPr>
                <p:nvPr/>
              </p:nvSpPr>
              <p:spPr bwMode="auto">
                <a:xfrm>
                  <a:off x="282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95" name="Line 84"/>
                <p:cNvSpPr>
                  <a:spLocks noChangeShapeType="1"/>
                </p:cNvSpPr>
                <p:nvPr/>
              </p:nvSpPr>
              <p:spPr bwMode="auto">
                <a:xfrm>
                  <a:off x="283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96" name="Line 85"/>
                <p:cNvSpPr>
                  <a:spLocks noChangeShapeType="1"/>
                </p:cNvSpPr>
                <p:nvPr/>
              </p:nvSpPr>
              <p:spPr bwMode="auto">
                <a:xfrm>
                  <a:off x="283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97" name="Line 86"/>
                <p:cNvSpPr>
                  <a:spLocks noChangeShapeType="1"/>
                </p:cNvSpPr>
                <p:nvPr/>
              </p:nvSpPr>
              <p:spPr bwMode="auto">
                <a:xfrm>
                  <a:off x="284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98" name="Line 87"/>
                <p:cNvSpPr>
                  <a:spLocks noChangeShapeType="1"/>
                </p:cNvSpPr>
                <p:nvPr/>
              </p:nvSpPr>
              <p:spPr bwMode="auto">
                <a:xfrm>
                  <a:off x="2854"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99" name="Line 88"/>
                <p:cNvSpPr>
                  <a:spLocks noChangeShapeType="1"/>
                </p:cNvSpPr>
                <p:nvPr/>
              </p:nvSpPr>
              <p:spPr bwMode="auto">
                <a:xfrm>
                  <a:off x="286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0" name="Line 89"/>
                <p:cNvSpPr>
                  <a:spLocks noChangeShapeType="1"/>
                </p:cNvSpPr>
                <p:nvPr/>
              </p:nvSpPr>
              <p:spPr bwMode="auto">
                <a:xfrm>
                  <a:off x="287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1" name="Line 90"/>
                <p:cNvSpPr>
                  <a:spLocks noChangeShapeType="1"/>
                </p:cNvSpPr>
                <p:nvPr/>
              </p:nvSpPr>
              <p:spPr bwMode="auto">
                <a:xfrm>
                  <a:off x="287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2" name="Line 91"/>
                <p:cNvSpPr>
                  <a:spLocks noChangeShapeType="1"/>
                </p:cNvSpPr>
                <p:nvPr/>
              </p:nvSpPr>
              <p:spPr bwMode="auto">
                <a:xfrm>
                  <a:off x="288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3" name="Line 92"/>
                <p:cNvSpPr>
                  <a:spLocks noChangeShapeType="1"/>
                </p:cNvSpPr>
                <p:nvPr/>
              </p:nvSpPr>
              <p:spPr bwMode="auto">
                <a:xfrm>
                  <a:off x="289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4" name="Line 93"/>
                <p:cNvSpPr>
                  <a:spLocks noChangeShapeType="1"/>
                </p:cNvSpPr>
                <p:nvPr/>
              </p:nvSpPr>
              <p:spPr bwMode="auto">
                <a:xfrm>
                  <a:off x="290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5" name="Line 94"/>
                <p:cNvSpPr>
                  <a:spLocks noChangeShapeType="1"/>
                </p:cNvSpPr>
                <p:nvPr/>
              </p:nvSpPr>
              <p:spPr bwMode="auto">
                <a:xfrm>
                  <a:off x="290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6" name="Line 95"/>
                <p:cNvSpPr>
                  <a:spLocks noChangeShapeType="1"/>
                </p:cNvSpPr>
                <p:nvPr/>
              </p:nvSpPr>
              <p:spPr bwMode="auto">
                <a:xfrm>
                  <a:off x="291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7" name="Line 96"/>
                <p:cNvSpPr>
                  <a:spLocks noChangeShapeType="1"/>
                </p:cNvSpPr>
                <p:nvPr/>
              </p:nvSpPr>
              <p:spPr bwMode="auto">
                <a:xfrm>
                  <a:off x="292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8" name="Line 97"/>
                <p:cNvSpPr>
                  <a:spLocks noChangeShapeType="1"/>
                </p:cNvSpPr>
                <p:nvPr/>
              </p:nvSpPr>
              <p:spPr bwMode="auto">
                <a:xfrm>
                  <a:off x="293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9" name="Line 98"/>
                <p:cNvSpPr>
                  <a:spLocks noChangeShapeType="1"/>
                </p:cNvSpPr>
                <p:nvPr/>
              </p:nvSpPr>
              <p:spPr bwMode="auto">
                <a:xfrm>
                  <a:off x="2941"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0" name="Line 99"/>
                <p:cNvSpPr>
                  <a:spLocks noChangeShapeType="1"/>
                </p:cNvSpPr>
                <p:nvPr/>
              </p:nvSpPr>
              <p:spPr bwMode="auto">
                <a:xfrm>
                  <a:off x="294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1" name="Line 100"/>
                <p:cNvSpPr>
                  <a:spLocks noChangeShapeType="1"/>
                </p:cNvSpPr>
                <p:nvPr/>
              </p:nvSpPr>
              <p:spPr bwMode="auto">
                <a:xfrm>
                  <a:off x="295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2" name="Line 101"/>
                <p:cNvSpPr>
                  <a:spLocks noChangeShapeType="1"/>
                </p:cNvSpPr>
                <p:nvPr/>
              </p:nvSpPr>
              <p:spPr bwMode="auto">
                <a:xfrm>
                  <a:off x="296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3" name="Line 102"/>
                <p:cNvSpPr>
                  <a:spLocks noChangeShapeType="1"/>
                </p:cNvSpPr>
                <p:nvPr/>
              </p:nvSpPr>
              <p:spPr bwMode="auto">
                <a:xfrm>
                  <a:off x="297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4" name="AutoShape 103"/>
                <p:cNvSpPr>
                  <a:spLocks noChangeArrowheads="1"/>
                </p:cNvSpPr>
                <p:nvPr/>
              </p:nvSpPr>
              <p:spPr bwMode="auto">
                <a:xfrm>
                  <a:off x="2751" y="3244"/>
                  <a:ext cx="42" cy="6"/>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515" name="Freeform 104"/>
                <p:cNvSpPr>
                  <a:spLocks/>
                </p:cNvSpPr>
                <p:nvPr/>
              </p:nvSpPr>
              <p:spPr bwMode="auto">
                <a:xfrm>
                  <a:off x="2750" y="3243"/>
                  <a:ext cx="45" cy="9"/>
                </a:xfrm>
                <a:custGeom>
                  <a:avLst/>
                  <a:gdLst>
                    <a:gd name="T0" fmla="*/ 0 w 45"/>
                    <a:gd name="T1" fmla="*/ 8 h 9"/>
                    <a:gd name="T2" fmla="*/ 44 w 45"/>
                    <a:gd name="T3" fmla="*/ 8 h 9"/>
                    <a:gd name="T4" fmla="*/ 44 w 45"/>
                    <a:gd name="T5" fmla="*/ 0 h 9"/>
                    <a:gd name="T6" fmla="*/ 0 60000 65536"/>
                    <a:gd name="T7" fmla="*/ 0 60000 65536"/>
                    <a:gd name="T8" fmla="*/ 0 60000 65536"/>
                    <a:gd name="T9" fmla="*/ 0 w 45"/>
                    <a:gd name="T10" fmla="*/ 0 h 9"/>
                    <a:gd name="T11" fmla="*/ 45 w 45"/>
                    <a:gd name="T12" fmla="*/ 9 h 9"/>
                  </a:gdLst>
                  <a:ahLst/>
                  <a:cxnLst>
                    <a:cxn ang="T6">
                      <a:pos x="T0" y="T1"/>
                    </a:cxn>
                    <a:cxn ang="T7">
                      <a:pos x="T2" y="T3"/>
                    </a:cxn>
                    <a:cxn ang="T8">
                      <a:pos x="T4" y="T5"/>
                    </a:cxn>
                  </a:cxnLst>
                  <a:rect l="T9" t="T10" r="T11" b="T12"/>
                  <a:pathLst>
                    <a:path w="45" h="9">
                      <a:moveTo>
                        <a:pt x="0" y="8"/>
                      </a:moveTo>
                      <a:lnTo>
                        <a:pt x="44" y="8"/>
                      </a:lnTo>
                      <a:lnTo>
                        <a:pt x="4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516" name="AutoShape 105"/>
                <p:cNvSpPr>
                  <a:spLocks noChangeArrowheads="1"/>
                </p:cNvSpPr>
                <p:nvPr/>
              </p:nvSpPr>
              <p:spPr bwMode="auto">
                <a:xfrm>
                  <a:off x="2751" y="3258"/>
                  <a:ext cx="59" cy="9"/>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517" name="Freeform 106"/>
                <p:cNvSpPr>
                  <a:spLocks/>
                </p:cNvSpPr>
                <p:nvPr/>
              </p:nvSpPr>
              <p:spPr bwMode="auto">
                <a:xfrm>
                  <a:off x="2750" y="3257"/>
                  <a:ext cx="63" cy="12"/>
                </a:xfrm>
                <a:custGeom>
                  <a:avLst/>
                  <a:gdLst>
                    <a:gd name="T0" fmla="*/ 0 w 63"/>
                    <a:gd name="T1" fmla="*/ 11 h 12"/>
                    <a:gd name="T2" fmla="*/ 62 w 63"/>
                    <a:gd name="T3" fmla="*/ 11 h 12"/>
                    <a:gd name="T4" fmla="*/ 62 w 63"/>
                    <a:gd name="T5" fmla="*/ 0 h 12"/>
                    <a:gd name="T6" fmla="*/ 0 60000 65536"/>
                    <a:gd name="T7" fmla="*/ 0 60000 65536"/>
                    <a:gd name="T8" fmla="*/ 0 60000 65536"/>
                    <a:gd name="T9" fmla="*/ 0 w 63"/>
                    <a:gd name="T10" fmla="*/ 0 h 12"/>
                    <a:gd name="T11" fmla="*/ 63 w 63"/>
                    <a:gd name="T12" fmla="*/ 12 h 12"/>
                  </a:gdLst>
                  <a:ahLst/>
                  <a:cxnLst>
                    <a:cxn ang="T6">
                      <a:pos x="T0" y="T1"/>
                    </a:cxn>
                    <a:cxn ang="T7">
                      <a:pos x="T2" y="T3"/>
                    </a:cxn>
                    <a:cxn ang="T8">
                      <a:pos x="T4" y="T5"/>
                    </a:cxn>
                  </a:cxnLst>
                  <a:rect l="T9" t="T10" r="T11" b="T12"/>
                  <a:pathLst>
                    <a:path w="63" h="12">
                      <a:moveTo>
                        <a:pt x="0" y="11"/>
                      </a:moveTo>
                      <a:lnTo>
                        <a:pt x="62" y="11"/>
                      </a:lnTo>
                      <a:lnTo>
                        <a:pt x="62"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grpSp>
          <p:grpSp>
            <p:nvGrpSpPr>
              <p:cNvPr id="14" name="Group 107"/>
              <p:cNvGrpSpPr>
                <a:grpSpLocks/>
              </p:cNvGrpSpPr>
              <p:nvPr/>
            </p:nvGrpSpPr>
            <p:grpSpPr bwMode="auto">
              <a:xfrm>
                <a:off x="2864" y="2733"/>
                <a:ext cx="277" cy="349"/>
                <a:chOff x="2864" y="2733"/>
                <a:chExt cx="277" cy="349"/>
              </a:xfrm>
            </p:grpSpPr>
            <p:sp>
              <p:nvSpPr>
                <p:cNvPr id="318" name="AutoShape 108"/>
                <p:cNvSpPr>
                  <a:spLocks noChangeArrowheads="1"/>
                </p:cNvSpPr>
                <p:nvPr/>
              </p:nvSpPr>
              <p:spPr bwMode="auto">
                <a:xfrm>
                  <a:off x="2864" y="2734"/>
                  <a:ext cx="277" cy="333"/>
                </a:xfrm>
                <a:prstGeom prst="roundRect">
                  <a:avLst>
                    <a:gd name="adj" fmla="val 0"/>
                  </a:avLst>
                </a:prstGeom>
                <a:solidFill>
                  <a:srgbClr val="C0C0C0"/>
                </a:solidFill>
                <a:ln w="12700">
                  <a:solidFill>
                    <a:srgbClr val="A2A2A2"/>
                  </a:solidFill>
                  <a:round/>
                  <a:headEnd/>
                  <a:tailEnd/>
                </a:ln>
              </p:spPr>
              <p:txBody>
                <a:bodyPr wrap="none" anchor="ctr"/>
                <a:lstStyle/>
                <a:p>
                  <a:endParaRPr lang="id-ID"/>
                </a:p>
              </p:txBody>
            </p:sp>
            <p:sp>
              <p:nvSpPr>
                <p:cNvPr id="319" name="AutoShape 109"/>
                <p:cNvSpPr>
                  <a:spLocks noChangeArrowheads="1"/>
                </p:cNvSpPr>
                <p:nvPr/>
              </p:nvSpPr>
              <p:spPr bwMode="auto">
                <a:xfrm>
                  <a:off x="2870" y="3069"/>
                  <a:ext cx="267" cy="13"/>
                </a:xfrm>
                <a:prstGeom prst="roundRect">
                  <a:avLst>
                    <a:gd name="adj" fmla="val 0"/>
                  </a:avLst>
                </a:prstGeom>
                <a:solidFill>
                  <a:srgbClr val="000000"/>
                </a:solidFill>
                <a:ln w="12700">
                  <a:solidFill>
                    <a:srgbClr val="000000"/>
                  </a:solidFill>
                  <a:round/>
                  <a:headEnd/>
                  <a:tailEnd/>
                </a:ln>
              </p:spPr>
              <p:txBody>
                <a:bodyPr wrap="none" anchor="ctr"/>
                <a:lstStyle/>
                <a:p>
                  <a:endParaRPr lang="id-ID"/>
                </a:p>
              </p:txBody>
            </p:sp>
            <p:sp>
              <p:nvSpPr>
                <p:cNvPr id="320" name="Line 110"/>
                <p:cNvSpPr>
                  <a:spLocks noChangeShapeType="1"/>
                </p:cNvSpPr>
                <p:nvPr/>
              </p:nvSpPr>
              <p:spPr bwMode="auto">
                <a:xfrm>
                  <a:off x="2878" y="2733"/>
                  <a:ext cx="0" cy="335"/>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1" name="Freeform 111"/>
                <p:cNvSpPr>
                  <a:spLocks/>
                </p:cNvSpPr>
                <p:nvPr/>
              </p:nvSpPr>
              <p:spPr bwMode="auto">
                <a:xfrm>
                  <a:off x="2880" y="2735"/>
                  <a:ext cx="246" cy="332"/>
                </a:xfrm>
                <a:custGeom>
                  <a:avLst/>
                  <a:gdLst>
                    <a:gd name="T0" fmla="*/ 0 w 246"/>
                    <a:gd name="T1" fmla="*/ 331 h 332"/>
                    <a:gd name="T2" fmla="*/ 0 w 246"/>
                    <a:gd name="T3" fmla="*/ 0 h 332"/>
                    <a:gd name="T4" fmla="*/ 245 w 246"/>
                    <a:gd name="T5" fmla="*/ 0 h 332"/>
                    <a:gd name="T6" fmla="*/ 0 60000 65536"/>
                    <a:gd name="T7" fmla="*/ 0 60000 65536"/>
                    <a:gd name="T8" fmla="*/ 0 60000 65536"/>
                    <a:gd name="T9" fmla="*/ 0 w 246"/>
                    <a:gd name="T10" fmla="*/ 0 h 332"/>
                    <a:gd name="T11" fmla="*/ 246 w 246"/>
                    <a:gd name="T12" fmla="*/ 332 h 332"/>
                  </a:gdLst>
                  <a:ahLst/>
                  <a:cxnLst>
                    <a:cxn ang="T6">
                      <a:pos x="T0" y="T1"/>
                    </a:cxn>
                    <a:cxn ang="T7">
                      <a:pos x="T2" y="T3"/>
                    </a:cxn>
                    <a:cxn ang="T8">
                      <a:pos x="T4" y="T5"/>
                    </a:cxn>
                  </a:cxnLst>
                  <a:rect l="T9" t="T10" r="T11" b="T12"/>
                  <a:pathLst>
                    <a:path w="246" h="332">
                      <a:moveTo>
                        <a:pt x="0" y="331"/>
                      </a:moveTo>
                      <a:lnTo>
                        <a:pt x="0" y="0"/>
                      </a:lnTo>
                      <a:lnTo>
                        <a:pt x="245"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322" name="Freeform 112"/>
                <p:cNvSpPr>
                  <a:spLocks/>
                </p:cNvSpPr>
                <p:nvPr/>
              </p:nvSpPr>
              <p:spPr bwMode="auto">
                <a:xfrm>
                  <a:off x="2864" y="2734"/>
                  <a:ext cx="11" cy="332"/>
                </a:xfrm>
                <a:custGeom>
                  <a:avLst/>
                  <a:gdLst>
                    <a:gd name="T0" fmla="*/ 0 w 11"/>
                    <a:gd name="T1" fmla="*/ 331 h 332"/>
                    <a:gd name="T2" fmla="*/ 0 w 11"/>
                    <a:gd name="T3" fmla="*/ 0 h 332"/>
                    <a:gd name="T4" fmla="*/ 10 w 11"/>
                    <a:gd name="T5" fmla="*/ 0 h 332"/>
                    <a:gd name="T6" fmla="*/ 0 60000 65536"/>
                    <a:gd name="T7" fmla="*/ 0 60000 65536"/>
                    <a:gd name="T8" fmla="*/ 0 60000 65536"/>
                    <a:gd name="T9" fmla="*/ 0 w 11"/>
                    <a:gd name="T10" fmla="*/ 0 h 332"/>
                    <a:gd name="T11" fmla="*/ 11 w 11"/>
                    <a:gd name="T12" fmla="*/ 332 h 332"/>
                  </a:gdLst>
                  <a:ahLst/>
                  <a:cxnLst>
                    <a:cxn ang="T6">
                      <a:pos x="T0" y="T1"/>
                    </a:cxn>
                    <a:cxn ang="T7">
                      <a:pos x="T2" y="T3"/>
                    </a:cxn>
                    <a:cxn ang="T8">
                      <a:pos x="T4" y="T5"/>
                    </a:cxn>
                  </a:cxnLst>
                  <a:rect l="T9" t="T10" r="T11" b="T12"/>
                  <a:pathLst>
                    <a:path w="11" h="332">
                      <a:moveTo>
                        <a:pt x="0" y="331"/>
                      </a:moveTo>
                      <a:lnTo>
                        <a:pt x="0" y="0"/>
                      </a:lnTo>
                      <a:lnTo>
                        <a:pt x="10"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323" name="Freeform 113"/>
                <p:cNvSpPr>
                  <a:spLocks/>
                </p:cNvSpPr>
                <p:nvPr/>
              </p:nvSpPr>
              <p:spPr bwMode="auto">
                <a:xfrm>
                  <a:off x="3128" y="2734"/>
                  <a:ext cx="12" cy="332"/>
                </a:xfrm>
                <a:custGeom>
                  <a:avLst/>
                  <a:gdLst>
                    <a:gd name="T0" fmla="*/ 0 w 12"/>
                    <a:gd name="T1" fmla="*/ 0 h 332"/>
                    <a:gd name="T2" fmla="*/ 11 w 12"/>
                    <a:gd name="T3" fmla="*/ 0 h 332"/>
                    <a:gd name="T4" fmla="*/ 11 w 12"/>
                    <a:gd name="T5" fmla="*/ 331 h 332"/>
                    <a:gd name="T6" fmla="*/ 0 60000 65536"/>
                    <a:gd name="T7" fmla="*/ 0 60000 65536"/>
                    <a:gd name="T8" fmla="*/ 0 60000 65536"/>
                    <a:gd name="T9" fmla="*/ 0 w 12"/>
                    <a:gd name="T10" fmla="*/ 0 h 332"/>
                    <a:gd name="T11" fmla="*/ 12 w 12"/>
                    <a:gd name="T12" fmla="*/ 332 h 332"/>
                  </a:gdLst>
                  <a:ahLst/>
                  <a:cxnLst>
                    <a:cxn ang="T6">
                      <a:pos x="T0" y="T1"/>
                    </a:cxn>
                    <a:cxn ang="T7">
                      <a:pos x="T2" y="T3"/>
                    </a:cxn>
                    <a:cxn ang="T8">
                      <a:pos x="T4" y="T5"/>
                    </a:cxn>
                  </a:cxnLst>
                  <a:rect l="T9" t="T10" r="T11" b="T12"/>
                  <a:pathLst>
                    <a:path w="12" h="332">
                      <a:moveTo>
                        <a:pt x="0" y="0"/>
                      </a:moveTo>
                      <a:lnTo>
                        <a:pt x="11" y="0"/>
                      </a:lnTo>
                      <a:lnTo>
                        <a:pt x="11" y="331"/>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324" name="Line 114"/>
                <p:cNvSpPr>
                  <a:spLocks noChangeShapeType="1"/>
                </p:cNvSpPr>
                <p:nvPr/>
              </p:nvSpPr>
              <p:spPr bwMode="auto">
                <a:xfrm>
                  <a:off x="3128" y="2733"/>
                  <a:ext cx="0" cy="336"/>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25" name="AutoShape 115"/>
                <p:cNvSpPr>
                  <a:spLocks noChangeArrowheads="1"/>
                </p:cNvSpPr>
                <p:nvPr/>
              </p:nvSpPr>
              <p:spPr bwMode="auto">
                <a:xfrm>
                  <a:off x="2887" y="2756"/>
                  <a:ext cx="49" cy="73"/>
                </a:xfrm>
                <a:prstGeom prst="roundRect">
                  <a:avLst>
                    <a:gd name="adj" fmla="val 0"/>
                  </a:avLst>
                </a:pr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sp>
              <p:nvSpPr>
                <p:cNvPr id="326" name="AutoShape 116"/>
                <p:cNvSpPr>
                  <a:spLocks noChangeArrowheads="1"/>
                </p:cNvSpPr>
                <p:nvPr/>
              </p:nvSpPr>
              <p:spPr bwMode="auto">
                <a:xfrm>
                  <a:off x="2893" y="2761"/>
                  <a:ext cx="37" cy="64"/>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327" name="AutoShape 117"/>
                <p:cNvSpPr>
                  <a:spLocks noChangeArrowheads="1"/>
                </p:cNvSpPr>
                <p:nvPr/>
              </p:nvSpPr>
              <p:spPr bwMode="auto">
                <a:xfrm>
                  <a:off x="2894" y="2807"/>
                  <a:ext cx="34" cy="16"/>
                </a:xfrm>
                <a:prstGeom prst="roundRect">
                  <a:avLst>
                    <a:gd name="adj" fmla="val 0"/>
                  </a:avLst>
                </a:prstGeom>
                <a:solidFill>
                  <a:srgbClr val="C0C0C0"/>
                </a:solidFill>
                <a:ln w="12700">
                  <a:solidFill>
                    <a:srgbClr val="5F5F5F"/>
                  </a:solidFill>
                  <a:round/>
                  <a:headEnd/>
                  <a:tailEnd/>
                </a:ln>
              </p:spPr>
              <p:txBody>
                <a:bodyPr wrap="none" anchor="ctr"/>
                <a:lstStyle/>
                <a:p>
                  <a:endParaRPr lang="id-ID"/>
                </a:p>
              </p:txBody>
            </p:sp>
            <p:sp>
              <p:nvSpPr>
                <p:cNvPr id="328" name="AutoShape 118"/>
                <p:cNvSpPr>
                  <a:spLocks noChangeArrowheads="1"/>
                </p:cNvSpPr>
                <p:nvPr/>
              </p:nvSpPr>
              <p:spPr bwMode="auto">
                <a:xfrm>
                  <a:off x="2894" y="2763"/>
                  <a:ext cx="14" cy="39"/>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329" name="AutoShape 119"/>
                <p:cNvSpPr>
                  <a:spLocks noChangeArrowheads="1"/>
                </p:cNvSpPr>
                <p:nvPr/>
              </p:nvSpPr>
              <p:spPr bwMode="auto">
                <a:xfrm>
                  <a:off x="2917" y="2764"/>
                  <a:ext cx="9" cy="35"/>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330" name="AutoShape 120"/>
                <p:cNvSpPr>
                  <a:spLocks noChangeArrowheads="1"/>
                </p:cNvSpPr>
                <p:nvPr/>
              </p:nvSpPr>
              <p:spPr bwMode="auto">
                <a:xfrm>
                  <a:off x="2898" y="2775"/>
                  <a:ext cx="7" cy="25"/>
                </a:xfrm>
                <a:prstGeom prst="roundRect">
                  <a:avLst>
                    <a:gd name="adj" fmla="val 0"/>
                  </a:avLst>
                </a:prstGeom>
                <a:solidFill>
                  <a:srgbClr val="808080"/>
                </a:solidFill>
                <a:ln w="12700">
                  <a:solidFill>
                    <a:srgbClr val="404040"/>
                  </a:solidFill>
                  <a:round/>
                  <a:headEnd/>
                  <a:tailEnd/>
                </a:ln>
              </p:spPr>
              <p:txBody>
                <a:bodyPr wrap="none" anchor="ctr"/>
                <a:lstStyle/>
                <a:p>
                  <a:endParaRPr lang="id-ID"/>
                </a:p>
              </p:txBody>
            </p:sp>
            <p:sp>
              <p:nvSpPr>
                <p:cNvPr id="331" name="AutoShape 121"/>
                <p:cNvSpPr>
                  <a:spLocks noChangeArrowheads="1"/>
                </p:cNvSpPr>
                <p:nvPr/>
              </p:nvSpPr>
              <p:spPr bwMode="auto">
                <a:xfrm>
                  <a:off x="2899" y="2774"/>
                  <a:ext cx="6" cy="1"/>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332" name="AutoShape 122"/>
                <p:cNvSpPr>
                  <a:spLocks noChangeArrowheads="1"/>
                </p:cNvSpPr>
                <p:nvPr/>
              </p:nvSpPr>
              <p:spPr bwMode="auto">
                <a:xfrm>
                  <a:off x="2910" y="2763"/>
                  <a:ext cx="1" cy="39"/>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333" name="AutoShape 123"/>
                <p:cNvSpPr>
                  <a:spLocks noChangeArrowheads="1"/>
                </p:cNvSpPr>
                <p:nvPr/>
              </p:nvSpPr>
              <p:spPr bwMode="auto">
                <a:xfrm>
                  <a:off x="2916" y="2764"/>
                  <a:ext cx="2" cy="35"/>
                </a:xfrm>
                <a:prstGeom prst="roundRect">
                  <a:avLst>
                    <a:gd name="adj" fmla="val 0"/>
                  </a:avLst>
                </a:prstGeom>
                <a:solidFill>
                  <a:srgbClr val="E1E1E1"/>
                </a:solidFill>
                <a:ln w="12700">
                  <a:solidFill>
                    <a:srgbClr val="404040"/>
                  </a:solidFill>
                  <a:round/>
                  <a:headEnd/>
                  <a:tailEnd/>
                </a:ln>
              </p:spPr>
              <p:txBody>
                <a:bodyPr wrap="none" anchor="ctr"/>
                <a:lstStyle/>
                <a:p>
                  <a:endParaRPr lang="id-ID"/>
                </a:p>
              </p:txBody>
            </p:sp>
            <p:sp>
              <p:nvSpPr>
                <p:cNvPr id="334" name="AutoShape 124"/>
                <p:cNvSpPr>
                  <a:spLocks noChangeArrowheads="1"/>
                </p:cNvSpPr>
                <p:nvPr/>
              </p:nvSpPr>
              <p:spPr bwMode="auto">
                <a:xfrm>
                  <a:off x="2904" y="2809"/>
                  <a:ext cx="2" cy="13"/>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335" name="Oval 125"/>
                <p:cNvSpPr>
                  <a:spLocks noChangeArrowheads="1"/>
                </p:cNvSpPr>
                <p:nvPr/>
              </p:nvSpPr>
              <p:spPr bwMode="auto">
                <a:xfrm>
                  <a:off x="2898" y="2810"/>
                  <a:ext cx="2" cy="0"/>
                </a:xfrm>
                <a:prstGeom prst="ellipse">
                  <a:avLst/>
                </a:prstGeom>
                <a:solidFill>
                  <a:srgbClr val="404040"/>
                </a:solidFill>
                <a:ln w="12700">
                  <a:solidFill>
                    <a:srgbClr val="404040"/>
                  </a:solidFill>
                  <a:round/>
                  <a:headEnd/>
                  <a:tailEnd/>
                </a:ln>
              </p:spPr>
              <p:txBody>
                <a:bodyPr wrap="none" anchor="ctr"/>
                <a:lstStyle/>
                <a:p>
                  <a:endParaRPr lang="id-ID"/>
                </a:p>
              </p:txBody>
            </p:sp>
            <p:sp>
              <p:nvSpPr>
                <p:cNvPr id="336" name="Oval 126"/>
                <p:cNvSpPr>
                  <a:spLocks noChangeArrowheads="1"/>
                </p:cNvSpPr>
                <p:nvPr/>
              </p:nvSpPr>
              <p:spPr bwMode="auto">
                <a:xfrm>
                  <a:off x="2898" y="2818"/>
                  <a:ext cx="2" cy="0"/>
                </a:xfrm>
                <a:prstGeom prst="ellipse">
                  <a:avLst/>
                </a:prstGeom>
                <a:solidFill>
                  <a:srgbClr val="404040"/>
                </a:solidFill>
                <a:ln w="12700">
                  <a:solidFill>
                    <a:srgbClr val="404040"/>
                  </a:solidFill>
                  <a:round/>
                  <a:headEnd/>
                  <a:tailEnd/>
                </a:ln>
              </p:spPr>
              <p:txBody>
                <a:bodyPr wrap="none" anchor="ctr"/>
                <a:lstStyle/>
                <a:p>
                  <a:endParaRPr lang="id-ID"/>
                </a:p>
              </p:txBody>
            </p:sp>
            <p:sp>
              <p:nvSpPr>
                <p:cNvPr id="337" name="Freeform 127"/>
                <p:cNvSpPr>
                  <a:spLocks/>
                </p:cNvSpPr>
                <p:nvPr/>
              </p:nvSpPr>
              <p:spPr bwMode="auto">
                <a:xfrm>
                  <a:off x="2887" y="2756"/>
                  <a:ext cx="51" cy="75"/>
                </a:xfrm>
                <a:custGeom>
                  <a:avLst/>
                  <a:gdLst>
                    <a:gd name="T0" fmla="*/ 50 w 51"/>
                    <a:gd name="T1" fmla="*/ 0 h 75"/>
                    <a:gd name="T2" fmla="*/ 50 w 51"/>
                    <a:gd name="T3" fmla="*/ 74 h 75"/>
                    <a:gd name="T4" fmla="*/ 0 w 51"/>
                    <a:gd name="T5" fmla="*/ 74 h 75"/>
                    <a:gd name="T6" fmla="*/ 0 60000 65536"/>
                    <a:gd name="T7" fmla="*/ 0 60000 65536"/>
                    <a:gd name="T8" fmla="*/ 0 60000 65536"/>
                    <a:gd name="T9" fmla="*/ 0 w 51"/>
                    <a:gd name="T10" fmla="*/ 0 h 75"/>
                    <a:gd name="T11" fmla="*/ 51 w 51"/>
                    <a:gd name="T12" fmla="*/ 75 h 75"/>
                  </a:gdLst>
                  <a:ahLst/>
                  <a:cxnLst>
                    <a:cxn ang="T6">
                      <a:pos x="T0" y="T1"/>
                    </a:cxn>
                    <a:cxn ang="T7">
                      <a:pos x="T2" y="T3"/>
                    </a:cxn>
                    <a:cxn ang="T8">
                      <a:pos x="T4" y="T5"/>
                    </a:cxn>
                  </a:cxnLst>
                  <a:rect l="T9" t="T10" r="T11" b="T12"/>
                  <a:pathLst>
                    <a:path w="51" h="75">
                      <a:moveTo>
                        <a:pt x="50" y="0"/>
                      </a:moveTo>
                      <a:lnTo>
                        <a:pt x="50" y="74"/>
                      </a:lnTo>
                      <a:lnTo>
                        <a:pt x="0" y="74"/>
                      </a:lnTo>
                    </a:path>
                  </a:pathLst>
                </a:custGeom>
                <a:noFill/>
                <a:ln w="12700" cap="rnd">
                  <a:solidFill>
                    <a:srgbClr val="40404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338" name="AutoShape 128"/>
                <p:cNvSpPr>
                  <a:spLocks noChangeArrowheads="1"/>
                </p:cNvSpPr>
                <p:nvPr/>
              </p:nvSpPr>
              <p:spPr bwMode="auto">
                <a:xfrm>
                  <a:off x="2920" y="2809"/>
                  <a:ext cx="2" cy="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339" name="AutoShape 129"/>
                <p:cNvSpPr>
                  <a:spLocks noChangeArrowheads="1"/>
                </p:cNvSpPr>
                <p:nvPr/>
              </p:nvSpPr>
              <p:spPr bwMode="auto">
                <a:xfrm>
                  <a:off x="2950" y="2759"/>
                  <a:ext cx="167"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340" name="AutoShape 130"/>
                <p:cNvSpPr>
                  <a:spLocks noChangeArrowheads="1"/>
                </p:cNvSpPr>
                <p:nvPr/>
              </p:nvSpPr>
              <p:spPr bwMode="auto">
                <a:xfrm>
                  <a:off x="2951" y="2772"/>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41" name="AutoShape 131"/>
                <p:cNvSpPr>
                  <a:spLocks noChangeArrowheads="1"/>
                </p:cNvSpPr>
                <p:nvPr/>
              </p:nvSpPr>
              <p:spPr bwMode="auto">
                <a:xfrm>
                  <a:off x="2951" y="2786"/>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42" name="AutoShape 132"/>
                <p:cNvSpPr>
                  <a:spLocks noChangeArrowheads="1"/>
                </p:cNvSpPr>
                <p:nvPr/>
              </p:nvSpPr>
              <p:spPr bwMode="auto">
                <a:xfrm>
                  <a:off x="2951" y="2801"/>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43" name="AutoShape 133"/>
                <p:cNvSpPr>
                  <a:spLocks noChangeArrowheads="1"/>
                </p:cNvSpPr>
                <p:nvPr/>
              </p:nvSpPr>
              <p:spPr bwMode="auto">
                <a:xfrm>
                  <a:off x="2951" y="2815"/>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44" name="Line 134"/>
                <p:cNvSpPr>
                  <a:spLocks noChangeShapeType="1"/>
                </p:cNvSpPr>
                <p:nvPr/>
              </p:nvSpPr>
              <p:spPr bwMode="auto">
                <a:xfrm>
                  <a:off x="2959"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5" name="Line 135"/>
                <p:cNvSpPr>
                  <a:spLocks noChangeShapeType="1"/>
                </p:cNvSpPr>
                <p:nvPr/>
              </p:nvSpPr>
              <p:spPr bwMode="auto">
                <a:xfrm>
                  <a:off x="2967"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6" name="Line 136"/>
                <p:cNvSpPr>
                  <a:spLocks noChangeShapeType="1"/>
                </p:cNvSpPr>
                <p:nvPr/>
              </p:nvSpPr>
              <p:spPr bwMode="auto">
                <a:xfrm>
                  <a:off x="2975"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7" name="Line 137"/>
                <p:cNvSpPr>
                  <a:spLocks noChangeShapeType="1"/>
                </p:cNvSpPr>
                <p:nvPr/>
              </p:nvSpPr>
              <p:spPr bwMode="auto">
                <a:xfrm>
                  <a:off x="2982"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8" name="Line 138"/>
                <p:cNvSpPr>
                  <a:spLocks noChangeShapeType="1"/>
                </p:cNvSpPr>
                <p:nvPr/>
              </p:nvSpPr>
              <p:spPr bwMode="auto">
                <a:xfrm>
                  <a:off x="2991"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49" name="Line 139"/>
                <p:cNvSpPr>
                  <a:spLocks noChangeShapeType="1"/>
                </p:cNvSpPr>
                <p:nvPr/>
              </p:nvSpPr>
              <p:spPr bwMode="auto">
                <a:xfrm>
                  <a:off x="2998"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0" name="Line 140"/>
                <p:cNvSpPr>
                  <a:spLocks noChangeShapeType="1"/>
                </p:cNvSpPr>
                <p:nvPr/>
              </p:nvSpPr>
              <p:spPr bwMode="auto">
                <a:xfrm>
                  <a:off x="3007"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1" name="Line 141"/>
                <p:cNvSpPr>
                  <a:spLocks noChangeShapeType="1"/>
                </p:cNvSpPr>
                <p:nvPr/>
              </p:nvSpPr>
              <p:spPr bwMode="auto">
                <a:xfrm>
                  <a:off x="3014"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2" name="Line 142"/>
                <p:cNvSpPr>
                  <a:spLocks noChangeShapeType="1"/>
                </p:cNvSpPr>
                <p:nvPr/>
              </p:nvSpPr>
              <p:spPr bwMode="auto">
                <a:xfrm>
                  <a:off x="3022"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3" name="Line 143"/>
                <p:cNvSpPr>
                  <a:spLocks noChangeShapeType="1"/>
                </p:cNvSpPr>
                <p:nvPr/>
              </p:nvSpPr>
              <p:spPr bwMode="auto">
                <a:xfrm>
                  <a:off x="3030"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4" name="Line 144"/>
                <p:cNvSpPr>
                  <a:spLocks noChangeShapeType="1"/>
                </p:cNvSpPr>
                <p:nvPr/>
              </p:nvSpPr>
              <p:spPr bwMode="auto">
                <a:xfrm>
                  <a:off x="3039"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5" name="Line 145"/>
                <p:cNvSpPr>
                  <a:spLocks noChangeShapeType="1"/>
                </p:cNvSpPr>
                <p:nvPr/>
              </p:nvSpPr>
              <p:spPr bwMode="auto">
                <a:xfrm>
                  <a:off x="3046"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6" name="Line 146"/>
                <p:cNvSpPr>
                  <a:spLocks noChangeShapeType="1"/>
                </p:cNvSpPr>
                <p:nvPr/>
              </p:nvSpPr>
              <p:spPr bwMode="auto">
                <a:xfrm>
                  <a:off x="3054"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7" name="Line 147"/>
                <p:cNvSpPr>
                  <a:spLocks noChangeShapeType="1"/>
                </p:cNvSpPr>
                <p:nvPr/>
              </p:nvSpPr>
              <p:spPr bwMode="auto">
                <a:xfrm>
                  <a:off x="3062"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8" name="Line 148"/>
                <p:cNvSpPr>
                  <a:spLocks noChangeShapeType="1"/>
                </p:cNvSpPr>
                <p:nvPr/>
              </p:nvSpPr>
              <p:spPr bwMode="auto">
                <a:xfrm>
                  <a:off x="3070"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59" name="Line 149"/>
                <p:cNvSpPr>
                  <a:spLocks noChangeShapeType="1"/>
                </p:cNvSpPr>
                <p:nvPr/>
              </p:nvSpPr>
              <p:spPr bwMode="auto">
                <a:xfrm>
                  <a:off x="3078"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60" name="Line 150"/>
                <p:cNvSpPr>
                  <a:spLocks noChangeShapeType="1"/>
                </p:cNvSpPr>
                <p:nvPr/>
              </p:nvSpPr>
              <p:spPr bwMode="auto">
                <a:xfrm>
                  <a:off x="3086"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61" name="Line 151"/>
                <p:cNvSpPr>
                  <a:spLocks noChangeShapeType="1"/>
                </p:cNvSpPr>
                <p:nvPr/>
              </p:nvSpPr>
              <p:spPr bwMode="auto">
                <a:xfrm>
                  <a:off x="3094"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62" name="Line 152"/>
                <p:cNvSpPr>
                  <a:spLocks noChangeShapeType="1"/>
                </p:cNvSpPr>
                <p:nvPr/>
              </p:nvSpPr>
              <p:spPr bwMode="auto">
                <a:xfrm>
                  <a:off x="3102"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63" name="Line 153"/>
                <p:cNvSpPr>
                  <a:spLocks noChangeShapeType="1"/>
                </p:cNvSpPr>
                <p:nvPr/>
              </p:nvSpPr>
              <p:spPr bwMode="auto">
                <a:xfrm>
                  <a:off x="3110"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64" name="AutoShape 154"/>
                <p:cNvSpPr>
                  <a:spLocks noChangeArrowheads="1"/>
                </p:cNvSpPr>
                <p:nvPr/>
              </p:nvSpPr>
              <p:spPr bwMode="auto">
                <a:xfrm>
                  <a:off x="2950" y="2878"/>
                  <a:ext cx="167"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365" name="AutoShape 155"/>
                <p:cNvSpPr>
                  <a:spLocks noChangeArrowheads="1"/>
                </p:cNvSpPr>
                <p:nvPr/>
              </p:nvSpPr>
              <p:spPr bwMode="auto">
                <a:xfrm>
                  <a:off x="2951" y="2889"/>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66" name="AutoShape 156"/>
                <p:cNvSpPr>
                  <a:spLocks noChangeArrowheads="1"/>
                </p:cNvSpPr>
                <p:nvPr/>
              </p:nvSpPr>
              <p:spPr bwMode="auto">
                <a:xfrm>
                  <a:off x="2951" y="290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67" name="AutoShape 157"/>
                <p:cNvSpPr>
                  <a:spLocks noChangeArrowheads="1"/>
                </p:cNvSpPr>
                <p:nvPr/>
              </p:nvSpPr>
              <p:spPr bwMode="auto">
                <a:xfrm>
                  <a:off x="2951" y="2919"/>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68" name="AutoShape 158"/>
                <p:cNvSpPr>
                  <a:spLocks noChangeArrowheads="1"/>
                </p:cNvSpPr>
                <p:nvPr/>
              </p:nvSpPr>
              <p:spPr bwMode="auto">
                <a:xfrm>
                  <a:off x="2951" y="2933"/>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69" name="Line 159"/>
                <p:cNvSpPr>
                  <a:spLocks noChangeShapeType="1"/>
                </p:cNvSpPr>
                <p:nvPr/>
              </p:nvSpPr>
              <p:spPr bwMode="auto">
                <a:xfrm>
                  <a:off x="2959"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0" name="Line 160"/>
                <p:cNvSpPr>
                  <a:spLocks noChangeShapeType="1"/>
                </p:cNvSpPr>
                <p:nvPr/>
              </p:nvSpPr>
              <p:spPr bwMode="auto">
                <a:xfrm>
                  <a:off x="2967"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1" name="Line 161"/>
                <p:cNvSpPr>
                  <a:spLocks noChangeShapeType="1"/>
                </p:cNvSpPr>
                <p:nvPr/>
              </p:nvSpPr>
              <p:spPr bwMode="auto">
                <a:xfrm>
                  <a:off x="2975"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2" name="Line 162"/>
                <p:cNvSpPr>
                  <a:spLocks noChangeShapeType="1"/>
                </p:cNvSpPr>
                <p:nvPr/>
              </p:nvSpPr>
              <p:spPr bwMode="auto">
                <a:xfrm>
                  <a:off x="2982"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3" name="Line 163"/>
                <p:cNvSpPr>
                  <a:spLocks noChangeShapeType="1"/>
                </p:cNvSpPr>
                <p:nvPr/>
              </p:nvSpPr>
              <p:spPr bwMode="auto">
                <a:xfrm>
                  <a:off x="2991"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4" name="Line 164"/>
                <p:cNvSpPr>
                  <a:spLocks noChangeShapeType="1"/>
                </p:cNvSpPr>
                <p:nvPr/>
              </p:nvSpPr>
              <p:spPr bwMode="auto">
                <a:xfrm>
                  <a:off x="2998"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5" name="Line 165"/>
                <p:cNvSpPr>
                  <a:spLocks noChangeShapeType="1"/>
                </p:cNvSpPr>
                <p:nvPr/>
              </p:nvSpPr>
              <p:spPr bwMode="auto">
                <a:xfrm>
                  <a:off x="3007"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6" name="Line 166"/>
                <p:cNvSpPr>
                  <a:spLocks noChangeShapeType="1"/>
                </p:cNvSpPr>
                <p:nvPr/>
              </p:nvSpPr>
              <p:spPr bwMode="auto">
                <a:xfrm>
                  <a:off x="3014"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7" name="Line 167"/>
                <p:cNvSpPr>
                  <a:spLocks noChangeShapeType="1"/>
                </p:cNvSpPr>
                <p:nvPr/>
              </p:nvSpPr>
              <p:spPr bwMode="auto">
                <a:xfrm>
                  <a:off x="3022"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8" name="Line 168"/>
                <p:cNvSpPr>
                  <a:spLocks noChangeShapeType="1"/>
                </p:cNvSpPr>
                <p:nvPr/>
              </p:nvSpPr>
              <p:spPr bwMode="auto">
                <a:xfrm>
                  <a:off x="3030"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79" name="Line 169"/>
                <p:cNvSpPr>
                  <a:spLocks noChangeShapeType="1"/>
                </p:cNvSpPr>
                <p:nvPr/>
              </p:nvSpPr>
              <p:spPr bwMode="auto">
                <a:xfrm>
                  <a:off x="3039"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80" name="Line 170"/>
                <p:cNvSpPr>
                  <a:spLocks noChangeShapeType="1"/>
                </p:cNvSpPr>
                <p:nvPr/>
              </p:nvSpPr>
              <p:spPr bwMode="auto">
                <a:xfrm>
                  <a:off x="3046"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81" name="Line 171"/>
                <p:cNvSpPr>
                  <a:spLocks noChangeShapeType="1"/>
                </p:cNvSpPr>
                <p:nvPr/>
              </p:nvSpPr>
              <p:spPr bwMode="auto">
                <a:xfrm>
                  <a:off x="3054"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82" name="Line 172"/>
                <p:cNvSpPr>
                  <a:spLocks noChangeShapeType="1"/>
                </p:cNvSpPr>
                <p:nvPr/>
              </p:nvSpPr>
              <p:spPr bwMode="auto">
                <a:xfrm>
                  <a:off x="3062"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83" name="Line 173"/>
                <p:cNvSpPr>
                  <a:spLocks noChangeShapeType="1"/>
                </p:cNvSpPr>
                <p:nvPr/>
              </p:nvSpPr>
              <p:spPr bwMode="auto">
                <a:xfrm>
                  <a:off x="3070"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84" name="Line 174"/>
                <p:cNvSpPr>
                  <a:spLocks noChangeShapeType="1"/>
                </p:cNvSpPr>
                <p:nvPr/>
              </p:nvSpPr>
              <p:spPr bwMode="auto">
                <a:xfrm>
                  <a:off x="3078"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85" name="Line 175"/>
                <p:cNvSpPr>
                  <a:spLocks noChangeShapeType="1"/>
                </p:cNvSpPr>
                <p:nvPr/>
              </p:nvSpPr>
              <p:spPr bwMode="auto">
                <a:xfrm>
                  <a:off x="3086"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86" name="Line 176"/>
                <p:cNvSpPr>
                  <a:spLocks noChangeShapeType="1"/>
                </p:cNvSpPr>
                <p:nvPr/>
              </p:nvSpPr>
              <p:spPr bwMode="auto">
                <a:xfrm>
                  <a:off x="3094"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87" name="Line 177"/>
                <p:cNvSpPr>
                  <a:spLocks noChangeShapeType="1"/>
                </p:cNvSpPr>
                <p:nvPr/>
              </p:nvSpPr>
              <p:spPr bwMode="auto">
                <a:xfrm>
                  <a:off x="3102"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88" name="Line 178"/>
                <p:cNvSpPr>
                  <a:spLocks noChangeShapeType="1"/>
                </p:cNvSpPr>
                <p:nvPr/>
              </p:nvSpPr>
              <p:spPr bwMode="auto">
                <a:xfrm>
                  <a:off x="3110"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89" name="AutoShape 179"/>
                <p:cNvSpPr>
                  <a:spLocks noChangeArrowheads="1"/>
                </p:cNvSpPr>
                <p:nvPr/>
              </p:nvSpPr>
              <p:spPr bwMode="auto">
                <a:xfrm>
                  <a:off x="2950" y="2991"/>
                  <a:ext cx="167"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390" name="AutoShape 180"/>
                <p:cNvSpPr>
                  <a:spLocks noChangeArrowheads="1"/>
                </p:cNvSpPr>
                <p:nvPr/>
              </p:nvSpPr>
              <p:spPr bwMode="auto">
                <a:xfrm>
                  <a:off x="2951" y="3003"/>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91" name="AutoShape 181"/>
                <p:cNvSpPr>
                  <a:spLocks noChangeArrowheads="1"/>
                </p:cNvSpPr>
                <p:nvPr/>
              </p:nvSpPr>
              <p:spPr bwMode="auto">
                <a:xfrm>
                  <a:off x="2951" y="3017"/>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92" name="AutoShape 182"/>
                <p:cNvSpPr>
                  <a:spLocks noChangeArrowheads="1"/>
                </p:cNvSpPr>
                <p:nvPr/>
              </p:nvSpPr>
              <p:spPr bwMode="auto">
                <a:xfrm>
                  <a:off x="2951" y="3032"/>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93" name="AutoShape 183"/>
                <p:cNvSpPr>
                  <a:spLocks noChangeArrowheads="1"/>
                </p:cNvSpPr>
                <p:nvPr/>
              </p:nvSpPr>
              <p:spPr bwMode="auto">
                <a:xfrm>
                  <a:off x="2951" y="3046"/>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394" name="Line 184"/>
                <p:cNvSpPr>
                  <a:spLocks noChangeShapeType="1"/>
                </p:cNvSpPr>
                <p:nvPr/>
              </p:nvSpPr>
              <p:spPr bwMode="auto">
                <a:xfrm>
                  <a:off x="2959"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95" name="Line 185"/>
                <p:cNvSpPr>
                  <a:spLocks noChangeShapeType="1"/>
                </p:cNvSpPr>
                <p:nvPr/>
              </p:nvSpPr>
              <p:spPr bwMode="auto">
                <a:xfrm>
                  <a:off x="2967"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96" name="Line 186"/>
                <p:cNvSpPr>
                  <a:spLocks noChangeShapeType="1"/>
                </p:cNvSpPr>
                <p:nvPr/>
              </p:nvSpPr>
              <p:spPr bwMode="auto">
                <a:xfrm>
                  <a:off x="2975"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97" name="Line 187"/>
                <p:cNvSpPr>
                  <a:spLocks noChangeShapeType="1"/>
                </p:cNvSpPr>
                <p:nvPr/>
              </p:nvSpPr>
              <p:spPr bwMode="auto">
                <a:xfrm>
                  <a:off x="2982"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98" name="Line 188"/>
                <p:cNvSpPr>
                  <a:spLocks noChangeShapeType="1"/>
                </p:cNvSpPr>
                <p:nvPr/>
              </p:nvSpPr>
              <p:spPr bwMode="auto">
                <a:xfrm>
                  <a:off x="2991"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99" name="Line 189"/>
                <p:cNvSpPr>
                  <a:spLocks noChangeShapeType="1"/>
                </p:cNvSpPr>
                <p:nvPr/>
              </p:nvSpPr>
              <p:spPr bwMode="auto">
                <a:xfrm>
                  <a:off x="2998"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0" name="Line 190"/>
                <p:cNvSpPr>
                  <a:spLocks noChangeShapeType="1"/>
                </p:cNvSpPr>
                <p:nvPr/>
              </p:nvSpPr>
              <p:spPr bwMode="auto">
                <a:xfrm>
                  <a:off x="3007"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1" name="Line 191"/>
                <p:cNvSpPr>
                  <a:spLocks noChangeShapeType="1"/>
                </p:cNvSpPr>
                <p:nvPr/>
              </p:nvSpPr>
              <p:spPr bwMode="auto">
                <a:xfrm>
                  <a:off x="3014"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2" name="Line 192"/>
                <p:cNvSpPr>
                  <a:spLocks noChangeShapeType="1"/>
                </p:cNvSpPr>
                <p:nvPr/>
              </p:nvSpPr>
              <p:spPr bwMode="auto">
                <a:xfrm>
                  <a:off x="3022"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3" name="Line 193"/>
                <p:cNvSpPr>
                  <a:spLocks noChangeShapeType="1"/>
                </p:cNvSpPr>
                <p:nvPr/>
              </p:nvSpPr>
              <p:spPr bwMode="auto">
                <a:xfrm>
                  <a:off x="3030"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4" name="Line 194"/>
                <p:cNvSpPr>
                  <a:spLocks noChangeShapeType="1"/>
                </p:cNvSpPr>
                <p:nvPr/>
              </p:nvSpPr>
              <p:spPr bwMode="auto">
                <a:xfrm>
                  <a:off x="3039"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5" name="Line 195"/>
                <p:cNvSpPr>
                  <a:spLocks noChangeShapeType="1"/>
                </p:cNvSpPr>
                <p:nvPr/>
              </p:nvSpPr>
              <p:spPr bwMode="auto">
                <a:xfrm>
                  <a:off x="3046"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6" name="Line 196"/>
                <p:cNvSpPr>
                  <a:spLocks noChangeShapeType="1"/>
                </p:cNvSpPr>
                <p:nvPr/>
              </p:nvSpPr>
              <p:spPr bwMode="auto">
                <a:xfrm>
                  <a:off x="3054"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7" name="Line 197"/>
                <p:cNvSpPr>
                  <a:spLocks noChangeShapeType="1"/>
                </p:cNvSpPr>
                <p:nvPr/>
              </p:nvSpPr>
              <p:spPr bwMode="auto">
                <a:xfrm>
                  <a:off x="3062"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8" name="Line 198"/>
                <p:cNvSpPr>
                  <a:spLocks noChangeShapeType="1"/>
                </p:cNvSpPr>
                <p:nvPr/>
              </p:nvSpPr>
              <p:spPr bwMode="auto">
                <a:xfrm>
                  <a:off x="3070"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09" name="Line 199"/>
                <p:cNvSpPr>
                  <a:spLocks noChangeShapeType="1"/>
                </p:cNvSpPr>
                <p:nvPr/>
              </p:nvSpPr>
              <p:spPr bwMode="auto">
                <a:xfrm>
                  <a:off x="3078"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0" name="Line 200"/>
                <p:cNvSpPr>
                  <a:spLocks noChangeShapeType="1"/>
                </p:cNvSpPr>
                <p:nvPr/>
              </p:nvSpPr>
              <p:spPr bwMode="auto">
                <a:xfrm>
                  <a:off x="3086"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1" name="Line 201"/>
                <p:cNvSpPr>
                  <a:spLocks noChangeShapeType="1"/>
                </p:cNvSpPr>
                <p:nvPr/>
              </p:nvSpPr>
              <p:spPr bwMode="auto">
                <a:xfrm>
                  <a:off x="3094"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2" name="Line 202"/>
                <p:cNvSpPr>
                  <a:spLocks noChangeShapeType="1"/>
                </p:cNvSpPr>
                <p:nvPr/>
              </p:nvSpPr>
              <p:spPr bwMode="auto">
                <a:xfrm>
                  <a:off x="3102"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3" name="Line 203"/>
                <p:cNvSpPr>
                  <a:spLocks noChangeShapeType="1"/>
                </p:cNvSpPr>
                <p:nvPr/>
              </p:nvSpPr>
              <p:spPr bwMode="auto">
                <a:xfrm>
                  <a:off x="3110"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4" name="AutoShape 204"/>
                <p:cNvSpPr>
                  <a:spLocks noChangeArrowheads="1"/>
                </p:cNvSpPr>
                <p:nvPr/>
              </p:nvSpPr>
              <p:spPr bwMode="auto">
                <a:xfrm>
                  <a:off x="2888" y="2844"/>
                  <a:ext cx="42" cy="5"/>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415" name="Freeform 205"/>
                <p:cNvSpPr>
                  <a:spLocks/>
                </p:cNvSpPr>
                <p:nvPr/>
              </p:nvSpPr>
              <p:spPr bwMode="auto">
                <a:xfrm>
                  <a:off x="2887" y="2843"/>
                  <a:ext cx="45" cy="8"/>
                </a:xfrm>
                <a:custGeom>
                  <a:avLst/>
                  <a:gdLst>
                    <a:gd name="T0" fmla="*/ 0 w 45"/>
                    <a:gd name="T1" fmla="*/ 7 h 8"/>
                    <a:gd name="T2" fmla="*/ 44 w 45"/>
                    <a:gd name="T3" fmla="*/ 7 h 8"/>
                    <a:gd name="T4" fmla="*/ 44 w 45"/>
                    <a:gd name="T5" fmla="*/ 0 h 8"/>
                    <a:gd name="T6" fmla="*/ 0 60000 65536"/>
                    <a:gd name="T7" fmla="*/ 0 60000 65536"/>
                    <a:gd name="T8" fmla="*/ 0 60000 65536"/>
                    <a:gd name="T9" fmla="*/ 0 w 45"/>
                    <a:gd name="T10" fmla="*/ 0 h 8"/>
                    <a:gd name="T11" fmla="*/ 45 w 45"/>
                    <a:gd name="T12" fmla="*/ 8 h 8"/>
                  </a:gdLst>
                  <a:ahLst/>
                  <a:cxnLst>
                    <a:cxn ang="T6">
                      <a:pos x="T0" y="T1"/>
                    </a:cxn>
                    <a:cxn ang="T7">
                      <a:pos x="T2" y="T3"/>
                    </a:cxn>
                    <a:cxn ang="T8">
                      <a:pos x="T4" y="T5"/>
                    </a:cxn>
                  </a:cxnLst>
                  <a:rect l="T9" t="T10" r="T11" b="T12"/>
                  <a:pathLst>
                    <a:path w="45" h="8">
                      <a:moveTo>
                        <a:pt x="0" y="7"/>
                      </a:moveTo>
                      <a:lnTo>
                        <a:pt x="44" y="7"/>
                      </a:lnTo>
                      <a:lnTo>
                        <a:pt x="4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416" name="AutoShape 206"/>
                <p:cNvSpPr>
                  <a:spLocks noChangeArrowheads="1"/>
                </p:cNvSpPr>
                <p:nvPr/>
              </p:nvSpPr>
              <p:spPr bwMode="auto">
                <a:xfrm>
                  <a:off x="2888" y="2857"/>
                  <a:ext cx="59" cy="9"/>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417" name="Freeform 207"/>
                <p:cNvSpPr>
                  <a:spLocks/>
                </p:cNvSpPr>
                <p:nvPr/>
              </p:nvSpPr>
              <p:spPr bwMode="auto">
                <a:xfrm>
                  <a:off x="2887" y="2856"/>
                  <a:ext cx="63" cy="13"/>
                </a:xfrm>
                <a:custGeom>
                  <a:avLst/>
                  <a:gdLst>
                    <a:gd name="T0" fmla="*/ 0 w 63"/>
                    <a:gd name="T1" fmla="*/ 12 h 13"/>
                    <a:gd name="T2" fmla="*/ 62 w 63"/>
                    <a:gd name="T3" fmla="*/ 12 h 13"/>
                    <a:gd name="T4" fmla="*/ 62 w 63"/>
                    <a:gd name="T5" fmla="*/ 0 h 13"/>
                    <a:gd name="T6" fmla="*/ 0 60000 65536"/>
                    <a:gd name="T7" fmla="*/ 0 60000 65536"/>
                    <a:gd name="T8" fmla="*/ 0 60000 65536"/>
                    <a:gd name="T9" fmla="*/ 0 w 63"/>
                    <a:gd name="T10" fmla="*/ 0 h 13"/>
                    <a:gd name="T11" fmla="*/ 63 w 63"/>
                    <a:gd name="T12" fmla="*/ 13 h 13"/>
                  </a:gdLst>
                  <a:ahLst/>
                  <a:cxnLst>
                    <a:cxn ang="T6">
                      <a:pos x="T0" y="T1"/>
                    </a:cxn>
                    <a:cxn ang="T7">
                      <a:pos x="T2" y="T3"/>
                    </a:cxn>
                    <a:cxn ang="T8">
                      <a:pos x="T4" y="T5"/>
                    </a:cxn>
                  </a:cxnLst>
                  <a:rect l="T9" t="T10" r="T11" b="T12"/>
                  <a:pathLst>
                    <a:path w="63" h="13">
                      <a:moveTo>
                        <a:pt x="0" y="12"/>
                      </a:moveTo>
                      <a:lnTo>
                        <a:pt x="62" y="12"/>
                      </a:lnTo>
                      <a:lnTo>
                        <a:pt x="62"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grpSp>
          <p:grpSp>
            <p:nvGrpSpPr>
              <p:cNvPr id="15" name="Group 208"/>
              <p:cNvGrpSpPr>
                <a:grpSpLocks/>
              </p:cNvGrpSpPr>
              <p:nvPr/>
            </p:nvGrpSpPr>
            <p:grpSpPr bwMode="auto">
              <a:xfrm>
                <a:off x="3278" y="2727"/>
                <a:ext cx="277" cy="349"/>
                <a:chOff x="3278" y="2727"/>
                <a:chExt cx="277" cy="349"/>
              </a:xfrm>
            </p:grpSpPr>
            <p:sp>
              <p:nvSpPr>
                <p:cNvPr id="218" name="AutoShape 209"/>
                <p:cNvSpPr>
                  <a:spLocks noChangeArrowheads="1"/>
                </p:cNvSpPr>
                <p:nvPr/>
              </p:nvSpPr>
              <p:spPr bwMode="auto">
                <a:xfrm>
                  <a:off x="3279" y="2728"/>
                  <a:ext cx="276" cy="333"/>
                </a:xfrm>
                <a:prstGeom prst="roundRect">
                  <a:avLst>
                    <a:gd name="adj" fmla="val 0"/>
                  </a:avLst>
                </a:prstGeom>
                <a:solidFill>
                  <a:srgbClr val="C0C0C0"/>
                </a:solidFill>
                <a:ln w="12700">
                  <a:solidFill>
                    <a:srgbClr val="A2A2A2"/>
                  </a:solidFill>
                  <a:round/>
                  <a:headEnd/>
                  <a:tailEnd/>
                </a:ln>
              </p:spPr>
              <p:txBody>
                <a:bodyPr wrap="none" anchor="ctr"/>
                <a:lstStyle/>
                <a:p>
                  <a:endParaRPr lang="id-ID"/>
                </a:p>
              </p:txBody>
            </p:sp>
            <p:sp>
              <p:nvSpPr>
                <p:cNvPr id="219" name="AutoShape 210"/>
                <p:cNvSpPr>
                  <a:spLocks noChangeArrowheads="1"/>
                </p:cNvSpPr>
                <p:nvPr/>
              </p:nvSpPr>
              <p:spPr bwMode="auto">
                <a:xfrm>
                  <a:off x="3284" y="3063"/>
                  <a:ext cx="267" cy="13"/>
                </a:xfrm>
                <a:prstGeom prst="roundRect">
                  <a:avLst>
                    <a:gd name="adj" fmla="val 0"/>
                  </a:avLst>
                </a:prstGeom>
                <a:solidFill>
                  <a:srgbClr val="000000"/>
                </a:solidFill>
                <a:ln w="12700">
                  <a:solidFill>
                    <a:srgbClr val="000000"/>
                  </a:solidFill>
                  <a:round/>
                  <a:headEnd/>
                  <a:tailEnd/>
                </a:ln>
              </p:spPr>
              <p:txBody>
                <a:bodyPr wrap="none" anchor="ctr"/>
                <a:lstStyle/>
                <a:p>
                  <a:endParaRPr lang="id-ID"/>
                </a:p>
              </p:txBody>
            </p:sp>
            <p:sp>
              <p:nvSpPr>
                <p:cNvPr id="220" name="Line 211"/>
                <p:cNvSpPr>
                  <a:spLocks noChangeShapeType="1"/>
                </p:cNvSpPr>
                <p:nvPr/>
              </p:nvSpPr>
              <p:spPr bwMode="auto">
                <a:xfrm>
                  <a:off x="3291" y="2727"/>
                  <a:ext cx="0" cy="335"/>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21" name="Freeform 212"/>
                <p:cNvSpPr>
                  <a:spLocks/>
                </p:cNvSpPr>
                <p:nvPr/>
              </p:nvSpPr>
              <p:spPr bwMode="auto">
                <a:xfrm>
                  <a:off x="3294" y="2730"/>
                  <a:ext cx="246" cy="331"/>
                </a:xfrm>
                <a:custGeom>
                  <a:avLst/>
                  <a:gdLst>
                    <a:gd name="T0" fmla="*/ 0 w 246"/>
                    <a:gd name="T1" fmla="*/ 330 h 331"/>
                    <a:gd name="T2" fmla="*/ 0 w 246"/>
                    <a:gd name="T3" fmla="*/ 0 h 331"/>
                    <a:gd name="T4" fmla="*/ 245 w 246"/>
                    <a:gd name="T5" fmla="*/ 0 h 331"/>
                    <a:gd name="T6" fmla="*/ 0 60000 65536"/>
                    <a:gd name="T7" fmla="*/ 0 60000 65536"/>
                    <a:gd name="T8" fmla="*/ 0 60000 65536"/>
                    <a:gd name="T9" fmla="*/ 0 w 246"/>
                    <a:gd name="T10" fmla="*/ 0 h 331"/>
                    <a:gd name="T11" fmla="*/ 246 w 246"/>
                    <a:gd name="T12" fmla="*/ 331 h 331"/>
                  </a:gdLst>
                  <a:ahLst/>
                  <a:cxnLst>
                    <a:cxn ang="T6">
                      <a:pos x="T0" y="T1"/>
                    </a:cxn>
                    <a:cxn ang="T7">
                      <a:pos x="T2" y="T3"/>
                    </a:cxn>
                    <a:cxn ang="T8">
                      <a:pos x="T4" y="T5"/>
                    </a:cxn>
                  </a:cxnLst>
                  <a:rect l="T9" t="T10" r="T11" b="T12"/>
                  <a:pathLst>
                    <a:path w="246" h="331">
                      <a:moveTo>
                        <a:pt x="0" y="330"/>
                      </a:moveTo>
                      <a:lnTo>
                        <a:pt x="0" y="0"/>
                      </a:lnTo>
                      <a:lnTo>
                        <a:pt x="245"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222" name="Freeform 213"/>
                <p:cNvSpPr>
                  <a:spLocks/>
                </p:cNvSpPr>
                <p:nvPr/>
              </p:nvSpPr>
              <p:spPr bwMode="auto">
                <a:xfrm>
                  <a:off x="3278" y="2728"/>
                  <a:ext cx="12" cy="332"/>
                </a:xfrm>
                <a:custGeom>
                  <a:avLst/>
                  <a:gdLst>
                    <a:gd name="T0" fmla="*/ 0 w 12"/>
                    <a:gd name="T1" fmla="*/ 331 h 332"/>
                    <a:gd name="T2" fmla="*/ 0 w 12"/>
                    <a:gd name="T3" fmla="*/ 0 h 332"/>
                    <a:gd name="T4" fmla="*/ 11 w 12"/>
                    <a:gd name="T5" fmla="*/ 0 h 332"/>
                    <a:gd name="T6" fmla="*/ 0 60000 65536"/>
                    <a:gd name="T7" fmla="*/ 0 60000 65536"/>
                    <a:gd name="T8" fmla="*/ 0 60000 65536"/>
                    <a:gd name="T9" fmla="*/ 0 w 12"/>
                    <a:gd name="T10" fmla="*/ 0 h 332"/>
                    <a:gd name="T11" fmla="*/ 12 w 12"/>
                    <a:gd name="T12" fmla="*/ 332 h 332"/>
                  </a:gdLst>
                  <a:ahLst/>
                  <a:cxnLst>
                    <a:cxn ang="T6">
                      <a:pos x="T0" y="T1"/>
                    </a:cxn>
                    <a:cxn ang="T7">
                      <a:pos x="T2" y="T3"/>
                    </a:cxn>
                    <a:cxn ang="T8">
                      <a:pos x="T4" y="T5"/>
                    </a:cxn>
                  </a:cxnLst>
                  <a:rect l="T9" t="T10" r="T11" b="T12"/>
                  <a:pathLst>
                    <a:path w="12" h="332">
                      <a:moveTo>
                        <a:pt x="0" y="331"/>
                      </a:moveTo>
                      <a:lnTo>
                        <a:pt x="0" y="0"/>
                      </a:lnTo>
                      <a:lnTo>
                        <a:pt x="11"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223" name="Freeform 214"/>
                <p:cNvSpPr>
                  <a:spLocks/>
                </p:cNvSpPr>
                <p:nvPr/>
              </p:nvSpPr>
              <p:spPr bwMode="auto">
                <a:xfrm>
                  <a:off x="3542" y="2728"/>
                  <a:ext cx="13" cy="332"/>
                </a:xfrm>
                <a:custGeom>
                  <a:avLst/>
                  <a:gdLst>
                    <a:gd name="T0" fmla="*/ 0 w 13"/>
                    <a:gd name="T1" fmla="*/ 0 h 332"/>
                    <a:gd name="T2" fmla="*/ 12 w 13"/>
                    <a:gd name="T3" fmla="*/ 0 h 332"/>
                    <a:gd name="T4" fmla="*/ 12 w 13"/>
                    <a:gd name="T5" fmla="*/ 331 h 332"/>
                    <a:gd name="T6" fmla="*/ 0 60000 65536"/>
                    <a:gd name="T7" fmla="*/ 0 60000 65536"/>
                    <a:gd name="T8" fmla="*/ 0 60000 65536"/>
                    <a:gd name="T9" fmla="*/ 0 w 13"/>
                    <a:gd name="T10" fmla="*/ 0 h 332"/>
                    <a:gd name="T11" fmla="*/ 13 w 13"/>
                    <a:gd name="T12" fmla="*/ 332 h 332"/>
                  </a:gdLst>
                  <a:ahLst/>
                  <a:cxnLst>
                    <a:cxn ang="T6">
                      <a:pos x="T0" y="T1"/>
                    </a:cxn>
                    <a:cxn ang="T7">
                      <a:pos x="T2" y="T3"/>
                    </a:cxn>
                    <a:cxn ang="T8">
                      <a:pos x="T4" y="T5"/>
                    </a:cxn>
                  </a:cxnLst>
                  <a:rect l="T9" t="T10" r="T11" b="T12"/>
                  <a:pathLst>
                    <a:path w="13" h="332">
                      <a:moveTo>
                        <a:pt x="0" y="0"/>
                      </a:moveTo>
                      <a:lnTo>
                        <a:pt x="12" y="0"/>
                      </a:lnTo>
                      <a:lnTo>
                        <a:pt x="12" y="331"/>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224" name="Line 215"/>
                <p:cNvSpPr>
                  <a:spLocks noChangeShapeType="1"/>
                </p:cNvSpPr>
                <p:nvPr/>
              </p:nvSpPr>
              <p:spPr bwMode="auto">
                <a:xfrm>
                  <a:off x="3542" y="2727"/>
                  <a:ext cx="0" cy="336"/>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25" name="AutoShape 216"/>
                <p:cNvSpPr>
                  <a:spLocks noChangeArrowheads="1"/>
                </p:cNvSpPr>
                <p:nvPr/>
              </p:nvSpPr>
              <p:spPr bwMode="auto">
                <a:xfrm>
                  <a:off x="3300" y="2751"/>
                  <a:ext cx="50" cy="73"/>
                </a:xfrm>
                <a:prstGeom prst="roundRect">
                  <a:avLst>
                    <a:gd name="adj" fmla="val 0"/>
                  </a:avLst>
                </a:pr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sp>
              <p:nvSpPr>
                <p:cNvPr id="226" name="AutoShape 217"/>
                <p:cNvSpPr>
                  <a:spLocks noChangeArrowheads="1"/>
                </p:cNvSpPr>
                <p:nvPr/>
              </p:nvSpPr>
              <p:spPr bwMode="auto">
                <a:xfrm>
                  <a:off x="3307" y="2756"/>
                  <a:ext cx="37" cy="63"/>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227" name="AutoShape 218"/>
                <p:cNvSpPr>
                  <a:spLocks noChangeArrowheads="1"/>
                </p:cNvSpPr>
                <p:nvPr/>
              </p:nvSpPr>
              <p:spPr bwMode="auto">
                <a:xfrm>
                  <a:off x="3308" y="2801"/>
                  <a:ext cx="34" cy="16"/>
                </a:xfrm>
                <a:prstGeom prst="roundRect">
                  <a:avLst>
                    <a:gd name="adj" fmla="val 0"/>
                  </a:avLst>
                </a:prstGeom>
                <a:solidFill>
                  <a:srgbClr val="C0C0C0"/>
                </a:solidFill>
                <a:ln w="12700">
                  <a:solidFill>
                    <a:srgbClr val="5F5F5F"/>
                  </a:solidFill>
                  <a:round/>
                  <a:headEnd/>
                  <a:tailEnd/>
                </a:ln>
              </p:spPr>
              <p:txBody>
                <a:bodyPr wrap="none" anchor="ctr"/>
                <a:lstStyle/>
                <a:p>
                  <a:endParaRPr lang="id-ID"/>
                </a:p>
              </p:txBody>
            </p:sp>
            <p:sp>
              <p:nvSpPr>
                <p:cNvPr id="228" name="AutoShape 219"/>
                <p:cNvSpPr>
                  <a:spLocks noChangeArrowheads="1"/>
                </p:cNvSpPr>
                <p:nvPr/>
              </p:nvSpPr>
              <p:spPr bwMode="auto">
                <a:xfrm>
                  <a:off x="3308" y="2758"/>
                  <a:ext cx="15" cy="39"/>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229" name="AutoShape 220"/>
                <p:cNvSpPr>
                  <a:spLocks noChangeArrowheads="1"/>
                </p:cNvSpPr>
                <p:nvPr/>
              </p:nvSpPr>
              <p:spPr bwMode="auto">
                <a:xfrm>
                  <a:off x="3331" y="2759"/>
                  <a:ext cx="9" cy="34"/>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230" name="AutoShape 221"/>
                <p:cNvSpPr>
                  <a:spLocks noChangeArrowheads="1"/>
                </p:cNvSpPr>
                <p:nvPr/>
              </p:nvSpPr>
              <p:spPr bwMode="auto">
                <a:xfrm>
                  <a:off x="3312" y="2769"/>
                  <a:ext cx="8" cy="25"/>
                </a:xfrm>
                <a:prstGeom prst="roundRect">
                  <a:avLst>
                    <a:gd name="adj" fmla="val 0"/>
                  </a:avLst>
                </a:prstGeom>
                <a:solidFill>
                  <a:srgbClr val="808080"/>
                </a:solidFill>
                <a:ln w="12700">
                  <a:solidFill>
                    <a:srgbClr val="404040"/>
                  </a:solidFill>
                  <a:round/>
                  <a:headEnd/>
                  <a:tailEnd/>
                </a:ln>
              </p:spPr>
              <p:txBody>
                <a:bodyPr wrap="none" anchor="ctr"/>
                <a:lstStyle/>
                <a:p>
                  <a:endParaRPr lang="id-ID"/>
                </a:p>
              </p:txBody>
            </p:sp>
            <p:sp>
              <p:nvSpPr>
                <p:cNvPr id="231" name="AutoShape 222"/>
                <p:cNvSpPr>
                  <a:spLocks noChangeArrowheads="1"/>
                </p:cNvSpPr>
                <p:nvPr/>
              </p:nvSpPr>
              <p:spPr bwMode="auto">
                <a:xfrm>
                  <a:off x="3312" y="2769"/>
                  <a:ext cx="8" cy="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232" name="AutoShape 223"/>
                <p:cNvSpPr>
                  <a:spLocks noChangeArrowheads="1"/>
                </p:cNvSpPr>
                <p:nvPr/>
              </p:nvSpPr>
              <p:spPr bwMode="auto">
                <a:xfrm>
                  <a:off x="3325" y="2758"/>
                  <a:ext cx="0" cy="39"/>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233" name="AutoShape 224"/>
                <p:cNvSpPr>
                  <a:spLocks noChangeArrowheads="1"/>
                </p:cNvSpPr>
                <p:nvPr/>
              </p:nvSpPr>
              <p:spPr bwMode="auto">
                <a:xfrm>
                  <a:off x="3329" y="2759"/>
                  <a:ext cx="3" cy="34"/>
                </a:xfrm>
                <a:prstGeom prst="roundRect">
                  <a:avLst>
                    <a:gd name="adj" fmla="val 0"/>
                  </a:avLst>
                </a:prstGeom>
                <a:solidFill>
                  <a:srgbClr val="E1E1E1"/>
                </a:solidFill>
                <a:ln w="12700">
                  <a:solidFill>
                    <a:srgbClr val="404040"/>
                  </a:solidFill>
                  <a:round/>
                  <a:headEnd/>
                  <a:tailEnd/>
                </a:ln>
              </p:spPr>
              <p:txBody>
                <a:bodyPr wrap="none" anchor="ctr"/>
                <a:lstStyle/>
                <a:p>
                  <a:endParaRPr lang="id-ID"/>
                </a:p>
              </p:txBody>
            </p:sp>
            <p:sp>
              <p:nvSpPr>
                <p:cNvPr id="234" name="AutoShape 225"/>
                <p:cNvSpPr>
                  <a:spLocks noChangeArrowheads="1"/>
                </p:cNvSpPr>
                <p:nvPr/>
              </p:nvSpPr>
              <p:spPr bwMode="auto">
                <a:xfrm>
                  <a:off x="3317" y="2803"/>
                  <a:ext cx="4" cy="1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235" name="Oval 226"/>
                <p:cNvSpPr>
                  <a:spLocks noChangeArrowheads="1"/>
                </p:cNvSpPr>
                <p:nvPr/>
              </p:nvSpPr>
              <p:spPr bwMode="auto">
                <a:xfrm>
                  <a:off x="3312" y="2805"/>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236" name="Oval 227"/>
                <p:cNvSpPr>
                  <a:spLocks noChangeArrowheads="1"/>
                </p:cNvSpPr>
                <p:nvPr/>
              </p:nvSpPr>
              <p:spPr bwMode="auto">
                <a:xfrm>
                  <a:off x="3312" y="2812"/>
                  <a:ext cx="1" cy="0"/>
                </a:xfrm>
                <a:prstGeom prst="ellipse">
                  <a:avLst/>
                </a:prstGeom>
                <a:solidFill>
                  <a:srgbClr val="404040"/>
                </a:solidFill>
                <a:ln w="12700">
                  <a:solidFill>
                    <a:srgbClr val="404040"/>
                  </a:solidFill>
                  <a:round/>
                  <a:headEnd/>
                  <a:tailEnd/>
                </a:ln>
              </p:spPr>
              <p:txBody>
                <a:bodyPr wrap="none" anchor="ctr"/>
                <a:lstStyle/>
                <a:p>
                  <a:endParaRPr lang="id-ID"/>
                </a:p>
              </p:txBody>
            </p:sp>
            <p:sp>
              <p:nvSpPr>
                <p:cNvPr id="237" name="Freeform 228"/>
                <p:cNvSpPr>
                  <a:spLocks/>
                </p:cNvSpPr>
                <p:nvPr/>
              </p:nvSpPr>
              <p:spPr bwMode="auto">
                <a:xfrm>
                  <a:off x="3300" y="2751"/>
                  <a:ext cx="51" cy="75"/>
                </a:xfrm>
                <a:custGeom>
                  <a:avLst/>
                  <a:gdLst>
                    <a:gd name="T0" fmla="*/ 50 w 51"/>
                    <a:gd name="T1" fmla="*/ 0 h 75"/>
                    <a:gd name="T2" fmla="*/ 50 w 51"/>
                    <a:gd name="T3" fmla="*/ 74 h 75"/>
                    <a:gd name="T4" fmla="*/ 0 w 51"/>
                    <a:gd name="T5" fmla="*/ 74 h 75"/>
                    <a:gd name="T6" fmla="*/ 0 60000 65536"/>
                    <a:gd name="T7" fmla="*/ 0 60000 65536"/>
                    <a:gd name="T8" fmla="*/ 0 60000 65536"/>
                    <a:gd name="T9" fmla="*/ 0 w 51"/>
                    <a:gd name="T10" fmla="*/ 0 h 75"/>
                    <a:gd name="T11" fmla="*/ 51 w 51"/>
                    <a:gd name="T12" fmla="*/ 75 h 75"/>
                  </a:gdLst>
                  <a:ahLst/>
                  <a:cxnLst>
                    <a:cxn ang="T6">
                      <a:pos x="T0" y="T1"/>
                    </a:cxn>
                    <a:cxn ang="T7">
                      <a:pos x="T2" y="T3"/>
                    </a:cxn>
                    <a:cxn ang="T8">
                      <a:pos x="T4" y="T5"/>
                    </a:cxn>
                  </a:cxnLst>
                  <a:rect l="T9" t="T10" r="T11" b="T12"/>
                  <a:pathLst>
                    <a:path w="51" h="75">
                      <a:moveTo>
                        <a:pt x="50" y="0"/>
                      </a:moveTo>
                      <a:lnTo>
                        <a:pt x="50" y="74"/>
                      </a:lnTo>
                      <a:lnTo>
                        <a:pt x="0" y="74"/>
                      </a:lnTo>
                    </a:path>
                  </a:pathLst>
                </a:custGeom>
                <a:noFill/>
                <a:ln w="12700" cap="rnd">
                  <a:solidFill>
                    <a:srgbClr val="40404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238" name="AutoShape 229"/>
                <p:cNvSpPr>
                  <a:spLocks noChangeArrowheads="1"/>
                </p:cNvSpPr>
                <p:nvPr/>
              </p:nvSpPr>
              <p:spPr bwMode="auto">
                <a:xfrm>
                  <a:off x="3334" y="2803"/>
                  <a:ext cx="3" cy="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239" name="AutoShape 230"/>
                <p:cNvSpPr>
                  <a:spLocks noChangeArrowheads="1"/>
                </p:cNvSpPr>
                <p:nvPr/>
              </p:nvSpPr>
              <p:spPr bwMode="auto">
                <a:xfrm>
                  <a:off x="3365" y="2755"/>
                  <a:ext cx="165"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240" name="AutoShape 231"/>
                <p:cNvSpPr>
                  <a:spLocks noChangeArrowheads="1"/>
                </p:cNvSpPr>
                <p:nvPr/>
              </p:nvSpPr>
              <p:spPr bwMode="auto">
                <a:xfrm>
                  <a:off x="3365" y="2766"/>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41" name="AutoShape 232"/>
                <p:cNvSpPr>
                  <a:spLocks noChangeArrowheads="1"/>
                </p:cNvSpPr>
                <p:nvPr/>
              </p:nvSpPr>
              <p:spPr bwMode="auto">
                <a:xfrm>
                  <a:off x="3365" y="2780"/>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42" name="AutoShape 233"/>
                <p:cNvSpPr>
                  <a:spLocks noChangeArrowheads="1"/>
                </p:cNvSpPr>
                <p:nvPr/>
              </p:nvSpPr>
              <p:spPr bwMode="auto">
                <a:xfrm>
                  <a:off x="3365" y="2795"/>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43" name="AutoShape 234"/>
                <p:cNvSpPr>
                  <a:spLocks noChangeArrowheads="1"/>
                </p:cNvSpPr>
                <p:nvPr/>
              </p:nvSpPr>
              <p:spPr bwMode="auto">
                <a:xfrm>
                  <a:off x="3365" y="2810"/>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44" name="Line 235"/>
                <p:cNvSpPr>
                  <a:spLocks noChangeShapeType="1"/>
                </p:cNvSpPr>
                <p:nvPr/>
              </p:nvSpPr>
              <p:spPr bwMode="auto">
                <a:xfrm>
                  <a:off x="3373"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5" name="Line 236"/>
                <p:cNvSpPr>
                  <a:spLocks noChangeShapeType="1"/>
                </p:cNvSpPr>
                <p:nvPr/>
              </p:nvSpPr>
              <p:spPr bwMode="auto">
                <a:xfrm>
                  <a:off x="3381"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6" name="Line 237"/>
                <p:cNvSpPr>
                  <a:spLocks noChangeShapeType="1"/>
                </p:cNvSpPr>
                <p:nvPr/>
              </p:nvSpPr>
              <p:spPr bwMode="auto">
                <a:xfrm>
                  <a:off x="3389"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7" name="Line 238"/>
                <p:cNvSpPr>
                  <a:spLocks noChangeShapeType="1"/>
                </p:cNvSpPr>
                <p:nvPr/>
              </p:nvSpPr>
              <p:spPr bwMode="auto">
                <a:xfrm>
                  <a:off x="3397"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 name="Line 239"/>
                <p:cNvSpPr>
                  <a:spLocks noChangeShapeType="1"/>
                </p:cNvSpPr>
                <p:nvPr/>
              </p:nvSpPr>
              <p:spPr bwMode="auto">
                <a:xfrm>
                  <a:off x="3405"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9" name="Line 240"/>
                <p:cNvSpPr>
                  <a:spLocks noChangeShapeType="1"/>
                </p:cNvSpPr>
                <p:nvPr/>
              </p:nvSpPr>
              <p:spPr bwMode="auto">
                <a:xfrm>
                  <a:off x="3413"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0" name="Line 241"/>
                <p:cNvSpPr>
                  <a:spLocks noChangeShapeType="1"/>
                </p:cNvSpPr>
                <p:nvPr/>
              </p:nvSpPr>
              <p:spPr bwMode="auto">
                <a:xfrm>
                  <a:off x="3420"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1" name="Line 242"/>
                <p:cNvSpPr>
                  <a:spLocks noChangeShapeType="1"/>
                </p:cNvSpPr>
                <p:nvPr/>
              </p:nvSpPr>
              <p:spPr bwMode="auto">
                <a:xfrm>
                  <a:off x="3428"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2" name="Line 243"/>
                <p:cNvSpPr>
                  <a:spLocks noChangeShapeType="1"/>
                </p:cNvSpPr>
                <p:nvPr/>
              </p:nvSpPr>
              <p:spPr bwMode="auto">
                <a:xfrm>
                  <a:off x="3436"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3" name="Line 244"/>
                <p:cNvSpPr>
                  <a:spLocks noChangeShapeType="1"/>
                </p:cNvSpPr>
                <p:nvPr/>
              </p:nvSpPr>
              <p:spPr bwMode="auto">
                <a:xfrm>
                  <a:off x="3444"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4" name="Line 245"/>
                <p:cNvSpPr>
                  <a:spLocks noChangeShapeType="1"/>
                </p:cNvSpPr>
                <p:nvPr/>
              </p:nvSpPr>
              <p:spPr bwMode="auto">
                <a:xfrm>
                  <a:off x="3452"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5" name="Line 246"/>
                <p:cNvSpPr>
                  <a:spLocks noChangeShapeType="1"/>
                </p:cNvSpPr>
                <p:nvPr/>
              </p:nvSpPr>
              <p:spPr bwMode="auto">
                <a:xfrm>
                  <a:off x="3460"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6" name="Line 247"/>
                <p:cNvSpPr>
                  <a:spLocks noChangeShapeType="1"/>
                </p:cNvSpPr>
                <p:nvPr/>
              </p:nvSpPr>
              <p:spPr bwMode="auto">
                <a:xfrm>
                  <a:off x="3468"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7" name="Line 248"/>
                <p:cNvSpPr>
                  <a:spLocks noChangeShapeType="1"/>
                </p:cNvSpPr>
                <p:nvPr/>
              </p:nvSpPr>
              <p:spPr bwMode="auto">
                <a:xfrm>
                  <a:off x="3476"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8" name="Line 249"/>
                <p:cNvSpPr>
                  <a:spLocks noChangeShapeType="1"/>
                </p:cNvSpPr>
                <p:nvPr/>
              </p:nvSpPr>
              <p:spPr bwMode="auto">
                <a:xfrm>
                  <a:off x="3484"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9" name="Line 250"/>
                <p:cNvSpPr>
                  <a:spLocks noChangeShapeType="1"/>
                </p:cNvSpPr>
                <p:nvPr/>
              </p:nvSpPr>
              <p:spPr bwMode="auto">
                <a:xfrm>
                  <a:off x="3492"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0" name="Line 251"/>
                <p:cNvSpPr>
                  <a:spLocks noChangeShapeType="1"/>
                </p:cNvSpPr>
                <p:nvPr/>
              </p:nvSpPr>
              <p:spPr bwMode="auto">
                <a:xfrm>
                  <a:off x="3500"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1" name="Line 252"/>
                <p:cNvSpPr>
                  <a:spLocks noChangeShapeType="1"/>
                </p:cNvSpPr>
                <p:nvPr/>
              </p:nvSpPr>
              <p:spPr bwMode="auto">
                <a:xfrm>
                  <a:off x="3508"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2" name="Line 253"/>
                <p:cNvSpPr>
                  <a:spLocks noChangeShapeType="1"/>
                </p:cNvSpPr>
                <p:nvPr/>
              </p:nvSpPr>
              <p:spPr bwMode="auto">
                <a:xfrm>
                  <a:off x="3516"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3" name="Line 254"/>
                <p:cNvSpPr>
                  <a:spLocks noChangeShapeType="1"/>
                </p:cNvSpPr>
                <p:nvPr/>
              </p:nvSpPr>
              <p:spPr bwMode="auto">
                <a:xfrm>
                  <a:off x="3524"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64" name="AutoShape 255"/>
                <p:cNvSpPr>
                  <a:spLocks noChangeArrowheads="1"/>
                </p:cNvSpPr>
                <p:nvPr/>
              </p:nvSpPr>
              <p:spPr bwMode="auto">
                <a:xfrm>
                  <a:off x="3365" y="2872"/>
                  <a:ext cx="165"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265" name="AutoShape 256"/>
                <p:cNvSpPr>
                  <a:spLocks noChangeArrowheads="1"/>
                </p:cNvSpPr>
                <p:nvPr/>
              </p:nvSpPr>
              <p:spPr bwMode="auto">
                <a:xfrm>
                  <a:off x="3365" y="2884"/>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66" name="AutoShape 257"/>
                <p:cNvSpPr>
                  <a:spLocks noChangeArrowheads="1"/>
                </p:cNvSpPr>
                <p:nvPr/>
              </p:nvSpPr>
              <p:spPr bwMode="auto">
                <a:xfrm>
                  <a:off x="3365" y="2898"/>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67" name="AutoShape 258"/>
                <p:cNvSpPr>
                  <a:spLocks noChangeArrowheads="1"/>
                </p:cNvSpPr>
                <p:nvPr/>
              </p:nvSpPr>
              <p:spPr bwMode="auto">
                <a:xfrm>
                  <a:off x="3365" y="2913"/>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68" name="AutoShape 259"/>
                <p:cNvSpPr>
                  <a:spLocks noChangeArrowheads="1"/>
                </p:cNvSpPr>
                <p:nvPr/>
              </p:nvSpPr>
              <p:spPr bwMode="auto">
                <a:xfrm>
                  <a:off x="3365" y="2928"/>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69" name="Line 260"/>
                <p:cNvSpPr>
                  <a:spLocks noChangeShapeType="1"/>
                </p:cNvSpPr>
                <p:nvPr/>
              </p:nvSpPr>
              <p:spPr bwMode="auto">
                <a:xfrm>
                  <a:off x="3373"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0" name="Line 261"/>
                <p:cNvSpPr>
                  <a:spLocks noChangeShapeType="1"/>
                </p:cNvSpPr>
                <p:nvPr/>
              </p:nvSpPr>
              <p:spPr bwMode="auto">
                <a:xfrm>
                  <a:off x="3381"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1" name="Line 262"/>
                <p:cNvSpPr>
                  <a:spLocks noChangeShapeType="1"/>
                </p:cNvSpPr>
                <p:nvPr/>
              </p:nvSpPr>
              <p:spPr bwMode="auto">
                <a:xfrm>
                  <a:off x="3389"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2" name="Line 263"/>
                <p:cNvSpPr>
                  <a:spLocks noChangeShapeType="1"/>
                </p:cNvSpPr>
                <p:nvPr/>
              </p:nvSpPr>
              <p:spPr bwMode="auto">
                <a:xfrm>
                  <a:off x="3397"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3" name="Line 264"/>
                <p:cNvSpPr>
                  <a:spLocks noChangeShapeType="1"/>
                </p:cNvSpPr>
                <p:nvPr/>
              </p:nvSpPr>
              <p:spPr bwMode="auto">
                <a:xfrm>
                  <a:off x="3405"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4" name="Line 265"/>
                <p:cNvSpPr>
                  <a:spLocks noChangeShapeType="1"/>
                </p:cNvSpPr>
                <p:nvPr/>
              </p:nvSpPr>
              <p:spPr bwMode="auto">
                <a:xfrm>
                  <a:off x="3413"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5" name="Line 266"/>
                <p:cNvSpPr>
                  <a:spLocks noChangeShapeType="1"/>
                </p:cNvSpPr>
                <p:nvPr/>
              </p:nvSpPr>
              <p:spPr bwMode="auto">
                <a:xfrm>
                  <a:off x="3420"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6" name="Line 267"/>
                <p:cNvSpPr>
                  <a:spLocks noChangeShapeType="1"/>
                </p:cNvSpPr>
                <p:nvPr/>
              </p:nvSpPr>
              <p:spPr bwMode="auto">
                <a:xfrm>
                  <a:off x="3428"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7" name="Line 268"/>
                <p:cNvSpPr>
                  <a:spLocks noChangeShapeType="1"/>
                </p:cNvSpPr>
                <p:nvPr/>
              </p:nvSpPr>
              <p:spPr bwMode="auto">
                <a:xfrm>
                  <a:off x="3436"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8" name="Line 269"/>
                <p:cNvSpPr>
                  <a:spLocks noChangeShapeType="1"/>
                </p:cNvSpPr>
                <p:nvPr/>
              </p:nvSpPr>
              <p:spPr bwMode="auto">
                <a:xfrm>
                  <a:off x="3444"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79" name="Line 270"/>
                <p:cNvSpPr>
                  <a:spLocks noChangeShapeType="1"/>
                </p:cNvSpPr>
                <p:nvPr/>
              </p:nvSpPr>
              <p:spPr bwMode="auto">
                <a:xfrm>
                  <a:off x="3452"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0" name="Line 271"/>
                <p:cNvSpPr>
                  <a:spLocks noChangeShapeType="1"/>
                </p:cNvSpPr>
                <p:nvPr/>
              </p:nvSpPr>
              <p:spPr bwMode="auto">
                <a:xfrm>
                  <a:off x="3460"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1" name="Line 272"/>
                <p:cNvSpPr>
                  <a:spLocks noChangeShapeType="1"/>
                </p:cNvSpPr>
                <p:nvPr/>
              </p:nvSpPr>
              <p:spPr bwMode="auto">
                <a:xfrm>
                  <a:off x="3468"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2" name="Line 273"/>
                <p:cNvSpPr>
                  <a:spLocks noChangeShapeType="1"/>
                </p:cNvSpPr>
                <p:nvPr/>
              </p:nvSpPr>
              <p:spPr bwMode="auto">
                <a:xfrm>
                  <a:off x="3476"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3" name="Line 274"/>
                <p:cNvSpPr>
                  <a:spLocks noChangeShapeType="1"/>
                </p:cNvSpPr>
                <p:nvPr/>
              </p:nvSpPr>
              <p:spPr bwMode="auto">
                <a:xfrm>
                  <a:off x="3484"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4" name="Line 275"/>
                <p:cNvSpPr>
                  <a:spLocks noChangeShapeType="1"/>
                </p:cNvSpPr>
                <p:nvPr/>
              </p:nvSpPr>
              <p:spPr bwMode="auto">
                <a:xfrm>
                  <a:off x="3492"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5" name="Line 276"/>
                <p:cNvSpPr>
                  <a:spLocks noChangeShapeType="1"/>
                </p:cNvSpPr>
                <p:nvPr/>
              </p:nvSpPr>
              <p:spPr bwMode="auto">
                <a:xfrm>
                  <a:off x="3500"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6" name="Line 277"/>
                <p:cNvSpPr>
                  <a:spLocks noChangeShapeType="1"/>
                </p:cNvSpPr>
                <p:nvPr/>
              </p:nvSpPr>
              <p:spPr bwMode="auto">
                <a:xfrm>
                  <a:off x="3508"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7" name="Line 278"/>
                <p:cNvSpPr>
                  <a:spLocks noChangeShapeType="1"/>
                </p:cNvSpPr>
                <p:nvPr/>
              </p:nvSpPr>
              <p:spPr bwMode="auto">
                <a:xfrm>
                  <a:off x="3516"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8" name="Line 279"/>
                <p:cNvSpPr>
                  <a:spLocks noChangeShapeType="1"/>
                </p:cNvSpPr>
                <p:nvPr/>
              </p:nvSpPr>
              <p:spPr bwMode="auto">
                <a:xfrm>
                  <a:off x="3524"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89" name="AutoShape 280"/>
                <p:cNvSpPr>
                  <a:spLocks noChangeArrowheads="1"/>
                </p:cNvSpPr>
                <p:nvPr/>
              </p:nvSpPr>
              <p:spPr bwMode="auto">
                <a:xfrm>
                  <a:off x="3365" y="2985"/>
                  <a:ext cx="165"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290" name="AutoShape 281"/>
                <p:cNvSpPr>
                  <a:spLocks noChangeArrowheads="1"/>
                </p:cNvSpPr>
                <p:nvPr/>
              </p:nvSpPr>
              <p:spPr bwMode="auto">
                <a:xfrm>
                  <a:off x="3365" y="2997"/>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91" name="AutoShape 282"/>
                <p:cNvSpPr>
                  <a:spLocks noChangeArrowheads="1"/>
                </p:cNvSpPr>
                <p:nvPr/>
              </p:nvSpPr>
              <p:spPr bwMode="auto">
                <a:xfrm>
                  <a:off x="3365" y="3011"/>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92" name="AutoShape 283"/>
                <p:cNvSpPr>
                  <a:spLocks noChangeArrowheads="1"/>
                </p:cNvSpPr>
                <p:nvPr/>
              </p:nvSpPr>
              <p:spPr bwMode="auto">
                <a:xfrm>
                  <a:off x="3365" y="3026"/>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93" name="AutoShape 284"/>
                <p:cNvSpPr>
                  <a:spLocks noChangeArrowheads="1"/>
                </p:cNvSpPr>
                <p:nvPr/>
              </p:nvSpPr>
              <p:spPr bwMode="auto">
                <a:xfrm>
                  <a:off x="3365" y="3040"/>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294" name="Line 285"/>
                <p:cNvSpPr>
                  <a:spLocks noChangeShapeType="1"/>
                </p:cNvSpPr>
                <p:nvPr/>
              </p:nvSpPr>
              <p:spPr bwMode="auto">
                <a:xfrm>
                  <a:off x="3373"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5" name="Line 286"/>
                <p:cNvSpPr>
                  <a:spLocks noChangeShapeType="1"/>
                </p:cNvSpPr>
                <p:nvPr/>
              </p:nvSpPr>
              <p:spPr bwMode="auto">
                <a:xfrm>
                  <a:off x="3381"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6" name="Line 287"/>
                <p:cNvSpPr>
                  <a:spLocks noChangeShapeType="1"/>
                </p:cNvSpPr>
                <p:nvPr/>
              </p:nvSpPr>
              <p:spPr bwMode="auto">
                <a:xfrm>
                  <a:off x="3389"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7" name="Line 288"/>
                <p:cNvSpPr>
                  <a:spLocks noChangeShapeType="1"/>
                </p:cNvSpPr>
                <p:nvPr/>
              </p:nvSpPr>
              <p:spPr bwMode="auto">
                <a:xfrm>
                  <a:off x="3397"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8" name="Line 289"/>
                <p:cNvSpPr>
                  <a:spLocks noChangeShapeType="1"/>
                </p:cNvSpPr>
                <p:nvPr/>
              </p:nvSpPr>
              <p:spPr bwMode="auto">
                <a:xfrm>
                  <a:off x="3405"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99" name="Line 290"/>
                <p:cNvSpPr>
                  <a:spLocks noChangeShapeType="1"/>
                </p:cNvSpPr>
                <p:nvPr/>
              </p:nvSpPr>
              <p:spPr bwMode="auto">
                <a:xfrm>
                  <a:off x="3413"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0" name="Line 291"/>
                <p:cNvSpPr>
                  <a:spLocks noChangeShapeType="1"/>
                </p:cNvSpPr>
                <p:nvPr/>
              </p:nvSpPr>
              <p:spPr bwMode="auto">
                <a:xfrm>
                  <a:off x="3420"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1" name="Line 292"/>
                <p:cNvSpPr>
                  <a:spLocks noChangeShapeType="1"/>
                </p:cNvSpPr>
                <p:nvPr/>
              </p:nvSpPr>
              <p:spPr bwMode="auto">
                <a:xfrm>
                  <a:off x="3428"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2" name="Line 293"/>
                <p:cNvSpPr>
                  <a:spLocks noChangeShapeType="1"/>
                </p:cNvSpPr>
                <p:nvPr/>
              </p:nvSpPr>
              <p:spPr bwMode="auto">
                <a:xfrm>
                  <a:off x="3436"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3" name="Line 294"/>
                <p:cNvSpPr>
                  <a:spLocks noChangeShapeType="1"/>
                </p:cNvSpPr>
                <p:nvPr/>
              </p:nvSpPr>
              <p:spPr bwMode="auto">
                <a:xfrm>
                  <a:off x="3444"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4" name="Line 295"/>
                <p:cNvSpPr>
                  <a:spLocks noChangeShapeType="1"/>
                </p:cNvSpPr>
                <p:nvPr/>
              </p:nvSpPr>
              <p:spPr bwMode="auto">
                <a:xfrm>
                  <a:off x="3452"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5" name="Line 296"/>
                <p:cNvSpPr>
                  <a:spLocks noChangeShapeType="1"/>
                </p:cNvSpPr>
                <p:nvPr/>
              </p:nvSpPr>
              <p:spPr bwMode="auto">
                <a:xfrm>
                  <a:off x="3460"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6" name="Line 297"/>
                <p:cNvSpPr>
                  <a:spLocks noChangeShapeType="1"/>
                </p:cNvSpPr>
                <p:nvPr/>
              </p:nvSpPr>
              <p:spPr bwMode="auto">
                <a:xfrm>
                  <a:off x="3468"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7" name="Line 298"/>
                <p:cNvSpPr>
                  <a:spLocks noChangeShapeType="1"/>
                </p:cNvSpPr>
                <p:nvPr/>
              </p:nvSpPr>
              <p:spPr bwMode="auto">
                <a:xfrm>
                  <a:off x="3476"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8" name="Line 299"/>
                <p:cNvSpPr>
                  <a:spLocks noChangeShapeType="1"/>
                </p:cNvSpPr>
                <p:nvPr/>
              </p:nvSpPr>
              <p:spPr bwMode="auto">
                <a:xfrm>
                  <a:off x="3484"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09" name="Line 300"/>
                <p:cNvSpPr>
                  <a:spLocks noChangeShapeType="1"/>
                </p:cNvSpPr>
                <p:nvPr/>
              </p:nvSpPr>
              <p:spPr bwMode="auto">
                <a:xfrm>
                  <a:off x="3492"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0" name="Line 301"/>
                <p:cNvSpPr>
                  <a:spLocks noChangeShapeType="1"/>
                </p:cNvSpPr>
                <p:nvPr/>
              </p:nvSpPr>
              <p:spPr bwMode="auto">
                <a:xfrm>
                  <a:off x="3500"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1" name="Line 302"/>
                <p:cNvSpPr>
                  <a:spLocks noChangeShapeType="1"/>
                </p:cNvSpPr>
                <p:nvPr/>
              </p:nvSpPr>
              <p:spPr bwMode="auto">
                <a:xfrm>
                  <a:off x="3508"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2" name="Line 303"/>
                <p:cNvSpPr>
                  <a:spLocks noChangeShapeType="1"/>
                </p:cNvSpPr>
                <p:nvPr/>
              </p:nvSpPr>
              <p:spPr bwMode="auto">
                <a:xfrm>
                  <a:off x="3516"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3" name="Line 304"/>
                <p:cNvSpPr>
                  <a:spLocks noChangeShapeType="1"/>
                </p:cNvSpPr>
                <p:nvPr/>
              </p:nvSpPr>
              <p:spPr bwMode="auto">
                <a:xfrm>
                  <a:off x="3524"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14" name="AutoShape 305"/>
                <p:cNvSpPr>
                  <a:spLocks noChangeArrowheads="1"/>
                </p:cNvSpPr>
                <p:nvPr/>
              </p:nvSpPr>
              <p:spPr bwMode="auto">
                <a:xfrm>
                  <a:off x="3301" y="2838"/>
                  <a:ext cx="43" cy="5"/>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315" name="Freeform 306"/>
                <p:cNvSpPr>
                  <a:spLocks/>
                </p:cNvSpPr>
                <p:nvPr/>
              </p:nvSpPr>
              <p:spPr bwMode="auto">
                <a:xfrm>
                  <a:off x="3300" y="2837"/>
                  <a:ext cx="46" cy="9"/>
                </a:xfrm>
                <a:custGeom>
                  <a:avLst/>
                  <a:gdLst>
                    <a:gd name="T0" fmla="*/ 0 w 46"/>
                    <a:gd name="T1" fmla="*/ 8 h 9"/>
                    <a:gd name="T2" fmla="*/ 45 w 46"/>
                    <a:gd name="T3" fmla="*/ 8 h 9"/>
                    <a:gd name="T4" fmla="*/ 45 w 46"/>
                    <a:gd name="T5" fmla="*/ 0 h 9"/>
                    <a:gd name="T6" fmla="*/ 0 60000 65536"/>
                    <a:gd name="T7" fmla="*/ 0 60000 65536"/>
                    <a:gd name="T8" fmla="*/ 0 60000 65536"/>
                    <a:gd name="T9" fmla="*/ 0 w 46"/>
                    <a:gd name="T10" fmla="*/ 0 h 9"/>
                    <a:gd name="T11" fmla="*/ 46 w 46"/>
                    <a:gd name="T12" fmla="*/ 9 h 9"/>
                  </a:gdLst>
                  <a:ahLst/>
                  <a:cxnLst>
                    <a:cxn ang="T6">
                      <a:pos x="T0" y="T1"/>
                    </a:cxn>
                    <a:cxn ang="T7">
                      <a:pos x="T2" y="T3"/>
                    </a:cxn>
                    <a:cxn ang="T8">
                      <a:pos x="T4" y="T5"/>
                    </a:cxn>
                  </a:cxnLst>
                  <a:rect l="T9" t="T10" r="T11" b="T12"/>
                  <a:pathLst>
                    <a:path w="46" h="9">
                      <a:moveTo>
                        <a:pt x="0" y="8"/>
                      </a:moveTo>
                      <a:lnTo>
                        <a:pt x="45" y="8"/>
                      </a:lnTo>
                      <a:lnTo>
                        <a:pt x="45"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316" name="AutoShape 307"/>
                <p:cNvSpPr>
                  <a:spLocks noChangeArrowheads="1"/>
                </p:cNvSpPr>
                <p:nvPr/>
              </p:nvSpPr>
              <p:spPr bwMode="auto">
                <a:xfrm>
                  <a:off x="3301" y="2852"/>
                  <a:ext cx="60" cy="9"/>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317" name="Freeform 308"/>
                <p:cNvSpPr>
                  <a:spLocks/>
                </p:cNvSpPr>
                <p:nvPr/>
              </p:nvSpPr>
              <p:spPr bwMode="auto">
                <a:xfrm>
                  <a:off x="3300" y="2851"/>
                  <a:ext cx="65" cy="12"/>
                </a:xfrm>
                <a:custGeom>
                  <a:avLst/>
                  <a:gdLst>
                    <a:gd name="T0" fmla="*/ 0 w 65"/>
                    <a:gd name="T1" fmla="*/ 11 h 12"/>
                    <a:gd name="T2" fmla="*/ 64 w 65"/>
                    <a:gd name="T3" fmla="*/ 11 h 12"/>
                    <a:gd name="T4" fmla="*/ 64 w 65"/>
                    <a:gd name="T5" fmla="*/ 0 h 12"/>
                    <a:gd name="T6" fmla="*/ 0 60000 65536"/>
                    <a:gd name="T7" fmla="*/ 0 60000 65536"/>
                    <a:gd name="T8" fmla="*/ 0 60000 65536"/>
                    <a:gd name="T9" fmla="*/ 0 w 65"/>
                    <a:gd name="T10" fmla="*/ 0 h 12"/>
                    <a:gd name="T11" fmla="*/ 65 w 65"/>
                    <a:gd name="T12" fmla="*/ 12 h 12"/>
                  </a:gdLst>
                  <a:ahLst/>
                  <a:cxnLst>
                    <a:cxn ang="T6">
                      <a:pos x="T0" y="T1"/>
                    </a:cxn>
                    <a:cxn ang="T7">
                      <a:pos x="T2" y="T3"/>
                    </a:cxn>
                    <a:cxn ang="T8">
                      <a:pos x="T4" y="T5"/>
                    </a:cxn>
                  </a:cxnLst>
                  <a:rect l="T9" t="T10" r="T11" b="T12"/>
                  <a:pathLst>
                    <a:path w="65" h="12">
                      <a:moveTo>
                        <a:pt x="0" y="11"/>
                      </a:moveTo>
                      <a:lnTo>
                        <a:pt x="64" y="11"/>
                      </a:lnTo>
                      <a:lnTo>
                        <a:pt x="6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grpSp>
          <p:grpSp>
            <p:nvGrpSpPr>
              <p:cNvPr id="16" name="Group 309"/>
              <p:cNvGrpSpPr>
                <a:grpSpLocks/>
              </p:cNvGrpSpPr>
              <p:nvPr/>
            </p:nvGrpSpPr>
            <p:grpSpPr bwMode="auto">
              <a:xfrm>
                <a:off x="3087" y="3134"/>
                <a:ext cx="278" cy="348"/>
                <a:chOff x="3087" y="3134"/>
                <a:chExt cx="278" cy="348"/>
              </a:xfrm>
            </p:grpSpPr>
            <p:sp>
              <p:nvSpPr>
                <p:cNvPr id="118" name="AutoShape 310"/>
                <p:cNvSpPr>
                  <a:spLocks noChangeArrowheads="1"/>
                </p:cNvSpPr>
                <p:nvPr/>
              </p:nvSpPr>
              <p:spPr bwMode="auto">
                <a:xfrm>
                  <a:off x="3088" y="3135"/>
                  <a:ext cx="277" cy="332"/>
                </a:xfrm>
                <a:prstGeom prst="roundRect">
                  <a:avLst>
                    <a:gd name="adj" fmla="val 0"/>
                  </a:avLst>
                </a:prstGeom>
                <a:solidFill>
                  <a:srgbClr val="C0C0C0"/>
                </a:solidFill>
                <a:ln w="12700">
                  <a:solidFill>
                    <a:srgbClr val="A2A2A2"/>
                  </a:solidFill>
                  <a:round/>
                  <a:headEnd/>
                  <a:tailEnd/>
                </a:ln>
              </p:spPr>
              <p:txBody>
                <a:bodyPr wrap="none" anchor="ctr"/>
                <a:lstStyle/>
                <a:p>
                  <a:endParaRPr lang="id-ID"/>
                </a:p>
              </p:txBody>
            </p:sp>
            <p:sp>
              <p:nvSpPr>
                <p:cNvPr id="119" name="AutoShape 311"/>
                <p:cNvSpPr>
                  <a:spLocks noChangeArrowheads="1"/>
                </p:cNvSpPr>
                <p:nvPr/>
              </p:nvSpPr>
              <p:spPr bwMode="auto">
                <a:xfrm>
                  <a:off x="3093" y="3469"/>
                  <a:ext cx="268" cy="13"/>
                </a:xfrm>
                <a:prstGeom prst="roundRect">
                  <a:avLst>
                    <a:gd name="adj" fmla="val 0"/>
                  </a:avLst>
                </a:prstGeom>
                <a:solidFill>
                  <a:srgbClr val="000000"/>
                </a:solidFill>
                <a:ln w="12700">
                  <a:solidFill>
                    <a:srgbClr val="000000"/>
                  </a:solidFill>
                  <a:round/>
                  <a:headEnd/>
                  <a:tailEnd/>
                </a:ln>
              </p:spPr>
              <p:txBody>
                <a:bodyPr wrap="none" anchor="ctr"/>
                <a:lstStyle/>
                <a:p>
                  <a:endParaRPr lang="id-ID"/>
                </a:p>
              </p:txBody>
            </p:sp>
            <p:sp>
              <p:nvSpPr>
                <p:cNvPr id="120" name="Line 312"/>
                <p:cNvSpPr>
                  <a:spLocks noChangeShapeType="1"/>
                </p:cNvSpPr>
                <p:nvPr/>
              </p:nvSpPr>
              <p:spPr bwMode="auto">
                <a:xfrm>
                  <a:off x="3101" y="3134"/>
                  <a:ext cx="0" cy="334"/>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1" name="Freeform 313"/>
                <p:cNvSpPr>
                  <a:spLocks/>
                </p:cNvSpPr>
                <p:nvPr/>
              </p:nvSpPr>
              <p:spPr bwMode="auto">
                <a:xfrm>
                  <a:off x="3103" y="3135"/>
                  <a:ext cx="247" cy="332"/>
                </a:xfrm>
                <a:custGeom>
                  <a:avLst/>
                  <a:gdLst>
                    <a:gd name="T0" fmla="*/ 0 w 247"/>
                    <a:gd name="T1" fmla="*/ 331 h 332"/>
                    <a:gd name="T2" fmla="*/ 0 w 247"/>
                    <a:gd name="T3" fmla="*/ 0 h 332"/>
                    <a:gd name="T4" fmla="*/ 246 w 247"/>
                    <a:gd name="T5" fmla="*/ 0 h 332"/>
                    <a:gd name="T6" fmla="*/ 0 60000 65536"/>
                    <a:gd name="T7" fmla="*/ 0 60000 65536"/>
                    <a:gd name="T8" fmla="*/ 0 60000 65536"/>
                    <a:gd name="T9" fmla="*/ 0 w 247"/>
                    <a:gd name="T10" fmla="*/ 0 h 332"/>
                    <a:gd name="T11" fmla="*/ 247 w 247"/>
                    <a:gd name="T12" fmla="*/ 332 h 332"/>
                  </a:gdLst>
                  <a:ahLst/>
                  <a:cxnLst>
                    <a:cxn ang="T6">
                      <a:pos x="T0" y="T1"/>
                    </a:cxn>
                    <a:cxn ang="T7">
                      <a:pos x="T2" y="T3"/>
                    </a:cxn>
                    <a:cxn ang="T8">
                      <a:pos x="T4" y="T5"/>
                    </a:cxn>
                  </a:cxnLst>
                  <a:rect l="T9" t="T10" r="T11" b="T12"/>
                  <a:pathLst>
                    <a:path w="247" h="332">
                      <a:moveTo>
                        <a:pt x="0" y="331"/>
                      </a:moveTo>
                      <a:lnTo>
                        <a:pt x="0" y="0"/>
                      </a:lnTo>
                      <a:lnTo>
                        <a:pt x="246"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22" name="Freeform 314"/>
                <p:cNvSpPr>
                  <a:spLocks/>
                </p:cNvSpPr>
                <p:nvPr/>
              </p:nvSpPr>
              <p:spPr bwMode="auto">
                <a:xfrm>
                  <a:off x="3087" y="3135"/>
                  <a:ext cx="12" cy="331"/>
                </a:xfrm>
                <a:custGeom>
                  <a:avLst/>
                  <a:gdLst>
                    <a:gd name="T0" fmla="*/ 0 w 12"/>
                    <a:gd name="T1" fmla="*/ 330 h 331"/>
                    <a:gd name="T2" fmla="*/ 0 w 12"/>
                    <a:gd name="T3" fmla="*/ 0 h 331"/>
                    <a:gd name="T4" fmla="*/ 11 w 12"/>
                    <a:gd name="T5" fmla="*/ 0 h 331"/>
                    <a:gd name="T6" fmla="*/ 0 60000 65536"/>
                    <a:gd name="T7" fmla="*/ 0 60000 65536"/>
                    <a:gd name="T8" fmla="*/ 0 60000 65536"/>
                    <a:gd name="T9" fmla="*/ 0 w 12"/>
                    <a:gd name="T10" fmla="*/ 0 h 331"/>
                    <a:gd name="T11" fmla="*/ 12 w 12"/>
                    <a:gd name="T12" fmla="*/ 331 h 331"/>
                  </a:gdLst>
                  <a:ahLst/>
                  <a:cxnLst>
                    <a:cxn ang="T6">
                      <a:pos x="T0" y="T1"/>
                    </a:cxn>
                    <a:cxn ang="T7">
                      <a:pos x="T2" y="T3"/>
                    </a:cxn>
                    <a:cxn ang="T8">
                      <a:pos x="T4" y="T5"/>
                    </a:cxn>
                  </a:cxnLst>
                  <a:rect l="T9" t="T10" r="T11" b="T12"/>
                  <a:pathLst>
                    <a:path w="12" h="331">
                      <a:moveTo>
                        <a:pt x="0" y="330"/>
                      </a:moveTo>
                      <a:lnTo>
                        <a:pt x="0" y="0"/>
                      </a:lnTo>
                      <a:lnTo>
                        <a:pt x="11"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23" name="Freeform 315"/>
                <p:cNvSpPr>
                  <a:spLocks/>
                </p:cNvSpPr>
                <p:nvPr/>
              </p:nvSpPr>
              <p:spPr bwMode="auto">
                <a:xfrm>
                  <a:off x="3351" y="3135"/>
                  <a:ext cx="13" cy="331"/>
                </a:xfrm>
                <a:custGeom>
                  <a:avLst/>
                  <a:gdLst>
                    <a:gd name="T0" fmla="*/ 0 w 13"/>
                    <a:gd name="T1" fmla="*/ 0 h 331"/>
                    <a:gd name="T2" fmla="*/ 12 w 13"/>
                    <a:gd name="T3" fmla="*/ 0 h 331"/>
                    <a:gd name="T4" fmla="*/ 12 w 13"/>
                    <a:gd name="T5" fmla="*/ 330 h 331"/>
                    <a:gd name="T6" fmla="*/ 0 60000 65536"/>
                    <a:gd name="T7" fmla="*/ 0 60000 65536"/>
                    <a:gd name="T8" fmla="*/ 0 60000 65536"/>
                    <a:gd name="T9" fmla="*/ 0 w 13"/>
                    <a:gd name="T10" fmla="*/ 0 h 331"/>
                    <a:gd name="T11" fmla="*/ 13 w 13"/>
                    <a:gd name="T12" fmla="*/ 331 h 331"/>
                  </a:gdLst>
                  <a:ahLst/>
                  <a:cxnLst>
                    <a:cxn ang="T6">
                      <a:pos x="T0" y="T1"/>
                    </a:cxn>
                    <a:cxn ang="T7">
                      <a:pos x="T2" y="T3"/>
                    </a:cxn>
                    <a:cxn ang="T8">
                      <a:pos x="T4" y="T5"/>
                    </a:cxn>
                  </a:cxnLst>
                  <a:rect l="T9" t="T10" r="T11" b="T12"/>
                  <a:pathLst>
                    <a:path w="13" h="331">
                      <a:moveTo>
                        <a:pt x="0" y="0"/>
                      </a:moveTo>
                      <a:lnTo>
                        <a:pt x="12" y="0"/>
                      </a:lnTo>
                      <a:lnTo>
                        <a:pt x="12" y="33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24" name="Line 316"/>
                <p:cNvSpPr>
                  <a:spLocks noChangeShapeType="1"/>
                </p:cNvSpPr>
                <p:nvPr/>
              </p:nvSpPr>
              <p:spPr bwMode="auto">
                <a:xfrm>
                  <a:off x="3352" y="3134"/>
                  <a:ext cx="0" cy="335"/>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25" name="AutoShape 317"/>
                <p:cNvSpPr>
                  <a:spLocks noChangeArrowheads="1"/>
                </p:cNvSpPr>
                <p:nvPr/>
              </p:nvSpPr>
              <p:spPr bwMode="auto">
                <a:xfrm>
                  <a:off x="3110" y="3157"/>
                  <a:ext cx="49" cy="73"/>
                </a:xfrm>
                <a:prstGeom prst="roundRect">
                  <a:avLst>
                    <a:gd name="adj" fmla="val 0"/>
                  </a:avLst>
                </a:pr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sp>
              <p:nvSpPr>
                <p:cNvPr id="126" name="AutoShape 318"/>
                <p:cNvSpPr>
                  <a:spLocks noChangeArrowheads="1"/>
                </p:cNvSpPr>
                <p:nvPr/>
              </p:nvSpPr>
              <p:spPr bwMode="auto">
                <a:xfrm>
                  <a:off x="3116" y="3162"/>
                  <a:ext cx="37" cy="62"/>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27" name="AutoShape 319"/>
                <p:cNvSpPr>
                  <a:spLocks noChangeArrowheads="1"/>
                </p:cNvSpPr>
                <p:nvPr/>
              </p:nvSpPr>
              <p:spPr bwMode="auto">
                <a:xfrm>
                  <a:off x="3118" y="3207"/>
                  <a:ext cx="34" cy="17"/>
                </a:xfrm>
                <a:prstGeom prst="roundRect">
                  <a:avLst>
                    <a:gd name="adj" fmla="val 0"/>
                  </a:avLst>
                </a:prstGeom>
                <a:solidFill>
                  <a:srgbClr val="C0C0C0"/>
                </a:solidFill>
                <a:ln w="12700">
                  <a:solidFill>
                    <a:srgbClr val="5F5F5F"/>
                  </a:solidFill>
                  <a:round/>
                  <a:headEnd/>
                  <a:tailEnd/>
                </a:ln>
              </p:spPr>
              <p:txBody>
                <a:bodyPr wrap="none" anchor="ctr"/>
                <a:lstStyle/>
                <a:p>
                  <a:endParaRPr lang="id-ID"/>
                </a:p>
              </p:txBody>
            </p:sp>
            <p:sp>
              <p:nvSpPr>
                <p:cNvPr id="128" name="AutoShape 320"/>
                <p:cNvSpPr>
                  <a:spLocks noChangeArrowheads="1"/>
                </p:cNvSpPr>
                <p:nvPr/>
              </p:nvSpPr>
              <p:spPr bwMode="auto">
                <a:xfrm>
                  <a:off x="3118" y="3163"/>
                  <a:ext cx="14" cy="40"/>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29" name="AutoShape 321"/>
                <p:cNvSpPr>
                  <a:spLocks noChangeArrowheads="1"/>
                </p:cNvSpPr>
                <p:nvPr/>
              </p:nvSpPr>
              <p:spPr bwMode="auto">
                <a:xfrm>
                  <a:off x="3140" y="3165"/>
                  <a:ext cx="10" cy="34"/>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30" name="AutoShape 322"/>
                <p:cNvSpPr>
                  <a:spLocks noChangeArrowheads="1"/>
                </p:cNvSpPr>
                <p:nvPr/>
              </p:nvSpPr>
              <p:spPr bwMode="auto">
                <a:xfrm>
                  <a:off x="3121" y="3175"/>
                  <a:ext cx="8" cy="25"/>
                </a:xfrm>
                <a:prstGeom prst="roundRect">
                  <a:avLst>
                    <a:gd name="adj" fmla="val 0"/>
                  </a:avLst>
                </a:prstGeom>
                <a:solidFill>
                  <a:srgbClr val="808080"/>
                </a:solidFill>
                <a:ln w="12700">
                  <a:solidFill>
                    <a:srgbClr val="404040"/>
                  </a:solidFill>
                  <a:round/>
                  <a:headEnd/>
                  <a:tailEnd/>
                </a:ln>
              </p:spPr>
              <p:txBody>
                <a:bodyPr wrap="none" anchor="ctr"/>
                <a:lstStyle/>
                <a:p>
                  <a:endParaRPr lang="id-ID"/>
                </a:p>
              </p:txBody>
            </p:sp>
            <p:sp>
              <p:nvSpPr>
                <p:cNvPr id="131" name="AutoShape 323"/>
                <p:cNvSpPr>
                  <a:spLocks noChangeArrowheads="1"/>
                </p:cNvSpPr>
                <p:nvPr/>
              </p:nvSpPr>
              <p:spPr bwMode="auto">
                <a:xfrm>
                  <a:off x="3122" y="3175"/>
                  <a:ext cx="7" cy="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32" name="AutoShape 324"/>
                <p:cNvSpPr>
                  <a:spLocks noChangeArrowheads="1"/>
                </p:cNvSpPr>
                <p:nvPr/>
              </p:nvSpPr>
              <p:spPr bwMode="auto">
                <a:xfrm>
                  <a:off x="3134" y="3163"/>
                  <a:ext cx="0" cy="4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33" name="AutoShape 325"/>
                <p:cNvSpPr>
                  <a:spLocks noChangeArrowheads="1"/>
                </p:cNvSpPr>
                <p:nvPr/>
              </p:nvSpPr>
              <p:spPr bwMode="auto">
                <a:xfrm>
                  <a:off x="3139" y="3165"/>
                  <a:ext cx="2" cy="34"/>
                </a:xfrm>
                <a:prstGeom prst="roundRect">
                  <a:avLst>
                    <a:gd name="adj" fmla="val 0"/>
                  </a:avLst>
                </a:prstGeom>
                <a:solidFill>
                  <a:srgbClr val="E1E1E1"/>
                </a:solidFill>
                <a:ln w="12700">
                  <a:solidFill>
                    <a:srgbClr val="404040"/>
                  </a:solidFill>
                  <a:round/>
                  <a:headEnd/>
                  <a:tailEnd/>
                </a:ln>
              </p:spPr>
              <p:txBody>
                <a:bodyPr wrap="none" anchor="ctr"/>
                <a:lstStyle/>
                <a:p>
                  <a:endParaRPr lang="id-ID"/>
                </a:p>
              </p:txBody>
            </p:sp>
            <p:sp>
              <p:nvSpPr>
                <p:cNvPr id="134" name="AutoShape 326"/>
                <p:cNvSpPr>
                  <a:spLocks noChangeArrowheads="1"/>
                </p:cNvSpPr>
                <p:nvPr/>
              </p:nvSpPr>
              <p:spPr bwMode="auto">
                <a:xfrm>
                  <a:off x="3127" y="3209"/>
                  <a:ext cx="3" cy="1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35" name="Oval 327"/>
                <p:cNvSpPr>
                  <a:spLocks noChangeArrowheads="1"/>
                </p:cNvSpPr>
                <p:nvPr/>
              </p:nvSpPr>
              <p:spPr bwMode="auto">
                <a:xfrm>
                  <a:off x="3121" y="3210"/>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36" name="Oval 328"/>
                <p:cNvSpPr>
                  <a:spLocks noChangeArrowheads="1"/>
                </p:cNvSpPr>
                <p:nvPr/>
              </p:nvSpPr>
              <p:spPr bwMode="auto">
                <a:xfrm>
                  <a:off x="3121" y="3218"/>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37" name="Freeform 329"/>
                <p:cNvSpPr>
                  <a:spLocks/>
                </p:cNvSpPr>
                <p:nvPr/>
              </p:nvSpPr>
              <p:spPr bwMode="auto">
                <a:xfrm>
                  <a:off x="3110" y="3156"/>
                  <a:ext cx="51" cy="76"/>
                </a:xfrm>
                <a:custGeom>
                  <a:avLst/>
                  <a:gdLst>
                    <a:gd name="T0" fmla="*/ 50 w 51"/>
                    <a:gd name="T1" fmla="*/ 0 h 76"/>
                    <a:gd name="T2" fmla="*/ 50 w 51"/>
                    <a:gd name="T3" fmla="*/ 75 h 76"/>
                    <a:gd name="T4" fmla="*/ 0 w 51"/>
                    <a:gd name="T5" fmla="*/ 75 h 76"/>
                    <a:gd name="T6" fmla="*/ 0 60000 65536"/>
                    <a:gd name="T7" fmla="*/ 0 60000 65536"/>
                    <a:gd name="T8" fmla="*/ 0 60000 65536"/>
                    <a:gd name="T9" fmla="*/ 0 w 51"/>
                    <a:gd name="T10" fmla="*/ 0 h 76"/>
                    <a:gd name="T11" fmla="*/ 51 w 51"/>
                    <a:gd name="T12" fmla="*/ 76 h 76"/>
                  </a:gdLst>
                  <a:ahLst/>
                  <a:cxnLst>
                    <a:cxn ang="T6">
                      <a:pos x="T0" y="T1"/>
                    </a:cxn>
                    <a:cxn ang="T7">
                      <a:pos x="T2" y="T3"/>
                    </a:cxn>
                    <a:cxn ang="T8">
                      <a:pos x="T4" y="T5"/>
                    </a:cxn>
                  </a:cxnLst>
                  <a:rect l="T9" t="T10" r="T11" b="T12"/>
                  <a:pathLst>
                    <a:path w="51" h="76">
                      <a:moveTo>
                        <a:pt x="50" y="0"/>
                      </a:moveTo>
                      <a:lnTo>
                        <a:pt x="50" y="75"/>
                      </a:lnTo>
                      <a:lnTo>
                        <a:pt x="0" y="75"/>
                      </a:lnTo>
                    </a:path>
                  </a:pathLst>
                </a:custGeom>
                <a:noFill/>
                <a:ln w="12700" cap="rnd">
                  <a:solidFill>
                    <a:srgbClr val="40404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38" name="AutoShape 330"/>
                <p:cNvSpPr>
                  <a:spLocks noChangeArrowheads="1"/>
                </p:cNvSpPr>
                <p:nvPr/>
              </p:nvSpPr>
              <p:spPr bwMode="auto">
                <a:xfrm>
                  <a:off x="3143" y="3209"/>
                  <a:ext cx="3" cy="5"/>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39" name="AutoShape 331"/>
                <p:cNvSpPr>
                  <a:spLocks noChangeArrowheads="1"/>
                </p:cNvSpPr>
                <p:nvPr/>
              </p:nvSpPr>
              <p:spPr bwMode="auto">
                <a:xfrm>
                  <a:off x="3174" y="3160"/>
                  <a:ext cx="166"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0" name="AutoShape 332"/>
                <p:cNvSpPr>
                  <a:spLocks noChangeArrowheads="1"/>
                </p:cNvSpPr>
                <p:nvPr/>
              </p:nvSpPr>
              <p:spPr bwMode="auto">
                <a:xfrm>
                  <a:off x="3174" y="3173"/>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1" name="AutoShape 333"/>
                <p:cNvSpPr>
                  <a:spLocks noChangeArrowheads="1"/>
                </p:cNvSpPr>
                <p:nvPr/>
              </p:nvSpPr>
              <p:spPr bwMode="auto">
                <a:xfrm>
                  <a:off x="3174" y="3187"/>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2" name="AutoShape 334"/>
                <p:cNvSpPr>
                  <a:spLocks noChangeArrowheads="1"/>
                </p:cNvSpPr>
                <p:nvPr/>
              </p:nvSpPr>
              <p:spPr bwMode="auto">
                <a:xfrm>
                  <a:off x="3174" y="3201"/>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3" name="AutoShape 335"/>
                <p:cNvSpPr>
                  <a:spLocks noChangeArrowheads="1"/>
                </p:cNvSpPr>
                <p:nvPr/>
              </p:nvSpPr>
              <p:spPr bwMode="auto">
                <a:xfrm>
                  <a:off x="3174" y="3216"/>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 name="Line 336"/>
                <p:cNvSpPr>
                  <a:spLocks noChangeShapeType="1"/>
                </p:cNvSpPr>
                <p:nvPr/>
              </p:nvSpPr>
              <p:spPr bwMode="auto">
                <a:xfrm>
                  <a:off x="318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 name="Line 337"/>
                <p:cNvSpPr>
                  <a:spLocks noChangeShapeType="1"/>
                </p:cNvSpPr>
                <p:nvPr/>
              </p:nvSpPr>
              <p:spPr bwMode="auto">
                <a:xfrm>
                  <a:off x="319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 name="Line 338"/>
                <p:cNvSpPr>
                  <a:spLocks noChangeShapeType="1"/>
                </p:cNvSpPr>
                <p:nvPr/>
              </p:nvSpPr>
              <p:spPr bwMode="auto">
                <a:xfrm>
                  <a:off x="319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 name="Line 339"/>
                <p:cNvSpPr>
                  <a:spLocks noChangeShapeType="1"/>
                </p:cNvSpPr>
                <p:nvPr/>
              </p:nvSpPr>
              <p:spPr bwMode="auto">
                <a:xfrm>
                  <a:off x="3206"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 name="Line 340"/>
                <p:cNvSpPr>
                  <a:spLocks noChangeShapeType="1"/>
                </p:cNvSpPr>
                <p:nvPr/>
              </p:nvSpPr>
              <p:spPr bwMode="auto">
                <a:xfrm>
                  <a:off x="3214"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9" name="Line 341"/>
                <p:cNvSpPr>
                  <a:spLocks noChangeShapeType="1"/>
                </p:cNvSpPr>
                <p:nvPr/>
              </p:nvSpPr>
              <p:spPr bwMode="auto">
                <a:xfrm>
                  <a:off x="322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0" name="Line 342"/>
                <p:cNvSpPr>
                  <a:spLocks noChangeShapeType="1"/>
                </p:cNvSpPr>
                <p:nvPr/>
              </p:nvSpPr>
              <p:spPr bwMode="auto">
                <a:xfrm>
                  <a:off x="323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1" name="Line 343"/>
                <p:cNvSpPr>
                  <a:spLocks noChangeShapeType="1"/>
                </p:cNvSpPr>
                <p:nvPr/>
              </p:nvSpPr>
              <p:spPr bwMode="auto">
                <a:xfrm>
                  <a:off x="323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2" name="Line 344"/>
                <p:cNvSpPr>
                  <a:spLocks noChangeShapeType="1"/>
                </p:cNvSpPr>
                <p:nvPr/>
              </p:nvSpPr>
              <p:spPr bwMode="auto">
                <a:xfrm>
                  <a:off x="324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3" name="Line 345"/>
                <p:cNvSpPr>
                  <a:spLocks noChangeShapeType="1"/>
                </p:cNvSpPr>
                <p:nvPr/>
              </p:nvSpPr>
              <p:spPr bwMode="auto">
                <a:xfrm>
                  <a:off x="3254"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4" name="Line 346"/>
                <p:cNvSpPr>
                  <a:spLocks noChangeShapeType="1"/>
                </p:cNvSpPr>
                <p:nvPr/>
              </p:nvSpPr>
              <p:spPr bwMode="auto">
                <a:xfrm>
                  <a:off x="326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5" name="Line 347"/>
                <p:cNvSpPr>
                  <a:spLocks noChangeShapeType="1"/>
                </p:cNvSpPr>
                <p:nvPr/>
              </p:nvSpPr>
              <p:spPr bwMode="auto">
                <a:xfrm>
                  <a:off x="326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6" name="Line 348"/>
                <p:cNvSpPr>
                  <a:spLocks noChangeShapeType="1"/>
                </p:cNvSpPr>
                <p:nvPr/>
              </p:nvSpPr>
              <p:spPr bwMode="auto">
                <a:xfrm>
                  <a:off x="327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7" name="Line 349"/>
                <p:cNvSpPr>
                  <a:spLocks noChangeShapeType="1"/>
                </p:cNvSpPr>
                <p:nvPr/>
              </p:nvSpPr>
              <p:spPr bwMode="auto">
                <a:xfrm>
                  <a:off x="328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8" name="Line 350"/>
                <p:cNvSpPr>
                  <a:spLocks noChangeShapeType="1"/>
                </p:cNvSpPr>
                <p:nvPr/>
              </p:nvSpPr>
              <p:spPr bwMode="auto">
                <a:xfrm>
                  <a:off x="329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59" name="Line 351"/>
                <p:cNvSpPr>
                  <a:spLocks noChangeShapeType="1"/>
                </p:cNvSpPr>
                <p:nvPr/>
              </p:nvSpPr>
              <p:spPr bwMode="auto">
                <a:xfrm>
                  <a:off x="3301"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60" name="Line 352"/>
                <p:cNvSpPr>
                  <a:spLocks noChangeShapeType="1"/>
                </p:cNvSpPr>
                <p:nvPr/>
              </p:nvSpPr>
              <p:spPr bwMode="auto">
                <a:xfrm>
                  <a:off x="330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61" name="Line 353"/>
                <p:cNvSpPr>
                  <a:spLocks noChangeShapeType="1"/>
                </p:cNvSpPr>
                <p:nvPr/>
              </p:nvSpPr>
              <p:spPr bwMode="auto">
                <a:xfrm>
                  <a:off x="331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62" name="Line 354"/>
                <p:cNvSpPr>
                  <a:spLocks noChangeShapeType="1"/>
                </p:cNvSpPr>
                <p:nvPr/>
              </p:nvSpPr>
              <p:spPr bwMode="auto">
                <a:xfrm>
                  <a:off x="332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63" name="Line 355"/>
                <p:cNvSpPr>
                  <a:spLocks noChangeShapeType="1"/>
                </p:cNvSpPr>
                <p:nvPr/>
              </p:nvSpPr>
              <p:spPr bwMode="auto">
                <a:xfrm>
                  <a:off x="333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64" name="AutoShape 356"/>
                <p:cNvSpPr>
                  <a:spLocks noChangeArrowheads="1"/>
                </p:cNvSpPr>
                <p:nvPr/>
              </p:nvSpPr>
              <p:spPr bwMode="auto">
                <a:xfrm>
                  <a:off x="3174" y="3279"/>
                  <a:ext cx="166"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65" name="AutoShape 357"/>
                <p:cNvSpPr>
                  <a:spLocks noChangeArrowheads="1"/>
                </p:cNvSpPr>
                <p:nvPr/>
              </p:nvSpPr>
              <p:spPr bwMode="auto">
                <a:xfrm>
                  <a:off x="3174" y="3290"/>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66" name="AutoShape 358"/>
                <p:cNvSpPr>
                  <a:spLocks noChangeArrowheads="1"/>
                </p:cNvSpPr>
                <p:nvPr/>
              </p:nvSpPr>
              <p:spPr bwMode="auto">
                <a:xfrm>
                  <a:off x="3174" y="330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67" name="AutoShape 359"/>
                <p:cNvSpPr>
                  <a:spLocks noChangeArrowheads="1"/>
                </p:cNvSpPr>
                <p:nvPr/>
              </p:nvSpPr>
              <p:spPr bwMode="auto">
                <a:xfrm>
                  <a:off x="3174" y="3319"/>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68" name="AutoShape 360"/>
                <p:cNvSpPr>
                  <a:spLocks noChangeArrowheads="1"/>
                </p:cNvSpPr>
                <p:nvPr/>
              </p:nvSpPr>
              <p:spPr bwMode="auto">
                <a:xfrm>
                  <a:off x="3174" y="333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69" name="Line 361"/>
                <p:cNvSpPr>
                  <a:spLocks noChangeShapeType="1"/>
                </p:cNvSpPr>
                <p:nvPr/>
              </p:nvSpPr>
              <p:spPr bwMode="auto">
                <a:xfrm>
                  <a:off x="318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0" name="Line 362"/>
                <p:cNvSpPr>
                  <a:spLocks noChangeShapeType="1"/>
                </p:cNvSpPr>
                <p:nvPr/>
              </p:nvSpPr>
              <p:spPr bwMode="auto">
                <a:xfrm>
                  <a:off x="319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1" name="Line 363"/>
                <p:cNvSpPr>
                  <a:spLocks noChangeShapeType="1"/>
                </p:cNvSpPr>
                <p:nvPr/>
              </p:nvSpPr>
              <p:spPr bwMode="auto">
                <a:xfrm>
                  <a:off x="319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2" name="Line 364"/>
                <p:cNvSpPr>
                  <a:spLocks noChangeShapeType="1"/>
                </p:cNvSpPr>
                <p:nvPr/>
              </p:nvSpPr>
              <p:spPr bwMode="auto">
                <a:xfrm>
                  <a:off x="3206"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3" name="Line 365"/>
                <p:cNvSpPr>
                  <a:spLocks noChangeShapeType="1"/>
                </p:cNvSpPr>
                <p:nvPr/>
              </p:nvSpPr>
              <p:spPr bwMode="auto">
                <a:xfrm>
                  <a:off x="3214"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4" name="Line 366"/>
                <p:cNvSpPr>
                  <a:spLocks noChangeShapeType="1"/>
                </p:cNvSpPr>
                <p:nvPr/>
              </p:nvSpPr>
              <p:spPr bwMode="auto">
                <a:xfrm>
                  <a:off x="322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5" name="Line 367"/>
                <p:cNvSpPr>
                  <a:spLocks noChangeShapeType="1"/>
                </p:cNvSpPr>
                <p:nvPr/>
              </p:nvSpPr>
              <p:spPr bwMode="auto">
                <a:xfrm>
                  <a:off x="323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6" name="Line 368"/>
                <p:cNvSpPr>
                  <a:spLocks noChangeShapeType="1"/>
                </p:cNvSpPr>
                <p:nvPr/>
              </p:nvSpPr>
              <p:spPr bwMode="auto">
                <a:xfrm>
                  <a:off x="323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7" name="Line 369"/>
                <p:cNvSpPr>
                  <a:spLocks noChangeShapeType="1"/>
                </p:cNvSpPr>
                <p:nvPr/>
              </p:nvSpPr>
              <p:spPr bwMode="auto">
                <a:xfrm>
                  <a:off x="324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8" name="Line 370"/>
                <p:cNvSpPr>
                  <a:spLocks noChangeShapeType="1"/>
                </p:cNvSpPr>
                <p:nvPr/>
              </p:nvSpPr>
              <p:spPr bwMode="auto">
                <a:xfrm>
                  <a:off x="3254"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79" name="Line 371"/>
                <p:cNvSpPr>
                  <a:spLocks noChangeShapeType="1"/>
                </p:cNvSpPr>
                <p:nvPr/>
              </p:nvSpPr>
              <p:spPr bwMode="auto">
                <a:xfrm>
                  <a:off x="326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0" name="Line 372"/>
                <p:cNvSpPr>
                  <a:spLocks noChangeShapeType="1"/>
                </p:cNvSpPr>
                <p:nvPr/>
              </p:nvSpPr>
              <p:spPr bwMode="auto">
                <a:xfrm>
                  <a:off x="326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1" name="Line 373"/>
                <p:cNvSpPr>
                  <a:spLocks noChangeShapeType="1"/>
                </p:cNvSpPr>
                <p:nvPr/>
              </p:nvSpPr>
              <p:spPr bwMode="auto">
                <a:xfrm>
                  <a:off x="327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2" name="Line 374"/>
                <p:cNvSpPr>
                  <a:spLocks noChangeShapeType="1"/>
                </p:cNvSpPr>
                <p:nvPr/>
              </p:nvSpPr>
              <p:spPr bwMode="auto">
                <a:xfrm>
                  <a:off x="328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3" name="Line 375"/>
                <p:cNvSpPr>
                  <a:spLocks noChangeShapeType="1"/>
                </p:cNvSpPr>
                <p:nvPr/>
              </p:nvSpPr>
              <p:spPr bwMode="auto">
                <a:xfrm>
                  <a:off x="329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4" name="Line 376"/>
                <p:cNvSpPr>
                  <a:spLocks noChangeShapeType="1"/>
                </p:cNvSpPr>
                <p:nvPr/>
              </p:nvSpPr>
              <p:spPr bwMode="auto">
                <a:xfrm>
                  <a:off x="3301"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5" name="Line 377"/>
                <p:cNvSpPr>
                  <a:spLocks noChangeShapeType="1"/>
                </p:cNvSpPr>
                <p:nvPr/>
              </p:nvSpPr>
              <p:spPr bwMode="auto">
                <a:xfrm>
                  <a:off x="330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6" name="Line 378"/>
                <p:cNvSpPr>
                  <a:spLocks noChangeShapeType="1"/>
                </p:cNvSpPr>
                <p:nvPr/>
              </p:nvSpPr>
              <p:spPr bwMode="auto">
                <a:xfrm>
                  <a:off x="331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7" name="Line 379"/>
                <p:cNvSpPr>
                  <a:spLocks noChangeShapeType="1"/>
                </p:cNvSpPr>
                <p:nvPr/>
              </p:nvSpPr>
              <p:spPr bwMode="auto">
                <a:xfrm>
                  <a:off x="332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8" name="Line 380"/>
                <p:cNvSpPr>
                  <a:spLocks noChangeShapeType="1"/>
                </p:cNvSpPr>
                <p:nvPr/>
              </p:nvSpPr>
              <p:spPr bwMode="auto">
                <a:xfrm>
                  <a:off x="333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89" name="AutoShape 381"/>
                <p:cNvSpPr>
                  <a:spLocks noChangeArrowheads="1"/>
                </p:cNvSpPr>
                <p:nvPr/>
              </p:nvSpPr>
              <p:spPr bwMode="auto">
                <a:xfrm>
                  <a:off x="3174" y="3391"/>
                  <a:ext cx="166"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90" name="AutoShape 382"/>
                <p:cNvSpPr>
                  <a:spLocks noChangeArrowheads="1"/>
                </p:cNvSpPr>
                <p:nvPr/>
              </p:nvSpPr>
              <p:spPr bwMode="auto">
                <a:xfrm>
                  <a:off x="3174" y="3403"/>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91" name="AutoShape 383"/>
                <p:cNvSpPr>
                  <a:spLocks noChangeArrowheads="1"/>
                </p:cNvSpPr>
                <p:nvPr/>
              </p:nvSpPr>
              <p:spPr bwMode="auto">
                <a:xfrm>
                  <a:off x="3174" y="3417"/>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92" name="AutoShape 384"/>
                <p:cNvSpPr>
                  <a:spLocks noChangeArrowheads="1"/>
                </p:cNvSpPr>
                <p:nvPr/>
              </p:nvSpPr>
              <p:spPr bwMode="auto">
                <a:xfrm>
                  <a:off x="3174" y="3432"/>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93" name="AutoShape 385"/>
                <p:cNvSpPr>
                  <a:spLocks noChangeArrowheads="1"/>
                </p:cNvSpPr>
                <p:nvPr/>
              </p:nvSpPr>
              <p:spPr bwMode="auto">
                <a:xfrm>
                  <a:off x="3174" y="3446"/>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94" name="Line 386"/>
                <p:cNvSpPr>
                  <a:spLocks noChangeShapeType="1"/>
                </p:cNvSpPr>
                <p:nvPr/>
              </p:nvSpPr>
              <p:spPr bwMode="auto">
                <a:xfrm>
                  <a:off x="318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5" name="Line 387"/>
                <p:cNvSpPr>
                  <a:spLocks noChangeShapeType="1"/>
                </p:cNvSpPr>
                <p:nvPr/>
              </p:nvSpPr>
              <p:spPr bwMode="auto">
                <a:xfrm>
                  <a:off x="319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6" name="Line 388"/>
                <p:cNvSpPr>
                  <a:spLocks noChangeShapeType="1"/>
                </p:cNvSpPr>
                <p:nvPr/>
              </p:nvSpPr>
              <p:spPr bwMode="auto">
                <a:xfrm>
                  <a:off x="319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7" name="Line 389"/>
                <p:cNvSpPr>
                  <a:spLocks noChangeShapeType="1"/>
                </p:cNvSpPr>
                <p:nvPr/>
              </p:nvSpPr>
              <p:spPr bwMode="auto">
                <a:xfrm>
                  <a:off x="3206"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8" name="Line 390"/>
                <p:cNvSpPr>
                  <a:spLocks noChangeShapeType="1"/>
                </p:cNvSpPr>
                <p:nvPr/>
              </p:nvSpPr>
              <p:spPr bwMode="auto">
                <a:xfrm>
                  <a:off x="3214"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99" name="Line 391"/>
                <p:cNvSpPr>
                  <a:spLocks noChangeShapeType="1"/>
                </p:cNvSpPr>
                <p:nvPr/>
              </p:nvSpPr>
              <p:spPr bwMode="auto">
                <a:xfrm>
                  <a:off x="322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0" name="Line 392"/>
                <p:cNvSpPr>
                  <a:spLocks noChangeShapeType="1"/>
                </p:cNvSpPr>
                <p:nvPr/>
              </p:nvSpPr>
              <p:spPr bwMode="auto">
                <a:xfrm>
                  <a:off x="323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1" name="Line 393"/>
                <p:cNvSpPr>
                  <a:spLocks noChangeShapeType="1"/>
                </p:cNvSpPr>
                <p:nvPr/>
              </p:nvSpPr>
              <p:spPr bwMode="auto">
                <a:xfrm>
                  <a:off x="323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2" name="Line 394"/>
                <p:cNvSpPr>
                  <a:spLocks noChangeShapeType="1"/>
                </p:cNvSpPr>
                <p:nvPr/>
              </p:nvSpPr>
              <p:spPr bwMode="auto">
                <a:xfrm>
                  <a:off x="324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3" name="Line 395"/>
                <p:cNvSpPr>
                  <a:spLocks noChangeShapeType="1"/>
                </p:cNvSpPr>
                <p:nvPr/>
              </p:nvSpPr>
              <p:spPr bwMode="auto">
                <a:xfrm>
                  <a:off x="3254"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4" name="Line 396"/>
                <p:cNvSpPr>
                  <a:spLocks noChangeShapeType="1"/>
                </p:cNvSpPr>
                <p:nvPr/>
              </p:nvSpPr>
              <p:spPr bwMode="auto">
                <a:xfrm>
                  <a:off x="326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5" name="Line 397"/>
                <p:cNvSpPr>
                  <a:spLocks noChangeShapeType="1"/>
                </p:cNvSpPr>
                <p:nvPr/>
              </p:nvSpPr>
              <p:spPr bwMode="auto">
                <a:xfrm>
                  <a:off x="326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6" name="Line 398"/>
                <p:cNvSpPr>
                  <a:spLocks noChangeShapeType="1"/>
                </p:cNvSpPr>
                <p:nvPr/>
              </p:nvSpPr>
              <p:spPr bwMode="auto">
                <a:xfrm>
                  <a:off x="327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7" name="Line 399"/>
                <p:cNvSpPr>
                  <a:spLocks noChangeShapeType="1"/>
                </p:cNvSpPr>
                <p:nvPr/>
              </p:nvSpPr>
              <p:spPr bwMode="auto">
                <a:xfrm>
                  <a:off x="328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8" name="Line 400"/>
                <p:cNvSpPr>
                  <a:spLocks noChangeShapeType="1"/>
                </p:cNvSpPr>
                <p:nvPr/>
              </p:nvSpPr>
              <p:spPr bwMode="auto">
                <a:xfrm>
                  <a:off x="329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09" name="Line 401"/>
                <p:cNvSpPr>
                  <a:spLocks noChangeShapeType="1"/>
                </p:cNvSpPr>
                <p:nvPr/>
              </p:nvSpPr>
              <p:spPr bwMode="auto">
                <a:xfrm>
                  <a:off x="3301"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0" name="Line 402"/>
                <p:cNvSpPr>
                  <a:spLocks noChangeShapeType="1"/>
                </p:cNvSpPr>
                <p:nvPr/>
              </p:nvSpPr>
              <p:spPr bwMode="auto">
                <a:xfrm>
                  <a:off x="330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1" name="Line 403"/>
                <p:cNvSpPr>
                  <a:spLocks noChangeShapeType="1"/>
                </p:cNvSpPr>
                <p:nvPr/>
              </p:nvSpPr>
              <p:spPr bwMode="auto">
                <a:xfrm>
                  <a:off x="331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2" name="Line 404"/>
                <p:cNvSpPr>
                  <a:spLocks noChangeShapeType="1"/>
                </p:cNvSpPr>
                <p:nvPr/>
              </p:nvSpPr>
              <p:spPr bwMode="auto">
                <a:xfrm>
                  <a:off x="332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3" name="Line 405"/>
                <p:cNvSpPr>
                  <a:spLocks noChangeShapeType="1"/>
                </p:cNvSpPr>
                <p:nvPr/>
              </p:nvSpPr>
              <p:spPr bwMode="auto">
                <a:xfrm>
                  <a:off x="333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4" name="AutoShape 406"/>
                <p:cNvSpPr>
                  <a:spLocks noChangeArrowheads="1"/>
                </p:cNvSpPr>
                <p:nvPr/>
              </p:nvSpPr>
              <p:spPr bwMode="auto">
                <a:xfrm>
                  <a:off x="3111" y="3244"/>
                  <a:ext cx="42" cy="6"/>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215" name="Freeform 407"/>
                <p:cNvSpPr>
                  <a:spLocks/>
                </p:cNvSpPr>
                <p:nvPr/>
              </p:nvSpPr>
              <p:spPr bwMode="auto">
                <a:xfrm>
                  <a:off x="3110" y="3243"/>
                  <a:ext cx="45" cy="9"/>
                </a:xfrm>
                <a:custGeom>
                  <a:avLst/>
                  <a:gdLst>
                    <a:gd name="T0" fmla="*/ 0 w 45"/>
                    <a:gd name="T1" fmla="*/ 8 h 9"/>
                    <a:gd name="T2" fmla="*/ 44 w 45"/>
                    <a:gd name="T3" fmla="*/ 8 h 9"/>
                    <a:gd name="T4" fmla="*/ 44 w 45"/>
                    <a:gd name="T5" fmla="*/ 0 h 9"/>
                    <a:gd name="T6" fmla="*/ 0 60000 65536"/>
                    <a:gd name="T7" fmla="*/ 0 60000 65536"/>
                    <a:gd name="T8" fmla="*/ 0 60000 65536"/>
                    <a:gd name="T9" fmla="*/ 0 w 45"/>
                    <a:gd name="T10" fmla="*/ 0 h 9"/>
                    <a:gd name="T11" fmla="*/ 45 w 45"/>
                    <a:gd name="T12" fmla="*/ 9 h 9"/>
                  </a:gdLst>
                  <a:ahLst/>
                  <a:cxnLst>
                    <a:cxn ang="T6">
                      <a:pos x="T0" y="T1"/>
                    </a:cxn>
                    <a:cxn ang="T7">
                      <a:pos x="T2" y="T3"/>
                    </a:cxn>
                    <a:cxn ang="T8">
                      <a:pos x="T4" y="T5"/>
                    </a:cxn>
                  </a:cxnLst>
                  <a:rect l="T9" t="T10" r="T11" b="T12"/>
                  <a:pathLst>
                    <a:path w="45" h="9">
                      <a:moveTo>
                        <a:pt x="0" y="8"/>
                      </a:moveTo>
                      <a:lnTo>
                        <a:pt x="44" y="8"/>
                      </a:lnTo>
                      <a:lnTo>
                        <a:pt x="4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216" name="AutoShape 408"/>
                <p:cNvSpPr>
                  <a:spLocks noChangeArrowheads="1"/>
                </p:cNvSpPr>
                <p:nvPr/>
              </p:nvSpPr>
              <p:spPr bwMode="auto">
                <a:xfrm>
                  <a:off x="3111" y="3258"/>
                  <a:ext cx="60" cy="9"/>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217" name="Freeform 409"/>
                <p:cNvSpPr>
                  <a:spLocks/>
                </p:cNvSpPr>
                <p:nvPr/>
              </p:nvSpPr>
              <p:spPr bwMode="auto">
                <a:xfrm>
                  <a:off x="3110" y="3257"/>
                  <a:ext cx="64" cy="12"/>
                </a:xfrm>
                <a:custGeom>
                  <a:avLst/>
                  <a:gdLst>
                    <a:gd name="T0" fmla="*/ 0 w 64"/>
                    <a:gd name="T1" fmla="*/ 11 h 12"/>
                    <a:gd name="T2" fmla="*/ 63 w 64"/>
                    <a:gd name="T3" fmla="*/ 11 h 12"/>
                    <a:gd name="T4" fmla="*/ 63 w 64"/>
                    <a:gd name="T5" fmla="*/ 0 h 12"/>
                    <a:gd name="T6" fmla="*/ 0 60000 65536"/>
                    <a:gd name="T7" fmla="*/ 0 60000 65536"/>
                    <a:gd name="T8" fmla="*/ 0 60000 65536"/>
                    <a:gd name="T9" fmla="*/ 0 w 64"/>
                    <a:gd name="T10" fmla="*/ 0 h 12"/>
                    <a:gd name="T11" fmla="*/ 64 w 64"/>
                    <a:gd name="T12" fmla="*/ 12 h 12"/>
                  </a:gdLst>
                  <a:ahLst/>
                  <a:cxnLst>
                    <a:cxn ang="T6">
                      <a:pos x="T0" y="T1"/>
                    </a:cxn>
                    <a:cxn ang="T7">
                      <a:pos x="T2" y="T3"/>
                    </a:cxn>
                    <a:cxn ang="T8">
                      <a:pos x="T4" y="T5"/>
                    </a:cxn>
                  </a:cxnLst>
                  <a:rect l="T9" t="T10" r="T11" b="T12"/>
                  <a:pathLst>
                    <a:path w="64" h="12">
                      <a:moveTo>
                        <a:pt x="0" y="11"/>
                      </a:moveTo>
                      <a:lnTo>
                        <a:pt x="63" y="11"/>
                      </a:lnTo>
                      <a:lnTo>
                        <a:pt x="63"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grpSp>
          <p:grpSp>
            <p:nvGrpSpPr>
              <p:cNvPr id="17" name="Group 410"/>
              <p:cNvGrpSpPr>
                <a:grpSpLocks/>
              </p:cNvGrpSpPr>
              <p:nvPr/>
            </p:nvGrpSpPr>
            <p:grpSpPr bwMode="auto">
              <a:xfrm>
                <a:off x="3455" y="3134"/>
                <a:ext cx="278" cy="348"/>
                <a:chOff x="3455" y="3134"/>
                <a:chExt cx="278" cy="348"/>
              </a:xfrm>
            </p:grpSpPr>
            <p:sp>
              <p:nvSpPr>
                <p:cNvPr id="18" name="AutoShape 411"/>
                <p:cNvSpPr>
                  <a:spLocks noChangeArrowheads="1"/>
                </p:cNvSpPr>
                <p:nvPr/>
              </p:nvSpPr>
              <p:spPr bwMode="auto">
                <a:xfrm>
                  <a:off x="3455" y="3135"/>
                  <a:ext cx="278" cy="332"/>
                </a:xfrm>
                <a:prstGeom prst="roundRect">
                  <a:avLst>
                    <a:gd name="adj" fmla="val 0"/>
                  </a:avLst>
                </a:prstGeom>
                <a:solidFill>
                  <a:srgbClr val="C0C0C0"/>
                </a:solidFill>
                <a:ln w="12700">
                  <a:solidFill>
                    <a:srgbClr val="A2A2A2"/>
                  </a:solidFill>
                  <a:round/>
                  <a:headEnd/>
                  <a:tailEnd/>
                </a:ln>
              </p:spPr>
              <p:txBody>
                <a:bodyPr wrap="none" anchor="ctr"/>
                <a:lstStyle/>
                <a:p>
                  <a:endParaRPr lang="id-ID"/>
                </a:p>
              </p:txBody>
            </p:sp>
            <p:sp>
              <p:nvSpPr>
                <p:cNvPr id="19" name="AutoShape 412"/>
                <p:cNvSpPr>
                  <a:spLocks noChangeArrowheads="1"/>
                </p:cNvSpPr>
                <p:nvPr/>
              </p:nvSpPr>
              <p:spPr bwMode="auto">
                <a:xfrm>
                  <a:off x="3461" y="3469"/>
                  <a:ext cx="268" cy="13"/>
                </a:xfrm>
                <a:prstGeom prst="roundRect">
                  <a:avLst>
                    <a:gd name="adj" fmla="val 0"/>
                  </a:avLst>
                </a:prstGeom>
                <a:solidFill>
                  <a:srgbClr val="000000"/>
                </a:solidFill>
                <a:ln w="12700">
                  <a:solidFill>
                    <a:srgbClr val="000000"/>
                  </a:solidFill>
                  <a:round/>
                  <a:headEnd/>
                  <a:tailEnd/>
                </a:ln>
              </p:spPr>
              <p:txBody>
                <a:bodyPr wrap="none" anchor="ctr"/>
                <a:lstStyle/>
                <a:p>
                  <a:endParaRPr lang="id-ID"/>
                </a:p>
              </p:txBody>
            </p:sp>
            <p:sp>
              <p:nvSpPr>
                <p:cNvPr id="20" name="Line 413"/>
                <p:cNvSpPr>
                  <a:spLocks noChangeShapeType="1"/>
                </p:cNvSpPr>
                <p:nvPr/>
              </p:nvSpPr>
              <p:spPr bwMode="auto">
                <a:xfrm>
                  <a:off x="3468" y="3134"/>
                  <a:ext cx="0" cy="334"/>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1" name="Freeform 414"/>
                <p:cNvSpPr>
                  <a:spLocks/>
                </p:cNvSpPr>
                <p:nvPr/>
              </p:nvSpPr>
              <p:spPr bwMode="auto">
                <a:xfrm>
                  <a:off x="3470" y="3135"/>
                  <a:ext cx="247" cy="332"/>
                </a:xfrm>
                <a:custGeom>
                  <a:avLst/>
                  <a:gdLst>
                    <a:gd name="T0" fmla="*/ 0 w 247"/>
                    <a:gd name="T1" fmla="*/ 331 h 332"/>
                    <a:gd name="T2" fmla="*/ 0 w 247"/>
                    <a:gd name="T3" fmla="*/ 0 h 332"/>
                    <a:gd name="T4" fmla="*/ 246 w 247"/>
                    <a:gd name="T5" fmla="*/ 0 h 332"/>
                    <a:gd name="T6" fmla="*/ 0 60000 65536"/>
                    <a:gd name="T7" fmla="*/ 0 60000 65536"/>
                    <a:gd name="T8" fmla="*/ 0 60000 65536"/>
                    <a:gd name="T9" fmla="*/ 0 w 247"/>
                    <a:gd name="T10" fmla="*/ 0 h 332"/>
                    <a:gd name="T11" fmla="*/ 247 w 247"/>
                    <a:gd name="T12" fmla="*/ 332 h 332"/>
                  </a:gdLst>
                  <a:ahLst/>
                  <a:cxnLst>
                    <a:cxn ang="T6">
                      <a:pos x="T0" y="T1"/>
                    </a:cxn>
                    <a:cxn ang="T7">
                      <a:pos x="T2" y="T3"/>
                    </a:cxn>
                    <a:cxn ang="T8">
                      <a:pos x="T4" y="T5"/>
                    </a:cxn>
                  </a:cxnLst>
                  <a:rect l="T9" t="T10" r="T11" b="T12"/>
                  <a:pathLst>
                    <a:path w="247" h="332">
                      <a:moveTo>
                        <a:pt x="0" y="331"/>
                      </a:moveTo>
                      <a:lnTo>
                        <a:pt x="0" y="0"/>
                      </a:lnTo>
                      <a:lnTo>
                        <a:pt x="246"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22" name="Freeform 415"/>
                <p:cNvSpPr>
                  <a:spLocks/>
                </p:cNvSpPr>
                <p:nvPr/>
              </p:nvSpPr>
              <p:spPr bwMode="auto">
                <a:xfrm>
                  <a:off x="3455" y="3135"/>
                  <a:ext cx="11" cy="331"/>
                </a:xfrm>
                <a:custGeom>
                  <a:avLst/>
                  <a:gdLst>
                    <a:gd name="T0" fmla="*/ 0 w 11"/>
                    <a:gd name="T1" fmla="*/ 330 h 331"/>
                    <a:gd name="T2" fmla="*/ 0 w 11"/>
                    <a:gd name="T3" fmla="*/ 0 h 331"/>
                    <a:gd name="T4" fmla="*/ 10 w 11"/>
                    <a:gd name="T5" fmla="*/ 0 h 331"/>
                    <a:gd name="T6" fmla="*/ 0 60000 65536"/>
                    <a:gd name="T7" fmla="*/ 0 60000 65536"/>
                    <a:gd name="T8" fmla="*/ 0 60000 65536"/>
                    <a:gd name="T9" fmla="*/ 0 w 11"/>
                    <a:gd name="T10" fmla="*/ 0 h 331"/>
                    <a:gd name="T11" fmla="*/ 11 w 11"/>
                    <a:gd name="T12" fmla="*/ 331 h 331"/>
                  </a:gdLst>
                  <a:ahLst/>
                  <a:cxnLst>
                    <a:cxn ang="T6">
                      <a:pos x="T0" y="T1"/>
                    </a:cxn>
                    <a:cxn ang="T7">
                      <a:pos x="T2" y="T3"/>
                    </a:cxn>
                    <a:cxn ang="T8">
                      <a:pos x="T4" y="T5"/>
                    </a:cxn>
                  </a:cxnLst>
                  <a:rect l="T9" t="T10" r="T11" b="T12"/>
                  <a:pathLst>
                    <a:path w="11" h="331">
                      <a:moveTo>
                        <a:pt x="0" y="330"/>
                      </a:moveTo>
                      <a:lnTo>
                        <a:pt x="0" y="0"/>
                      </a:lnTo>
                      <a:lnTo>
                        <a:pt x="10"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23" name="Freeform 416"/>
                <p:cNvSpPr>
                  <a:spLocks/>
                </p:cNvSpPr>
                <p:nvPr/>
              </p:nvSpPr>
              <p:spPr bwMode="auto">
                <a:xfrm>
                  <a:off x="3719" y="3135"/>
                  <a:ext cx="13" cy="331"/>
                </a:xfrm>
                <a:custGeom>
                  <a:avLst/>
                  <a:gdLst>
                    <a:gd name="T0" fmla="*/ 0 w 13"/>
                    <a:gd name="T1" fmla="*/ 0 h 331"/>
                    <a:gd name="T2" fmla="*/ 12 w 13"/>
                    <a:gd name="T3" fmla="*/ 0 h 331"/>
                    <a:gd name="T4" fmla="*/ 12 w 13"/>
                    <a:gd name="T5" fmla="*/ 330 h 331"/>
                    <a:gd name="T6" fmla="*/ 0 60000 65536"/>
                    <a:gd name="T7" fmla="*/ 0 60000 65536"/>
                    <a:gd name="T8" fmla="*/ 0 60000 65536"/>
                    <a:gd name="T9" fmla="*/ 0 w 13"/>
                    <a:gd name="T10" fmla="*/ 0 h 331"/>
                    <a:gd name="T11" fmla="*/ 13 w 13"/>
                    <a:gd name="T12" fmla="*/ 331 h 331"/>
                  </a:gdLst>
                  <a:ahLst/>
                  <a:cxnLst>
                    <a:cxn ang="T6">
                      <a:pos x="T0" y="T1"/>
                    </a:cxn>
                    <a:cxn ang="T7">
                      <a:pos x="T2" y="T3"/>
                    </a:cxn>
                    <a:cxn ang="T8">
                      <a:pos x="T4" y="T5"/>
                    </a:cxn>
                  </a:cxnLst>
                  <a:rect l="T9" t="T10" r="T11" b="T12"/>
                  <a:pathLst>
                    <a:path w="13" h="331">
                      <a:moveTo>
                        <a:pt x="0" y="0"/>
                      </a:moveTo>
                      <a:lnTo>
                        <a:pt x="12" y="0"/>
                      </a:lnTo>
                      <a:lnTo>
                        <a:pt x="12" y="33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24" name="Line 417"/>
                <p:cNvSpPr>
                  <a:spLocks noChangeShapeType="1"/>
                </p:cNvSpPr>
                <p:nvPr/>
              </p:nvSpPr>
              <p:spPr bwMode="auto">
                <a:xfrm>
                  <a:off x="3719" y="3134"/>
                  <a:ext cx="0" cy="335"/>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5" name="AutoShape 418"/>
                <p:cNvSpPr>
                  <a:spLocks noChangeArrowheads="1"/>
                </p:cNvSpPr>
                <p:nvPr/>
              </p:nvSpPr>
              <p:spPr bwMode="auto">
                <a:xfrm>
                  <a:off x="3478" y="3157"/>
                  <a:ext cx="49" cy="73"/>
                </a:xfrm>
                <a:prstGeom prst="roundRect">
                  <a:avLst>
                    <a:gd name="adj" fmla="val 0"/>
                  </a:avLst>
                </a:pr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sp>
              <p:nvSpPr>
                <p:cNvPr id="26" name="AutoShape 419"/>
                <p:cNvSpPr>
                  <a:spLocks noChangeArrowheads="1"/>
                </p:cNvSpPr>
                <p:nvPr/>
              </p:nvSpPr>
              <p:spPr bwMode="auto">
                <a:xfrm>
                  <a:off x="3484" y="3162"/>
                  <a:ext cx="37" cy="62"/>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27" name="AutoShape 420"/>
                <p:cNvSpPr>
                  <a:spLocks noChangeArrowheads="1"/>
                </p:cNvSpPr>
                <p:nvPr/>
              </p:nvSpPr>
              <p:spPr bwMode="auto">
                <a:xfrm>
                  <a:off x="3485" y="3207"/>
                  <a:ext cx="34" cy="17"/>
                </a:xfrm>
                <a:prstGeom prst="roundRect">
                  <a:avLst>
                    <a:gd name="adj" fmla="val 0"/>
                  </a:avLst>
                </a:prstGeom>
                <a:solidFill>
                  <a:srgbClr val="C0C0C0"/>
                </a:solidFill>
                <a:ln w="12700">
                  <a:solidFill>
                    <a:srgbClr val="5F5F5F"/>
                  </a:solidFill>
                  <a:round/>
                  <a:headEnd/>
                  <a:tailEnd/>
                </a:ln>
              </p:spPr>
              <p:txBody>
                <a:bodyPr wrap="none" anchor="ctr"/>
                <a:lstStyle/>
                <a:p>
                  <a:endParaRPr lang="id-ID"/>
                </a:p>
              </p:txBody>
            </p:sp>
            <p:sp>
              <p:nvSpPr>
                <p:cNvPr id="28" name="AutoShape 421"/>
                <p:cNvSpPr>
                  <a:spLocks noChangeArrowheads="1"/>
                </p:cNvSpPr>
                <p:nvPr/>
              </p:nvSpPr>
              <p:spPr bwMode="auto">
                <a:xfrm>
                  <a:off x="3485" y="3163"/>
                  <a:ext cx="14" cy="40"/>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29" name="AutoShape 422"/>
                <p:cNvSpPr>
                  <a:spLocks noChangeArrowheads="1"/>
                </p:cNvSpPr>
                <p:nvPr/>
              </p:nvSpPr>
              <p:spPr bwMode="auto">
                <a:xfrm>
                  <a:off x="3509" y="3165"/>
                  <a:ext cx="8" cy="34"/>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30" name="AutoShape 423"/>
                <p:cNvSpPr>
                  <a:spLocks noChangeArrowheads="1"/>
                </p:cNvSpPr>
                <p:nvPr/>
              </p:nvSpPr>
              <p:spPr bwMode="auto">
                <a:xfrm>
                  <a:off x="3489" y="3175"/>
                  <a:ext cx="7" cy="25"/>
                </a:xfrm>
                <a:prstGeom prst="roundRect">
                  <a:avLst>
                    <a:gd name="adj" fmla="val 0"/>
                  </a:avLst>
                </a:prstGeom>
                <a:solidFill>
                  <a:srgbClr val="808080"/>
                </a:solidFill>
                <a:ln w="12700">
                  <a:solidFill>
                    <a:srgbClr val="404040"/>
                  </a:solidFill>
                  <a:round/>
                  <a:headEnd/>
                  <a:tailEnd/>
                </a:ln>
              </p:spPr>
              <p:txBody>
                <a:bodyPr wrap="none" anchor="ctr"/>
                <a:lstStyle/>
                <a:p>
                  <a:endParaRPr lang="id-ID"/>
                </a:p>
              </p:txBody>
            </p:sp>
            <p:sp>
              <p:nvSpPr>
                <p:cNvPr id="31" name="AutoShape 424"/>
                <p:cNvSpPr>
                  <a:spLocks noChangeArrowheads="1"/>
                </p:cNvSpPr>
                <p:nvPr/>
              </p:nvSpPr>
              <p:spPr bwMode="auto">
                <a:xfrm>
                  <a:off x="3489" y="3175"/>
                  <a:ext cx="7" cy="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32" name="AutoShape 425"/>
                <p:cNvSpPr>
                  <a:spLocks noChangeArrowheads="1"/>
                </p:cNvSpPr>
                <p:nvPr/>
              </p:nvSpPr>
              <p:spPr bwMode="auto">
                <a:xfrm>
                  <a:off x="3501" y="3163"/>
                  <a:ext cx="1" cy="4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33" name="AutoShape 426"/>
                <p:cNvSpPr>
                  <a:spLocks noChangeArrowheads="1"/>
                </p:cNvSpPr>
                <p:nvPr/>
              </p:nvSpPr>
              <p:spPr bwMode="auto">
                <a:xfrm>
                  <a:off x="3506" y="3165"/>
                  <a:ext cx="3" cy="34"/>
                </a:xfrm>
                <a:prstGeom prst="roundRect">
                  <a:avLst>
                    <a:gd name="adj" fmla="val 0"/>
                  </a:avLst>
                </a:prstGeom>
                <a:solidFill>
                  <a:srgbClr val="E1E1E1"/>
                </a:solidFill>
                <a:ln w="12700">
                  <a:solidFill>
                    <a:srgbClr val="404040"/>
                  </a:solidFill>
                  <a:round/>
                  <a:headEnd/>
                  <a:tailEnd/>
                </a:ln>
              </p:spPr>
              <p:txBody>
                <a:bodyPr wrap="none" anchor="ctr"/>
                <a:lstStyle/>
                <a:p>
                  <a:endParaRPr lang="id-ID"/>
                </a:p>
              </p:txBody>
            </p:sp>
            <p:sp>
              <p:nvSpPr>
                <p:cNvPr id="34" name="AutoShape 427"/>
                <p:cNvSpPr>
                  <a:spLocks noChangeArrowheads="1"/>
                </p:cNvSpPr>
                <p:nvPr/>
              </p:nvSpPr>
              <p:spPr bwMode="auto">
                <a:xfrm>
                  <a:off x="3495" y="3209"/>
                  <a:ext cx="2" cy="1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35" name="Oval 428"/>
                <p:cNvSpPr>
                  <a:spLocks noChangeArrowheads="1"/>
                </p:cNvSpPr>
                <p:nvPr/>
              </p:nvSpPr>
              <p:spPr bwMode="auto">
                <a:xfrm>
                  <a:off x="3489" y="3210"/>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36" name="Oval 429"/>
                <p:cNvSpPr>
                  <a:spLocks noChangeArrowheads="1"/>
                </p:cNvSpPr>
                <p:nvPr/>
              </p:nvSpPr>
              <p:spPr bwMode="auto">
                <a:xfrm>
                  <a:off x="3489" y="3218"/>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37" name="Freeform 430"/>
                <p:cNvSpPr>
                  <a:spLocks/>
                </p:cNvSpPr>
                <p:nvPr/>
              </p:nvSpPr>
              <p:spPr bwMode="auto">
                <a:xfrm>
                  <a:off x="3478" y="3156"/>
                  <a:ext cx="51" cy="76"/>
                </a:xfrm>
                <a:custGeom>
                  <a:avLst/>
                  <a:gdLst>
                    <a:gd name="T0" fmla="*/ 50 w 51"/>
                    <a:gd name="T1" fmla="*/ 0 h 76"/>
                    <a:gd name="T2" fmla="*/ 50 w 51"/>
                    <a:gd name="T3" fmla="*/ 75 h 76"/>
                    <a:gd name="T4" fmla="*/ 0 w 51"/>
                    <a:gd name="T5" fmla="*/ 75 h 76"/>
                    <a:gd name="T6" fmla="*/ 0 60000 65536"/>
                    <a:gd name="T7" fmla="*/ 0 60000 65536"/>
                    <a:gd name="T8" fmla="*/ 0 60000 65536"/>
                    <a:gd name="T9" fmla="*/ 0 w 51"/>
                    <a:gd name="T10" fmla="*/ 0 h 76"/>
                    <a:gd name="T11" fmla="*/ 51 w 51"/>
                    <a:gd name="T12" fmla="*/ 76 h 76"/>
                  </a:gdLst>
                  <a:ahLst/>
                  <a:cxnLst>
                    <a:cxn ang="T6">
                      <a:pos x="T0" y="T1"/>
                    </a:cxn>
                    <a:cxn ang="T7">
                      <a:pos x="T2" y="T3"/>
                    </a:cxn>
                    <a:cxn ang="T8">
                      <a:pos x="T4" y="T5"/>
                    </a:cxn>
                  </a:cxnLst>
                  <a:rect l="T9" t="T10" r="T11" b="T12"/>
                  <a:pathLst>
                    <a:path w="51" h="76">
                      <a:moveTo>
                        <a:pt x="50" y="0"/>
                      </a:moveTo>
                      <a:lnTo>
                        <a:pt x="50" y="75"/>
                      </a:lnTo>
                      <a:lnTo>
                        <a:pt x="0" y="75"/>
                      </a:lnTo>
                    </a:path>
                  </a:pathLst>
                </a:custGeom>
                <a:noFill/>
                <a:ln w="12700" cap="rnd">
                  <a:solidFill>
                    <a:srgbClr val="40404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38" name="AutoShape 431"/>
                <p:cNvSpPr>
                  <a:spLocks noChangeArrowheads="1"/>
                </p:cNvSpPr>
                <p:nvPr/>
              </p:nvSpPr>
              <p:spPr bwMode="auto">
                <a:xfrm>
                  <a:off x="3511" y="3209"/>
                  <a:ext cx="2" cy="5"/>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39" name="AutoShape 432"/>
                <p:cNvSpPr>
                  <a:spLocks noChangeArrowheads="1"/>
                </p:cNvSpPr>
                <p:nvPr/>
              </p:nvSpPr>
              <p:spPr bwMode="auto">
                <a:xfrm>
                  <a:off x="3542" y="3160"/>
                  <a:ext cx="166"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40" name="AutoShape 433"/>
                <p:cNvSpPr>
                  <a:spLocks noChangeArrowheads="1"/>
                </p:cNvSpPr>
                <p:nvPr/>
              </p:nvSpPr>
              <p:spPr bwMode="auto">
                <a:xfrm>
                  <a:off x="3543" y="3173"/>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1" name="AutoShape 434"/>
                <p:cNvSpPr>
                  <a:spLocks noChangeArrowheads="1"/>
                </p:cNvSpPr>
                <p:nvPr/>
              </p:nvSpPr>
              <p:spPr bwMode="auto">
                <a:xfrm>
                  <a:off x="3543" y="3187"/>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2" name="AutoShape 435"/>
                <p:cNvSpPr>
                  <a:spLocks noChangeArrowheads="1"/>
                </p:cNvSpPr>
                <p:nvPr/>
              </p:nvSpPr>
              <p:spPr bwMode="auto">
                <a:xfrm>
                  <a:off x="3543" y="3201"/>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3" name="AutoShape 436"/>
                <p:cNvSpPr>
                  <a:spLocks noChangeArrowheads="1"/>
                </p:cNvSpPr>
                <p:nvPr/>
              </p:nvSpPr>
              <p:spPr bwMode="auto">
                <a:xfrm>
                  <a:off x="3543" y="3216"/>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44" name="Line 437"/>
                <p:cNvSpPr>
                  <a:spLocks noChangeShapeType="1"/>
                </p:cNvSpPr>
                <p:nvPr/>
              </p:nvSpPr>
              <p:spPr bwMode="auto">
                <a:xfrm>
                  <a:off x="354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5" name="Line 438"/>
                <p:cNvSpPr>
                  <a:spLocks noChangeShapeType="1"/>
                </p:cNvSpPr>
                <p:nvPr/>
              </p:nvSpPr>
              <p:spPr bwMode="auto">
                <a:xfrm>
                  <a:off x="355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6" name="Line 439"/>
                <p:cNvSpPr>
                  <a:spLocks noChangeShapeType="1"/>
                </p:cNvSpPr>
                <p:nvPr/>
              </p:nvSpPr>
              <p:spPr bwMode="auto">
                <a:xfrm>
                  <a:off x="356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 name="Line 440"/>
                <p:cNvSpPr>
                  <a:spLocks noChangeShapeType="1"/>
                </p:cNvSpPr>
                <p:nvPr/>
              </p:nvSpPr>
              <p:spPr bwMode="auto">
                <a:xfrm>
                  <a:off x="357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 name="Line 441"/>
                <p:cNvSpPr>
                  <a:spLocks noChangeShapeType="1"/>
                </p:cNvSpPr>
                <p:nvPr/>
              </p:nvSpPr>
              <p:spPr bwMode="auto">
                <a:xfrm>
                  <a:off x="358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9" name="Line 442"/>
                <p:cNvSpPr>
                  <a:spLocks noChangeShapeType="1"/>
                </p:cNvSpPr>
                <p:nvPr/>
              </p:nvSpPr>
              <p:spPr bwMode="auto">
                <a:xfrm>
                  <a:off x="359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 name="Line 443"/>
                <p:cNvSpPr>
                  <a:spLocks noChangeShapeType="1"/>
                </p:cNvSpPr>
                <p:nvPr/>
              </p:nvSpPr>
              <p:spPr bwMode="auto">
                <a:xfrm>
                  <a:off x="359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 name="Line 444"/>
                <p:cNvSpPr>
                  <a:spLocks noChangeShapeType="1"/>
                </p:cNvSpPr>
                <p:nvPr/>
              </p:nvSpPr>
              <p:spPr bwMode="auto">
                <a:xfrm>
                  <a:off x="3606"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2" name="Line 445"/>
                <p:cNvSpPr>
                  <a:spLocks noChangeShapeType="1"/>
                </p:cNvSpPr>
                <p:nvPr/>
              </p:nvSpPr>
              <p:spPr bwMode="auto">
                <a:xfrm>
                  <a:off x="361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3" name="Line 446"/>
                <p:cNvSpPr>
                  <a:spLocks noChangeShapeType="1"/>
                </p:cNvSpPr>
                <p:nvPr/>
              </p:nvSpPr>
              <p:spPr bwMode="auto">
                <a:xfrm>
                  <a:off x="362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4" name="Line 447"/>
                <p:cNvSpPr>
                  <a:spLocks noChangeShapeType="1"/>
                </p:cNvSpPr>
                <p:nvPr/>
              </p:nvSpPr>
              <p:spPr bwMode="auto">
                <a:xfrm>
                  <a:off x="362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5" name="Line 448"/>
                <p:cNvSpPr>
                  <a:spLocks noChangeShapeType="1"/>
                </p:cNvSpPr>
                <p:nvPr/>
              </p:nvSpPr>
              <p:spPr bwMode="auto">
                <a:xfrm>
                  <a:off x="363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6" name="Line 449"/>
                <p:cNvSpPr>
                  <a:spLocks noChangeShapeType="1"/>
                </p:cNvSpPr>
                <p:nvPr/>
              </p:nvSpPr>
              <p:spPr bwMode="auto">
                <a:xfrm>
                  <a:off x="364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7" name="Line 450"/>
                <p:cNvSpPr>
                  <a:spLocks noChangeShapeType="1"/>
                </p:cNvSpPr>
                <p:nvPr/>
              </p:nvSpPr>
              <p:spPr bwMode="auto">
                <a:xfrm>
                  <a:off x="365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8" name="Line 451"/>
                <p:cNvSpPr>
                  <a:spLocks noChangeShapeType="1"/>
                </p:cNvSpPr>
                <p:nvPr/>
              </p:nvSpPr>
              <p:spPr bwMode="auto">
                <a:xfrm>
                  <a:off x="3661"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9" name="Line 452"/>
                <p:cNvSpPr>
                  <a:spLocks noChangeShapeType="1"/>
                </p:cNvSpPr>
                <p:nvPr/>
              </p:nvSpPr>
              <p:spPr bwMode="auto">
                <a:xfrm>
                  <a:off x="367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0" name="Line 453"/>
                <p:cNvSpPr>
                  <a:spLocks noChangeShapeType="1"/>
                </p:cNvSpPr>
                <p:nvPr/>
              </p:nvSpPr>
              <p:spPr bwMode="auto">
                <a:xfrm>
                  <a:off x="367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 name="Line 454"/>
                <p:cNvSpPr>
                  <a:spLocks noChangeShapeType="1"/>
                </p:cNvSpPr>
                <p:nvPr/>
              </p:nvSpPr>
              <p:spPr bwMode="auto">
                <a:xfrm>
                  <a:off x="368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2" name="Line 455"/>
                <p:cNvSpPr>
                  <a:spLocks noChangeShapeType="1"/>
                </p:cNvSpPr>
                <p:nvPr/>
              </p:nvSpPr>
              <p:spPr bwMode="auto">
                <a:xfrm>
                  <a:off x="369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3" name="Line 456"/>
                <p:cNvSpPr>
                  <a:spLocks noChangeShapeType="1"/>
                </p:cNvSpPr>
                <p:nvPr/>
              </p:nvSpPr>
              <p:spPr bwMode="auto">
                <a:xfrm>
                  <a:off x="3701"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4" name="AutoShape 457"/>
                <p:cNvSpPr>
                  <a:spLocks noChangeArrowheads="1"/>
                </p:cNvSpPr>
                <p:nvPr/>
              </p:nvSpPr>
              <p:spPr bwMode="auto">
                <a:xfrm>
                  <a:off x="3542" y="3279"/>
                  <a:ext cx="166"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65" name="AutoShape 458"/>
                <p:cNvSpPr>
                  <a:spLocks noChangeArrowheads="1"/>
                </p:cNvSpPr>
                <p:nvPr/>
              </p:nvSpPr>
              <p:spPr bwMode="auto">
                <a:xfrm>
                  <a:off x="3542" y="3290"/>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66" name="AutoShape 459"/>
                <p:cNvSpPr>
                  <a:spLocks noChangeArrowheads="1"/>
                </p:cNvSpPr>
                <p:nvPr/>
              </p:nvSpPr>
              <p:spPr bwMode="auto">
                <a:xfrm>
                  <a:off x="3542" y="330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67" name="AutoShape 460"/>
                <p:cNvSpPr>
                  <a:spLocks noChangeArrowheads="1"/>
                </p:cNvSpPr>
                <p:nvPr/>
              </p:nvSpPr>
              <p:spPr bwMode="auto">
                <a:xfrm>
                  <a:off x="3542" y="3319"/>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68" name="AutoShape 461"/>
                <p:cNvSpPr>
                  <a:spLocks noChangeArrowheads="1"/>
                </p:cNvSpPr>
                <p:nvPr/>
              </p:nvSpPr>
              <p:spPr bwMode="auto">
                <a:xfrm>
                  <a:off x="3542" y="333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69" name="Line 462"/>
                <p:cNvSpPr>
                  <a:spLocks noChangeShapeType="1"/>
                </p:cNvSpPr>
                <p:nvPr/>
              </p:nvSpPr>
              <p:spPr bwMode="auto">
                <a:xfrm>
                  <a:off x="354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0" name="Line 463"/>
                <p:cNvSpPr>
                  <a:spLocks noChangeShapeType="1"/>
                </p:cNvSpPr>
                <p:nvPr/>
              </p:nvSpPr>
              <p:spPr bwMode="auto">
                <a:xfrm>
                  <a:off x="355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1" name="Line 464"/>
                <p:cNvSpPr>
                  <a:spLocks noChangeShapeType="1"/>
                </p:cNvSpPr>
                <p:nvPr/>
              </p:nvSpPr>
              <p:spPr bwMode="auto">
                <a:xfrm>
                  <a:off x="356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2" name="Line 465"/>
                <p:cNvSpPr>
                  <a:spLocks noChangeShapeType="1"/>
                </p:cNvSpPr>
                <p:nvPr/>
              </p:nvSpPr>
              <p:spPr bwMode="auto">
                <a:xfrm>
                  <a:off x="357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3" name="Line 466"/>
                <p:cNvSpPr>
                  <a:spLocks noChangeShapeType="1"/>
                </p:cNvSpPr>
                <p:nvPr/>
              </p:nvSpPr>
              <p:spPr bwMode="auto">
                <a:xfrm>
                  <a:off x="358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4" name="Line 467"/>
                <p:cNvSpPr>
                  <a:spLocks noChangeShapeType="1"/>
                </p:cNvSpPr>
                <p:nvPr/>
              </p:nvSpPr>
              <p:spPr bwMode="auto">
                <a:xfrm>
                  <a:off x="359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5" name="Line 468"/>
                <p:cNvSpPr>
                  <a:spLocks noChangeShapeType="1"/>
                </p:cNvSpPr>
                <p:nvPr/>
              </p:nvSpPr>
              <p:spPr bwMode="auto">
                <a:xfrm>
                  <a:off x="359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6" name="Line 469"/>
                <p:cNvSpPr>
                  <a:spLocks noChangeShapeType="1"/>
                </p:cNvSpPr>
                <p:nvPr/>
              </p:nvSpPr>
              <p:spPr bwMode="auto">
                <a:xfrm>
                  <a:off x="3606"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7" name="Line 470"/>
                <p:cNvSpPr>
                  <a:spLocks noChangeShapeType="1"/>
                </p:cNvSpPr>
                <p:nvPr/>
              </p:nvSpPr>
              <p:spPr bwMode="auto">
                <a:xfrm>
                  <a:off x="361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8" name="Line 471"/>
                <p:cNvSpPr>
                  <a:spLocks noChangeShapeType="1"/>
                </p:cNvSpPr>
                <p:nvPr/>
              </p:nvSpPr>
              <p:spPr bwMode="auto">
                <a:xfrm>
                  <a:off x="362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9" name="Line 472"/>
                <p:cNvSpPr>
                  <a:spLocks noChangeShapeType="1"/>
                </p:cNvSpPr>
                <p:nvPr/>
              </p:nvSpPr>
              <p:spPr bwMode="auto">
                <a:xfrm>
                  <a:off x="362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0" name="Line 473"/>
                <p:cNvSpPr>
                  <a:spLocks noChangeShapeType="1"/>
                </p:cNvSpPr>
                <p:nvPr/>
              </p:nvSpPr>
              <p:spPr bwMode="auto">
                <a:xfrm>
                  <a:off x="363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 name="Line 474"/>
                <p:cNvSpPr>
                  <a:spLocks noChangeShapeType="1"/>
                </p:cNvSpPr>
                <p:nvPr/>
              </p:nvSpPr>
              <p:spPr bwMode="auto">
                <a:xfrm>
                  <a:off x="364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2" name="Line 475"/>
                <p:cNvSpPr>
                  <a:spLocks noChangeShapeType="1"/>
                </p:cNvSpPr>
                <p:nvPr/>
              </p:nvSpPr>
              <p:spPr bwMode="auto">
                <a:xfrm>
                  <a:off x="365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3" name="Line 476"/>
                <p:cNvSpPr>
                  <a:spLocks noChangeShapeType="1"/>
                </p:cNvSpPr>
                <p:nvPr/>
              </p:nvSpPr>
              <p:spPr bwMode="auto">
                <a:xfrm>
                  <a:off x="3661"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4" name="Line 477"/>
                <p:cNvSpPr>
                  <a:spLocks noChangeShapeType="1"/>
                </p:cNvSpPr>
                <p:nvPr/>
              </p:nvSpPr>
              <p:spPr bwMode="auto">
                <a:xfrm>
                  <a:off x="367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5" name="Line 478"/>
                <p:cNvSpPr>
                  <a:spLocks noChangeShapeType="1"/>
                </p:cNvSpPr>
                <p:nvPr/>
              </p:nvSpPr>
              <p:spPr bwMode="auto">
                <a:xfrm>
                  <a:off x="367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6" name="Line 479"/>
                <p:cNvSpPr>
                  <a:spLocks noChangeShapeType="1"/>
                </p:cNvSpPr>
                <p:nvPr/>
              </p:nvSpPr>
              <p:spPr bwMode="auto">
                <a:xfrm>
                  <a:off x="368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7" name="Line 480"/>
                <p:cNvSpPr>
                  <a:spLocks noChangeShapeType="1"/>
                </p:cNvSpPr>
                <p:nvPr/>
              </p:nvSpPr>
              <p:spPr bwMode="auto">
                <a:xfrm>
                  <a:off x="369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8" name="Line 481"/>
                <p:cNvSpPr>
                  <a:spLocks noChangeShapeType="1"/>
                </p:cNvSpPr>
                <p:nvPr/>
              </p:nvSpPr>
              <p:spPr bwMode="auto">
                <a:xfrm>
                  <a:off x="3701"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9" name="AutoShape 482"/>
                <p:cNvSpPr>
                  <a:spLocks noChangeArrowheads="1"/>
                </p:cNvSpPr>
                <p:nvPr/>
              </p:nvSpPr>
              <p:spPr bwMode="auto">
                <a:xfrm>
                  <a:off x="3542" y="3391"/>
                  <a:ext cx="166"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90" name="AutoShape 483"/>
                <p:cNvSpPr>
                  <a:spLocks noChangeArrowheads="1"/>
                </p:cNvSpPr>
                <p:nvPr/>
              </p:nvSpPr>
              <p:spPr bwMode="auto">
                <a:xfrm>
                  <a:off x="3542" y="3403"/>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91" name="AutoShape 484"/>
                <p:cNvSpPr>
                  <a:spLocks noChangeArrowheads="1"/>
                </p:cNvSpPr>
                <p:nvPr/>
              </p:nvSpPr>
              <p:spPr bwMode="auto">
                <a:xfrm>
                  <a:off x="3542" y="3417"/>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92" name="AutoShape 485"/>
                <p:cNvSpPr>
                  <a:spLocks noChangeArrowheads="1"/>
                </p:cNvSpPr>
                <p:nvPr/>
              </p:nvSpPr>
              <p:spPr bwMode="auto">
                <a:xfrm>
                  <a:off x="3542" y="3432"/>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93" name="AutoShape 486"/>
                <p:cNvSpPr>
                  <a:spLocks noChangeArrowheads="1"/>
                </p:cNvSpPr>
                <p:nvPr/>
              </p:nvSpPr>
              <p:spPr bwMode="auto">
                <a:xfrm>
                  <a:off x="3542" y="3446"/>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94" name="Line 487"/>
                <p:cNvSpPr>
                  <a:spLocks noChangeShapeType="1"/>
                </p:cNvSpPr>
                <p:nvPr/>
              </p:nvSpPr>
              <p:spPr bwMode="auto">
                <a:xfrm>
                  <a:off x="354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5" name="Line 488"/>
                <p:cNvSpPr>
                  <a:spLocks noChangeShapeType="1"/>
                </p:cNvSpPr>
                <p:nvPr/>
              </p:nvSpPr>
              <p:spPr bwMode="auto">
                <a:xfrm>
                  <a:off x="355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6" name="Line 489"/>
                <p:cNvSpPr>
                  <a:spLocks noChangeShapeType="1"/>
                </p:cNvSpPr>
                <p:nvPr/>
              </p:nvSpPr>
              <p:spPr bwMode="auto">
                <a:xfrm>
                  <a:off x="356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7" name="Line 490"/>
                <p:cNvSpPr>
                  <a:spLocks noChangeShapeType="1"/>
                </p:cNvSpPr>
                <p:nvPr/>
              </p:nvSpPr>
              <p:spPr bwMode="auto">
                <a:xfrm>
                  <a:off x="357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8" name="Line 491"/>
                <p:cNvSpPr>
                  <a:spLocks noChangeShapeType="1"/>
                </p:cNvSpPr>
                <p:nvPr/>
              </p:nvSpPr>
              <p:spPr bwMode="auto">
                <a:xfrm>
                  <a:off x="358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9" name="Line 492"/>
                <p:cNvSpPr>
                  <a:spLocks noChangeShapeType="1"/>
                </p:cNvSpPr>
                <p:nvPr/>
              </p:nvSpPr>
              <p:spPr bwMode="auto">
                <a:xfrm>
                  <a:off x="359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0" name="Line 493"/>
                <p:cNvSpPr>
                  <a:spLocks noChangeShapeType="1"/>
                </p:cNvSpPr>
                <p:nvPr/>
              </p:nvSpPr>
              <p:spPr bwMode="auto">
                <a:xfrm>
                  <a:off x="359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1" name="Line 494"/>
                <p:cNvSpPr>
                  <a:spLocks noChangeShapeType="1"/>
                </p:cNvSpPr>
                <p:nvPr/>
              </p:nvSpPr>
              <p:spPr bwMode="auto">
                <a:xfrm>
                  <a:off x="3606"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 name="Line 495"/>
                <p:cNvSpPr>
                  <a:spLocks noChangeShapeType="1"/>
                </p:cNvSpPr>
                <p:nvPr/>
              </p:nvSpPr>
              <p:spPr bwMode="auto">
                <a:xfrm>
                  <a:off x="361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3" name="Line 496"/>
                <p:cNvSpPr>
                  <a:spLocks noChangeShapeType="1"/>
                </p:cNvSpPr>
                <p:nvPr/>
              </p:nvSpPr>
              <p:spPr bwMode="auto">
                <a:xfrm>
                  <a:off x="362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4" name="Line 497"/>
                <p:cNvSpPr>
                  <a:spLocks noChangeShapeType="1"/>
                </p:cNvSpPr>
                <p:nvPr/>
              </p:nvSpPr>
              <p:spPr bwMode="auto">
                <a:xfrm>
                  <a:off x="362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5" name="Line 498"/>
                <p:cNvSpPr>
                  <a:spLocks noChangeShapeType="1"/>
                </p:cNvSpPr>
                <p:nvPr/>
              </p:nvSpPr>
              <p:spPr bwMode="auto">
                <a:xfrm>
                  <a:off x="363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6" name="Line 499"/>
                <p:cNvSpPr>
                  <a:spLocks noChangeShapeType="1"/>
                </p:cNvSpPr>
                <p:nvPr/>
              </p:nvSpPr>
              <p:spPr bwMode="auto">
                <a:xfrm>
                  <a:off x="364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7" name="Line 500"/>
                <p:cNvSpPr>
                  <a:spLocks noChangeShapeType="1"/>
                </p:cNvSpPr>
                <p:nvPr/>
              </p:nvSpPr>
              <p:spPr bwMode="auto">
                <a:xfrm>
                  <a:off x="365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8" name="Line 501"/>
                <p:cNvSpPr>
                  <a:spLocks noChangeShapeType="1"/>
                </p:cNvSpPr>
                <p:nvPr/>
              </p:nvSpPr>
              <p:spPr bwMode="auto">
                <a:xfrm>
                  <a:off x="3661"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9" name="Line 502"/>
                <p:cNvSpPr>
                  <a:spLocks noChangeShapeType="1"/>
                </p:cNvSpPr>
                <p:nvPr/>
              </p:nvSpPr>
              <p:spPr bwMode="auto">
                <a:xfrm>
                  <a:off x="367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0" name="Line 503"/>
                <p:cNvSpPr>
                  <a:spLocks noChangeShapeType="1"/>
                </p:cNvSpPr>
                <p:nvPr/>
              </p:nvSpPr>
              <p:spPr bwMode="auto">
                <a:xfrm>
                  <a:off x="367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1" name="Line 504"/>
                <p:cNvSpPr>
                  <a:spLocks noChangeShapeType="1"/>
                </p:cNvSpPr>
                <p:nvPr/>
              </p:nvSpPr>
              <p:spPr bwMode="auto">
                <a:xfrm>
                  <a:off x="368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2" name="Line 505"/>
                <p:cNvSpPr>
                  <a:spLocks noChangeShapeType="1"/>
                </p:cNvSpPr>
                <p:nvPr/>
              </p:nvSpPr>
              <p:spPr bwMode="auto">
                <a:xfrm>
                  <a:off x="369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3" name="Line 506"/>
                <p:cNvSpPr>
                  <a:spLocks noChangeShapeType="1"/>
                </p:cNvSpPr>
                <p:nvPr/>
              </p:nvSpPr>
              <p:spPr bwMode="auto">
                <a:xfrm>
                  <a:off x="3701"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4" name="AutoShape 507"/>
                <p:cNvSpPr>
                  <a:spLocks noChangeArrowheads="1"/>
                </p:cNvSpPr>
                <p:nvPr/>
              </p:nvSpPr>
              <p:spPr bwMode="auto">
                <a:xfrm>
                  <a:off x="3479" y="3244"/>
                  <a:ext cx="42" cy="6"/>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15" name="Freeform 508"/>
                <p:cNvSpPr>
                  <a:spLocks/>
                </p:cNvSpPr>
                <p:nvPr/>
              </p:nvSpPr>
              <p:spPr bwMode="auto">
                <a:xfrm>
                  <a:off x="3478" y="3243"/>
                  <a:ext cx="44" cy="9"/>
                </a:xfrm>
                <a:custGeom>
                  <a:avLst/>
                  <a:gdLst>
                    <a:gd name="T0" fmla="*/ 0 w 44"/>
                    <a:gd name="T1" fmla="*/ 8 h 9"/>
                    <a:gd name="T2" fmla="*/ 43 w 44"/>
                    <a:gd name="T3" fmla="*/ 8 h 9"/>
                    <a:gd name="T4" fmla="*/ 43 w 44"/>
                    <a:gd name="T5" fmla="*/ 0 h 9"/>
                    <a:gd name="T6" fmla="*/ 0 60000 65536"/>
                    <a:gd name="T7" fmla="*/ 0 60000 65536"/>
                    <a:gd name="T8" fmla="*/ 0 60000 65536"/>
                    <a:gd name="T9" fmla="*/ 0 w 44"/>
                    <a:gd name="T10" fmla="*/ 0 h 9"/>
                    <a:gd name="T11" fmla="*/ 44 w 44"/>
                    <a:gd name="T12" fmla="*/ 9 h 9"/>
                  </a:gdLst>
                  <a:ahLst/>
                  <a:cxnLst>
                    <a:cxn ang="T6">
                      <a:pos x="T0" y="T1"/>
                    </a:cxn>
                    <a:cxn ang="T7">
                      <a:pos x="T2" y="T3"/>
                    </a:cxn>
                    <a:cxn ang="T8">
                      <a:pos x="T4" y="T5"/>
                    </a:cxn>
                  </a:cxnLst>
                  <a:rect l="T9" t="T10" r="T11" b="T12"/>
                  <a:pathLst>
                    <a:path w="44" h="9">
                      <a:moveTo>
                        <a:pt x="0" y="8"/>
                      </a:moveTo>
                      <a:lnTo>
                        <a:pt x="43" y="8"/>
                      </a:lnTo>
                      <a:lnTo>
                        <a:pt x="43"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16" name="AutoShape 509"/>
                <p:cNvSpPr>
                  <a:spLocks noChangeArrowheads="1"/>
                </p:cNvSpPr>
                <p:nvPr/>
              </p:nvSpPr>
              <p:spPr bwMode="auto">
                <a:xfrm>
                  <a:off x="3479" y="3258"/>
                  <a:ext cx="59" cy="9"/>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17" name="Freeform 510"/>
                <p:cNvSpPr>
                  <a:spLocks/>
                </p:cNvSpPr>
                <p:nvPr/>
              </p:nvSpPr>
              <p:spPr bwMode="auto">
                <a:xfrm>
                  <a:off x="3478" y="3257"/>
                  <a:ext cx="64" cy="12"/>
                </a:xfrm>
                <a:custGeom>
                  <a:avLst/>
                  <a:gdLst>
                    <a:gd name="T0" fmla="*/ 0 w 64"/>
                    <a:gd name="T1" fmla="*/ 11 h 12"/>
                    <a:gd name="T2" fmla="*/ 63 w 64"/>
                    <a:gd name="T3" fmla="*/ 11 h 12"/>
                    <a:gd name="T4" fmla="*/ 63 w 64"/>
                    <a:gd name="T5" fmla="*/ 0 h 12"/>
                    <a:gd name="T6" fmla="*/ 0 60000 65536"/>
                    <a:gd name="T7" fmla="*/ 0 60000 65536"/>
                    <a:gd name="T8" fmla="*/ 0 60000 65536"/>
                    <a:gd name="T9" fmla="*/ 0 w 64"/>
                    <a:gd name="T10" fmla="*/ 0 h 12"/>
                    <a:gd name="T11" fmla="*/ 64 w 64"/>
                    <a:gd name="T12" fmla="*/ 12 h 12"/>
                  </a:gdLst>
                  <a:ahLst/>
                  <a:cxnLst>
                    <a:cxn ang="T6">
                      <a:pos x="T0" y="T1"/>
                    </a:cxn>
                    <a:cxn ang="T7">
                      <a:pos x="T2" y="T3"/>
                    </a:cxn>
                    <a:cxn ang="T8">
                      <a:pos x="T4" y="T5"/>
                    </a:cxn>
                  </a:cxnLst>
                  <a:rect l="T9" t="T10" r="T11" b="T12"/>
                  <a:pathLst>
                    <a:path w="64" h="12">
                      <a:moveTo>
                        <a:pt x="0" y="11"/>
                      </a:moveTo>
                      <a:lnTo>
                        <a:pt x="63" y="11"/>
                      </a:lnTo>
                      <a:lnTo>
                        <a:pt x="63"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grpSp>
        </p:grpSp>
        <p:sp>
          <p:nvSpPr>
            <p:cNvPr id="6" name="Line 511"/>
            <p:cNvSpPr>
              <a:spLocks noChangeShapeType="1"/>
            </p:cNvSpPr>
            <p:nvPr/>
          </p:nvSpPr>
          <p:spPr bwMode="auto">
            <a:xfrm flipV="1">
              <a:off x="2893" y="3075"/>
              <a:ext cx="85" cy="7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 name="Line 512"/>
            <p:cNvSpPr>
              <a:spLocks noChangeShapeType="1"/>
            </p:cNvSpPr>
            <p:nvPr/>
          </p:nvSpPr>
          <p:spPr bwMode="auto">
            <a:xfrm>
              <a:off x="3153" y="2970"/>
              <a:ext cx="12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 name="Line 513"/>
            <p:cNvSpPr>
              <a:spLocks noChangeShapeType="1"/>
            </p:cNvSpPr>
            <p:nvPr/>
          </p:nvSpPr>
          <p:spPr bwMode="auto">
            <a:xfrm flipH="1" flipV="1">
              <a:off x="3110" y="3075"/>
              <a:ext cx="128" cy="7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9" name="Line 514"/>
            <p:cNvSpPr>
              <a:spLocks noChangeShapeType="1"/>
            </p:cNvSpPr>
            <p:nvPr/>
          </p:nvSpPr>
          <p:spPr bwMode="auto">
            <a:xfrm flipH="1" flipV="1">
              <a:off x="3490" y="3075"/>
              <a:ext cx="85" cy="7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 name="Line 515"/>
            <p:cNvSpPr>
              <a:spLocks noChangeShapeType="1"/>
            </p:cNvSpPr>
            <p:nvPr/>
          </p:nvSpPr>
          <p:spPr bwMode="auto">
            <a:xfrm flipV="1">
              <a:off x="2210" y="3036"/>
              <a:ext cx="683" cy="10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1" name="Oval 516"/>
            <p:cNvSpPr>
              <a:spLocks noChangeArrowheads="1"/>
            </p:cNvSpPr>
            <p:nvPr/>
          </p:nvSpPr>
          <p:spPr bwMode="auto">
            <a:xfrm>
              <a:off x="1148" y="2449"/>
              <a:ext cx="3412" cy="1426"/>
            </a:xfrm>
            <a:prstGeom prst="ellipse">
              <a:avLst/>
            </a:prstGeom>
            <a:noFill/>
            <a:ln w="12700">
              <a:solidFill>
                <a:schemeClr val="tx1"/>
              </a:solidFill>
              <a:prstDash val="dash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id-ID"/>
            </a:p>
          </p:txBody>
        </p:sp>
        <p:pic>
          <p:nvPicPr>
            <p:cNvPr id="12" name="Picture 517"/>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2" y="2776"/>
              <a:ext cx="743" cy="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40698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Service Assets (Resource</a:t>
            </a:r>
            <a:r>
              <a:rPr lang="id-ID" sz="3600" dirty="0" smtClean="0"/>
              <a:t>s</a:t>
            </a:r>
            <a:r>
              <a:rPr lang="en-US" sz="3600" dirty="0" smtClean="0"/>
              <a:t> &amp; Capabilities)</a:t>
            </a:r>
            <a:endParaRPr lang="en-US" sz="3600" dirty="0"/>
          </a:p>
        </p:txBody>
      </p:sp>
      <p:sp>
        <p:nvSpPr>
          <p:cNvPr id="3" name="Content Placeholder 2"/>
          <p:cNvSpPr>
            <a:spLocks noGrp="1"/>
          </p:cNvSpPr>
          <p:nvPr>
            <p:ph idx="1"/>
          </p:nvPr>
        </p:nvSpPr>
        <p:spPr/>
        <p:txBody>
          <a:bodyPr/>
          <a:lstStyle/>
          <a:p>
            <a:r>
              <a:rPr lang="en-US" dirty="0" smtClean="0"/>
              <a:t>Service Assets are </a:t>
            </a:r>
            <a:r>
              <a:rPr lang="en-US" b="1" dirty="0" smtClean="0"/>
              <a:t>used </a:t>
            </a:r>
            <a:r>
              <a:rPr lang="en-US" dirty="0" smtClean="0"/>
              <a:t>by organizations </a:t>
            </a:r>
            <a:r>
              <a:rPr lang="en-US" b="1" dirty="0" smtClean="0"/>
              <a:t>to create value</a:t>
            </a:r>
            <a:r>
              <a:rPr lang="en-US" dirty="0" smtClean="0"/>
              <a:t> in the form of goods and services</a:t>
            </a:r>
            <a:endParaRPr lang="en-US" dirty="0"/>
          </a:p>
        </p:txBody>
      </p:sp>
      <p:sp>
        <p:nvSpPr>
          <p:cNvPr id="4" name="Rectangle 3"/>
          <p:cNvSpPr/>
          <p:nvPr/>
        </p:nvSpPr>
        <p:spPr>
          <a:xfrm>
            <a:off x="1981200" y="33528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Management</a:t>
            </a:r>
          </a:p>
        </p:txBody>
      </p:sp>
      <p:sp>
        <p:nvSpPr>
          <p:cNvPr id="5" name="Rectangle 4"/>
          <p:cNvSpPr/>
          <p:nvPr/>
        </p:nvSpPr>
        <p:spPr>
          <a:xfrm>
            <a:off x="1981200" y="38862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Organization</a:t>
            </a:r>
          </a:p>
        </p:txBody>
      </p:sp>
      <p:sp>
        <p:nvSpPr>
          <p:cNvPr id="6" name="Rectangle 5"/>
          <p:cNvSpPr/>
          <p:nvPr/>
        </p:nvSpPr>
        <p:spPr>
          <a:xfrm>
            <a:off x="1981200" y="44196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Process</a:t>
            </a:r>
          </a:p>
        </p:txBody>
      </p:sp>
      <p:sp>
        <p:nvSpPr>
          <p:cNvPr id="7" name="Rectangle 6"/>
          <p:cNvSpPr/>
          <p:nvPr/>
        </p:nvSpPr>
        <p:spPr>
          <a:xfrm>
            <a:off x="1981200" y="49530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Knowledge</a:t>
            </a:r>
          </a:p>
        </p:txBody>
      </p:sp>
      <p:sp>
        <p:nvSpPr>
          <p:cNvPr id="8" name="Rectangle 7"/>
          <p:cNvSpPr/>
          <p:nvPr/>
        </p:nvSpPr>
        <p:spPr>
          <a:xfrm>
            <a:off x="4648200" y="33528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Financial Capital</a:t>
            </a:r>
            <a:endParaRPr lang="en-US" b="1" dirty="0"/>
          </a:p>
        </p:txBody>
      </p:sp>
      <p:sp>
        <p:nvSpPr>
          <p:cNvPr id="9" name="Rectangle 8"/>
          <p:cNvSpPr/>
          <p:nvPr/>
        </p:nvSpPr>
        <p:spPr>
          <a:xfrm>
            <a:off x="4648200" y="38862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Infrastructure</a:t>
            </a:r>
          </a:p>
        </p:txBody>
      </p:sp>
      <p:sp>
        <p:nvSpPr>
          <p:cNvPr id="10" name="Rectangle 9"/>
          <p:cNvSpPr/>
          <p:nvPr/>
        </p:nvSpPr>
        <p:spPr>
          <a:xfrm>
            <a:off x="4648200" y="44196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Applications</a:t>
            </a:r>
          </a:p>
        </p:txBody>
      </p:sp>
      <p:sp>
        <p:nvSpPr>
          <p:cNvPr id="11" name="Rectangle 10"/>
          <p:cNvSpPr/>
          <p:nvPr/>
        </p:nvSpPr>
        <p:spPr>
          <a:xfrm>
            <a:off x="4648200" y="49530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Information </a:t>
            </a:r>
          </a:p>
        </p:txBody>
      </p:sp>
      <p:sp>
        <p:nvSpPr>
          <p:cNvPr id="12" name="Rectangle 11"/>
          <p:cNvSpPr/>
          <p:nvPr/>
        </p:nvSpPr>
        <p:spPr>
          <a:xfrm>
            <a:off x="1981200" y="54864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People</a:t>
            </a:r>
          </a:p>
        </p:txBody>
      </p:sp>
      <p:sp>
        <p:nvSpPr>
          <p:cNvPr id="13" name="Rounded Rectangle 12"/>
          <p:cNvSpPr/>
          <p:nvPr/>
        </p:nvSpPr>
        <p:spPr>
          <a:xfrm>
            <a:off x="1981200" y="2819400"/>
            <a:ext cx="1981200" cy="533400"/>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Capabilities</a:t>
            </a:r>
            <a:endParaRPr lang="en-US" b="1" dirty="0"/>
          </a:p>
        </p:txBody>
      </p:sp>
      <p:sp>
        <p:nvSpPr>
          <p:cNvPr id="14" name="Rounded Rectangle 13"/>
          <p:cNvSpPr/>
          <p:nvPr/>
        </p:nvSpPr>
        <p:spPr>
          <a:xfrm>
            <a:off x="4648200" y="2819400"/>
            <a:ext cx="1981200" cy="533400"/>
          </a:xfrm>
          <a:prstGeom prst="round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Resources</a:t>
            </a:r>
            <a:endParaRPr lang="en-US" b="1" dirty="0"/>
          </a:p>
        </p:txBody>
      </p:sp>
      <p:sp>
        <p:nvSpPr>
          <p:cNvPr id="16" name="Rectangle 15"/>
          <p:cNvSpPr/>
          <p:nvPr/>
        </p:nvSpPr>
        <p:spPr>
          <a:xfrm>
            <a:off x="6629400" y="33528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A9</a:t>
            </a:r>
            <a:endParaRPr lang="en-US" b="1" dirty="0"/>
          </a:p>
        </p:txBody>
      </p:sp>
      <p:sp>
        <p:nvSpPr>
          <p:cNvPr id="17" name="Rectangle 16"/>
          <p:cNvSpPr/>
          <p:nvPr/>
        </p:nvSpPr>
        <p:spPr>
          <a:xfrm>
            <a:off x="6629400" y="38862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solidFill>
                  <a:schemeClr val="dk1"/>
                </a:solidFill>
              </a:rPr>
              <a:t>A8</a:t>
            </a:r>
          </a:p>
        </p:txBody>
      </p:sp>
      <p:sp>
        <p:nvSpPr>
          <p:cNvPr id="18" name="Rectangle 17"/>
          <p:cNvSpPr/>
          <p:nvPr/>
        </p:nvSpPr>
        <p:spPr>
          <a:xfrm>
            <a:off x="6629400" y="44196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solidFill>
                  <a:schemeClr val="dk1"/>
                </a:solidFill>
              </a:rPr>
              <a:t>A7</a:t>
            </a:r>
          </a:p>
        </p:txBody>
      </p:sp>
      <p:sp>
        <p:nvSpPr>
          <p:cNvPr id="19" name="Rectangle 18"/>
          <p:cNvSpPr/>
          <p:nvPr/>
        </p:nvSpPr>
        <p:spPr>
          <a:xfrm>
            <a:off x="6629400" y="49530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solidFill>
                  <a:schemeClr val="dk1"/>
                </a:solidFill>
              </a:rPr>
              <a:t>A6</a:t>
            </a:r>
          </a:p>
        </p:txBody>
      </p:sp>
      <p:sp>
        <p:nvSpPr>
          <p:cNvPr id="20" name="Rectangle 19"/>
          <p:cNvSpPr/>
          <p:nvPr/>
        </p:nvSpPr>
        <p:spPr>
          <a:xfrm>
            <a:off x="1295400" y="33528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A1</a:t>
            </a:r>
            <a:endParaRPr lang="en-US" b="1" dirty="0"/>
          </a:p>
        </p:txBody>
      </p:sp>
      <p:sp>
        <p:nvSpPr>
          <p:cNvPr id="21" name="Rectangle 20"/>
          <p:cNvSpPr/>
          <p:nvPr/>
        </p:nvSpPr>
        <p:spPr>
          <a:xfrm>
            <a:off x="1295400" y="38862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chemeClr val="dk1"/>
                </a:solidFill>
              </a:rPr>
              <a:t>A2</a:t>
            </a:r>
            <a:endParaRPr lang="en-US" b="1" dirty="0">
              <a:solidFill>
                <a:schemeClr val="dk1"/>
              </a:solidFill>
            </a:endParaRPr>
          </a:p>
        </p:txBody>
      </p:sp>
      <p:sp>
        <p:nvSpPr>
          <p:cNvPr id="22" name="Rectangle 21"/>
          <p:cNvSpPr/>
          <p:nvPr/>
        </p:nvSpPr>
        <p:spPr>
          <a:xfrm>
            <a:off x="1295400" y="44196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chemeClr val="dk1"/>
                </a:solidFill>
              </a:rPr>
              <a:t>A3</a:t>
            </a:r>
            <a:endParaRPr lang="en-US" b="1" dirty="0">
              <a:solidFill>
                <a:schemeClr val="dk1"/>
              </a:solidFill>
            </a:endParaRPr>
          </a:p>
        </p:txBody>
      </p:sp>
      <p:sp>
        <p:nvSpPr>
          <p:cNvPr id="23" name="Rectangle 22"/>
          <p:cNvSpPr/>
          <p:nvPr/>
        </p:nvSpPr>
        <p:spPr>
          <a:xfrm>
            <a:off x="1295400" y="49530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chemeClr val="dk1"/>
                </a:solidFill>
              </a:rPr>
              <a:t>A4</a:t>
            </a:r>
            <a:endParaRPr lang="en-US" b="1" dirty="0">
              <a:solidFill>
                <a:schemeClr val="dk1"/>
              </a:solidFill>
            </a:endParaRPr>
          </a:p>
        </p:txBody>
      </p:sp>
      <p:sp>
        <p:nvSpPr>
          <p:cNvPr id="24" name="Rectangle 23"/>
          <p:cNvSpPr/>
          <p:nvPr/>
        </p:nvSpPr>
        <p:spPr>
          <a:xfrm>
            <a:off x="3962400" y="5486400"/>
            <a:ext cx="685800" cy="533400"/>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solidFill>
                  <a:schemeClr val="dk1"/>
                </a:solidFill>
              </a:rPr>
              <a:t>A5</a:t>
            </a:r>
            <a:endParaRPr lang="en-US" b="1" dirty="0">
              <a:solidFill>
                <a:schemeClr val="dk1"/>
              </a:solidFill>
            </a:endParaRPr>
          </a:p>
        </p:txBody>
      </p:sp>
      <p:sp>
        <p:nvSpPr>
          <p:cNvPr id="25" name="Rectangle 24"/>
          <p:cNvSpPr/>
          <p:nvPr/>
        </p:nvSpPr>
        <p:spPr>
          <a:xfrm>
            <a:off x="4648200" y="5486400"/>
            <a:ext cx="1981200" cy="5334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b="1" dirty="0"/>
              <a:t>People</a:t>
            </a:r>
          </a:p>
        </p:txBody>
      </p:sp>
    </p:spTree>
    <p:extLst>
      <p:ext uri="{BB962C8B-B14F-4D97-AF65-F5344CB8AC3E}">
        <p14:creationId xmlns:p14="http://schemas.microsoft.com/office/powerpoint/2010/main" val="762715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Activities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552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Service Portfolio</a:t>
            </a:r>
            <a:r>
              <a:rPr lang="en-US" dirty="0" smtClean="0"/>
              <a:t> Management</a:t>
            </a:r>
            <a:endParaRPr lang="id-ID" dirty="0"/>
          </a:p>
        </p:txBody>
      </p:sp>
      <p:sp>
        <p:nvSpPr>
          <p:cNvPr id="3" name="Content Placeholder 2"/>
          <p:cNvSpPr>
            <a:spLocks noGrp="1"/>
          </p:cNvSpPr>
          <p:nvPr>
            <p:ph idx="1"/>
          </p:nvPr>
        </p:nvSpPr>
        <p:spPr/>
        <p:txBody>
          <a:bodyPr>
            <a:normAutofit/>
          </a:bodyPr>
          <a:lstStyle/>
          <a:p>
            <a:r>
              <a:rPr lang="id-ID" dirty="0" smtClean="0"/>
              <a:t>A Service Portfolio describes provider’s services in terms of business value</a:t>
            </a:r>
            <a:endParaRPr lang="en-US" dirty="0" smtClean="0"/>
          </a:p>
          <a:p>
            <a:pPr lvl="1"/>
            <a:r>
              <a:rPr lang="id-ID" dirty="0" smtClean="0"/>
              <a:t>Includes the complete set of services managed by a Service Provider</a:t>
            </a:r>
          </a:p>
          <a:p>
            <a:pPr lvl="1"/>
            <a:r>
              <a:rPr lang="id-ID" dirty="0" smtClean="0"/>
              <a:t>These portfolios are used to articulates business needs and the provider’s response to those needs</a:t>
            </a:r>
            <a:endParaRPr lang="en-US" dirty="0" smtClean="0"/>
          </a:p>
          <a:p>
            <a:r>
              <a:rPr lang="en-US" b="1" dirty="0" smtClean="0"/>
              <a:t>Service Portfolio Management </a:t>
            </a:r>
            <a:r>
              <a:rPr lang="en-US" dirty="0" smtClean="0"/>
              <a:t>is the process responsible for managing the Service Portfolio</a:t>
            </a:r>
            <a:endParaRPr lang="id-ID" dirty="0"/>
          </a:p>
        </p:txBody>
      </p:sp>
    </p:spTree>
    <p:extLst>
      <p:ext uri="{BB962C8B-B14F-4D97-AF65-F5344CB8AC3E}">
        <p14:creationId xmlns:p14="http://schemas.microsoft.com/office/powerpoint/2010/main" val="33791061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The Business Case</a:t>
            </a:r>
            <a:endParaRPr lang="id-ID" dirty="0"/>
          </a:p>
        </p:txBody>
      </p:sp>
      <p:sp>
        <p:nvSpPr>
          <p:cNvPr id="4" name="Content Placeholder 3"/>
          <p:cNvSpPr>
            <a:spLocks noGrp="1"/>
          </p:cNvSpPr>
          <p:nvPr>
            <p:ph idx="1"/>
          </p:nvPr>
        </p:nvSpPr>
        <p:spPr/>
        <p:txBody>
          <a:bodyPr>
            <a:normAutofit/>
          </a:bodyPr>
          <a:lstStyle/>
          <a:p>
            <a:r>
              <a:rPr lang="en-US" sz="2800" dirty="0" smtClean="0"/>
              <a:t>The Service Portfolio outlines the strategic information for all services and will include the high level business case for the services and for the Service Strategy as a whole</a:t>
            </a:r>
          </a:p>
          <a:p>
            <a:r>
              <a:rPr lang="id-ID" sz="2800" dirty="0" smtClean="0"/>
              <a:t>A </a:t>
            </a:r>
            <a:r>
              <a:rPr lang="en-US" sz="2800" dirty="0" smtClean="0"/>
              <a:t>Business case is </a:t>
            </a:r>
            <a:r>
              <a:rPr lang="id-ID" sz="2800" b="1" dirty="0" smtClean="0"/>
              <a:t>decision support and planning tool </a:t>
            </a:r>
            <a:r>
              <a:rPr lang="id-ID" sz="2800" dirty="0" smtClean="0"/>
              <a:t>that projects the likely consequences of a business action</a:t>
            </a:r>
            <a:endParaRPr lang="en-US" sz="2800" dirty="0" smtClean="0"/>
          </a:p>
          <a:p>
            <a:pPr lvl="1"/>
            <a:r>
              <a:rPr lang="en-US" sz="2000" dirty="0" smtClean="0"/>
              <a:t>The business case for each Service would be contained within the Service portfolio</a:t>
            </a:r>
            <a:endParaRPr lang="id-ID" sz="2000" dirty="0" smtClean="0"/>
          </a:p>
          <a:p>
            <a:pPr lvl="1"/>
            <a:r>
              <a:rPr lang="en-US" sz="2000" dirty="0" smtClean="0"/>
              <a:t>I</a:t>
            </a:r>
            <a:r>
              <a:rPr lang="id-ID" sz="2000" dirty="0" smtClean="0"/>
              <a:t>s a justification for a significant item of expenditure</a:t>
            </a:r>
            <a:r>
              <a:rPr lang="en-US" sz="2000" dirty="0" smtClean="0"/>
              <a:t> (incl. </a:t>
            </a:r>
            <a:r>
              <a:rPr lang="id-ID" sz="2000" dirty="0" smtClean="0"/>
              <a:t>information about cost, benefits, options, issues, risks, and problems</a:t>
            </a:r>
            <a:r>
              <a:rPr lang="en-US" sz="2000" dirty="0" smtClean="0"/>
              <a:t>)</a:t>
            </a:r>
            <a:endParaRPr lang="id-ID" sz="2000" dirty="0"/>
          </a:p>
        </p:txBody>
      </p:sp>
    </p:spTree>
    <p:extLst>
      <p:ext uri="{BB962C8B-B14F-4D97-AF65-F5344CB8AC3E}">
        <p14:creationId xmlns:p14="http://schemas.microsoft.com/office/powerpoint/2010/main" val="1696086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The Business Case</a:t>
            </a:r>
            <a:r>
              <a:rPr lang="en-US" dirty="0" smtClean="0"/>
              <a:t> Structure</a:t>
            </a:r>
            <a:endParaRPr lang="id-ID" dirty="0"/>
          </a:p>
        </p:txBody>
      </p:sp>
      <p:sp>
        <p:nvSpPr>
          <p:cNvPr id="4" name="Content Placeholder 3"/>
          <p:cNvSpPr>
            <a:spLocks noGrp="1"/>
          </p:cNvSpPr>
          <p:nvPr>
            <p:ph idx="1"/>
          </p:nvPr>
        </p:nvSpPr>
        <p:spPr/>
        <p:txBody>
          <a:bodyPr>
            <a:normAutofit/>
          </a:bodyPr>
          <a:lstStyle/>
          <a:p>
            <a:pPr marL="514350" indent="-514350">
              <a:buFont typeface="+mj-lt"/>
              <a:buAutoNum type="alphaUcPeriod"/>
            </a:pPr>
            <a:r>
              <a:rPr lang="en-US" sz="2800" b="1" dirty="0" smtClean="0"/>
              <a:t>Introduction</a:t>
            </a:r>
            <a:r>
              <a:rPr lang="en-US" sz="2800" dirty="0" smtClean="0"/>
              <a:t/>
            </a:r>
            <a:br>
              <a:rPr lang="en-US" sz="2800" dirty="0" smtClean="0"/>
            </a:br>
            <a:r>
              <a:rPr lang="en-US" sz="2000" dirty="0" smtClean="0"/>
              <a:t>Present the business objectives addressed by the service management initiative</a:t>
            </a:r>
            <a:endParaRPr lang="en-US" sz="2400" dirty="0" smtClean="0"/>
          </a:p>
          <a:p>
            <a:pPr marL="514350" indent="-514350">
              <a:buFont typeface="+mj-lt"/>
              <a:buAutoNum type="alphaUcPeriod"/>
            </a:pPr>
            <a:r>
              <a:rPr lang="en-US" sz="2800" b="1" dirty="0" smtClean="0"/>
              <a:t>Methods and Assumptions</a:t>
            </a:r>
            <a:r>
              <a:rPr lang="en-US" sz="2800" dirty="0" smtClean="0"/>
              <a:t/>
            </a:r>
            <a:br>
              <a:rPr lang="en-US" sz="2800" dirty="0" smtClean="0"/>
            </a:br>
            <a:r>
              <a:rPr lang="en-US" sz="2000" dirty="0" smtClean="0"/>
              <a:t>Defines the boundaries of the business case, such as time period, whose costs and whose benefits</a:t>
            </a:r>
          </a:p>
          <a:p>
            <a:pPr marL="514350" indent="-514350">
              <a:buFont typeface="+mj-lt"/>
              <a:buAutoNum type="alphaUcPeriod"/>
            </a:pPr>
            <a:r>
              <a:rPr lang="en-US" sz="2800" b="1" dirty="0" smtClean="0"/>
              <a:t>Business Impacts</a:t>
            </a:r>
            <a:r>
              <a:rPr lang="en-US" sz="2800" dirty="0" smtClean="0"/>
              <a:t/>
            </a:r>
            <a:br>
              <a:rPr lang="en-US" sz="2800" dirty="0" smtClean="0"/>
            </a:br>
            <a:r>
              <a:rPr lang="en-US" sz="2000" dirty="0" smtClean="0"/>
              <a:t>The financial and non-financial business case results</a:t>
            </a:r>
          </a:p>
          <a:p>
            <a:pPr marL="514350" indent="-514350">
              <a:buFont typeface="+mj-lt"/>
              <a:buAutoNum type="alphaUcPeriod"/>
            </a:pPr>
            <a:r>
              <a:rPr lang="en-US" sz="2800" b="1" dirty="0" smtClean="0"/>
              <a:t>Risk and Contingencies</a:t>
            </a:r>
            <a:r>
              <a:rPr lang="en-US" sz="2800" dirty="0" smtClean="0"/>
              <a:t/>
            </a:r>
            <a:br>
              <a:rPr lang="en-US" sz="2800" dirty="0" smtClean="0"/>
            </a:br>
            <a:r>
              <a:rPr lang="en-US" sz="2000" dirty="0" smtClean="0"/>
              <a:t>The probability that alternative results will emerge</a:t>
            </a:r>
          </a:p>
          <a:p>
            <a:pPr marL="514350" indent="-514350">
              <a:buFont typeface="+mj-lt"/>
              <a:buAutoNum type="alphaUcPeriod"/>
            </a:pPr>
            <a:r>
              <a:rPr lang="en-US" sz="2800" b="1" dirty="0" smtClean="0"/>
              <a:t>Recommendations</a:t>
            </a:r>
            <a:r>
              <a:rPr lang="en-US" sz="2800" dirty="0" smtClean="0"/>
              <a:t/>
            </a:r>
            <a:br>
              <a:rPr lang="en-US" sz="2800" dirty="0" smtClean="0"/>
            </a:br>
            <a:r>
              <a:rPr lang="en-US" sz="2000" dirty="0" smtClean="0"/>
              <a:t>Specific actions recommended</a:t>
            </a:r>
            <a:endParaRPr lang="id-ID" sz="2000" dirty="0"/>
          </a:p>
        </p:txBody>
      </p:sp>
    </p:spTree>
    <p:extLst>
      <p:ext uri="{BB962C8B-B14F-4D97-AF65-F5344CB8AC3E}">
        <p14:creationId xmlns:p14="http://schemas.microsoft.com/office/powerpoint/2010/main" val="4222980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Task </a:t>
            </a:r>
            <a:r>
              <a:rPr lang="en-US" dirty="0" smtClean="0"/>
              <a:t>- </a:t>
            </a:r>
            <a:r>
              <a:rPr lang="en-US" dirty="0" smtClean="0"/>
              <a:t>Continue the Exploration</a:t>
            </a:r>
            <a:endParaRPr lang="en-US" dirty="0"/>
          </a:p>
        </p:txBody>
      </p:sp>
      <p:sp>
        <p:nvSpPr>
          <p:cNvPr id="3" name="Content Placeholder 2"/>
          <p:cNvSpPr>
            <a:spLocks noGrp="1"/>
          </p:cNvSpPr>
          <p:nvPr>
            <p:ph idx="1"/>
          </p:nvPr>
        </p:nvSpPr>
        <p:spPr/>
        <p:txBody>
          <a:bodyPr/>
          <a:lstStyle/>
          <a:p>
            <a:pPr marL="0" indent="0">
              <a:buNone/>
            </a:pPr>
            <a:r>
              <a:rPr lang="en-US" dirty="0" err="1" smtClean="0"/>
              <a:t>Lakukan</a:t>
            </a:r>
            <a:r>
              <a:rPr lang="en-US" dirty="0" smtClean="0"/>
              <a:t> </a:t>
            </a:r>
            <a:r>
              <a:rPr lang="en-US" dirty="0" err="1" smtClean="0"/>
              <a:t>analisis</a:t>
            </a:r>
            <a:r>
              <a:rPr lang="en-US" dirty="0" smtClean="0"/>
              <a:t> </a:t>
            </a:r>
            <a:r>
              <a:rPr lang="en-US" dirty="0" err="1" smtClean="0"/>
              <a:t>untuk</a:t>
            </a:r>
            <a:r>
              <a:rPr lang="en-US" dirty="0" smtClean="0"/>
              <a:t> </a:t>
            </a:r>
            <a:r>
              <a:rPr lang="en-US" dirty="0" err="1" smtClean="0"/>
              <a:t>menetapkan</a:t>
            </a:r>
            <a:r>
              <a:rPr lang="en-US" dirty="0" smtClean="0"/>
              <a:t> </a:t>
            </a:r>
            <a:r>
              <a:rPr lang="en-US" dirty="0" err="1" smtClean="0"/>
              <a:t>strategi</a:t>
            </a:r>
            <a:r>
              <a:rPr lang="en-US" dirty="0" smtClean="0"/>
              <a:t> </a:t>
            </a:r>
            <a:r>
              <a:rPr lang="en-US" dirty="0" err="1" smtClean="0"/>
              <a:t>layanan</a:t>
            </a:r>
            <a:r>
              <a:rPr lang="en-US" dirty="0" smtClean="0"/>
              <a:t> </a:t>
            </a:r>
            <a:r>
              <a:rPr lang="en-US" dirty="0" err="1" smtClean="0"/>
              <a:t>dengan</a:t>
            </a:r>
            <a:r>
              <a:rPr lang="en-US" dirty="0" smtClean="0"/>
              <a:t> </a:t>
            </a:r>
            <a:r>
              <a:rPr lang="en-US" dirty="0" err="1" smtClean="0"/>
              <a:t>tahapan</a:t>
            </a:r>
            <a:r>
              <a:rPr lang="en-US" dirty="0" smtClean="0"/>
              <a:t> </a:t>
            </a:r>
            <a:r>
              <a:rPr lang="en-US" dirty="0" err="1" smtClean="0"/>
              <a:t>berikut</a:t>
            </a:r>
            <a:endParaRPr lang="en-US" dirty="0" smtClean="0"/>
          </a:p>
          <a:p>
            <a:r>
              <a:rPr lang="en-US" dirty="0" smtClean="0"/>
              <a:t>Define the market</a:t>
            </a:r>
          </a:p>
          <a:p>
            <a:pPr lvl="1"/>
            <a:r>
              <a:rPr lang="en-US" dirty="0" err="1" smtClean="0"/>
              <a:t>Definisikan</a:t>
            </a:r>
            <a:r>
              <a:rPr lang="en-US" dirty="0" smtClean="0"/>
              <a:t> </a:t>
            </a:r>
            <a:r>
              <a:rPr lang="en-US" dirty="0" err="1" smtClean="0"/>
              <a:t>pasar</a:t>
            </a:r>
            <a:endParaRPr lang="en-US" dirty="0" smtClean="0"/>
          </a:p>
          <a:p>
            <a:r>
              <a:rPr lang="en-US" dirty="0" smtClean="0"/>
              <a:t>Develop Offerings</a:t>
            </a:r>
          </a:p>
          <a:p>
            <a:pPr lvl="1"/>
            <a:r>
              <a:rPr lang="en-US" dirty="0" err="1" smtClean="0"/>
              <a:t>Definisikan</a:t>
            </a:r>
            <a:r>
              <a:rPr lang="en-US" dirty="0" smtClean="0"/>
              <a:t> </a:t>
            </a:r>
            <a:r>
              <a:rPr lang="en-US" dirty="0" err="1" smtClean="0"/>
              <a:t>layanan</a:t>
            </a:r>
            <a:r>
              <a:rPr lang="en-US" dirty="0" smtClean="0"/>
              <a:t> yang </a:t>
            </a:r>
            <a:r>
              <a:rPr lang="en-US" dirty="0" err="1" smtClean="0"/>
              <a:t>ditawarkan</a:t>
            </a:r>
            <a:r>
              <a:rPr lang="en-US" dirty="0" smtClean="0"/>
              <a:t> </a:t>
            </a:r>
            <a:r>
              <a:rPr lang="en-US" dirty="0" err="1" smtClean="0"/>
              <a:t>untuk</a:t>
            </a:r>
            <a:r>
              <a:rPr lang="en-US" dirty="0" smtClean="0"/>
              <a:t> </a:t>
            </a:r>
            <a:r>
              <a:rPr lang="en-US" dirty="0" err="1" smtClean="0"/>
              <a:t>memenuhi</a:t>
            </a:r>
            <a:r>
              <a:rPr lang="en-US" dirty="0" smtClean="0"/>
              <a:t> </a:t>
            </a:r>
            <a:r>
              <a:rPr lang="en-US" dirty="0" err="1" smtClean="0"/>
              <a:t>tujuan</a:t>
            </a:r>
            <a:r>
              <a:rPr lang="en-US" dirty="0" smtClean="0"/>
              <a:t> </a:t>
            </a:r>
            <a:r>
              <a:rPr lang="en-US" dirty="0" err="1" smtClean="0"/>
              <a:t>bisnis</a:t>
            </a:r>
            <a:endParaRPr lang="en-US" dirty="0" smtClean="0"/>
          </a:p>
          <a:p>
            <a:r>
              <a:rPr lang="en-US" dirty="0" smtClean="0"/>
              <a:t>Develop Strategic Asset</a:t>
            </a:r>
            <a:endParaRPr lang="en-US" dirty="0"/>
          </a:p>
          <a:p>
            <a:pPr lvl="1"/>
            <a:r>
              <a:rPr lang="en-US" dirty="0" err="1" smtClean="0"/>
              <a:t>Definisikan</a:t>
            </a:r>
            <a:r>
              <a:rPr lang="en-US" dirty="0" smtClean="0"/>
              <a:t> </a:t>
            </a:r>
            <a:r>
              <a:rPr lang="en-US" dirty="0" err="1" smtClean="0"/>
              <a:t>aset</a:t>
            </a:r>
            <a:r>
              <a:rPr lang="en-US" dirty="0" smtClean="0"/>
              <a:t> yang </a:t>
            </a:r>
            <a:r>
              <a:rPr lang="en-US" dirty="0" err="1" smtClean="0"/>
              <a:t>perlu</a:t>
            </a:r>
            <a:r>
              <a:rPr lang="en-US" dirty="0" smtClean="0"/>
              <a:t> </a:t>
            </a:r>
            <a:r>
              <a:rPr lang="en-US" dirty="0" err="1" smtClean="0"/>
              <a:t>dipersiapkan</a:t>
            </a:r>
            <a:r>
              <a:rPr lang="en-US" dirty="0" smtClean="0"/>
              <a:t> </a:t>
            </a:r>
            <a:r>
              <a:rPr lang="en-US" dirty="0" err="1" smtClean="0"/>
              <a:t>untuk</a:t>
            </a:r>
            <a:r>
              <a:rPr lang="en-US" dirty="0" smtClean="0"/>
              <a:t> </a:t>
            </a:r>
            <a:r>
              <a:rPr lang="en-US" dirty="0" err="1" smtClean="0"/>
              <a:t>menjalankan</a:t>
            </a:r>
            <a:r>
              <a:rPr lang="en-US" dirty="0" smtClean="0"/>
              <a:t> </a:t>
            </a:r>
            <a:r>
              <a:rPr lang="en-US" dirty="0" err="1" smtClean="0"/>
              <a:t>layanan</a:t>
            </a:r>
            <a:endParaRPr lang="en-US" dirty="0" smtClean="0"/>
          </a:p>
          <a:p>
            <a:endParaRPr lang="en-US" dirty="0"/>
          </a:p>
        </p:txBody>
      </p:sp>
    </p:spTree>
    <p:extLst>
      <p:ext uri="{BB962C8B-B14F-4D97-AF65-F5344CB8AC3E}">
        <p14:creationId xmlns:p14="http://schemas.microsoft.com/office/powerpoint/2010/main" val="2585042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 from IBM’s SSME</a:t>
            </a:r>
            <a:endParaRPr lang="en-US" dirty="0"/>
          </a:p>
        </p:txBody>
      </p:sp>
      <p:sp>
        <p:nvSpPr>
          <p:cNvPr id="3" name="Content Placeholder 2"/>
          <p:cNvSpPr>
            <a:spLocks noGrp="1"/>
          </p:cNvSpPr>
          <p:nvPr>
            <p:ph idx="1"/>
          </p:nvPr>
        </p:nvSpPr>
        <p:spPr/>
        <p:txBody>
          <a:bodyPr/>
          <a:lstStyle/>
          <a:p>
            <a:pPr marL="228600" indent="-228600"/>
            <a:r>
              <a:rPr lang="en-US" dirty="0"/>
              <a:t>A service is a provider/client interaction that creates and captures value.</a:t>
            </a:r>
          </a:p>
          <a:p>
            <a:pPr marL="228600" indent="-228600"/>
            <a:endParaRPr lang="en-US" dirty="0"/>
          </a:p>
          <a:p>
            <a:pPr marL="228600" indent="-228600"/>
            <a:r>
              <a:rPr lang="en-US" dirty="0"/>
              <a:t>Services transform/protect or promise to transform/protect a state of the target of the service. The client may not have the skill, time, desire, or authority to perform self-service, do it themselves. Services often create mutual interdependencies.</a:t>
            </a:r>
          </a:p>
        </p:txBody>
      </p:sp>
    </p:spTree>
    <p:extLst>
      <p:ext uri="{BB962C8B-B14F-4D97-AF65-F5344CB8AC3E}">
        <p14:creationId xmlns:p14="http://schemas.microsoft.com/office/powerpoint/2010/main" val="2828241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 from ITIL V3</a:t>
            </a:r>
            <a:endParaRPr lang="en-US" dirty="0"/>
          </a:p>
        </p:txBody>
      </p:sp>
      <p:sp>
        <p:nvSpPr>
          <p:cNvPr id="3" name="Content Placeholder 2"/>
          <p:cNvSpPr>
            <a:spLocks noGrp="1"/>
          </p:cNvSpPr>
          <p:nvPr>
            <p:ph idx="1"/>
          </p:nvPr>
        </p:nvSpPr>
        <p:spPr/>
        <p:txBody>
          <a:bodyPr>
            <a:normAutofit/>
          </a:bodyPr>
          <a:lstStyle/>
          <a:p>
            <a:r>
              <a:rPr lang="en-US" b="1" dirty="0" smtClean="0"/>
              <a:t>A </a:t>
            </a:r>
            <a:r>
              <a:rPr lang="en-US" b="1" dirty="0"/>
              <a:t>service is</a:t>
            </a:r>
            <a:r>
              <a:rPr lang="en-US" dirty="0"/>
              <a:t> a means of delivering </a:t>
            </a:r>
            <a:r>
              <a:rPr lang="en-US" sz="4800" dirty="0"/>
              <a:t>value</a:t>
            </a:r>
            <a:r>
              <a:rPr lang="en-US" dirty="0"/>
              <a:t> to customers by facilitating </a:t>
            </a:r>
            <a:r>
              <a:rPr lang="en-US" sz="4800" dirty="0"/>
              <a:t>outcomes</a:t>
            </a:r>
            <a:r>
              <a:rPr lang="en-US" dirty="0"/>
              <a:t> customers want to achieve </a:t>
            </a:r>
            <a:r>
              <a:rPr lang="en-US" sz="4800" dirty="0"/>
              <a:t>without</a:t>
            </a:r>
            <a:r>
              <a:rPr lang="en-US" dirty="0"/>
              <a:t> the ownership of specific costs and risk</a:t>
            </a:r>
            <a:r>
              <a:rPr lang="id-ID" dirty="0"/>
              <a:t>.</a:t>
            </a:r>
            <a:endParaRPr lang="en-US" dirty="0"/>
          </a:p>
        </p:txBody>
      </p:sp>
      <p:sp>
        <p:nvSpPr>
          <p:cNvPr id="4" name="Rectangle 3"/>
          <p:cNvSpPr/>
          <p:nvPr/>
        </p:nvSpPr>
        <p:spPr>
          <a:xfrm>
            <a:off x="1066800" y="4890655"/>
            <a:ext cx="7098803" cy="830997"/>
          </a:xfrm>
          <a:prstGeom prst="rect">
            <a:avLst/>
          </a:prstGeom>
        </p:spPr>
        <p:txBody>
          <a:bodyPr wrap="none">
            <a:spAutoFit/>
          </a:bodyPr>
          <a:lstStyle/>
          <a:p>
            <a:pPr marL="228600" indent="-228600">
              <a:buFont typeface="Wingdings" pitchFamily="2" charset="2"/>
              <a:buNone/>
            </a:pPr>
            <a:r>
              <a:rPr lang="en-US" sz="4800" dirty="0" smtClean="0"/>
              <a:t>Value = Utility + Warranty</a:t>
            </a:r>
          </a:p>
        </p:txBody>
      </p:sp>
    </p:spTree>
    <p:extLst>
      <p:ext uri="{BB962C8B-B14F-4D97-AF65-F5344CB8AC3E}">
        <p14:creationId xmlns:p14="http://schemas.microsoft.com/office/powerpoint/2010/main" val="2301440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lIns="91440" tIns="45720" rIns="91440" bIns="45720"/>
          <a:lstStyle/>
          <a:p>
            <a:r>
              <a:rPr lang="en-US" dirty="0"/>
              <a:t>Value = Utility + Warranty</a:t>
            </a:r>
            <a:endParaRPr lang="id-ID" dirty="0" smtClean="0"/>
          </a:p>
        </p:txBody>
      </p:sp>
      <p:pic>
        <p:nvPicPr>
          <p:cNvPr id="184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00188"/>
            <a:ext cx="9144000"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5671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1010" name="Freeform 2"/>
          <p:cNvSpPr>
            <a:spLocks/>
          </p:cNvSpPr>
          <p:nvPr/>
        </p:nvSpPr>
        <p:spPr bwMode="auto">
          <a:xfrm>
            <a:off x="404813" y="1331913"/>
            <a:ext cx="4114800" cy="3903662"/>
          </a:xfrm>
          <a:custGeom>
            <a:avLst/>
            <a:gdLst>
              <a:gd name="T0" fmla="*/ 616180 w 2571"/>
              <a:gd name="T1" fmla="*/ 592897 h 2311"/>
              <a:gd name="T2" fmla="*/ 920268 w 2571"/>
              <a:gd name="T3" fmla="*/ 474656 h 2311"/>
              <a:gd name="T4" fmla="*/ 1043504 w 2571"/>
              <a:gd name="T5" fmla="*/ 439183 h 2311"/>
              <a:gd name="T6" fmla="*/ 1144334 w 2571"/>
              <a:gd name="T7" fmla="*/ 380062 h 2311"/>
              <a:gd name="T8" fmla="*/ 1235560 w 2571"/>
              <a:gd name="T9" fmla="*/ 368238 h 2311"/>
              <a:gd name="T10" fmla="*/ 1426016 w 2571"/>
              <a:gd name="T11" fmla="*/ 297293 h 2311"/>
              <a:gd name="T12" fmla="*/ 1718901 w 2571"/>
              <a:gd name="T13" fmla="*/ 189187 h 2311"/>
              <a:gd name="T14" fmla="*/ 2010186 w 2571"/>
              <a:gd name="T15" fmla="*/ 130066 h 2311"/>
              <a:gd name="T16" fmla="*/ 2112616 w 2571"/>
              <a:gd name="T17" fmla="*/ 94593 h 2311"/>
              <a:gd name="T18" fmla="*/ 2202242 w 2571"/>
              <a:gd name="T19" fmla="*/ 47297 h 2311"/>
              <a:gd name="T20" fmla="*/ 2325478 w 2571"/>
              <a:gd name="T21" fmla="*/ 0 h 2311"/>
              <a:gd name="T22" fmla="*/ 2493527 w 2571"/>
              <a:gd name="T23" fmla="*/ 47297 h 2311"/>
              <a:gd name="T24" fmla="*/ 2618364 w 2571"/>
              <a:gd name="T25" fmla="*/ 201011 h 2311"/>
              <a:gd name="T26" fmla="*/ 2707990 w 2571"/>
              <a:gd name="T27" fmla="*/ 224659 h 2311"/>
              <a:gd name="T28" fmla="*/ 2752803 w 2571"/>
              <a:gd name="T29" fmla="*/ 248307 h 2311"/>
              <a:gd name="T30" fmla="*/ 2786413 w 2571"/>
              <a:gd name="T31" fmla="*/ 285469 h 2311"/>
              <a:gd name="T32" fmla="*/ 3034485 w 2571"/>
              <a:gd name="T33" fmla="*/ 320941 h 2311"/>
              <a:gd name="T34" fmla="*/ 3112908 w 2571"/>
              <a:gd name="T35" fmla="*/ 368238 h 2311"/>
              <a:gd name="T36" fmla="*/ 3146518 w 2571"/>
              <a:gd name="T37" fmla="*/ 380062 h 2311"/>
              <a:gd name="T38" fmla="*/ 3247347 w 2571"/>
              <a:gd name="T39" fmla="*/ 439183 h 2311"/>
              <a:gd name="T40" fmla="*/ 3292160 w 2571"/>
              <a:gd name="T41" fmla="*/ 687490 h 2311"/>
              <a:gd name="T42" fmla="*/ 3426599 w 2571"/>
              <a:gd name="T43" fmla="*/ 890190 h 2311"/>
              <a:gd name="T44" fmla="*/ 3495419 w 2571"/>
              <a:gd name="T45" fmla="*/ 1008432 h 2311"/>
              <a:gd name="T46" fmla="*/ 3697078 w 2571"/>
              <a:gd name="T47" fmla="*/ 1589505 h 2311"/>
              <a:gd name="T48" fmla="*/ 3842721 w 2571"/>
              <a:gd name="T49" fmla="*/ 1839501 h 2311"/>
              <a:gd name="T50" fmla="*/ 4023573 w 2571"/>
              <a:gd name="T51" fmla="*/ 2123281 h 2311"/>
              <a:gd name="T52" fmla="*/ 4057183 w 2571"/>
              <a:gd name="T53" fmla="*/ 2194226 h 2311"/>
              <a:gd name="T54" fmla="*/ 4101996 w 2571"/>
              <a:gd name="T55" fmla="*/ 2373278 h 2311"/>
              <a:gd name="T56" fmla="*/ 3943550 w 2571"/>
              <a:gd name="T57" fmla="*/ 3155362 h 2311"/>
              <a:gd name="T58" fmla="*/ 3797908 w 2571"/>
              <a:gd name="T59" fmla="*/ 3369886 h 2311"/>
              <a:gd name="T60" fmla="*/ 3741891 w 2571"/>
              <a:gd name="T61" fmla="*/ 3488127 h 2311"/>
              <a:gd name="T62" fmla="*/ 3652265 w 2571"/>
              <a:gd name="T63" fmla="*/ 3606369 h 2311"/>
              <a:gd name="T64" fmla="*/ 3404193 w 2571"/>
              <a:gd name="T65" fmla="*/ 3773596 h 2311"/>
              <a:gd name="T66" fmla="*/ 2730396 w 2571"/>
              <a:gd name="T67" fmla="*/ 3832717 h 2311"/>
              <a:gd name="T68" fmla="*/ 2325478 w 2571"/>
              <a:gd name="T69" fmla="*/ 3856365 h 2311"/>
              <a:gd name="T70" fmla="*/ 2123819 w 2571"/>
              <a:gd name="T71" fmla="*/ 3903662 h 2311"/>
              <a:gd name="T72" fmla="*/ 1662885 w 2571"/>
              <a:gd name="T73" fmla="*/ 3891838 h 2311"/>
              <a:gd name="T74" fmla="*/ 1549252 w 2571"/>
              <a:gd name="T75" fmla="*/ 3832717 h 2311"/>
              <a:gd name="T76" fmla="*/ 1347593 w 2571"/>
              <a:gd name="T77" fmla="*/ 3761772 h 2311"/>
              <a:gd name="T78" fmla="*/ 1110724 w 2571"/>
              <a:gd name="T79" fmla="*/ 3582721 h 2311"/>
              <a:gd name="T80" fmla="*/ 965081 w 2571"/>
              <a:gd name="T81" fmla="*/ 3452655 h 2311"/>
              <a:gd name="T82" fmla="*/ 897862 w 2571"/>
              <a:gd name="T83" fmla="*/ 3417182 h 2311"/>
              <a:gd name="T84" fmla="*/ 763423 w 2571"/>
              <a:gd name="T85" fmla="*/ 3263468 h 2311"/>
              <a:gd name="T86" fmla="*/ 571367 w 2571"/>
              <a:gd name="T87" fmla="*/ 3084417 h 2311"/>
              <a:gd name="T88" fmla="*/ 492944 w 2571"/>
              <a:gd name="T89" fmla="*/ 3001648 h 2311"/>
              <a:gd name="T90" fmla="*/ 358505 w 2571"/>
              <a:gd name="T91" fmla="*/ 2776988 h 2311"/>
              <a:gd name="T92" fmla="*/ 268878 w 2571"/>
              <a:gd name="T93" fmla="*/ 2621585 h 2311"/>
              <a:gd name="T94" fmla="*/ 177652 w 2571"/>
              <a:gd name="T95" fmla="*/ 2491519 h 2311"/>
              <a:gd name="T96" fmla="*/ 110432 w 2571"/>
              <a:gd name="T97" fmla="*/ 2337805 h 2311"/>
              <a:gd name="T98" fmla="*/ 76822 w 2571"/>
              <a:gd name="T99" fmla="*/ 2158754 h 2311"/>
              <a:gd name="T100" fmla="*/ 280082 w 2571"/>
              <a:gd name="T101" fmla="*/ 1103025 h 2311"/>
              <a:gd name="T102" fmla="*/ 403318 w 2571"/>
              <a:gd name="T103" fmla="*/ 890190 h 2311"/>
              <a:gd name="T104" fmla="*/ 436927 w 2571"/>
              <a:gd name="T105" fmla="*/ 819245 h 2311"/>
              <a:gd name="T106" fmla="*/ 470537 w 2571"/>
              <a:gd name="T107" fmla="*/ 807421 h 2311"/>
              <a:gd name="T108" fmla="*/ 593773 w 2571"/>
              <a:gd name="T109" fmla="*/ 734787 h 2311"/>
              <a:gd name="T110" fmla="*/ 649789 w 2571"/>
              <a:gd name="T111" fmla="*/ 652018 h 2311"/>
              <a:gd name="T112" fmla="*/ 616180 w 2571"/>
              <a:gd name="T113" fmla="*/ 592897 h 23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571" h="2311">
                <a:moveTo>
                  <a:pt x="385" y="351"/>
                </a:moveTo>
                <a:cubicBezTo>
                  <a:pt x="427" y="319"/>
                  <a:pt x="524" y="287"/>
                  <a:pt x="575" y="281"/>
                </a:cubicBezTo>
                <a:cubicBezTo>
                  <a:pt x="647" y="245"/>
                  <a:pt x="546" y="292"/>
                  <a:pt x="652" y="260"/>
                </a:cubicBezTo>
                <a:cubicBezTo>
                  <a:pt x="673" y="254"/>
                  <a:pt x="694" y="231"/>
                  <a:pt x="715" y="225"/>
                </a:cubicBezTo>
                <a:cubicBezTo>
                  <a:pt x="733" y="220"/>
                  <a:pt x="753" y="220"/>
                  <a:pt x="772" y="218"/>
                </a:cubicBezTo>
                <a:cubicBezTo>
                  <a:pt x="806" y="196"/>
                  <a:pt x="852" y="188"/>
                  <a:pt x="891" y="176"/>
                </a:cubicBezTo>
                <a:cubicBezTo>
                  <a:pt x="953" y="157"/>
                  <a:pt x="1012" y="132"/>
                  <a:pt x="1074" y="112"/>
                </a:cubicBezTo>
                <a:cubicBezTo>
                  <a:pt x="1130" y="93"/>
                  <a:pt x="1197" y="87"/>
                  <a:pt x="1256" y="77"/>
                </a:cubicBezTo>
                <a:cubicBezTo>
                  <a:pt x="1277" y="69"/>
                  <a:pt x="1299" y="65"/>
                  <a:pt x="1320" y="56"/>
                </a:cubicBezTo>
                <a:cubicBezTo>
                  <a:pt x="1339" y="48"/>
                  <a:pt x="1356" y="32"/>
                  <a:pt x="1376" y="28"/>
                </a:cubicBezTo>
                <a:cubicBezTo>
                  <a:pt x="1408" y="22"/>
                  <a:pt x="1426" y="18"/>
                  <a:pt x="1453" y="0"/>
                </a:cubicBezTo>
                <a:cubicBezTo>
                  <a:pt x="1487" y="7"/>
                  <a:pt x="1532" y="2"/>
                  <a:pt x="1558" y="28"/>
                </a:cubicBezTo>
                <a:cubicBezTo>
                  <a:pt x="1581" y="51"/>
                  <a:pt x="1612" y="100"/>
                  <a:pt x="1636" y="119"/>
                </a:cubicBezTo>
                <a:cubicBezTo>
                  <a:pt x="1643" y="125"/>
                  <a:pt x="1690" y="133"/>
                  <a:pt x="1692" y="133"/>
                </a:cubicBezTo>
                <a:cubicBezTo>
                  <a:pt x="1701" y="138"/>
                  <a:pt x="1712" y="141"/>
                  <a:pt x="1720" y="147"/>
                </a:cubicBezTo>
                <a:cubicBezTo>
                  <a:pt x="1728" y="153"/>
                  <a:pt x="1732" y="164"/>
                  <a:pt x="1741" y="169"/>
                </a:cubicBezTo>
                <a:cubicBezTo>
                  <a:pt x="1786" y="196"/>
                  <a:pt x="1844" y="184"/>
                  <a:pt x="1896" y="190"/>
                </a:cubicBezTo>
                <a:cubicBezTo>
                  <a:pt x="1955" y="205"/>
                  <a:pt x="1895" y="185"/>
                  <a:pt x="1945" y="218"/>
                </a:cubicBezTo>
                <a:cubicBezTo>
                  <a:pt x="1951" y="222"/>
                  <a:pt x="1960" y="221"/>
                  <a:pt x="1966" y="225"/>
                </a:cubicBezTo>
                <a:cubicBezTo>
                  <a:pt x="2038" y="265"/>
                  <a:pt x="1981" y="244"/>
                  <a:pt x="2029" y="260"/>
                </a:cubicBezTo>
                <a:cubicBezTo>
                  <a:pt x="2059" y="305"/>
                  <a:pt x="2039" y="358"/>
                  <a:pt x="2057" y="407"/>
                </a:cubicBezTo>
                <a:cubicBezTo>
                  <a:pt x="2073" y="450"/>
                  <a:pt x="2113" y="490"/>
                  <a:pt x="2141" y="527"/>
                </a:cubicBezTo>
                <a:cubicBezTo>
                  <a:pt x="2149" y="561"/>
                  <a:pt x="2159" y="573"/>
                  <a:pt x="2184" y="597"/>
                </a:cubicBezTo>
                <a:cubicBezTo>
                  <a:pt x="2239" y="706"/>
                  <a:pt x="2263" y="829"/>
                  <a:pt x="2310" y="941"/>
                </a:cubicBezTo>
                <a:cubicBezTo>
                  <a:pt x="2333" y="996"/>
                  <a:pt x="2368" y="1040"/>
                  <a:pt x="2401" y="1089"/>
                </a:cubicBezTo>
                <a:cubicBezTo>
                  <a:pt x="2439" y="1146"/>
                  <a:pt x="2465" y="1208"/>
                  <a:pt x="2514" y="1257"/>
                </a:cubicBezTo>
                <a:cubicBezTo>
                  <a:pt x="2519" y="1272"/>
                  <a:pt x="2531" y="1284"/>
                  <a:pt x="2535" y="1299"/>
                </a:cubicBezTo>
                <a:cubicBezTo>
                  <a:pt x="2566" y="1415"/>
                  <a:pt x="2529" y="1353"/>
                  <a:pt x="2563" y="1405"/>
                </a:cubicBezTo>
                <a:cubicBezTo>
                  <a:pt x="2560" y="1519"/>
                  <a:pt x="2571" y="1766"/>
                  <a:pt x="2464" y="1868"/>
                </a:cubicBezTo>
                <a:cubicBezTo>
                  <a:pt x="2440" y="1917"/>
                  <a:pt x="2403" y="1950"/>
                  <a:pt x="2373" y="1995"/>
                </a:cubicBezTo>
                <a:cubicBezTo>
                  <a:pt x="2334" y="2053"/>
                  <a:pt x="2368" y="2006"/>
                  <a:pt x="2338" y="2065"/>
                </a:cubicBezTo>
                <a:cubicBezTo>
                  <a:pt x="2324" y="2092"/>
                  <a:pt x="2301" y="2112"/>
                  <a:pt x="2282" y="2135"/>
                </a:cubicBezTo>
                <a:cubicBezTo>
                  <a:pt x="2236" y="2190"/>
                  <a:pt x="2201" y="2222"/>
                  <a:pt x="2127" y="2234"/>
                </a:cubicBezTo>
                <a:cubicBezTo>
                  <a:pt x="2006" y="2282"/>
                  <a:pt x="1816" y="2266"/>
                  <a:pt x="1706" y="2269"/>
                </a:cubicBezTo>
                <a:cubicBezTo>
                  <a:pt x="1622" y="2274"/>
                  <a:pt x="1537" y="2275"/>
                  <a:pt x="1453" y="2283"/>
                </a:cubicBezTo>
                <a:cubicBezTo>
                  <a:pt x="1414" y="2287"/>
                  <a:pt x="1368" y="2306"/>
                  <a:pt x="1327" y="2311"/>
                </a:cubicBezTo>
                <a:cubicBezTo>
                  <a:pt x="1231" y="2309"/>
                  <a:pt x="1135" y="2310"/>
                  <a:pt x="1039" y="2304"/>
                </a:cubicBezTo>
                <a:cubicBezTo>
                  <a:pt x="1023" y="2303"/>
                  <a:pt x="984" y="2274"/>
                  <a:pt x="968" y="2269"/>
                </a:cubicBezTo>
                <a:cubicBezTo>
                  <a:pt x="926" y="2255"/>
                  <a:pt x="884" y="2241"/>
                  <a:pt x="842" y="2227"/>
                </a:cubicBezTo>
                <a:cubicBezTo>
                  <a:pt x="798" y="2183"/>
                  <a:pt x="742" y="2158"/>
                  <a:pt x="694" y="2121"/>
                </a:cubicBezTo>
                <a:cubicBezTo>
                  <a:pt x="664" y="2097"/>
                  <a:pt x="635" y="2065"/>
                  <a:pt x="603" y="2044"/>
                </a:cubicBezTo>
                <a:cubicBezTo>
                  <a:pt x="556" y="2013"/>
                  <a:pt x="608" y="2065"/>
                  <a:pt x="561" y="2023"/>
                </a:cubicBezTo>
                <a:cubicBezTo>
                  <a:pt x="530" y="1996"/>
                  <a:pt x="508" y="1958"/>
                  <a:pt x="477" y="1932"/>
                </a:cubicBezTo>
                <a:cubicBezTo>
                  <a:pt x="435" y="1897"/>
                  <a:pt x="393" y="1866"/>
                  <a:pt x="357" y="1826"/>
                </a:cubicBezTo>
                <a:cubicBezTo>
                  <a:pt x="341" y="1809"/>
                  <a:pt x="308" y="1777"/>
                  <a:pt x="308" y="1777"/>
                </a:cubicBezTo>
                <a:cubicBezTo>
                  <a:pt x="289" y="1719"/>
                  <a:pt x="260" y="1690"/>
                  <a:pt x="224" y="1644"/>
                </a:cubicBezTo>
                <a:cubicBezTo>
                  <a:pt x="202" y="1616"/>
                  <a:pt x="189" y="1580"/>
                  <a:pt x="168" y="1552"/>
                </a:cubicBezTo>
                <a:cubicBezTo>
                  <a:pt x="148" y="1525"/>
                  <a:pt x="129" y="1505"/>
                  <a:pt x="111" y="1475"/>
                </a:cubicBezTo>
                <a:cubicBezTo>
                  <a:pt x="103" y="1443"/>
                  <a:pt x="87" y="1412"/>
                  <a:pt x="69" y="1384"/>
                </a:cubicBezTo>
                <a:cubicBezTo>
                  <a:pt x="62" y="1347"/>
                  <a:pt x="53" y="1315"/>
                  <a:pt x="48" y="1278"/>
                </a:cubicBezTo>
                <a:cubicBezTo>
                  <a:pt x="52" y="1050"/>
                  <a:pt x="0" y="820"/>
                  <a:pt x="175" y="653"/>
                </a:cubicBezTo>
                <a:cubicBezTo>
                  <a:pt x="197" y="609"/>
                  <a:pt x="225" y="568"/>
                  <a:pt x="252" y="527"/>
                </a:cubicBezTo>
                <a:cubicBezTo>
                  <a:pt x="261" y="514"/>
                  <a:pt x="262" y="496"/>
                  <a:pt x="273" y="485"/>
                </a:cubicBezTo>
                <a:cubicBezTo>
                  <a:pt x="278" y="480"/>
                  <a:pt x="287" y="481"/>
                  <a:pt x="294" y="478"/>
                </a:cubicBezTo>
                <a:cubicBezTo>
                  <a:pt x="341" y="456"/>
                  <a:pt x="339" y="456"/>
                  <a:pt x="371" y="435"/>
                </a:cubicBezTo>
                <a:cubicBezTo>
                  <a:pt x="387" y="386"/>
                  <a:pt x="371" y="398"/>
                  <a:pt x="406" y="386"/>
                </a:cubicBezTo>
                <a:cubicBezTo>
                  <a:pt x="416" y="355"/>
                  <a:pt x="420" y="368"/>
                  <a:pt x="385" y="351"/>
                </a:cubicBezTo>
                <a:close/>
              </a:path>
            </a:pathLst>
          </a:cu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1011" name="Rectangle 3"/>
          <p:cNvSpPr>
            <a:spLocks noChangeArrowheads="1"/>
          </p:cNvSpPr>
          <p:nvPr/>
        </p:nvSpPr>
        <p:spPr bwMode="auto">
          <a:xfrm>
            <a:off x="5073650" y="2676525"/>
            <a:ext cx="3467100" cy="879475"/>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2091012" name="AutoShape 4"/>
          <p:cNvCxnSpPr>
            <a:cxnSpLocks noChangeShapeType="1"/>
          </p:cNvCxnSpPr>
          <p:nvPr/>
        </p:nvCxnSpPr>
        <p:spPr bwMode="auto">
          <a:xfrm>
            <a:off x="2409825" y="2513013"/>
            <a:ext cx="517525" cy="13652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1013" name="AutoShape 5"/>
          <p:cNvCxnSpPr>
            <a:cxnSpLocks noChangeShapeType="1"/>
          </p:cNvCxnSpPr>
          <p:nvPr/>
        </p:nvCxnSpPr>
        <p:spPr bwMode="auto">
          <a:xfrm>
            <a:off x="1654175" y="3133725"/>
            <a:ext cx="173038" cy="3349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91014" name="AutoShape 6"/>
          <p:cNvSpPr>
            <a:spLocks noChangeArrowheads="1"/>
          </p:cNvSpPr>
          <p:nvPr/>
        </p:nvSpPr>
        <p:spPr bwMode="auto">
          <a:xfrm>
            <a:off x="4314825" y="2976563"/>
            <a:ext cx="725488" cy="346075"/>
          </a:xfrm>
          <a:prstGeom prst="rightArrow">
            <a:avLst>
              <a:gd name="adj1" fmla="val 50000"/>
              <a:gd name="adj2" fmla="val 52408"/>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1015" name="Rectangle 7"/>
          <p:cNvSpPr>
            <a:spLocks noGrp="1" noChangeArrowheads="1"/>
          </p:cNvSpPr>
          <p:nvPr>
            <p:ph type="title"/>
          </p:nvPr>
        </p:nvSpPr>
        <p:spPr/>
        <p:txBody>
          <a:bodyPr/>
          <a:lstStyle/>
          <a:p>
            <a:pPr eaLnBrk="1" hangingPunct="1">
              <a:defRPr/>
            </a:pPr>
            <a:r>
              <a:rPr lang="en-US" smtClean="0"/>
              <a:t>Application Centric</a:t>
            </a:r>
            <a:endParaRPr lang="sv-SE" smtClean="0"/>
          </a:p>
        </p:txBody>
      </p:sp>
      <p:graphicFrame>
        <p:nvGraphicFramePr>
          <p:cNvPr id="2091016" name="Object 8"/>
          <p:cNvGraphicFramePr>
            <a:graphicFrameLocks noGrp="1" noChangeAspect="1"/>
          </p:cNvGraphicFramePr>
          <p:nvPr>
            <p:ph sz="half" idx="1"/>
          </p:nvPr>
        </p:nvGraphicFramePr>
        <p:xfrm>
          <a:off x="1711325" y="2982913"/>
          <a:ext cx="1549400" cy="1577975"/>
        </p:xfrm>
        <a:graphic>
          <a:graphicData uri="http://schemas.openxmlformats.org/presentationml/2006/ole">
            <mc:AlternateContent xmlns:mc="http://schemas.openxmlformats.org/markup-compatibility/2006">
              <mc:Choice xmlns:v="urn:schemas-microsoft-com:vml" Requires="v">
                <p:oleObj spid="_x0000_s1068" name="Visio" r:id="rId4" imgW="1156023" imgH="1197376" progId="Visio.Drawing.11">
                  <p:embed/>
                </p:oleObj>
              </mc:Choice>
              <mc:Fallback>
                <p:oleObj name="Visio" r:id="rId4" imgW="1156023" imgH="1197376"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1325" y="2982913"/>
                        <a:ext cx="1549400" cy="1577975"/>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91017" name="Object 9"/>
          <p:cNvGraphicFramePr>
            <a:graphicFrameLocks noGrp="1" noChangeAspect="1"/>
          </p:cNvGraphicFramePr>
          <p:nvPr>
            <p:ph sz="quarter" idx="2"/>
          </p:nvPr>
        </p:nvGraphicFramePr>
        <p:xfrm>
          <a:off x="1049338" y="2179638"/>
          <a:ext cx="1260475" cy="1271587"/>
        </p:xfrm>
        <a:graphic>
          <a:graphicData uri="http://schemas.openxmlformats.org/presentationml/2006/ole">
            <mc:AlternateContent xmlns:mc="http://schemas.openxmlformats.org/markup-compatibility/2006">
              <mc:Choice xmlns:v="urn:schemas-microsoft-com:vml" Requires="v">
                <p:oleObj spid="_x0000_s1069" name="Visio" r:id="rId6" imgW="1156023" imgH="1197376" progId="Visio.Drawing.11">
                  <p:embed/>
                </p:oleObj>
              </mc:Choice>
              <mc:Fallback>
                <p:oleObj name="Visio" r:id="rId6" imgW="1156023" imgH="1197376"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9338" y="2179638"/>
                        <a:ext cx="1260475" cy="1271587"/>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1018" name="Text Box 10"/>
          <p:cNvSpPr txBox="1">
            <a:spLocks noChangeArrowheads="1"/>
          </p:cNvSpPr>
          <p:nvPr/>
        </p:nvSpPr>
        <p:spPr bwMode="auto">
          <a:xfrm>
            <a:off x="2336800" y="2036763"/>
            <a:ext cx="723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200" i="1"/>
              <a:t>Finance</a:t>
            </a:r>
          </a:p>
        </p:txBody>
      </p:sp>
      <p:sp>
        <p:nvSpPr>
          <p:cNvPr id="2091019" name="Text Box 11"/>
          <p:cNvSpPr txBox="1">
            <a:spLocks noChangeArrowheads="1"/>
          </p:cNvSpPr>
          <p:nvPr/>
        </p:nvSpPr>
        <p:spPr bwMode="auto">
          <a:xfrm>
            <a:off x="2865438" y="3956050"/>
            <a:ext cx="942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200" i="1"/>
              <a:t>Distribution</a:t>
            </a:r>
          </a:p>
        </p:txBody>
      </p:sp>
      <p:sp>
        <p:nvSpPr>
          <p:cNvPr id="2091020" name="Text Box 12"/>
          <p:cNvSpPr txBox="1">
            <a:spLocks noChangeArrowheads="1"/>
          </p:cNvSpPr>
          <p:nvPr/>
        </p:nvSpPr>
        <p:spPr bwMode="auto">
          <a:xfrm>
            <a:off x="787400" y="3983038"/>
            <a:ext cx="1146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200" i="1"/>
              <a:t>Manufacturing</a:t>
            </a:r>
          </a:p>
        </p:txBody>
      </p:sp>
      <p:pic>
        <p:nvPicPr>
          <p:cNvPr id="2091021" name="Picture 13" descr="bs00882_"/>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33625" y="1425575"/>
            <a:ext cx="6159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1022" name="Picture 14" descr="j029569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95600" y="4259263"/>
            <a:ext cx="769938"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1023" name="Picture 15" descr="j032959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76375" y="4191000"/>
            <a:ext cx="658813"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1024" name="Picture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0413" y="2417763"/>
            <a:ext cx="5365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91025" name="Text Box 17"/>
          <p:cNvSpPr txBox="1">
            <a:spLocks noChangeArrowheads="1"/>
          </p:cNvSpPr>
          <p:nvPr/>
        </p:nvSpPr>
        <p:spPr bwMode="auto">
          <a:xfrm>
            <a:off x="715963" y="2984500"/>
            <a:ext cx="647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200" i="1"/>
              <a:t>Supply</a:t>
            </a:r>
          </a:p>
        </p:txBody>
      </p:sp>
      <p:sp>
        <p:nvSpPr>
          <p:cNvPr id="2091026" name="Text Box 18"/>
          <p:cNvSpPr txBox="1">
            <a:spLocks noChangeArrowheads="1"/>
          </p:cNvSpPr>
          <p:nvPr/>
        </p:nvSpPr>
        <p:spPr bwMode="auto">
          <a:xfrm>
            <a:off x="5803900" y="2090738"/>
            <a:ext cx="365125" cy="376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2091027" name="Text Box 19"/>
          <p:cNvSpPr txBox="1">
            <a:spLocks noChangeArrowheads="1"/>
          </p:cNvSpPr>
          <p:nvPr/>
        </p:nvSpPr>
        <p:spPr bwMode="auto">
          <a:xfrm>
            <a:off x="6253163" y="2090738"/>
            <a:ext cx="365125" cy="376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2091028" name="Text Box 20"/>
          <p:cNvSpPr txBox="1">
            <a:spLocks noChangeArrowheads="1"/>
          </p:cNvSpPr>
          <p:nvPr/>
        </p:nvSpPr>
        <p:spPr bwMode="auto">
          <a:xfrm>
            <a:off x="6704013" y="2090738"/>
            <a:ext cx="365125" cy="376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2091029" name="Text Box 21"/>
          <p:cNvSpPr txBox="1">
            <a:spLocks noChangeArrowheads="1"/>
          </p:cNvSpPr>
          <p:nvPr/>
        </p:nvSpPr>
        <p:spPr bwMode="auto">
          <a:xfrm>
            <a:off x="7153275" y="2090738"/>
            <a:ext cx="365125" cy="376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cxnSp>
        <p:nvCxnSpPr>
          <p:cNvPr id="2091030" name="AutoShape 22"/>
          <p:cNvCxnSpPr>
            <a:cxnSpLocks noChangeShapeType="1"/>
            <a:stCxn id="2091026" idx="2"/>
            <a:endCxn id="2091045" idx="0"/>
          </p:cNvCxnSpPr>
          <p:nvPr/>
        </p:nvCxnSpPr>
        <p:spPr bwMode="auto">
          <a:xfrm>
            <a:off x="5986463" y="2466975"/>
            <a:ext cx="674687" cy="2730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1031" name="AutoShape 23"/>
          <p:cNvCxnSpPr>
            <a:cxnSpLocks noChangeShapeType="1"/>
            <a:stCxn id="2091028" idx="2"/>
            <a:endCxn id="2091045" idx="0"/>
          </p:cNvCxnSpPr>
          <p:nvPr/>
        </p:nvCxnSpPr>
        <p:spPr bwMode="auto">
          <a:xfrm flipH="1">
            <a:off x="6661150" y="2466975"/>
            <a:ext cx="225425" cy="2730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1032" name="AutoShape 24"/>
          <p:cNvCxnSpPr>
            <a:cxnSpLocks noChangeShapeType="1"/>
            <a:stCxn id="2091027" idx="2"/>
            <a:endCxn id="2091045" idx="0"/>
          </p:cNvCxnSpPr>
          <p:nvPr/>
        </p:nvCxnSpPr>
        <p:spPr bwMode="auto">
          <a:xfrm>
            <a:off x="6435725" y="2466975"/>
            <a:ext cx="225425" cy="2730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1033" name="AutoShape 25"/>
          <p:cNvCxnSpPr>
            <a:cxnSpLocks noChangeShapeType="1"/>
            <a:stCxn id="2091029" idx="2"/>
            <a:endCxn id="2091045" idx="0"/>
          </p:cNvCxnSpPr>
          <p:nvPr/>
        </p:nvCxnSpPr>
        <p:spPr bwMode="auto">
          <a:xfrm flipH="1">
            <a:off x="6661150" y="2466975"/>
            <a:ext cx="674688" cy="2730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91034" name="Text Box 26"/>
          <p:cNvSpPr txBox="1">
            <a:spLocks noChangeArrowheads="1"/>
          </p:cNvSpPr>
          <p:nvPr/>
        </p:nvSpPr>
        <p:spPr bwMode="auto">
          <a:xfrm>
            <a:off x="5627688" y="1452563"/>
            <a:ext cx="25876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400" b="1"/>
              <a:t>Narrow Consumers </a:t>
            </a:r>
            <a:br>
              <a:rPr lang="en-US" sz="1400" b="1"/>
            </a:br>
            <a:r>
              <a:rPr lang="en-US" sz="1400" b="1"/>
              <a:t>Limited Business Processes</a:t>
            </a:r>
          </a:p>
        </p:txBody>
      </p:sp>
      <p:sp>
        <p:nvSpPr>
          <p:cNvPr id="2091035" name="Text Box 27"/>
          <p:cNvSpPr txBox="1">
            <a:spLocks noChangeArrowheads="1"/>
          </p:cNvSpPr>
          <p:nvPr/>
        </p:nvSpPr>
        <p:spPr bwMode="auto">
          <a:xfrm>
            <a:off x="5357813" y="3744913"/>
            <a:ext cx="1063625" cy="3762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2091036" name="Text Box 28"/>
          <p:cNvSpPr txBox="1">
            <a:spLocks noChangeArrowheads="1"/>
          </p:cNvSpPr>
          <p:nvPr/>
        </p:nvSpPr>
        <p:spPr bwMode="auto">
          <a:xfrm>
            <a:off x="6159500" y="3906838"/>
            <a:ext cx="1057275" cy="4524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2091037" name="Text Box 29"/>
          <p:cNvSpPr txBox="1">
            <a:spLocks noChangeArrowheads="1"/>
          </p:cNvSpPr>
          <p:nvPr/>
        </p:nvSpPr>
        <p:spPr bwMode="auto">
          <a:xfrm>
            <a:off x="6900863" y="3668713"/>
            <a:ext cx="1260475" cy="3762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cxnSp>
        <p:nvCxnSpPr>
          <p:cNvPr id="2091038" name="AutoShape 30"/>
          <p:cNvCxnSpPr>
            <a:cxnSpLocks noChangeShapeType="1"/>
            <a:stCxn id="2091045" idx="1"/>
            <a:endCxn id="2091035" idx="0"/>
          </p:cNvCxnSpPr>
          <p:nvPr/>
        </p:nvCxnSpPr>
        <p:spPr bwMode="auto">
          <a:xfrm flipH="1">
            <a:off x="5889625" y="3116263"/>
            <a:ext cx="401638" cy="6286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1039" name="AutoShape 31"/>
          <p:cNvCxnSpPr>
            <a:cxnSpLocks noChangeShapeType="1"/>
            <a:stCxn id="2091045" idx="2"/>
            <a:endCxn id="2091036" idx="0"/>
          </p:cNvCxnSpPr>
          <p:nvPr/>
        </p:nvCxnSpPr>
        <p:spPr bwMode="auto">
          <a:xfrm>
            <a:off x="6661150" y="3492500"/>
            <a:ext cx="26988" cy="4143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1040" name="AutoShape 32"/>
          <p:cNvCxnSpPr>
            <a:cxnSpLocks noChangeShapeType="1"/>
            <a:stCxn id="2091045" idx="3"/>
            <a:endCxn id="2091037" idx="0"/>
          </p:cNvCxnSpPr>
          <p:nvPr/>
        </p:nvCxnSpPr>
        <p:spPr bwMode="auto">
          <a:xfrm>
            <a:off x="7031038" y="3116263"/>
            <a:ext cx="500062" cy="5524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91041" name="Text Box 33"/>
          <p:cNvSpPr txBox="1">
            <a:spLocks noChangeArrowheads="1"/>
          </p:cNvSpPr>
          <p:nvPr/>
        </p:nvSpPr>
        <p:spPr bwMode="auto">
          <a:xfrm>
            <a:off x="5251450" y="4327525"/>
            <a:ext cx="20558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400" b="1"/>
              <a:t>Overlapped resources</a:t>
            </a:r>
            <a:br>
              <a:rPr lang="en-US" sz="1400" b="1"/>
            </a:br>
            <a:r>
              <a:rPr lang="en-US" sz="1400" b="1"/>
              <a:t>Overlapped providers</a:t>
            </a:r>
          </a:p>
        </p:txBody>
      </p:sp>
      <p:sp>
        <p:nvSpPr>
          <p:cNvPr id="2091042" name="Text Box 34"/>
          <p:cNvSpPr txBox="1">
            <a:spLocks noChangeArrowheads="1"/>
          </p:cNvSpPr>
          <p:nvPr/>
        </p:nvSpPr>
        <p:spPr bwMode="auto">
          <a:xfrm>
            <a:off x="371475" y="1257300"/>
            <a:ext cx="1885950" cy="274638"/>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spcBef>
                <a:spcPct val="50000"/>
              </a:spcBef>
            </a:pPr>
            <a:r>
              <a:rPr lang="en-US" sz="1200" i="1"/>
              <a:t>Business scope</a:t>
            </a:r>
          </a:p>
        </p:txBody>
      </p:sp>
      <p:graphicFrame>
        <p:nvGraphicFramePr>
          <p:cNvPr id="2091043" name="Object 35"/>
          <p:cNvGraphicFramePr>
            <a:graphicFrameLocks noGrp="1" noChangeAspect="1"/>
          </p:cNvGraphicFramePr>
          <p:nvPr>
            <p:ph sz="quarter" idx="3"/>
          </p:nvPr>
        </p:nvGraphicFramePr>
        <p:xfrm>
          <a:off x="2841625" y="2427288"/>
          <a:ext cx="1041400" cy="1049337"/>
        </p:xfrm>
        <a:graphic>
          <a:graphicData uri="http://schemas.openxmlformats.org/presentationml/2006/ole">
            <mc:AlternateContent xmlns:mc="http://schemas.openxmlformats.org/markup-compatibility/2006">
              <mc:Choice xmlns:v="urn:schemas-microsoft-com:vml" Requires="v">
                <p:oleObj spid="_x0000_s1070" name="Visio" r:id="rId11" imgW="1165444" imgH="1206253" progId="Visio.Drawing.11">
                  <p:embed/>
                </p:oleObj>
              </mc:Choice>
              <mc:Fallback>
                <p:oleObj name="Visio" r:id="rId11" imgW="1165444" imgH="1206253" progId="Visio.Drawing.11">
                  <p:embed/>
                  <p:pic>
                    <p:nvPicPr>
                      <p:cNvPr id="0" name=""/>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841625" y="2427288"/>
                        <a:ext cx="1041400" cy="1049337"/>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2091044" name="AutoShape 36"/>
          <p:cNvCxnSpPr>
            <a:cxnSpLocks noChangeShapeType="1"/>
          </p:cNvCxnSpPr>
          <p:nvPr/>
        </p:nvCxnSpPr>
        <p:spPr bwMode="auto">
          <a:xfrm flipV="1">
            <a:off x="3335338" y="3173413"/>
            <a:ext cx="98425" cy="2952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091045" name="Picture 3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91263" y="2740025"/>
            <a:ext cx="7397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1046" name="Text Box 38"/>
          <p:cNvSpPr txBox="1">
            <a:spLocks noChangeArrowheads="1"/>
          </p:cNvSpPr>
          <p:nvPr/>
        </p:nvSpPr>
        <p:spPr bwMode="auto">
          <a:xfrm>
            <a:off x="5095875" y="2835275"/>
            <a:ext cx="1116013" cy="549275"/>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spcBef>
                <a:spcPct val="50000"/>
              </a:spcBef>
            </a:pPr>
            <a:r>
              <a:rPr lang="en-US" sz="1200" b="1" i="1"/>
              <a:t>Integration</a:t>
            </a:r>
          </a:p>
          <a:p>
            <a:pPr algn="l" eaLnBrk="1" hangingPunct="1">
              <a:spcBef>
                <a:spcPct val="50000"/>
              </a:spcBef>
            </a:pPr>
            <a:r>
              <a:rPr lang="en-US" sz="1200" b="1" i="1"/>
              <a:t>Architecture</a:t>
            </a:r>
          </a:p>
        </p:txBody>
      </p:sp>
      <p:sp>
        <p:nvSpPr>
          <p:cNvPr id="2091047" name="Rectangle 39"/>
          <p:cNvSpPr>
            <a:spLocks noChangeArrowheads="1"/>
          </p:cNvSpPr>
          <p:nvPr/>
        </p:nvSpPr>
        <p:spPr bwMode="auto">
          <a:xfrm>
            <a:off x="1316038" y="5435600"/>
            <a:ext cx="2616200" cy="730250"/>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400" b="1"/>
              <a:t>Business functionality is duplicated in each application that requires it.</a:t>
            </a:r>
            <a:endParaRPr lang="en-US" sz="1400" b="1" i="1"/>
          </a:p>
        </p:txBody>
      </p:sp>
      <p:sp>
        <p:nvSpPr>
          <p:cNvPr id="2091048" name="Rectangle 40"/>
          <p:cNvSpPr>
            <a:spLocks noChangeArrowheads="1"/>
          </p:cNvSpPr>
          <p:nvPr/>
        </p:nvSpPr>
        <p:spPr bwMode="auto">
          <a:xfrm>
            <a:off x="4995863" y="4987925"/>
            <a:ext cx="3097212" cy="730250"/>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400"/>
              <a:t>EAI   ‘leverage’ application silos with the drawback  of data and function redundancy.</a:t>
            </a:r>
            <a:r>
              <a:rPr lang="en-US" sz="1400" i="1"/>
              <a:t> </a:t>
            </a:r>
          </a:p>
        </p:txBody>
      </p:sp>
      <p:sp>
        <p:nvSpPr>
          <p:cNvPr id="2091049" name="Text Box 41"/>
          <p:cNvSpPr txBox="1">
            <a:spLocks noChangeArrowheads="1"/>
          </p:cNvSpPr>
          <p:nvPr/>
        </p:nvSpPr>
        <p:spPr bwMode="auto">
          <a:xfrm>
            <a:off x="7439025" y="2809875"/>
            <a:ext cx="942975" cy="457200"/>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spcBef>
                <a:spcPct val="50000"/>
              </a:spcBef>
            </a:pPr>
            <a:r>
              <a:rPr lang="en-US" sz="1200" i="1"/>
              <a:t>bound to EAI vendor</a:t>
            </a:r>
          </a:p>
        </p:txBody>
      </p:sp>
      <p:sp>
        <p:nvSpPr>
          <p:cNvPr id="2091050" name="Text Box 42"/>
          <p:cNvSpPr txBox="1">
            <a:spLocks noChangeArrowheads="1"/>
          </p:cNvSpPr>
          <p:nvPr/>
        </p:nvSpPr>
        <p:spPr bwMode="auto">
          <a:xfrm>
            <a:off x="8181975" y="3724275"/>
            <a:ext cx="1085850" cy="274638"/>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spcBef>
                <a:spcPct val="50000"/>
              </a:spcBef>
            </a:pPr>
            <a:r>
              <a:rPr lang="en-US" sz="1200" i="1"/>
              <a:t>Redundancy</a:t>
            </a:r>
          </a:p>
        </p:txBody>
      </p:sp>
    </p:spTree>
    <p:extLst>
      <p:ext uri="{BB962C8B-B14F-4D97-AF65-F5344CB8AC3E}">
        <p14:creationId xmlns:p14="http://schemas.microsoft.com/office/powerpoint/2010/main" val="33592631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091010"/>
                                        </p:tgtEl>
                                        <p:attrNameLst>
                                          <p:attrName>style.visibility</p:attrName>
                                        </p:attrNameLst>
                                      </p:cBhvr>
                                      <p:to>
                                        <p:strVal val="visible"/>
                                      </p:to>
                                    </p:set>
                                    <p:anim calcmode="lin" valueType="num">
                                      <p:cBhvr>
                                        <p:cTn id="7" dur="1000" fill="hold"/>
                                        <p:tgtEl>
                                          <p:spTgt spid="2091010"/>
                                        </p:tgtEl>
                                        <p:attrNameLst>
                                          <p:attrName>ppt_w</p:attrName>
                                        </p:attrNameLst>
                                      </p:cBhvr>
                                      <p:tavLst>
                                        <p:tav tm="0">
                                          <p:val>
                                            <p:fltVal val="0"/>
                                          </p:val>
                                        </p:tav>
                                        <p:tav tm="100000">
                                          <p:val>
                                            <p:strVal val="#ppt_w"/>
                                          </p:val>
                                        </p:tav>
                                      </p:tavLst>
                                    </p:anim>
                                    <p:anim calcmode="lin" valueType="num">
                                      <p:cBhvr>
                                        <p:cTn id="8" dur="1000" fill="hold"/>
                                        <p:tgtEl>
                                          <p:spTgt spid="2091010"/>
                                        </p:tgtEl>
                                        <p:attrNameLst>
                                          <p:attrName>ppt_h</p:attrName>
                                        </p:attrNameLst>
                                      </p:cBhvr>
                                      <p:tavLst>
                                        <p:tav tm="0">
                                          <p:val>
                                            <p:fltVal val="0"/>
                                          </p:val>
                                        </p:tav>
                                        <p:tav tm="100000">
                                          <p:val>
                                            <p:strVal val="#ppt_h"/>
                                          </p:val>
                                        </p:tav>
                                      </p:tavLst>
                                    </p:anim>
                                    <p:anim calcmode="lin" valueType="num">
                                      <p:cBhvr>
                                        <p:cTn id="9" dur="1000" fill="hold"/>
                                        <p:tgtEl>
                                          <p:spTgt spid="2091010"/>
                                        </p:tgtEl>
                                        <p:attrNameLst>
                                          <p:attrName>style.rotation</p:attrName>
                                        </p:attrNameLst>
                                      </p:cBhvr>
                                      <p:tavLst>
                                        <p:tav tm="0">
                                          <p:val>
                                            <p:fltVal val="90"/>
                                          </p:val>
                                        </p:tav>
                                        <p:tav tm="100000">
                                          <p:val>
                                            <p:fltVal val="0"/>
                                          </p:val>
                                        </p:tav>
                                      </p:tavLst>
                                    </p:anim>
                                    <p:animEffect transition="in" filter="fade">
                                      <p:cBhvr>
                                        <p:cTn id="10" dur="1000"/>
                                        <p:tgtEl>
                                          <p:spTgt spid="2091010"/>
                                        </p:tgtEl>
                                      </p:cBhvr>
                                    </p:animEffect>
                                  </p:childTnLst>
                                </p:cTn>
                              </p:par>
                              <p:par>
                                <p:cTn id="11" presetID="29" presetClass="entr" presetSubtype="0" fill="hold" grpId="0" nodeType="withEffect">
                                  <p:stCondLst>
                                    <p:cond delay="0"/>
                                  </p:stCondLst>
                                  <p:childTnLst>
                                    <p:set>
                                      <p:cBhvr>
                                        <p:cTn id="12" dur="1" fill="hold">
                                          <p:stCondLst>
                                            <p:cond delay="0"/>
                                          </p:stCondLst>
                                        </p:cTn>
                                        <p:tgtEl>
                                          <p:spTgt spid="2091042"/>
                                        </p:tgtEl>
                                        <p:attrNameLst>
                                          <p:attrName>style.visibility</p:attrName>
                                        </p:attrNameLst>
                                      </p:cBhvr>
                                      <p:to>
                                        <p:strVal val="visible"/>
                                      </p:to>
                                    </p:set>
                                    <p:anim calcmode="lin" valueType="num">
                                      <p:cBhvr>
                                        <p:cTn id="13" dur="1000" fill="hold"/>
                                        <p:tgtEl>
                                          <p:spTgt spid="2091042"/>
                                        </p:tgtEl>
                                        <p:attrNameLst>
                                          <p:attrName>ppt_x</p:attrName>
                                        </p:attrNameLst>
                                      </p:cBhvr>
                                      <p:tavLst>
                                        <p:tav tm="0">
                                          <p:val>
                                            <p:strVal val="#ppt_x-.2"/>
                                          </p:val>
                                        </p:tav>
                                        <p:tav tm="100000">
                                          <p:val>
                                            <p:strVal val="#ppt_x"/>
                                          </p:val>
                                        </p:tav>
                                      </p:tavLst>
                                    </p:anim>
                                    <p:anim calcmode="lin" valueType="num">
                                      <p:cBhvr>
                                        <p:cTn id="14" dur="1000" fill="hold"/>
                                        <p:tgtEl>
                                          <p:spTgt spid="2091042"/>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09104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091021"/>
                                        </p:tgtEl>
                                        <p:attrNameLst>
                                          <p:attrName>style.visibility</p:attrName>
                                        </p:attrNameLst>
                                      </p:cBhvr>
                                      <p:to>
                                        <p:strVal val="visible"/>
                                      </p:to>
                                    </p:set>
                                    <p:animEffect transition="in" filter="dissolve">
                                      <p:cBhvr>
                                        <p:cTn id="20" dur="500"/>
                                        <p:tgtEl>
                                          <p:spTgt spid="2091021"/>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091018"/>
                                        </p:tgtEl>
                                        <p:attrNameLst>
                                          <p:attrName>style.visibility</p:attrName>
                                        </p:attrNameLst>
                                      </p:cBhvr>
                                      <p:to>
                                        <p:strVal val="visible"/>
                                      </p:to>
                                    </p:set>
                                    <p:animEffect transition="in" filter="dissolve">
                                      <p:cBhvr>
                                        <p:cTn id="23" dur="500"/>
                                        <p:tgtEl>
                                          <p:spTgt spid="2091018"/>
                                        </p:tgtEl>
                                      </p:cBhvr>
                                    </p:animEffect>
                                  </p:childTnLst>
                                </p:cTn>
                              </p:par>
                              <p:par>
                                <p:cTn id="24" presetID="9" presetClass="entr" presetSubtype="0" fill="hold" nodeType="withEffect">
                                  <p:stCondLst>
                                    <p:cond delay="0"/>
                                  </p:stCondLst>
                                  <p:childTnLst>
                                    <p:set>
                                      <p:cBhvr>
                                        <p:cTn id="25" dur="1" fill="hold">
                                          <p:stCondLst>
                                            <p:cond delay="0"/>
                                          </p:stCondLst>
                                        </p:cTn>
                                        <p:tgtEl>
                                          <p:spTgt spid="2091024"/>
                                        </p:tgtEl>
                                        <p:attrNameLst>
                                          <p:attrName>style.visibility</p:attrName>
                                        </p:attrNameLst>
                                      </p:cBhvr>
                                      <p:to>
                                        <p:strVal val="visible"/>
                                      </p:to>
                                    </p:set>
                                    <p:animEffect transition="in" filter="dissolve">
                                      <p:cBhvr>
                                        <p:cTn id="26" dur="500"/>
                                        <p:tgtEl>
                                          <p:spTgt spid="2091024"/>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091025"/>
                                        </p:tgtEl>
                                        <p:attrNameLst>
                                          <p:attrName>style.visibility</p:attrName>
                                        </p:attrNameLst>
                                      </p:cBhvr>
                                      <p:to>
                                        <p:strVal val="visible"/>
                                      </p:to>
                                    </p:set>
                                    <p:animEffect transition="in" filter="dissolve">
                                      <p:cBhvr>
                                        <p:cTn id="29" dur="500"/>
                                        <p:tgtEl>
                                          <p:spTgt spid="2091025"/>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091020"/>
                                        </p:tgtEl>
                                        <p:attrNameLst>
                                          <p:attrName>style.visibility</p:attrName>
                                        </p:attrNameLst>
                                      </p:cBhvr>
                                      <p:to>
                                        <p:strVal val="visible"/>
                                      </p:to>
                                    </p:set>
                                    <p:animEffect transition="in" filter="dissolve">
                                      <p:cBhvr>
                                        <p:cTn id="32" dur="500"/>
                                        <p:tgtEl>
                                          <p:spTgt spid="2091020"/>
                                        </p:tgtEl>
                                      </p:cBhvr>
                                    </p:animEffect>
                                  </p:childTnLst>
                                </p:cTn>
                              </p:par>
                              <p:par>
                                <p:cTn id="33" presetID="9" presetClass="entr" presetSubtype="0" fill="hold" nodeType="withEffect">
                                  <p:stCondLst>
                                    <p:cond delay="0"/>
                                  </p:stCondLst>
                                  <p:childTnLst>
                                    <p:set>
                                      <p:cBhvr>
                                        <p:cTn id="34" dur="1" fill="hold">
                                          <p:stCondLst>
                                            <p:cond delay="0"/>
                                          </p:stCondLst>
                                        </p:cTn>
                                        <p:tgtEl>
                                          <p:spTgt spid="2091023"/>
                                        </p:tgtEl>
                                        <p:attrNameLst>
                                          <p:attrName>style.visibility</p:attrName>
                                        </p:attrNameLst>
                                      </p:cBhvr>
                                      <p:to>
                                        <p:strVal val="visible"/>
                                      </p:to>
                                    </p:set>
                                    <p:animEffect transition="in" filter="dissolve">
                                      <p:cBhvr>
                                        <p:cTn id="35" dur="500"/>
                                        <p:tgtEl>
                                          <p:spTgt spid="2091023"/>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091019"/>
                                        </p:tgtEl>
                                        <p:attrNameLst>
                                          <p:attrName>style.visibility</p:attrName>
                                        </p:attrNameLst>
                                      </p:cBhvr>
                                      <p:to>
                                        <p:strVal val="visible"/>
                                      </p:to>
                                    </p:set>
                                    <p:animEffect transition="in" filter="dissolve">
                                      <p:cBhvr>
                                        <p:cTn id="38" dur="500"/>
                                        <p:tgtEl>
                                          <p:spTgt spid="2091019"/>
                                        </p:tgtEl>
                                      </p:cBhvr>
                                    </p:animEffect>
                                  </p:childTnLst>
                                </p:cTn>
                              </p:par>
                              <p:par>
                                <p:cTn id="39" presetID="9" presetClass="entr" presetSubtype="0" fill="hold" nodeType="withEffect">
                                  <p:stCondLst>
                                    <p:cond delay="0"/>
                                  </p:stCondLst>
                                  <p:childTnLst>
                                    <p:set>
                                      <p:cBhvr>
                                        <p:cTn id="40" dur="1" fill="hold">
                                          <p:stCondLst>
                                            <p:cond delay="0"/>
                                          </p:stCondLst>
                                        </p:cTn>
                                        <p:tgtEl>
                                          <p:spTgt spid="2091022"/>
                                        </p:tgtEl>
                                        <p:attrNameLst>
                                          <p:attrName>style.visibility</p:attrName>
                                        </p:attrNameLst>
                                      </p:cBhvr>
                                      <p:to>
                                        <p:strVal val="visible"/>
                                      </p:to>
                                    </p:set>
                                    <p:animEffect transition="in" filter="dissolve">
                                      <p:cBhvr>
                                        <p:cTn id="41" dur="500"/>
                                        <p:tgtEl>
                                          <p:spTgt spid="209102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2091017"/>
                                        </p:tgtEl>
                                        <p:attrNameLst>
                                          <p:attrName>style.visibility</p:attrName>
                                        </p:attrNameLst>
                                      </p:cBhvr>
                                      <p:to>
                                        <p:strVal val="visible"/>
                                      </p:to>
                                    </p:set>
                                    <p:animEffect transition="in" filter="dissolve">
                                      <p:cBhvr>
                                        <p:cTn id="46" dur="500"/>
                                        <p:tgtEl>
                                          <p:spTgt spid="2091017"/>
                                        </p:tgtEl>
                                      </p:cBhvr>
                                    </p:animEffect>
                                  </p:childTnLst>
                                </p:cTn>
                              </p:par>
                              <p:par>
                                <p:cTn id="47" presetID="9" presetClass="entr" presetSubtype="0" fill="hold" nodeType="withEffect">
                                  <p:stCondLst>
                                    <p:cond delay="0"/>
                                  </p:stCondLst>
                                  <p:childTnLst>
                                    <p:set>
                                      <p:cBhvr>
                                        <p:cTn id="48" dur="1" fill="hold">
                                          <p:stCondLst>
                                            <p:cond delay="0"/>
                                          </p:stCondLst>
                                        </p:cTn>
                                        <p:tgtEl>
                                          <p:spTgt spid="2091012"/>
                                        </p:tgtEl>
                                        <p:attrNameLst>
                                          <p:attrName>style.visibility</p:attrName>
                                        </p:attrNameLst>
                                      </p:cBhvr>
                                      <p:to>
                                        <p:strVal val="visible"/>
                                      </p:to>
                                    </p:set>
                                    <p:animEffect transition="in" filter="dissolve">
                                      <p:cBhvr>
                                        <p:cTn id="49" dur="500"/>
                                        <p:tgtEl>
                                          <p:spTgt spid="2091012"/>
                                        </p:tgtEl>
                                      </p:cBhvr>
                                    </p:animEffect>
                                  </p:childTnLst>
                                </p:cTn>
                              </p:par>
                              <p:par>
                                <p:cTn id="50" presetID="9" presetClass="entr" presetSubtype="0" fill="hold" nodeType="withEffect">
                                  <p:stCondLst>
                                    <p:cond delay="0"/>
                                  </p:stCondLst>
                                  <p:childTnLst>
                                    <p:set>
                                      <p:cBhvr>
                                        <p:cTn id="51" dur="1" fill="hold">
                                          <p:stCondLst>
                                            <p:cond delay="0"/>
                                          </p:stCondLst>
                                        </p:cTn>
                                        <p:tgtEl>
                                          <p:spTgt spid="2091043"/>
                                        </p:tgtEl>
                                        <p:attrNameLst>
                                          <p:attrName>style.visibility</p:attrName>
                                        </p:attrNameLst>
                                      </p:cBhvr>
                                      <p:to>
                                        <p:strVal val="visible"/>
                                      </p:to>
                                    </p:set>
                                    <p:animEffect transition="in" filter="dissolve">
                                      <p:cBhvr>
                                        <p:cTn id="52" dur="500"/>
                                        <p:tgtEl>
                                          <p:spTgt spid="2091043"/>
                                        </p:tgtEl>
                                      </p:cBhvr>
                                    </p:animEffect>
                                  </p:childTnLst>
                                </p:cTn>
                              </p:par>
                              <p:par>
                                <p:cTn id="53" presetID="9" presetClass="entr" presetSubtype="0" fill="hold" nodeType="withEffect">
                                  <p:stCondLst>
                                    <p:cond delay="0"/>
                                  </p:stCondLst>
                                  <p:childTnLst>
                                    <p:set>
                                      <p:cBhvr>
                                        <p:cTn id="54" dur="1" fill="hold">
                                          <p:stCondLst>
                                            <p:cond delay="0"/>
                                          </p:stCondLst>
                                        </p:cTn>
                                        <p:tgtEl>
                                          <p:spTgt spid="2091044"/>
                                        </p:tgtEl>
                                        <p:attrNameLst>
                                          <p:attrName>style.visibility</p:attrName>
                                        </p:attrNameLst>
                                      </p:cBhvr>
                                      <p:to>
                                        <p:strVal val="visible"/>
                                      </p:to>
                                    </p:set>
                                    <p:animEffect transition="in" filter="dissolve">
                                      <p:cBhvr>
                                        <p:cTn id="55" dur="500"/>
                                        <p:tgtEl>
                                          <p:spTgt spid="2091044"/>
                                        </p:tgtEl>
                                      </p:cBhvr>
                                    </p:animEffect>
                                  </p:childTnLst>
                                </p:cTn>
                              </p:par>
                              <p:par>
                                <p:cTn id="56" presetID="9" presetClass="entr" presetSubtype="0" fill="hold" nodeType="withEffect">
                                  <p:stCondLst>
                                    <p:cond delay="0"/>
                                  </p:stCondLst>
                                  <p:childTnLst>
                                    <p:set>
                                      <p:cBhvr>
                                        <p:cTn id="57" dur="1" fill="hold">
                                          <p:stCondLst>
                                            <p:cond delay="0"/>
                                          </p:stCondLst>
                                        </p:cTn>
                                        <p:tgtEl>
                                          <p:spTgt spid="2091016"/>
                                        </p:tgtEl>
                                        <p:attrNameLst>
                                          <p:attrName>style.visibility</p:attrName>
                                        </p:attrNameLst>
                                      </p:cBhvr>
                                      <p:to>
                                        <p:strVal val="visible"/>
                                      </p:to>
                                    </p:set>
                                    <p:animEffect transition="in" filter="dissolve">
                                      <p:cBhvr>
                                        <p:cTn id="58" dur="500"/>
                                        <p:tgtEl>
                                          <p:spTgt spid="2091016"/>
                                        </p:tgtEl>
                                      </p:cBhvr>
                                    </p:animEffect>
                                  </p:childTnLst>
                                </p:cTn>
                              </p:par>
                              <p:par>
                                <p:cTn id="59" presetID="9" presetClass="entr" presetSubtype="0" fill="hold" nodeType="withEffect">
                                  <p:stCondLst>
                                    <p:cond delay="0"/>
                                  </p:stCondLst>
                                  <p:childTnLst>
                                    <p:set>
                                      <p:cBhvr>
                                        <p:cTn id="60" dur="1" fill="hold">
                                          <p:stCondLst>
                                            <p:cond delay="0"/>
                                          </p:stCondLst>
                                        </p:cTn>
                                        <p:tgtEl>
                                          <p:spTgt spid="2091013"/>
                                        </p:tgtEl>
                                        <p:attrNameLst>
                                          <p:attrName>style.visibility</p:attrName>
                                        </p:attrNameLst>
                                      </p:cBhvr>
                                      <p:to>
                                        <p:strVal val="visible"/>
                                      </p:to>
                                    </p:set>
                                    <p:animEffect transition="in" filter="dissolve">
                                      <p:cBhvr>
                                        <p:cTn id="61" dur="500"/>
                                        <p:tgtEl>
                                          <p:spTgt spid="2091013"/>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2091047"/>
                                        </p:tgtEl>
                                        <p:attrNameLst>
                                          <p:attrName>style.visibility</p:attrName>
                                        </p:attrNameLst>
                                      </p:cBhvr>
                                      <p:to>
                                        <p:strVal val="visible"/>
                                      </p:to>
                                    </p:set>
                                    <p:animEffect transition="in" filter="dissolve">
                                      <p:cBhvr>
                                        <p:cTn id="64" dur="500"/>
                                        <p:tgtEl>
                                          <p:spTgt spid="209104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ntr" presetSubtype="12" fill="hold" grpId="0" nodeType="clickEffect">
                                  <p:stCondLst>
                                    <p:cond delay="0"/>
                                  </p:stCondLst>
                                  <p:childTnLst>
                                    <p:set>
                                      <p:cBhvr>
                                        <p:cTn id="68" dur="1" fill="hold">
                                          <p:stCondLst>
                                            <p:cond delay="0"/>
                                          </p:stCondLst>
                                        </p:cTn>
                                        <p:tgtEl>
                                          <p:spTgt spid="2091014"/>
                                        </p:tgtEl>
                                        <p:attrNameLst>
                                          <p:attrName>style.visibility</p:attrName>
                                        </p:attrNameLst>
                                      </p:cBhvr>
                                      <p:to>
                                        <p:strVal val="visible"/>
                                      </p:to>
                                    </p:set>
                                    <p:animEffect transition="in" filter="strips(downLeft)">
                                      <p:cBhvr>
                                        <p:cTn id="69" dur="500"/>
                                        <p:tgtEl>
                                          <p:spTgt spid="2091014"/>
                                        </p:tgtEl>
                                      </p:cBhvr>
                                    </p:animEffect>
                                  </p:childTnLst>
                                </p:cTn>
                              </p:par>
                              <p:par>
                                <p:cTn id="70" presetID="18" presetClass="entr" presetSubtype="12" fill="hold" grpId="0" nodeType="withEffect">
                                  <p:stCondLst>
                                    <p:cond delay="0"/>
                                  </p:stCondLst>
                                  <p:childTnLst>
                                    <p:set>
                                      <p:cBhvr>
                                        <p:cTn id="71" dur="1" fill="hold">
                                          <p:stCondLst>
                                            <p:cond delay="0"/>
                                          </p:stCondLst>
                                        </p:cTn>
                                        <p:tgtEl>
                                          <p:spTgt spid="2091046"/>
                                        </p:tgtEl>
                                        <p:attrNameLst>
                                          <p:attrName>style.visibility</p:attrName>
                                        </p:attrNameLst>
                                      </p:cBhvr>
                                      <p:to>
                                        <p:strVal val="visible"/>
                                      </p:to>
                                    </p:set>
                                    <p:animEffect transition="in" filter="strips(downLeft)">
                                      <p:cBhvr>
                                        <p:cTn id="72" dur="500"/>
                                        <p:tgtEl>
                                          <p:spTgt spid="2091046"/>
                                        </p:tgtEl>
                                      </p:cBhvr>
                                    </p:animEffect>
                                  </p:childTnLst>
                                </p:cTn>
                              </p:par>
                              <p:par>
                                <p:cTn id="73" presetID="18" presetClass="entr" presetSubtype="12" fill="hold" grpId="0" nodeType="withEffect">
                                  <p:stCondLst>
                                    <p:cond delay="0"/>
                                  </p:stCondLst>
                                  <p:childTnLst>
                                    <p:set>
                                      <p:cBhvr>
                                        <p:cTn id="74" dur="1" fill="hold">
                                          <p:stCondLst>
                                            <p:cond delay="0"/>
                                          </p:stCondLst>
                                        </p:cTn>
                                        <p:tgtEl>
                                          <p:spTgt spid="2091011"/>
                                        </p:tgtEl>
                                        <p:attrNameLst>
                                          <p:attrName>style.visibility</p:attrName>
                                        </p:attrNameLst>
                                      </p:cBhvr>
                                      <p:to>
                                        <p:strVal val="visible"/>
                                      </p:to>
                                    </p:set>
                                    <p:animEffect transition="in" filter="strips(downLeft)">
                                      <p:cBhvr>
                                        <p:cTn id="75" dur="500"/>
                                        <p:tgtEl>
                                          <p:spTgt spid="2091011"/>
                                        </p:tgtEl>
                                      </p:cBhvr>
                                    </p:animEffect>
                                  </p:childTnLst>
                                </p:cTn>
                              </p:par>
                              <p:par>
                                <p:cTn id="76" presetID="18" presetClass="entr" presetSubtype="12" fill="hold" nodeType="withEffect">
                                  <p:stCondLst>
                                    <p:cond delay="0"/>
                                  </p:stCondLst>
                                  <p:childTnLst>
                                    <p:set>
                                      <p:cBhvr>
                                        <p:cTn id="77" dur="1" fill="hold">
                                          <p:stCondLst>
                                            <p:cond delay="0"/>
                                          </p:stCondLst>
                                        </p:cTn>
                                        <p:tgtEl>
                                          <p:spTgt spid="2091045"/>
                                        </p:tgtEl>
                                        <p:attrNameLst>
                                          <p:attrName>style.visibility</p:attrName>
                                        </p:attrNameLst>
                                      </p:cBhvr>
                                      <p:to>
                                        <p:strVal val="visible"/>
                                      </p:to>
                                    </p:set>
                                    <p:animEffect transition="in" filter="strips(downLeft)">
                                      <p:cBhvr>
                                        <p:cTn id="78" dur="500"/>
                                        <p:tgtEl>
                                          <p:spTgt spid="2091045"/>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2091048"/>
                                        </p:tgtEl>
                                        <p:attrNameLst>
                                          <p:attrName>style.visibility</p:attrName>
                                        </p:attrNameLst>
                                      </p:cBhvr>
                                      <p:to>
                                        <p:strVal val="visible"/>
                                      </p:to>
                                    </p:set>
                                    <p:animEffect transition="in" filter="dissolve">
                                      <p:cBhvr>
                                        <p:cTn id="81" dur="500"/>
                                        <p:tgtEl>
                                          <p:spTgt spid="2091048"/>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2091026"/>
                                        </p:tgtEl>
                                        <p:attrNameLst>
                                          <p:attrName>style.visibility</p:attrName>
                                        </p:attrNameLst>
                                      </p:cBhvr>
                                      <p:to>
                                        <p:strVal val="visible"/>
                                      </p:to>
                                    </p:set>
                                    <p:animEffect transition="in" filter="dissolve">
                                      <p:cBhvr>
                                        <p:cTn id="86" dur="500"/>
                                        <p:tgtEl>
                                          <p:spTgt spid="2091026"/>
                                        </p:tgtEl>
                                      </p:cBhvr>
                                    </p:animEffect>
                                  </p:childTnLst>
                                </p:cTn>
                              </p:par>
                              <p:par>
                                <p:cTn id="87" presetID="9" presetClass="entr" presetSubtype="0" fill="hold" nodeType="withEffect">
                                  <p:stCondLst>
                                    <p:cond delay="0"/>
                                  </p:stCondLst>
                                  <p:childTnLst>
                                    <p:set>
                                      <p:cBhvr>
                                        <p:cTn id="88" dur="1" fill="hold">
                                          <p:stCondLst>
                                            <p:cond delay="0"/>
                                          </p:stCondLst>
                                        </p:cTn>
                                        <p:tgtEl>
                                          <p:spTgt spid="2091027"/>
                                        </p:tgtEl>
                                        <p:attrNameLst>
                                          <p:attrName>style.visibility</p:attrName>
                                        </p:attrNameLst>
                                      </p:cBhvr>
                                      <p:to>
                                        <p:strVal val="visible"/>
                                      </p:to>
                                    </p:set>
                                    <p:animEffect transition="in" filter="dissolve">
                                      <p:cBhvr>
                                        <p:cTn id="89" dur="500"/>
                                        <p:tgtEl>
                                          <p:spTgt spid="2091027"/>
                                        </p:tgtEl>
                                      </p:cBhvr>
                                    </p:animEffect>
                                  </p:childTnLst>
                                </p:cTn>
                              </p:par>
                              <p:par>
                                <p:cTn id="90" presetID="9" presetClass="entr" presetSubtype="0" fill="hold" nodeType="withEffect">
                                  <p:stCondLst>
                                    <p:cond delay="0"/>
                                  </p:stCondLst>
                                  <p:childTnLst>
                                    <p:set>
                                      <p:cBhvr>
                                        <p:cTn id="91" dur="1" fill="hold">
                                          <p:stCondLst>
                                            <p:cond delay="0"/>
                                          </p:stCondLst>
                                        </p:cTn>
                                        <p:tgtEl>
                                          <p:spTgt spid="2091028"/>
                                        </p:tgtEl>
                                        <p:attrNameLst>
                                          <p:attrName>style.visibility</p:attrName>
                                        </p:attrNameLst>
                                      </p:cBhvr>
                                      <p:to>
                                        <p:strVal val="visible"/>
                                      </p:to>
                                    </p:set>
                                    <p:animEffect transition="in" filter="dissolve">
                                      <p:cBhvr>
                                        <p:cTn id="92" dur="500"/>
                                        <p:tgtEl>
                                          <p:spTgt spid="2091028"/>
                                        </p:tgtEl>
                                      </p:cBhvr>
                                    </p:animEffect>
                                  </p:childTnLst>
                                </p:cTn>
                              </p:par>
                              <p:par>
                                <p:cTn id="93" presetID="9" presetClass="entr" presetSubtype="0" fill="hold" nodeType="withEffect">
                                  <p:stCondLst>
                                    <p:cond delay="0"/>
                                  </p:stCondLst>
                                  <p:childTnLst>
                                    <p:set>
                                      <p:cBhvr>
                                        <p:cTn id="94" dur="1" fill="hold">
                                          <p:stCondLst>
                                            <p:cond delay="0"/>
                                          </p:stCondLst>
                                        </p:cTn>
                                        <p:tgtEl>
                                          <p:spTgt spid="2091029"/>
                                        </p:tgtEl>
                                        <p:attrNameLst>
                                          <p:attrName>style.visibility</p:attrName>
                                        </p:attrNameLst>
                                      </p:cBhvr>
                                      <p:to>
                                        <p:strVal val="visible"/>
                                      </p:to>
                                    </p:set>
                                    <p:animEffect transition="in" filter="dissolve">
                                      <p:cBhvr>
                                        <p:cTn id="95" dur="500"/>
                                        <p:tgtEl>
                                          <p:spTgt spid="2091029"/>
                                        </p:tgtEl>
                                      </p:cBhvr>
                                    </p:animEffect>
                                  </p:childTnLst>
                                </p:cTn>
                              </p:par>
                              <p:par>
                                <p:cTn id="96" presetID="9" presetClass="entr" presetSubtype="0" fill="hold" nodeType="withEffect">
                                  <p:stCondLst>
                                    <p:cond delay="0"/>
                                  </p:stCondLst>
                                  <p:childTnLst>
                                    <p:set>
                                      <p:cBhvr>
                                        <p:cTn id="97" dur="1" fill="hold">
                                          <p:stCondLst>
                                            <p:cond delay="0"/>
                                          </p:stCondLst>
                                        </p:cTn>
                                        <p:tgtEl>
                                          <p:spTgt spid="2091030"/>
                                        </p:tgtEl>
                                        <p:attrNameLst>
                                          <p:attrName>style.visibility</p:attrName>
                                        </p:attrNameLst>
                                      </p:cBhvr>
                                      <p:to>
                                        <p:strVal val="visible"/>
                                      </p:to>
                                    </p:set>
                                    <p:animEffect transition="in" filter="dissolve">
                                      <p:cBhvr>
                                        <p:cTn id="98" dur="500"/>
                                        <p:tgtEl>
                                          <p:spTgt spid="2091030"/>
                                        </p:tgtEl>
                                      </p:cBhvr>
                                    </p:animEffect>
                                  </p:childTnLst>
                                </p:cTn>
                              </p:par>
                              <p:par>
                                <p:cTn id="99" presetID="9" presetClass="entr" presetSubtype="0" fill="hold" nodeType="withEffect">
                                  <p:stCondLst>
                                    <p:cond delay="0"/>
                                  </p:stCondLst>
                                  <p:childTnLst>
                                    <p:set>
                                      <p:cBhvr>
                                        <p:cTn id="100" dur="1" fill="hold">
                                          <p:stCondLst>
                                            <p:cond delay="0"/>
                                          </p:stCondLst>
                                        </p:cTn>
                                        <p:tgtEl>
                                          <p:spTgt spid="2091031"/>
                                        </p:tgtEl>
                                        <p:attrNameLst>
                                          <p:attrName>style.visibility</p:attrName>
                                        </p:attrNameLst>
                                      </p:cBhvr>
                                      <p:to>
                                        <p:strVal val="visible"/>
                                      </p:to>
                                    </p:set>
                                    <p:animEffect transition="in" filter="dissolve">
                                      <p:cBhvr>
                                        <p:cTn id="101" dur="500"/>
                                        <p:tgtEl>
                                          <p:spTgt spid="2091031"/>
                                        </p:tgtEl>
                                      </p:cBhvr>
                                    </p:animEffect>
                                  </p:childTnLst>
                                </p:cTn>
                              </p:par>
                              <p:par>
                                <p:cTn id="102" presetID="9" presetClass="entr" presetSubtype="0" fill="hold" nodeType="withEffect">
                                  <p:stCondLst>
                                    <p:cond delay="0"/>
                                  </p:stCondLst>
                                  <p:childTnLst>
                                    <p:set>
                                      <p:cBhvr>
                                        <p:cTn id="103" dur="1" fill="hold">
                                          <p:stCondLst>
                                            <p:cond delay="0"/>
                                          </p:stCondLst>
                                        </p:cTn>
                                        <p:tgtEl>
                                          <p:spTgt spid="2091032"/>
                                        </p:tgtEl>
                                        <p:attrNameLst>
                                          <p:attrName>style.visibility</p:attrName>
                                        </p:attrNameLst>
                                      </p:cBhvr>
                                      <p:to>
                                        <p:strVal val="visible"/>
                                      </p:to>
                                    </p:set>
                                    <p:animEffect transition="in" filter="dissolve">
                                      <p:cBhvr>
                                        <p:cTn id="104" dur="500"/>
                                        <p:tgtEl>
                                          <p:spTgt spid="2091032"/>
                                        </p:tgtEl>
                                      </p:cBhvr>
                                    </p:animEffect>
                                  </p:childTnLst>
                                </p:cTn>
                              </p:par>
                              <p:par>
                                <p:cTn id="105" presetID="9" presetClass="entr" presetSubtype="0" fill="hold" nodeType="withEffect">
                                  <p:stCondLst>
                                    <p:cond delay="0"/>
                                  </p:stCondLst>
                                  <p:childTnLst>
                                    <p:set>
                                      <p:cBhvr>
                                        <p:cTn id="106" dur="1" fill="hold">
                                          <p:stCondLst>
                                            <p:cond delay="0"/>
                                          </p:stCondLst>
                                        </p:cTn>
                                        <p:tgtEl>
                                          <p:spTgt spid="2091033"/>
                                        </p:tgtEl>
                                        <p:attrNameLst>
                                          <p:attrName>style.visibility</p:attrName>
                                        </p:attrNameLst>
                                      </p:cBhvr>
                                      <p:to>
                                        <p:strVal val="visible"/>
                                      </p:to>
                                    </p:set>
                                    <p:animEffect transition="in" filter="dissolve">
                                      <p:cBhvr>
                                        <p:cTn id="107" dur="500"/>
                                        <p:tgtEl>
                                          <p:spTgt spid="2091033"/>
                                        </p:tgtEl>
                                      </p:cBhvr>
                                    </p:animEffect>
                                  </p:childTnLst>
                                </p:cTn>
                              </p:par>
                              <p:par>
                                <p:cTn id="108" presetID="9" presetClass="entr" presetSubtype="0" fill="hold" nodeType="withEffect">
                                  <p:stCondLst>
                                    <p:cond delay="0"/>
                                  </p:stCondLst>
                                  <p:childTnLst>
                                    <p:set>
                                      <p:cBhvr>
                                        <p:cTn id="109" dur="1" fill="hold">
                                          <p:stCondLst>
                                            <p:cond delay="0"/>
                                          </p:stCondLst>
                                        </p:cTn>
                                        <p:tgtEl>
                                          <p:spTgt spid="2091034"/>
                                        </p:tgtEl>
                                        <p:attrNameLst>
                                          <p:attrName>style.visibility</p:attrName>
                                        </p:attrNameLst>
                                      </p:cBhvr>
                                      <p:to>
                                        <p:strVal val="visible"/>
                                      </p:to>
                                    </p:set>
                                    <p:animEffect transition="in" filter="dissolve">
                                      <p:cBhvr>
                                        <p:cTn id="110" dur="500"/>
                                        <p:tgtEl>
                                          <p:spTgt spid="2091034"/>
                                        </p:tgtEl>
                                      </p:cBhvr>
                                    </p:animEffect>
                                  </p:childTnLst>
                                </p:cTn>
                              </p:par>
                              <p:par>
                                <p:cTn id="111" presetID="9" presetClass="entr" presetSubtype="0" fill="hold" nodeType="withEffect">
                                  <p:stCondLst>
                                    <p:cond delay="0"/>
                                  </p:stCondLst>
                                  <p:childTnLst>
                                    <p:set>
                                      <p:cBhvr>
                                        <p:cTn id="112" dur="1" fill="hold">
                                          <p:stCondLst>
                                            <p:cond delay="0"/>
                                          </p:stCondLst>
                                        </p:cTn>
                                        <p:tgtEl>
                                          <p:spTgt spid="2091035"/>
                                        </p:tgtEl>
                                        <p:attrNameLst>
                                          <p:attrName>style.visibility</p:attrName>
                                        </p:attrNameLst>
                                      </p:cBhvr>
                                      <p:to>
                                        <p:strVal val="visible"/>
                                      </p:to>
                                    </p:set>
                                    <p:animEffect transition="in" filter="dissolve">
                                      <p:cBhvr>
                                        <p:cTn id="113" dur="500"/>
                                        <p:tgtEl>
                                          <p:spTgt spid="2091035"/>
                                        </p:tgtEl>
                                      </p:cBhvr>
                                    </p:animEffect>
                                  </p:childTnLst>
                                </p:cTn>
                              </p:par>
                              <p:par>
                                <p:cTn id="114" presetID="9" presetClass="entr" presetSubtype="0" fill="hold" nodeType="withEffect">
                                  <p:stCondLst>
                                    <p:cond delay="0"/>
                                  </p:stCondLst>
                                  <p:childTnLst>
                                    <p:set>
                                      <p:cBhvr>
                                        <p:cTn id="115" dur="1" fill="hold">
                                          <p:stCondLst>
                                            <p:cond delay="0"/>
                                          </p:stCondLst>
                                        </p:cTn>
                                        <p:tgtEl>
                                          <p:spTgt spid="2091036"/>
                                        </p:tgtEl>
                                        <p:attrNameLst>
                                          <p:attrName>style.visibility</p:attrName>
                                        </p:attrNameLst>
                                      </p:cBhvr>
                                      <p:to>
                                        <p:strVal val="visible"/>
                                      </p:to>
                                    </p:set>
                                    <p:animEffect transition="in" filter="dissolve">
                                      <p:cBhvr>
                                        <p:cTn id="116" dur="500"/>
                                        <p:tgtEl>
                                          <p:spTgt spid="2091036"/>
                                        </p:tgtEl>
                                      </p:cBhvr>
                                    </p:animEffect>
                                  </p:childTnLst>
                                </p:cTn>
                              </p:par>
                              <p:par>
                                <p:cTn id="117" presetID="9" presetClass="entr" presetSubtype="0" fill="hold" nodeType="withEffect">
                                  <p:stCondLst>
                                    <p:cond delay="0"/>
                                  </p:stCondLst>
                                  <p:childTnLst>
                                    <p:set>
                                      <p:cBhvr>
                                        <p:cTn id="118" dur="1" fill="hold">
                                          <p:stCondLst>
                                            <p:cond delay="0"/>
                                          </p:stCondLst>
                                        </p:cTn>
                                        <p:tgtEl>
                                          <p:spTgt spid="2091037"/>
                                        </p:tgtEl>
                                        <p:attrNameLst>
                                          <p:attrName>style.visibility</p:attrName>
                                        </p:attrNameLst>
                                      </p:cBhvr>
                                      <p:to>
                                        <p:strVal val="visible"/>
                                      </p:to>
                                    </p:set>
                                    <p:animEffect transition="in" filter="dissolve">
                                      <p:cBhvr>
                                        <p:cTn id="119" dur="500"/>
                                        <p:tgtEl>
                                          <p:spTgt spid="2091037"/>
                                        </p:tgtEl>
                                      </p:cBhvr>
                                    </p:animEffect>
                                  </p:childTnLst>
                                </p:cTn>
                              </p:par>
                              <p:par>
                                <p:cTn id="120" presetID="9" presetClass="entr" presetSubtype="0" fill="hold" nodeType="withEffect">
                                  <p:stCondLst>
                                    <p:cond delay="0"/>
                                  </p:stCondLst>
                                  <p:childTnLst>
                                    <p:set>
                                      <p:cBhvr>
                                        <p:cTn id="121" dur="1" fill="hold">
                                          <p:stCondLst>
                                            <p:cond delay="0"/>
                                          </p:stCondLst>
                                        </p:cTn>
                                        <p:tgtEl>
                                          <p:spTgt spid="2091038"/>
                                        </p:tgtEl>
                                        <p:attrNameLst>
                                          <p:attrName>style.visibility</p:attrName>
                                        </p:attrNameLst>
                                      </p:cBhvr>
                                      <p:to>
                                        <p:strVal val="visible"/>
                                      </p:to>
                                    </p:set>
                                    <p:animEffect transition="in" filter="dissolve">
                                      <p:cBhvr>
                                        <p:cTn id="122" dur="500"/>
                                        <p:tgtEl>
                                          <p:spTgt spid="2091038"/>
                                        </p:tgtEl>
                                      </p:cBhvr>
                                    </p:animEffect>
                                  </p:childTnLst>
                                </p:cTn>
                              </p:par>
                              <p:par>
                                <p:cTn id="123" presetID="9" presetClass="entr" presetSubtype="0" fill="hold" nodeType="withEffect">
                                  <p:stCondLst>
                                    <p:cond delay="0"/>
                                  </p:stCondLst>
                                  <p:childTnLst>
                                    <p:set>
                                      <p:cBhvr>
                                        <p:cTn id="124" dur="1" fill="hold">
                                          <p:stCondLst>
                                            <p:cond delay="0"/>
                                          </p:stCondLst>
                                        </p:cTn>
                                        <p:tgtEl>
                                          <p:spTgt spid="2091039"/>
                                        </p:tgtEl>
                                        <p:attrNameLst>
                                          <p:attrName>style.visibility</p:attrName>
                                        </p:attrNameLst>
                                      </p:cBhvr>
                                      <p:to>
                                        <p:strVal val="visible"/>
                                      </p:to>
                                    </p:set>
                                    <p:animEffect transition="in" filter="dissolve">
                                      <p:cBhvr>
                                        <p:cTn id="125" dur="500"/>
                                        <p:tgtEl>
                                          <p:spTgt spid="2091039"/>
                                        </p:tgtEl>
                                      </p:cBhvr>
                                    </p:animEffect>
                                  </p:childTnLst>
                                </p:cTn>
                              </p:par>
                              <p:par>
                                <p:cTn id="126" presetID="9" presetClass="entr" presetSubtype="0" fill="hold" nodeType="withEffect">
                                  <p:stCondLst>
                                    <p:cond delay="0"/>
                                  </p:stCondLst>
                                  <p:childTnLst>
                                    <p:set>
                                      <p:cBhvr>
                                        <p:cTn id="127" dur="1" fill="hold">
                                          <p:stCondLst>
                                            <p:cond delay="0"/>
                                          </p:stCondLst>
                                        </p:cTn>
                                        <p:tgtEl>
                                          <p:spTgt spid="2091040"/>
                                        </p:tgtEl>
                                        <p:attrNameLst>
                                          <p:attrName>style.visibility</p:attrName>
                                        </p:attrNameLst>
                                      </p:cBhvr>
                                      <p:to>
                                        <p:strVal val="visible"/>
                                      </p:to>
                                    </p:set>
                                    <p:animEffect transition="in" filter="dissolve">
                                      <p:cBhvr>
                                        <p:cTn id="128" dur="500"/>
                                        <p:tgtEl>
                                          <p:spTgt spid="2091040"/>
                                        </p:tgtEl>
                                      </p:cBhvr>
                                    </p:animEffect>
                                  </p:childTnLst>
                                </p:cTn>
                              </p:par>
                              <p:par>
                                <p:cTn id="129" presetID="9" presetClass="entr" presetSubtype="0" fill="hold" nodeType="withEffect">
                                  <p:stCondLst>
                                    <p:cond delay="0"/>
                                  </p:stCondLst>
                                  <p:childTnLst>
                                    <p:set>
                                      <p:cBhvr>
                                        <p:cTn id="130" dur="1" fill="hold">
                                          <p:stCondLst>
                                            <p:cond delay="0"/>
                                          </p:stCondLst>
                                        </p:cTn>
                                        <p:tgtEl>
                                          <p:spTgt spid="2091041"/>
                                        </p:tgtEl>
                                        <p:attrNameLst>
                                          <p:attrName>style.visibility</p:attrName>
                                        </p:attrNameLst>
                                      </p:cBhvr>
                                      <p:to>
                                        <p:strVal val="visible"/>
                                      </p:to>
                                    </p:set>
                                    <p:animEffect transition="in" filter="dissolve">
                                      <p:cBhvr>
                                        <p:cTn id="131" dur="500"/>
                                        <p:tgtEl>
                                          <p:spTgt spid="2091041"/>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9" presetClass="entr" presetSubtype="0" fill="hold" grpId="0" nodeType="clickEffect">
                                  <p:stCondLst>
                                    <p:cond delay="0"/>
                                  </p:stCondLst>
                                  <p:childTnLst>
                                    <p:set>
                                      <p:cBhvr>
                                        <p:cTn id="135" dur="1" fill="hold">
                                          <p:stCondLst>
                                            <p:cond delay="0"/>
                                          </p:stCondLst>
                                        </p:cTn>
                                        <p:tgtEl>
                                          <p:spTgt spid="2091049"/>
                                        </p:tgtEl>
                                        <p:attrNameLst>
                                          <p:attrName>style.visibility</p:attrName>
                                        </p:attrNameLst>
                                      </p:cBhvr>
                                      <p:to>
                                        <p:strVal val="visible"/>
                                      </p:to>
                                    </p:set>
                                    <p:animEffect transition="in" filter="dissolve">
                                      <p:cBhvr>
                                        <p:cTn id="136" dur="500"/>
                                        <p:tgtEl>
                                          <p:spTgt spid="2091049"/>
                                        </p:tgtEl>
                                      </p:cBhvr>
                                    </p:animEffect>
                                  </p:childTnLst>
                                </p:cTn>
                              </p:par>
                              <p:par>
                                <p:cTn id="137" presetID="9" presetClass="entr" presetSubtype="0" fill="hold" grpId="0" nodeType="withEffect">
                                  <p:stCondLst>
                                    <p:cond delay="0"/>
                                  </p:stCondLst>
                                  <p:childTnLst>
                                    <p:set>
                                      <p:cBhvr>
                                        <p:cTn id="138" dur="1" fill="hold">
                                          <p:stCondLst>
                                            <p:cond delay="0"/>
                                          </p:stCondLst>
                                        </p:cTn>
                                        <p:tgtEl>
                                          <p:spTgt spid="2091050"/>
                                        </p:tgtEl>
                                        <p:attrNameLst>
                                          <p:attrName>style.visibility</p:attrName>
                                        </p:attrNameLst>
                                      </p:cBhvr>
                                      <p:to>
                                        <p:strVal val="visible"/>
                                      </p:to>
                                    </p:set>
                                    <p:animEffect transition="in" filter="dissolve">
                                      <p:cBhvr>
                                        <p:cTn id="139" dur="500"/>
                                        <p:tgtEl>
                                          <p:spTgt spid="2091050"/>
                                        </p:tgtEl>
                                      </p:cBhvr>
                                    </p:animEffect>
                                  </p:childTnLst>
                                </p:cTn>
                              </p:par>
                              <p:par>
                                <p:cTn id="140" presetID="9" presetClass="entr" presetSubtype="0" fill="hold" grpId="1" nodeType="withEffect">
                                  <p:stCondLst>
                                    <p:cond delay="0"/>
                                  </p:stCondLst>
                                  <p:childTnLst>
                                    <p:set>
                                      <p:cBhvr>
                                        <p:cTn id="141" dur="1" fill="hold">
                                          <p:stCondLst>
                                            <p:cond delay="0"/>
                                          </p:stCondLst>
                                        </p:cTn>
                                        <p:tgtEl>
                                          <p:spTgt spid="2091050"/>
                                        </p:tgtEl>
                                        <p:attrNameLst>
                                          <p:attrName>style.visibility</p:attrName>
                                        </p:attrNameLst>
                                      </p:cBhvr>
                                      <p:to>
                                        <p:strVal val="visible"/>
                                      </p:to>
                                    </p:set>
                                    <p:animEffect transition="in" filter="dissolve">
                                      <p:cBhvr>
                                        <p:cTn id="142" dur="500"/>
                                        <p:tgtEl>
                                          <p:spTgt spid="2091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1010" grpId="0" animBg="1"/>
      <p:bldP spid="2091011" grpId="0" animBg="1"/>
      <p:bldP spid="2091014" grpId="0" animBg="1"/>
      <p:bldP spid="2091018" grpId="0"/>
      <p:bldP spid="2091019" grpId="0"/>
      <p:bldP spid="2091020" grpId="0"/>
      <p:bldP spid="2091025" grpId="0"/>
      <p:bldP spid="2091026" grpId="0" animBg="1"/>
      <p:bldP spid="2091042" grpId="0"/>
      <p:bldP spid="2091046" grpId="0"/>
      <p:bldP spid="2091047" grpId="0"/>
      <p:bldP spid="2091048" grpId="0"/>
      <p:bldP spid="2091049" grpId="0"/>
      <p:bldP spid="2091050" grpId="0"/>
      <p:bldP spid="209105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a:stCxn id="9" idx="2"/>
          </p:cNvCxnSpPr>
          <p:nvPr/>
        </p:nvCxnSpPr>
        <p:spPr>
          <a:xfrm flipH="1">
            <a:off x="6019800" y="3276600"/>
            <a:ext cx="1066800" cy="1981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a:stCxn id="7" idx="2"/>
          </p:cNvCxnSpPr>
          <p:nvPr/>
        </p:nvCxnSpPr>
        <p:spPr>
          <a:xfrm>
            <a:off x="2514600" y="3276600"/>
            <a:ext cx="1447800" cy="2057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181600" y="3276600"/>
            <a:ext cx="609600" cy="762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3962400" y="3276600"/>
            <a:ext cx="457200" cy="762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1447800" y="1905000"/>
            <a:ext cx="6705600" cy="16002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200" b="1" dirty="0" smtClean="0">
                <a:latin typeface="Calibri" panose="020F0502020204030204" pitchFamily="34" charset="0"/>
              </a:rPr>
              <a:t>Business Service A</a:t>
            </a:r>
          </a:p>
          <a:p>
            <a:pPr algn="ctr"/>
            <a:endParaRPr lang="en-US" dirty="0">
              <a:latin typeface="Calibri" panose="020F0502020204030204" pitchFamily="34" charset="0"/>
            </a:endParaRPr>
          </a:p>
          <a:p>
            <a:pPr algn="ctr"/>
            <a:endParaRPr lang="en-US" dirty="0" smtClean="0">
              <a:latin typeface="Calibri" panose="020F0502020204030204" pitchFamily="34" charset="0"/>
            </a:endParaRPr>
          </a:p>
          <a:p>
            <a:pPr algn="ctr"/>
            <a:endParaRPr lang="en-US" dirty="0">
              <a:latin typeface="Calibri" panose="020F0502020204030204" pitchFamily="34" charset="0"/>
            </a:endParaRPr>
          </a:p>
          <a:p>
            <a:pPr algn="ctr"/>
            <a:endParaRPr lang="en-US" dirty="0">
              <a:latin typeface="Calibri" panose="020F0502020204030204" pitchFamily="34" charset="0"/>
            </a:endParaRPr>
          </a:p>
        </p:txBody>
      </p:sp>
      <p:sp>
        <p:nvSpPr>
          <p:cNvPr id="2" name="Title 1"/>
          <p:cNvSpPr>
            <a:spLocks noGrp="1"/>
          </p:cNvSpPr>
          <p:nvPr>
            <p:ph type="title"/>
          </p:nvPr>
        </p:nvSpPr>
        <p:spPr/>
        <p:txBody>
          <a:bodyPr/>
          <a:lstStyle/>
          <a:p>
            <a:r>
              <a:rPr lang="en-US" dirty="0" smtClean="0">
                <a:latin typeface="Calibri" panose="020F0502020204030204" pitchFamily="34" charset="0"/>
              </a:rPr>
              <a:t>Services – IT as a Service</a:t>
            </a:r>
            <a:endParaRPr lang="en-US" dirty="0">
              <a:latin typeface="Calibri" panose="020F0502020204030204" pitchFamily="34" charset="0"/>
            </a:endParaRPr>
          </a:p>
        </p:txBody>
      </p:sp>
      <p:sp>
        <p:nvSpPr>
          <p:cNvPr id="4" name="Rounded Rectangle 3"/>
          <p:cNvSpPr/>
          <p:nvPr/>
        </p:nvSpPr>
        <p:spPr>
          <a:xfrm>
            <a:off x="1524000" y="4038600"/>
            <a:ext cx="3048000" cy="762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solidFill>
                  <a:schemeClr val="tx1"/>
                </a:solidFill>
                <a:latin typeface="Calibri" panose="020F0502020204030204" pitchFamily="34" charset="0"/>
              </a:rPr>
              <a:t>IT Service X</a:t>
            </a:r>
            <a:endParaRPr lang="en-US" sz="2400" dirty="0">
              <a:solidFill>
                <a:schemeClr val="tx1"/>
              </a:solidFill>
              <a:latin typeface="Calibri" panose="020F0502020204030204" pitchFamily="34" charset="0"/>
            </a:endParaRPr>
          </a:p>
        </p:txBody>
      </p:sp>
      <p:sp>
        <p:nvSpPr>
          <p:cNvPr id="5" name="Rounded Rectangle 4"/>
          <p:cNvSpPr/>
          <p:nvPr/>
        </p:nvSpPr>
        <p:spPr>
          <a:xfrm>
            <a:off x="5181600" y="4038600"/>
            <a:ext cx="2971800" cy="762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solidFill>
                  <a:schemeClr val="tx1"/>
                </a:solidFill>
                <a:latin typeface="Calibri" panose="020F0502020204030204" pitchFamily="34" charset="0"/>
              </a:rPr>
              <a:t>IT Service Y</a:t>
            </a:r>
            <a:endParaRPr lang="en-US" sz="2400" dirty="0">
              <a:solidFill>
                <a:schemeClr val="tx1"/>
              </a:solidFill>
              <a:latin typeface="Calibri" panose="020F0502020204030204" pitchFamily="34" charset="0"/>
            </a:endParaRPr>
          </a:p>
        </p:txBody>
      </p:sp>
      <p:sp>
        <p:nvSpPr>
          <p:cNvPr id="6" name="Rounded Rectangle 5"/>
          <p:cNvSpPr/>
          <p:nvPr/>
        </p:nvSpPr>
        <p:spPr>
          <a:xfrm>
            <a:off x="2362200" y="5257800"/>
            <a:ext cx="5105400" cy="7620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800" dirty="0" smtClean="0">
                <a:latin typeface="Calibri" panose="020F0502020204030204" pitchFamily="34" charset="0"/>
              </a:rPr>
              <a:t>IT Assets &amp; Resources</a:t>
            </a:r>
            <a:endParaRPr lang="en-US" sz="2800" dirty="0">
              <a:latin typeface="Calibri" panose="020F0502020204030204" pitchFamily="34" charset="0"/>
            </a:endParaRPr>
          </a:p>
        </p:txBody>
      </p:sp>
      <p:sp>
        <p:nvSpPr>
          <p:cNvPr id="7" name="Rounded Rectangle 6"/>
          <p:cNvSpPr/>
          <p:nvPr/>
        </p:nvSpPr>
        <p:spPr>
          <a:xfrm>
            <a:off x="1752600" y="2514600"/>
            <a:ext cx="15240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Calibri" panose="020F0502020204030204" pitchFamily="34" charset="0"/>
              </a:rPr>
              <a:t>Business Process 1</a:t>
            </a:r>
            <a:endParaRPr lang="en-US" dirty="0">
              <a:latin typeface="Calibri" panose="020F0502020204030204" pitchFamily="34" charset="0"/>
            </a:endParaRPr>
          </a:p>
        </p:txBody>
      </p:sp>
      <p:sp>
        <p:nvSpPr>
          <p:cNvPr id="8" name="Rounded Rectangle 7"/>
          <p:cNvSpPr/>
          <p:nvPr/>
        </p:nvSpPr>
        <p:spPr>
          <a:xfrm>
            <a:off x="4038600" y="2514600"/>
            <a:ext cx="15240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Calibri" panose="020F0502020204030204" pitchFamily="34" charset="0"/>
              </a:rPr>
              <a:t>Business Process 2</a:t>
            </a:r>
            <a:endParaRPr lang="en-US" dirty="0">
              <a:latin typeface="Calibri" panose="020F0502020204030204" pitchFamily="34" charset="0"/>
            </a:endParaRPr>
          </a:p>
        </p:txBody>
      </p:sp>
      <p:sp>
        <p:nvSpPr>
          <p:cNvPr id="9" name="Rounded Rectangle 8"/>
          <p:cNvSpPr/>
          <p:nvPr/>
        </p:nvSpPr>
        <p:spPr>
          <a:xfrm>
            <a:off x="6324600" y="2514600"/>
            <a:ext cx="15240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Calibri" panose="020F0502020204030204" pitchFamily="34" charset="0"/>
              </a:rPr>
              <a:t>Business Process 3</a:t>
            </a:r>
            <a:endParaRPr lang="en-US" dirty="0">
              <a:latin typeface="Calibri" panose="020F0502020204030204" pitchFamily="34" charset="0"/>
            </a:endParaRPr>
          </a:p>
        </p:txBody>
      </p:sp>
    </p:spTree>
    <p:extLst>
      <p:ext uri="{BB962C8B-B14F-4D97-AF65-F5344CB8AC3E}">
        <p14:creationId xmlns:p14="http://schemas.microsoft.com/office/powerpoint/2010/main" val="3629243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5106" name="Freeform 2"/>
          <p:cNvSpPr>
            <a:spLocks/>
          </p:cNvSpPr>
          <p:nvPr/>
        </p:nvSpPr>
        <p:spPr bwMode="auto">
          <a:xfrm>
            <a:off x="404813" y="1331913"/>
            <a:ext cx="4114800" cy="3903662"/>
          </a:xfrm>
          <a:custGeom>
            <a:avLst/>
            <a:gdLst>
              <a:gd name="T0" fmla="*/ 616180 w 2571"/>
              <a:gd name="T1" fmla="*/ 592897 h 2311"/>
              <a:gd name="T2" fmla="*/ 920268 w 2571"/>
              <a:gd name="T3" fmla="*/ 474656 h 2311"/>
              <a:gd name="T4" fmla="*/ 1043504 w 2571"/>
              <a:gd name="T5" fmla="*/ 439183 h 2311"/>
              <a:gd name="T6" fmla="*/ 1144334 w 2571"/>
              <a:gd name="T7" fmla="*/ 380062 h 2311"/>
              <a:gd name="T8" fmla="*/ 1235560 w 2571"/>
              <a:gd name="T9" fmla="*/ 368238 h 2311"/>
              <a:gd name="T10" fmla="*/ 1426016 w 2571"/>
              <a:gd name="T11" fmla="*/ 297293 h 2311"/>
              <a:gd name="T12" fmla="*/ 1718901 w 2571"/>
              <a:gd name="T13" fmla="*/ 189187 h 2311"/>
              <a:gd name="T14" fmla="*/ 2010186 w 2571"/>
              <a:gd name="T15" fmla="*/ 130066 h 2311"/>
              <a:gd name="T16" fmla="*/ 2112616 w 2571"/>
              <a:gd name="T17" fmla="*/ 94593 h 2311"/>
              <a:gd name="T18" fmla="*/ 2202242 w 2571"/>
              <a:gd name="T19" fmla="*/ 47297 h 2311"/>
              <a:gd name="T20" fmla="*/ 2325478 w 2571"/>
              <a:gd name="T21" fmla="*/ 0 h 2311"/>
              <a:gd name="T22" fmla="*/ 2493527 w 2571"/>
              <a:gd name="T23" fmla="*/ 47297 h 2311"/>
              <a:gd name="T24" fmla="*/ 2618364 w 2571"/>
              <a:gd name="T25" fmla="*/ 201011 h 2311"/>
              <a:gd name="T26" fmla="*/ 2707990 w 2571"/>
              <a:gd name="T27" fmla="*/ 224659 h 2311"/>
              <a:gd name="T28" fmla="*/ 2752803 w 2571"/>
              <a:gd name="T29" fmla="*/ 248307 h 2311"/>
              <a:gd name="T30" fmla="*/ 2786413 w 2571"/>
              <a:gd name="T31" fmla="*/ 285469 h 2311"/>
              <a:gd name="T32" fmla="*/ 3034485 w 2571"/>
              <a:gd name="T33" fmla="*/ 320941 h 2311"/>
              <a:gd name="T34" fmla="*/ 3112908 w 2571"/>
              <a:gd name="T35" fmla="*/ 368238 h 2311"/>
              <a:gd name="T36" fmla="*/ 3146518 w 2571"/>
              <a:gd name="T37" fmla="*/ 380062 h 2311"/>
              <a:gd name="T38" fmla="*/ 3247347 w 2571"/>
              <a:gd name="T39" fmla="*/ 439183 h 2311"/>
              <a:gd name="T40" fmla="*/ 3292160 w 2571"/>
              <a:gd name="T41" fmla="*/ 687490 h 2311"/>
              <a:gd name="T42" fmla="*/ 3426599 w 2571"/>
              <a:gd name="T43" fmla="*/ 890190 h 2311"/>
              <a:gd name="T44" fmla="*/ 3495419 w 2571"/>
              <a:gd name="T45" fmla="*/ 1008432 h 2311"/>
              <a:gd name="T46" fmla="*/ 3697078 w 2571"/>
              <a:gd name="T47" fmla="*/ 1589505 h 2311"/>
              <a:gd name="T48" fmla="*/ 3842721 w 2571"/>
              <a:gd name="T49" fmla="*/ 1839501 h 2311"/>
              <a:gd name="T50" fmla="*/ 4023573 w 2571"/>
              <a:gd name="T51" fmla="*/ 2123281 h 2311"/>
              <a:gd name="T52" fmla="*/ 4057183 w 2571"/>
              <a:gd name="T53" fmla="*/ 2194226 h 2311"/>
              <a:gd name="T54" fmla="*/ 4101996 w 2571"/>
              <a:gd name="T55" fmla="*/ 2373278 h 2311"/>
              <a:gd name="T56" fmla="*/ 3943550 w 2571"/>
              <a:gd name="T57" fmla="*/ 3155362 h 2311"/>
              <a:gd name="T58" fmla="*/ 3797908 w 2571"/>
              <a:gd name="T59" fmla="*/ 3369886 h 2311"/>
              <a:gd name="T60" fmla="*/ 3741891 w 2571"/>
              <a:gd name="T61" fmla="*/ 3488127 h 2311"/>
              <a:gd name="T62" fmla="*/ 3652265 w 2571"/>
              <a:gd name="T63" fmla="*/ 3606369 h 2311"/>
              <a:gd name="T64" fmla="*/ 3404193 w 2571"/>
              <a:gd name="T65" fmla="*/ 3773596 h 2311"/>
              <a:gd name="T66" fmla="*/ 2730396 w 2571"/>
              <a:gd name="T67" fmla="*/ 3832717 h 2311"/>
              <a:gd name="T68" fmla="*/ 2325478 w 2571"/>
              <a:gd name="T69" fmla="*/ 3856365 h 2311"/>
              <a:gd name="T70" fmla="*/ 2123819 w 2571"/>
              <a:gd name="T71" fmla="*/ 3903662 h 2311"/>
              <a:gd name="T72" fmla="*/ 1662885 w 2571"/>
              <a:gd name="T73" fmla="*/ 3891838 h 2311"/>
              <a:gd name="T74" fmla="*/ 1549252 w 2571"/>
              <a:gd name="T75" fmla="*/ 3832717 h 2311"/>
              <a:gd name="T76" fmla="*/ 1347593 w 2571"/>
              <a:gd name="T77" fmla="*/ 3761772 h 2311"/>
              <a:gd name="T78" fmla="*/ 1110724 w 2571"/>
              <a:gd name="T79" fmla="*/ 3582721 h 2311"/>
              <a:gd name="T80" fmla="*/ 965081 w 2571"/>
              <a:gd name="T81" fmla="*/ 3452655 h 2311"/>
              <a:gd name="T82" fmla="*/ 897862 w 2571"/>
              <a:gd name="T83" fmla="*/ 3417182 h 2311"/>
              <a:gd name="T84" fmla="*/ 763423 w 2571"/>
              <a:gd name="T85" fmla="*/ 3263468 h 2311"/>
              <a:gd name="T86" fmla="*/ 571367 w 2571"/>
              <a:gd name="T87" fmla="*/ 3084417 h 2311"/>
              <a:gd name="T88" fmla="*/ 492944 w 2571"/>
              <a:gd name="T89" fmla="*/ 3001648 h 2311"/>
              <a:gd name="T90" fmla="*/ 358505 w 2571"/>
              <a:gd name="T91" fmla="*/ 2776988 h 2311"/>
              <a:gd name="T92" fmla="*/ 268878 w 2571"/>
              <a:gd name="T93" fmla="*/ 2621585 h 2311"/>
              <a:gd name="T94" fmla="*/ 177652 w 2571"/>
              <a:gd name="T95" fmla="*/ 2491519 h 2311"/>
              <a:gd name="T96" fmla="*/ 110432 w 2571"/>
              <a:gd name="T97" fmla="*/ 2337805 h 2311"/>
              <a:gd name="T98" fmla="*/ 76822 w 2571"/>
              <a:gd name="T99" fmla="*/ 2158754 h 2311"/>
              <a:gd name="T100" fmla="*/ 280082 w 2571"/>
              <a:gd name="T101" fmla="*/ 1103025 h 2311"/>
              <a:gd name="T102" fmla="*/ 403318 w 2571"/>
              <a:gd name="T103" fmla="*/ 890190 h 2311"/>
              <a:gd name="T104" fmla="*/ 436927 w 2571"/>
              <a:gd name="T105" fmla="*/ 819245 h 2311"/>
              <a:gd name="T106" fmla="*/ 470537 w 2571"/>
              <a:gd name="T107" fmla="*/ 807421 h 2311"/>
              <a:gd name="T108" fmla="*/ 593773 w 2571"/>
              <a:gd name="T109" fmla="*/ 734787 h 2311"/>
              <a:gd name="T110" fmla="*/ 649789 w 2571"/>
              <a:gd name="T111" fmla="*/ 652018 h 2311"/>
              <a:gd name="T112" fmla="*/ 616180 w 2571"/>
              <a:gd name="T113" fmla="*/ 592897 h 23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571" h="2311">
                <a:moveTo>
                  <a:pt x="385" y="351"/>
                </a:moveTo>
                <a:cubicBezTo>
                  <a:pt x="427" y="319"/>
                  <a:pt x="524" y="287"/>
                  <a:pt x="575" y="281"/>
                </a:cubicBezTo>
                <a:cubicBezTo>
                  <a:pt x="647" y="245"/>
                  <a:pt x="546" y="292"/>
                  <a:pt x="652" y="260"/>
                </a:cubicBezTo>
                <a:cubicBezTo>
                  <a:pt x="673" y="254"/>
                  <a:pt x="694" y="231"/>
                  <a:pt x="715" y="225"/>
                </a:cubicBezTo>
                <a:cubicBezTo>
                  <a:pt x="733" y="220"/>
                  <a:pt x="753" y="220"/>
                  <a:pt x="772" y="218"/>
                </a:cubicBezTo>
                <a:cubicBezTo>
                  <a:pt x="806" y="196"/>
                  <a:pt x="852" y="188"/>
                  <a:pt x="891" y="176"/>
                </a:cubicBezTo>
                <a:cubicBezTo>
                  <a:pt x="953" y="157"/>
                  <a:pt x="1012" y="132"/>
                  <a:pt x="1074" y="112"/>
                </a:cubicBezTo>
                <a:cubicBezTo>
                  <a:pt x="1130" y="93"/>
                  <a:pt x="1197" y="87"/>
                  <a:pt x="1256" y="77"/>
                </a:cubicBezTo>
                <a:cubicBezTo>
                  <a:pt x="1277" y="69"/>
                  <a:pt x="1299" y="65"/>
                  <a:pt x="1320" y="56"/>
                </a:cubicBezTo>
                <a:cubicBezTo>
                  <a:pt x="1339" y="48"/>
                  <a:pt x="1356" y="32"/>
                  <a:pt x="1376" y="28"/>
                </a:cubicBezTo>
                <a:cubicBezTo>
                  <a:pt x="1408" y="22"/>
                  <a:pt x="1426" y="18"/>
                  <a:pt x="1453" y="0"/>
                </a:cubicBezTo>
                <a:cubicBezTo>
                  <a:pt x="1487" y="7"/>
                  <a:pt x="1532" y="2"/>
                  <a:pt x="1558" y="28"/>
                </a:cubicBezTo>
                <a:cubicBezTo>
                  <a:pt x="1581" y="51"/>
                  <a:pt x="1612" y="100"/>
                  <a:pt x="1636" y="119"/>
                </a:cubicBezTo>
                <a:cubicBezTo>
                  <a:pt x="1643" y="125"/>
                  <a:pt x="1690" y="133"/>
                  <a:pt x="1692" y="133"/>
                </a:cubicBezTo>
                <a:cubicBezTo>
                  <a:pt x="1701" y="138"/>
                  <a:pt x="1712" y="141"/>
                  <a:pt x="1720" y="147"/>
                </a:cubicBezTo>
                <a:cubicBezTo>
                  <a:pt x="1728" y="153"/>
                  <a:pt x="1732" y="164"/>
                  <a:pt x="1741" y="169"/>
                </a:cubicBezTo>
                <a:cubicBezTo>
                  <a:pt x="1786" y="196"/>
                  <a:pt x="1844" y="184"/>
                  <a:pt x="1896" y="190"/>
                </a:cubicBezTo>
                <a:cubicBezTo>
                  <a:pt x="1955" y="205"/>
                  <a:pt x="1895" y="185"/>
                  <a:pt x="1945" y="218"/>
                </a:cubicBezTo>
                <a:cubicBezTo>
                  <a:pt x="1951" y="222"/>
                  <a:pt x="1960" y="221"/>
                  <a:pt x="1966" y="225"/>
                </a:cubicBezTo>
                <a:cubicBezTo>
                  <a:pt x="2038" y="265"/>
                  <a:pt x="1981" y="244"/>
                  <a:pt x="2029" y="260"/>
                </a:cubicBezTo>
                <a:cubicBezTo>
                  <a:pt x="2059" y="305"/>
                  <a:pt x="2039" y="358"/>
                  <a:pt x="2057" y="407"/>
                </a:cubicBezTo>
                <a:cubicBezTo>
                  <a:pt x="2073" y="450"/>
                  <a:pt x="2113" y="490"/>
                  <a:pt x="2141" y="527"/>
                </a:cubicBezTo>
                <a:cubicBezTo>
                  <a:pt x="2149" y="561"/>
                  <a:pt x="2159" y="573"/>
                  <a:pt x="2184" y="597"/>
                </a:cubicBezTo>
                <a:cubicBezTo>
                  <a:pt x="2239" y="706"/>
                  <a:pt x="2263" y="829"/>
                  <a:pt x="2310" y="941"/>
                </a:cubicBezTo>
                <a:cubicBezTo>
                  <a:pt x="2333" y="996"/>
                  <a:pt x="2368" y="1040"/>
                  <a:pt x="2401" y="1089"/>
                </a:cubicBezTo>
                <a:cubicBezTo>
                  <a:pt x="2439" y="1146"/>
                  <a:pt x="2465" y="1208"/>
                  <a:pt x="2514" y="1257"/>
                </a:cubicBezTo>
                <a:cubicBezTo>
                  <a:pt x="2519" y="1272"/>
                  <a:pt x="2531" y="1284"/>
                  <a:pt x="2535" y="1299"/>
                </a:cubicBezTo>
                <a:cubicBezTo>
                  <a:pt x="2566" y="1415"/>
                  <a:pt x="2529" y="1353"/>
                  <a:pt x="2563" y="1405"/>
                </a:cubicBezTo>
                <a:cubicBezTo>
                  <a:pt x="2560" y="1519"/>
                  <a:pt x="2571" y="1766"/>
                  <a:pt x="2464" y="1868"/>
                </a:cubicBezTo>
                <a:cubicBezTo>
                  <a:pt x="2440" y="1917"/>
                  <a:pt x="2403" y="1950"/>
                  <a:pt x="2373" y="1995"/>
                </a:cubicBezTo>
                <a:cubicBezTo>
                  <a:pt x="2334" y="2053"/>
                  <a:pt x="2368" y="2006"/>
                  <a:pt x="2338" y="2065"/>
                </a:cubicBezTo>
                <a:cubicBezTo>
                  <a:pt x="2324" y="2092"/>
                  <a:pt x="2301" y="2112"/>
                  <a:pt x="2282" y="2135"/>
                </a:cubicBezTo>
                <a:cubicBezTo>
                  <a:pt x="2236" y="2190"/>
                  <a:pt x="2201" y="2222"/>
                  <a:pt x="2127" y="2234"/>
                </a:cubicBezTo>
                <a:cubicBezTo>
                  <a:pt x="2006" y="2282"/>
                  <a:pt x="1816" y="2266"/>
                  <a:pt x="1706" y="2269"/>
                </a:cubicBezTo>
                <a:cubicBezTo>
                  <a:pt x="1622" y="2274"/>
                  <a:pt x="1537" y="2275"/>
                  <a:pt x="1453" y="2283"/>
                </a:cubicBezTo>
                <a:cubicBezTo>
                  <a:pt x="1414" y="2287"/>
                  <a:pt x="1368" y="2306"/>
                  <a:pt x="1327" y="2311"/>
                </a:cubicBezTo>
                <a:cubicBezTo>
                  <a:pt x="1231" y="2309"/>
                  <a:pt x="1135" y="2310"/>
                  <a:pt x="1039" y="2304"/>
                </a:cubicBezTo>
                <a:cubicBezTo>
                  <a:pt x="1023" y="2303"/>
                  <a:pt x="984" y="2274"/>
                  <a:pt x="968" y="2269"/>
                </a:cubicBezTo>
                <a:cubicBezTo>
                  <a:pt x="926" y="2255"/>
                  <a:pt x="884" y="2241"/>
                  <a:pt x="842" y="2227"/>
                </a:cubicBezTo>
                <a:cubicBezTo>
                  <a:pt x="798" y="2183"/>
                  <a:pt x="742" y="2158"/>
                  <a:pt x="694" y="2121"/>
                </a:cubicBezTo>
                <a:cubicBezTo>
                  <a:pt x="664" y="2097"/>
                  <a:pt x="635" y="2065"/>
                  <a:pt x="603" y="2044"/>
                </a:cubicBezTo>
                <a:cubicBezTo>
                  <a:pt x="556" y="2013"/>
                  <a:pt x="608" y="2065"/>
                  <a:pt x="561" y="2023"/>
                </a:cubicBezTo>
                <a:cubicBezTo>
                  <a:pt x="530" y="1996"/>
                  <a:pt x="508" y="1958"/>
                  <a:pt x="477" y="1932"/>
                </a:cubicBezTo>
                <a:cubicBezTo>
                  <a:pt x="435" y="1897"/>
                  <a:pt x="393" y="1866"/>
                  <a:pt x="357" y="1826"/>
                </a:cubicBezTo>
                <a:cubicBezTo>
                  <a:pt x="341" y="1809"/>
                  <a:pt x="308" y="1777"/>
                  <a:pt x="308" y="1777"/>
                </a:cubicBezTo>
                <a:cubicBezTo>
                  <a:pt x="289" y="1719"/>
                  <a:pt x="260" y="1690"/>
                  <a:pt x="224" y="1644"/>
                </a:cubicBezTo>
                <a:cubicBezTo>
                  <a:pt x="202" y="1616"/>
                  <a:pt x="189" y="1580"/>
                  <a:pt x="168" y="1552"/>
                </a:cubicBezTo>
                <a:cubicBezTo>
                  <a:pt x="148" y="1525"/>
                  <a:pt x="129" y="1505"/>
                  <a:pt x="111" y="1475"/>
                </a:cubicBezTo>
                <a:cubicBezTo>
                  <a:pt x="103" y="1443"/>
                  <a:pt x="87" y="1412"/>
                  <a:pt x="69" y="1384"/>
                </a:cubicBezTo>
                <a:cubicBezTo>
                  <a:pt x="62" y="1347"/>
                  <a:pt x="53" y="1315"/>
                  <a:pt x="48" y="1278"/>
                </a:cubicBezTo>
                <a:cubicBezTo>
                  <a:pt x="52" y="1050"/>
                  <a:pt x="0" y="820"/>
                  <a:pt x="175" y="653"/>
                </a:cubicBezTo>
                <a:cubicBezTo>
                  <a:pt x="197" y="609"/>
                  <a:pt x="225" y="568"/>
                  <a:pt x="252" y="527"/>
                </a:cubicBezTo>
                <a:cubicBezTo>
                  <a:pt x="261" y="514"/>
                  <a:pt x="262" y="496"/>
                  <a:pt x="273" y="485"/>
                </a:cubicBezTo>
                <a:cubicBezTo>
                  <a:pt x="278" y="480"/>
                  <a:pt x="287" y="481"/>
                  <a:pt x="294" y="478"/>
                </a:cubicBezTo>
                <a:cubicBezTo>
                  <a:pt x="341" y="456"/>
                  <a:pt x="339" y="456"/>
                  <a:pt x="371" y="435"/>
                </a:cubicBezTo>
                <a:cubicBezTo>
                  <a:pt x="387" y="386"/>
                  <a:pt x="371" y="398"/>
                  <a:pt x="406" y="386"/>
                </a:cubicBezTo>
                <a:cubicBezTo>
                  <a:pt x="416" y="355"/>
                  <a:pt x="420" y="368"/>
                  <a:pt x="385" y="351"/>
                </a:cubicBezTo>
                <a:close/>
              </a:path>
            </a:pathLst>
          </a:cu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95107" name="Group 3"/>
          <p:cNvGrpSpPr>
            <a:grpSpLocks/>
          </p:cNvGrpSpPr>
          <p:nvPr/>
        </p:nvGrpSpPr>
        <p:grpSpPr bwMode="auto">
          <a:xfrm>
            <a:off x="4760913" y="2722563"/>
            <a:ext cx="3467100" cy="879475"/>
            <a:chOff x="3119" y="1715"/>
            <a:chExt cx="2184" cy="554"/>
          </a:xfrm>
        </p:grpSpPr>
        <p:sp>
          <p:nvSpPr>
            <p:cNvPr id="9280" name="Rectangle 4"/>
            <p:cNvSpPr>
              <a:spLocks noChangeArrowheads="1"/>
            </p:cNvSpPr>
            <p:nvPr/>
          </p:nvSpPr>
          <p:spPr bwMode="auto">
            <a:xfrm>
              <a:off x="3119" y="1715"/>
              <a:ext cx="2184" cy="554"/>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1" name="Oval 5"/>
            <p:cNvSpPr>
              <a:spLocks noChangeArrowheads="1"/>
            </p:cNvSpPr>
            <p:nvPr/>
          </p:nvSpPr>
          <p:spPr bwMode="auto">
            <a:xfrm>
              <a:off x="3383" y="1771"/>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82" name="Oval 6"/>
            <p:cNvSpPr>
              <a:spLocks noChangeArrowheads="1"/>
            </p:cNvSpPr>
            <p:nvPr/>
          </p:nvSpPr>
          <p:spPr bwMode="auto">
            <a:xfrm>
              <a:off x="3667" y="1771"/>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83" name="Oval 7"/>
            <p:cNvSpPr>
              <a:spLocks noChangeArrowheads="1"/>
            </p:cNvSpPr>
            <p:nvPr/>
          </p:nvSpPr>
          <p:spPr bwMode="auto">
            <a:xfrm>
              <a:off x="3342" y="2054"/>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84" name="Oval 8"/>
            <p:cNvSpPr>
              <a:spLocks noChangeArrowheads="1"/>
            </p:cNvSpPr>
            <p:nvPr/>
          </p:nvSpPr>
          <p:spPr bwMode="auto">
            <a:xfrm>
              <a:off x="3625" y="2054"/>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85" name="Oval 9"/>
            <p:cNvSpPr>
              <a:spLocks noChangeArrowheads="1"/>
            </p:cNvSpPr>
            <p:nvPr/>
          </p:nvSpPr>
          <p:spPr bwMode="auto">
            <a:xfrm>
              <a:off x="3911" y="2054"/>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86" name="Oval 10"/>
            <p:cNvSpPr>
              <a:spLocks noChangeArrowheads="1"/>
            </p:cNvSpPr>
            <p:nvPr/>
          </p:nvSpPr>
          <p:spPr bwMode="auto">
            <a:xfrm>
              <a:off x="3979" y="1771"/>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87" name="Oval 11"/>
            <p:cNvSpPr>
              <a:spLocks noChangeArrowheads="1"/>
            </p:cNvSpPr>
            <p:nvPr/>
          </p:nvSpPr>
          <p:spPr bwMode="auto">
            <a:xfrm>
              <a:off x="4376" y="1771"/>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88" name="Oval 12"/>
            <p:cNvSpPr>
              <a:spLocks noChangeArrowheads="1"/>
            </p:cNvSpPr>
            <p:nvPr/>
          </p:nvSpPr>
          <p:spPr bwMode="auto">
            <a:xfrm>
              <a:off x="4192" y="2054"/>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89" name="Oval 13"/>
            <p:cNvSpPr>
              <a:spLocks noChangeArrowheads="1"/>
            </p:cNvSpPr>
            <p:nvPr/>
          </p:nvSpPr>
          <p:spPr bwMode="auto">
            <a:xfrm>
              <a:off x="4475" y="2054"/>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90" name="Oval 14"/>
            <p:cNvSpPr>
              <a:spLocks noChangeArrowheads="1"/>
            </p:cNvSpPr>
            <p:nvPr/>
          </p:nvSpPr>
          <p:spPr bwMode="auto">
            <a:xfrm>
              <a:off x="4758" y="2054"/>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91" name="Oval 15"/>
            <p:cNvSpPr>
              <a:spLocks noChangeArrowheads="1"/>
            </p:cNvSpPr>
            <p:nvPr/>
          </p:nvSpPr>
          <p:spPr bwMode="auto">
            <a:xfrm>
              <a:off x="5043" y="2047"/>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sp>
          <p:nvSpPr>
            <p:cNvPr id="9292" name="Oval 16"/>
            <p:cNvSpPr>
              <a:spLocks noChangeArrowheads="1"/>
            </p:cNvSpPr>
            <p:nvPr/>
          </p:nvSpPr>
          <p:spPr bwMode="auto">
            <a:xfrm>
              <a:off x="4744" y="1742"/>
              <a:ext cx="141" cy="142"/>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b="1">
                <a:solidFill>
                  <a:schemeClr val="bg1"/>
                </a:solidFill>
              </a:endParaRPr>
            </a:p>
          </p:txBody>
        </p:sp>
        <p:cxnSp>
          <p:nvCxnSpPr>
            <p:cNvPr id="9293" name="AutoShape 17"/>
            <p:cNvCxnSpPr>
              <a:cxnSpLocks noChangeShapeType="1"/>
              <a:stCxn id="9286" idx="6"/>
              <a:endCxn id="9287" idx="2"/>
            </p:cNvCxnSpPr>
            <p:nvPr/>
          </p:nvCxnSpPr>
          <p:spPr bwMode="auto">
            <a:xfrm>
              <a:off x="4120" y="1842"/>
              <a:ext cx="25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94" name="AutoShape 18"/>
            <p:cNvCxnSpPr>
              <a:cxnSpLocks noChangeShapeType="1"/>
              <a:stCxn id="9287" idx="3"/>
              <a:endCxn id="9288" idx="0"/>
            </p:cNvCxnSpPr>
            <p:nvPr/>
          </p:nvCxnSpPr>
          <p:spPr bwMode="auto">
            <a:xfrm flipH="1">
              <a:off x="4263" y="1892"/>
              <a:ext cx="134" cy="1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95" name="AutoShape 19"/>
            <p:cNvCxnSpPr>
              <a:cxnSpLocks noChangeShapeType="1"/>
              <a:stCxn id="9287" idx="4"/>
              <a:endCxn id="9289" idx="0"/>
            </p:cNvCxnSpPr>
            <p:nvPr/>
          </p:nvCxnSpPr>
          <p:spPr bwMode="auto">
            <a:xfrm>
              <a:off x="4447" y="1913"/>
              <a:ext cx="99" cy="14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96" name="AutoShape 20"/>
            <p:cNvCxnSpPr>
              <a:cxnSpLocks noChangeShapeType="1"/>
              <a:stCxn id="9281" idx="4"/>
              <a:endCxn id="9283" idx="0"/>
            </p:cNvCxnSpPr>
            <p:nvPr/>
          </p:nvCxnSpPr>
          <p:spPr bwMode="auto">
            <a:xfrm flipH="1">
              <a:off x="3413" y="1913"/>
              <a:ext cx="41" cy="14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97" name="AutoShape 21"/>
            <p:cNvCxnSpPr>
              <a:cxnSpLocks noChangeShapeType="1"/>
              <a:stCxn id="9281" idx="4"/>
              <a:endCxn id="9284" idx="1"/>
            </p:cNvCxnSpPr>
            <p:nvPr/>
          </p:nvCxnSpPr>
          <p:spPr bwMode="auto">
            <a:xfrm>
              <a:off x="3454" y="1913"/>
              <a:ext cx="192" cy="1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98" name="AutoShape 22"/>
            <p:cNvCxnSpPr>
              <a:cxnSpLocks noChangeShapeType="1"/>
              <a:stCxn id="9282" idx="4"/>
              <a:endCxn id="9285" idx="0"/>
            </p:cNvCxnSpPr>
            <p:nvPr/>
          </p:nvCxnSpPr>
          <p:spPr bwMode="auto">
            <a:xfrm>
              <a:off x="3738" y="1913"/>
              <a:ext cx="244" cy="14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99" name="AutoShape 23"/>
            <p:cNvCxnSpPr>
              <a:cxnSpLocks noChangeShapeType="1"/>
              <a:stCxn id="9292" idx="4"/>
              <a:endCxn id="9290" idx="0"/>
            </p:cNvCxnSpPr>
            <p:nvPr/>
          </p:nvCxnSpPr>
          <p:spPr bwMode="auto">
            <a:xfrm>
              <a:off x="4815" y="1884"/>
              <a:ext cx="14" cy="17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00" name="AutoShape 24"/>
            <p:cNvCxnSpPr>
              <a:cxnSpLocks noChangeShapeType="1"/>
              <a:stCxn id="9292" idx="5"/>
              <a:endCxn id="9291" idx="1"/>
            </p:cNvCxnSpPr>
            <p:nvPr/>
          </p:nvCxnSpPr>
          <p:spPr bwMode="auto">
            <a:xfrm>
              <a:off x="4864" y="1863"/>
              <a:ext cx="200" cy="20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301" name="Text Box 25"/>
            <p:cNvSpPr txBox="1">
              <a:spLocks noChangeArrowheads="1"/>
            </p:cNvSpPr>
            <p:nvPr/>
          </p:nvSpPr>
          <p:spPr bwMode="auto">
            <a:xfrm>
              <a:off x="3539" y="1881"/>
              <a:ext cx="120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400" b="1"/>
                <a:t>Service Architecture</a:t>
              </a:r>
            </a:p>
          </p:txBody>
        </p:sp>
      </p:grpSp>
      <p:sp>
        <p:nvSpPr>
          <p:cNvPr id="2095130" name="Oval 26"/>
          <p:cNvSpPr>
            <a:spLocks noChangeArrowheads="1"/>
          </p:cNvSpPr>
          <p:nvPr/>
        </p:nvSpPr>
        <p:spPr bwMode="auto">
          <a:xfrm>
            <a:off x="1546225" y="2549525"/>
            <a:ext cx="614363" cy="627063"/>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sv-SE" sz="1200" b="1">
                <a:solidFill>
                  <a:schemeClr val="bg1"/>
                </a:solidFill>
              </a:rPr>
              <a:t>Service</a:t>
            </a:r>
          </a:p>
        </p:txBody>
      </p:sp>
      <p:sp>
        <p:nvSpPr>
          <p:cNvPr id="2095131" name="Oval 27"/>
          <p:cNvSpPr>
            <a:spLocks noChangeArrowheads="1"/>
          </p:cNvSpPr>
          <p:nvPr/>
        </p:nvSpPr>
        <p:spPr bwMode="auto">
          <a:xfrm>
            <a:off x="3078163" y="3189288"/>
            <a:ext cx="614362" cy="62865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sv-SE" sz="1200" b="1">
                <a:solidFill>
                  <a:schemeClr val="bg1"/>
                </a:solidFill>
              </a:rPr>
              <a:t>Service</a:t>
            </a:r>
          </a:p>
        </p:txBody>
      </p:sp>
      <p:sp>
        <p:nvSpPr>
          <p:cNvPr id="2095132" name="Oval 28"/>
          <p:cNvSpPr>
            <a:spLocks noChangeArrowheads="1"/>
          </p:cNvSpPr>
          <p:nvPr/>
        </p:nvSpPr>
        <p:spPr bwMode="auto">
          <a:xfrm>
            <a:off x="1943100" y="3482975"/>
            <a:ext cx="614363" cy="627063"/>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sv-SE" sz="1200" b="1">
                <a:solidFill>
                  <a:schemeClr val="bg1"/>
                </a:solidFill>
              </a:rPr>
              <a:t>Service</a:t>
            </a:r>
          </a:p>
        </p:txBody>
      </p:sp>
      <p:sp>
        <p:nvSpPr>
          <p:cNvPr id="2095133" name="Oval 29"/>
          <p:cNvSpPr>
            <a:spLocks noChangeArrowheads="1"/>
          </p:cNvSpPr>
          <p:nvPr/>
        </p:nvSpPr>
        <p:spPr bwMode="auto">
          <a:xfrm>
            <a:off x="3048000" y="1984375"/>
            <a:ext cx="612775" cy="627063"/>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sv-SE" sz="1200" b="1">
                <a:solidFill>
                  <a:schemeClr val="bg1"/>
                </a:solidFill>
              </a:rPr>
              <a:t>Service</a:t>
            </a:r>
          </a:p>
        </p:txBody>
      </p:sp>
      <p:cxnSp>
        <p:nvCxnSpPr>
          <p:cNvPr id="2095134" name="AutoShape 30"/>
          <p:cNvCxnSpPr>
            <a:cxnSpLocks noChangeShapeType="1"/>
            <a:stCxn id="2095130" idx="6"/>
            <a:endCxn id="2095133" idx="2"/>
          </p:cNvCxnSpPr>
          <p:nvPr/>
        </p:nvCxnSpPr>
        <p:spPr bwMode="auto">
          <a:xfrm flipV="1">
            <a:off x="2160588" y="2298700"/>
            <a:ext cx="887412" cy="5635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5135" name="AutoShape 31"/>
          <p:cNvCxnSpPr>
            <a:cxnSpLocks noChangeShapeType="1"/>
            <a:stCxn id="2095130" idx="6"/>
            <a:endCxn id="2095131" idx="2"/>
          </p:cNvCxnSpPr>
          <p:nvPr/>
        </p:nvCxnSpPr>
        <p:spPr bwMode="auto">
          <a:xfrm>
            <a:off x="2160588" y="2863850"/>
            <a:ext cx="917575" cy="639763"/>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5136" name="AutoShape 32"/>
          <p:cNvCxnSpPr>
            <a:cxnSpLocks noChangeShapeType="1"/>
            <a:stCxn id="2095131" idx="2"/>
            <a:endCxn id="2095132" idx="6"/>
          </p:cNvCxnSpPr>
          <p:nvPr/>
        </p:nvCxnSpPr>
        <p:spPr bwMode="auto">
          <a:xfrm flipH="1">
            <a:off x="2557463" y="3503613"/>
            <a:ext cx="520700" cy="293687"/>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95137" name="AutoShape 33"/>
          <p:cNvSpPr>
            <a:spLocks noChangeArrowheads="1"/>
          </p:cNvSpPr>
          <p:nvPr/>
        </p:nvSpPr>
        <p:spPr bwMode="auto">
          <a:xfrm>
            <a:off x="4314825" y="2976563"/>
            <a:ext cx="725488" cy="346075"/>
          </a:xfrm>
          <a:prstGeom prst="rightArrow">
            <a:avLst>
              <a:gd name="adj1" fmla="val 50000"/>
              <a:gd name="adj2" fmla="val 52408"/>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5139" name="Text Box 35"/>
          <p:cNvSpPr txBox="1">
            <a:spLocks noChangeArrowheads="1"/>
          </p:cNvSpPr>
          <p:nvPr/>
        </p:nvSpPr>
        <p:spPr bwMode="auto">
          <a:xfrm>
            <a:off x="2336800" y="2036763"/>
            <a:ext cx="7239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200" i="1"/>
              <a:t>Finance</a:t>
            </a:r>
          </a:p>
        </p:txBody>
      </p:sp>
      <p:sp>
        <p:nvSpPr>
          <p:cNvPr id="2095140" name="Text Box 36"/>
          <p:cNvSpPr txBox="1">
            <a:spLocks noChangeArrowheads="1"/>
          </p:cNvSpPr>
          <p:nvPr/>
        </p:nvSpPr>
        <p:spPr bwMode="auto">
          <a:xfrm>
            <a:off x="2865438" y="3956050"/>
            <a:ext cx="942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200" i="1"/>
              <a:t>Distribution</a:t>
            </a:r>
          </a:p>
        </p:txBody>
      </p:sp>
      <p:sp>
        <p:nvSpPr>
          <p:cNvPr id="2095141" name="Text Box 37"/>
          <p:cNvSpPr txBox="1">
            <a:spLocks noChangeArrowheads="1"/>
          </p:cNvSpPr>
          <p:nvPr/>
        </p:nvSpPr>
        <p:spPr bwMode="auto">
          <a:xfrm>
            <a:off x="787400" y="3983038"/>
            <a:ext cx="1146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200" i="1"/>
              <a:t>Manufacturing</a:t>
            </a:r>
          </a:p>
        </p:txBody>
      </p:sp>
      <p:pic>
        <p:nvPicPr>
          <p:cNvPr id="2095142" name="Picture 38" descr="bs00882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3625" y="1425575"/>
            <a:ext cx="6159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5143" name="Picture 39" descr="j029569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5600" y="4259263"/>
            <a:ext cx="769938"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5144" name="Picture 40" descr="j032959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76375" y="4191000"/>
            <a:ext cx="658813"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95145" name="AutoShape 41"/>
          <p:cNvCxnSpPr>
            <a:cxnSpLocks noChangeShapeType="1"/>
            <a:stCxn id="9255" idx="2"/>
            <a:endCxn id="9281" idx="0"/>
          </p:cNvCxnSpPr>
          <p:nvPr/>
        </p:nvCxnSpPr>
        <p:spPr bwMode="auto">
          <a:xfrm>
            <a:off x="5222875" y="2513013"/>
            <a:ext cx="69850" cy="2984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095146" name="Picture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0413" y="2417763"/>
            <a:ext cx="5365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95147" name="Text Box 43"/>
          <p:cNvSpPr txBox="1">
            <a:spLocks noChangeArrowheads="1"/>
          </p:cNvSpPr>
          <p:nvPr/>
        </p:nvSpPr>
        <p:spPr bwMode="auto">
          <a:xfrm>
            <a:off x="715963" y="2984500"/>
            <a:ext cx="647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200" i="1"/>
              <a:t>Supply</a:t>
            </a:r>
          </a:p>
        </p:txBody>
      </p:sp>
      <p:sp>
        <p:nvSpPr>
          <p:cNvPr id="2095148" name="Freeform 44"/>
          <p:cNvSpPr>
            <a:spLocks/>
          </p:cNvSpPr>
          <p:nvPr/>
        </p:nvSpPr>
        <p:spPr bwMode="auto">
          <a:xfrm>
            <a:off x="727075" y="1695450"/>
            <a:ext cx="1738313" cy="2308225"/>
          </a:xfrm>
          <a:custGeom>
            <a:avLst/>
            <a:gdLst>
              <a:gd name="T0" fmla="*/ 925513 w 1095"/>
              <a:gd name="T1" fmla="*/ 0 h 1454"/>
              <a:gd name="T2" fmla="*/ 1647825 w 1095"/>
              <a:gd name="T3" fmla="*/ 836613 h 1454"/>
              <a:gd name="T4" fmla="*/ 1223963 w 1095"/>
              <a:gd name="T5" fmla="*/ 1884363 h 1454"/>
              <a:gd name="T6" fmla="*/ 0 w 1095"/>
              <a:gd name="T7" fmla="*/ 2308225 h 14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95" h="1454">
                <a:moveTo>
                  <a:pt x="583" y="0"/>
                </a:moveTo>
                <a:cubicBezTo>
                  <a:pt x="659" y="88"/>
                  <a:pt x="1007" y="329"/>
                  <a:pt x="1038" y="527"/>
                </a:cubicBezTo>
                <a:cubicBezTo>
                  <a:pt x="1095" y="685"/>
                  <a:pt x="933" y="1031"/>
                  <a:pt x="771" y="1187"/>
                </a:cubicBezTo>
                <a:cubicBezTo>
                  <a:pt x="609" y="1343"/>
                  <a:pt x="161" y="1398"/>
                  <a:pt x="0" y="1454"/>
                </a:cubicBezTo>
              </a:path>
            </a:pathLst>
          </a:custGeom>
          <a:noFill/>
          <a:ln w="9525" cap="flat">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5149" name="Freeform 45"/>
          <p:cNvSpPr>
            <a:spLocks/>
          </p:cNvSpPr>
          <p:nvPr/>
        </p:nvSpPr>
        <p:spPr bwMode="auto">
          <a:xfrm>
            <a:off x="2263775" y="3133725"/>
            <a:ext cx="525463" cy="2052638"/>
          </a:xfrm>
          <a:custGeom>
            <a:avLst/>
            <a:gdLst>
              <a:gd name="T0" fmla="*/ 0 w 331"/>
              <a:gd name="T1" fmla="*/ 0 h 1293"/>
              <a:gd name="T2" fmla="*/ 357188 w 331"/>
              <a:gd name="T3" fmla="*/ 423863 h 1293"/>
              <a:gd name="T4" fmla="*/ 501650 w 331"/>
              <a:gd name="T5" fmla="*/ 1327150 h 1293"/>
              <a:gd name="T6" fmla="*/ 501650 w 331"/>
              <a:gd name="T7" fmla="*/ 2052638 h 12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1" h="1293">
                <a:moveTo>
                  <a:pt x="0" y="0"/>
                </a:moveTo>
                <a:cubicBezTo>
                  <a:pt x="37" y="44"/>
                  <a:pt x="172" y="128"/>
                  <a:pt x="225" y="267"/>
                </a:cubicBezTo>
                <a:cubicBezTo>
                  <a:pt x="278" y="406"/>
                  <a:pt x="301" y="665"/>
                  <a:pt x="316" y="836"/>
                </a:cubicBezTo>
                <a:cubicBezTo>
                  <a:pt x="331" y="1007"/>
                  <a:pt x="316" y="1198"/>
                  <a:pt x="316" y="1293"/>
                </a:cubicBezTo>
              </a:path>
            </a:pathLst>
          </a:custGeom>
          <a:noFill/>
          <a:ln w="9525" cap="flat">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5150" name="Freeform 46"/>
          <p:cNvSpPr>
            <a:spLocks/>
          </p:cNvSpPr>
          <p:nvPr/>
        </p:nvSpPr>
        <p:spPr bwMode="auto">
          <a:xfrm>
            <a:off x="2386013" y="2532063"/>
            <a:ext cx="1606550" cy="492125"/>
          </a:xfrm>
          <a:custGeom>
            <a:avLst/>
            <a:gdLst>
              <a:gd name="T0" fmla="*/ 0 w 1012"/>
              <a:gd name="T1" fmla="*/ 17463 h 310"/>
              <a:gd name="T2" fmla="*/ 1036638 w 1012"/>
              <a:gd name="T3" fmla="*/ 401638 h 310"/>
              <a:gd name="T4" fmla="*/ 1606550 w 1012"/>
              <a:gd name="T5" fmla="*/ 0 h 310"/>
              <a:gd name="T6" fmla="*/ 0 60000 65536"/>
              <a:gd name="T7" fmla="*/ 0 60000 65536"/>
              <a:gd name="T8" fmla="*/ 0 60000 65536"/>
            </a:gdLst>
            <a:ahLst/>
            <a:cxnLst>
              <a:cxn ang="T6">
                <a:pos x="T0" y="T1"/>
              </a:cxn>
              <a:cxn ang="T7">
                <a:pos x="T2" y="T3"/>
              </a:cxn>
              <a:cxn ang="T8">
                <a:pos x="T4" y="T5"/>
              </a:cxn>
            </a:cxnLst>
            <a:rect l="0" t="0" r="r" b="b"/>
            <a:pathLst>
              <a:path w="1012" h="310">
                <a:moveTo>
                  <a:pt x="0" y="11"/>
                </a:moveTo>
                <a:cubicBezTo>
                  <a:pt x="109" y="50"/>
                  <a:pt x="357" y="310"/>
                  <a:pt x="653" y="253"/>
                </a:cubicBezTo>
                <a:cubicBezTo>
                  <a:pt x="906" y="197"/>
                  <a:pt x="937" y="53"/>
                  <a:pt x="1012" y="0"/>
                </a:cubicBezTo>
              </a:path>
            </a:pathLst>
          </a:custGeom>
          <a:noFill/>
          <a:ln w="9525" cap="flat">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5151" name="Text Box 47"/>
          <p:cNvSpPr txBox="1">
            <a:spLocks noChangeArrowheads="1"/>
          </p:cNvSpPr>
          <p:nvPr/>
        </p:nvSpPr>
        <p:spPr bwMode="auto">
          <a:xfrm>
            <a:off x="4989513" y="4867275"/>
            <a:ext cx="3662362"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400"/>
              <a:t>Service virtualizes how that capability is performed, and where and by whom the resources are provided, enabling multiple providers and consumers to participate together in shared business activities.</a:t>
            </a:r>
          </a:p>
        </p:txBody>
      </p:sp>
      <p:grpSp>
        <p:nvGrpSpPr>
          <p:cNvPr id="2095152" name="Group 48"/>
          <p:cNvGrpSpPr>
            <a:grpSpLocks/>
          </p:cNvGrpSpPr>
          <p:nvPr/>
        </p:nvGrpSpPr>
        <p:grpSpPr bwMode="auto">
          <a:xfrm>
            <a:off x="4948238" y="1455738"/>
            <a:ext cx="3162300" cy="3346450"/>
            <a:chOff x="3237" y="917"/>
            <a:chExt cx="1992" cy="2108"/>
          </a:xfrm>
        </p:grpSpPr>
        <p:sp>
          <p:nvSpPr>
            <p:cNvPr id="9248" name="Text Box 49"/>
            <p:cNvSpPr txBox="1">
              <a:spLocks noChangeArrowheads="1"/>
            </p:cNvSpPr>
            <p:nvPr/>
          </p:nvSpPr>
          <p:spPr bwMode="auto">
            <a:xfrm>
              <a:off x="3298" y="2388"/>
              <a:ext cx="230" cy="2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49" name="Text Box 50"/>
            <p:cNvSpPr txBox="1">
              <a:spLocks noChangeArrowheads="1"/>
            </p:cNvSpPr>
            <p:nvPr/>
          </p:nvSpPr>
          <p:spPr bwMode="auto">
            <a:xfrm>
              <a:off x="3582" y="2388"/>
              <a:ext cx="230" cy="2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50" name="Text Box 51"/>
            <p:cNvSpPr txBox="1">
              <a:spLocks noChangeArrowheads="1"/>
            </p:cNvSpPr>
            <p:nvPr/>
          </p:nvSpPr>
          <p:spPr bwMode="auto">
            <a:xfrm>
              <a:off x="3865" y="2388"/>
              <a:ext cx="230" cy="2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51" name="Text Box 52"/>
            <p:cNvSpPr txBox="1">
              <a:spLocks noChangeArrowheads="1"/>
            </p:cNvSpPr>
            <p:nvPr/>
          </p:nvSpPr>
          <p:spPr bwMode="auto">
            <a:xfrm>
              <a:off x="4149" y="2388"/>
              <a:ext cx="230" cy="2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52" name="Text Box 53"/>
            <p:cNvSpPr txBox="1">
              <a:spLocks noChangeArrowheads="1"/>
            </p:cNvSpPr>
            <p:nvPr/>
          </p:nvSpPr>
          <p:spPr bwMode="auto">
            <a:xfrm>
              <a:off x="4432" y="2388"/>
              <a:ext cx="230" cy="2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53" name="Text Box 54"/>
            <p:cNvSpPr txBox="1">
              <a:spLocks noChangeArrowheads="1"/>
            </p:cNvSpPr>
            <p:nvPr/>
          </p:nvSpPr>
          <p:spPr bwMode="auto">
            <a:xfrm>
              <a:off x="4716" y="2388"/>
              <a:ext cx="230" cy="2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54" name="Text Box 55"/>
            <p:cNvSpPr txBox="1">
              <a:spLocks noChangeArrowheads="1"/>
            </p:cNvSpPr>
            <p:nvPr/>
          </p:nvSpPr>
          <p:spPr bwMode="auto">
            <a:xfrm>
              <a:off x="4999" y="2388"/>
              <a:ext cx="230" cy="23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55" name="Text Box 56"/>
            <p:cNvSpPr txBox="1">
              <a:spLocks noChangeArrowheads="1"/>
            </p:cNvSpPr>
            <p:nvPr/>
          </p:nvSpPr>
          <p:spPr bwMode="auto">
            <a:xfrm>
              <a:off x="3295" y="1346"/>
              <a:ext cx="230" cy="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56" name="Text Box 57"/>
            <p:cNvSpPr txBox="1">
              <a:spLocks noChangeArrowheads="1"/>
            </p:cNvSpPr>
            <p:nvPr/>
          </p:nvSpPr>
          <p:spPr bwMode="auto">
            <a:xfrm>
              <a:off x="3579" y="1346"/>
              <a:ext cx="230" cy="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57" name="Text Box 58"/>
            <p:cNvSpPr txBox="1">
              <a:spLocks noChangeArrowheads="1"/>
            </p:cNvSpPr>
            <p:nvPr/>
          </p:nvSpPr>
          <p:spPr bwMode="auto">
            <a:xfrm>
              <a:off x="3862" y="1346"/>
              <a:ext cx="230" cy="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58" name="Text Box 59"/>
            <p:cNvSpPr txBox="1">
              <a:spLocks noChangeArrowheads="1"/>
            </p:cNvSpPr>
            <p:nvPr/>
          </p:nvSpPr>
          <p:spPr bwMode="auto">
            <a:xfrm>
              <a:off x="4146" y="1346"/>
              <a:ext cx="230" cy="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59" name="Text Box 60"/>
            <p:cNvSpPr txBox="1">
              <a:spLocks noChangeArrowheads="1"/>
            </p:cNvSpPr>
            <p:nvPr/>
          </p:nvSpPr>
          <p:spPr bwMode="auto">
            <a:xfrm>
              <a:off x="4429" y="1346"/>
              <a:ext cx="230" cy="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60" name="Text Box 61"/>
            <p:cNvSpPr txBox="1">
              <a:spLocks noChangeArrowheads="1"/>
            </p:cNvSpPr>
            <p:nvPr/>
          </p:nvSpPr>
          <p:spPr bwMode="auto">
            <a:xfrm>
              <a:off x="4713" y="1346"/>
              <a:ext cx="230" cy="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sp>
          <p:nvSpPr>
            <p:cNvPr id="9261" name="Text Box 62"/>
            <p:cNvSpPr txBox="1">
              <a:spLocks noChangeArrowheads="1"/>
            </p:cNvSpPr>
            <p:nvPr/>
          </p:nvSpPr>
          <p:spPr bwMode="auto">
            <a:xfrm>
              <a:off x="4996" y="1346"/>
              <a:ext cx="230" cy="237"/>
            </a:xfrm>
            <a:prstGeom prst="rect">
              <a:avLst/>
            </a:prstGeom>
            <a:solidFill>
              <a:srgbClr val="FFDBB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eaLnBrk="1" hangingPunct="1"/>
              <a:endParaRPr lang="en-US" sz="1800"/>
            </a:p>
          </p:txBody>
        </p:sp>
        <p:cxnSp>
          <p:nvCxnSpPr>
            <p:cNvPr id="9262" name="AutoShape 63"/>
            <p:cNvCxnSpPr>
              <a:cxnSpLocks noChangeShapeType="1"/>
              <a:stCxn id="9255" idx="2"/>
              <a:endCxn id="9282" idx="0"/>
            </p:cNvCxnSpPr>
            <p:nvPr/>
          </p:nvCxnSpPr>
          <p:spPr bwMode="auto">
            <a:xfrm>
              <a:off x="3410" y="1583"/>
              <a:ext cx="328" cy="1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63" name="AutoShape 64"/>
            <p:cNvCxnSpPr>
              <a:cxnSpLocks noChangeShapeType="1"/>
              <a:stCxn id="9256" idx="2"/>
              <a:endCxn id="9281" idx="0"/>
            </p:cNvCxnSpPr>
            <p:nvPr/>
          </p:nvCxnSpPr>
          <p:spPr bwMode="auto">
            <a:xfrm flipH="1">
              <a:off x="3454" y="1583"/>
              <a:ext cx="240" cy="1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64" name="AutoShape 65"/>
            <p:cNvCxnSpPr>
              <a:cxnSpLocks noChangeShapeType="1"/>
              <a:stCxn id="9257" idx="2"/>
              <a:endCxn id="9282" idx="0"/>
            </p:cNvCxnSpPr>
            <p:nvPr/>
          </p:nvCxnSpPr>
          <p:spPr bwMode="auto">
            <a:xfrm flipH="1">
              <a:off x="3738" y="1583"/>
              <a:ext cx="239" cy="1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65" name="AutoShape 66"/>
            <p:cNvCxnSpPr>
              <a:cxnSpLocks noChangeShapeType="1"/>
              <a:stCxn id="9258" idx="2"/>
              <a:endCxn id="9286" idx="0"/>
            </p:cNvCxnSpPr>
            <p:nvPr/>
          </p:nvCxnSpPr>
          <p:spPr bwMode="auto">
            <a:xfrm flipH="1">
              <a:off x="4050" y="1583"/>
              <a:ext cx="211" cy="1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66" name="AutoShape 67"/>
            <p:cNvCxnSpPr>
              <a:cxnSpLocks noChangeShapeType="1"/>
              <a:stCxn id="9257" idx="2"/>
              <a:endCxn id="9286" idx="0"/>
            </p:cNvCxnSpPr>
            <p:nvPr/>
          </p:nvCxnSpPr>
          <p:spPr bwMode="auto">
            <a:xfrm>
              <a:off x="3977" y="1583"/>
              <a:ext cx="73" cy="1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67" name="AutoShape 68"/>
            <p:cNvCxnSpPr>
              <a:cxnSpLocks noChangeShapeType="1"/>
              <a:stCxn id="9259" idx="2"/>
              <a:endCxn id="9287" idx="0"/>
            </p:cNvCxnSpPr>
            <p:nvPr/>
          </p:nvCxnSpPr>
          <p:spPr bwMode="auto">
            <a:xfrm flipH="1">
              <a:off x="4447" y="1583"/>
              <a:ext cx="97" cy="1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68" name="AutoShape 69"/>
            <p:cNvCxnSpPr>
              <a:cxnSpLocks noChangeShapeType="1"/>
              <a:stCxn id="9259" idx="2"/>
              <a:endCxn id="9292" idx="0"/>
            </p:cNvCxnSpPr>
            <p:nvPr/>
          </p:nvCxnSpPr>
          <p:spPr bwMode="auto">
            <a:xfrm>
              <a:off x="4544" y="1583"/>
              <a:ext cx="271" cy="15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69" name="AutoShape 70"/>
            <p:cNvCxnSpPr>
              <a:cxnSpLocks noChangeShapeType="1"/>
              <a:stCxn id="9260" idx="2"/>
              <a:endCxn id="9292" idx="0"/>
            </p:cNvCxnSpPr>
            <p:nvPr/>
          </p:nvCxnSpPr>
          <p:spPr bwMode="auto">
            <a:xfrm flipH="1">
              <a:off x="4815" y="1583"/>
              <a:ext cx="13" cy="15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70" name="AutoShape 71"/>
            <p:cNvCxnSpPr>
              <a:cxnSpLocks noChangeShapeType="1"/>
              <a:stCxn id="9261" idx="2"/>
              <a:endCxn id="9292" idx="0"/>
            </p:cNvCxnSpPr>
            <p:nvPr/>
          </p:nvCxnSpPr>
          <p:spPr bwMode="auto">
            <a:xfrm flipH="1">
              <a:off x="4815" y="1583"/>
              <a:ext cx="296" cy="15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71" name="AutoShape 72"/>
            <p:cNvCxnSpPr>
              <a:cxnSpLocks noChangeShapeType="1"/>
              <a:stCxn id="9283" idx="4"/>
              <a:endCxn id="9248" idx="0"/>
            </p:cNvCxnSpPr>
            <p:nvPr/>
          </p:nvCxnSpPr>
          <p:spPr bwMode="auto">
            <a:xfrm>
              <a:off x="3413" y="2196"/>
              <a:ext cx="0"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72" name="AutoShape 73"/>
            <p:cNvCxnSpPr>
              <a:cxnSpLocks noChangeShapeType="1"/>
              <a:stCxn id="9284" idx="4"/>
              <a:endCxn id="9249" idx="0"/>
            </p:cNvCxnSpPr>
            <p:nvPr/>
          </p:nvCxnSpPr>
          <p:spPr bwMode="auto">
            <a:xfrm>
              <a:off x="3696" y="2196"/>
              <a:ext cx="1"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73" name="AutoShape 74"/>
            <p:cNvCxnSpPr>
              <a:cxnSpLocks noChangeShapeType="1"/>
              <a:stCxn id="9285" idx="4"/>
              <a:endCxn id="9250" idx="0"/>
            </p:cNvCxnSpPr>
            <p:nvPr/>
          </p:nvCxnSpPr>
          <p:spPr bwMode="auto">
            <a:xfrm flipH="1">
              <a:off x="3980" y="2196"/>
              <a:ext cx="2"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74" name="AutoShape 75"/>
            <p:cNvCxnSpPr>
              <a:cxnSpLocks noChangeShapeType="1"/>
              <a:stCxn id="9288" idx="4"/>
              <a:endCxn id="9251" idx="0"/>
            </p:cNvCxnSpPr>
            <p:nvPr/>
          </p:nvCxnSpPr>
          <p:spPr bwMode="auto">
            <a:xfrm>
              <a:off x="4263" y="2196"/>
              <a:ext cx="1"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75" name="AutoShape 76"/>
            <p:cNvCxnSpPr>
              <a:cxnSpLocks noChangeShapeType="1"/>
              <a:stCxn id="9289" idx="4"/>
              <a:endCxn id="9252" idx="0"/>
            </p:cNvCxnSpPr>
            <p:nvPr/>
          </p:nvCxnSpPr>
          <p:spPr bwMode="auto">
            <a:xfrm>
              <a:off x="4546" y="2196"/>
              <a:ext cx="1"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76" name="AutoShape 77"/>
            <p:cNvCxnSpPr>
              <a:cxnSpLocks noChangeShapeType="1"/>
              <a:stCxn id="9290" idx="4"/>
              <a:endCxn id="9253" idx="0"/>
            </p:cNvCxnSpPr>
            <p:nvPr/>
          </p:nvCxnSpPr>
          <p:spPr bwMode="auto">
            <a:xfrm>
              <a:off x="4829" y="2196"/>
              <a:ext cx="2"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77" name="AutoShape 78"/>
            <p:cNvCxnSpPr>
              <a:cxnSpLocks noChangeShapeType="1"/>
              <a:stCxn id="9291" idx="4"/>
              <a:endCxn id="9254" idx="0"/>
            </p:cNvCxnSpPr>
            <p:nvPr/>
          </p:nvCxnSpPr>
          <p:spPr bwMode="auto">
            <a:xfrm>
              <a:off x="5114" y="2189"/>
              <a:ext cx="0" cy="19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78" name="Text Box 79"/>
            <p:cNvSpPr txBox="1">
              <a:spLocks noChangeArrowheads="1"/>
            </p:cNvSpPr>
            <p:nvPr/>
          </p:nvSpPr>
          <p:spPr bwMode="auto">
            <a:xfrm>
              <a:off x="3243" y="917"/>
              <a:ext cx="1669"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400" b="1" dirty="0"/>
                <a:t>Multiple Service Consumers</a:t>
              </a:r>
              <a:br>
                <a:rPr lang="en-US" sz="1400" b="1" dirty="0"/>
              </a:br>
              <a:r>
                <a:rPr lang="en-US" sz="1400" b="1" dirty="0">
                  <a:solidFill>
                    <a:srgbClr val="ED5A09"/>
                  </a:solidFill>
                </a:rPr>
                <a:t>Multiple Business Processes</a:t>
              </a:r>
            </a:p>
          </p:txBody>
        </p:sp>
        <p:sp>
          <p:nvSpPr>
            <p:cNvPr id="9279" name="Text Box 80"/>
            <p:cNvSpPr txBox="1">
              <a:spLocks noChangeArrowheads="1"/>
            </p:cNvSpPr>
            <p:nvPr/>
          </p:nvSpPr>
          <p:spPr bwMode="auto">
            <a:xfrm>
              <a:off x="3237" y="2695"/>
              <a:ext cx="162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r>
                <a:rPr lang="en-US" sz="1400" b="1" dirty="0">
                  <a:solidFill>
                    <a:srgbClr val="ED5A09"/>
                  </a:solidFill>
                </a:rPr>
                <a:t>Multiple Discrete Resources</a:t>
              </a:r>
              <a:r>
                <a:rPr lang="en-US" sz="1400" b="1" dirty="0"/>
                <a:t/>
              </a:r>
              <a:br>
                <a:rPr lang="en-US" sz="1400" b="1" dirty="0"/>
              </a:br>
              <a:r>
                <a:rPr lang="en-US" sz="1400" b="1" dirty="0"/>
                <a:t>Multiple Service Providers</a:t>
              </a:r>
            </a:p>
          </p:txBody>
        </p:sp>
      </p:grpSp>
      <p:sp>
        <p:nvSpPr>
          <p:cNvPr id="9242" name="Text Box 81"/>
          <p:cNvSpPr txBox="1">
            <a:spLocks noChangeArrowheads="1"/>
          </p:cNvSpPr>
          <p:nvPr/>
        </p:nvSpPr>
        <p:spPr bwMode="auto">
          <a:xfrm>
            <a:off x="6791325" y="6248400"/>
            <a:ext cx="2114550" cy="457200"/>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spcBef>
                <a:spcPct val="50000"/>
              </a:spcBef>
            </a:pPr>
            <a:r>
              <a:rPr lang="en-US" sz="1200" i="1"/>
              <a:t>source:TietoEnator AB, Kurts Bilder</a:t>
            </a:r>
          </a:p>
        </p:txBody>
      </p:sp>
      <p:sp>
        <p:nvSpPr>
          <p:cNvPr id="2095186" name="Text Box 82"/>
          <p:cNvSpPr txBox="1">
            <a:spLocks noChangeArrowheads="1"/>
          </p:cNvSpPr>
          <p:nvPr/>
        </p:nvSpPr>
        <p:spPr bwMode="auto">
          <a:xfrm>
            <a:off x="371475" y="1257300"/>
            <a:ext cx="1885950" cy="274638"/>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spcBef>
                <a:spcPct val="50000"/>
              </a:spcBef>
            </a:pPr>
            <a:r>
              <a:rPr lang="en-US" sz="1200" i="1"/>
              <a:t>Business scope</a:t>
            </a:r>
          </a:p>
        </p:txBody>
      </p:sp>
      <p:sp>
        <p:nvSpPr>
          <p:cNvPr id="2095187" name="Rectangle 83"/>
          <p:cNvSpPr>
            <a:spLocks noChangeArrowheads="1"/>
          </p:cNvSpPr>
          <p:nvPr/>
        </p:nvSpPr>
        <p:spPr bwMode="auto">
          <a:xfrm>
            <a:off x="1143000" y="5357813"/>
            <a:ext cx="3524250" cy="822325"/>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200" b="1"/>
              <a:t>SOA structures the business and its systems as a set of capabilities that are offered</a:t>
            </a:r>
          </a:p>
          <a:p>
            <a:pPr algn="l"/>
            <a:r>
              <a:rPr lang="en-US" sz="1200" b="1"/>
              <a:t>as Services, organized into a Service Architecture</a:t>
            </a:r>
          </a:p>
        </p:txBody>
      </p:sp>
      <p:sp>
        <p:nvSpPr>
          <p:cNvPr id="2095188" name="AutoShape 84"/>
          <p:cNvSpPr>
            <a:spLocks/>
          </p:cNvSpPr>
          <p:nvPr/>
        </p:nvSpPr>
        <p:spPr bwMode="auto">
          <a:xfrm>
            <a:off x="8124825" y="3133725"/>
            <a:ext cx="247650" cy="561975"/>
          </a:xfrm>
          <a:prstGeom prst="rightBrace">
            <a:avLst>
              <a:gd name="adj1" fmla="val 18910"/>
              <a:gd name="adj2" fmla="val 50000"/>
            </a:avLst>
          </a:prstGeom>
          <a:noFill/>
          <a:ln w="9525">
            <a:solidFill>
              <a:schemeClr val="tx1"/>
            </a:solidFill>
            <a:round/>
            <a:headEnd/>
            <a:tailEnd/>
          </a:ln>
          <a:effectLst/>
          <a:extLst>
            <a:ext uri="{909E8E84-426E-40DD-AFC4-6F175D3DCCD1}">
              <a14:hiddenFill xmlns:a14="http://schemas.microsoft.com/office/drawing/2010/main">
                <a:solidFill>
                  <a:srgbClr val="E3EEF4"/>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5189" name="Text Box 85"/>
          <p:cNvSpPr txBox="1">
            <a:spLocks noChangeArrowheads="1"/>
          </p:cNvSpPr>
          <p:nvPr/>
        </p:nvSpPr>
        <p:spPr bwMode="auto">
          <a:xfrm>
            <a:off x="8372475" y="3171825"/>
            <a:ext cx="771525" cy="549275"/>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spcBef>
                <a:spcPct val="50000"/>
              </a:spcBef>
            </a:pPr>
            <a:r>
              <a:rPr lang="en-US" sz="1200" i="1"/>
              <a:t>Shared</a:t>
            </a:r>
          </a:p>
          <a:p>
            <a:pPr algn="l" eaLnBrk="1" hangingPunct="1">
              <a:spcBef>
                <a:spcPct val="50000"/>
              </a:spcBef>
            </a:pPr>
            <a:r>
              <a:rPr lang="en-US" sz="1200" i="1"/>
              <a:t>Services</a:t>
            </a:r>
          </a:p>
        </p:txBody>
      </p:sp>
      <p:sp>
        <p:nvSpPr>
          <p:cNvPr id="2095190" name="Rectangle 86"/>
          <p:cNvSpPr>
            <a:spLocks noGrp="1" noChangeArrowheads="1"/>
          </p:cNvSpPr>
          <p:nvPr>
            <p:ph type="title"/>
          </p:nvPr>
        </p:nvSpPr>
        <p:spPr/>
        <p:txBody>
          <a:bodyPr/>
          <a:lstStyle/>
          <a:p>
            <a:pPr eaLnBrk="1" hangingPunct="1">
              <a:defRPr/>
            </a:pPr>
            <a:r>
              <a:rPr lang="en-US" smtClean="0"/>
              <a:t>Service Centric</a:t>
            </a:r>
          </a:p>
        </p:txBody>
      </p:sp>
    </p:spTree>
    <p:extLst>
      <p:ext uri="{BB962C8B-B14F-4D97-AF65-F5344CB8AC3E}">
        <p14:creationId xmlns:p14="http://schemas.microsoft.com/office/powerpoint/2010/main" val="2558443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095106"/>
                                        </p:tgtEl>
                                        <p:attrNameLst>
                                          <p:attrName>style.visibility</p:attrName>
                                        </p:attrNameLst>
                                      </p:cBhvr>
                                      <p:to>
                                        <p:strVal val="visible"/>
                                      </p:to>
                                    </p:set>
                                    <p:anim calcmode="lin" valueType="num">
                                      <p:cBhvr>
                                        <p:cTn id="7" dur="1000" fill="hold"/>
                                        <p:tgtEl>
                                          <p:spTgt spid="2095106"/>
                                        </p:tgtEl>
                                        <p:attrNameLst>
                                          <p:attrName>ppt_w</p:attrName>
                                        </p:attrNameLst>
                                      </p:cBhvr>
                                      <p:tavLst>
                                        <p:tav tm="0">
                                          <p:val>
                                            <p:fltVal val="0"/>
                                          </p:val>
                                        </p:tav>
                                        <p:tav tm="100000">
                                          <p:val>
                                            <p:strVal val="#ppt_w"/>
                                          </p:val>
                                        </p:tav>
                                      </p:tavLst>
                                    </p:anim>
                                    <p:anim calcmode="lin" valueType="num">
                                      <p:cBhvr>
                                        <p:cTn id="8" dur="1000" fill="hold"/>
                                        <p:tgtEl>
                                          <p:spTgt spid="2095106"/>
                                        </p:tgtEl>
                                        <p:attrNameLst>
                                          <p:attrName>ppt_h</p:attrName>
                                        </p:attrNameLst>
                                      </p:cBhvr>
                                      <p:tavLst>
                                        <p:tav tm="0">
                                          <p:val>
                                            <p:fltVal val="0"/>
                                          </p:val>
                                        </p:tav>
                                        <p:tav tm="100000">
                                          <p:val>
                                            <p:strVal val="#ppt_h"/>
                                          </p:val>
                                        </p:tav>
                                      </p:tavLst>
                                    </p:anim>
                                    <p:anim calcmode="lin" valueType="num">
                                      <p:cBhvr>
                                        <p:cTn id="9" dur="1000" fill="hold"/>
                                        <p:tgtEl>
                                          <p:spTgt spid="2095106"/>
                                        </p:tgtEl>
                                        <p:attrNameLst>
                                          <p:attrName>style.rotation</p:attrName>
                                        </p:attrNameLst>
                                      </p:cBhvr>
                                      <p:tavLst>
                                        <p:tav tm="0">
                                          <p:val>
                                            <p:fltVal val="90"/>
                                          </p:val>
                                        </p:tav>
                                        <p:tav tm="100000">
                                          <p:val>
                                            <p:fltVal val="0"/>
                                          </p:val>
                                        </p:tav>
                                      </p:tavLst>
                                    </p:anim>
                                    <p:animEffect transition="in" filter="fade">
                                      <p:cBhvr>
                                        <p:cTn id="10" dur="1000"/>
                                        <p:tgtEl>
                                          <p:spTgt spid="2095106"/>
                                        </p:tgtEl>
                                      </p:cBhvr>
                                    </p:animEffect>
                                  </p:childTnLst>
                                </p:cTn>
                              </p:par>
                              <p:par>
                                <p:cTn id="11" presetID="29" presetClass="entr" presetSubtype="0" fill="hold" grpId="0" nodeType="withEffect">
                                  <p:stCondLst>
                                    <p:cond delay="0"/>
                                  </p:stCondLst>
                                  <p:childTnLst>
                                    <p:set>
                                      <p:cBhvr>
                                        <p:cTn id="12" dur="1" fill="hold">
                                          <p:stCondLst>
                                            <p:cond delay="0"/>
                                          </p:stCondLst>
                                        </p:cTn>
                                        <p:tgtEl>
                                          <p:spTgt spid="2095186"/>
                                        </p:tgtEl>
                                        <p:attrNameLst>
                                          <p:attrName>style.visibility</p:attrName>
                                        </p:attrNameLst>
                                      </p:cBhvr>
                                      <p:to>
                                        <p:strVal val="visible"/>
                                      </p:to>
                                    </p:set>
                                    <p:anim calcmode="lin" valueType="num">
                                      <p:cBhvr>
                                        <p:cTn id="13" dur="1000" fill="hold"/>
                                        <p:tgtEl>
                                          <p:spTgt spid="2095186"/>
                                        </p:tgtEl>
                                        <p:attrNameLst>
                                          <p:attrName>ppt_x</p:attrName>
                                        </p:attrNameLst>
                                      </p:cBhvr>
                                      <p:tavLst>
                                        <p:tav tm="0">
                                          <p:val>
                                            <p:strVal val="#ppt_x-.2"/>
                                          </p:val>
                                        </p:tav>
                                        <p:tav tm="100000">
                                          <p:val>
                                            <p:strVal val="#ppt_x"/>
                                          </p:val>
                                        </p:tav>
                                      </p:tavLst>
                                    </p:anim>
                                    <p:anim calcmode="lin" valueType="num">
                                      <p:cBhvr>
                                        <p:cTn id="14" dur="1000" fill="hold"/>
                                        <p:tgtEl>
                                          <p:spTgt spid="209518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09518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095142"/>
                                        </p:tgtEl>
                                        <p:attrNameLst>
                                          <p:attrName>style.visibility</p:attrName>
                                        </p:attrNameLst>
                                      </p:cBhvr>
                                      <p:to>
                                        <p:strVal val="visible"/>
                                      </p:to>
                                    </p:set>
                                    <p:animEffect transition="in" filter="dissolve">
                                      <p:cBhvr>
                                        <p:cTn id="20" dur="500"/>
                                        <p:tgtEl>
                                          <p:spTgt spid="2095142"/>
                                        </p:tgtEl>
                                      </p:cBhvr>
                                    </p:animEffect>
                                  </p:childTnLst>
                                </p:cTn>
                              </p:par>
                              <p:par>
                                <p:cTn id="21" presetID="9" presetClass="entr" presetSubtype="0" fill="hold" nodeType="withEffect">
                                  <p:stCondLst>
                                    <p:cond delay="0"/>
                                  </p:stCondLst>
                                  <p:childTnLst>
                                    <p:set>
                                      <p:cBhvr>
                                        <p:cTn id="22" dur="1" fill="hold">
                                          <p:stCondLst>
                                            <p:cond delay="0"/>
                                          </p:stCondLst>
                                        </p:cTn>
                                        <p:tgtEl>
                                          <p:spTgt spid="2095146"/>
                                        </p:tgtEl>
                                        <p:attrNameLst>
                                          <p:attrName>style.visibility</p:attrName>
                                        </p:attrNameLst>
                                      </p:cBhvr>
                                      <p:to>
                                        <p:strVal val="visible"/>
                                      </p:to>
                                    </p:set>
                                    <p:animEffect transition="in" filter="dissolve">
                                      <p:cBhvr>
                                        <p:cTn id="23" dur="500"/>
                                        <p:tgtEl>
                                          <p:spTgt spid="2095146"/>
                                        </p:tgtEl>
                                      </p:cBhvr>
                                    </p:animEffect>
                                  </p:childTnLst>
                                </p:cTn>
                              </p:par>
                              <p:par>
                                <p:cTn id="24" presetID="9" presetClass="entr" presetSubtype="0" fill="hold" nodeType="withEffect">
                                  <p:stCondLst>
                                    <p:cond delay="0"/>
                                  </p:stCondLst>
                                  <p:childTnLst>
                                    <p:set>
                                      <p:cBhvr>
                                        <p:cTn id="25" dur="1" fill="hold">
                                          <p:stCondLst>
                                            <p:cond delay="0"/>
                                          </p:stCondLst>
                                        </p:cTn>
                                        <p:tgtEl>
                                          <p:spTgt spid="2095144"/>
                                        </p:tgtEl>
                                        <p:attrNameLst>
                                          <p:attrName>style.visibility</p:attrName>
                                        </p:attrNameLst>
                                      </p:cBhvr>
                                      <p:to>
                                        <p:strVal val="visible"/>
                                      </p:to>
                                    </p:set>
                                    <p:animEffect transition="in" filter="dissolve">
                                      <p:cBhvr>
                                        <p:cTn id="26" dur="500"/>
                                        <p:tgtEl>
                                          <p:spTgt spid="2095144"/>
                                        </p:tgtEl>
                                      </p:cBhvr>
                                    </p:animEffect>
                                  </p:childTnLst>
                                </p:cTn>
                              </p:par>
                              <p:par>
                                <p:cTn id="27" presetID="9" presetClass="entr" presetSubtype="0" fill="hold" nodeType="withEffect">
                                  <p:stCondLst>
                                    <p:cond delay="0"/>
                                  </p:stCondLst>
                                  <p:childTnLst>
                                    <p:set>
                                      <p:cBhvr>
                                        <p:cTn id="28" dur="1" fill="hold">
                                          <p:stCondLst>
                                            <p:cond delay="0"/>
                                          </p:stCondLst>
                                        </p:cTn>
                                        <p:tgtEl>
                                          <p:spTgt spid="2095143"/>
                                        </p:tgtEl>
                                        <p:attrNameLst>
                                          <p:attrName>style.visibility</p:attrName>
                                        </p:attrNameLst>
                                      </p:cBhvr>
                                      <p:to>
                                        <p:strVal val="visible"/>
                                      </p:to>
                                    </p:set>
                                    <p:animEffect transition="in" filter="dissolve">
                                      <p:cBhvr>
                                        <p:cTn id="29" dur="500"/>
                                        <p:tgtEl>
                                          <p:spTgt spid="2095143"/>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2095139"/>
                                        </p:tgtEl>
                                        <p:attrNameLst>
                                          <p:attrName>style.visibility</p:attrName>
                                        </p:attrNameLst>
                                      </p:cBhvr>
                                      <p:to>
                                        <p:strVal val="visible"/>
                                      </p:to>
                                    </p:set>
                                    <p:animEffect transition="in" filter="dissolve">
                                      <p:cBhvr>
                                        <p:cTn id="32" dur="500"/>
                                        <p:tgtEl>
                                          <p:spTgt spid="2095139"/>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2095147"/>
                                        </p:tgtEl>
                                        <p:attrNameLst>
                                          <p:attrName>style.visibility</p:attrName>
                                        </p:attrNameLst>
                                      </p:cBhvr>
                                      <p:to>
                                        <p:strVal val="visible"/>
                                      </p:to>
                                    </p:set>
                                    <p:animEffect transition="in" filter="dissolve">
                                      <p:cBhvr>
                                        <p:cTn id="35" dur="500"/>
                                        <p:tgtEl>
                                          <p:spTgt spid="2095147"/>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095141"/>
                                        </p:tgtEl>
                                        <p:attrNameLst>
                                          <p:attrName>style.visibility</p:attrName>
                                        </p:attrNameLst>
                                      </p:cBhvr>
                                      <p:to>
                                        <p:strVal val="visible"/>
                                      </p:to>
                                    </p:set>
                                    <p:animEffect transition="in" filter="dissolve">
                                      <p:cBhvr>
                                        <p:cTn id="38" dur="500"/>
                                        <p:tgtEl>
                                          <p:spTgt spid="2095141"/>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2095140"/>
                                        </p:tgtEl>
                                        <p:attrNameLst>
                                          <p:attrName>style.visibility</p:attrName>
                                        </p:attrNameLst>
                                      </p:cBhvr>
                                      <p:to>
                                        <p:strVal val="visible"/>
                                      </p:to>
                                    </p:set>
                                    <p:animEffect transition="in" filter="dissolve">
                                      <p:cBhvr>
                                        <p:cTn id="41" dur="500"/>
                                        <p:tgtEl>
                                          <p:spTgt spid="209514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2095150"/>
                                        </p:tgtEl>
                                        <p:attrNameLst>
                                          <p:attrName>style.visibility</p:attrName>
                                        </p:attrNameLst>
                                      </p:cBhvr>
                                      <p:to>
                                        <p:strVal val="visible"/>
                                      </p:to>
                                    </p:set>
                                    <p:animEffect transition="in" filter="strips(downLeft)">
                                      <p:cBhvr>
                                        <p:cTn id="46" dur="500"/>
                                        <p:tgtEl>
                                          <p:spTgt spid="2095150"/>
                                        </p:tgtEl>
                                      </p:cBhvr>
                                    </p:animEffect>
                                  </p:childTnLst>
                                </p:cTn>
                              </p:par>
                              <p:par>
                                <p:cTn id="47" presetID="18" presetClass="entr" presetSubtype="12" fill="hold" grpId="0" nodeType="withEffect">
                                  <p:stCondLst>
                                    <p:cond delay="0"/>
                                  </p:stCondLst>
                                  <p:childTnLst>
                                    <p:set>
                                      <p:cBhvr>
                                        <p:cTn id="48" dur="1" fill="hold">
                                          <p:stCondLst>
                                            <p:cond delay="0"/>
                                          </p:stCondLst>
                                        </p:cTn>
                                        <p:tgtEl>
                                          <p:spTgt spid="2095148"/>
                                        </p:tgtEl>
                                        <p:attrNameLst>
                                          <p:attrName>style.visibility</p:attrName>
                                        </p:attrNameLst>
                                      </p:cBhvr>
                                      <p:to>
                                        <p:strVal val="visible"/>
                                      </p:to>
                                    </p:set>
                                    <p:animEffect transition="in" filter="strips(downLeft)">
                                      <p:cBhvr>
                                        <p:cTn id="49" dur="500"/>
                                        <p:tgtEl>
                                          <p:spTgt spid="2095148"/>
                                        </p:tgtEl>
                                      </p:cBhvr>
                                    </p:animEffect>
                                  </p:childTnLst>
                                </p:cTn>
                              </p:par>
                              <p:par>
                                <p:cTn id="50" presetID="18" presetClass="entr" presetSubtype="12" fill="hold" grpId="0" nodeType="withEffect">
                                  <p:stCondLst>
                                    <p:cond delay="0"/>
                                  </p:stCondLst>
                                  <p:childTnLst>
                                    <p:set>
                                      <p:cBhvr>
                                        <p:cTn id="51" dur="1" fill="hold">
                                          <p:stCondLst>
                                            <p:cond delay="0"/>
                                          </p:stCondLst>
                                        </p:cTn>
                                        <p:tgtEl>
                                          <p:spTgt spid="2095149"/>
                                        </p:tgtEl>
                                        <p:attrNameLst>
                                          <p:attrName>style.visibility</p:attrName>
                                        </p:attrNameLst>
                                      </p:cBhvr>
                                      <p:to>
                                        <p:strVal val="visible"/>
                                      </p:to>
                                    </p:set>
                                    <p:animEffect transition="in" filter="strips(downLeft)">
                                      <p:cBhvr>
                                        <p:cTn id="52" dur="500"/>
                                        <p:tgtEl>
                                          <p:spTgt spid="209514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2095132"/>
                                        </p:tgtEl>
                                        <p:attrNameLst>
                                          <p:attrName>style.visibility</p:attrName>
                                        </p:attrNameLst>
                                      </p:cBhvr>
                                      <p:to>
                                        <p:strVal val="visible"/>
                                      </p:to>
                                    </p:set>
                                    <p:anim calcmode="lin" valueType="num">
                                      <p:cBhvr>
                                        <p:cTn id="57" dur="500" fill="hold"/>
                                        <p:tgtEl>
                                          <p:spTgt spid="2095132"/>
                                        </p:tgtEl>
                                        <p:attrNameLst>
                                          <p:attrName>ppt_w</p:attrName>
                                        </p:attrNameLst>
                                      </p:cBhvr>
                                      <p:tavLst>
                                        <p:tav tm="0">
                                          <p:val>
                                            <p:fltVal val="0"/>
                                          </p:val>
                                        </p:tav>
                                        <p:tav tm="100000">
                                          <p:val>
                                            <p:strVal val="#ppt_w"/>
                                          </p:val>
                                        </p:tav>
                                      </p:tavLst>
                                    </p:anim>
                                    <p:anim calcmode="lin" valueType="num">
                                      <p:cBhvr>
                                        <p:cTn id="58" dur="500" fill="hold"/>
                                        <p:tgtEl>
                                          <p:spTgt spid="2095132"/>
                                        </p:tgtEl>
                                        <p:attrNameLst>
                                          <p:attrName>ppt_h</p:attrName>
                                        </p:attrNameLst>
                                      </p:cBhvr>
                                      <p:tavLst>
                                        <p:tav tm="0">
                                          <p:val>
                                            <p:fltVal val="0"/>
                                          </p:val>
                                        </p:tav>
                                        <p:tav tm="100000">
                                          <p:val>
                                            <p:strVal val="#ppt_h"/>
                                          </p:val>
                                        </p:tav>
                                      </p:tavLst>
                                    </p:anim>
                                    <p:animEffect transition="in" filter="fade">
                                      <p:cBhvr>
                                        <p:cTn id="59" dur="500"/>
                                        <p:tgtEl>
                                          <p:spTgt spid="2095132"/>
                                        </p:tgtEl>
                                      </p:cBhvr>
                                    </p:animEffect>
                                  </p:childTnLst>
                                </p:cTn>
                              </p:par>
                              <p:par>
                                <p:cTn id="60" presetID="53" presetClass="entr" presetSubtype="0" fill="hold" nodeType="withEffect">
                                  <p:stCondLst>
                                    <p:cond delay="0"/>
                                  </p:stCondLst>
                                  <p:childTnLst>
                                    <p:set>
                                      <p:cBhvr>
                                        <p:cTn id="61" dur="1" fill="hold">
                                          <p:stCondLst>
                                            <p:cond delay="0"/>
                                          </p:stCondLst>
                                        </p:cTn>
                                        <p:tgtEl>
                                          <p:spTgt spid="2095136"/>
                                        </p:tgtEl>
                                        <p:attrNameLst>
                                          <p:attrName>style.visibility</p:attrName>
                                        </p:attrNameLst>
                                      </p:cBhvr>
                                      <p:to>
                                        <p:strVal val="visible"/>
                                      </p:to>
                                    </p:set>
                                    <p:anim calcmode="lin" valueType="num">
                                      <p:cBhvr>
                                        <p:cTn id="62" dur="500" fill="hold"/>
                                        <p:tgtEl>
                                          <p:spTgt spid="2095136"/>
                                        </p:tgtEl>
                                        <p:attrNameLst>
                                          <p:attrName>ppt_w</p:attrName>
                                        </p:attrNameLst>
                                      </p:cBhvr>
                                      <p:tavLst>
                                        <p:tav tm="0">
                                          <p:val>
                                            <p:fltVal val="0"/>
                                          </p:val>
                                        </p:tav>
                                        <p:tav tm="100000">
                                          <p:val>
                                            <p:strVal val="#ppt_w"/>
                                          </p:val>
                                        </p:tav>
                                      </p:tavLst>
                                    </p:anim>
                                    <p:anim calcmode="lin" valueType="num">
                                      <p:cBhvr>
                                        <p:cTn id="63" dur="500" fill="hold"/>
                                        <p:tgtEl>
                                          <p:spTgt spid="2095136"/>
                                        </p:tgtEl>
                                        <p:attrNameLst>
                                          <p:attrName>ppt_h</p:attrName>
                                        </p:attrNameLst>
                                      </p:cBhvr>
                                      <p:tavLst>
                                        <p:tav tm="0">
                                          <p:val>
                                            <p:fltVal val="0"/>
                                          </p:val>
                                        </p:tav>
                                        <p:tav tm="100000">
                                          <p:val>
                                            <p:strVal val="#ppt_h"/>
                                          </p:val>
                                        </p:tav>
                                      </p:tavLst>
                                    </p:anim>
                                    <p:animEffect transition="in" filter="fade">
                                      <p:cBhvr>
                                        <p:cTn id="64" dur="500"/>
                                        <p:tgtEl>
                                          <p:spTgt spid="2095136"/>
                                        </p:tgtEl>
                                      </p:cBhvr>
                                    </p:animEffect>
                                  </p:childTnLst>
                                </p:cTn>
                              </p:par>
                              <p:par>
                                <p:cTn id="65" presetID="53" presetClass="entr" presetSubtype="0" fill="hold" grpId="0" nodeType="withEffect">
                                  <p:stCondLst>
                                    <p:cond delay="0"/>
                                  </p:stCondLst>
                                  <p:childTnLst>
                                    <p:set>
                                      <p:cBhvr>
                                        <p:cTn id="66" dur="1" fill="hold">
                                          <p:stCondLst>
                                            <p:cond delay="0"/>
                                          </p:stCondLst>
                                        </p:cTn>
                                        <p:tgtEl>
                                          <p:spTgt spid="2095131"/>
                                        </p:tgtEl>
                                        <p:attrNameLst>
                                          <p:attrName>style.visibility</p:attrName>
                                        </p:attrNameLst>
                                      </p:cBhvr>
                                      <p:to>
                                        <p:strVal val="visible"/>
                                      </p:to>
                                    </p:set>
                                    <p:anim calcmode="lin" valueType="num">
                                      <p:cBhvr>
                                        <p:cTn id="67" dur="500" fill="hold"/>
                                        <p:tgtEl>
                                          <p:spTgt spid="2095131"/>
                                        </p:tgtEl>
                                        <p:attrNameLst>
                                          <p:attrName>ppt_w</p:attrName>
                                        </p:attrNameLst>
                                      </p:cBhvr>
                                      <p:tavLst>
                                        <p:tav tm="0">
                                          <p:val>
                                            <p:fltVal val="0"/>
                                          </p:val>
                                        </p:tav>
                                        <p:tav tm="100000">
                                          <p:val>
                                            <p:strVal val="#ppt_w"/>
                                          </p:val>
                                        </p:tav>
                                      </p:tavLst>
                                    </p:anim>
                                    <p:anim calcmode="lin" valueType="num">
                                      <p:cBhvr>
                                        <p:cTn id="68" dur="500" fill="hold"/>
                                        <p:tgtEl>
                                          <p:spTgt spid="2095131"/>
                                        </p:tgtEl>
                                        <p:attrNameLst>
                                          <p:attrName>ppt_h</p:attrName>
                                        </p:attrNameLst>
                                      </p:cBhvr>
                                      <p:tavLst>
                                        <p:tav tm="0">
                                          <p:val>
                                            <p:fltVal val="0"/>
                                          </p:val>
                                        </p:tav>
                                        <p:tav tm="100000">
                                          <p:val>
                                            <p:strVal val="#ppt_h"/>
                                          </p:val>
                                        </p:tav>
                                      </p:tavLst>
                                    </p:anim>
                                    <p:animEffect transition="in" filter="fade">
                                      <p:cBhvr>
                                        <p:cTn id="69" dur="500"/>
                                        <p:tgtEl>
                                          <p:spTgt spid="2095131"/>
                                        </p:tgtEl>
                                      </p:cBhvr>
                                    </p:animEffect>
                                  </p:childTnLst>
                                </p:cTn>
                              </p:par>
                              <p:par>
                                <p:cTn id="70" presetID="53" presetClass="entr" presetSubtype="0" fill="hold" nodeType="withEffect">
                                  <p:stCondLst>
                                    <p:cond delay="0"/>
                                  </p:stCondLst>
                                  <p:childTnLst>
                                    <p:set>
                                      <p:cBhvr>
                                        <p:cTn id="71" dur="1" fill="hold">
                                          <p:stCondLst>
                                            <p:cond delay="0"/>
                                          </p:stCondLst>
                                        </p:cTn>
                                        <p:tgtEl>
                                          <p:spTgt spid="2095135"/>
                                        </p:tgtEl>
                                        <p:attrNameLst>
                                          <p:attrName>style.visibility</p:attrName>
                                        </p:attrNameLst>
                                      </p:cBhvr>
                                      <p:to>
                                        <p:strVal val="visible"/>
                                      </p:to>
                                    </p:set>
                                    <p:anim calcmode="lin" valueType="num">
                                      <p:cBhvr>
                                        <p:cTn id="72" dur="500" fill="hold"/>
                                        <p:tgtEl>
                                          <p:spTgt spid="2095135"/>
                                        </p:tgtEl>
                                        <p:attrNameLst>
                                          <p:attrName>ppt_w</p:attrName>
                                        </p:attrNameLst>
                                      </p:cBhvr>
                                      <p:tavLst>
                                        <p:tav tm="0">
                                          <p:val>
                                            <p:fltVal val="0"/>
                                          </p:val>
                                        </p:tav>
                                        <p:tav tm="100000">
                                          <p:val>
                                            <p:strVal val="#ppt_w"/>
                                          </p:val>
                                        </p:tav>
                                      </p:tavLst>
                                    </p:anim>
                                    <p:anim calcmode="lin" valueType="num">
                                      <p:cBhvr>
                                        <p:cTn id="73" dur="500" fill="hold"/>
                                        <p:tgtEl>
                                          <p:spTgt spid="2095135"/>
                                        </p:tgtEl>
                                        <p:attrNameLst>
                                          <p:attrName>ppt_h</p:attrName>
                                        </p:attrNameLst>
                                      </p:cBhvr>
                                      <p:tavLst>
                                        <p:tav tm="0">
                                          <p:val>
                                            <p:fltVal val="0"/>
                                          </p:val>
                                        </p:tav>
                                        <p:tav tm="100000">
                                          <p:val>
                                            <p:strVal val="#ppt_h"/>
                                          </p:val>
                                        </p:tav>
                                      </p:tavLst>
                                    </p:anim>
                                    <p:animEffect transition="in" filter="fade">
                                      <p:cBhvr>
                                        <p:cTn id="74" dur="500"/>
                                        <p:tgtEl>
                                          <p:spTgt spid="2095135"/>
                                        </p:tgtEl>
                                      </p:cBhvr>
                                    </p:animEffect>
                                  </p:childTnLst>
                                </p:cTn>
                              </p:par>
                              <p:par>
                                <p:cTn id="75" presetID="53" presetClass="entr" presetSubtype="0" fill="hold" grpId="0" nodeType="withEffect">
                                  <p:stCondLst>
                                    <p:cond delay="0"/>
                                  </p:stCondLst>
                                  <p:childTnLst>
                                    <p:set>
                                      <p:cBhvr>
                                        <p:cTn id="76" dur="1" fill="hold">
                                          <p:stCondLst>
                                            <p:cond delay="0"/>
                                          </p:stCondLst>
                                        </p:cTn>
                                        <p:tgtEl>
                                          <p:spTgt spid="2095130"/>
                                        </p:tgtEl>
                                        <p:attrNameLst>
                                          <p:attrName>style.visibility</p:attrName>
                                        </p:attrNameLst>
                                      </p:cBhvr>
                                      <p:to>
                                        <p:strVal val="visible"/>
                                      </p:to>
                                    </p:set>
                                    <p:anim calcmode="lin" valueType="num">
                                      <p:cBhvr>
                                        <p:cTn id="77" dur="500" fill="hold"/>
                                        <p:tgtEl>
                                          <p:spTgt spid="2095130"/>
                                        </p:tgtEl>
                                        <p:attrNameLst>
                                          <p:attrName>ppt_w</p:attrName>
                                        </p:attrNameLst>
                                      </p:cBhvr>
                                      <p:tavLst>
                                        <p:tav tm="0">
                                          <p:val>
                                            <p:fltVal val="0"/>
                                          </p:val>
                                        </p:tav>
                                        <p:tav tm="100000">
                                          <p:val>
                                            <p:strVal val="#ppt_w"/>
                                          </p:val>
                                        </p:tav>
                                      </p:tavLst>
                                    </p:anim>
                                    <p:anim calcmode="lin" valueType="num">
                                      <p:cBhvr>
                                        <p:cTn id="78" dur="500" fill="hold"/>
                                        <p:tgtEl>
                                          <p:spTgt spid="2095130"/>
                                        </p:tgtEl>
                                        <p:attrNameLst>
                                          <p:attrName>ppt_h</p:attrName>
                                        </p:attrNameLst>
                                      </p:cBhvr>
                                      <p:tavLst>
                                        <p:tav tm="0">
                                          <p:val>
                                            <p:fltVal val="0"/>
                                          </p:val>
                                        </p:tav>
                                        <p:tav tm="100000">
                                          <p:val>
                                            <p:strVal val="#ppt_h"/>
                                          </p:val>
                                        </p:tav>
                                      </p:tavLst>
                                    </p:anim>
                                    <p:animEffect transition="in" filter="fade">
                                      <p:cBhvr>
                                        <p:cTn id="79" dur="500"/>
                                        <p:tgtEl>
                                          <p:spTgt spid="2095130"/>
                                        </p:tgtEl>
                                      </p:cBhvr>
                                    </p:animEffect>
                                  </p:childTnLst>
                                </p:cTn>
                              </p:par>
                              <p:par>
                                <p:cTn id="80" presetID="53" presetClass="entr" presetSubtype="0" fill="hold" nodeType="withEffect">
                                  <p:stCondLst>
                                    <p:cond delay="0"/>
                                  </p:stCondLst>
                                  <p:childTnLst>
                                    <p:set>
                                      <p:cBhvr>
                                        <p:cTn id="81" dur="1" fill="hold">
                                          <p:stCondLst>
                                            <p:cond delay="0"/>
                                          </p:stCondLst>
                                        </p:cTn>
                                        <p:tgtEl>
                                          <p:spTgt spid="2095134"/>
                                        </p:tgtEl>
                                        <p:attrNameLst>
                                          <p:attrName>style.visibility</p:attrName>
                                        </p:attrNameLst>
                                      </p:cBhvr>
                                      <p:to>
                                        <p:strVal val="visible"/>
                                      </p:to>
                                    </p:set>
                                    <p:anim calcmode="lin" valueType="num">
                                      <p:cBhvr>
                                        <p:cTn id="82" dur="500" fill="hold"/>
                                        <p:tgtEl>
                                          <p:spTgt spid="2095134"/>
                                        </p:tgtEl>
                                        <p:attrNameLst>
                                          <p:attrName>ppt_w</p:attrName>
                                        </p:attrNameLst>
                                      </p:cBhvr>
                                      <p:tavLst>
                                        <p:tav tm="0">
                                          <p:val>
                                            <p:fltVal val="0"/>
                                          </p:val>
                                        </p:tav>
                                        <p:tav tm="100000">
                                          <p:val>
                                            <p:strVal val="#ppt_w"/>
                                          </p:val>
                                        </p:tav>
                                      </p:tavLst>
                                    </p:anim>
                                    <p:anim calcmode="lin" valueType="num">
                                      <p:cBhvr>
                                        <p:cTn id="83" dur="500" fill="hold"/>
                                        <p:tgtEl>
                                          <p:spTgt spid="2095134"/>
                                        </p:tgtEl>
                                        <p:attrNameLst>
                                          <p:attrName>ppt_h</p:attrName>
                                        </p:attrNameLst>
                                      </p:cBhvr>
                                      <p:tavLst>
                                        <p:tav tm="0">
                                          <p:val>
                                            <p:fltVal val="0"/>
                                          </p:val>
                                        </p:tav>
                                        <p:tav tm="100000">
                                          <p:val>
                                            <p:strVal val="#ppt_h"/>
                                          </p:val>
                                        </p:tav>
                                      </p:tavLst>
                                    </p:anim>
                                    <p:animEffect transition="in" filter="fade">
                                      <p:cBhvr>
                                        <p:cTn id="84" dur="500"/>
                                        <p:tgtEl>
                                          <p:spTgt spid="2095134"/>
                                        </p:tgtEl>
                                      </p:cBhvr>
                                    </p:animEffect>
                                  </p:childTnLst>
                                </p:cTn>
                              </p:par>
                              <p:par>
                                <p:cTn id="85" presetID="53" presetClass="entr" presetSubtype="0" fill="hold" grpId="0" nodeType="withEffect">
                                  <p:stCondLst>
                                    <p:cond delay="0"/>
                                  </p:stCondLst>
                                  <p:childTnLst>
                                    <p:set>
                                      <p:cBhvr>
                                        <p:cTn id="86" dur="1" fill="hold">
                                          <p:stCondLst>
                                            <p:cond delay="0"/>
                                          </p:stCondLst>
                                        </p:cTn>
                                        <p:tgtEl>
                                          <p:spTgt spid="2095133"/>
                                        </p:tgtEl>
                                        <p:attrNameLst>
                                          <p:attrName>style.visibility</p:attrName>
                                        </p:attrNameLst>
                                      </p:cBhvr>
                                      <p:to>
                                        <p:strVal val="visible"/>
                                      </p:to>
                                    </p:set>
                                    <p:anim calcmode="lin" valueType="num">
                                      <p:cBhvr>
                                        <p:cTn id="87" dur="500" fill="hold"/>
                                        <p:tgtEl>
                                          <p:spTgt spid="2095133"/>
                                        </p:tgtEl>
                                        <p:attrNameLst>
                                          <p:attrName>ppt_w</p:attrName>
                                        </p:attrNameLst>
                                      </p:cBhvr>
                                      <p:tavLst>
                                        <p:tav tm="0">
                                          <p:val>
                                            <p:fltVal val="0"/>
                                          </p:val>
                                        </p:tav>
                                        <p:tav tm="100000">
                                          <p:val>
                                            <p:strVal val="#ppt_w"/>
                                          </p:val>
                                        </p:tav>
                                      </p:tavLst>
                                    </p:anim>
                                    <p:anim calcmode="lin" valueType="num">
                                      <p:cBhvr>
                                        <p:cTn id="88" dur="500" fill="hold"/>
                                        <p:tgtEl>
                                          <p:spTgt spid="2095133"/>
                                        </p:tgtEl>
                                        <p:attrNameLst>
                                          <p:attrName>ppt_h</p:attrName>
                                        </p:attrNameLst>
                                      </p:cBhvr>
                                      <p:tavLst>
                                        <p:tav tm="0">
                                          <p:val>
                                            <p:fltVal val="0"/>
                                          </p:val>
                                        </p:tav>
                                        <p:tav tm="100000">
                                          <p:val>
                                            <p:strVal val="#ppt_h"/>
                                          </p:val>
                                        </p:tav>
                                      </p:tavLst>
                                    </p:anim>
                                    <p:animEffect transition="in" filter="fade">
                                      <p:cBhvr>
                                        <p:cTn id="89" dur="500"/>
                                        <p:tgtEl>
                                          <p:spTgt spid="2095133"/>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2095187"/>
                                        </p:tgtEl>
                                        <p:attrNameLst>
                                          <p:attrName>style.visibility</p:attrName>
                                        </p:attrNameLst>
                                      </p:cBhvr>
                                      <p:to>
                                        <p:strVal val="visible"/>
                                      </p:to>
                                    </p:set>
                                    <p:animEffect transition="in" filter="dissolve">
                                      <p:cBhvr>
                                        <p:cTn id="92" dur="500"/>
                                        <p:tgtEl>
                                          <p:spTgt spid="2095187"/>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3" presetClass="entr" presetSubtype="0" fill="hold" nodeType="clickEffect">
                                  <p:stCondLst>
                                    <p:cond delay="0"/>
                                  </p:stCondLst>
                                  <p:childTnLst>
                                    <p:set>
                                      <p:cBhvr>
                                        <p:cTn id="96" dur="1" fill="hold">
                                          <p:stCondLst>
                                            <p:cond delay="0"/>
                                          </p:stCondLst>
                                        </p:cTn>
                                        <p:tgtEl>
                                          <p:spTgt spid="2095107"/>
                                        </p:tgtEl>
                                        <p:attrNameLst>
                                          <p:attrName>style.visibility</p:attrName>
                                        </p:attrNameLst>
                                      </p:cBhvr>
                                      <p:to>
                                        <p:strVal val="visible"/>
                                      </p:to>
                                    </p:set>
                                    <p:anim calcmode="lin" valueType="num">
                                      <p:cBhvr>
                                        <p:cTn id="97" dur="500" fill="hold"/>
                                        <p:tgtEl>
                                          <p:spTgt spid="2095107"/>
                                        </p:tgtEl>
                                        <p:attrNameLst>
                                          <p:attrName>ppt_w</p:attrName>
                                        </p:attrNameLst>
                                      </p:cBhvr>
                                      <p:tavLst>
                                        <p:tav tm="0">
                                          <p:val>
                                            <p:fltVal val="0"/>
                                          </p:val>
                                        </p:tav>
                                        <p:tav tm="100000">
                                          <p:val>
                                            <p:strVal val="#ppt_w"/>
                                          </p:val>
                                        </p:tav>
                                      </p:tavLst>
                                    </p:anim>
                                    <p:anim calcmode="lin" valueType="num">
                                      <p:cBhvr>
                                        <p:cTn id="98" dur="500" fill="hold"/>
                                        <p:tgtEl>
                                          <p:spTgt spid="2095107"/>
                                        </p:tgtEl>
                                        <p:attrNameLst>
                                          <p:attrName>ppt_h</p:attrName>
                                        </p:attrNameLst>
                                      </p:cBhvr>
                                      <p:tavLst>
                                        <p:tav tm="0">
                                          <p:val>
                                            <p:fltVal val="0"/>
                                          </p:val>
                                        </p:tav>
                                        <p:tav tm="100000">
                                          <p:val>
                                            <p:strVal val="#ppt_h"/>
                                          </p:val>
                                        </p:tav>
                                      </p:tavLst>
                                    </p:anim>
                                    <p:animEffect transition="in" filter="fade">
                                      <p:cBhvr>
                                        <p:cTn id="99" dur="500"/>
                                        <p:tgtEl>
                                          <p:spTgt spid="2095107"/>
                                        </p:tgtEl>
                                      </p:cBhvr>
                                    </p:animEffect>
                                  </p:childTnLst>
                                </p:cTn>
                              </p:par>
                              <p:par>
                                <p:cTn id="100" presetID="53" presetClass="entr" presetSubtype="0" fill="hold" grpId="0" nodeType="withEffect">
                                  <p:stCondLst>
                                    <p:cond delay="0"/>
                                  </p:stCondLst>
                                  <p:childTnLst>
                                    <p:set>
                                      <p:cBhvr>
                                        <p:cTn id="101" dur="1" fill="hold">
                                          <p:stCondLst>
                                            <p:cond delay="0"/>
                                          </p:stCondLst>
                                        </p:cTn>
                                        <p:tgtEl>
                                          <p:spTgt spid="2095137"/>
                                        </p:tgtEl>
                                        <p:attrNameLst>
                                          <p:attrName>style.visibility</p:attrName>
                                        </p:attrNameLst>
                                      </p:cBhvr>
                                      <p:to>
                                        <p:strVal val="visible"/>
                                      </p:to>
                                    </p:set>
                                    <p:anim calcmode="lin" valueType="num">
                                      <p:cBhvr>
                                        <p:cTn id="102" dur="500" fill="hold"/>
                                        <p:tgtEl>
                                          <p:spTgt spid="2095137"/>
                                        </p:tgtEl>
                                        <p:attrNameLst>
                                          <p:attrName>ppt_w</p:attrName>
                                        </p:attrNameLst>
                                      </p:cBhvr>
                                      <p:tavLst>
                                        <p:tav tm="0">
                                          <p:val>
                                            <p:fltVal val="0"/>
                                          </p:val>
                                        </p:tav>
                                        <p:tav tm="100000">
                                          <p:val>
                                            <p:strVal val="#ppt_w"/>
                                          </p:val>
                                        </p:tav>
                                      </p:tavLst>
                                    </p:anim>
                                    <p:anim calcmode="lin" valueType="num">
                                      <p:cBhvr>
                                        <p:cTn id="103" dur="500" fill="hold"/>
                                        <p:tgtEl>
                                          <p:spTgt spid="2095137"/>
                                        </p:tgtEl>
                                        <p:attrNameLst>
                                          <p:attrName>ppt_h</p:attrName>
                                        </p:attrNameLst>
                                      </p:cBhvr>
                                      <p:tavLst>
                                        <p:tav tm="0">
                                          <p:val>
                                            <p:fltVal val="0"/>
                                          </p:val>
                                        </p:tav>
                                        <p:tav tm="100000">
                                          <p:val>
                                            <p:strVal val="#ppt_h"/>
                                          </p:val>
                                        </p:tav>
                                      </p:tavLst>
                                    </p:anim>
                                    <p:animEffect transition="in" filter="fade">
                                      <p:cBhvr>
                                        <p:cTn id="104" dur="500"/>
                                        <p:tgtEl>
                                          <p:spTgt spid="2095137"/>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3" presetClass="entr" presetSubtype="0" fill="hold" nodeType="clickEffect">
                                  <p:stCondLst>
                                    <p:cond delay="0"/>
                                  </p:stCondLst>
                                  <p:childTnLst>
                                    <p:set>
                                      <p:cBhvr>
                                        <p:cTn id="108" dur="1" fill="hold">
                                          <p:stCondLst>
                                            <p:cond delay="0"/>
                                          </p:stCondLst>
                                        </p:cTn>
                                        <p:tgtEl>
                                          <p:spTgt spid="2095152"/>
                                        </p:tgtEl>
                                        <p:attrNameLst>
                                          <p:attrName>style.visibility</p:attrName>
                                        </p:attrNameLst>
                                      </p:cBhvr>
                                      <p:to>
                                        <p:strVal val="visible"/>
                                      </p:to>
                                    </p:set>
                                    <p:anim calcmode="lin" valueType="num">
                                      <p:cBhvr>
                                        <p:cTn id="109" dur="500" fill="hold"/>
                                        <p:tgtEl>
                                          <p:spTgt spid="2095152"/>
                                        </p:tgtEl>
                                        <p:attrNameLst>
                                          <p:attrName>ppt_w</p:attrName>
                                        </p:attrNameLst>
                                      </p:cBhvr>
                                      <p:tavLst>
                                        <p:tav tm="0">
                                          <p:val>
                                            <p:fltVal val="0"/>
                                          </p:val>
                                        </p:tav>
                                        <p:tav tm="100000">
                                          <p:val>
                                            <p:strVal val="#ppt_w"/>
                                          </p:val>
                                        </p:tav>
                                      </p:tavLst>
                                    </p:anim>
                                    <p:anim calcmode="lin" valueType="num">
                                      <p:cBhvr>
                                        <p:cTn id="110" dur="500" fill="hold"/>
                                        <p:tgtEl>
                                          <p:spTgt spid="2095152"/>
                                        </p:tgtEl>
                                        <p:attrNameLst>
                                          <p:attrName>ppt_h</p:attrName>
                                        </p:attrNameLst>
                                      </p:cBhvr>
                                      <p:tavLst>
                                        <p:tav tm="0">
                                          <p:val>
                                            <p:fltVal val="0"/>
                                          </p:val>
                                        </p:tav>
                                        <p:tav tm="100000">
                                          <p:val>
                                            <p:strVal val="#ppt_h"/>
                                          </p:val>
                                        </p:tav>
                                      </p:tavLst>
                                    </p:anim>
                                    <p:animEffect transition="in" filter="fade">
                                      <p:cBhvr>
                                        <p:cTn id="111" dur="500"/>
                                        <p:tgtEl>
                                          <p:spTgt spid="2095152"/>
                                        </p:tgtEl>
                                      </p:cBhvr>
                                    </p:animEffect>
                                  </p:childTnLst>
                                </p:cTn>
                              </p:par>
                              <p:par>
                                <p:cTn id="112" presetID="53" presetClass="entr" presetSubtype="0" fill="hold" nodeType="withEffect">
                                  <p:stCondLst>
                                    <p:cond delay="0"/>
                                  </p:stCondLst>
                                  <p:childTnLst>
                                    <p:set>
                                      <p:cBhvr>
                                        <p:cTn id="113" dur="1" fill="hold">
                                          <p:stCondLst>
                                            <p:cond delay="0"/>
                                          </p:stCondLst>
                                        </p:cTn>
                                        <p:tgtEl>
                                          <p:spTgt spid="2095145"/>
                                        </p:tgtEl>
                                        <p:attrNameLst>
                                          <p:attrName>style.visibility</p:attrName>
                                        </p:attrNameLst>
                                      </p:cBhvr>
                                      <p:to>
                                        <p:strVal val="visible"/>
                                      </p:to>
                                    </p:set>
                                    <p:anim calcmode="lin" valueType="num">
                                      <p:cBhvr>
                                        <p:cTn id="114" dur="500" fill="hold"/>
                                        <p:tgtEl>
                                          <p:spTgt spid="2095145"/>
                                        </p:tgtEl>
                                        <p:attrNameLst>
                                          <p:attrName>ppt_w</p:attrName>
                                        </p:attrNameLst>
                                      </p:cBhvr>
                                      <p:tavLst>
                                        <p:tav tm="0">
                                          <p:val>
                                            <p:fltVal val="0"/>
                                          </p:val>
                                        </p:tav>
                                        <p:tav tm="100000">
                                          <p:val>
                                            <p:strVal val="#ppt_w"/>
                                          </p:val>
                                        </p:tav>
                                      </p:tavLst>
                                    </p:anim>
                                    <p:anim calcmode="lin" valueType="num">
                                      <p:cBhvr>
                                        <p:cTn id="115" dur="500" fill="hold"/>
                                        <p:tgtEl>
                                          <p:spTgt spid="2095145"/>
                                        </p:tgtEl>
                                        <p:attrNameLst>
                                          <p:attrName>ppt_h</p:attrName>
                                        </p:attrNameLst>
                                      </p:cBhvr>
                                      <p:tavLst>
                                        <p:tav tm="0">
                                          <p:val>
                                            <p:fltVal val="0"/>
                                          </p:val>
                                        </p:tav>
                                        <p:tav tm="100000">
                                          <p:val>
                                            <p:strVal val="#ppt_h"/>
                                          </p:val>
                                        </p:tav>
                                      </p:tavLst>
                                    </p:anim>
                                    <p:animEffect transition="in" filter="fade">
                                      <p:cBhvr>
                                        <p:cTn id="116" dur="500"/>
                                        <p:tgtEl>
                                          <p:spTgt spid="2095145"/>
                                        </p:tgtEl>
                                      </p:cBhvr>
                                    </p:animEffect>
                                  </p:childTnLst>
                                </p:cTn>
                              </p:par>
                              <p:par>
                                <p:cTn id="117" presetID="9" presetClass="entr" presetSubtype="0" fill="hold" grpId="0" nodeType="withEffect">
                                  <p:stCondLst>
                                    <p:cond delay="0"/>
                                  </p:stCondLst>
                                  <p:childTnLst>
                                    <p:set>
                                      <p:cBhvr>
                                        <p:cTn id="118" dur="1" fill="hold">
                                          <p:stCondLst>
                                            <p:cond delay="0"/>
                                          </p:stCondLst>
                                        </p:cTn>
                                        <p:tgtEl>
                                          <p:spTgt spid="2095151"/>
                                        </p:tgtEl>
                                        <p:attrNameLst>
                                          <p:attrName>style.visibility</p:attrName>
                                        </p:attrNameLst>
                                      </p:cBhvr>
                                      <p:to>
                                        <p:strVal val="visible"/>
                                      </p:to>
                                    </p:set>
                                    <p:animEffect transition="in" filter="dissolve">
                                      <p:cBhvr>
                                        <p:cTn id="119" dur="500"/>
                                        <p:tgtEl>
                                          <p:spTgt spid="2095151"/>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9" presetClass="entr" presetSubtype="0" fill="hold" grpId="0" nodeType="clickEffect">
                                  <p:stCondLst>
                                    <p:cond delay="0"/>
                                  </p:stCondLst>
                                  <p:childTnLst>
                                    <p:set>
                                      <p:cBhvr>
                                        <p:cTn id="123" dur="1" fill="hold">
                                          <p:stCondLst>
                                            <p:cond delay="0"/>
                                          </p:stCondLst>
                                        </p:cTn>
                                        <p:tgtEl>
                                          <p:spTgt spid="2095189"/>
                                        </p:tgtEl>
                                        <p:attrNameLst>
                                          <p:attrName>style.visibility</p:attrName>
                                        </p:attrNameLst>
                                      </p:cBhvr>
                                      <p:to>
                                        <p:strVal val="visible"/>
                                      </p:to>
                                    </p:set>
                                    <p:animEffect transition="in" filter="dissolve">
                                      <p:cBhvr>
                                        <p:cTn id="124" dur="500"/>
                                        <p:tgtEl>
                                          <p:spTgt spid="2095189"/>
                                        </p:tgtEl>
                                      </p:cBhvr>
                                    </p:animEffect>
                                  </p:childTnLst>
                                </p:cTn>
                              </p:par>
                              <p:par>
                                <p:cTn id="125" presetID="9" presetClass="entr" presetSubtype="0" fill="hold" grpId="0" nodeType="withEffect">
                                  <p:stCondLst>
                                    <p:cond delay="0"/>
                                  </p:stCondLst>
                                  <p:childTnLst>
                                    <p:set>
                                      <p:cBhvr>
                                        <p:cTn id="126" dur="1" fill="hold">
                                          <p:stCondLst>
                                            <p:cond delay="0"/>
                                          </p:stCondLst>
                                        </p:cTn>
                                        <p:tgtEl>
                                          <p:spTgt spid="2095188"/>
                                        </p:tgtEl>
                                        <p:attrNameLst>
                                          <p:attrName>style.visibility</p:attrName>
                                        </p:attrNameLst>
                                      </p:cBhvr>
                                      <p:to>
                                        <p:strVal val="visible"/>
                                      </p:to>
                                    </p:set>
                                    <p:animEffect transition="in" filter="dissolve">
                                      <p:cBhvr>
                                        <p:cTn id="127" dur="500"/>
                                        <p:tgtEl>
                                          <p:spTgt spid="2095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5106" grpId="0" animBg="1"/>
      <p:bldP spid="2095130" grpId="0" animBg="1"/>
      <p:bldP spid="2095131" grpId="0" animBg="1"/>
      <p:bldP spid="2095132" grpId="0" animBg="1"/>
      <p:bldP spid="2095133" grpId="0" animBg="1"/>
      <p:bldP spid="2095137" grpId="0" animBg="1"/>
      <p:bldP spid="2095139" grpId="0"/>
      <p:bldP spid="2095140" grpId="0"/>
      <p:bldP spid="2095141" grpId="0"/>
      <p:bldP spid="2095147" grpId="0"/>
      <p:bldP spid="2095148" grpId="0" animBg="1"/>
      <p:bldP spid="2095149" grpId="0" animBg="1"/>
      <p:bldP spid="2095150" grpId="0" animBg="1"/>
      <p:bldP spid="2095151" grpId="0"/>
      <p:bldP spid="2095186" grpId="0"/>
      <p:bldP spid="2095187" grpId="0"/>
      <p:bldP spid="2095188" grpId="0" animBg="1"/>
      <p:bldP spid="209518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7154" name="Rectangle 2"/>
          <p:cNvSpPr>
            <a:spLocks noGrp="1" noChangeArrowheads="1"/>
          </p:cNvSpPr>
          <p:nvPr>
            <p:ph type="title"/>
          </p:nvPr>
        </p:nvSpPr>
        <p:spPr/>
        <p:txBody>
          <a:bodyPr/>
          <a:lstStyle/>
          <a:p>
            <a:pPr eaLnBrk="1" hangingPunct="1">
              <a:defRPr/>
            </a:pPr>
            <a:r>
              <a:rPr lang="en-US" smtClean="0"/>
              <a:t>Before SOA – After SOA</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325" y="1514475"/>
            <a:ext cx="8308975"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4"/>
          <p:cNvSpPr txBox="1">
            <a:spLocks noChangeArrowheads="1"/>
          </p:cNvSpPr>
          <p:nvPr/>
        </p:nvSpPr>
        <p:spPr bwMode="auto">
          <a:xfrm>
            <a:off x="6515100" y="6505575"/>
            <a:ext cx="1743075" cy="274638"/>
          </a:xfrm>
          <a:prstGeom prst="rect">
            <a:avLst/>
          </a:prstGeom>
          <a:noFill/>
          <a:ln>
            <a:noFill/>
          </a:ln>
          <a:effectLst/>
          <a:extLst>
            <a:ext uri="{909E8E84-426E-40DD-AFC4-6F175D3DCCD1}">
              <a14:hiddenFill xmlns:a14="http://schemas.microsoft.com/office/drawing/2010/main">
                <a:solidFill>
                  <a:srgbClr val="E3EEF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Arial" charset="0"/>
              </a:defRPr>
            </a:lvl1pPr>
            <a:lvl2pPr marL="742950" indent="-285750" eaLnBrk="0" hangingPunct="0">
              <a:defRPr sz="1000">
                <a:solidFill>
                  <a:schemeClr val="tx1"/>
                </a:solidFill>
                <a:latin typeface="Arial" charset="0"/>
              </a:defRPr>
            </a:lvl2pPr>
            <a:lvl3pPr marL="1143000" indent="-228600" eaLnBrk="0" hangingPunct="0">
              <a:defRPr sz="1000">
                <a:solidFill>
                  <a:schemeClr val="tx1"/>
                </a:solidFill>
                <a:latin typeface="Arial" charset="0"/>
              </a:defRPr>
            </a:lvl3pPr>
            <a:lvl4pPr marL="1600200" indent="-228600" eaLnBrk="0" hangingPunct="0">
              <a:defRPr sz="1000">
                <a:solidFill>
                  <a:schemeClr val="tx1"/>
                </a:solidFill>
                <a:latin typeface="Arial" charset="0"/>
              </a:defRPr>
            </a:lvl4pPr>
            <a:lvl5pPr marL="2057400" indent="-228600" eaLnBrk="0" hangingPunct="0">
              <a:defRPr sz="1000">
                <a:solidFill>
                  <a:schemeClr val="tx1"/>
                </a:solidFill>
                <a:latin typeface="Arial" charset="0"/>
              </a:defRPr>
            </a:lvl5pPr>
            <a:lvl6pPr marL="2514600" indent="-228600" algn="ctr" eaLnBrk="0" fontAlgn="base" hangingPunct="0">
              <a:spcBef>
                <a:spcPct val="0"/>
              </a:spcBef>
              <a:spcAft>
                <a:spcPct val="0"/>
              </a:spcAft>
              <a:defRPr sz="1000">
                <a:solidFill>
                  <a:schemeClr val="tx1"/>
                </a:solidFill>
                <a:latin typeface="Arial" charset="0"/>
              </a:defRPr>
            </a:lvl6pPr>
            <a:lvl7pPr marL="2971800" indent="-228600" algn="ctr" eaLnBrk="0" fontAlgn="base" hangingPunct="0">
              <a:spcBef>
                <a:spcPct val="0"/>
              </a:spcBef>
              <a:spcAft>
                <a:spcPct val="0"/>
              </a:spcAft>
              <a:defRPr sz="1000">
                <a:solidFill>
                  <a:schemeClr val="tx1"/>
                </a:solidFill>
                <a:latin typeface="Arial" charset="0"/>
              </a:defRPr>
            </a:lvl7pPr>
            <a:lvl8pPr marL="3429000" indent="-228600" algn="ctr" eaLnBrk="0" fontAlgn="base" hangingPunct="0">
              <a:spcBef>
                <a:spcPct val="0"/>
              </a:spcBef>
              <a:spcAft>
                <a:spcPct val="0"/>
              </a:spcAft>
              <a:defRPr sz="1000">
                <a:solidFill>
                  <a:schemeClr val="tx1"/>
                </a:solidFill>
                <a:latin typeface="Arial" charset="0"/>
              </a:defRPr>
            </a:lvl8pPr>
            <a:lvl9pPr marL="3886200" indent="-228600" algn="ctr" eaLnBrk="0" fontAlgn="base" hangingPunct="0">
              <a:spcBef>
                <a:spcPct val="0"/>
              </a:spcBef>
              <a:spcAft>
                <a:spcPct val="0"/>
              </a:spcAft>
              <a:defRPr sz="1000">
                <a:solidFill>
                  <a:schemeClr val="tx1"/>
                </a:solidFill>
                <a:latin typeface="Arial" charset="0"/>
              </a:defRPr>
            </a:lvl9pPr>
          </a:lstStyle>
          <a:p>
            <a:pPr algn="l" eaLnBrk="1" hangingPunct="1">
              <a:spcBef>
                <a:spcPct val="50000"/>
              </a:spcBef>
            </a:pPr>
            <a:r>
              <a:rPr lang="en-US" sz="1200" i="1"/>
              <a:t>source:IBM</a:t>
            </a:r>
          </a:p>
        </p:txBody>
      </p:sp>
    </p:spTree>
    <p:extLst>
      <p:ext uri="{BB962C8B-B14F-4D97-AF65-F5344CB8AC3E}">
        <p14:creationId xmlns:p14="http://schemas.microsoft.com/office/powerpoint/2010/main" val="2688524524"/>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65</TotalTime>
  <Words>1990</Words>
  <Application>Microsoft Office PowerPoint</Application>
  <PresentationFormat>On-screen Show (4:3)</PresentationFormat>
  <Paragraphs>277</Paragraphs>
  <Slides>25</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0" baseType="lpstr">
      <vt:lpstr>Arial</vt:lpstr>
      <vt:lpstr>Calibri</vt:lpstr>
      <vt:lpstr>Wingdings</vt:lpstr>
      <vt:lpstr>Clarity</vt:lpstr>
      <vt:lpstr>Visio</vt:lpstr>
      <vt:lpstr>Service Design Process</vt:lpstr>
      <vt:lpstr>Service - from itSMF Dictionary</vt:lpstr>
      <vt:lpstr>Service - from IBM’s SSME</vt:lpstr>
      <vt:lpstr>Service – from ITIL V3</vt:lpstr>
      <vt:lpstr>Value = Utility + Warranty</vt:lpstr>
      <vt:lpstr>Application Centric</vt:lpstr>
      <vt:lpstr>Services – IT as a Service</vt:lpstr>
      <vt:lpstr>Service Centric</vt:lpstr>
      <vt:lpstr>Before SOA – After SOA</vt:lpstr>
      <vt:lpstr>Becoming Service Oriented</vt:lpstr>
      <vt:lpstr>Service Design Process</vt:lpstr>
      <vt:lpstr>Goal of Service Strategy</vt:lpstr>
      <vt:lpstr>Strategic Management of IT Strategy</vt:lpstr>
      <vt:lpstr>Strategic Assessment</vt:lpstr>
      <vt:lpstr>Developing Strategic Capabilities</vt:lpstr>
      <vt:lpstr>The 3 Type of Service Providers</vt:lpstr>
      <vt:lpstr>Type 1 Providers</vt:lpstr>
      <vt:lpstr>Type 2 Providers (Shared Services)</vt:lpstr>
      <vt:lpstr>Type 3 Providers (External SP)</vt:lpstr>
      <vt:lpstr>Service Assets (Resources &amp; Capabilities)</vt:lpstr>
      <vt:lpstr>Main Activities</vt:lpstr>
      <vt:lpstr>Service Portfolio Management</vt:lpstr>
      <vt:lpstr>The Business Case</vt:lpstr>
      <vt:lpstr>The Business Case Structure</vt:lpstr>
      <vt:lpstr>Task - Continue the Exploration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Design Process</dc:title>
  <dc:creator>Indri</dc:creator>
  <cp:lastModifiedBy>indz</cp:lastModifiedBy>
  <cp:revision>13</cp:revision>
  <dcterms:created xsi:type="dcterms:W3CDTF">2014-10-20T02:00:00Z</dcterms:created>
  <dcterms:modified xsi:type="dcterms:W3CDTF">2018-05-05T01:44:49Z</dcterms:modified>
</cp:coreProperties>
</file>