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359B-ED9A-42FC-A1C7-A56D33669DF1}" type="datetimeFigureOut">
              <a:rPr lang="id-ID" smtClean="0"/>
              <a:t>05/05/2018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A697-47B9-42A7-97F3-E80351FDC2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43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FDECE6A-37C0-45CA-AC45-E98AD1C9D2D1}" type="slidenum">
              <a:rPr lang="en-US" altLang="id-ID">
                <a:latin typeface="Arial" panose="020B0604020202020204" pitchFamily="34" charset="0"/>
              </a:rPr>
              <a:pPr algn="r"/>
              <a:t>2</a:t>
            </a:fld>
            <a:endParaRPr lang="en-US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8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BC72C4B-F44D-46C1-8561-6C87AE540E30}" type="slidenum">
              <a:rPr lang="en-US" altLang="id-ID">
                <a:latin typeface="Arial" panose="020B0604020202020204" pitchFamily="34" charset="0"/>
              </a:rPr>
              <a:pPr algn="r"/>
              <a:t>12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4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0180CEE-BCD0-49FD-A5F4-6569711B1265}" type="slidenum">
              <a:rPr lang="en-US" altLang="id-ID">
                <a:latin typeface="Arial" panose="020B0604020202020204" pitchFamily="34" charset="0"/>
              </a:rPr>
              <a:pPr algn="r"/>
              <a:t>3</a:t>
            </a:fld>
            <a:endParaRPr lang="en-US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0180CEE-BCD0-49FD-A5F4-6569711B1265}" type="slidenum">
              <a:rPr lang="en-US" altLang="id-ID">
                <a:latin typeface="Arial" panose="020B0604020202020204" pitchFamily="34" charset="0"/>
              </a:rPr>
              <a:pPr algn="r"/>
              <a:t>4</a:t>
            </a:fld>
            <a:endParaRPr lang="en-US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8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DF2C77A-9DE4-4987-B755-B0EFE0830DAD}" type="slidenum">
              <a:rPr lang="en-US" altLang="id-ID">
                <a:latin typeface="Arial" panose="020B0604020202020204" pitchFamily="34" charset="0"/>
              </a:rPr>
              <a:pPr algn="r"/>
              <a:t>5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2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C8FF32B-6C19-41EA-951A-D548DCF08642}" type="slidenum">
              <a:rPr lang="en-US" altLang="id-ID" sz="1200" b="0">
                <a:latin typeface="Arial" panose="020B0604020202020204" pitchFamily="34" charset="0"/>
              </a:rPr>
              <a:pPr algn="r" eaLnBrk="1" hangingPunct="1"/>
              <a:t>6</a:t>
            </a:fld>
            <a:endParaRPr lang="en-US" altLang="id-ID" sz="1200" b="0">
              <a:latin typeface="Arial" panose="020B0604020202020204" pitchFamily="34" charset="0"/>
            </a:endParaRPr>
          </a:p>
        </p:txBody>
      </p:sp>
      <p:sp>
        <p:nvSpPr>
          <p:cNvPr id="598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D4DA2AB-5A0F-44BC-88C4-FA638D9EE02B}" type="slidenum">
              <a:rPr lang="en-US" altLang="id-ID">
                <a:latin typeface="Arial" panose="020B0604020202020204" pitchFamily="34" charset="0"/>
              </a:rPr>
              <a:pPr algn="r"/>
              <a:t>7</a:t>
            </a:fld>
            <a:endParaRPr lang="en-US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1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35840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0F8F80E-AF95-4FB1-BAAD-AC5530C7E902}" type="slidenum">
              <a:rPr lang="en-US" altLang="id-ID" sz="1200" b="0">
                <a:latin typeface="Arial" panose="020B0604020202020204" pitchFamily="34" charset="0"/>
              </a:rPr>
              <a:pPr algn="r" eaLnBrk="1" hangingPunct="1"/>
              <a:t>8</a:t>
            </a:fld>
            <a:endParaRPr lang="en-US" altLang="id-ID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1DD283D-59FF-4003-8A6E-8ACF8CF75444}" type="slidenum">
              <a:rPr lang="en-US" altLang="id-ID" sz="1200" b="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id-ID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1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defTabSz="9239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60981BA-7ACB-411C-A92A-7298C3A37F42}" type="slidenum">
              <a:rPr lang="en-US" altLang="id-ID">
                <a:latin typeface="Arial" panose="020B0604020202020204" pitchFamily="34" charset="0"/>
              </a:rPr>
              <a:pPr algn="r"/>
              <a:t>11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7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5867-741D-4298-AF78-7AFFACA83A3A}" type="datetime1">
              <a:rPr lang="en-US" altLang="id-ID"/>
              <a:pPr/>
              <a:t>5/5/2018</a:t>
            </a:fld>
            <a:endParaRPr lang="en-US" altLang="id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d-ID"/>
              <a:t>©Cayetano Technology Group-</a:t>
            </a:r>
            <a:fld id="{25E70485-711E-4FB9-8575-5779528AF826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7345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A678-46CF-41B2-9B4D-8AB5E34EEB1D}" type="datetime1">
              <a:rPr lang="en-US" altLang="id-ID"/>
              <a:pPr/>
              <a:t>5/5/2018</a:t>
            </a:fld>
            <a:endParaRPr lang="en-US" altLang="id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d-ID"/>
              <a:t>©Cayetano Technology Group-</a:t>
            </a:r>
            <a:fld id="{F0DC7AB9-03FD-454B-913D-11EDD4DF4D5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6603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228263D-3962-40DC-A7A0-974A47D4A36C}" type="datetime1">
              <a:rPr lang="en-US" altLang="id-ID"/>
              <a:pPr/>
              <a:t>5/5/2018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245225"/>
            <a:ext cx="2819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d-ID"/>
              <a:t>©Cayetano Technology Group-</a:t>
            </a:r>
            <a:fld id="{D641AD2D-3120-4C8A-90ED-5F29CD5A6EA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1423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64F09-3BFA-402B-8266-FA0FFC4F0E5F}" type="datetime1">
              <a:rPr lang="en-US" altLang="id-ID"/>
              <a:pPr/>
              <a:t>5/5/2018</a:t>
            </a:fld>
            <a:endParaRPr lang="en-US" altLang="id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d-ID"/>
              <a:t>©Cayetano Technology Group-</a:t>
            </a:r>
            <a:fld id="{5C05C662-4044-4DB0-8B3F-D67BC819820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294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DDB436-260C-43CD-8512-DE7030A248A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4AD339-048C-402E-9736-C92A66F0D4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Introduction to </a:t>
            </a:r>
            <a:br>
              <a:rPr lang="id-ID" dirty="0" smtClean="0"/>
            </a:br>
            <a:r>
              <a:rPr lang="id-ID" dirty="0" smtClean="0"/>
              <a:t>Service Oriented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CSR321</a:t>
            </a:r>
            <a:r>
              <a:rPr lang="en-US" dirty="0" smtClean="0"/>
              <a:t> </a:t>
            </a:r>
            <a:r>
              <a:rPr lang="id-ID" dirty="0" smtClean="0"/>
              <a:t>Rekayasa </a:t>
            </a:r>
            <a:r>
              <a:rPr lang="en-US" dirty="0" err="1" smtClean="0"/>
              <a:t>Layanan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id-ID"/>
              <a:t>©Cayetano Technology Group-</a:t>
            </a:r>
            <a:fld id="{A75BA9EC-5B3F-4F19-980F-96CD431A9ACB}" type="slidenum">
              <a:rPr lang="en-US" altLang="id-ID"/>
              <a:pPr/>
              <a:t>10</a:t>
            </a:fld>
            <a:endParaRPr lang="en-US" altLang="id-ID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200" smtClean="0"/>
              <a:t>What Makes Web Services Appealing?</a:t>
            </a:r>
          </a:p>
        </p:txBody>
      </p:sp>
      <p:graphicFrame>
        <p:nvGraphicFramePr>
          <p:cNvPr id="417846" name="Group 54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104388"/>
        </p:xfrm>
        <a:graphic>
          <a:graphicData uri="http://schemas.openxmlformats.org/drawingml/2006/table">
            <a:tbl>
              <a:tblPr/>
              <a:tblGrid>
                <a:gridCol w="2176462"/>
                <a:gridCol w="1371600"/>
                <a:gridCol w="1600200"/>
                <a:gridCol w="1447800"/>
                <a:gridCol w="1404938"/>
              </a:tblGrid>
              <a:tr h="608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CORBA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JAVA 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ONC(SUN) RPC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WEB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08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Data Encoding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Common Data Representation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(CDR)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Serialized Java/CDR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Extended Data Representation (XDR)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XML (WS-I doc-literal, SOAP Encoding)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Message Format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IIOP (GIOP)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RMI Protocol/IIOP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RPC 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SOAP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Transport Protocol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UDP TCP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HTTP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Description 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CORBA IDL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Java Interface/Class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RPC IDL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WSDL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Discovery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COS Naming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RMI Registry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Undefined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UDDI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Invocation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CORBA 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Java RMI (method call)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Undefined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17845" name="Text Box 53"/>
          <p:cNvSpPr txBox="1">
            <a:spLocks noChangeArrowheads="1"/>
          </p:cNvSpPr>
          <p:nvPr/>
        </p:nvSpPr>
        <p:spPr bwMode="auto">
          <a:xfrm>
            <a:off x="533400" y="5943600"/>
            <a:ext cx="4867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id-ID" sz="900"/>
              <a:t>Source</a:t>
            </a:r>
            <a:r>
              <a:rPr lang="en-US" altLang="id-ID" sz="900" b="0"/>
              <a:t>: See [ 56], Page 4.</a:t>
            </a:r>
          </a:p>
        </p:txBody>
      </p:sp>
    </p:spTree>
    <p:extLst>
      <p:ext uri="{BB962C8B-B14F-4D97-AF65-F5344CB8AC3E}">
        <p14:creationId xmlns:p14="http://schemas.microsoft.com/office/powerpoint/2010/main" val="20780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1E03BB6A-085E-4F2C-AB9D-EF6E87181CF5}" type="slidenum">
              <a:rPr lang="en-US" altLang="id-ID"/>
              <a:pPr/>
              <a:t>11</a:t>
            </a:fld>
            <a:endParaRPr lang="en-US" altLang="id-ID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88325" cy="1216025"/>
          </a:xfrm>
        </p:spPr>
        <p:txBody>
          <a:bodyPr/>
          <a:lstStyle/>
          <a:p>
            <a:pPr eaLnBrk="1" hangingPunct="1"/>
            <a:r>
              <a:rPr lang="en-US" altLang="id-ID" sz="3200" smtClean="0"/>
              <a:t>Cross-Enterprise Solution Architecture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410200" y="1676400"/>
            <a:ext cx="3924300" cy="4267200"/>
          </a:xfrm>
        </p:spPr>
        <p:txBody>
          <a:bodyPr/>
          <a:lstStyle/>
          <a:p>
            <a:pPr eaLnBrk="1" hangingPunct="1"/>
            <a:r>
              <a:rPr lang="en-US" altLang="id-ID" sz="2000" smtClean="0"/>
              <a:t>Figure illustrates tomorrow’s e-business solution architecture</a:t>
            </a:r>
          </a:p>
          <a:p>
            <a:pPr eaLnBrk="1" hangingPunct="1"/>
            <a:r>
              <a:rPr lang="en-US" altLang="id-ID" sz="2000" smtClean="0"/>
              <a:t>4 stakeholders communicate via Web services</a:t>
            </a:r>
          </a:p>
          <a:p>
            <a:pPr lvl="1" eaLnBrk="1" hangingPunct="1"/>
            <a:r>
              <a:rPr lang="en-US" altLang="id-ID" sz="1800" smtClean="0"/>
              <a:t>Suppliers</a:t>
            </a:r>
          </a:p>
          <a:p>
            <a:pPr lvl="1" eaLnBrk="1" hangingPunct="1"/>
            <a:r>
              <a:rPr lang="en-US" altLang="id-ID" sz="1800" smtClean="0"/>
              <a:t>Customers</a:t>
            </a:r>
          </a:p>
          <a:p>
            <a:pPr lvl="1" eaLnBrk="1" hangingPunct="1"/>
            <a:r>
              <a:rPr lang="en-US" altLang="id-ID" sz="1800" smtClean="0"/>
              <a:t>Enterprise</a:t>
            </a:r>
          </a:p>
          <a:p>
            <a:pPr lvl="1" eaLnBrk="1" hangingPunct="1"/>
            <a:r>
              <a:rPr lang="en-US" altLang="id-ID" sz="1800" smtClean="0"/>
              <a:t>Employees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b="12592"/>
          <a:stretch>
            <a:fillRect/>
          </a:stretch>
        </p:blipFill>
        <p:spPr>
          <a:xfrm>
            <a:off x="609600" y="1752600"/>
            <a:ext cx="4724400" cy="4038600"/>
          </a:xfrm>
          <a:noFill/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6326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id-ID" sz="1000"/>
          </a:p>
          <a:p>
            <a:r>
              <a:rPr lang="en-US" altLang="id-ID" sz="1000"/>
              <a:t>Source:</a:t>
            </a:r>
            <a:r>
              <a:rPr lang="en-US" altLang="id-ID" sz="1000" b="0"/>
              <a:t> Mobility, Security and Web Services: Technologies and </a:t>
            </a:r>
          </a:p>
          <a:p>
            <a:r>
              <a:rPr lang="en-US" altLang="id-ID" sz="1000" b="0"/>
              <a:t>            Service-Oriented Architectures for a new Era of IT Solutions by Gerhard Wiehler, p. 46.</a:t>
            </a:r>
          </a:p>
        </p:txBody>
      </p:sp>
    </p:spTree>
    <p:extLst>
      <p:ext uri="{BB962C8B-B14F-4D97-AF65-F5344CB8AC3E}">
        <p14:creationId xmlns:p14="http://schemas.microsoft.com/office/powerpoint/2010/main" val="37576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EA6FF2C0-59FC-4901-BBFC-CE38D867C565}" type="slidenum">
              <a:rPr lang="en-US" altLang="id-ID"/>
              <a:pPr/>
              <a:t>12</a:t>
            </a:fld>
            <a:endParaRPr lang="en-US" altLang="id-ID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200" smtClean="0"/>
              <a:t>e-Business Architecture for B2B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1676400"/>
            <a:ext cx="39243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1600" smtClean="0"/>
              <a:t>1 External Provider, 2 Enterprises: A &amp; B</a:t>
            </a:r>
          </a:p>
          <a:p>
            <a:pPr eaLnBrk="1" hangingPunct="1">
              <a:lnSpc>
                <a:spcPct val="90000"/>
              </a:lnSpc>
            </a:pPr>
            <a:endParaRPr lang="en-US" altLang="id-ID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1600" smtClean="0"/>
              <a:t>Enterprise B </a:t>
            </a:r>
            <a:r>
              <a:rPr lang="en-US" altLang="id-ID" sz="1600" b="1" smtClean="0"/>
              <a:t>Purchasing</a:t>
            </a:r>
            <a:r>
              <a:rPr lang="en-US" altLang="id-ID" sz="1600" smtClean="0"/>
              <a:t> accesses Enterprise A’s </a:t>
            </a:r>
            <a:r>
              <a:rPr lang="en-US" altLang="id-ID" sz="1600" b="1" smtClean="0"/>
              <a:t>Inventory</a:t>
            </a:r>
            <a:r>
              <a:rPr lang="en-US" altLang="id-ID" sz="1600" smtClean="0"/>
              <a:t> Web Service</a:t>
            </a:r>
          </a:p>
          <a:p>
            <a:pPr eaLnBrk="1" hangingPunct="1">
              <a:lnSpc>
                <a:spcPct val="90000"/>
              </a:lnSpc>
            </a:pPr>
            <a:endParaRPr lang="en-US" altLang="id-ID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1600" smtClean="0"/>
              <a:t>Both enterprises access an authentication Web service provided by an external provider</a:t>
            </a:r>
          </a:p>
          <a:p>
            <a:pPr eaLnBrk="1" hangingPunct="1">
              <a:lnSpc>
                <a:spcPct val="90000"/>
              </a:lnSpc>
            </a:pPr>
            <a:endParaRPr lang="en-US" altLang="id-ID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1600" smtClean="0"/>
              <a:t>Enterprises A &amp; B separately access Web services that provide </a:t>
            </a:r>
            <a:r>
              <a:rPr lang="en-US" altLang="id-ID" sz="1600" b="1" smtClean="0"/>
              <a:t>Payment</a:t>
            </a:r>
            <a:r>
              <a:rPr lang="en-US" altLang="id-ID" sz="1600" smtClean="0"/>
              <a:t> and </a:t>
            </a:r>
            <a:r>
              <a:rPr lang="en-US" altLang="id-ID" sz="1600" b="1" smtClean="0"/>
              <a:t>Logistics</a:t>
            </a:r>
            <a:r>
              <a:rPr lang="en-US" altLang="id-ID" sz="1600" smtClean="0"/>
              <a:t> Web Services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5791200"/>
            <a:ext cx="640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Mobility, Security and Web Services: Technologies and </a:t>
            </a:r>
          </a:p>
          <a:p>
            <a:r>
              <a:rPr lang="en-US" altLang="id-ID" sz="1000" b="0"/>
              <a:t>            Service-Oriented Architectures for a new Era of IT Solutions by Gerhard Wiehler, p. 101.</a:t>
            </a:r>
          </a:p>
        </p:txBody>
      </p:sp>
      <p:pic>
        <p:nvPicPr>
          <p:cNvPr id="47110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b="8203"/>
          <a:stretch>
            <a:fillRect/>
          </a:stretch>
        </p:blipFill>
        <p:spPr>
          <a:xfrm>
            <a:off x="609600" y="1752600"/>
            <a:ext cx="4724400" cy="4038600"/>
          </a:xfrm>
        </p:spPr>
      </p:pic>
    </p:spTree>
    <p:extLst>
      <p:ext uri="{BB962C8B-B14F-4D97-AF65-F5344CB8AC3E}">
        <p14:creationId xmlns:p14="http://schemas.microsoft.com/office/powerpoint/2010/main" val="3576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End Slides.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14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F806908A-F6D2-4C0F-99D9-AC443516F57E}" type="slidenum">
              <a:rPr lang="en-US" altLang="id-ID"/>
              <a:pPr/>
              <a:t>2</a:t>
            </a:fld>
            <a:endParaRPr lang="en-US" altLang="id-ID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title"/>
          </p:nvPr>
        </p:nvSpPr>
        <p:spPr>
          <a:xfrm>
            <a:off x="574675" y="460375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id-ID" sz="3200" dirty="0" smtClean="0"/>
              <a:t>What is SOA? First, Understand “Tight Coupling”</a:t>
            </a: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752600"/>
            <a:ext cx="43005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2000" smtClean="0"/>
              <a:t>Data and functionality typically reside on more than one system (and application)</a:t>
            </a:r>
          </a:p>
        </p:txBody>
      </p:sp>
      <p:pic>
        <p:nvPicPr>
          <p:cNvPr id="40965" name="Picture 11" descr="01_01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429000" cy="1371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6" name="Picture 12" descr="01_0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124200"/>
            <a:ext cx="3429000" cy="14287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7" name="Picture 13" descr="01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34290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4267200" y="3352800"/>
            <a:ext cx="4300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2000" b="0"/>
              <a:t>Applications need to be able to “talk to each other”</a:t>
            </a:r>
            <a:endParaRPr lang="en-US" altLang="id-ID" sz="1800" b="0"/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4191000" y="4648200"/>
            <a:ext cx="4300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2000" b="0"/>
              <a:t>Status quo:   Proprietary or custom communication interfaces between applications</a:t>
            </a:r>
          </a:p>
        </p:txBody>
      </p:sp>
      <p:sp>
        <p:nvSpPr>
          <p:cNvPr id="40970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21871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90790A53-C4EC-40DF-B136-9DC9FC9A92F6}" type="slidenum">
              <a:rPr lang="en-US" altLang="id-ID"/>
              <a:pPr/>
              <a:t>3</a:t>
            </a:fld>
            <a:endParaRPr lang="en-US" altLang="id-ID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id-ID" sz="3200" dirty="0" smtClean="0"/>
              <a:t>Challenges with Tight Coupling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26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While tight coupling is inherently sound, the following challenges are encountered in its implementation: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It’s costly to maintain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Slow and costly to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Cost and complexity compounded by multi-party scenarios such as B2B or integration with the public sector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Cost and complexity of managing and changing a tightly coupled architecture makes business agility difficult (IT can’t keep up with business needs, but it’s not their 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b="1" smtClean="0"/>
              <a:t>Does not support reuse!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Recognized for many years as challenge industry wanted to solve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Evolution of reuse solutions reflects industry’s concerns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Header files, inheritance and polymorphism at the object level, frameworks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CORBA (Common Object Request Broker Architecture)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Microsoft COM (Component Object Model)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EAI (Enterprise Application Integration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Web Services</a:t>
            </a:r>
          </a:p>
        </p:txBody>
      </p:sp>
      <p:sp>
        <p:nvSpPr>
          <p:cNvPr id="41989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1260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90790A53-C4EC-40DF-B136-9DC9FC9A92F6}" type="slidenum">
              <a:rPr lang="en-US" altLang="id-ID"/>
              <a:pPr/>
              <a:t>4</a:t>
            </a:fld>
            <a:endParaRPr lang="en-US" altLang="id-ID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id-ID" sz="3200" dirty="0" smtClean="0"/>
              <a:t>Challenges with Tight Coupling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26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While tight coupling is inherently sound, the following challenges are encountered in its implementation: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It’s costly to maintain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Slow and costly to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Cost and complexity compounded by multi-party scenarios such as B2B or integration with the public sector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Cost and complexity of managing and changing a tightly coupled architecture makes business agility difficult (IT can’t keep up with business needs, but it’s not their 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b="1" smtClean="0"/>
              <a:t>Does not support reuse!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Recognized for many years as challenge industry wanted to solve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1800" smtClean="0"/>
              <a:t>Evolution of reuse solutions reflects industry’s concerns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Header files, inheritance and polymorphism at the object level, frameworks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CORBA (Common Object Request Broker Architecture)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Microsoft COM (Component Object Model)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EAI (Enterprise Application Integration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1600" smtClean="0"/>
              <a:t>Web Services</a:t>
            </a:r>
          </a:p>
        </p:txBody>
      </p:sp>
      <p:sp>
        <p:nvSpPr>
          <p:cNvPr id="41989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18144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5314232D-8E9C-4B60-A4CE-074E53EDA817}" type="slidenum">
              <a:rPr lang="en-US" altLang="id-ID"/>
              <a:pPr/>
              <a:t>5</a:t>
            </a:fld>
            <a:endParaRPr lang="en-US" altLang="id-ID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200" smtClean="0"/>
              <a:t>Challenges with Tight Coupling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52600"/>
            <a:ext cx="39243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000" b="1" u="sng" smtClean="0"/>
              <a:t>Overview of CORBA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2000" smtClean="0"/>
              <a:t>Tier1  belongs to traditional Web browsers and Web-centric applications</a:t>
            </a:r>
          </a:p>
          <a:p>
            <a:pPr eaLnBrk="1" hangingPunct="1">
              <a:lnSpc>
                <a:spcPct val="80000"/>
              </a:lnSpc>
            </a:pPr>
            <a:endParaRPr lang="en-US" altLang="id-ID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id-ID" sz="2000" smtClean="0"/>
              <a:t>Tier 2 runs on any server that can support HTTP and CORBA clients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id-ID" sz="1800" smtClean="0"/>
              <a:t>CORBA objects, like EJBs, encapsulate business logic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altLang="id-ID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id-ID" sz="2000" smtClean="0"/>
              <a:t>Tier 3 consists of almost anything a CORBA object can access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4343400" cy="3962400"/>
          </a:xfrm>
          <a:noFill/>
        </p:spPr>
      </p:pic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4021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 b="0"/>
              <a:t>The 3-Tier CORBA/Java Object Web.</a:t>
            </a:r>
            <a:endParaRPr lang="en-US" altLang="id-ID" sz="1000"/>
          </a:p>
          <a:p>
            <a:r>
              <a:rPr lang="en-US" altLang="id-ID" sz="1000"/>
              <a:t>Source:</a:t>
            </a:r>
            <a:r>
              <a:rPr lang="en-US" altLang="id-ID" sz="1000" b="0"/>
              <a:t> Client/Server Programming with JAVA and CORBA </a:t>
            </a:r>
          </a:p>
          <a:p>
            <a:r>
              <a:rPr lang="en-US" altLang="id-ID" sz="1000" b="0"/>
              <a:t>             Second Edition by R. Orfali and D. Harkey, p. 45.</a:t>
            </a:r>
          </a:p>
        </p:txBody>
      </p:sp>
    </p:spTree>
    <p:extLst>
      <p:ext uri="{BB962C8B-B14F-4D97-AF65-F5344CB8AC3E}">
        <p14:creationId xmlns:p14="http://schemas.microsoft.com/office/powerpoint/2010/main" val="1800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0871FB6B-77D8-43C7-BAC0-64CA596FA185}" type="slidenum">
              <a:rPr lang="en-US" altLang="id-ID"/>
              <a:pPr/>
              <a:t>6</a:t>
            </a:fld>
            <a:endParaRPr lang="en-US" altLang="id-ID"/>
          </a:p>
        </p:txBody>
      </p:sp>
      <p:sp>
        <p:nvSpPr>
          <p:cNvPr id="5969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id-ID" sz="3200" dirty="0" smtClean="0"/>
              <a:t>Challenges with Tight Coupling</a:t>
            </a:r>
          </a:p>
        </p:txBody>
      </p:sp>
      <p:sp>
        <p:nvSpPr>
          <p:cNvPr id="59699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752600"/>
            <a:ext cx="81915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d-ID" sz="2000" dirty="0" smtClean="0"/>
              <a:t>Overview of COM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id-ID" sz="1800" dirty="0" smtClean="0"/>
              <a:t>Microsoft COM (Component Object Model) enables software components to communicate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id-ID" sz="1800" dirty="0" smtClean="0"/>
              <a:t>COM is used by developers to create re-usable software components, link components together to build applications, and take advantage of Windows services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id-ID" sz="1800" dirty="0" smtClean="0"/>
              <a:t>COM objects can be created with a variety of programming languages including object-oriented languages such as C++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id-ID" sz="1800" dirty="0" smtClean="0"/>
              <a:t>The family of COM technologies includes COM+, Distributed COM (DCOM) and ActiveX® Controls.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id-ID" sz="1800" dirty="0" smtClean="0"/>
              <a:t>The .NET Framework provides bi-directional interoperability with COM, which enables COM-based applications to use .NET components and .NET applications to use COM components</a:t>
            </a:r>
          </a:p>
          <a:p>
            <a:pPr marL="742950" lvl="1" indent="-285750">
              <a:lnSpc>
                <a:spcPct val="80000"/>
              </a:lnSpc>
            </a:pPr>
            <a:endParaRPr lang="en-US" altLang="id-ID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id-ID" sz="2000" dirty="0" smtClean="0"/>
              <a:t>Reasons CORBA, COM, EAI and others did not work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id-ID" sz="1800" dirty="0" smtClean="0"/>
              <a:t>Lack of open standards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id-ID" sz="1800" dirty="0" smtClean="0"/>
              <a:t>Proprietary components</a:t>
            </a:r>
          </a:p>
        </p:txBody>
      </p:sp>
      <p:sp>
        <p:nvSpPr>
          <p:cNvPr id="596997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2795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id-ID" sz="1000"/>
          </a:p>
          <a:p>
            <a:r>
              <a:rPr lang="en-US" altLang="id-ID" sz="1000"/>
              <a:t>Source:</a:t>
            </a:r>
            <a:r>
              <a:rPr lang="en-US" altLang="id-ID" sz="1000" b="0"/>
              <a:t> http://www.microsoft.com/com</a:t>
            </a:r>
          </a:p>
        </p:txBody>
      </p:sp>
    </p:spTree>
    <p:extLst>
      <p:ext uri="{BB962C8B-B14F-4D97-AF65-F5344CB8AC3E}">
        <p14:creationId xmlns:p14="http://schemas.microsoft.com/office/powerpoint/2010/main" val="40797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8F32EB44-1F8A-4F4A-97DC-FBC9AF83A697}" type="slidenum">
              <a:rPr lang="en-US" altLang="id-ID"/>
              <a:pPr/>
              <a:t>7</a:t>
            </a:fld>
            <a:endParaRPr lang="en-US" altLang="id-ID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460375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id-ID" sz="3200" dirty="0" smtClean="0"/>
              <a:t>SOA: The Ideal of Open Interoperability (Loose Coupling)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id-ID" altLang="id-ID" sz="2100" smtClean="0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544513" y="636588"/>
            <a:ext cx="806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d-ID" altLang="id-ID" sz="3800" b="0">
              <a:solidFill>
                <a:schemeClr val="tx2"/>
              </a:solidFill>
            </a:endParaRP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5105400" y="1676400"/>
            <a:ext cx="3776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69900" indent="-469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id-ID" sz="1600"/>
              <a:t>SOA – A Definition</a:t>
            </a:r>
            <a:endParaRPr lang="en-US" altLang="id-ID" sz="1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1600" b="0"/>
              <a:t>An IT architecture composed of software that has been exposed as “Services” – i.e. invoked on demand using a standard communication protocol.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1600" b="0"/>
              <a:t>“Web Services” – software available as a “service” using Internet protocols.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1600" b="0"/>
              <a:t>One software application talking to another using a standards-based (i.e. non-proprietary) language over a standards-based communication protocol.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1600" b="0"/>
              <a:t>Universal “Dial Tone” between software applications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id-ID" sz="1600" b="0"/>
              <a:t>An IT architecture that enables “loose coupling” of applications</a:t>
            </a:r>
          </a:p>
        </p:txBody>
      </p:sp>
      <p:pic>
        <p:nvPicPr>
          <p:cNvPr id="44039" name="Picture 10" descr="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243388" cy="201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11" descr="02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422433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23562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A43E4F7C-F91B-4F9B-BAFB-B9BC59ADA42C}" type="slidenum">
              <a:rPr lang="en-US" altLang="id-ID"/>
              <a:pPr/>
              <a:t>8</a:t>
            </a:fld>
            <a:endParaRPr lang="en-US" altLang="id-ID"/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smtClean="0"/>
              <a:t>Core SOA Definitions</a:t>
            </a:r>
          </a:p>
        </p:txBody>
      </p:sp>
      <p:sp>
        <p:nvSpPr>
          <p:cNvPr id="3573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1900" b="1" smtClean="0"/>
              <a:t>XML</a:t>
            </a:r>
            <a:r>
              <a:rPr lang="en-US" altLang="id-ID" sz="1900" smtClean="0"/>
              <a:t> – Extensible Markup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900" b="1" smtClean="0"/>
              <a:t>SOAP</a:t>
            </a:r>
            <a:r>
              <a:rPr lang="en-US" altLang="id-ID" sz="1900" smtClean="0"/>
              <a:t> – Simple Object Access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900" b="1" smtClean="0"/>
              <a:t>WSDL</a:t>
            </a:r>
            <a:r>
              <a:rPr lang="en-US" altLang="id-ID" sz="1900" smtClean="0"/>
              <a:t> – Web Services Description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900" b="1" smtClean="0"/>
              <a:t>UDDI</a:t>
            </a:r>
            <a:r>
              <a:rPr lang="en-US" altLang="id-ID" sz="1900" smtClean="0"/>
              <a:t> - Universal Description, Discovery and Integration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900" b="1" smtClean="0"/>
              <a:t>ESB – </a:t>
            </a:r>
            <a:r>
              <a:rPr lang="en-US" altLang="id-ID" sz="1900" smtClean="0"/>
              <a:t>Enterprise Service Bus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900" smtClean="0"/>
              <a:t>Key Concepts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Network Transparency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Virtualized endpoint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Self-describing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Universally discoverable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Universally understood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1800" smtClean="0"/>
              <a:t>Machine to machine interaction</a:t>
            </a:r>
          </a:p>
          <a:p>
            <a:pPr eaLnBrk="1" hangingPunct="1">
              <a:lnSpc>
                <a:spcPct val="90000"/>
              </a:lnSpc>
            </a:pPr>
            <a:endParaRPr lang="en-US" altLang="id-ID" sz="2100" smtClean="0"/>
          </a:p>
        </p:txBody>
      </p:sp>
      <p:sp>
        <p:nvSpPr>
          <p:cNvPr id="357381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7636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altLang="id-ID"/>
              <a:t>©Cayetano Technology Group-</a:t>
            </a:r>
            <a:fld id="{8A2C8C7E-6A58-4F4B-AF3D-8D402E3A4F86}" type="slidenum">
              <a:rPr lang="en-US" altLang="id-ID"/>
              <a:pPr/>
              <a:t>9</a:t>
            </a:fld>
            <a:endParaRPr lang="en-US" altLang="id-ID"/>
          </a:p>
        </p:txBody>
      </p:sp>
      <p:sp>
        <p:nvSpPr>
          <p:cNvPr id="293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smtClean="0"/>
              <a:t>SOA Usage &amp; Supporting Platforms</a:t>
            </a:r>
            <a:r>
              <a:rPr lang="en-US" altLang="id-ID" smtClean="0"/>
              <a:t> 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id-ID" sz="2000" smtClean="0"/>
              <a:t>SOA Usage</a:t>
            </a:r>
          </a:p>
          <a:p>
            <a:pPr marL="742950" lvl="1" indent="-285750" eaLnBrk="1" hangingPunct="1"/>
            <a:r>
              <a:rPr lang="en-US" altLang="id-ID" sz="1800" smtClean="0"/>
              <a:t>B2B</a:t>
            </a:r>
          </a:p>
          <a:p>
            <a:pPr marL="742950" lvl="1" indent="-285750" eaLnBrk="1" hangingPunct="1"/>
            <a:r>
              <a:rPr lang="en-US" altLang="id-ID" sz="1800" smtClean="0"/>
              <a:t>Enterprise Application Integration (EAI)</a:t>
            </a:r>
          </a:p>
          <a:p>
            <a:pPr marL="742950" lvl="1" indent="-285750" eaLnBrk="1" hangingPunct="1"/>
            <a:r>
              <a:rPr lang="en-US" altLang="id-ID" sz="1800" smtClean="0"/>
              <a:t>Application to Application</a:t>
            </a:r>
          </a:p>
          <a:p>
            <a:pPr marL="742950" lvl="1" indent="-285750" eaLnBrk="1" hangingPunct="1"/>
            <a:r>
              <a:rPr lang="en-US" altLang="id-ID" sz="1800" smtClean="0"/>
              <a:t>Government </a:t>
            </a:r>
          </a:p>
          <a:p>
            <a:pPr eaLnBrk="1" hangingPunct="1"/>
            <a:r>
              <a:rPr lang="en-US" altLang="id-ID" sz="2000" smtClean="0"/>
              <a:t>Major Players in SOA Space</a:t>
            </a:r>
          </a:p>
          <a:p>
            <a:pPr marL="742950" lvl="1" indent="-285750" eaLnBrk="1" hangingPunct="1"/>
            <a:r>
              <a:rPr lang="en-US" altLang="id-ID" sz="1800" smtClean="0"/>
              <a:t>IBM: WebSphere SOA Product Suite</a:t>
            </a:r>
          </a:p>
          <a:p>
            <a:pPr marL="742950" lvl="1" indent="-285750" eaLnBrk="1" hangingPunct="1"/>
            <a:r>
              <a:rPr lang="en-US" altLang="id-ID" sz="1800" smtClean="0"/>
              <a:t>BEA: Aqualogic (WebLogic)</a:t>
            </a:r>
          </a:p>
          <a:p>
            <a:pPr marL="742950" lvl="1" indent="-285750" eaLnBrk="1" hangingPunct="1"/>
            <a:r>
              <a:rPr lang="en-US" altLang="id-ID" sz="1800" smtClean="0"/>
              <a:t>Oracle: Fusion Middleware</a:t>
            </a:r>
          </a:p>
          <a:p>
            <a:pPr marL="742950" lvl="1" indent="-285750" eaLnBrk="1" hangingPunct="1"/>
            <a:r>
              <a:rPr lang="en-US" altLang="id-ID" sz="1800" smtClean="0"/>
              <a:t>Microsoft: .NET</a:t>
            </a:r>
          </a:p>
          <a:p>
            <a:pPr marL="742950" lvl="1" indent="-285750" eaLnBrk="1" hangingPunct="1"/>
            <a:r>
              <a:rPr lang="en-US" altLang="id-ID" sz="1800" smtClean="0"/>
              <a:t>SAP: NetWeaver</a:t>
            </a:r>
          </a:p>
          <a:p>
            <a:pPr marL="742950" lvl="1" indent="-285750" eaLnBrk="1" hangingPunct="1"/>
            <a:endParaRPr lang="en-US" altLang="id-ID" sz="1800" smtClean="0"/>
          </a:p>
        </p:txBody>
      </p:sp>
      <p:sp>
        <p:nvSpPr>
          <p:cNvPr id="293893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03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d-ID" sz="1000"/>
              <a:t>Source:</a:t>
            </a:r>
            <a:r>
              <a:rPr lang="en-US" altLang="id-ID" sz="1000" b="0"/>
              <a:t> H. Taylor, “</a:t>
            </a:r>
            <a:r>
              <a:rPr lang="en-US" altLang="id-ID" sz="1000" b="0" i="1"/>
              <a:t>Service-Oriented Architecture (SOA) 101 ‘What’s Hype, What’s Real?’“, Juniper Networks, Inc.,2007.</a:t>
            </a:r>
          </a:p>
          <a:p>
            <a:endParaRPr lang="en-US" altLang="id-ID" sz="1000" b="0"/>
          </a:p>
        </p:txBody>
      </p:sp>
    </p:spTree>
    <p:extLst>
      <p:ext uri="{BB962C8B-B14F-4D97-AF65-F5344CB8AC3E}">
        <p14:creationId xmlns:p14="http://schemas.microsoft.com/office/powerpoint/2010/main" val="17474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1157</Words>
  <Application>Microsoft Office PowerPoint</Application>
  <PresentationFormat>On-screen Show (4:3)</PresentationFormat>
  <Paragraphs>175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Trebuchet MS</vt:lpstr>
      <vt:lpstr>Verdana</vt:lpstr>
      <vt:lpstr>Wingdings</vt:lpstr>
      <vt:lpstr>Wingdings 2</vt:lpstr>
      <vt:lpstr>Urban</vt:lpstr>
      <vt:lpstr>Introduction to  Service Oriented Architecture</vt:lpstr>
      <vt:lpstr>What is SOA? First, Understand “Tight Coupling”</vt:lpstr>
      <vt:lpstr>Challenges with Tight Coupling</vt:lpstr>
      <vt:lpstr>Challenges with Tight Coupling</vt:lpstr>
      <vt:lpstr>Challenges with Tight Coupling</vt:lpstr>
      <vt:lpstr>Challenges with Tight Coupling</vt:lpstr>
      <vt:lpstr>SOA: The Ideal of Open Interoperability (Loose Coupling)</vt:lpstr>
      <vt:lpstr>Core SOA Definitions</vt:lpstr>
      <vt:lpstr>SOA Usage &amp; Supporting Platforms </vt:lpstr>
      <vt:lpstr>What Makes Web Services Appealing?</vt:lpstr>
      <vt:lpstr>Cross-Enterprise Solution Architecture</vt:lpstr>
      <vt:lpstr>e-Business Architecture for B2B</vt:lpstr>
      <vt:lpstr>End Slides.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Kasus: Return Handling</dc:title>
  <dc:creator>Indz</dc:creator>
  <cp:lastModifiedBy>indz</cp:lastModifiedBy>
  <cp:revision>11</cp:revision>
  <dcterms:created xsi:type="dcterms:W3CDTF">2014-10-27T02:06:03Z</dcterms:created>
  <dcterms:modified xsi:type="dcterms:W3CDTF">2018-05-05T01:42:37Z</dcterms:modified>
</cp:coreProperties>
</file>