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77" r:id="rId12"/>
    <p:sldId id="276" r:id="rId13"/>
    <p:sldId id="279" r:id="rId14"/>
    <p:sldId id="280" r:id="rId15"/>
    <p:sldId id="281" r:id="rId16"/>
    <p:sldId id="278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CDDB436-260C-43CD-8512-DE7030A248A2}" type="datetimeFigureOut">
              <a:rPr lang="en-US" smtClean="0"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4AD339-048C-402E-9736-C92A66F0D4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Return Handling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</a:t>
            </a:r>
            <a:r>
              <a:rPr lang="id-ID" dirty="0" smtClean="0"/>
              <a:t>R321</a:t>
            </a:r>
            <a:r>
              <a:rPr lang="en-US" dirty="0" smtClean="0"/>
              <a:t> </a:t>
            </a:r>
            <a:r>
              <a:rPr lang="id-ID" dirty="0" smtClean="0"/>
              <a:t>Rekayasa </a:t>
            </a:r>
            <a:r>
              <a:rPr lang="en-US" dirty="0" err="1" smtClean="0"/>
              <a:t>Layanan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997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Improvement </a:t>
            </a:r>
            <a:r>
              <a:rPr lang="en-US" dirty="0" smtClean="0"/>
              <a:t>Opportunities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some of the cheaper items, processing the return costs </a:t>
            </a:r>
            <a:r>
              <a:rPr lang="en-US" dirty="0" smtClean="0"/>
              <a:t>more than </a:t>
            </a:r>
            <a:r>
              <a:rPr lang="en-US" dirty="0"/>
              <a:t>the item itself.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these cases, items could be simply scrapped.</a:t>
            </a:r>
          </a:p>
          <a:p>
            <a:r>
              <a:rPr lang="en-US" dirty="0"/>
              <a:t>Return processing can be considerably sped up with a </a:t>
            </a:r>
            <a:r>
              <a:rPr lang="en-US" dirty="0" smtClean="0"/>
              <a:t>better designed warehouse </a:t>
            </a:r>
            <a:r>
              <a:rPr lang="en-US" dirty="0"/>
              <a:t>workﬂow and more efﬁcient sorting </a:t>
            </a:r>
            <a:r>
              <a:rPr lang="en-US" dirty="0" smtClean="0"/>
              <a:t>process for </a:t>
            </a:r>
            <a:r>
              <a:rPr lang="en-US" dirty="0"/>
              <a:t>returned packages.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main focus area here will be </a:t>
            </a:r>
            <a:r>
              <a:rPr lang="en-US" dirty="0" smtClean="0"/>
              <a:t>integration between </a:t>
            </a:r>
            <a:r>
              <a:rPr lang="en-US" dirty="0"/>
              <a:t>different systems, which will eliminate the need </a:t>
            </a:r>
            <a:r>
              <a:rPr lang="en-US" dirty="0" smtClean="0"/>
              <a:t>for duplicate </a:t>
            </a:r>
            <a:r>
              <a:rPr lang="en-US" dirty="0"/>
              <a:t>data entry.</a:t>
            </a:r>
          </a:p>
        </p:txBody>
      </p:sp>
    </p:spTree>
    <p:extLst>
      <p:ext uri="{BB962C8B-B14F-4D97-AF65-F5344CB8AC3E}">
        <p14:creationId xmlns:p14="http://schemas.microsoft.com/office/powerpoint/2010/main" val="254597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SOA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46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SOA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BPM </a:t>
            </a:r>
            <a:r>
              <a:rPr lang="en-US" dirty="0"/>
              <a:t>to scrutinize the current business </a:t>
            </a:r>
            <a:r>
              <a:rPr lang="en-US" dirty="0" smtClean="0"/>
              <a:t>process, to find </a:t>
            </a:r>
            <a:r>
              <a:rPr lang="en-US" dirty="0"/>
              <a:t>several ways to make it more error-proof and faster.</a:t>
            </a:r>
          </a:p>
          <a:p>
            <a:r>
              <a:rPr lang="en-US" dirty="0" smtClean="0"/>
              <a:t>Identiﬁed </a:t>
            </a:r>
            <a:r>
              <a:rPr lang="en-US" dirty="0"/>
              <a:t>the roles and responsibilities of each service provider. Then </a:t>
            </a:r>
            <a:r>
              <a:rPr lang="en-US" dirty="0" smtClean="0"/>
              <a:t>look </a:t>
            </a:r>
            <a:r>
              <a:rPr lang="en-US" dirty="0"/>
              <a:t>for ways to automate the </a:t>
            </a:r>
            <a:r>
              <a:rPr lang="en-US" dirty="0" smtClean="0"/>
              <a:t>tasks </a:t>
            </a:r>
            <a:r>
              <a:rPr lang="en-US" dirty="0"/>
              <a:t>by developing services. Task automation can further speed up the operation and reduce error.</a:t>
            </a:r>
          </a:p>
          <a:p>
            <a:r>
              <a:rPr lang="en-US" dirty="0" smtClean="0"/>
              <a:t>Develop </a:t>
            </a:r>
            <a:r>
              <a:rPr lang="en-US" dirty="0"/>
              <a:t>an orchestration. This will oversee the sequence of tasks. Orchestration has a twofold advantage. It helps with automation. It can also capture key statistical data known as KPIs, which help us get a better understanding about the business and improve its operations.</a:t>
            </a:r>
          </a:p>
        </p:txBody>
      </p:sp>
    </p:spTree>
    <p:extLst>
      <p:ext uri="{BB962C8B-B14F-4D97-AF65-F5344CB8AC3E}">
        <p14:creationId xmlns:p14="http://schemas.microsoft.com/office/powerpoint/2010/main" val="266583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23" y="1676400"/>
            <a:ext cx="8042754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872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25" y="1524000"/>
            <a:ext cx="802695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40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7772400" cy="4883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644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294221"/>
            <a:ext cx="5791200" cy="6269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754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25500"/>
            <a:ext cx="6248400" cy="520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428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Return Handling Problem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In SOA, the business process itself executes as a software. It can automate many tasks, for example, pulling up the call center log and </a:t>
            </a:r>
            <a:r>
              <a:rPr lang="en-US" dirty="0" smtClean="0"/>
              <a:t>initiating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refund with the accounting system. The employees do not have to </a:t>
            </a:r>
            <a:r>
              <a:rPr lang="en-US" dirty="0" smtClean="0"/>
              <a:t>log</a:t>
            </a:r>
            <a:r>
              <a:rPr lang="id-ID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all kinds of different software applications and manually enter data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Next</a:t>
            </a:r>
            <a:r>
              <a:rPr lang="en-US" dirty="0"/>
              <a:t>, SOA requires that you formally identify the players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process</a:t>
            </a:r>
            <a:r>
              <a:rPr lang="en-US" dirty="0"/>
              <a:t>. They are called service providers or simply services. </a:t>
            </a:r>
            <a:endParaRPr lang="id-ID" dirty="0" smtClean="0"/>
          </a:p>
          <a:p>
            <a:r>
              <a:rPr lang="en-US" dirty="0" smtClean="0"/>
              <a:t>In </a:t>
            </a:r>
            <a:r>
              <a:rPr lang="en-US" dirty="0"/>
              <a:t>the return handling process, </a:t>
            </a:r>
            <a:r>
              <a:rPr lang="id-ID" dirty="0" smtClean="0"/>
              <a:t>the services are:</a:t>
            </a:r>
          </a:p>
          <a:p>
            <a:pPr lvl="1"/>
            <a:r>
              <a:rPr lang="en-US" dirty="0" smtClean="0"/>
              <a:t>the employees</a:t>
            </a:r>
            <a:r>
              <a:rPr lang="id-ID" dirty="0" smtClean="0"/>
              <a:t>: </a:t>
            </a:r>
            <a:r>
              <a:rPr lang="en-US" dirty="0"/>
              <a:t>accept returned packages, do touchups,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repackage</a:t>
            </a:r>
            <a:r>
              <a:rPr lang="en-US" dirty="0"/>
              <a:t>. They also place items in good condition back on the shelf.</a:t>
            </a:r>
            <a:endParaRPr lang="id-ID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web site, </a:t>
            </a:r>
            <a:endParaRPr lang="id-ID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call center application, </a:t>
            </a:r>
            <a:endParaRPr lang="id-ID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accounting </a:t>
            </a:r>
            <a:r>
              <a:rPr lang="en-US" dirty="0" smtClean="0"/>
              <a:t>system</a:t>
            </a:r>
            <a:r>
              <a:rPr lang="id-ID" dirty="0" smtClean="0"/>
              <a:t>: </a:t>
            </a:r>
            <a:r>
              <a:rPr lang="en-US" dirty="0"/>
              <a:t>can be asked to refund the credit card used for an order.</a:t>
            </a:r>
            <a:endParaRPr lang="id-ID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manufacturer, and </a:t>
            </a:r>
            <a:endParaRPr lang="id-ID" dirty="0" smtClean="0"/>
          </a:p>
          <a:p>
            <a:pPr lvl="1"/>
            <a:r>
              <a:rPr lang="en-US" dirty="0" smtClean="0"/>
              <a:t>the shipping</a:t>
            </a:r>
            <a:r>
              <a:rPr lang="id-ID" dirty="0" smtClean="0"/>
              <a:t> </a:t>
            </a:r>
            <a:r>
              <a:rPr lang="en-US" dirty="0" smtClean="0"/>
              <a:t>carrier </a:t>
            </a:r>
            <a:r>
              <a:rPr lang="en-US" dirty="0"/>
              <a:t>are the </a:t>
            </a:r>
            <a:r>
              <a:rPr lang="en-US" dirty="0" smtClean="0"/>
              <a:t>services</a:t>
            </a:r>
            <a:r>
              <a:rPr lang="id-ID" dirty="0" smtClean="0"/>
              <a:t>: </a:t>
            </a:r>
            <a:r>
              <a:rPr lang="en-US" dirty="0"/>
              <a:t>can be asked to accept an insurance claim for damaged</a:t>
            </a:r>
            <a:br>
              <a:rPr lang="en-US" dirty="0"/>
            </a:br>
            <a:r>
              <a:rPr lang="en-US" dirty="0"/>
              <a:t>goods</a:t>
            </a:r>
            <a:br>
              <a:rPr lang="en-US" dirty="0"/>
            </a:br>
            <a:endParaRPr lang="id-ID" dirty="0" smtClean="0"/>
          </a:p>
          <a:p>
            <a:r>
              <a:rPr lang="en-US" dirty="0" smtClean="0"/>
              <a:t>Once </a:t>
            </a:r>
            <a:r>
              <a:rPr lang="en-US" dirty="0"/>
              <a:t>services are identified, their roles and responsibilities </a:t>
            </a:r>
            <a:r>
              <a:rPr lang="en-US" dirty="0" smtClean="0"/>
              <a:t>become</a:t>
            </a:r>
            <a:r>
              <a:rPr lang="id-ID" dirty="0" smtClean="0"/>
              <a:t> </a:t>
            </a:r>
            <a:r>
              <a:rPr lang="en-US" dirty="0" smtClean="0"/>
              <a:t>very </a:t>
            </a:r>
            <a:r>
              <a:rPr lang="en-US" dirty="0"/>
              <a:t>clear. SOA now requires you to look for ways to automate </a:t>
            </a:r>
            <a:r>
              <a:rPr lang="en-US" dirty="0" smtClean="0"/>
              <a:t>tasks.</a:t>
            </a:r>
            <a:r>
              <a:rPr lang="id-ID" dirty="0" smtClean="0"/>
              <a:t> </a:t>
            </a:r>
            <a:r>
              <a:rPr lang="en-US" dirty="0" smtClean="0"/>
              <a:t>Task </a:t>
            </a:r>
            <a:r>
              <a:rPr lang="en-US" dirty="0"/>
              <a:t>automation can significantly reduce error and cost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549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Retail companies have been accepting sold goods back from their </a:t>
            </a:r>
            <a:r>
              <a:rPr lang="en-US" dirty="0" smtClean="0"/>
              <a:t>clients </a:t>
            </a:r>
            <a:r>
              <a:rPr lang="en-US" dirty="0"/>
              <a:t>for a long time. This operation is generally called return </a:t>
            </a:r>
            <a:r>
              <a:rPr lang="en-US" dirty="0" smtClean="0"/>
              <a:t>handling, goods </a:t>
            </a:r>
            <a:r>
              <a:rPr lang="en-US" dirty="0"/>
              <a:t>inﬂow</a:t>
            </a:r>
            <a:r>
              <a:rPr lang="en-US" dirty="0" smtClean="0"/>
              <a:t>, or reverse </a:t>
            </a:r>
            <a:r>
              <a:rPr lang="en-US" dirty="0"/>
              <a:t>inventory.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case study presented here </a:t>
            </a:r>
            <a:r>
              <a:rPr lang="en-US" dirty="0" smtClean="0"/>
              <a:t>is based </a:t>
            </a:r>
            <a:r>
              <a:rPr lang="en-US" dirty="0"/>
              <a:t>on the work done by de </a:t>
            </a:r>
            <a:r>
              <a:rPr lang="en-US" dirty="0" err="1"/>
              <a:t>Koster</a:t>
            </a:r>
            <a:r>
              <a:rPr lang="en-US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359358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MO1 is a mail-order retail company. It sells electronic goods, such </a:t>
            </a:r>
            <a:r>
              <a:rPr lang="en-US" dirty="0" smtClean="0"/>
              <a:t>as television </a:t>
            </a:r>
            <a:r>
              <a:rPr lang="en-US" dirty="0"/>
              <a:t>sets, home theater </a:t>
            </a:r>
            <a:r>
              <a:rPr lang="en-US" dirty="0" smtClean="0"/>
              <a:t> systems</a:t>
            </a:r>
            <a:r>
              <a:rPr lang="en-US" dirty="0"/>
              <a:t>, CDs, DVDs and cables. </a:t>
            </a:r>
            <a:endParaRPr lang="en-US" dirty="0" smtClean="0"/>
          </a:p>
          <a:p>
            <a:r>
              <a:rPr lang="en-US" dirty="0" smtClean="0"/>
              <a:t>MO1 </a:t>
            </a:r>
            <a:r>
              <a:rPr lang="en-US" dirty="0"/>
              <a:t>runs an e-commerce web site where customers can place orders. </a:t>
            </a:r>
            <a:r>
              <a:rPr lang="en-US" dirty="0" smtClean="0"/>
              <a:t> MO1 also </a:t>
            </a:r>
            <a:r>
              <a:rPr lang="en-US" dirty="0"/>
              <a:t>releases printed catalogues and accepts orders over the phone.</a:t>
            </a:r>
          </a:p>
          <a:p>
            <a:r>
              <a:rPr lang="en-US" dirty="0"/>
              <a:t>Mail-order companies experience a high rate of return. This is </a:t>
            </a:r>
            <a:r>
              <a:rPr lang="en-US" dirty="0" smtClean="0"/>
              <a:t>true for </a:t>
            </a:r>
            <a:r>
              <a:rPr lang="en-US" dirty="0"/>
              <a:t>MO1. Customers return about 15% of the goods sold. About </a:t>
            </a:r>
            <a:r>
              <a:rPr lang="en-US" dirty="0" smtClean="0"/>
              <a:t>20% of </a:t>
            </a:r>
            <a:r>
              <a:rPr lang="en-US" dirty="0"/>
              <a:t>the warehouse space is dedicated toward returns handling.</a:t>
            </a:r>
          </a:p>
        </p:txBody>
      </p:sp>
    </p:spTree>
    <p:extLst>
      <p:ext uri="{BB962C8B-B14F-4D97-AF65-F5344CB8AC3E}">
        <p14:creationId xmlns:p14="http://schemas.microsoft.com/office/powerpoint/2010/main" val="422733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Business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Products can be returned within 30 days of delivery. </a:t>
            </a:r>
            <a:endParaRPr lang="en-US" dirty="0" smtClean="0"/>
          </a:p>
          <a:p>
            <a:r>
              <a:rPr lang="en-US" dirty="0" smtClean="0"/>
              <a:t>MO1 </a:t>
            </a:r>
            <a:r>
              <a:rPr lang="en-US" dirty="0"/>
              <a:t>offers </a:t>
            </a:r>
            <a:r>
              <a:rPr lang="en-US" dirty="0" smtClean="0"/>
              <a:t>full satisfaction </a:t>
            </a:r>
            <a:r>
              <a:rPr lang="en-US" dirty="0"/>
              <a:t>guarantee. If, for any reason, a customer is not happy </a:t>
            </a:r>
            <a:r>
              <a:rPr lang="en-US" dirty="0" smtClean="0"/>
              <a:t>with a </a:t>
            </a:r>
            <a:r>
              <a:rPr lang="en-US" dirty="0"/>
              <a:t>product, all she has to do is call the customer support line.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</a:t>
            </a:r>
            <a:r>
              <a:rPr lang="en-US" dirty="0" smtClean="0"/>
              <a:t>dissatisfaction is </a:t>
            </a:r>
            <a:r>
              <a:rPr lang="en-US" dirty="0"/>
              <a:t>due to a perceived technical problem, customer </a:t>
            </a:r>
            <a:r>
              <a:rPr lang="en-US" dirty="0" smtClean="0"/>
              <a:t>support does </a:t>
            </a:r>
            <a:r>
              <a:rPr lang="en-US" dirty="0"/>
              <a:t>its best to resolve them. If the customer conﬁrms her decision </a:t>
            </a:r>
            <a:r>
              <a:rPr lang="en-US" dirty="0" smtClean="0"/>
              <a:t>to return</a:t>
            </a:r>
            <a:r>
              <a:rPr lang="en-US" dirty="0"/>
              <a:t>, the customer service representative logs the reason for </a:t>
            </a:r>
            <a:r>
              <a:rPr lang="en-US" dirty="0" smtClean="0"/>
              <a:t>return and </a:t>
            </a:r>
            <a:r>
              <a:rPr lang="en-US" dirty="0"/>
              <a:t>provides the customer with a return address</a:t>
            </a:r>
            <a:r>
              <a:rPr lang="en-US" dirty="0" smtClean="0"/>
              <a:t>.</a:t>
            </a:r>
          </a:p>
          <a:p>
            <a:r>
              <a:rPr lang="en-US" dirty="0"/>
              <a:t>All returns are sent to a warehouse. When a package arrives, a </a:t>
            </a:r>
            <a:r>
              <a:rPr lang="en-US" dirty="0" smtClean="0"/>
              <a:t>staff  member </a:t>
            </a:r>
            <a:r>
              <a:rPr lang="en-US" dirty="0"/>
              <a:t>locates the call center log for the order to ﬁnd out why </a:t>
            </a:r>
            <a:r>
              <a:rPr lang="en-US" dirty="0" smtClean="0"/>
              <a:t>the product </a:t>
            </a:r>
            <a:r>
              <a:rPr lang="en-US" dirty="0"/>
              <a:t>is being returned. What MO1 does with the returned </a:t>
            </a:r>
            <a:r>
              <a:rPr lang="en-US" dirty="0" smtClean="0"/>
              <a:t>products depends </a:t>
            </a:r>
            <a:r>
              <a:rPr lang="en-US" dirty="0"/>
              <a:t>on the reason for return. Exhibit 1.4 summarizes the actions</a:t>
            </a:r>
            <a:r>
              <a:rPr lang="en-US" dirty="0" smtClean="0"/>
              <a:t>.</a:t>
            </a:r>
          </a:p>
          <a:p>
            <a:r>
              <a:rPr lang="en-US" dirty="0"/>
              <a:t>Exhibit 1.5 shows the current business process in a graphical form. </a:t>
            </a:r>
            <a:r>
              <a:rPr lang="en-US" dirty="0" smtClean="0"/>
              <a:t> A business </a:t>
            </a:r>
            <a:r>
              <a:rPr lang="en-US" dirty="0"/>
              <a:t>process manager or analyst will typically model the </a:t>
            </a:r>
            <a:r>
              <a:rPr lang="en-US" dirty="0" smtClean="0"/>
              <a:t>business process </a:t>
            </a:r>
            <a:r>
              <a:rPr lang="en-US" dirty="0"/>
              <a:t>this way using graphical notations.</a:t>
            </a:r>
          </a:p>
        </p:txBody>
      </p:sp>
    </p:spTree>
    <p:extLst>
      <p:ext uri="{BB962C8B-B14F-4D97-AF65-F5344CB8AC3E}">
        <p14:creationId xmlns:p14="http://schemas.microsoft.com/office/powerpoint/2010/main" val="341074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" y="533400"/>
            <a:ext cx="7620000" cy="618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50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296164"/>
            <a:ext cx="4878388" cy="6264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5486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27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Overall, MO1 needs to lower the cost of return handling and </a:t>
            </a:r>
            <a:r>
              <a:rPr lang="en-US" dirty="0" smtClean="0"/>
              <a:t>minimize errors</a:t>
            </a:r>
            <a:r>
              <a:rPr lang="en-US" dirty="0"/>
              <a:t>. Speciﬁcally, the following problems exist in the </a:t>
            </a:r>
            <a:r>
              <a:rPr lang="en-US" dirty="0" smtClean="0"/>
              <a:t>current operation:</a:t>
            </a:r>
          </a:p>
          <a:p>
            <a:r>
              <a:rPr lang="en-US" dirty="0"/>
              <a:t>When a returned package is received, it takes a staff member </a:t>
            </a:r>
            <a:r>
              <a:rPr lang="en-US" dirty="0" smtClean="0"/>
              <a:t>several minutes </a:t>
            </a:r>
            <a:r>
              <a:rPr lang="en-US" dirty="0"/>
              <a:t>to locate the order details and the call center log. </a:t>
            </a:r>
            <a:endParaRPr lang="en-US" dirty="0" smtClean="0"/>
          </a:p>
          <a:p>
            <a:r>
              <a:rPr lang="en-US" dirty="0" smtClean="0"/>
              <a:t>The staff </a:t>
            </a:r>
            <a:r>
              <a:rPr lang="en-US" dirty="0"/>
              <a:t>attempts to locate the information by searching for the </a:t>
            </a:r>
            <a:r>
              <a:rPr lang="en-US" dirty="0" smtClean="0"/>
              <a:t>customer’s </a:t>
            </a:r>
            <a:r>
              <a:rPr lang="en-US" dirty="0"/>
              <a:t>name and address.</a:t>
            </a:r>
          </a:p>
          <a:p>
            <a:r>
              <a:rPr lang="en-US" dirty="0"/>
              <a:t>Staff member has to manually enter the same data in several systems.</a:t>
            </a:r>
          </a:p>
          <a:p>
            <a:r>
              <a:rPr lang="en-US" dirty="0"/>
              <a:t>These systems include call center, warehouse </a:t>
            </a:r>
            <a:r>
              <a:rPr lang="en-US" dirty="0" smtClean="0"/>
              <a:t>management </a:t>
            </a:r>
            <a:r>
              <a:rPr lang="en-US" dirty="0"/>
              <a:t>system, manufacturer’s web site, shipping carrier’s web site, </a:t>
            </a:r>
            <a:r>
              <a:rPr lang="en-US" dirty="0" smtClean="0"/>
              <a:t>and the </a:t>
            </a:r>
            <a:r>
              <a:rPr lang="en-US" dirty="0"/>
              <a:t>accounting system.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slows down the operation and </a:t>
            </a:r>
            <a:r>
              <a:rPr lang="en-US" dirty="0" smtClean="0"/>
              <a:t>introduces errors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9363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Problems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of the defective items are sent back to the manufacturer.</a:t>
            </a:r>
          </a:p>
          <a:p>
            <a:r>
              <a:rPr lang="en-US" dirty="0"/>
              <a:t>Staff member had made mistakes when preparing the package </a:t>
            </a:r>
            <a:r>
              <a:rPr lang="en-US" dirty="0" smtClean="0"/>
              <a:t>for shipment </a:t>
            </a:r>
            <a:r>
              <a:rPr lang="en-US" dirty="0"/>
              <a:t>to the manufacturer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Shipping </a:t>
            </a:r>
            <a:r>
              <a:rPr lang="en-US" dirty="0"/>
              <a:t>label has been </a:t>
            </a:r>
            <a:r>
              <a:rPr lang="en-US" dirty="0" smtClean="0"/>
              <a:t>printed with </a:t>
            </a:r>
            <a:r>
              <a:rPr lang="en-US" dirty="0"/>
              <a:t>the address of the wrong manufacturer.</a:t>
            </a:r>
          </a:p>
          <a:p>
            <a:r>
              <a:rPr lang="en-US" dirty="0"/>
              <a:t>Currently, staff members log into the accounting system </a:t>
            </a:r>
            <a:r>
              <a:rPr lang="en-US" dirty="0" smtClean="0"/>
              <a:t>and initiate refund to the customer. This has led to errors and in some cases malpractice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891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Improvement </a:t>
            </a:r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MO1 has identiﬁed several areas of improvement:</a:t>
            </a:r>
          </a:p>
          <a:p>
            <a:r>
              <a:rPr lang="en-US" dirty="0" smtClean="0"/>
              <a:t>It </a:t>
            </a:r>
            <a:r>
              <a:rPr lang="en-US" dirty="0"/>
              <a:t>is generally believed that certain products have a higher rate </a:t>
            </a:r>
            <a:r>
              <a:rPr lang="en-US" dirty="0" smtClean="0"/>
              <a:t>of return</a:t>
            </a:r>
            <a:r>
              <a:rPr lang="en-US" dirty="0"/>
              <a:t>. This may have to do with the way the product is </a:t>
            </a:r>
            <a:r>
              <a:rPr lang="en-US" dirty="0" smtClean="0"/>
              <a:t>represented in </a:t>
            </a:r>
            <a:r>
              <a:rPr lang="en-US" dirty="0"/>
              <a:t>the web site or the printed catalogue. MO1 would like </a:t>
            </a:r>
            <a:r>
              <a:rPr lang="en-US" dirty="0" smtClean="0"/>
              <a:t>to know </a:t>
            </a:r>
            <a:r>
              <a:rPr lang="en-US" dirty="0"/>
              <a:t>which products have a high return rate so that </a:t>
            </a:r>
            <a:r>
              <a:rPr lang="en-US" dirty="0" smtClean="0"/>
              <a:t>appropriate </a:t>
            </a:r>
            <a:r>
              <a:rPr lang="en-US" dirty="0"/>
              <a:t>changes can be made to the description and photograph of </a:t>
            </a:r>
            <a:r>
              <a:rPr lang="en-US" dirty="0" smtClean="0"/>
              <a:t>the product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5519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938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Trebuchet MS</vt:lpstr>
      <vt:lpstr>Wingdings 2</vt:lpstr>
      <vt:lpstr>Urban</vt:lpstr>
      <vt:lpstr>Studi Kasus: Return Handling</vt:lpstr>
      <vt:lpstr>Description</vt:lpstr>
      <vt:lpstr>General Background Information</vt:lpstr>
      <vt:lpstr>Current Business Operation</vt:lpstr>
      <vt:lpstr>PowerPoint Presentation</vt:lpstr>
      <vt:lpstr>PowerPoint Presentation</vt:lpstr>
      <vt:lpstr>The Problems</vt:lpstr>
      <vt:lpstr>The Problems (Cont’d)</vt:lpstr>
      <vt:lpstr>Improvement Opportunities</vt:lpstr>
      <vt:lpstr>Improvement Opportunities (Cont’d)</vt:lpstr>
      <vt:lpstr>How Can SOA Help?</vt:lpstr>
      <vt:lpstr>How Can SOA Help?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 Handling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Kasus: Return Handling</dc:title>
  <dc:creator>Indz</dc:creator>
  <cp:lastModifiedBy>indz</cp:lastModifiedBy>
  <cp:revision>10</cp:revision>
  <dcterms:created xsi:type="dcterms:W3CDTF">2014-10-27T02:06:03Z</dcterms:created>
  <dcterms:modified xsi:type="dcterms:W3CDTF">2018-05-05T01:46:17Z</dcterms:modified>
</cp:coreProperties>
</file>