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6" r:id="rId2"/>
    <p:sldId id="258" r:id="rId3"/>
    <p:sldId id="259" r:id="rId4"/>
    <p:sldId id="260" r:id="rId5"/>
    <p:sldId id="262" r:id="rId6"/>
    <p:sldId id="263" r:id="rId7"/>
    <p:sldId id="264" r:id="rId8"/>
    <p:sldId id="265" r:id="rId9"/>
    <p:sldId id="266" r:id="rId10"/>
    <p:sldId id="268" r:id="rId11"/>
    <p:sldId id="269" r:id="rId12"/>
    <p:sldId id="270" r:id="rId13"/>
    <p:sldId id="278" r:id="rId14"/>
    <p:sldId id="279" r:id="rId15"/>
    <p:sldId id="280" r:id="rId16"/>
    <p:sldId id="281" r:id="rId17"/>
    <p:sldId id="282" r:id="rId18"/>
    <p:sldId id="283"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300" r:id="rId32"/>
    <p:sldId id="301" r:id="rId33"/>
    <p:sldId id="29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C6538-D929-44F8-B7D3-FCFF1E27F9A4}" type="datetimeFigureOut">
              <a:rPr lang="en-US" smtClean="0"/>
              <a:t>9/29/2014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08152-B992-41E7-AC0D-B1F1D7DA49EC}" type="slidenum">
              <a:rPr lang="en-US" smtClean="0"/>
              <a:t>‹#›</a:t>
            </a:fld>
            <a:endParaRPr lang="en-US"/>
          </a:p>
        </p:txBody>
      </p:sp>
    </p:spTree>
    <p:extLst>
      <p:ext uri="{BB962C8B-B14F-4D97-AF65-F5344CB8AC3E}">
        <p14:creationId xmlns:p14="http://schemas.microsoft.com/office/powerpoint/2010/main" val="1229336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know that customer’s order data is getting copied to the accounting system and the warehouse. But, what are the sinks doing with the data? Are we processing a new order? Or, is this an update to an order that has been already placed? Is the accounting system checking for credit? Or, is it preparing an invoice? We cannot tell.</a:t>
            </a:r>
            <a:endParaRPr lang="en-US" dirty="0"/>
          </a:p>
        </p:txBody>
      </p:sp>
      <p:sp>
        <p:nvSpPr>
          <p:cNvPr id="4" name="Slide Number Placeholder 3"/>
          <p:cNvSpPr>
            <a:spLocks noGrp="1"/>
          </p:cNvSpPr>
          <p:nvPr>
            <p:ph type="sldNum" sz="quarter" idx="10"/>
          </p:nvPr>
        </p:nvSpPr>
        <p:spPr/>
        <p:txBody>
          <a:bodyPr/>
          <a:lstStyle/>
          <a:p>
            <a:fld id="{FB908152-B992-41E7-AC0D-B1F1D7DA49EC}" type="slidenum">
              <a:rPr lang="en-US" smtClean="0"/>
              <a:t>23</a:t>
            </a:fld>
            <a:endParaRPr lang="en-US"/>
          </a:p>
        </p:txBody>
      </p:sp>
    </p:spTree>
    <p:extLst>
      <p:ext uri="{BB962C8B-B14F-4D97-AF65-F5344CB8AC3E}">
        <p14:creationId xmlns:p14="http://schemas.microsoft.com/office/powerpoint/2010/main" val="395899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3F637E-91D6-424B-8D62-C7CE55C865D1}"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7116-2BF0-4977-AE33-CB09CEF88B9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F637E-91D6-424B-8D62-C7CE55C865D1}"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3F637E-91D6-424B-8D62-C7CE55C865D1}"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F637E-91D6-424B-8D62-C7CE55C865D1}"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F637E-91D6-424B-8D62-C7CE55C865D1}"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B7116-2BF0-4977-AE33-CB09CEF88B9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3F637E-91D6-424B-8D62-C7CE55C865D1}"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3F637E-91D6-424B-8D62-C7CE55C865D1}" type="datetimeFigureOut">
              <a:rPr lang="en-US" smtClean="0"/>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B7116-2BF0-4977-AE33-CB09CEF88B9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F637E-91D6-424B-8D62-C7CE55C865D1}" type="datetimeFigureOut">
              <a:rPr lang="en-US" smtClean="0"/>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F637E-91D6-424B-8D62-C7CE55C865D1}" type="datetimeFigureOut">
              <a:rPr lang="en-US" smtClean="0"/>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F637E-91D6-424B-8D62-C7CE55C865D1}"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7116-2BF0-4977-AE33-CB09CEF88B9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F637E-91D6-424B-8D62-C7CE55C865D1}"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B7116-2BF0-4977-AE33-CB09CEF88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3F637E-91D6-424B-8D62-C7CE55C865D1}" type="datetimeFigureOut">
              <a:rPr lang="en-US" smtClean="0"/>
              <a:t>9/29/2014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B8B7116-2BF0-4977-AE33-CB09CEF88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Process and SOA</a:t>
            </a:r>
            <a:endParaRPr lang="en-US" dirty="0"/>
          </a:p>
        </p:txBody>
      </p:sp>
      <p:sp>
        <p:nvSpPr>
          <p:cNvPr id="3" name="Subtitle 2"/>
          <p:cNvSpPr>
            <a:spLocks noGrp="1"/>
          </p:cNvSpPr>
          <p:nvPr>
            <p:ph type="subTitle" idx="1"/>
          </p:nvPr>
        </p:nvSpPr>
        <p:spPr/>
        <p:txBody>
          <a:bodyPr/>
          <a:lstStyle/>
          <a:p>
            <a:r>
              <a:rPr lang="en-US" dirty="0" err="1" smtClean="0"/>
              <a:t>Indriani</a:t>
            </a:r>
            <a:r>
              <a:rPr lang="en-US" dirty="0" smtClean="0"/>
              <a:t> Noor </a:t>
            </a:r>
            <a:r>
              <a:rPr lang="en-US" dirty="0" err="1" smtClean="0"/>
              <a:t>Hapsari</a:t>
            </a:r>
            <a:endParaRPr lang="en-US" dirty="0"/>
          </a:p>
        </p:txBody>
      </p:sp>
    </p:spTree>
    <p:extLst>
      <p:ext uri="{BB962C8B-B14F-4D97-AF65-F5344CB8AC3E}">
        <p14:creationId xmlns:p14="http://schemas.microsoft.com/office/powerpoint/2010/main" val="412401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business processes</a:t>
            </a:r>
            <a:endParaRPr lang="en-US" dirty="0"/>
          </a:p>
        </p:txBody>
      </p:sp>
      <p:sp>
        <p:nvSpPr>
          <p:cNvPr id="3" name="Content Placeholder 2"/>
          <p:cNvSpPr>
            <a:spLocks noGrp="1"/>
          </p:cNvSpPr>
          <p:nvPr>
            <p:ph idx="1"/>
          </p:nvPr>
        </p:nvSpPr>
        <p:spPr/>
        <p:txBody>
          <a:bodyPr>
            <a:normAutofit/>
          </a:bodyPr>
          <a:lstStyle/>
          <a:p>
            <a:r>
              <a:rPr lang="en-US" dirty="0" smtClean="0"/>
              <a:t>Management Processes</a:t>
            </a:r>
          </a:p>
          <a:p>
            <a:pPr lvl="1"/>
            <a:r>
              <a:rPr lang="en-US" dirty="0" smtClean="0"/>
              <a:t>Govern the operation of a system. </a:t>
            </a:r>
          </a:p>
          <a:p>
            <a:pPr lvl="1"/>
            <a:r>
              <a:rPr lang="en-US" dirty="0" smtClean="0"/>
              <a:t>Examples: corporate governance, strategic management.</a:t>
            </a:r>
          </a:p>
          <a:p>
            <a:r>
              <a:rPr lang="en-US" dirty="0" smtClean="0"/>
              <a:t>Operational Processes</a:t>
            </a:r>
          </a:p>
          <a:p>
            <a:pPr lvl="1"/>
            <a:r>
              <a:rPr lang="en-US" dirty="0" smtClean="0"/>
              <a:t>Create the primary value stream and are part of the core business. </a:t>
            </a:r>
          </a:p>
          <a:p>
            <a:pPr lvl="1"/>
            <a:r>
              <a:rPr lang="en-US" dirty="0" smtClean="0"/>
              <a:t>Examples: Purchasing, Manufacturing, Marketing, Sales.</a:t>
            </a:r>
          </a:p>
          <a:p>
            <a:r>
              <a:rPr lang="en-US" dirty="0" smtClean="0"/>
              <a:t>Supporting Processes</a:t>
            </a:r>
          </a:p>
          <a:p>
            <a:pPr lvl="1"/>
            <a:r>
              <a:rPr lang="en-US" dirty="0" smtClean="0"/>
              <a:t>Support the core processes.</a:t>
            </a:r>
          </a:p>
          <a:p>
            <a:pPr lvl="1"/>
            <a:r>
              <a:rPr lang="en-US" dirty="0" smtClean="0"/>
              <a:t>Examples: Accounting, Recruitment, IT-Support.</a:t>
            </a:r>
            <a:endParaRPr lang="en-US" dirty="0"/>
          </a:p>
        </p:txBody>
      </p:sp>
      <p:sp>
        <p:nvSpPr>
          <p:cNvPr id="4" name="Rectangle 3"/>
          <p:cNvSpPr/>
          <p:nvPr/>
        </p:nvSpPr>
        <p:spPr>
          <a:xfrm>
            <a:off x="1295400" y="6260068"/>
            <a:ext cx="75438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347842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Characteristics (1)</a:t>
            </a:r>
            <a:endParaRPr lang="en-US" dirty="0"/>
          </a:p>
        </p:txBody>
      </p:sp>
      <p:sp>
        <p:nvSpPr>
          <p:cNvPr id="3" name="Content Placeholder 2"/>
          <p:cNvSpPr>
            <a:spLocks noGrp="1"/>
          </p:cNvSpPr>
          <p:nvPr>
            <p:ph idx="1"/>
          </p:nvPr>
        </p:nvSpPr>
        <p:spPr/>
        <p:txBody>
          <a:bodyPr>
            <a:normAutofit/>
          </a:bodyPr>
          <a:lstStyle/>
          <a:p>
            <a:r>
              <a:rPr lang="en-US" dirty="0" smtClean="0"/>
              <a:t>Definability</a:t>
            </a:r>
          </a:p>
          <a:p>
            <a:pPr lvl="1"/>
            <a:r>
              <a:rPr lang="en-US" dirty="0" smtClean="0"/>
              <a:t>It must have clearly defined boundaries, input, and output.</a:t>
            </a:r>
          </a:p>
          <a:p>
            <a:r>
              <a:rPr lang="en-US" dirty="0" smtClean="0"/>
              <a:t>Order</a:t>
            </a:r>
          </a:p>
          <a:p>
            <a:pPr lvl="1"/>
            <a:r>
              <a:rPr lang="en-US" dirty="0" smtClean="0"/>
              <a:t>It must consist of activities that are ordered according to their position in time and space.</a:t>
            </a:r>
          </a:p>
          <a:p>
            <a:r>
              <a:rPr lang="en-US" dirty="0" smtClean="0"/>
              <a:t>Customer</a:t>
            </a:r>
          </a:p>
          <a:p>
            <a:pPr lvl="1"/>
            <a:r>
              <a:rPr lang="en-US" dirty="0" smtClean="0"/>
              <a:t>There must be a recipient of the process’ outcome, a customer.</a:t>
            </a:r>
          </a:p>
          <a:p>
            <a:r>
              <a:rPr lang="en-US" dirty="0" smtClean="0"/>
              <a:t>Value-adding</a:t>
            </a:r>
          </a:p>
          <a:p>
            <a:pPr lvl="1"/>
            <a:r>
              <a:rPr lang="en-US" dirty="0" smtClean="0"/>
              <a:t>The transformation taking place within the process must add value to the recipient, either upstream or downstream.</a:t>
            </a:r>
          </a:p>
        </p:txBody>
      </p:sp>
      <p:sp>
        <p:nvSpPr>
          <p:cNvPr id="4" name="Rectangle 3"/>
          <p:cNvSpPr/>
          <p:nvPr/>
        </p:nvSpPr>
        <p:spPr>
          <a:xfrm>
            <a:off x="1676400" y="6412468"/>
            <a:ext cx="75438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3590396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Characteristics (2)</a:t>
            </a:r>
            <a:endParaRPr lang="en-US" dirty="0"/>
          </a:p>
        </p:txBody>
      </p:sp>
      <p:sp>
        <p:nvSpPr>
          <p:cNvPr id="3" name="Content Placeholder 2"/>
          <p:cNvSpPr>
            <a:spLocks noGrp="1"/>
          </p:cNvSpPr>
          <p:nvPr>
            <p:ph idx="1"/>
          </p:nvPr>
        </p:nvSpPr>
        <p:spPr/>
        <p:txBody>
          <a:bodyPr>
            <a:normAutofit/>
          </a:bodyPr>
          <a:lstStyle/>
          <a:p>
            <a:r>
              <a:rPr lang="en-US" dirty="0" err="1" smtClean="0"/>
              <a:t>Embeddedness</a:t>
            </a:r>
            <a:endParaRPr lang="en-US" dirty="0" smtClean="0"/>
          </a:p>
          <a:p>
            <a:pPr lvl="1"/>
            <a:r>
              <a:rPr lang="en-US" dirty="0" smtClean="0"/>
              <a:t>A process cannot exist in itself, it must be embedded in an organizational structure.</a:t>
            </a:r>
          </a:p>
          <a:p>
            <a:r>
              <a:rPr lang="en-US" dirty="0" smtClean="0"/>
              <a:t>Cross-functionality</a:t>
            </a:r>
          </a:p>
          <a:p>
            <a:pPr lvl="1"/>
            <a:r>
              <a:rPr lang="en-US" dirty="0" smtClean="0"/>
              <a:t>A process regularly can, but not necessarily must, span several functions.</a:t>
            </a:r>
          </a:p>
          <a:p>
            <a:r>
              <a:rPr lang="en-US" dirty="0" smtClean="0"/>
              <a:t>Process owner</a:t>
            </a:r>
          </a:p>
          <a:p>
            <a:pPr lvl="1"/>
            <a:r>
              <a:rPr lang="en-US" dirty="0" smtClean="0"/>
              <a:t>A person being responsible for the performance and continuous improvement of the process.</a:t>
            </a:r>
          </a:p>
        </p:txBody>
      </p:sp>
      <p:sp>
        <p:nvSpPr>
          <p:cNvPr id="4" name="Rectangle 3"/>
          <p:cNvSpPr/>
          <p:nvPr/>
        </p:nvSpPr>
        <p:spPr>
          <a:xfrm>
            <a:off x="1447800" y="6260068"/>
            <a:ext cx="73914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1123120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&amp; SOA</a:t>
            </a:r>
            <a:endParaRPr lang="en-US" dirty="0"/>
          </a:p>
        </p:txBody>
      </p:sp>
      <p:sp>
        <p:nvSpPr>
          <p:cNvPr id="3" name="Content Placeholder 2"/>
          <p:cNvSpPr>
            <a:spLocks noGrp="1"/>
          </p:cNvSpPr>
          <p:nvPr>
            <p:ph idx="1"/>
          </p:nvPr>
        </p:nvSpPr>
        <p:spPr/>
        <p:txBody>
          <a:bodyPr/>
          <a:lstStyle/>
          <a:p>
            <a:r>
              <a:rPr lang="en-US" dirty="0"/>
              <a:t>Automation of business processes is </a:t>
            </a:r>
            <a:r>
              <a:rPr lang="en-US" dirty="0" smtClean="0"/>
              <a:t>one of </a:t>
            </a:r>
            <a:r>
              <a:rPr lang="en-US" dirty="0"/>
              <a:t>the key goals of SOA. </a:t>
            </a:r>
            <a:endParaRPr lang="en-US" dirty="0" smtClean="0"/>
          </a:p>
          <a:p>
            <a:r>
              <a:rPr lang="en-US" dirty="0" smtClean="0"/>
              <a:t>BPM </a:t>
            </a:r>
            <a:r>
              <a:rPr lang="en-US" dirty="0"/>
              <a:t>deals with deﬁnition and optimization </a:t>
            </a:r>
            <a:r>
              <a:rPr lang="en-US" dirty="0" smtClean="0"/>
              <a:t>of business </a:t>
            </a:r>
            <a:r>
              <a:rPr lang="en-US" dirty="0"/>
              <a:t>processes</a:t>
            </a:r>
            <a:r>
              <a:rPr lang="en-US" dirty="0" smtClean="0"/>
              <a:t>. </a:t>
            </a:r>
          </a:p>
          <a:p>
            <a:r>
              <a:rPr lang="en-US" dirty="0" smtClean="0"/>
              <a:t>SOA </a:t>
            </a:r>
            <a:r>
              <a:rPr lang="en-US" dirty="0"/>
              <a:t>depends heavily on business processes. Without a </a:t>
            </a:r>
            <a:r>
              <a:rPr lang="en-US" dirty="0" smtClean="0"/>
              <a:t>commitment to </a:t>
            </a:r>
            <a:r>
              <a:rPr lang="en-US" dirty="0"/>
              <a:t>developing and following business processes, SOA is not likely </a:t>
            </a:r>
            <a:r>
              <a:rPr lang="en-US" dirty="0" smtClean="0"/>
              <a:t>to </a:t>
            </a:r>
            <a:r>
              <a:rPr lang="en-US" dirty="0"/>
              <a:t>succeed in an organization. </a:t>
            </a:r>
            <a:endParaRPr lang="en-US" dirty="0" smtClean="0"/>
          </a:p>
        </p:txBody>
      </p:sp>
    </p:spTree>
    <p:extLst>
      <p:ext uri="{BB962C8B-B14F-4D97-AF65-F5344CB8AC3E}">
        <p14:creationId xmlns:p14="http://schemas.microsoft.com/office/powerpoint/2010/main" val="541884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Business Process</a:t>
            </a:r>
            <a:endParaRPr lang="en-US" dirty="0"/>
          </a:p>
        </p:txBody>
      </p:sp>
      <p:sp>
        <p:nvSpPr>
          <p:cNvPr id="3" name="Content Placeholder 2"/>
          <p:cNvSpPr>
            <a:spLocks noGrp="1"/>
          </p:cNvSpPr>
          <p:nvPr>
            <p:ph idx="1"/>
          </p:nvPr>
        </p:nvSpPr>
        <p:spPr/>
        <p:txBody>
          <a:bodyPr>
            <a:normAutofit lnSpcReduction="10000"/>
          </a:bodyPr>
          <a:lstStyle/>
          <a:p>
            <a:r>
              <a:rPr lang="en-US" b="1" dirty="0" smtClean="0"/>
              <a:t>Trigger </a:t>
            </a:r>
            <a:r>
              <a:rPr lang="en-US" b="1" dirty="0"/>
              <a:t>event</a:t>
            </a:r>
            <a:r>
              <a:rPr lang="en-US" dirty="0"/>
              <a:t>. This starts a business process.</a:t>
            </a:r>
          </a:p>
          <a:p>
            <a:r>
              <a:rPr lang="en-US" b="1" dirty="0" smtClean="0"/>
              <a:t>Input </a:t>
            </a:r>
            <a:r>
              <a:rPr lang="en-US" dirty="0"/>
              <a:t>to the process. This might be information, goods, or </a:t>
            </a:r>
            <a:r>
              <a:rPr lang="en-US" dirty="0" smtClean="0"/>
              <a:t>contracts that </a:t>
            </a:r>
            <a:r>
              <a:rPr lang="en-US" dirty="0"/>
              <a:t>must exist before the process can begin.</a:t>
            </a:r>
          </a:p>
          <a:p>
            <a:r>
              <a:rPr lang="en-US" b="1" dirty="0" smtClean="0"/>
              <a:t>Tasks</a:t>
            </a:r>
            <a:r>
              <a:rPr lang="en-US" dirty="0" smtClean="0"/>
              <a:t> </a:t>
            </a:r>
            <a:r>
              <a:rPr lang="en-US" dirty="0"/>
              <a:t>that need to be carried out. The tasks can be performed </a:t>
            </a:r>
            <a:r>
              <a:rPr lang="en-US" dirty="0" smtClean="0"/>
              <a:t>by people</a:t>
            </a:r>
            <a:r>
              <a:rPr lang="en-US" dirty="0"/>
              <a:t>, machine, or software. Roles and responsibilities </a:t>
            </a:r>
            <a:r>
              <a:rPr lang="en-US" dirty="0" smtClean="0"/>
              <a:t>around these </a:t>
            </a:r>
            <a:r>
              <a:rPr lang="en-US" dirty="0"/>
              <a:t>tasks are well deﬁned. Just like a process, a task can also </a:t>
            </a:r>
            <a:r>
              <a:rPr lang="en-US" dirty="0" smtClean="0"/>
              <a:t>have input </a:t>
            </a:r>
            <a:r>
              <a:rPr lang="en-US" dirty="0"/>
              <a:t>and produced value (output).</a:t>
            </a:r>
          </a:p>
          <a:p>
            <a:r>
              <a:rPr lang="en-US" b="1" dirty="0" smtClean="0"/>
              <a:t>Sequence</a:t>
            </a:r>
            <a:r>
              <a:rPr lang="en-US" dirty="0" smtClean="0"/>
              <a:t> </a:t>
            </a:r>
            <a:r>
              <a:rPr lang="en-US" dirty="0"/>
              <a:t>or order of the tasks.</a:t>
            </a:r>
          </a:p>
          <a:p>
            <a:r>
              <a:rPr lang="en-US" b="1" dirty="0" smtClean="0"/>
              <a:t>Exception </a:t>
            </a:r>
            <a:r>
              <a:rPr lang="en-US" b="1" dirty="0"/>
              <a:t>scenarios</a:t>
            </a:r>
            <a:r>
              <a:rPr lang="en-US" dirty="0"/>
              <a:t>. How does the process deal with erroneous </a:t>
            </a:r>
            <a:r>
              <a:rPr lang="en-US" dirty="0" smtClean="0"/>
              <a:t>or unusual </a:t>
            </a:r>
            <a:r>
              <a:rPr lang="en-US" dirty="0"/>
              <a:t>situations?</a:t>
            </a:r>
          </a:p>
          <a:p>
            <a:r>
              <a:rPr lang="en-US" b="1" dirty="0" smtClean="0"/>
              <a:t>Output</a:t>
            </a:r>
            <a:r>
              <a:rPr lang="en-US" dirty="0" smtClean="0"/>
              <a:t> </a:t>
            </a:r>
            <a:r>
              <a:rPr lang="en-US" dirty="0"/>
              <a:t>of the process. This is the ﬁnal goal achieved by </a:t>
            </a:r>
            <a:r>
              <a:rPr lang="en-US" dirty="0" smtClean="0"/>
              <a:t>the process</a:t>
            </a:r>
            <a:r>
              <a:rPr lang="en-US" dirty="0"/>
              <a:t>.</a:t>
            </a:r>
          </a:p>
        </p:txBody>
      </p:sp>
    </p:spTree>
    <p:extLst>
      <p:ext uri="{BB962C8B-B14F-4D97-AF65-F5344CB8AC3E}">
        <p14:creationId xmlns:p14="http://schemas.microsoft.com/office/powerpoint/2010/main" val="515885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Process Oriented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 does an operation go from being ad hoc and disorganized </a:t>
            </a:r>
            <a:r>
              <a:rPr lang="en-US" dirty="0" smtClean="0"/>
              <a:t>to being </a:t>
            </a:r>
            <a:r>
              <a:rPr lang="en-US" dirty="0"/>
              <a:t>process oriented? </a:t>
            </a:r>
            <a:endParaRPr lang="en-US" dirty="0" smtClean="0"/>
          </a:p>
          <a:p>
            <a:r>
              <a:rPr lang="en-US" dirty="0" smtClean="0"/>
              <a:t>The Software Engineering </a:t>
            </a:r>
            <a:r>
              <a:rPr lang="en-US" dirty="0"/>
              <a:t>Institute (SEI) of Carnegie Mellon </a:t>
            </a:r>
            <a:r>
              <a:rPr lang="en-US" dirty="0" smtClean="0"/>
              <a:t>University grappled </a:t>
            </a:r>
            <a:r>
              <a:rPr lang="en-US" dirty="0"/>
              <a:t>with that issue. The output of their work is famously </a:t>
            </a:r>
            <a:r>
              <a:rPr lang="en-US" dirty="0" smtClean="0"/>
              <a:t>known as </a:t>
            </a:r>
            <a:r>
              <a:rPr lang="en-US" dirty="0"/>
              <a:t>the Capability Maturity Model Integration (CMMI). </a:t>
            </a:r>
            <a:endParaRPr lang="en-US" dirty="0" smtClean="0"/>
          </a:p>
          <a:p>
            <a:r>
              <a:rPr lang="en-US" dirty="0" smtClean="0"/>
              <a:t>The </a:t>
            </a:r>
            <a:r>
              <a:rPr lang="en-US" dirty="0"/>
              <a:t>model </a:t>
            </a:r>
            <a:r>
              <a:rPr lang="en-US" dirty="0" smtClean="0"/>
              <a:t>captures the </a:t>
            </a:r>
            <a:r>
              <a:rPr lang="en-US" dirty="0"/>
              <a:t>way a business becomes increasingly process oriented.</a:t>
            </a:r>
          </a:p>
          <a:p>
            <a:r>
              <a:rPr lang="en-US" dirty="0"/>
              <a:t>Although the model was originally designed for the software </a:t>
            </a:r>
            <a:r>
              <a:rPr lang="en-US" dirty="0" smtClean="0"/>
              <a:t>development </a:t>
            </a:r>
            <a:r>
              <a:rPr lang="en-US" dirty="0"/>
              <a:t>industry, it is generally applicable to any business.</a:t>
            </a:r>
          </a:p>
          <a:p>
            <a:r>
              <a:rPr lang="en-US" dirty="0"/>
              <a:t>In CMMI, the quality of deﬁnition and management of a </a:t>
            </a:r>
            <a:r>
              <a:rPr lang="en-US" dirty="0" smtClean="0"/>
              <a:t>speciﬁc business </a:t>
            </a:r>
            <a:r>
              <a:rPr lang="en-US" dirty="0"/>
              <a:t>process is called capability. According to the model, a </a:t>
            </a:r>
            <a:r>
              <a:rPr lang="en-US" dirty="0" smtClean="0"/>
              <a:t>process goes </a:t>
            </a:r>
            <a:r>
              <a:rPr lang="en-US" dirty="0"/>
              <a:t>through ﬁve different levels of increasing </a:t>
            </a:r>
            <a:r>
              <a:rPr lang="en-US" dirty="0" smtClean="0"/>
              <a:t>capability.</a:t>
            </a:r>
            <a:endParaRPr lang="en-US" dirty="0"/>
          </a:p>
        </p:txBody>
      </p:sp>
    </p:spTree>
    <p:extLst>
      <p:ext uri="{BB962C8B-B14F-4D97-AF65-F5344CB8AC3E}">
        <p14:creationId xmlns:p14="http://schemas.microsoft.com/office/powerpoint/2010/main" val="2714312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CMMI</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Level 0</a:t>
            </a:r>
            <a:r>
              <a:rPr lang="en-US" dirty="0"/>
              <a:t>: Incomplete or not performed. At this very early stage, </a:t>
            </a:r>
            <a:r>
              <a:rPr lang="en-US" dirty="0" smtClean="0"/>
              <a:t>the business </a:t>
            </a:r>
            <a:r>
              <a:rPr lang="en-US" dirty="0"/>
              <a:t>may be just thinking of carrying out the process. </a:t>
            </a:r>
            <a:r>
              <a:rPr lang="en-US" dirty="0" smtClean="0"/>
              <a:t>Or, the </a:t>
            </a:r>
            <a:r>
              <a:rPr lang="en-US" dirty="0"/>
              <a:t>process may be performed in a partial manner.</a:t>
            </a:r>
          </a:p>
          <a:p>
            <a:r>
              <a:rPr lang="en-US" b="1" dirty="0" smtClean="0"/>
              <a:t>Level 1</a:t>
            </a:r>
            <a:r>
              <a:rPr lang="en-US" dirty="0" smtClean="0"/>
              <a:t>:Performed. At </a:t>
            </a:r>
            <a:r>
              <a:rPr lang="en-US" dirty="0"/>
              <a:t>this level, employees are performing </a:t>
            </a:r>
            <a:r>
              <a:rPr lang="en-US" dirty="0" smtClean="0"/>
              <a:t>the process </a:t>
            </a:r>
            <a:r>
              <a:rPr lang="en-US" dirty="0"/>
              <a:t>and achieving real goals. However, there is no </a:t>
            </a:r>
            <a:r>
              <a:rPr lang="en-US" dirty="0" smtClean="0"/>
              <a:t>management recognition </a:t>
            </a:r>
            <a:r>
              <a:rPr lang="en-US" dirty="0"/>
              <a:t>of the process. There is no careful </a:t>
            </a:r>
            <a:r>
              <a:rPr lang="en-US" dirty="0" smtClean="0"/>
              <a:t>planning. The </a:t>
            </a:r>
            <a:r>
              <a:rPr lang="en-US" dirty="0"/>
              <a:t>process loosely follows a structure informally arrived at </a:t>
            </a:r>
            <a:r>
              <a:rPr lang="en-US" dirty="0" smtClean="0"/>
              <a:t>by the </a:t>
            </a:r>
            <a:r>
              <a:rPr lang="en-US" dirty="0"/>
              <a:t>employees.</a:t>
            </a:r>
          </a:p>
          <a:p>
            <a:r>
              <a:rPr lang="en-US" b="1" dirty="0"/>
              <a:t>Level 2</a:t>
            </a:r>
            <a:r>
              <a:rPr lang="en-US" dirty="0"/>
              <a:t>: Managed. At this stage, the process is carefully </a:t>
            </a:r>
            <a:r>
              <a:rPr lang="en-US" dirty="0" smtClean="0"/>
              <a:t>thought out</a:t>
            </a:r>
            <a:r>
              <a:rPr lang="en-US" dirty="0"/>
              <a:t>, tuned, and well documented. Management is fully aware </a:t>
            </a:r>
            <a:r>
              <a:rPr lang="en-US" dirty="0" smtClean="0"/>
              <a:t>of it</a:t>
            </a:r>
            <a:r>
              <a:rPr lang="en-US" dirty="0"/>
              <a:t>. This means that proper resources are allocated to make </a:t>
            </a:r>
            <a:r>
              <a:rPr lang="en-US" dirty="0" smtClean="0"/>
              <a:t>sure that </a:t>
            </a:r>
            <a:r>
              <a:rPr lang="en-US" dirty="0"/>
              <a:t>the process completes smoothly. Roles and </a:t>
            </a:r>
            <a:r>
              <a:rPr lang="en-US" dirty="0" smtClean="0"/>
              <a:t>responsibilities are </a:t>
            </a:r>
            <a:r>
              <a:rPr lang="en-US" dirty="0"/>
              <a:t>clearly laid out. Management makes sure that the </a:t>
            </a:r>
            <a:r>
              <a:rPr lang="en-US" dirty="0" smtClean="0"/>
              <a:t>employees receive </a:t>
            </a:r>
            <a:r>
              <a:rPr lang="en-US" dirty="0"/>
              <a:t>training. The process is also controlled, which </a:t>
            </a:r>
            <a:r>
              <a:rPr lang="en-US" dirty="0" smtClean="0"/>
              <a:t>means that </a:t>
            </a:r>
            <a:r>
              <a:rPr lang="en-US" dirty="0"/>
              <a:t>management makes sure that the employees are </a:t>
            </a:r>
            <a:r>
              <a:rPr lang="en-US" dirty="0" smtClean="0"/>
              <a:t>following the </a:t>
            </a:r>
            <a:r>
              <a:rPr lang="en-US" dirty="0"/>
              <a:t>process properly.</a:t>
            </a:r>
          </a:p>
          <a:p>
            <a:r>
              <a:rPr lang="en-US" b="1" dirty="0"/>
              <a:t>Level 3</a:t>
            </a:r>
            <a:r>
              <a:rPr lang="en-US" dirty="0"/>
              <a:t>: Deﬁned. A deﬁned process is a managed process that </a:t>
            </a:r>
            <a:r>
              <a:rPr lang="en-US" dirty="0" smtClean="0"/>
              <a:t>adheres to </a:t>
            </a:r>
            <a:r>
              <a:rPr lang="en-US" dirty="0"/>
              <a:t>a corporate-wide standard</a:t>
            </a:r>
            <a:r>
              <a:rPr lang="en-US" dirty="0" smtClean="0"/>
              <a:t>.</a:t>
            </a:r>
          </a:p>
          <a:p>
            <a:r>
              <a:rPr lang="en-US" b="1" dirty="0" smtClean="0"/>
              <a:t>Level 4</a:t>
            </a:r>
            <a:r>
              <a:rPr lang="en-US" dirty="0" smtClean="0"/>
              <a:t>: Quantitatively managed. At </a:t>
            </a:r>
            <a:r>
              <a:rPr lang="en-US" dirty="0"/>
              <a:t>this level, key </a:t>
            </a:r>
            <a:r>
              <a:rPr lang="en-US" dirty="0" smtClean="0"/>
              <a:t>performance indicators </a:t>
            </a:r>
            <a:r>
              <a:rPr lang="en-US" dirty="0"/>
              <a:t>(</a:t>
            </a:r>
            <a:r>
              <a:rPr lang="en-US" dirty="0" smtClean="0"/>
              <a:t>KPIs) </a:t>
            </a:r>
            <a:r>
              <a:rPr lang="en-US" dirty="0"/>
              <a:t>are deﬁned and </a:t>
            </a:r>
            <a:r>
              <a:rPr lang="en-US" dirty="0" smtClean="0"/>
              <a:t>captured. The </a:t>
            </a:r>
            <a:r>
              <a:rPr lang="en-US" dirty="0"/>
              <a:t>numbers are used to make sure that the business is </a:t>
            </a:r>
            <a:r>
              <a:rPr lang="en-US" dirty="0" smtClean="0"/>
              <a:t>performing at </a:t>
            </a:r>
            <a:r>
              <a:rPr lang="en-US" dirty="0"/>
              <a:t>an optimal level.</a:t>
            </a:r>
          </a:p>
          <a:p>
            <a:r>
              <a:rPr lang="en-US" b="1" dirty="0"/>
              <a:t>Level 5</a:t>
            </a:r>
            <a:r>
              <a:rPr lang="en-US" dirty="0"/>
              <a:t>: Optimizing. At this most advanced level, KPIs are used </a:t>
            </a:r>
            <a:r>
              <a:rPr lang="en-US" dirty="0" smtClean="0"/>
              <a:t>to optimize </a:t>
            </a:r>
            <a:r>
              <a:rPr lang="en-US" dirty="0"/>
              <a:t>the time and cost of the process</a:t>
            </a:r>
          </a:p>
        </p:txBody>
      </p:sp>
    </p:spTree>
    <p:extLst>
      <p:ext uri="{BB962C8B-B14F-4D97-AF65-F5344CB8AC3E}">
        <p14:creationId xmlns:p14="http://schemas.microsoft.com/office/powerpoint/2010/main" val="1079956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000" dirty="0"/>
              <a:t>Before you can automate a process, it must be well understood </a:t>
            </a:r>
            <a:r>
              <a:rPr lang="en-US" sz="3000" dirty="0" smtClean="0"/>
              <a:t>and well </a:t>
            </a:r>
            <a:r>
              <a:rPr lang="en-US" sz="3000" dirty="0"/>
              <a:t>deﬁned. </a:t>
            </a:r>
            <a:endParaRPr lang="en-US" sz="3000" dirty="0" smtClean="0"/>
          </a:p>
          <a:p>
            <a:endParaRPr lang="en-US" sz="3000" dirty="0" smtClean="0"/>
          </a:p>
          <a:p>
            <a:r>
              <a:rPr lang="en-US" sz="3000" dirty="0" smtClean="0"/>
              <a:t>In </a:t>
            </a:r>
            <a:r>
              <a:rPr lang="en-US" sz="3000" dirty="0"/>
              <a:t>the CMMI model, it should be at least in the </a:t>
            </a:r>
            <a:r>
              <a:rPr lang="en-US" sz="3000" b="1" dirty="0"/>
              <a:t>level </a:t>
            </a:r>
            <a:r>
              <a:rPr lang="en-US" sz="3000" b="1" dirty="0" smtClean="0"/>
              <a:t>2 ‘‘</a:t>
            </a:r>
            <a:r>
              <a:rPr lang="en-US" sz="3000" b="1" dirty="0"/>
              <a:t>managed’’</a:t>
            </a:r>
            <a:r>
              <a:rPr lang="en-US" sz="3000" dirty="0"/>
              <a:t> stage.</a:t>
            </a:r>
          </a:p>
        </p:txBody>
      </p:sp>
    </p:spTree>
    <p:extLst>
      <p:ext uri="{BB962C8B-B14F-4D97-AF65-F5344CB8AC3E}">
        <p14:creationId xmlns:p14="http://schemas.microsoft.com/office/powerpoint/2010/main" val="3252890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Management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Business process management</a:t>
            </a:r>
            <a:r>
              <a:rPr lang="en-US" dirty="0"/>
              <a:t> (BPM) </a:t>
            </a:r>
            <a:r>
              <a:rPr lang="en-US" b="1" dirty="0"/>
              <a:t>is </a:t>
            </a:r>
            <a:r>
              <a:rPr lang="en-US" dirty="0" smtClean="0"/>
              <a:t>a </a:t>
            </a:r>
            <a:r>
              <a:rPr lang="en-US" dirty="0"/>
              <a:t>discipline that covers all aspects of deﬁning and </a:t>
            </a:r>
            <a:r>
              <a:rPr lang="en-US" dirty="0" smtClean="0"/>
              <a:t>performing business processes. </a:t>
            </a:r>
            <a:r>
              <a:rPr lang="en-US" dirty="0"/>
              <a:t>The BPM tries to promote the standardization of common business processes, as a means of furthering e-business and business-to-business development</a:t>
            </a:r>
            <a:r>
              <a:rPr lang="en-US" dirty="0" smtClean="0"/>
              <a:t>.</a:t>
            </a:r>
          </a:p>
          <a:p>
            <a:r>
              <a:rPr lang="en-US" b="1" dirty="0" smtClean="0"/>
              <a:t>Business </a:t>
            </a:r>
            <a:r>
              <a:rPr lang="en-US" b="1" dirty="0"/>
              <a:t>Process Management Systems</a:t>
            </a:r>
            <a:r>
              <a:rPr lang="en-US" dirty="0"/>
              <a:t> (BPMS) </a:t>
            </a:r>
            <a:r>
              <a:rPr lang="en-US" b="1" dirty="0"/>
              <a:t>is </a:t>
            </a:r>
            <a:r>
              <a:rPr lang="en-US" dirty="0"/>
              <a:t>a system that is responsible for the </a:t>
            </a:r>
            <a:r>
              <a:rPr lang="en-US" dirty="0">
                <a:solidFill>
                  <a:srgbClr val="FF0000"/>
                </a:solidFill>
              </a:rPr>
              <a:t>design, deployment, monitoring and managing </a:t>
            </a:r>
            <a:r>
              <a:rPr lang="en-US" dirty="0"/>
              <a:t>of key internal IT systems as well as key partner IT systems. </a:t>
            </a:r>
            <a:r>
              <a:rPr lang="en-US" dirty="0" smtClean="0"/>
              <a:t>BPMS </a:t>
            </a:r>
            <a:r>
              <a:rPr lang="en-US" dirty="0"/>
              <a:t>are able to </a:t>
            </a:r>
            <a:r>
              <a:rPr lang="en-US" b="1" dirty="0">
                <a:solidFill>
                  <a:srgbClr val="FF0000"/>
                </a:solidFill>
              </a:rPr>
              <a:t>analyze</a:t>
            </a:r>
            <a:r>
              <a:rPr lang="en-US" dirty="0"/>
              <a:t>, </a:t>
            </a:r>
            <a:r>
              <a:rPr lang="en-US" dirty="0">
                <a:solidFill>
                  <a:srgbClr val="FF0000"/>
                </a:solidFill>
              </a:rPr>
              <a:t>dissect and </a:t>
            </a:r>
            <a:r>
              <a:rPr lang="en-US" b="1" dirty="0">
                <a:solidFill>
                  <a:srgbClr val="FF0000"/>
                </a:solidFill>
              </a:rPr>
              <a:t>alter </a:t>
            </a:r>
            <a:r>
              <a:rPr lang="en-US" dirty="0"/>
              <a:t>the behavior of an organizations </a:t>
            </a:r>
            <a:r>
              <a:rPr lang="en-US" b="1" dirty="0"/>
              <a:t>key processes</a:t>
            </a:r>
            <a:r>
              <a:rPr lang="en-US" dirty="0"/>
              <a:t> in such a way as to potentially reshape the way an organization does its business.  </a:t>
            </a:r>
            <a:endParaRPr lang="en-US" dirty="0" smtClean="0"/>
          </a:p>
          <a:p>
            <a:r>
              <a:rPr lang="en-US" dirty="0" smtClean="0"/>
              <a:t>By </a:t>
            </a:r>
            <a:r>
              <a:rPr lang="en-US" dirty="0"/>
              <a:t>providing the tools, technologies and industry standards, BPMS will </a:t>
            </a:r>
            <a:r>
              <a:rPr lang="en-US" dirty="0">
                <a:solidFill>
                  <a:srgbClr val="FF0000"/>
                </a:solidFill>
              </a:rPr>
              <a:t>enable an organization to decompose every aspect of its key business processes and assess the </a:t>
            </a:r>
            <a:r>
              <a:rPr lang="en-US" b="1" dirty="0">
                <a:solidFill>
                  <a:srgbClr val="FF0000"/>
                </a:solidFill>
              </a:rPr>
              <a:t>value</a:t>
            </a:r>
            <a:r>
              <a:rPr lang="en-US" dirty="0"/>
              <a:t> it provides to the organization, </a:t>
            </a:r>
            <a:r>
              <a:rPr lang="en-US" dirty="0">
                <a:solidFill>
                  <a:srgbClr val="FF0000"/>
                </a:solidFill>
              </a:rPr>
              <a:t>rip out inefficiencies </a:t>
            </a:r>
            <a:r>
              <a:rPr lang="en-US" dirty="0"/>
              <a:t>in the process execution and if necessary, </a:t>
            </a:r>
            <a:r>
              <a:rPr lang="en-US" dirty="0">
                <a:solidFill>
                  <a:srgbClr val="FF0000"/>
                </a:solidFill>
              </a:rPr>
              <a:t>outsource the major pieces of the process</a:t>
            </a:r>
            <a:r>
              <a:rPr lang="en-US" dirty="0"/>
              <a:t> to proven experts in an on-demand </a:t>
            </a:r>
            <a:r>
              <a:rPr lang="en-US" dirty="0" smtClean="0"/>
              <a:t>strategy</a:t>
            </a:r>
            <a:endParaRPr lang="en-US" dirty="0"/>
          </a:p>
        </p:txBody>
      </p:sp>
    </p:spTree>
    <p:extLst>
      <p:ext uri="{BB962C8B-B14F-4D97-AF65-F5344CB8AC3E}">
        <p14:creationId xmlns:p14="http://schemas.microsoft.com/office/powerpoint/2010/main" val="2139832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BPM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Define </a:t>
            </a:r>
            <a:r>
              <a:rPr lang="en-US" dirty="0" smtClean="0"/>
              <a:t>the Business Process. </a:t>
            </a:r>
            <a:r>
              <a:rPr lang="en-US" dirty="0"/>
              <a:t>This involves modeling the process.</a:t>
            </a:r>
          </a:p>
          <a:p>
            <a:r>
              <a:rPr lang="en-US" b="1" dirty="0" smtClean="0"/>
              <a:t>Establish </a:t>
            </a:r>
            <a:r>
              <a:rPr lang="en-US" dirty="0"/>
              <a:t>the business process. This involves activities such </a:t>
            </a:r>
            <a:r>
              <a:rPr lang="en-US" dirty="0" smtClean="0"/>
              <a:t>as training </a:t>
            </a:r>
            <a:r>
              <a:rPr lang="en-US" dirty="0"/>
              <a:t>the staff and writing software to automate the tasks. </a:t>
            </a:r>
            <a:r>
              <a:rPr lang="en-US" dirty="0" smtClean="0"/>
              <a:t>This is </a:t>
            </a:r>
            <a:r>
              <a:rPr lang="en-US" dirty="0"/>
              <a:t>the groundwork needed before the process is put into practice.</a:t>
            </a:r>
          </a:p>
          <a:p>
            <a:r>
              <a:rPr lang="en-US" dirty="0" smtClean="0"/>
              <a:t>Put </a:t>
            </a:r>
            <a:r>
              <a:rPr lang="en-US" dirty="0"/>
              <a:t>the process into </a:t>
            </a:r>
            <a:r>
              <a:rPr lang="en-US" b="1" dirty="0"/>
              <a:t>practice </a:t>
            </a:r>
            <a:r>
              <a:rPr lang="en-US" dirty="0"/>
              <a:t>and begin following the process.</a:t>
            </a:r>
          </a:p>
          <a:p>
            <a:r>
              <a:rPr lang="en-US" b="1" dirty="0"/>
              <a:t>Monitor and control </a:t>
            </a:r>
            <a:r>
              <a:rPr lang="en-US" dirty="0"/>
              <a:t>the process</a:t>
            </a:r>
            <a:r>
              <a:rPr lang="en-US" dirty="0" smtClean="0"/>
              <a:t>. </a:t>
            </a:r>
            <a:r>
              <a:rPr lang="en-US" dirty="0"/>
              <a:t>Performance level of the </a:t>
            </a:r>
            <a:r>
              <a:rPr lang="en-US" dirty="0" smtClean="0"/>
              <a:t>staff is </a:t>
            </a:r>
            <a:r>
              <a:rPr lang="en-US" dirty="0"/>
              <a:t>monitored and </a:t>
            </a:r>
            <a:r>
              <a:rPr lang="en-US" dirty="0" smtClean="0"/>
              <a:t>managed. How </a:t>
            </a:r>
            <a:r>
              <a:rPr lang="en-US" dirty="0"/>
              <a:t>long does it take </a:t>
            </a:r>
            <a:r>
              <a:rPr lang="en-US" dirty="0" smtClean="0"/>
              <a:t>from order </a:t>
            </a:r>
            <a:r>
              <a:rPr lang="en-US" dirty="0"/>
              <a:t>placement to shipment? How long on average does a </a:t>
            </a:r>
            <a:r>
              <a:rPr lang="en-US" dirty="0" smtClean="0"/>
              <a:t>machine sit </a:t>
            </a:r>
            <a:r>
              <a:rPr lang="en-US" dirty="0"/>
              <a:t>idle waiting for a job? </a:t>
            </a:r>
            <a:endParaRPr lang="en-US" dirty="0" smtClean="0"/>
          </a:p>
          <a:p>
            <a:r>
              <a:rPr lang="en-US" b="1" dirty="0"/>
              <a:t>Improve </a:t>
            </a:r>
            <a:r>
              <a:rPr lang="en-US" dirty="0"/>
              <a:t>the business process</a:t>
            </a:r>
            <a:r>
              <a:rPr lang="en-US" dirty="0" smtClean="0"/>
              <a:t>. </a:t>
            </a:r>
            <a:r>
              <a:rPr lang="en-US" dirty="0"/>
              <a:t>BPM encourages an organization to form a </a:t>
            </a:r>
            <a:r>
              <a:rPr lang="en-US" dirty="0" smtClean="0"/>
              <a:t>dedicated </a:t>
            </a:r>
            <a:r>
              <a:rPr lang="en-US" dirty="0"/>
              <a:t>process management team that monitors the </a:t>
            </a:r>
            <a:r>
              <a:rPr lang="en-US" dirty="0" smtClean="0"/>
              <a:t>processes, KPIs</a:t>
            </a:r>
            <a:r>
              <a:rPr lang="en-US" dirty="0"/>
              <a:t>, customer satisfaction ﬁgures, and the competition, and </a:t>
            </a:r>
            <a:r>
              <a:rPr lang="en-US" dirty="0" smtClean="0"/>
              <a:t>suggests enhancements </a:t>
            </a:r>
            <a:r>
              <a:rPr lang="en-US" dirty="0"/>
              <a:t>to the process.</a:t>
            </a:r>
          </a:p>
        </p:txBody>
      </p:sp>
    </p:spTree>
    <p:extLst>
      <p:ext uri="{BB962C8B-B14F-4D97-AF65-F5344CB8AC3E}">
        <p14:creationId xmlns:p14="http://schemas.microsoft.com/office/powerpoint/2010/main" val="1675838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a:t>
            </a:r>
            <a:endParaRPr lang="en-US" dirty="0"/>
          </a:p>
        </p:txBody>
      </p:sp>
      <p:sp>
        <p:nvSpPr>
          <p:cNvPr id="3" name="Content Placeholder 2"/>
          <p:cNvSpPr>
            <a:spLocks noGrp="1"/>
          </p:cNvSpPr>
          <p:nvPr>
            <p:ph idx="1"/>
          </p:nvPr>
        </p:nvSpPr>
        <p:spPr/>
        <p:txBody>
          <a:bodyPr/>
          <a:lstStyle/>
          <a:p>
            <a:r>
              <a:rPr lang="en-US" b="1" dirty="0"/>
              <a:t>An enterprise is</a:t>
            </a:r>
            <a:r>
              <a:rPr lang="en-US" dirty="0"/>
              <a:t> a group of </a:t>
            </a:r>
            <a:r>
              <a:rPr lang="en-US" dirty="0">
                <a:solidFill>
                  <a:srgbClr val="FF0000"/>
                </a:solidFill>
              </a:rPr>
              <a:t>people</a:t>
            </a:r>
            <a:r>
              <a:rPr lang="en-US" dirty="0"/>
              <a:t> with a </a:t>
            </a:r>
            <a:r>
              <a:rPr lang="en-US" dirty="0">
                <a:solidFill>
                  <a:srgbClr val="FF0000"/>
                </a:solidFill>
              </a:rPr>
              <a:t>common goal</a:t>
            </a:r>
            <a:r>
              <a:rPr lang="en-US" dirty="0"/>
              <a:t>, which </a:t>
            </a:r>
            <a:r>
              <a:rPr lang="en-US" dirty="0" smtClean="0"/>
              <a:t>they try to achieve through utilization of </a:t>
            </a:r>
            <a:r>
              <a:rPr lang="en-US" dirty="0" smtClean="0">
                <a:solidFill>
                  <a:srgbClr val="FF0000"/>
                </a:solidFill>
              </a:rPr>
              <a:t>resources</a:t>
            </a:r>
            <a:r>
              <a:rPr lang="en-US" dirty="0" smtClean="0"/>
              <a:t> (people, money, energy, material, space, time, </a:t>
            </a:r>
            <a:r>
              <a:rPr lang="en-US" dirty="0" err="1" smtClean="0"/>
              <a:t>etc</a:t>
            </a:r>
            <a:r>
              <a:rPr lang="en-US" dirty="0" smtClean="0"/>
              <a:t>).</a:t>
            </a:r>
          </a:p>
          <a:p>
            <a:endParaRPr lang="en-US" dirty="0" smtClean="0"/>
          </a:p>
          <a:p>
            <a:r>
              <a:rPr lang="en-US" dirty="0" smtClean="0"/>
              <a:t>The </a:t>
            </a:r>
            <a:r>
              <a:rPr lang="en-US" dirty="0"/>
              <a:t>degree of success of the enterprise </a:t>
            </a:r>
            <a:r>
              <a:rPr lang="en-US" dirty="0" smtClean="0"/>
              <a:t>is often measured </a:t>
            </a:r>
            <a:r>
              <a:rPr lang="en-US" dirty="0"/>
              <a:t>by the </a:t>
            </a:r>
            <a:r>
              <a:rPr lang="en-US" dirty="0">
                <a:solidFill>
                  <a:srgbClr val="FF0000"/>
                </a:solidFill>
              </a:rPr>
              <a:t>ratio </a:t>
            </a:r>
            <a:r>
              <a:rPr lang="en-US" dirty="0" smtClean="0">
                <a:solidFill>
                  <a:srgbClr val="FF0000"/>
                </a:solidFill>
              </a:rPr>
              <a:t>between the outputs </a:t>
            </a:r>
            <a:r>
              <a:rPr lang="en-US" dirty="0">
                <a:solidFill>
                  <a:srgbClr val="FF0000"/>
                </a:solidFill>
              </a:rPr>
              <a:t>and </a:t>
            </a:r>
            <a:r>
              <a:rPr lang="en-US" dirty="0" smtClean="0">
                <a:solidFill>
                  <a:srgbClr val="FF0000"/>
                </a:solidFill>
              </a:rPr>
              <a:t>inputs</a:t>
            </a:r>
            <a:r>
              <a:rPr lang="en-US" dirty="0" smtClean="0"/>
              <a:t>.</a:t>
            </a:r>
            <a:endParaRPr lang="en-US" dirty="0"/>
          </a:p>
        </p:txBody>
      </p:sp>
      <p:sp>
        <p:nvSpPr>
          <p:cNvPr id="9" name="Rectangle 8"/>
          <p:cNvSpPr/>
          <p:nvPr/>
        </p:nvSpPr>
        <p:spPr>
          <a:xfrm>
            <a:off x="1371600" y="6128266"/>
            <a:ext cx="74676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2315043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Process &amp; SOA</a:t>
            </a:r>
          </a:p>
        </p:txBody>
      </p:sp>
      <p:sp>
        <p:nvSpPr>
          <p:cNvPr id="3" name="Content Placeholder 2"/>
          <p:cNvSpPr>
            <a:spLocks noGrp="1"/>
          </p:cNvSpPr>
          <p:nvPr>
            <p:ph idx="1"/>
          </p:nvPr>
        </p:nvSpPr>
        <p:spPr/>
        <p:txBody>
          <a:bodyPr/>
          <a:lstStyle/>
          <a:p>
            <a:r>
              <a:rPr lang="en-US" dirty="0"/>
              <a:t>Conventional Enterprise Application Integration (EAI) already </a:t>
            </a:r>
            <a:r>
              <a:rPr lang="en-US" dirty="0" smtClean="0"/>
              <a:t>saw the </a:t>
            </a:r>
            <a:r>
              <a:rPr lang="en-US" dirty="0"/>
              <a:t>beneﬁt in workﬂow. </a:t>
            </a:r>
            <a:endParaRPr lang="en-US" dirty="0" smtClean="0"/>
          </a:p>
          <a:p>
            <a:r>
              <a:rPr lang="en-US" dirty="0" smtClean="0"/>
              <a:t>A </a:t>
            </a:r>
            <a:r>
              <a:rPr lang="en-US" dirty="0"/>
              <a:t>workﬂow was a sequence of nodes </a:t>
            </a:r>
            <a:r>
              <a:rPr lang="en-US" dirty="0" smtClean="0"/>
              <a:t>arranged in </a:t>
            </a:r>
            <a:r>
              <a:rPr lang="en-US" dirty="0"/>
              <a:t>a ﬂowchart-like fashion. Each node acted either as a data source or </a:t>
            </a:r>
            <a:r>
              <a:rPr lang="en-US" dirty="0" smtClean="0"/>
              <a:t>as a </a:t>
            </a:r>
            <a:r>
              <a:rPr lang="en-US" dirty="0"/>
              <a:t>sink. </a:t>
            </a:r>
            <a:endParaRPr lang="en-US" dirty="0" smtClean="0"/>
          </a:p>
          <a:p>
            <a:r>
              <a:rPr lang="en-US" dirty="0" smtClean="0"/>
              <a:t>A </a:t>
            </a:r>
            <a:r>
              <a:rPr lang="en-US" dirty="0"/>
              <a:t>source contributed input data to the workﬂow. The </a:t>
            </a:r>
            <a:r>
              <a:rPr lang="en-US" dirty="0" smtClean="0"/>
              <a:t>workﬂow delivered </a:t>
            </a:r>
            <a:r>
              <a:rPr lang="en-US" dirty="0"/>
              <a:t>data to the sinks. </a:t>
            </a:r>
            <a:endParaRPr lang="en-US" dirty="0" smtClean="0"/>
          </a:p>
        </p:txBody>
      </p:sp>
    </p:spTree>
    <p:extLst>
      <p:ext uri="{BB962C8B-B14F-4D97-AF65-F5344CB8AC3E}">
        <p14:creationId xmlns:p14="http://schemas.microsoft.com/office/powerpoint/2010/main" val="1042644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91658"/>
            <a:ext cx="7162800" cy="4874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33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Process &amp; SOA</a:t>
            </a:r>
          </a:p>
        </p:txBody>
      </p:sp>
      <p:sp>
        <p:nvSpPr>
          <p:cNvPr id="3" name="Content Placeholder 2"/>
          <p:cNvSpPr>
            <a:spLocks noGrp="1"/>
          </p:cNvSpPr>
          <p:nvPr>
            <p:ph idx="1"/>
          </p:nvPr>
        </p:nvSpPr>
        <p:spPr/>
        <p:txBody>
          <a:bodyPr/>
          <a:lstStyle/>
          <a:p>
            <a:r>
              <a:rPr lang="en-US" dirty="0"/>
              <a:t>The workﬂow uses data conversion modules to prepare data </a:t>
            </a:r>
            <a:r>
              <a:rPr lang="en-US" dirty="0" smtClean="0"/>
              <a:t>appropriate for </a:t>
            </a:r>
            <a:r>
              <a:rPr lang="en-US" dirty="0"/>
              <a:t>each sink</a:t>
            </a:r>
            <a:r>
              <a:rPr lang="en-US" dirty="0" smtClean="0"/>
              <a:t>.</a:t>
            </a:r>
          </a:p>
          <a:p>
            <a:r>
              <a:rPr lang="en-US" dirty="0"/>
              <a:t>The workﬂow </a:t>
            </a:r>
            <a:r>
              <a:rPr lang="en-US" dirty="0" smtClean="0"/>
              <a:t>helped </a:t>
            </a:r>
            <a:r>
              <a:rPr lang="en-US" dirty="0"/>
              <a:t>the EAI </a:t>
            </a:r>
            <a:r>
              <a:rPr lang="en-US" dirty="0" smtClean="0"/>
              <a:t>architects grapple </a:t>
            </a:r>
            <a:r>
              <a:rPr lang="en-US" dirty="0"/>
              <a:t>with complex data synchronization problems. </a:t>
            </a:r>
            <a:endParaRPr lang="en-US" dirty="0" smtClean="0"/>
          </a:p>
          <a:p>
            <a:r>
              <a:rPr lang="en-US" dirty="0" smtClean="0"/>
              <a:t>Individual applications </a:t>
            </a:r>
            <a:r>
              <a:rPr lang="en-US" dirty="0"/>
              <a:t>no longer had to know anything about other </a:t>
            </a:r>
            <a:r>
              <a:rPr lang="en-US" dirty="0" smtClean="0"/>
              <a:t>applications’ data </a:t>
            </a:r>
            <a:r>
              <a:rPr lang="en-US" dirty="0"/>
              <a:t>format or programming logic. </a:t>
            </a:r>
            <a:endParaRPr lang="en-US" dirty="0" smtClean="0"/>
          </a:p>
          <a:p>
            <a:r>
              <a:rPr lang="en-US" dirty="0" smtClean="0"/>
              <a:t>The </a:t>
            </a:r>
            <a:r>
              <a:rPr lang="en-US" dirty="0"/>
              <a:t>workﬂow now controlled </a:t>
            </a:r>
            <a:r>
              <a:rPr lang="en-US" dirty="0" smtClean="0"/>
              <a:t>the entire </a:t>
            </a:r>
            <a:r>
              <a:rPr lang="en-US" dirty="0"/>
              <a:t>ﬂow path of the data from a central location. </a:t>
            </a:r>
            <a:endParaRPr lang="en-US" dirty="0" smtClean="0"/>
          </a:p>
          <a:p>
            <a:r>
              <a:rPr lang="en-US" dirty="0"/>
              <a:t>SOA took workﬂow to its next level—a business process.</a:t>
            </a:r>
          </a:p>
        </p:txBody>
      </p:sp>
    </p:spTree>
    <p:extLst>
      <p:ext uri="{BB962C8B-B14F-4D97-AF65-F5344CB8AC3E}">
        <p14:creationId xmlns:p14="http://schemas.microsoft.com/office/powerpoint/2010/main" val="346814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24" y="1600200"/>
            <a:ext cx="8222826"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157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843994"/>
            <a:ext cx="6191250" cy="517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6014006"/>
            <a:ext cx="7620000" cy="646331"/>
          </a:xfrm>
          <a:prstGeom prst="rect">
            <a:avLst/>
          </a:prstGeom>
        </p:spPr>
        <p:txBody>
          <a:bodyPr wrap="square">
            <a:spAutoFit/>
          </a:bodyPr>
          <a:lstStyle/>
          <a:p>
            <a:r>
              <a:rPr lang="en-US" dirty="0"/>
              <a:t>The workﬂow now has become a sequence </a:t>
            </a:r>
            <a:r>
              <a:rPr lang="en-US" dirty="0" smtClean="0"/>
              <a:t>of activities—in other words</a:t>
            </a:r>
            <a:r>
              <a:rPr lang="en-US" dirty="0"/>
              <a:t>, a business process. </a:t>
            </a:r>
          </a:p>
        </p:txBody>
      </p:sp>
      <p:sp>
        <p:nvSpPr>
          <p:cNvPr id="5" name="Rectangle 4"/>
          <p:cNvSpPr/>
          <p:nvPr/>
        </p:nvSpPr>
        <p:spPr>
          <a:xfrm>
            <a:off x="1020041" y="2286000"/>
            <a:ext cx="1731818" cy="369332"/>
          </a:xfrm>
          <a:prstGeom prst="rect">
            <a:avLst/>
          </a:prstGeom>
        </p:spPr>
        <p:txBody>
          <a:bodyPr wrap="square">
            <a:spAutoFit/>
          </a:bodyPr>
          <a:lstStyle/>
          <a:p>
            <a:r>
              <a:rPr lang="en-US" dirty="0" smtClean="0"/>
              <a:t>data source</a:t>
            </a:r>
            <a:endParaRPr lang="en-US" dirty="0"/>
          </a:p>
        </p:txBody>
      </p:sp>
      <p:sp>
        <p:nvSpPr>
          <p:cNvPr id="7" name="Rectangle 6"/>
          <p:cNvSpPr/>
          <p:nvPr/>
        </p:nvSpPr>
        <p:spPr>
          <a:xfrm>
            <a:off x="1219200" y="474662"/>
            <a:ext cx="4561890" cy="369332"/>
          </a:xfrm>
          <a:prstGeom prst="rect">
            <a:avLst/>
          </a:prstGeom>
        </p:spPr>
        <p:txBody>
          <a:bodyPr wrap="none">
            <a:spAutoFit/>
          </a:bodyPr>
          <a:lstStyle/>
          <a:p>
            <a:r>
              <a:rPr lang="en-US" dirty="0"/>
              <a:t>Trigger: Placement of an order on the web </a:t>
            </a:r>
          </a:p>
        </p:txBody>
      </p:sp>
    </p:spTree>
    <p:extLst>
      <p:ext uri="{BB962C8B-B14F-4D97-AF65-F5344CB8AC3E}">
        <p14:creationId xmlns:p14="http://schemas.microsoft.com/office/powerpoint/2010/main" val="4122799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Proses &amp; SOA</a:t>
            </a:r>
            <a:endParaRPr lang="en-US" dirty="0"/>
          </a:p>
        </p:txBody>
      </p:sp>
      <p:sp>
        <p:nvSpPr>
          <p:cNvPr id="3" name="Content Placeholder 2"/>
          <p:cNvSpPr>
            <a:spLocks noGrp="1"/>
          </p:cNvSpPr>
          <p:nvPr>
            <p:ph idx="1"/>
          </p:nvPr>
        </p:nvSpPr>
        <p:spPr/>
        <p:txBody>
          <a:bodyPr>
            <a:normAutofit lnSpcReduction="10000"/>
          </a:bodyPr>
          <a:lstStyle/>
          <a:p>
            <a:r>
              <a:rPr lang="en-US" dirty="0"/>
              <a:t>SOA replaced the IT centric </a:t>
            </a:r>
            <a:r>
              <a:rPr lang="en-US" dirty="0" smtClean="0"/>
              <a:t>notions such </a:t>
            </a:r>
            <a:r>
              <a:rPr lang="en-US" dirty="0"/>
              <a:t>as data source and sink with management centric objects </a:t>
            </a:r>
            <a:r>
              <a:rPr lang="en-US" dirty="0" smtClean="0"/>
              <a:t>like tasks</a:t>
            </a:r>
            <a:r>
              <a:rPr lang="en-US" dirty="0"/>
              <a:t>, roles, and responsibilities</a:t>
            </a:r>
            <a:r>
              <a:rPr lang="en-US" dirty="0" smtClean="0"/>
              <a:t>.</a:t>
            </a:r>
          </a:p>
          <a:p>
            <a:r>
              <a:rPr lang="en-US" dirty="0" smtClean="0"/>
              <a:t>SOA </a:t>
            </a:r>
            <a:r>
              <a:rPr lang="en-US" dirty="0"/>
              <a:t>also does not mandate that </a:t>
            </a:r>
            <a:r>
              <a:rPr lang="en-US" dirty="0" smtClean="0"/>
              <a:t>these tasks </a:t>
            </a:r>
            <a:r>
              <a:rPr lang="en-US" dirty="0"/>
              <a:t>be performed entirely by </a:t>
            </a:r>
            <a:r>
              <a:rPr lang="en-US" dirty="0" smtClean="0"/>
              <a:t>software. They </a:t>
            </a:r>
            <a:r>
              <a:rPr lang="en-US" dirty="0"/>
              <a:t>can be performed by </a:t>
            </a:r>
            <a:r>
              <a:rPr lang="en-US" dirty="0" smtClean="0"/>
              <a:t>people, software</a:t>
            </a:r>
            <a:r>
              <a:rPr lang="en-US" dirty="0"/>
              <a:t>, and by external organizations</a:t>
            </a:r>
            <a:r>
              <a:rPr lang="en-US" dirty="0" smtClean="0"/>
              <a:t>.</a:t>
            </a:r>
          </a:p>
          <a:p>
            <a:r>
              <a:rPr lang="en-US" dirty="0"/>
              <a:t>SOA really </a:t>
            </a:r>
            <a:r>
              <a:rPr lang="en-US" dirty="0" smtClean="0"/>
              <a:t>confronts IT </a:t>
            </a:r>
            <a:r>
              <a:rPr lang="en-US" dirty="0"/>
              <a:t>to think beyond software and understand how the </a:t>
            </a:r>
            <a:r>
              <a:rPr lang="en-US" dirty="0" smtClean="0"/>
              <a:t>business operates </a:t>
            </a:r>
            <a:r>
              <a:rPr lang="en-US" dirty="0"/>
              <a:t>where not everything can be automated through software</a:t>
            </a:r>
            <a:r>
              <a:rPr lang="en-US" dirty="0" smtClean="0"/>
              <a:t>.</a:t>
            </a:r>
          </a:p>
          <a:p>
            <a:r>
              <a:rPr lang="en-US" dirty="0"/>
              <a:t>When SOA proposed using business process for application </a:t>
            </a:r>
            <a:r>
              <a:rPr lang="en-US" dirty="0" smtClean="0"/>
              <a:t>integration, a </a:t>
            </a:r>
            <a:r>
              <a:rPr lang="en-US" dirty="0"/>
              <a:t>bridge was formed between the two. Both can now come </a:t>
            </a:r>
            <a:r>
              <a:rPr lang="en-US" dirty="0" smtClean="0"/>
              <a:t>to the </a:t>
            </a:r>
            <a:r>
              <a:rPr lang="en-US" dirty="0"/>
              <a:t>table, have the same goal, and speak the same language. </a:t>
            </a:r>
          </a:p>
        </p:txBody>
      </p:sp>
    </p:spTree>
    <p:extLst>
      <p:ext uri="{BB962C8B-B14F-4D97-AF65-F5344CB8AC3E}">
        <p14:creationId xmlns:p14="http://schemas.microsoft.com/office/powerpoint/2010/main" val="2210572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Service Oriented</a:t>
            </a:r>
            <a:endParaRPr lang="en-US" dirty="0"/>
          </a:p>
        </p:txBody>
      </p:sp>
      <p:sp>
        <p:nvSpPr>
          <p:cNvPr id="3" name="Content Placeholder 2"/>
          <p:cNvSpPr>
            <a:spLocks noGrp="1"/>
          </p:cNvSpPr>
          <p:nvPr>
            <p:ph idx="1"/>
          </p:nvPr>
        </p:nvSpPr>
        <p:spPr/>
        <p:txBody>
          <a:bodyPr>
            <a:normAutofit/>
          </a:bodyPr>
          <a:lstStyle/>
          <a:p>
            <a:r>
              <a:rPr lang="en-US" dirty="0"/>
              <a:t>All businesses are inherently service oriented. Employees offer </a:t>
            </a:r>
            <a:r>
              <a:rPr lang="en-US" dirty="0" smtClean="0"/>
              <a:t>services by </a:t>
            </a:r>
            <a:r>
              <a:rPr lang="en-US" dirty="0"/>
              <a:t>performing certain tasks. </a:t>
            </a:r>
            <a:endParaRPr lang="en-US" dirty="0" smtClean="0"/>
          </a:p>
          <a:p>
            <a:pPr lvl="1"/>
            <a:r>
              <a:rPr lang="en-US" dirty="0" smtClean="0"/>
              <a:t>Machines </a:t>
            </a:r>
            <a:r>
              <a:rPr lang="en-US" dirty="0"/>
              <a:t>manufacture goods. </a:t>
            </a:r>
            <a:endParaRPr lang="en-US" dirty="0" smtClean="0"/>
          </a:p>
          <a:p>
            <a:pPr lvl="1"/>
            <a:r>
              <a:rPr lang="en-US" dirty="0" smtClean="0"/>
              <a:t>Software applications </a:t>
            </a:r>
            <a:r>
              <a:rPr lang="en-US" dirty="0"/>
              <a:t>store and offer information. </a:t>
            </a:r>
            <a:endParaRPr lang="en-US" dirty="0" smtClean="0"/>
          </a:p>
          <a:p>
            <a:pPr lvl="1"/>
            <a:r>
              <a:rPr lang="en-US" dirty="0" smtClean="0"/>
              <a:t>The </a:t>
            </a:r>
            <a:r>
              <a:rPr lang="en-US" dirty="0"/>
              <a:t>organization as a </a:t>
            </a:r>
            <a:r>
              <a:rPr lang="en-US" dirty="0" smtClean="0"/>
              <a:t>whole provides </a:t>
            </a:r>
            <a:r>
              <a:rPr lang="en-US" dirty="0"/>
              <a:t>certain services to its customers and partners.</a:t>
            </a:r>
          </a:p>
          <a:p>
            <a:r>
              <a:rPr lang="en-US" dirty="0"/>
              <a:t>When IT recognizes this pattern and adopts service as the </a:t>
            </a:r>
            <a:r>
              <a:rPr lang="en-US" dirty="0" smtClean="0"/>
              <a:t>foundation of </a:t>
            </a:r>
            <a:r>
              <a:rPr lang="en-US" dirty="0"/>
              <a:t>everything a company does, it becomes service oriented. </a:t>
            </a:r>
            <a:endParaRPr lang="en-US" dirty="0" smtClean="0"/>
          </a:p>
          <a:p>
            <a:r>
              <a:rPr lang="en-US" dirty="0" smtClean="0"/>
              <a:t>SOA, then</a:t>
            </a:r>
            <a:r>
              <a:rPr lang="en-US" dirty="0"/>
              <a:t>, encourages a business to be process oriented and IT to be </a:t>
            </a:r>
            <a:r>
              <a:rPr lang="en-US" dirty="0" smtClean="0"/>
              <a:t>service oriented</a:t>
            </a:r>
            <a:r>
              <a:rPr lang="en-US" dirty="0"/>
              <a:t>.</a:t>
            </a:r>
          </a:p>
        </p:txBody>
      </p:sp>
    </p:spTree>
    <p:extLst>
      <p:ext uri="{BB962C8B-B14F-4D97-AF65-F5344CB8AC3E}">
        <p14:creationId xmlns:p14="http://schemas.microsoft.com/office/powerpoint/2010/main" val="4157425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a:t>
            </a:r>
            <a:r>
              <a:rPr lang="en-US" dirty="0"/>
              <a:t>between business process and service</a:t>
            </a:r>
          </a:p>
        </p:txBody>
      </p:sp>
      <p:sp>
        <p:nvSpPr>
          <p:cNvPr id="3" name="Content Placeholder 2"/>
          <p:cNvSpPr>
            <a:spLocks noGrp="1"/>
          </p:cNvSpPr>
          <p:nvPr>
            <p:ph idx="1"/>
          </p:nvPr>
        </p:nvSpPr>
        <p:spPr/>
        <p:txBody>
          <a:bodyPr>
            <a:normAutofit/>
          </a:bodyPr>
          <a:lstStyle/>
          <a:p>
            <a:r>
              <a:rPr lang="en-US" dirty="0" smtClean="0"/>
              <a:t>A </a:t>
            </a:r>
            <a:r>
              <a:rPr lang="en-US" dirty="0"/>
              <a:t>business process is a </a:t>
            </a:r>
            <a:r>
              <a:rPr lang="en-US" dirty="0">
                <a:solidFill>
                  <a:srgbClr val="FF0000"/>
                </a:solidFill>
              </a:rPr>
              <a:t>sequence of activities</a:t>
            </a:r>
            <a:r>
              <a:rPr lang="en-US" dirty="0"/>
              <a:t>. </a:t>
            </a:r>
            <a:endParaRPr lang="en-US" dirty="0" smtClean="0"/>
          </a:p>
          <a:p>
            <a:r>
              <a:rPr lang="en-US" dirty="0" smtClean="0"/>
              <a:t>Employees</a:t>
            </a:r>
            <a:r>
              <a:rPr lang="en-US" dirty="0"/>
              <a:t>, machines, </a:t>
            </a:r>
            <a:r>
              <a:rPr lang="en-US" dirty="0" smtClean="0"/>
              <a:t>and software </a:t>
            </a:r>
            <a:r>
              <a:rPr lang="en-US" dirty="0"/>
              <a:t>systems perform these activities. They are called </a:t>
            </a:r>
            <a:r>
              <a:rPr lang="en-US" dirty="0">
                <a:solidFill>
                  <a:srgbClr val="FF0000"/>
                </a:solidFill>
              </a:rPr>
              <a:t>service </a:t>
            </a:r>
            <a:r>
              <a:rPr lang="en-US" dirty="0" smtClean="0">
                <a:solidFill>
                  <a:srgbClr val="FF0000"/>
                </a:solidFill>
              </a:rPr>
              <a:t>providers</a:t>
            </a:r>
            <a:r>
              <a:rPr lang="en-US" dirty="0"/>
              <a:t>, or, in short, </a:t>
            </a:r>
            <a:r>
              <a:rPr lang="en-US" dirty="0">
                <a:solidFill>
                  <a:srgbClr val="FF0000"/>
                </a:solidFill>
              </a:rPr>
              <a:t>services</a:t>
            </a:r>
            <a:r>
              <a:rPr lang="en-US" dirty="0"/>
              <a:t>. </a:t>
            </a:r>
            <a:endParaRPr lang="en-US" dirty="0" smtClean="0"/>
          </a:p>
          <a:p>
            <a:r>
              <a:rPr lang="en-US" dirty="0" smtClean="0"/>
              <a:t>Each </a:t>
            </a:r>
            <a:r>
              <a:rPr lang="en-US" dirty="0"/>
              <a:t>service is capable of performing a </a:t>
            </a:r>
            <a:r>
              <a:rPr lang="en-US" dirty="0" smtClean="0"/>
              <a:t>few tasks</a:t>
            </a:r>
            <a:r>
              <a:rPr lang="en-US" dirty="0"/>
              <a:t>. </a:t>
            </a:r>
            <a:endParaRPr lang="en-US" dirty="0" smtClean="0"/>
          </a:p>
          <a:p>
            <a:r>
              <a:rPr lang="en-US" dirty="0" smtClean="0"/>
              <a:t>A </a:t>
            </a:r>
            <a:r>
              <a:rPr lang="en-US" dirty="0"/>
              <a:t>business process </a:t>
            </a:r>
            <a:r>
              <a:rPr lang="en-US" dirty="0">
                <a:solidFill>
                  <a:srgbClr val="FF0000"/>
                </a:solidFill>
              </a:rPr>
              <a:t>acts as a conductor</a:t>
            </a:r>
            <a:r>
              <a:rPr lang="en-US" dirty="0"/>
              <a:t> in an orchestra and </a:t>
            </a:r>
            <a:r>
              <a:rPr lang="en-US" dirty="0" smtClean="0"/>
              <a:t>asks the </a:t>
            </a:r>
            <a:r>
              <a:rPr lang="en-US" dirty="0"/>
              <a:t>service providers to perform speciﬁc tasks. </a:t>
            </a:r>
            <a:endParaRPr lang="en-US" dirty="0" smtClean="0"/>
          </a:p>
          <a:p>
            <a:r>
              <a:rPr lang="en-US" dirty="0" smtClean="0"/>
              <a:t>And </a:t>
            </a:r>
            <a:r>
              <a:rPr lang="en-US" dirty="0"/>
              <a:t>in this way, </a:t>
            </a:r>
            <a:r>
              <a:rPr lang="en-US" dirty="0" smtClean="0"/>
              <a:t>services become </a:t>
            </a:r>
            <a:r>
              <a:rPr lang="en-US" dirty="0"/>
              <a:t>the building blocks of a business.</a:t>
            </a:r>
          </a:p>
        </p:txBody>
      </p:sp>
    </p:spTree>
    <p:extLst>
      <p:ext uri="{BB962C8B-B14F-4D97-AF65-F5344CB8AC3E}">
        <p14:creationId xmlns:p14="http://schemas.microsoft.com/office/powerpoint/2010/main" val="4141396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between business process and service</a:t>
            </a:r>
          </a:p>
        </p:txBody>
      </p:sp>
      <p:sp>
        <p:nvSpPr>
          <p:cNvPr id="3" name="Content Placeholder 2"/>
          <p:cNvSpPr>
            <a:spLocks noGrp="1"/>
          </p:cNvSpPr>
          <p:nvPr>
            <p:ph idx="1"/>
          </p:nvPr>
        </p:nvSpPr>
        <p:spPr/>
        <p:txBody>
          <a:bodyPr>
            <a:normAutofit/>
          </a:bodyPr>
          <a:lstStyle/>
          <a:p>
            <a:r>
              <a:rPr lang="en-US" dirty="0"/>
              <a:t>In SOA, a business process literally runs as software. </a:t>
            </a:r>
            <a:endParaRPr lang="en-US" dirty="0" smtClean="0"/>
          </a:p>
          <a:p>
            <a:r>
              <a:rPr lang="en-US" dirty="0" smtClean="0"/>
              <a:t>This </a:t>
            </a:r>
            <a:r>
              <a:rPr lang="en-US" dirty="0"/>
              <a:t>is known </a:t>
            </a:r>
            <a:r>
              <a:rPr lang="en-US" dirty="0" smtClean="0"/>
              <a:t>as business </a:t>
            </a:r>
            <a:r>
              <a:rPr lang="en-US" dirty="0"/>
              <a:t>process automation. An automated business process is </a:t>
            </a:r>
            <a:r>
              <a:rPr lang="en-US" dirty="0" smtClean="0"/>
              <a:t>also known </a:t>
            </a:r>
            <a:r>
              <a:rPr lang="en-US" dirty="0"/>
              <a:t>as orchestration. </a:t>
            </a:r>
            <a:endParaRPr lang="en-US" dirty="0" smtClean="0"/>
          </a:p>
          <a:p>
            <a:r>
              <a:rPr lang="en-US" dirty="0" smtClean="0"/>
              <a:t>Essentially</a:t>
            </a:r>
            <a:r>
              <a:rPr lang="en-US" dirty="0"/>
              <a:t>, the orchestration software does </a:t>
            </a:r>
            <a:r>
              <a:rPr lang="en-US" dirty="0" smtClean="0"/>
              <a:t>the </a:t>
            </a:r>
            <a:r>
              <a:rPr lang="en-US" dirty="0" smtClean="0">
                <a:solidFill>
                  <a:srgbClr val="FF0000"/>
                </a:solidFill>
              </a:rPr>
              <a:t>coordination </a:t>
            </a:r>
            <a:r>
              <a:rPr lang="en-US" dirty="0">
                <a:solidFill>
                  <a:srgbClr val="FF0000"/>
                </a:solidFill>
              </a:rPr>
              <a:t>of tasks </a:t>
            </a:r>
            <a:r>
              <a:rPr lang="en-US" dirty="0"/>
              <a:t>that eventually complete a business goal. </a:t>
            </a:r>
            <a:endParaRPr lang="en-US" dirty="0" smtClean="0"/>
          </a:p>
          <a:p>
            <a:r>
              <a:rPr lang="en-US" dirty="0" smtClean="0"/>
              <a:t>For the ﬁrst </a:t>
            </a:r>
            <a:r>
              <a:rPr lang="en-US" dirty="0"/>
              <a:t>time, key business operations are overseen, controlled, and </a:t>
            </a:r>
            <a:r>
              <a:rPr lang="en-US" dirty="0" smtClean="0"/>
              <a:t>managed by </a:t>
            </a:r>
            <a:r>
              <a:rPr lang="en-US" dirty="0"/>
              <a:t>a piece of software</a:t>
            </a:r>
            <a:r>
              <a:rPr lang="en-US" dirty="0" smtClean="0"/>
              <a:t>.</a:t>
            </a:r>
          </a:p>
          <a:p>
            <a:pPr lvl="1"/>
            <a:r>
              <a:rPr lang="en-US" dirty="0" smtClean="0"/>
              <a:t>Airbus 320 was </a:t>
            </a:r>
            <a:r>
              <a:rPr lang="en-US" dirty="0"/>
              <a:t>the ﬁrst major airplane to be piloted by software</a:t>
            </a:r>
            <a:r>
              <a:rPr lang="en-US" dirty="0" smtClean="0"/>
              <a:t>.</a:t>
            </a:r>
          </a:p>
        </p:txBody>
      </p:sp>
    </p:spTree>
    <p:extLst>
      <p:ext uri="{BB962C8B-B14F-4D97-AF65-F5344CB8AC3E}">
        <p14:creationId xmlns:p14="http://schemas.microsoft.com/office/powerpoint/2010/main" val="4193621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between business process and service</a:t>
            </a:r>
          </a:p>
        </p:txBody>
      </p:sp>
      <p:sp>
        <p:nvSpPr>
          <p:cNvPr id="3" name="Content Placeholder 2"/>
          <p:cNvSpPr>
            <a:spLocks noGrp="1"/>
          </p:cNvSpPr>
          <p:nvPr>
            <p:ph idx="1"/>
          </p:nvPr>
        </p:nvSpPr>
        <p:spPr/>
        <p:txBody>
          <a:bodyPr>
            <a:normAutofit/>
          </a:bodyPr>
          <a:lstStyle/>
          <a:p>
            <a:r>
              <a:rPr lang="en-US" dirty="0"/>
              <a:t>It is tempting to think that automating a process will improve its </a:t>
            </a:r>
            <a:r>
              <a:rPr lang="en-US" dirty="0" smtClean="0"/>
              <a:t>performance. But </a:t>
            </a:r>
            <a:r>
              <a:rPr lang="en-US" dirty="0"/>
              <a:t>that is not true. </a:t>
            </a:r>
            <a:endParaRPr lang="en-US" dirty="0" smtClean="0"/>
          </a:p>
          <a:p>
            <a:r>
              <a:rPr lang="en-US" dirty="0" smtClean="0"/>
              <a:t>A </a:t>
            </a:r>
            <a:r>
              <a:rPr lang="en-US" dirty="0"/>
              <a:t>poorly designed process that takes </a:t>
            </a:r>
            <a:r>
              <a:rPr lang="en-US" dirty="0" smtClean="0"/>
              <a:t>too long </a:t>
            </a:r>
            <a:r>
              <a:rPr lang="en-US" dirty="0"/>
              <a:t>and costs too much will continue to be that way after you </a:t>
            </a:r>
            <a:r>
              <a:rPr lang="en-US" dirty="0" smtClean="0"/>
              <a:t>have automated </a:t>
            </a:r>
            <a:r>
              <a:rPr lang="en-US" dirty="0"/>
              <a:t>it. SOA does not magically make a process more efﬁcient.</a:t>
            </a:r>
          </a:p>
          <a:p>
            <a:r>
              <a:rPr lang="en-US" dirty="0"/>
              <a:t>It does provide ways which, when used, can improve a process. For </a:t>
            </a:r>
            <a:r>
              <a:rPr lang="en-US" dirty="0" smtClean="0"/>
              <a:t>example, you </a:t>
            </a:r>
            <a:r>
              <a:rPr lang="en-US" dirty="0"/>
              <a:t>can eliminate duplicate manual data entry in multiple </a:t>
            </a:r>
            <a:r>
              <a:rPr lang="en-US" dirty="0" smtClean="0"/>
              <a:t>systems </a:t>
            </a:r>
            <a:r>
              <a:rPr lang="en-US" dirty="0"/>
              <a:t>by having the orchestration automatically transfer the data </a:t>
            </a:r>
            <a:r>
              <a:rPr lang="en-US" dirty="0" smtClean="0"/>
              <a:t>to these </a:t>
            </a:r>
            <a:r>
              <a:rPr lang="en-US" dirty="0"/>
              <a:t>systems.</a:t>
            </a:r>
          </a:p>
          <a:p>
            <a:endParaRPr lang="en-US" dirty="0"/>
          </a:p>
        </p:txBody>
      </p:sp>
    </p:spTree>
    <p:extLst>
      <p:ext uri="{BB962C8B-B14F-4D97-AF65-F5344CB8AC3E}">
        <p14:creationId xmlns:p14="http://schemas.microsoft.com/office/powerpoint/2010/main" val="1756070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a:t>
            </a:r>
            <a:endParaRPr lang="en-US" dirty="0"/>
          </a:p>
        </p:txBody>
      </p:sp>
      <p:sp>
        <p:nvSpPr>
          <p:cNvPr id="3" name="Content Placeholder 2"/>
          <p:cNvSpPr>
            <a:spLocks noGrp="1"/>
          </p:cNvSpPr>
          <p:nvPr>
            <p:ph idx="1"/>
          </p:nvPr>
        </p:nvSpPr>
        <p:spPr>
          <a:xfrm>
            <a:off x="457200" y="4648200"/>
            <a:ext cx="8229600" cy="914400"/>
          </a:xfrm>
        </p:spPr>
        <p:txBody>
          <a:bodyPr/>
          <a:lstStyle/>
          <a:p>
            <a:pPr marL="109728" indent="0" algn="ctr">
              <a:buNone/>
            </a:pPr>
            <a:r>
              <a:rPr lang="en-US" dirty="0" smtClean="0">
                <a:solidFill>
                  <a:srgbClr val="FF0000"/>
                </a:solidFill>
              </a:rPr>
              <a:t>Productivity</a:t>
            </a:r>
            <a:r>
              <a:rPr lang="en-US" dirty="0" smtClean="0"/>
              <a:t> = Output : Input</a:t>
            </a:r>
            <a:endParaRPr lang="en-US" dirty="0"/>
          </a:p>
        </p:txBody>
      </p:sp>
      <p:sp>
        <p:nvSpPr>
          <p:cNvPr id="4" name="Rectangle 3"/>
          <p:cNvSpPr/>
          <p:nvPr/>
        </p:nvSpPr>
        <p:spPr>
          <a:xfrm>
            <a:off x="1295400" y="2600654"/>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a:t>
            </a:r>
            <a:endParaRPr lang="en-US" dirty="0"/>
          </a:p>
        </p:txBody>
      </p:sp>
      <p:sp>
        <p:nvSpPr>
          <p:cNvPr id="5" name="Rectangle 4"/>
          <p:cNvSpPr/>
          <p:nvPr/>
        </p:nvSpPr>
        <p:spPr>
          <a:xfrm>
            <a:off x="6096000" y="2600654"/>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endParaRPr lang="en-US" dirty="0"/>
          </a:p>
        </p:txBody>
      </p:sp>
      <p:sp>
        <p:nvSpPr>
          <p:cNvPr id="6" name="Rounded Rectangle 5"/>
          <p:cNvSpPr/>
          <p:nvPr/>
        </p:nvSpPr>
        <p:spPr>
          <a:xfrm>
            <a:off x="3429000" y="2600654"/>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a:t>
            </a:r>
            <a:endParaRPr lang="en-US" dirty="0"/>
          </a:p>
        </p:txBody>
      </p:sp>
      <p:sp>
        <p:nvSpPr>
          <p:cNvPr id="7" name="TextBox 6"/>
          <p:cNvSpPr txBox="1"/>
          <p:nvPr/>
        </p:nvSpPr>
        <p:spPr>
          <a:xfrm>
            <a:off x="1305791" y="3743654"/>
            <a:ext cx="2362200" cy="369332"/>
          </a:xfrm>
          <a:prstGeom prst="rect">
            <a:avLst/>
          </a:prstGeom>
          <a:noFill/>
        </p:spPr>
        <p:txBody>
          <a:bodyPr wrap="square" rtlCol="0">
            <a:spAutoFit/>
          </a:bodyPr>
          <a:lstStyle/>
          <a:p>
            <a:r>
              <a:rPr lang="en-US" dirty="0" smtClean="0"/>
              <a:t>Resources</a:t>
            </a:r>
            <a:endParaRPr lang="en-US" dirty="0"/>
          </a:p>
        </p:txBody>
      </p:sp>
      <p:sp>
        <p:nvSpPr>
          <p:cNvPr id="8" name="TextBox 7"/>
          <p:cNvSpPr txBox="1"/>
          <p:nvPr/>
        </p:nvSpPr>
        <p:spPr>
          <a:xfrm>
            <a:off x="5486400" y="3743654"/>
            <a:ext cx="2819400" cy="369332"/>
          </a:xfrm>
          <a:prstGeom prst="rect">
            <a:avLst/>
          </a:prstGeom>
          <a:noFill/>
        </p:spPr>
        <p:txBody>
          <a:bodyPr wrap="square" rtlCol="0">
            <a:spAutoFit/>
          </a:bodyPr>
          <a:lstStyle/>
          <a:p>
            <a:r>
              <a:rPr lang="en-US" dirty="0" smtClean="0"/>
              <a:t>Attainment of the Goal</a:t>
            </a:r>
            <a:endParaRPr lang="en-US" dirty="0"/>
          </a:p>
        </p:txBody>
      </p:sp>
      <p:sp>
        <p:nvSpPr>
          <p:cNvPr id="9" name="Rectangle 8"/>
          <p:cNvSpPr/>
          <p:nvPr/>
        </p:nvSpPr>
        <p:spPr>
          <a:xfrm>
            <a:off x="914400" y="6128266"/>
            <a:ext cx="79248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553592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Modeling</a:t>
            </a:r>
            <a:endParaRPr lang="en-US" dirty="0"/>
          </a:p>
        </p:txBody>
      </p:sp>
      <p:sp>
        <p:nvSpPr>
          <p:cNvPr id="3" name="Content Placeholder 2"/>
          <p:cNvSpPr>
            <a:spLocks noGrp="1"/>
          </p:cNvSpPr>
          <p:nvPr>
            <p:ph idx="1"/>
          </p:nvPr>
        </p:nvSpPr>
        <p:spPr/>
        <p:txBody>
          <a:bodyPr>
            <a:normAutofit lnSpcReduction="10000"/>
          </a:bodyPr>
          <a:lstStyle/>
          <a:p>
            <a:r>
              <a:rPr lang="en-US" dirty="0"/>
              <a:t>Object oriented analysis and design (OOAD) had tremendous </a:t>
            </a:r>
            <a:r>
              <a:rPr lang="en-US" dirty="0" smtClean="0"/>
              <a:t>impact on </a:t>
            </a:r>
            <a:r>
              <a:rPr lang="en-US" dirty="0"/>
              <a:t>IT. </a:t>
            </a:r>
            <a:r>
              <a:rPr lang="en-US" dirty="0" smtClean="0"/>
              <a:t>Business </a:t>
            </a:r>
            <a:r>
              <a:rPr lang="en-US" dirty="0"/>
              <a:t>problems were captured as use cases. They </a:t>
            </a:r>
            <a:r>
              <a:rPr lang="en-US" dirty="0" smtClean="0"/>
              <a:t>were then </a:t>
            </a:r>
            <a:r>
              <a:rPr lang="en-US" dirty="0"/>
              <a:t>analyzed to deﬁne classes, such as Customer and Order. </a:t>
            </a:r>
            <a:endParaRPr lang="en-US" dirty="0" smtClean="0"/>
          </a:p>
          <a:p>
            <a:r>
              <a:rPr lang="en-US" dirty="0" smtClean="0"/>
              <a:t>The approach allowed </a:t>
            </a:r>
            <a:r>
              <a:rPr lang="en-US" dirty="0"/>
              <a:t>IT to grapple with complex problems. A software </a:t>
            </a:r>
            <a:r>
              <a:rPr lang="en-US" dirty="0" smtClean="0"/>
              <a:t>application developed </a:t>
            </a:r>
            <a:r>
              <a:rPr lang="en-US" dirty="0"/>
              <a:t>using this approach is generally easier to </a:t>
            </a:r>
            <a:r>
              <a:rPr lang="en-US" dirty="0" smtClean="0"/>
              <a:t>understand and </a:t>
            </a:r>
            <a:r>
              <a:rPr lang="en-US" dirty="0"/>
              <a:t>maintain.</a:t>
            </a:r>
          </a:p>
          <a:p>
            <a:r>
              <a:rPr lang="en-US" dirty="0"/>
              <a:t>As successful as OOAD was, its scope was limited to individual </a:t>
            </a:r>
            <a:r>
              <a:rPr lang="en-US" dirty="0" smtClean="0"/>
              <a:t>software </a:t>
            </a:r>
            <a:r>
              <a:rPr lang="en-US" dirty="0"/>
              <a:t>applications. Objects were the building blocks of a single application.</a:t>
            </a:r>
          </a:p>
          <a:p>
            <a:r>
              <a:rPr lang="en-US" dirty="0"/>
              <a:t>Unfortunately, a business rarely does anything using just </a:t>
            </a:r>
            <a:r>
              <a:rPr lang="en-US" dirty="0" smtClean="0"/>
              <a:t>one software </a:t>
            </a:r>
            <a:r>
              <a:rPr lang="en-US" dirty="0"/>
              <a:t>application, or using just software, for that matter.</a:t>
            </a:r>
            <a:endParaRPr lang="en-US" dirty="0"/>
          </a:p>
        </p:txBody>
      </p:sp>
    </p:spTree>
    <p:extLst>
      <p:ext uri="{BB962C8B-B14F-4D97-AF65-F5344CB8AC3E}">
        <p14:creationId xmlns:p14="http://schemas.microsoft.com/office/powerpoint/2010/main" val="3616620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618265"/>
            <a:ext cx="6248400" cy="5621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96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0692" y="1828800"/>
            <a:ext cx="638261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3628" y="775452"/>
            <a:ext cx="6623572" cy="890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164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2: Explore Business Process Modeling Tools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2822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a:t>
            </a:r>
            <a:endParaRPr lang="en-US" dirty="0"/>
          </a:p>
        </p:txBody>
      </p:sp>
      <p:sp>
        <p:nvSpPr>
          <p:cNvPr id="3" name="Content Placeholder 2"/>
          <p:cNvSpPr>
            <a:spLocks noGrp="1"/>
          </p:cNvSpPr>
          <p:nvPr>
            <p:ph idx="1"/>
          </p:nvPr>
        </p:nvSpPr>
        <p:spPr/>
        <p:txBody>
          <a:bodyPr/>
          <a:lstStyle/>
          <a:p>
            <a:r>
              <a:rPr lang="en-US" dirty="0" smtClean="0"/>
              <a:t>The level of productivity depends on the execution of certain managerial functions such as planning, organizing, directing, and controlling. </a:t>
            </a:r>
          </a:p>
          <a:p>
            <a:endParaRPr lang="en-US" dirty="0" smtClean="0"/>
          </a:p>
        </p:txBody>
      </p:sp>
      <p:sp>
        <p:nvSpPr>
          <p:cNvPr id="4" name="Rectangle 3"/>
          <p:cNvSpPr/>
          <p:nvPr/>
        </p:nvSpPr>
        <p:spPr>
          <a:xfrm>
            <a:off x="1295400" y="6260068"/>
            <a:ext cx="75438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256965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Organization</a:t>
            </a:r>
            <a:endParaRPr lang="en-US" dirty="0"/>
          </a:p>
        </p:txBody>
      </p:sp>
      <p:sp>
        <p:nvSpPr>
          <p:cNvPr id="3" name="Content Placeholder 2"/>
          <p:cNvSpPr>
            <a:spLocks noGrp="1"/>
          </p:cNvSpPr>
          <p:nvPr>
            <p:ph idx="1"/>
          </p:nvPr>
        </p:nvSpPr>
        <p:spPr/>
        <p:txBody>
          <a:bodyPr>
            <a:normAutofit/>
          </a:bodyPr>
          <a:lstStyle/>
          <a:p>
            <a:r>
              <a:rPr lang="en-US" dirty="0"/>
              <a:t>The Organization is divided into different units based on the functions their </a:t>
            </a:r>
            <a:r>
              <a:rPr lang="en-US" dirty="0" smtClean="0"/>
              <a:t>perform. </a:t>
            </a:r>
          </a:p>
          <a:p>
            <a:pPr lvl="1"/>
            <a:r>
              <a:rPr lang="en-US" dirty="0"/>
              <a:t>Organization that make product to sell have the following functional areas of operation: purchasing, production, and material management, marketing and sales, accounting and finance, human resources, etc.</a:t>
            </a:r>
          </a:p>
          <a:p>
            <a:r>
              <a:rPr lang="en-US" dirty="0"/>
              <a:t>The various departments have their own goals. </a:t>
            </a:r>
            <a:endParaRPr lang="en-US" dirty="0" smtClean="0"/>
          </a:p>
          <a:p>
            <a:r>
              <a:rPr lang="en-US" dirty="0" smtClean="0"/>
              <a:t>The </a:t>
            </a:r>
            <a:r>
              <a:rPr lang="en-US" dirty="0"/>
              <a:t>different departments function in isolation and have their own data collection and analysis system.</a:t>
            </a:r>
          </a:p>
          <a:p>
            <a:pPr lvl="1"/>
            <a:r>
              <a:rPr lang="en-US" dirty="0" smtClean="0"/>
              <a:t>One functional areas was not aware of what was happening in the other areas.</a:t>
            </a:r>
          </a:p>
          <a:p>
            <a:pPr lvl="1"/>
            <a:r>
              <a:rPr lang="en-US" dirty="0" smtClean="0"/>
              <a:t>This lack of knowledge created conflicts of interests.</a:t>
            </a:r>
          </a:p>
          <a:p>
            <a:endParaRPr lang="en-US" dirty="0"/>
          </a:p>
        </p:txBody>
      </p:sp>
      <p:sp>
        <p:nvSpPr>
          <p:cNvPr id="4" name="Rectangle 3"/>
          <p:cNvSpPr/>
          <p:nvPr/>
        </p:nvSpPr>
        <p:spPr>
          <a:xfrm>
            <a:off x="1219200" y="6412468"/>
            <a:ext cx="77724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3508355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“Enterprise” way…</a:t>
            </a:r>
            <a:endParaRPr lang="en-US" dirty="0"/>
          </a:p>
        </p:txBody>
      </p:sp>
      <p:sp>
        <p:nvSpPr>
          <p:cNvPr id="3" name="Content Placeholder 2"/>
          <p:cNvSpPr>
            <a:spLocks noGrp="1"/>
          </p:cNvSpPr>
          <p:nvPr>
            <p:ph idx="1"/>
          </p:nvPr>
        </p:nvSpPr>
        <p:spPr/>
        <p:txBody>
          <a:bodyPr>
            <a:normAutofit/>
          </a:bodyPr>
          <a:lstStyle/>
          <a:p>
            <a:r>
              <a:rPr lang="en-US" dirty="0" smtClean="0"/>
              <a:t>In the enterprise way, the entire organization is considered as </a:t>
            </a:r>
            <a:r>
              <a:rPr lang="en-US" dirty="0" smtClean="0">
                <a:solidFill>
                  <a:srgbClr val="FF0000"/>
                </a:solidFill>
              </a:rPr>
              <a:t>a single system</a:t>
            </a:r>
            <a:r>
              <a:rPr lang="en-US" dirty="0" smtClean="0"/>
              <a:t>.</a:t>
            </a:r>
          </a:p>
          <a:p>
            <a:r>
              <a:rPr lang="en-US" dirty="0" smtClean="0"/>
              <a:t>Information about all the aspects of the organization is stored centrally and is available to all departments, thus avoiding conflicts.</a:t>
            </a:r>
          </a:p>
          <a:p>
            <a:endParaRPr lang="en-US" dirty="0" smtClean="0"/>
          </a:p>
          <a:p>
            <a:endParaRPr lang="en-US" dirty="0"/>
          </a:p>
        </p:txBody>
      </p:sp>
      <p:sp>
        <p:nvSpPr>
          <p:cNvPr id="4" name="Rectangle 3"/>
          <p:cNvSpPr/>
          <p:nvPr/>
        </p:nvSpPr>
        <p:spPr>
          <a:xfrm>
            <a:off x="1219200" y="6260068"/>
            <a:ext cx="76200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3075168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Function </a:t>
            </a:r>
            <a:r>
              <a:rPr lang="en-US" dirty="0" err="1"/>
              <a:t>vs</a:t>
            </a:r>
            <a:r>
              <a:rPr lang="en-US" dirty="0"/>
              <a:t> Business Process</a:t>
            </a:r>
          </a:p>
        </p:txBody>
      </p:sp>
      <p:sp>
        <p:nvSpPr>
          <p:cNvPr id="4" name="Rectangle 3"/>
          <p:cNvSpPr/>
          <p:nvPr/>
        </p:nvSpPr>
        <p:spPr>
          <a:xfrm>
            <a:off x="990600" y="2895600"/>
            <a:ext cx="1447800" cy="34290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pPr algn="ctr"/>
            <a:r>
              <a:rPr lang="en-US" dirty="0" smtClean="0"/>
              <a:t>Inventory</a:t>
            </a:r>
            <a:endParaRPr lang="en-US" dirty="0"/>
          </a:p>
        </p:txBody>
      </p:sp>
      <p:sp>
        <p:nvSpPr>
          <p:cNvPr id="5" name="Rectangle 4"/>
          <p:cNvSpPr/>
          <p:nvPr/>
        </p:nvSpPr>
        <p:spPr>
          <a:xfrm>
            <a:off x="2561665" y="2895600"/>
            <a:ext cx="1447800" cy="34290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pPr algn="ctr"/>
            <a:r>
              <a:rPr lang="en-US" dirty="0" smtClean="0"/>
              <a:t>Production</a:t>
            </a:r>
            <a:endParaRPr lang="en-US" dirty="0"/>
          </a:p>
        </p:txBody>
      </p:sp>
      <p:sp>
        <p:nvSpPr>
          <p:cNvPr id="6" name="Rectangle 5"/>
          <p:cNvSpPr/>
          <p:nvPr/>
        </p:nvSpPr>
        <p:spPr>
          <a:xfrm>
            <a:off x="4114800" y="2895600"/>
            <a:ext cx="1447800" cy="34290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pPr algn="ctr"/>
            <a:r>
              <a:rPr lang="en-US" dirty="0" smtClean="0"/>
              <a:t>Sales</a:t>
            </a:r>
            <a:endParaRPr lang="en-US" dirty="0"/>
          </a:p>
        </p:txBody>
      </p:sp>
      <p:sp>
        <p:nvSpPr>
          <p:cNvPr id="7" name="Rectangle 6"/>
          <p:cNvSpPr/>
          <p:nvPr/>
        </p:nvSpPr>
        <p:spPr>
          <a:xfrm>
            <a:off x="5672418" y="2895600"/>
            <a:ext cx="1447800" cy="34290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pPr algn="ctr"/>
            <a:r>
              <a:rPr lang="en-US" dirty="0" smtClean="0"/>
              <a:t>Marketing</a:t>
            </a:r>
            <a:endParaRPr lang="en-US" dirty="0"/>
          </a:p>
        </p:txBody>
      </p:sp>
      <p:sp>
        <p:nvSpPr>
          <p:cNvPr id="8" name="Rectangle 7"/>
          <p:cNvSpPr/>
          <p:nvPr/>
        </p:nvSpPr>
        <p:spPr>
          <a:xfrm>
            <a:off x="7239000" y="2895600"/>
            <a:ext cx="1447800" cy="34290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pPr algn="ctr"/>
            <a:r>
              <a:rPr lang="en-US" dirty="0" smtClean="0"/>
              <a:t>Human Resource</a:t>
            </a:r>
            <a:endParaRPr lang="en-US" dirty="0"/>
          </a:p>
        </p:txBody>
      </p:sp>
      <p:cxnSp>
        <p:nvCxnSpPr>
          <p:cNvPr id="10" name="Straight Arrow Connector 9"/>
          <p:cNvCxnSpPr/>
          <p:nvPr/>
        </p:nvCxnSpPr>
        <p:spPr>
          <a:xfrm>
            <a:off x="609600" y="3810000"/>
            <a:ext cx="8229600" cy="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600" y="4762500"/>
            <a:ext cx="8229600" cy="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00636" y="5638800"/>
            <a:ext cx="8229600" cy="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16200000">
            <a:off x="-1346057" y="4304411"/>
            <a:ext cx="3518646" cy="369332"/>
          </a:xfrm>
          <a:prstGeom prst="rect">
            <a:avLst/>
          </a:prstGeom>
          <a:noFill/>
        </p:spPr>
        <p:txBody>
          <a:bodyPr wrap="square" rtlCol="0">
            <a:spAutoFit/>
          </a:bodyPr>
          <a:lstStyle/>
          <a:p>
            <a:r>
              <a:rPr lang="en-US" b="1" dirty="0" smtClean="0"/>
              <a:t>BUSINESS PROCESSES</a:t>
            </a:r>
            <a:endParaRPr lang="en-US" b="1" dirty="0"/>
          </a:p>
        </p:txBody>
      </p:sp>
      <p:sp>
        <p:nvSpPr>
          <p:cNvPr id="16" name="TextBox 15"/>
          <p:cNvSpPr txBox="1"/>
          <p:nvPr/>
        </p:nvSpPr>
        <p:spPr>
          <a:xfrm>
            <a:off x="3285565" y="2450068"/>
            <a:ext cx="3518646" cy="369332"/>
          </a:xfrm>
          <a:prstGeom prst="rect">
            <a:avLst/>
          </a:prstGeom>
          <a:noFill/>
        </p:spPr>
        <p:txBody>
          <a:bodyPr wrap="square" rtlCol="0">
            <a:spAutoFit/>
          </a:bodyPr>
          <a:lstStyle/>
          <a:p>
            <a:r>
              <a:rPr lang="en-US" b="1" dirty="0" smtClean="0"/>
              <a:t>BUSINESS FUNCTION</a:t>
            </a:r>
            <a:endParaRPr lang="en-US" b="1" dirty="0"/>
          </a:p>
        </p:txBody>
      </p:sp>
      <p:sp>
        <p:nvSpPr>
          <p:cNvPr id="9" name="Rectangle 8"/>
          <p:cNvSpPr/>
          <p:nvPr/>
        </p:nvSpPr>
        <p:spPr>
          <a:xfrm>
            <a:off x="838200" y="6400800"/>
            <a:ext cx="8077200" cy="369332"/>
          </a:xfrm>
          <a:prstGeom prst="rect">
            <a:avLst/>
          </a:prstGeom>
        </p:spPr>
        <p:txBody>
          <a:bodyPr wrap="square">
            <a:spAutoFit/>
          </a:bodyPr>
          <a:lstStyle/>
          <a:p>
            <a:r>
              <a:rPr lang="en-US" dirty="0" smtClean="0"/>
              <a:t>A process cuts across more than one business function to get a task done.</a:t>
            </a:r>
          </a:p>
        </p:txBody>
      </p:sp>
    </p:spTree>
    <p:extLst>
      <p:ext uri="{BB962C8B-B14F-4D97-AF65-F5344CB8AC3E}">
        <p14:creationId xmlns:p14="http://schemas.microsoft.com/office/powerpoint/2010/main" val="7776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Function </a:t>
            </a:r>
            <a:r>
              <a:rPr lang="en-US" dirty="0" err="1"/>
              <a:t>vs</a:t>
            </a:r>
            <a:r>
              <a:rPr lang="en-US" dirty="0"/>
              <a:t> Business Process</a:t>
            </a:r>
          </a:p>
        </p:txBody>
      </p:sp>
      <p:sp>
        <p:nvSpPr>
          <p:cNvPr id="3" name="Content Placeholder 2"/>
          <p:cNvSpPr>
            <a:spLocks noGrp="1"/>
          </p:cNvSpPr>
          <p:nvPr>
            <p:ph idx="1"/>
          </p:nvPr>
        </p:nvSpPr>
        <p:spPr/>
        <p:txBody>
          <a:bodyPr/>
          <a:lstStyle/>
          <a:p>
            <a:r>
              <a:rPr lang="en-US" dirty="0"/>
              <a:t>Recently managers and organizations have started to think in terms of business process rather than business functions. </a:t>
            </a:r>
            <a:endParaRPr lang="en-US" dirty="0" smtClean="0"/>
          </a:p>
          <a:p>
            <a:r>
              <a:rPr lang="en-US" dirty="0" smtClean="0"/>
              <a:t>Inter-departmental information sharing through the use of integrated information systems will help the organization in </a:t>
            </a:r>
            <a:r>
              <a:rPr lang="en-US" dirty="0" smtClean="0">
                <a:solidFill>
                  <a:srgbClr val="FF0000"/>
                </a:solidFill>
              </a:rPr>
              <a:t>achieving customer satisfaction</a:t>
            </a:r>
            <a:r>
              <a:rPr lang="en-US" dirty="0" smtClean="0"/>
              <a:t> while </a:t>
            </a:r>
            <a:r>
              <a:rPr lang="en-US" dirty="0" smtClean="0">
                <a:solidFill>
                  <a:srgbClr val="FF0000"/>
                </a:solidFill>
              </a:rPr>
              <a:t>improving their productivity and efficiency</a:t>
            </a:r>
            <a:r>
              <a:rPr lang="en-US" dirty="0" smtClean="0"/>
              <a:t>.</a:t>
            </a:r>
            <a:endParaRPr lang="en-US" dirty="0"/>
          </a:p>
        </p:txBody>
      </p:sp>
    </p:spTree>
    <p:extLst>
      <p:ext uri="{BB962C8B-B14F-4D97-AF65-F5344CB8AC3E}">
        <p14:creationId xmlns:p14="http://schemas.microsoft.com/office/powerpoint/2010/main" val="1860529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a:t>
            </a:r>
            <a:endParaRPr lang="en-US" dirty="0"/>
          </a:p>
        </p:txBody>
      </p:sp>
      <p:sp>
        <p:nvSpPr>
          <p:cNvPr id="3" name="Content Placeholder 2"/>
          <p:cNvSpPr>
            <a:spLocks noGrp="1"/>
          </p:cNvSpPr>
          <p:nvPr>
            <p:ph idx="1"/>
          </p:nvPr>
        </p:nvSpPr>
        <p:spPr/>
        <p:txBody>
          <a:bodyPr>
            <a:normAutofit lnSpcReduction="10000"/>
          </a:bodyPr>
          <a:lstStyle/>
          <a:p>
            <a:r>
              <a:rPr lang="en-US" b="1" dirty="0" smtClean="0"/>
              <a:t>A business process is</a:t>
            </a:r>
            <a:r>
              <a:rPr lang="en-US" dirty="0" smtClean="0"/>
              <a:t> a set of coordinated tasks and activities, conducted by both people and equipment that will lead to accomplishing a specific organizational goal.</a:t>
            </a:r>
          </a:p>
          <a:p>
            <a:r>
              <a:rPr lang="en-US" dirty="0" smtClean="0"/>
              <a:t>A business process can be decomposed into sub-processes, which have their own attributes, but also contribute to achieving goal of the super-process.</a:t>
            </a:r>
          </a:p>
          <a:p>
            <a:r>
              <a:rPr lang="en-US" dirty="0" smtClean="0"/>
              <a:t>The analysis of business processes typically includes the mapping of processes and sub-processes down to activity level.</a:t>
            </a:r>
          </a:p>
          <a:p>
            <a:r>
              <a:rPr lang="en-US" b="1" dirty="0" smtClean="0"/>
              <a:t>Activities</a:t>
            </a:r>
            <a:r>
              <a:rPr lang="en-US" dirty="0" smtClean="0"/>
              <a:t> are part of the business process that </a:t>
            </a:r>
            <a:r>
              <a:rPr lang="en-US" dirty="0" smtClean="0">
                <a:solidFill>
                  <a:srgbClr val="FF0000"/>
                </a:solidFill>
              </a:rPr>
              <a:t>do not include any decision making</a:t>
            </a:r>
            <a:r>
              <a:rPr lang="en-US" dirty="0" smtClean="0"/>
              <a:t> and thus </a:t>
            </a:r>
            <a:r>
              <a:rPr lang="en-US" dirty="0" smtClean="0">
                <a:solidFill>
                  <a:srgbClr val="FF0000"/>
                </a:solidFill>
              </a:rPr>
              <a:t>not worth decomposing</a:t>
            </a:r>
            <a:r>
              <a:rPr lang="en-US" dirty="0" smtClean="0"/>
              <a:t>, such as “answer the phone”, “prepare the invoice”, “send the fax”, etc.</a:t>
            </a:r>
          </a:p>
        </p:txBody>
      </p:sp>
      <p:sp>
        <p:nvSpPr>
          <p:cNvPr id="4" name="Rectangle 3"/>
          <p:cNvSpPr/>
          <p:nvPr/>
        </p:nvSpPr>
        <p:spPr>
          <a:xfrm>
            <a:off x="1371600" y="6260068"/>
            <a:ext cx="7467600" cy="369332"/>
          </a:xfrm>
          <a:prstGeom prst="rect">
            <a:avLst/>
          </a:prstGeom>
        </p:spPr>
        <p:txBody>
          <a:bodyPr wrap="square">
            <a:spAutoFit/>
          </a:bodyPr>
          <a:lstStyle/>
          <a:p>
            <a:r>
              <a:rPr lang="en-US" dirty="0" smtClean="0"/>
              <a:t>Alexis Leon, “Enterprise Resource Planning”, Tata McGraw Hill, 2008</a:t>
            </a:r>
            <a:endParaRPr lang="en-US" dirty="0"/>
          </a:p>
        </p:txBody>
      </p:sp>
    </p:spTree>
    <p:extLst>
      <p:ext uri="{BB962C8B-B14F-4D97-AF65-F5344CB8AC3E}">
        <p14:creationId xmlns:p14="http://schemas.microsoft.com/office/powerpoint/2010/main" val="1812906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83</TotalTime>
  <Words>2443</Words>
  <Application>Microsoft Office PowerPoint</Application>
  <PresentationFormat>On-screen Show (4:3)</PresentationFormat>
  <Paragraphs>163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Business Process and SOA</vt:lpstr>
      <vt:lpstr>Enterprise</vt:lpstr>
      <vt:lpstr>Enterprise</vt:lpstr>
      <vt:lpstr>Enterprise</vt:lpstr>
      <vt:lpstr>Traditional Organization</vt:lpstr>
      <vt:lpstr>“Enterprise” way…</vt:lpstr>
      <vt:lpstr>Business Function vs Business Process</vt:lpstr>
      <vt:lpstr>Business Function vs Business Process</vt:lpstr>
      <vt:lpstr>Business Process</vt:lpstr>
      <vt:lpstr>Three types of business processes</vt:lpstr>
      <vt:lpstr>Business Process Characteristics (1)</vt:lpstr>
      <vt:lpstr>Business Process Characteristics (2)</vt:lpstr>
      <vt:lpstr>Business Process &amp; SOA</vt:lpstr>
      <vt:lpstr>Components of a Business Process</vt:lpstr>
      <vt:lpstr>Becoming Process Oriented</vt:lpstr>
      <vt:lpstr>CMMI</vt:lpstr>
      <vt:lpstr>PowerPoint Presentation</vt:lpstr>
      <vt:lpstr>Business Process Management</vt:lpstr>
      <vt:lpstr>Components of BPM</vt:lpstr>
      <vt:lpstr>Business Process &amp; SOA</vt:lpstr>
      <vt:lpstr>PowerPoint Presentation</vt:lpstr>
      <vt:lpstr>Business Process &amp; SOA</vt:lpstr>
      <vt:lpstr>PowerPoint Presentation</vt:lpstr>
      <vt:lpstr>PowerPoint Presentation</vt:lpstr>
      <vt:lpstr>Business Proses &amp; SOA</vt:lpstr>
      <vt:lpstr>Becoming Service Oriented</vt:lpstr>
      <vt:lpstr>Relationship between business process and service</vt:lpstr>
      <vt:lpstr>Relationship between business process and service</vt:lpstr>
      <vt:lpstr>Relationship between business process and service</vt:lpstr>
      <vt:lpstr>Business Process Modeling</vt:lpstr>
      <vt:lpstr>PowerPoint Presentation</vt:lpstr>
      <vt:lpstr>PowerPoint Presentation</vt:lpstr>
      <vt:lpstr>Task 2: Explore Business Process Modeling Tools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and SOA</dc:title>
  <dc:creator>Indri</dc:creator>
  <cp:lastModifiedBy>Indz</cp:lastModifiedBy>
  <cp:revision>37</cp:revision>
  <dcterms:created xsi:type="dcterms:W3CDTF">2014-09-29T01:24:46Z</dcterms:created>
  <dcterms:modified xsi:type="dcterms:W3CDTF">2014-09-29T03:03:05Z</dcterms:modified>
</cp:coreProperties>
</file>