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6" r:id="rId2"/>
    <p:sldId id="257" r:id="rId3"/>
    <p:sldId id="277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9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22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A396D-B9BB-C84C-B661-D17EA557118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9BF1-1F0F-364E-B81D-3FDA53981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9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3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9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0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41038" y="3784109"/>
            <a:ext cx="61029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i="1" dirty="0" smtClean="0">
                <a:solidFill>
                  <a:schemeClr val="bg1"/>
                </a:solidFill>
                <a:latin typeface="Arial" charset="0"/>
              </a:rPr>
              <a:t>REKAYASA SISTEM</a:t>
            </a: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PERTEMUAN 1 &amp; 2</a:t>
            </a:r>
          </a:p>
          <a:p>
            <a:pPr algn="ctr"/>
            <a:r>
              <a:rPr lang="en-US" sz="1600" b="1" dirty="0" err="1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Dr.Ir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. HUSNI </a:t>
            </a:r>
            <a:r>
              <a:rPr lang="en-US" sz="1600" b="1" dirty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SETIAWAN 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SASTRAMIHARDJA, MT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PROGRAM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STUDI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SISTEM INFORMASI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002074210"/>
      </p:ext>
    </p:extLst>
  </p:cSld>
  <p:clrMapOvr>
    <a:masterClrMapping/>
  </p:clrMapOvr>
  <p:transition xmlns:p14="http://schemas.microsoft.com/office/powerpoint/2010/main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50113"/>
            <a:ext cx="9144000" cy="62779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Engineering (SE) &amp; Project Management (PM)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1147891"/>
            <a:ext cx="9144000" cy="594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The </a:t>
            </a:r>
            <a:r>
              <a:rPr lang="en-US" sz="2400" b="1" u="sng" dirty="0"/>
              <a:t>engineering of a new complex system</a:t>
            </a:r>
            <a:r>
              <a:rPr lang="en-US" sz="2400" dirty="0"/>
              <a:t> usually begins with an </a:t>
            </a:r>
            <a:r>
              <a:rPr lang="en-US" sz="2400" b="1" dirty="0"/>
              <a:t>exploratory stage</a:t>
            </a:r>
            <a:r>
              <a:rPr lang="en-US" sz="2400" dirty="0"/>
              <a:t> </a:t>
            </a:r>
            <a:r>
              <a:rPr lang="id-ID" sz="2400" dirty="0" smtClean="0"/>
              <a:t>(</a:t>
            </a:r>
            <a:r>
              <a:rPr lang="en-US" sz="2000" dirty="0" smtClean="0"/>
              <a:t>in</a:t>
            </a:r>
            <a:r>
              <a:rPr lang="id-ID" sz="2000" dirty="0" smtClean="0"/>
              <a:t> </a:t>
            </a:r>
            <a:r>
              <a:rPr lang="en-US" sz="2000" dirty="0" smtClean="0"/>
              <a:t>which </a:t>
            </a:r>
            <a:r>
              <a:rPr lang="en-US" sz="2000" dirty="0"/>
              <a:t>a new system </a:t>
            </a:r>
            <a:r>
              <a:rPr lang="en-US" sz="2000" dirty="0" smtClean="0"/>
              <a:t>concept</a:t>
            </a:r>
            <a:r>
              <a:rPr lang="id-ID" sz="2400" dirty="0" smtClean="0"/>
              <a:t>)</a:t>
            </a:r>
            <a:r>
              <a:rPr lang="en-US" sz="2400" dirty="0" smtClean="0"/>
              <a:t> </a:t>
            </a:r>
            <a:r>
              <a:rPr lang="en-US" sz="2400" u="sng" dirty="0"/>
              <a:t>is evolved to</a:t>
            </a:r>
            <a:r>
              <a:rPr lang="en-US" sz="2400" dirty="0"/>
              <a:t> </a:t>
            </a:r>
            <a:r>
              <a:rPr lang="id-ID" sz="2400" dirty="0" smtClean="0"/>
              <a:t>(</a:t>
            </a:r>
            <a:r>
              <a:rPr lang="en-US" sz="2400" dirty="0" smtClean="0"/>
              <a:t>meet </a:t>
            </a:r>
            <a:r>
              <a:rPr lang="en-US" sz="2000" dirty="0"/>
              <a:t>a recognized need</a:t>
            </a:r>
            <a:r>
              <a:rPr lang="en-US" sz="2400" dirty="0"/>
              <a:t> or to exploit </a:t>
            </a:r>
            <a:r>
              <a:rPr lang="en-US" sz="2000" dirty="0"/>
              <a:t>a </a:t>
            </a:r>
            <a:r>
              <a:rPr lang="en-US" sz="2000" dirty="0" smtClean="0"/>
              <a:t>technological</a:t>
            </a:r>
            <a:r>
              <a:rPr lang="id-ID" sz="2000" dirty="0" smtClean="0"/>
              <a:t> </a:t>
            </a:r>
            <a:r>
              <a:rPr lang="en-US" sz="2000" dirty="0" smtClean="0"/>
              <a:t>opportunity</a:t>
            </a:r>
            <a:r>
              <a:rPr lang="id-ID" sz="2400" dirty="0" smtClean="0"/>
              <a:t>)</a:t>
            </a:r>
            <a:r>
              <a:rPr lang="en-US" sz="2400" dirty="0" smtClean="0"/>
              <a:t>. </a:t>
            </a:r>
            <a:r>
              <a:rPr lang="id-ID" sz="2400" dirty="0" smtClean="0"/>
              <a:t> </a:t>
            </a:r>
          </a:p>
          <a:p>
            <a:endParaRPr lang="id-ID" sz="800" dirty="0" smtClean="0"/>
          </a:p>
          <a:p>
            <a:r>
              <a:rPr lang="en-US" sz="2400" dirty="0" smtClean="0"/>
              <a:t>When </a:t>
            </a:r>
            <a:r>
              <a:rPr lang="en-US" sz="2400" dirty="0"/>
              <a:t>the </a:t>
            </a:r>
            <a:r>
              <a:rPr lang="en-US" sz="2400" b="1" dirty="0"/>
              <a:t>decision</a:t>
            </a:r>
            <a:r>
              <a:rPr lang="en-US" sz="2400" dirty="0"/>
              <a:t> is </a:t>
            </a:r>
            <a:r>
              <a:rPr lang="en-US" sz="2400" u="sng" dirty="0"/>
              <a:t>made to engineer</a:t>
            </a:r>
            <a:r>
              <a:rPr lang="en-US" sz="2400" dirty="0"/>
              <a:t> the </a:t>
            </a:r>
            <a:r>
              <a:rPr lang="id-ID" sz="2400" dirty="0" smtClean="0"/>
              <a:t>(</a:t>
            </a:r>
            <a:r>
              <a:rPr lang="en-US" sz="2000" dirty="0" smtClean="0"/>
              <a:t>new </a:t>
            </a:r>
            <a:r>
              <a:rPr lang="en-US" sz="2000" dirty="0"/>
              <a:t>concept into </a:t>
            </a:r>
            <a:r>
              <a:rPr lang="en-US" sz="2000" dirty="0" smtClean="0"/>
              <a:t>an</a:t>
            </a:r>
            <a:r>
              <a:rPr lang="id-ID" sz="2000" dirty="0" smtClean="0"/>
              <a:t> </a:t>
            </a:r>
            <a:r>
              <a:rPr lang="en-US" sz="2000" dirty="0" smtClean="0"/>
              <a:t>operational system</a:t>
            </a:r>
            <a:r>
              <a:rPr lang="id-ID" sz="2400" dirty="0" smtClean="0"/>
              <a:t>) </a:t>
            </a:r>
            <a:r>
              <a:rPr lang="id-ID" sz="2400" dirty="0" smtClean="0">
                <a:sym typeface="Wingdings" pitchFamily="2" charset="2"/>
              </a:rPr>
              <a:t></a:t>
            </a:r>
          </a:p>
          <a:p>
            <a:r>
              <a:rPr lang="id-ID" sz="2400" dirty="0" smtClean="0"/>
              <a:t>    </a:t>
            </a:r>
            <a:r>
              <a:rPr lang="en-US" sz="2400" dirty="0" smtClean="0"/>
              <a:t>the </a:t>
            </a:r>
            <a:r>
              <a:rPr lang="en-US" sz="2400" dirty="0"/>
              <a:t>resulting effort is </a:t>
            </a:r>
            <a:r>
              <a:rPr lang="en-US" sz="2400" b="1" dirty="0"/>
              <a:t>inherently a major </a:t>
            </a:r>
            <a:r>
              <a:rPr lang="en-US" sz="2400" b="1" dirty="0" smtClean="0"/>
              <a:t>enterprise</a:t>
            </a:r>
            <a:r>
              <a:rPr lang="id-ID" sz="2400" b="1" dirty="0" smtClean="0"/>
              <a:t>  </a:t>
            </a:r>
            <a:r>
              <a:rPr lang="id-ID" sz="2400" b="1" dirty="0" smtClean="0">
                <a:sym typeface="Wingdings" pitchFamily="2" charset="2"/>
              </a:rPr>
              <a:t> </a:t>
            </a:r>
            <a:r>
              <a:rPr lang="en-US" sz="2400" dirty="0" smtClean="0"/>
              <a:t>typically</a:t>
            </a:r>
            <a:r>
              <a:rPr lang="id-ID" sz="2400" dirty="0" smtClean="0"/>
              <a:t> </a:t>
            </a:r>
            <a:r>
              <a:rPr lang="en-US" sz="2400" dirty="0" smtClean="0"/>
              <a:t>requires </a:t>
            </a:r>
            <a:r>
              <a:rPr lang="id-ID" sz="2400" dirty="0" smtClean="0"/>
              <a:t>(</a:t>
            </a:r>
            <a:r>
              <a:rPr lang="en-US" sz="2400" dirty="0" smtClean="0"/>
              <a:t>many people </a:t>
            </a:r>
            <a:r>
              <a:rPr lang="en-US" sz="2400" u="sng" dirty="0"/>
              <a:t>with</a:t>
            </a:r>
            <a:r>
              <a:rPr lang="en-US" sz="2400" dirty="0"/>
              <a:t> </a:t>
            </a:r>
            <a:r>
              <a:rPr lang="id-ID" sz="2400" dirty="0" smtClean="0"/>
              <a:t>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</a:t>
            </a:r>
            <a:r>
              <a:rPr lang="en-US" sz="2400" dirty="0" smtClean="0"/>
              <a:t>diverse skills</a:t>
            </a:r>
            <a:r>
              <a:rPr lang="id-ID" sz="2400" dirty="0" smtClean="0"/>
              <a:t>) </a:t>
            </a:r>
            <a:r>
              <a:rPr lang="en-US" sz="2000" u="sng" dirty="0" smtClean="0"/>
              <a:t>to </a:t>
            </a:r>
            <a:r>
              <a:rPr lang="en-US" sz="2000" u="sng" dirty="0"/>
              <a:t>devote years of effort</a:t>
            </a:r>
            <a:r>
              <a:rPr lang="en-US" sz="2000" dirty="0"/>
              <a:t> </a:t>
            </a:r>
            <a:r>
              <a:rPr lang="en-US" sz="2400" dirty="0"/>
              <a:t>to bring the </a:t>
            </a:r>
            <a:r>
              <a:rPr lang="en-US" sz="2400" dirty="0" smtClean="0"/>
              <a:t>system</a:t>
            </a:r>
            <a:r>
              <a:rPr lang="id-ID" sz="2400" dirty="0" smtClean="0"/>
              <a:t> (</a:t>
            </a:r>
            <a:r>
              <a:rPr lang="en-US" sz="2000" dirty="0" smtClean="0"/>
              <a:t>from </a:t>
            </a:r>
            <a:r>
              <a:rPr lang="en-US" sz="2000" dirty="0"/>
              <a:t>concept to operational </a:t>
            </a:r>
            <a:r>
              <a:rPr lang="en-US" sz="2000" dirty="0" smtClean="0"/>
              <a:t>use</a:t>
            </a:r>
            <a:r>
              <a:rPr lang="id-ID" sz="2000" dirty="0" smtClean="0"/>
              <a:t> </a:t>
            </a:r>
            <a:r>
              <a:rPr lang="id-ID" sz="2000" dirty="0" smtClean="0">
                <a:sym typeface="Wingdings" pitchFamily="2" charset="2"/>
              </a:rPr>
              <a:t> Project</a:t>
            </a:r>
            <a:r>
              <a:rPr lang="id-ID" sz="2400" dirty="0" smtClean="0"/>
              <a:t>).</a:t>
            </a:r>
            <a:endParaRPr lang="en-US" sz="2400" dirty="0"/>
          </a:p>
          <a:p>
            <a:endParaRPr lang="id-ID" sz="2400" dirty="0" smtClean="0"/>
          </a:p>
          <a:p>
            <a:r>
              <a:rPr lang="en-US" sz="2400" dirty="0" smtClean="0"/>
              <a:t>S</a:t>
            </a:r>
            <a:r>
              <a:rPr lang="id-ID" sz="2400" dirty="0" smtClean="0"/>
              <a:t>E </a:t>
            </a:r>
            <a:r>
              <a:rPr lang="en-US" sz="2400" dirty="0" smtClean="0"/>
              <a:t>is part </a:t>
            </a:r>
            <a:r>
              <a:rPr lang="en-US" sz="2400" dirty="0"/>
              <a:t>of </a:t>
            </a:r>
            <a:r>
              <a:rPr lang="id-ID" sz="2400" dirty="0" smtClean="0"/>
              <a:t>PM</a:t>
            </a:r>
            <a:r>
              <a:rPr lang="en-US" sz="2400" dirty="0" smtClean="0"/>
              <a:t> —concerned </a:t>
            </a:r>
            <a:r>
              <a:rPr lang="id-ID" sz="2400" dirty="0" smtClean="0"/>
              <a:t>in (</a:t>
            </a:r>
            <a:r>
              <a:rPr lang="en-US" sz="2400" dirty="0" smtClean="0"/>
              <a:t>engineering effort</a:t>
            </a:r>
            <a:r>
              <a:rPr lang="id-ID" sz="2400" dirty="0" smtClean="0"/>
              <a:t>: </a:t>
            </a:r>
            <a:r>
              <a:rPr lang="en-US" sz="2000" dirty="0" smtClean="0"/>
              <a:t>setting </a:t>
            </a:r>
            <a:r>
              <a:rPr lang="en-US" sz="2000" dirty="0"/>
              <a:t>its objectives, guiding its execution, </a:t>
            </a:r>
            <a:r>
              <a:rPr lang="en-US" sz="2000" dirty="0" smtClean="0"/>
              <a:t>evaluating</a:t>
            </a:r>
            <a:r>
              <a:rPr lang="id-ID" sz="2000" dirty="0" smtClean="0"/>
              <a:t> </a:t>
            </a:r>
            <a:r>
              <a:rPr lang="en-US" sz="2000" dirty="0" smtClean="0"/>
              <a:t>its </a:t>
            </a:r>
            <a:r>
              <a:rPr lang="en-US" sz="2000" dirty="0"/>
              <a:t>results, and prescribing necessary corrective actions to keep it on </a:t>
            </a:r>
            <a:r>
              <a:rPr lang="en-US" sz="2000" dirty="0" smtClean="0"/>
              <a:t>course</a:t>
            </a:r>
            <a:r>
              <a:rPr lang="id-ID" sz="2400" dirty="0" smtClean="0"/>
              <a:t>)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r>
              <a:rPr lang="en-US" sz="2000" dirty="0" smtClean="0"/>
              <a:t>The management</a:t>
            </a:r>
            <a:r>
              <a:rPr lang="id-ID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the planning and control aspects of the project </a:t>
            </a:r>
            <a:r>
              <a:rPr lang="en-US" sz="2000" dirty="0" smtClean="0"/>
              <a:t>fiscal</a:t>
            </a:r>
            <a:r>
              <a:rPr lang="en-US" sz="2000" dirty="0"/>
              <a:t>, contractual, </a:t>
            </a:r>
            <a:r>
              <a:rPr lang="en-US" sz="2000" dirty="0" smtClean="0"/>
              <a:t>and</a:t>
            </a:r>
            <a:r>
              <a:rPr lang="id-ID" sz="2000" dirty="0" smtClean="0"/>
              <a:t> </a:t>
            </a:r>
            <a:r>
              <a:rPr lang="en-US" sz="2000" dirty="0" smtClean="0"/>
              <a:t>customer </a:t>
            </a:r>
            <a:r>
              <a:rPr lang="en-US" sz="2000" dirty="0"/>
              <a:t>relations is supported by systems engineering but is usually not </a:t>
            </a:r>
            <a:r>
              <a:rPr lang="en-US" sz="2000" dirty="0" smtClean="0"/>
              <a:t>considered</a:t>
            </a:r>
            <a:r>
              <a:rPr lang="id-ID" sz="2000" dirty="0" smtClean="0"/>
              <a:t> </a:t>
            </a:r>
            <a:r>
              <a:rPr lang="en-US" sz="2000" dirty="0" smtClean="0"/>
              <a:t>to </a:t>
            </a:r>
            <a:r>
              <a:rPr lang="en-US" sz="2000" dirty="0"/>
              <a:t>be part of the systems engineering function</a:t>
            </a:r>
            <a:r>
              <a:rPr lang="en-US" sz="2400" dirty="0"/>
              <a:t>. 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81727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Advancing Technology </a:t>
            </a: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Risks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2483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Advances in </a:t>
            </a:r>
            <a:r>
              <a:rPr lang="id-ID" sz="2000" dirty="0" smtClean="0"/>
              <a:t>technology </a:t>
            </a:r>
            <a:r>
              <a:rPr lang="en-US" sz="2000" dirty="0" smtClean="0"/>
              <a:t>have </a:t>
            </a:r>
            <a:r>
              <a:rPr lang="en-US" sz="2000" dirty="0"/>
              <a:t>not only affected the nature of </a:t>
            </a:r>
            <a:r>
              <a:rPr lang="en-US" sz="2000" dirty="0" smtClean="0"/>
              <a:t>products</a:t>
            </a:r>
            <a:r>
              <a:rPr lang="id-ID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/>
              <a:t>but have also </a:t>
            </a:r>
            <a:endParaRPr lang="id-ID" sz="2000" dirty="0" smtClean="0"/>
          </a:p>
          <a:p>
            <a:r>
              <a:rPr lang="id-ID" sz="2000" dirty="0"/>
              <a:t> </a:t>
            </a:r>
            <a:r>
              <a:rPr lang="id-ID" sz="2000" dirty="0" smtClean="0"/>
              <a:t>    </a:t>
            </a:r>
            <a:r>
              <a:rPr lang="en-US" sz="2000" dirty="0" smtClean="0"/>
              <a:t>fundamentally changed</a:t>
            </a:r>
            <a:r>
              <a:rPr lang="id-ID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way they are </a:t>
            </a:r>
            <a:r>
              <a:rPr lang="id-ID" sz="2000" dirty="0" smtClean="0"/>
              <a:t>(</a:t>
            </a:r>
            <a:r>
              <a:rPr lang="en-US" sz="2000" dirty="0" smtClean="0"/>
              <a:t>engineered</a:t>
            </a:r>
            <a:r>
              <a:rPr lang="en-US" sz="2000" dirty="0"/>
              <a:t>, produced, </a:t>
            </a:r>
            <a:r>
              <a:rPr lang="id-ID" sz="2000" dirty="0" smtClean="0"/>
              <a:t>&amp;</a:t>
            </a:r>
            <a:r>
              <a:rPr lang="en-US" sz="2000" dirty="0" smtClean="0"/>
              <a:t> operated</a:t>
            </a:r>
            <a:r>
              <a:rPr lang="id-ID" sz="2000" dirty="0" smtClean="0"/>
              <a:t>)</a:t>
            </a:r>
            <a:r>
              <a:rPr lang="en-US" sz="2000" dirty="0" smtClean="0"/>
              <a:t>.</a:t>
            </a:r>
            <a:endParaRPr lang="id-ID" sz="2000" dirty="0"/>
          </a:p>
        </p:txBody>
      </p:sp>
      <p:sp>
        <p:nvSpPr>
          <p:cNvPr id="3" name="Rectangle 2"/>
          <p:cNvSpPr/>
          <p:nvPr/>
        </p:nvSpPr>
        <p:spPr>
          <a:xfrm>
            <a:off x="0" y="1728715"/>
            <a:ext cx="91440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u="sng" dirty="0" smtClean="0"/>
              <a:t>E</a:t>
            </a:r>
            <a:r>
              <a:rPr lang="en-US" u="sng" dirty="0" err="1" smtClean="0"/>
              <a:t>ngineering</a:t>
            </a:r>
            <a:r>
              <a:rPr lang="en-US" dirty="0" smtClean="0"/>
              <a:t> </a:t>
            </a:r>
            <a:r>
              <a:rPr lang="en-US" dirty="0"/>
              <a:t>applies known principles to practical </a:t>
            </a:r>
            <a:r>
              <a:rPr lang="en-US" dirty="0" smtClean="0"/>
              <a:t>ends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</a:t>
            </a:r>
          </a:p>
          <a:p>
            <a:r>
              <a:rPr lang="en-US" u="sng" dirty="0" smtClean="0"/>
              <a:t>Innovation</a:t>
            </a:r>
            <a:r>
              <a:rPr lang="id-ID" dirty="0" smtClean="0"/>
              <a:t>: </a:t>
            </a:r>
            <a:r>
              <a:rPr lang="en-US" dirty="0" smtClean="0"/>
              <a:t>produces </a:t>
            </a:r>
            <a:r>
              <a:rPr lang="en-US" dirty="0"/>
              <a:t>new </a:t>
            </a:r>
            <a:r>
              <a:rPr lang="id-ID" dirty="0" smtClean="0"/>
              <a:t>(</a:t>
            </a:r>
            <a:r>
              <a:rPr lang="en-US" dirty="0" smtClean="0"/>
              <a:t>materials</a:t>
            </a:r>
            <a:r>
              <a:rPr lang="en-US" dirty="0"/>
              <a:t>, devices, </a:t>
            </a:r>
            <a:r>
              <a:rPr lang="id-ID" dirty="0" smtClean="0"/>
              <a:t>&amp;</a:t>
            </a:r>
            <a:r>
              <a:rPr lang="en-US" dirty="0" smtClean="0"/>
              <a:t> process</a:t>
            </a:r>
            <a:r>
              <a:rPr lang="id-ID" dirty="0" smtClean="0"/>
              <a:t>)  </a:t>
            </a:r>
            <a:r>
              <a:rPr lang="id-ID" dirty="0" smtClean="0">
                <a:sym typeface="Wingdings" pitchFamily="2" charset="2"/>
              </a:rPr>
              <a:t> </a:t>
            </a:r>
            <a:r>
              <a:rPr lang="en-US" dirty="0" smtClean="0"/>
              <a:t> </a:t>
            </a:r>
            <a:r>
              <a:rPr lang="en-US" dirty="0"/>
              <a:t>whose characteristics are </a:t>
            </a:r>
            <a:r>
              <a:rPr lang="en-US" dirty="0" smtClean="0"/>
              <a:t>not</a:t>
            </a:r>
            <a:r>
              <a:rPr lang="id-ID" dirty="0" smtClean="0"/>
              <a:t> </a:t>
            </a:r>
            <a:r>
              <a:rPr lang="en-US" dirty="0" smtClean="0"/>
              <a:t>yet </a:t>
            </a:r>
            <a:r>
              <a:rPr lang="en-US" dirty="0"/>
              <a:t>fully measured or understood. </a:t>
            </a:r>
            <a:endParaRPr lang="id-ID" dirty="0" smtClean="0"/>
          </a:p>
          <a:p>
            <a:r>
              <a:rPr lang="id-ID" dirty="0" smtClean="0"/>
              <a:t>E</a:t>
            </a:r>
            <a:r>
              <a:rPr lang="en-US" b="1" dirty="0" err="1" smtClean="0"/>
              <a:t>ngineering</a:t>
            </a:r>
            <a:r>
              <a:rPr lang="en-US" b="1" dirty="0" smtClean="0"/>
              <a:t> </a:t>
            </a:r>
            <a:r>
              <a:rPr lang="en-US" b="1" dirty="0"/>
              <a:t>of </a:t>
            </a:r>
            <a:r>
              <a:rPr lang="en-US" b="1" dirty="0" smtClean="0"/>
              <a:t>new</a:t>
            </a:r>
            <a:r>
              <a:rPr lang="id-ID" b="1" dirty="0" smtClean="0"/>
              <a:t> </a:t>
            </a:r>
            <a:r>
              <a:rPr lang="en-US" b="1" dirty="0" smtClean="0"/>
              <a:t>systems</a:t>
            </a:r>
            <a:r>
              <a:rPr lang="id-ID" b="1" dirty="0" smtClean="0"/>
              <a:t>:</a:t>
            </a:r>
            <a:r>
              <a:rPr lang="en-US" dirty="0" smtClean="0"/>
              <a:t> increases </a:t>
            </a:r>
            <a:r>
              <a:rPr lang="en-US" dirty="0"/>
              <a:t>the risk of </a:t>
            </a:r>
            <a:r>
              <a:rPr lang="en-US" u="sng" dirty="0"/>
              <a:t>encountering unexpected properties </a:t>
            </a:r>
            <a:r>
              <a:rPr lang="id-ID" u="sng" dirty="0" smtClean="0"/>
              <a:t>&amp;</a:t>
            </a:r>
            <a:r>
              <a:rPr lang="en-US" u="sng" dirty="0" smtClean="0"/>
              <a:t> </a:t>
            </a:r>
            <a:r>
              <a:rPr lang="en-US" u="sng" dirty="0"/>
              <a:t>effects</a:t>
            </a:r>
            <a:r>
              <a:rPr lang="en-US" dirty="0"/>
              <a:t> 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en-US" dirty="0" smtClean="0"/>
              <a:t>might </a:t>
            </a:r>
            <a:r>
              <a:rPr lang="en-US" dirty="0"/>
              <a:t>impact </a:t>
            </a:r>
            <a:r>
              <a:rPr lang="id-ID" dirty="0" smtClean="0"/>
              <a:t>(</a:t>
            </a:r>
            <a:r>
              <a:rPr lang="en-US" dirty="0" smtClean="0"/>
              <a:t>system </a:t>
            </a:r>
            <a:r>
              <a:rPr lang="en-US" dirty="0"/>
              <a:t>performance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might require costly changes </a:t>
            </a:r>
            <a:r>
              <a:rPr lang="id-ID" u="sng" dirty="0"/>
              <a:t>&amp;</a:t>
            </a:r>
            <a:r>
              <a:rPr lang="en-US" dirty="0" smtClean="0"/>
              <a:t> program</a:t>
            </a:r>
            <a:r>
              <a:rPr lang="id-ID" dirty="0" smtClean="0"/>
              <a:t> delays</a:t>
            </a:r>
            <a:r>
              <a:rPr lang="id-ID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235" y="2982889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F</a:t>
            </a:r>
            <a:r>
              <a:rPr lang="en-US" sz="2000" dirty="0" err="1" smtClean="0"/>
              <a:t>ailure</a:t>
            </a:r>
            <a:r>
              <a:rPr lang="en-US" sz="2000" dirty="0" smtClean="0"/>
              <a:t> </a:t>
            </a:r>
            <a:r>
              <a:rPr lang="en-US" sz="2000" dirty="0"/>
              <a:t>to apply the latest technology to system development also </a:t>
            </a:r>
            <a:r>
              <a:rPr lang="en-US" sz="2000" dirty="0" smtClean="0"/>
              <a:t>carries</a:t>
            </a:r>
            <a:r>
              <a:rPr lang="id-ID" sz="2000" dirty="0" smtClean="0"/>
              <a:t> </a:t>
            </a:r>
            <a:r>
              <a:rPr lang="en-US" sz="2000" dirty="0" smtClean="0"/>
              <a:t>risks</a:t>
            </a:r>
            <a:r>
              <a:rPr lang="en-US" sz="2000" dirty="0"/>
              <a:t>. </a:t>
            </a:r>
            <a:endParaRPr lang="id-ID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are the risks of producing an inferior </a:t>
            </a:r>
            <a:r>
              <a:rPr lang="en-US" sz="2000" dirty="0" smtClean="0"/>
              <a:t>system</a:t>
            </a:r>
            <a:r>
              <a:rPr lang="id-ID" sz="2000" dirty="0" smtClean="0"/>
              <a:t> (</a:t>
            </a:r>
            <a:r>
              <a:rPr lang="en-US" sz="2000" dirty="0" smtClean="0"/>
              <a:t>one </a:t>
            </a:r>
            <a:r>
              <a:rPr lang="en-US" sz="2000" dirty="0"/>
              <a:t>that could become </a:t>
            </a:r>
            <a:r>
              <a:rPr lang="en-US" sz="2000" dirty="0" smtClean="0"/>
              <a:t>prematurely</a:t>
            </a:r>
            <a:r>
              <a:rPr lang="id-ID" sz="2000" dirty="0" smtClean="0"/>
              <a:t> </a:t>
            </a:r>
            <a:r>
              <a:rPr lang="en-US" sz="2000" dirty="0" smtClean="0"/>
              <a:t>obsolete</a:t>
            </a:r>
            <a:r>
              <a:rPr lang="id-ID" sz="2000" dirty="0" smtClean="0"/>
              <a:t>)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r>
              <a:rPr lang="en-US" sz="2000" dirty="0" smtClean="0"/>
              <a:t>If </a:t>
            </a:r>
            <a:r>
              <a:rPr lang="en-US" sz="2000" dirty="0"/>
              <a:t>a competitor succeeds in overcoming such problems as may </a:t>
            </a:r>
            <a:r>
              <a:rPr lang="en-US" sz="2000" dirty="0" smtClean="0"/>
              <a:t>be</a:t>
            </a:r>
            <a:r>
              <a:rPr lang="id-ID" sz="2000" dirty="0" smtClean="0"/>
              <a:t> </a:t>
            </a:r>
            <a:r>
              <a:rPr lang="en-US" sz="2000" dirty="0" smtClean="0"/>
              <a:t>encountered </a:t>
            </a:r>
            <a:r>
              <a:rPr lang="en-US" sz="2000" dirty="0"/>
              <a:t>in using advanced </a:t>
            </a:r>
            <a:r>
              <a:rPr lang="en-US" sz="2000" dirty="0" smtClean="0"/>
              <a:t>technology</a:t>
            </a:r>
            <a:r>
              <a:rPr lang="id-ID" sz="2000" dirty="0" smtClean="0"/>
              <a:t> </a:t>
            </a:r>
            <a:r>
              <a:rPr lang="id-ID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r>
              <a:rPr lang="id-ID" sz="2000" dirty="0"/>
              <a:t> </a:t>
            </a:r>
            <a:r>
              <a:rPr lang="id-ID" sz="2000" dirty="0" smtClean="0"/>
              <a:t>   </a:t>
            </a:r>
            <a:r>
              <a:rPr lang="en-US" sz="2000" dirty="0" smtClean="0"/>
              <a:t>the </a:t>
            </a:r>
            <a:r>
              <a:rPr lang="en-US" sz="2000" dirty="0"/>
              <a:t>competing approach is likely to </a:t>
            </a:r>
            <a:r>
              <a:rPr lang="en-US" sz="2000" dirty="0" smtClean="0"/>
              <a:t>be</a:t>
            </a:r>
            <a:r>
              <a:rPr lang="id-ID" sz="2000" dirty="0" smtClean="0"/>
              <a:t> </a:t>
            </a:r>
            <a:r>
              <a:rPr lang="en-US" sz="2000" dirty="0" smtClean="0"/>
              <a:t>superior</a:t>
            </a:r>
            <a:r>
              <a:rPr lang="en-US" sz="2000" dirty="0"/>
              <a:t>. </a:t>
            </a:r>
            <a:endParaRPr lang="id-ID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successful entrepreneurial organization will thus assume carefully </a:t>
            </a:r>
            <a:r>
              <a:rPr lang="en-US" sz="2000" dirty="0" smtClean="0"/>
              <a:t>selected</a:t>
            </a:r>
            <a:r>
              <a:rPr lang="id-ID" sz="2000" dirty="0" smtClean="0"/>
              <a:t> </a:t>
            </a:r>
            <a:r>
              <a:rPr lang="en-US" sz="2000" dirty="0" smtClean="0"/>
              <a:t>technological </a:t>
            </a:r>
            <a:r>
              <a:rPr lang="en-US" sz="2000" dirty="0"/>
              <a:t>risks and surmount them by skillful design, systems engineering, </a:t>
            </a:r>
            <a:r>
              <a:rPr lang="en-US" sz="2000" dirty="0" smtClean="0"/>
              <a:t>and</a:t>
            </a:r>
            <a:r>
              <a:rPr lang="id-ID" sz="2000" dirty="0" smtClean="0"/>
              <a:t> program </a:t>
            </a:r>
            <a:r>
              <a:rPr lang="id-ID" sz="2000" dirty="0"/>
              <a:t>management.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801739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800" dirty="0" smtClean="0"/>
          </a:p>
          <a:p>
            <a:r>
              <a:rPr lang="en-US" dirty="0" smtClean="0"/>
              <a:t>”Risk management</a:t>
            </a:r>
            <a:r>
              <a:rPr lang="id-ID" dirty="0" smtClean="0"/>
              <a:t>:</a:t>
            </a:r>
            <a:r>
              <a:rPr lang="en-US" dirty="0" smtClean="0"/>
              <a:t> process of</a:t>
            </a:r>
            <a:r>
              <a:rPr lang="id-ID" dirty="0" smtClean="0"/>
              <a:t> </a:t>
            </a:r>
            <a:r>
              <a:rPr lang="en-US" dirty="0" smtClean="0"/>
              <a:t>dealing </a:t>
            </a:r>
            <a:r>
              <a:rPr lang="en-US" dirty="0"/>
              <a:t>with calculated risks through a process of analysis, development, test, </a:t>
            </a:r>
            <a:r>
              <a:rPr lang="en-US" dirty="0" smtClean="0"/>
              <a:t>&amp;</a:t>
            </a:r>
            <a:r>
              <a:rPr lang="id-ID" dirty="0" smtClean="0"/>
              <a:t> engineering </a:t>
            </a:r>
            <a:r>
              <a:rPr lang="id-ID" dirty="0"/>
              <a:t>oversight.</a:t>
            </a:r>
          </a:p>
        </p:txBody>
      </p:sp>
      <p:sp>
        <p:nvSpPr>
          <p:cNvPr id="7" name="Rectangle 6"/>
          <p:cNvSpPr/>
          <p:nvPr/>
        </p:nvSpPr>
        <p:spPr>
          <a:xfrm>
            <a:off x="-10235" y="5581119"/>
            <a:ext cx="9154235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systems engineering approach to the early application of new technology is</a:t>
            </a:r>
            <a:r>
              <a:rPr lang="id-ID" dirty="0"/>
              <a:t> </a:t>
            </a:r>
            <a:r>
              <a:rPr lang="en-US" dirty="0"/>
              <a:t>embodied in the practice of “ risk management.</a:t>
            </a:r>
            <a:endParaRPr lang="id-ID" dirty="0" smtClean="0"/>
          </a:p>
          <a:p>
            <a:r>
              <a:rPr lang="id-ID" dirty="0" smtClean="0"/>
              <a:t>Systems </a:t>
            </a:r>
            <a:r>
              <a:rPr lang="en-US" dirty="0" smtClean="0"/>
              <a:t>engineering </a:t>
            </a:r>
            <a:r>
              <a:rPr lang="en-US" dirty="0"/>
              <a:t>is central to the decision of how to achieve the best balance of risks,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is</a:t>
            </a:r>
            <a:r>
              <a:rPr lang="en-US" dirty="0"/>
              <a:t>, which system elements should best take advantage of new technology and </a:t>
            </a:r>
            <a:r>
              <a:rPr lang="en-US" dirty="0" smtClean="0"/>
              <a:t>which</a:t>
            </a:r>
            <a:r>
              <a:rPr lang="id-ID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be based on proven components, and how the risks incurred should be </a:t>
            </a:r>
            <a:r>
              <a:rPr lang="en-US" dirty="0" smtClean="0"/>
              <a:t>reduced</a:t>
            </a:r>
            <a:r>
              <a:rPr lang="id-ID" dirty="0" smtClean="0"/>
              <a:t> by </a:t>
            </a:r>
            <a:r>
              <a:rPr lang="id-ID" dirty="0"/>
              <a:t>development and testing.</a:t>
            </a:r>
          </a:p>
        </p:txBody>
      </p:sp>
    </p:spTree>
    <p:extLst>
      <p:ext uri="{BB962C8B-B14F-4D97-AF65-F5344CB8AC3E}">
        <p14:creationId xmlns:p14="http://schemas.microsoft.com/office/powerpoint/2010/main" val="361508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>
                <a:solidFill>
                  <a:schemeClr val="bg1"/>
                </a:solidFill>
              </a:rPr>
              <a:t>Competition: Trade - offs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01472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Competitive pressures on the system development process occur at several </a:t>
            </a:r>
            <a:r>
              <a:rPr lang="en-US" dirty="0" smtClean="0"/>
              <a:t>different</a:t>
            </a:r>
            <a:r>
              <a:rPr lang="id-ID" dirty="0" smtClean="0"/>
              <a:t> </a:t>
            </a:r>
            <a:r>
              <a:rPr lang="en-US" dirty="0" smtClean="0"/>
              <a:t>levels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1. In</a:t>
            </a:r>
            <a:r>
              <a:rPr lang="en-US" dirty="0" smtClean="0"/>
              <a:t> </a:t>
            </a:r>
            <a:r>
              <a:rPr lang="en-US" dirty="0"/>
              <a:t>defense </a:t>
            </a:r>
            <a:r>
              <a:rPr lang="en-US" dirty="0" smtClean="0"/>
              <a:t>systems</a:t>
            </a:r>
            <a:r>
              <a:rPr lang="id-ID" dirty="0" smtClean="0"/>
              <a:t>: 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en-US" dirty="0" smtClean="0"/>
              <a:t>increasing </a:t>
            </a:r>
            <a:r>
              <a:rPr lang="id-ID" dirty="0" smtClean="0"/>
              <a:t>(</a:t>
            </a:r>
            <a:r>
              <a:rPr lang="en-US" dirty="0" smtClean="0"/>
              <a:t>military</a:t>
            </a:r>
            <a:r>
              <a:rPr lang="id-ID" dirty="0" smtClean="0"/>
              <a:t> </a:t>
            </a:r>
            <a:r>
              <a:rPr lang="en-US" dirty="0" smtClean="0"/>
              <a:t>capabilities </a:t>
            </a:r>
            <a:r>
              <a:rPr lang="en-US" dirty="0"/>
              <a:t>of potential </a:t>
            </a:r>
            <a:r>
              <a:rPr lang="en-US" dirty="0" smtClean="0"/>
              <a:t>adversaries</a:t>
            </a:r>
            <a:r>
              <a:rPr lang="id-ID" dirty="0" smtClean="0"/>
              <a:t>) </a:t>
            </a:r>
            <a:r>
              <a:rPr lang="id-ID" dirty="0" smtClean="0">
                <a:sym typeface="Wingdings" pitchFamily="2" charset="2"/>
              </a:rPr>
              <a:t> </a:t>
            </a:r>
            <a:r>
              <a:rPr lang="en-US" dirty="0" smtClean="0"/>
              <a:t>decrease </a:t>
            </a:r>
            <a:r>
              <a:rPr lang="id-ID" dirty="0" smtClean="0"/>
              <a:t>(</a:t>
            </a:r>
            <a:r>
              <a:rPr lang="en-US" dirty="0" smtClean="0"/>
              <a:t>effectiveness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systems designed </a:t>
            </a:r>
            <a:r>
              <a:rPr lang="id-ID" dirty="0" smtClean="0"/>
              <a:t>   </a:t>
            </a:r>
          </a:p>
          <a:p>
            <a:r>
              <a:rPr lang="id-ID" dirty="0"/>
              <a:t> </a:t>
            </a:r>
            <a:r>
              <a:rPr lang="id-ID" dirty="0" smtClean="0"/>
              <a:t>    </a:t>
            </a:r>
            <a:r>
              <a:rPr lang="en-US" dirty="0" smtClean="0"/>
              <a:t>to </a:t>
            </a:r>
            <a:r>
              <a:rPr lang="en-US" dirty="0"/>
              <a:t>defeat </a:t>
            </a:r>
            <a:r>
              <a:rPr lang="en-US" dirty="0" smtClean="0"/>
              <a:t>them</a:t>
            </a:r>
            <a:r>
              <a:rPr lang="id-ID" dirty="0" smtClean="0"/>
              <a:t>)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smtClean="0"/>
              <a:t>force a development</a:t>
            </a:r>
            <a:r>
              <a:rPr lang="id-ID" dirty="0" smtClean="0"/>
              <a:t> </a:t>
            </a:r>
            <a:r>
              <a:rPr lang="en-US" dirty="0" smtClean="0"/>
              <a:t>program </a:t>
            </a:r>
            <a:r>
              <a:rPr lang="en-US" dirty="0"/>
              <a:t>to redress the military balance with </a:t>
            </a:r>
            <a:r>
              <a:rPr lang="id-ID" dirty="0" smtClean="0"/>
              <a:t>(</a:t>
            </a:r>
            <a:r>
              <a:rPr lang="en-US" dirty="0" smtClean="0"/>
              <a:t>more </a:t>
            </a:r>
            <a:r>
              <a:rPr lang="en-US" dirty="0"/>
              <a:t>capable </a:t>
            </a:r>
            <a:r>
              <a:rPr lang="id-ID" dirty="0" smtClean="0"/>
              <a:t>/ major upgrade </a:t>
            </a:r>
            <a:r>
              <a:rPr lang="en-US" dirty="0" smtClean="0"/>
              <a:t>system</a:t>
            </a:r>
            <a:r>
              <a:rPr lang="id-ID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endParaRPr lang="id-ID" sz="800" dirty="0" smtClean="0"/>
          </a:p>
          <a:p>
            <a:r>
              <a:rPr lang="id-ID" dirty="0" smtClean="0"/>
              <a:t>2. U</a:t>
            </a:r>
            <a:r>
              <a:rPr lang="en-US" dirty="0" smtClean="0"/>
              <a:t>se </a:t>
            </a:r>
            <a:r>
              <a:rPr lang="en-US" dirty="0"/>
              <a:t>of competitive contracting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development of new system </a:t>
            </a:r>
            <a:r>
              <a:rPr lang="en-US" dirty="0" smtClean="0"/>
              <a:t>capabilities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  </a:t>
            </a:r>
            <a:r>
              <a:rPr lang="en-US" dirty="0" smtClean="0"/>
              <a:t>Initial </a:t>
            </a:r>
            <a:r>
              <a:rPr lang="en-US" dirty="0"/>
              <a:t>engineering of a new </a:t>
            </a:r>
            <a:r>
              <a:rPr lang="en-US" dirty="0" smtClean="0"/>
              <a:t>system</a:t>
            </a:r>
            <a:r>
              <a:rPr lang="id-ID" dirty="0" smtClean="0"/>
              <a:t>  </a:t>
            </a:r>
          </a:p>
          <a:p>
            <a:r>
              <a:rPr lang="id-ID" dirty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    </a:t>
            </a:r>
            <a:r>
              <a:rPr lang="en-US" dirty="0" smtClean="0"/>
              <a:t>each </a:t>
            </a:r>
            <a:r>
              <a:rPr lang="en-US" dirty="0"/>
              <a:t>contractor seeks to </a:t>
            </a:r>
            <a:r>
              <a:rPr lang="en-US" dirty="0" smtClean="0"/>
              <a:t>devise</a:t>
            </a:r>
            <a:r>
              <a:rPr lang="id-ID" dirty="0" smtClean="0"/>
              <a:t> (</a:t>
            </a:r>
            <a:r>
              <a:rPr lang="en-US" dirty="0" smtClean="0"/>
              <a:t>the </a:t>
            </a:r>
            <a:r>
              <a:rPr lang="en-US" dirty="0"/>
              <a:t>most </a:t>
            </a:r>
            <a:r>
              <a:rPr lang="en-US" dirty="0" smtClean="0"/>
              <a:t>cost-effective </a:t>
            </a:r>
            <a:r>
              <a:rPr lang="en-US" dirty="0"/>
              <a:t>program to provide a superior </a:t>
            </a:r>
            <a:r>
              <a:rPr lang="en-US" dirty="0" smtClean="0"/>
              <a:t>product</a:t>
            </a:r>
            <a:r>
              <a:rPr lang="id-ID" dirty="0" smtClean="0"/>
              <a:t>)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0" y="260998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developing a commercial </a:t>
            </a:r>
            <a:r>
              <a:rPr lang="en-US" dirty="0" smtClean="0"/>
              <a:t>product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id-ID" dirty="0" smtClean="0"/>
              <a:t>A</a:t>
            </a:r>
            <a:r>
              <a:rPr lang="en-US" dirty="0" err="1" smtClean="0"/>
              <a:t>lways</a:t>
            </a:r>
            <a:r>
              <a:rPr lang="en-US" dirty="0" smtClean="0"/>
              <a:t> </a:t>
            </a:r>
            <a:r>
              <a:rPr lang="en-US" dirty="0"/>
              <a:t>other companies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compete </a:t>
            </a:r>
            <a:r>
              <a:rPr lang="en-US" dirty="0"/>
              <a:t>in the same </a:t>
            </a:r>
            <a:r>
              <a:rPr lang="en-US" dirty="0" smtClean="0"/>
              <a:t>market</a:t>
            </a:r>
            <a:r>
              <a:rPr lang="id-ID" dirty="0" smtClean="0"/>
              <a:t>  </a:t>
            </a:r>
            <a:r>
              <a:rPr lang="id-ID" dirty="0" smtClean="0">
                <a:sym typeface="Wingdings" pitchFamily="2" charset="2"/>
              </a:rPr>
              <a:t> </a:t>
            </a:r>
            <a:r>
              <a:rPr lang="en-US" dirty="0" smtClean="0"/>
              <a:t> </a:t>
            </a:r>
            <a:r>
              <a:rPr lang="id-ID" dirty="0" smtClean="0"/>
              <a:t>O</a:t>
            </a:r>
            <a:r>
              <a:rPr lang="en-US" dirty="0" err="1" smtClean="0"/>
              <a:t>bjective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id-ID" dirty="0" smtClean="0"/>
              <a:t> (</a:t>
            </a:r>
            <a:r>
              <a:rPr lang="en-US" dirty="0" smtClean="0"/>
              <a:t>develop </a:t>
            </a:r>
            <a:r>
              <a:rPr lang="en-US" dirty="0"/>
              <a:t>a new market </a:t>
            </a:r>
            <a:r>
              <a:rPr lang="en-US" b="1" u="sng" dirty="0" smtClean="0"/>
              <a:t>or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obtain an increased market </a:t>
            </a:r>
            <a:r>
              <a:rPr lang="en-US" dirty="0" smtClean="0"/>
              <a:t>share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en-US" dirty="0"/>
              <a:t>by producing a superior product ahead of the </a:t>
            </a:r>
            <a:r>
              <a:rPr lang="en-US" dirty="0" smtClean="0"/>
              <a:t>competition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maintain a lead for a number of years. 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3643189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competition among the essential characteristics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system is always a major consideration in its </a:t>
            </a:r>
            <a:r>
              <a:rPr lang="en-US" dirty="0" smtClean="0"/>
              <a:t>development</a:t>
            </a:r>
            <a:r>
              <a:rPr lang="id-ID" dirty="0" smtClean="0"/>
              <a:t>: 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T</a:t>
            </a:r>
            <a:r>
              <a:rPr lang="en-US" dirty="0" smtClean="0"/>
              <a:t>here is</a:t>
            </a:r>
            <a:r>
              <a:rPr lang="id-ID" dirty="0" smtClean="0"/>
              <a:t> </a:t>
            </a:r>
            <a:r>
              <a:rPr lang="en-US" u="sng" dirty="0" smtClean="0"/>
              <a:t>always </a:t>
            </a:r>
            <a:r>
              <a:rPr lang="en-US" u="sng" dirty="0"/>
              <a:t>competition between</a:t>
            </a:r>
            <a:r>
              <a:rPr lang="en-US" dirty="0"/>
              <a:t> </a:t>
            </a:r>
            <a:r>
              <a:rPr lang="id-ID" dirty="0" smtClean="0"/>
              <a:t>(</a:t>
            </a:r>
            <a:r>
              <a:rPr lang="en-US" dirty="0" smtClean="0"/>
              <a:t>performance</a:t>
            </a:r>
            <a:r>
              <a:rPr lang="en-US" dirty="0"/>
              <a:t>, cost, and </a:t>
            </a:r>
            <a:r>
              <a:rPr lang="en-US" dirty="0" smtClean="0"/>
              <a:t>schedule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en-US" u="sng" dirty="0"/>
              <a:t>and it is impossible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optimize </a:t>
            </a:r>
            <a:r>
              <a:rPr lang="en-US" dirty="0"/>
              <a:t>all three at once. </a:t>
            </a:r>
            <a:endParaRPr lang="id-ID" dirty="0" smtClean="0"/>
          </a:p>
          <a:p>
            <a:r>
              <a:rPr lang="en-US" dirty="0" smtClean="0"/>
              <a:t>Many </a:t>
            </a:r>
            <a:r>
              <a:rPr lang="en-US" dirty="0"/>
              <a:t>programs have failed by striving to achieve </a:t>
            </a:r>
            <a:r>
              <a:rPr lang="en-US" dirty="0" smtClean="0"/>
              <a:t>levels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performance that proved </a:t>
            </a:r>
            <a:r>
              <a:rPr lang="en-US" dirty="0" smtClean="0"/>
              <a:t>unaffordable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</a:t>
            </a:r>
            <a:r>
              <a:rPr lang="en-US" dirty="0" smtClean="0"/>
              <a:t> </a:t>
            </a:r>
            <a:r>
              <a:rPr lang="en-US" dirty="0"/>
              <a:t>Similarly, the various </a:t>
            </a:r>
            <a:r>
              <a:rPr lang="en-US" u="sng" dirty="0"/>
              <a:t>performance </a:t>
            </a:r>
            <a:r>
              <a:rPr lang="en-US" u="sng" dirty="0" smtClean="0"/>
              <a:t>parameters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dirty="0" smtClean="0"/>
              <a:t>vehicle</a:t>
            </a:r>
            <a:r>
              <a:rPr lang="id-ID" dirty="0" smtClean="0"/>
              <a:t> (</a:t>
            </a:r>
            <a:r>
              <a:rPr lang="en-US" dirty="0" smtClean="0"/>
              <a:t>speed </a:t>
            </a:r>
            <a:r>
              <a:rPr lang="en-US" dirty="0"/>
              <a:t>and </a:t>
            </a:r>
            <a:r>
              <a:rPr lang="en-US" dirty="0" smtClean="0"/>
              <a:t>range</a:t>
            </a:r>
            <a:r>
              <a:rPr lang="id-ID" dirty="0" smtClean="0"/>
              <a:t>) </a:t>
            </a:r>
            <a:r>
              <a:rPr lang="en-US" dirty="0" smtClean="0"/>
              <a:t>are </a:t>
            </a:r>
            <a:r>
              <a:rPr lang="en-US" dirty="0"/>
              <a:t>not independent of one another;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efficiency </a:t>
            </a:r>
            <a:r>
              <a:rPr lang="en-US" dirty="0"/>
              <a:t>of most vehicles, and hence their operating range, decreases at higher speeds.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0" y="521925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/>
              <a:t>“ trade </a:t>
            </a:r>
            <a:r>
              <a:rPr lang="id-ID" b="1" dirty="0" smtClean="0"/>
              <a:t>– off </a:t>
            </a:r>
            <a:r>
              <a:rPr lang="en-US" b="1" dirty="0" smtClean="0"/>
              <a:t>analysis </a:t>
            </a:r>
            <a:r>
              <a:rPr lang="en-US" b="1"/>
              <a:t>” </a:t>
            </a:r>
            <a:r>
              <a:rPr lang="en-US" b="1" smtClean="0"/>
              <a:t>forms </a:t>
            </a:r>
            <a:r>
              <a:rPr lang="en-US" b="1" dirty="0"/>
              <a:t>one of the basic practices of systems engineering.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83163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>
                <a:solidFill>
                  <a:schemeClr val="bg1"/>
                </a:solidFill>
              </a:rPr>
              <a:t>Specialization: Interfaces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0815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/>
              <a:t>A complex </a:t>
            </a:r>
            <a:r>
              <a:rPr lang="en-US" sz="2000" b="1" u="sng" dirty="0" smtClean="0"/>
              <a:t>system</a:t>
            </a:r>
            <a:r>
              <a:rPr lang="id-ID" sz="2000" dirty="0" smtClean="0"/>
              <a:t>:</a:t>
            </a:r>
            <a:r>
              <a:rPr lang="en-US" sz="2000" dirty="0" smtClean="0"/>
              <a:t> performs </a:t>
            </a:r>
            <a:r>
              <a:rPr lang="id-ID" sz="2000" dirty="0" smtClean="0"/>
              <a:t>“n different </a:t>
            </a:r>
            <a:r>
              <a:rPr lang="en-US" sz="2000" dirty="0" smtClean="0"/>
              <a:t>functions</a:t>
            </a:r>
            <a:r>
              <a:rPr lang="id-ID" sz="2000" dirty="0" smtClean="0"/>
              <a:t>”. </a:t>
            </a:r>
            <a:r>
              <a:rPr lang="en-US" sz="2000" dirty="0" smtClean="0"/>
              <a:t> Each </a:t>
            </a:r>
            <a:r>
              <a:rPr lang="en-US" sz="2000" dirty="0"/>
              <a:t>major function </a:t>
            </a:r>
            <a:r>
              <a:rPr lang="id-ID" sz="2000" dirty="0" smtClean="0"/>
              <a:t>(</a:t>
            </a:r>
            <a:r>
              <a:rPr lang="en-US" sz="2000" dirty="0"/>
              <a:t>as an individual </a:t>
            </a:r>
            <a:r>
              <a:rPr lang="en-US" sz="2000" dirty="0" smtClean="0"/>
              <a:t>entity</a:t>
            </a:r>
            <a:r>
              <a:rPr lang="id-ID" sz="2000" dirty="0" smtClean="0"/>
              <a:t>) = </a:t>
            </a:r>
            <a:r>
              <a:rPr lang="en-US" sz="2000" dirty="0" smtClean="0"/>
              <a:t>separate component</a:t>
            </a:r>
            <a:r>
              <a:rPr lang="id-ID" sz="2000" dirty="0" smtClean="0"/>
              <a:t> (</a:t>
            </a:r>
            <a:r>
              <a:rPr lang="en-US" sz="2000" dirty="0" smtClean="0"/>
              <a:t>being specified</a:t>
            </a:r>
            <a:r>
              <a:rPr lang="en-US" sz="2000" dirty="0"/>
              <a:t>, developed, built, and </a:t>
            </a:r>
            <a:r>
              <a:rPr lang="en-US" sz="2000" dirty="0" smtClean="0"/>
              <a:t>tested</a:t>
            </a:r>
            <a:r>
              <a:rPr lang="id-ID" sz="2000" dirty="0" smtClean="0"/>
              <a:t>)</a:t>
            </a:r>
            <a:r>
              <a:rPr lang="en-US" sz="2000" dirty="0" smtClean="0"/>
              <a:t>. </a:t>
            </a:r>
            <a:r>
              <a:rPr lang="id-ID" sz="2000" dirty="0" smtClean="0"/>
              <a:t> </a:t>
            </a:r>
            <a:r>
              <a:rPr lang="id-ID" sz="2000" dirty="0" smtClean="0">
                <a:sym typeface="Wingdings" pitchFamily="2" charset="2"/>
              </a:rPr>
              <a:t>  specializing particular types of products ~ highest quality at lowest cost.</a:t>
            </a:r>
            <a:endParaRPr lang="id-ID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" y="2230536"/>
            <a:ext cx="914399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Each engineering specialty has developed a set of specialized tools and </a:t>
            </a:r>
            <a:r>
              <a:rPr lang="en-US" sz="2000" dirty="0" smtClean="0"/>
              <a:t>facilities</a:t>
            </a:r>
            <a:r>
              <a:rPr lang="id-ID" sz="2000" dirty="0" smtClean="0"/>
              <a:t> </a:t>
            </a:r>
            <a:r>
              <a:rPr lang="en-US" sz="2000" dirty="0" smtClean="0"/>
              <a:t>to </a:t>
            </a:r>
            <a:r>
              <a:rPr lang="en-US" sz="2000" dirty="0"/>
              <a:t>aid in the design and manufacture of its associated products. </a:t>
            </a:r>
            <a:endParaRPr lang="id-ID" sz="2000" dirty="0" smtClean="0"/>
          </a:p>
          <a:p>
            <a:r>
              <a:rPr lang="en-US" sz="2000" dirty="0" smtClean="0"/>
              <a:t>Large </a:t>
            </a:r>
            <a:r>
              <a:rPr lang="id-ID" sz="2000" dirty="0" smtClean="0"/>
              <a:t>&amp;</a:t>
            </a:r>
            <a:r>
              <a:rPr lang="en-US" sz="2000" dirty="0" smtClean="0"/>
              <a:t> </a:t>
            </a:r>
            <a:r>
              <a:rPr lang="en-US" sz="2000" dirty="0"/>
              <a:t>small </a:t>
            </a:r>
            <a:r>
              <a:rPr lang="en-US" sz="2000" dirty="0" smtClean="0"/>
              <a:t>companies</a:t>
            </a:r>
            <a:r>
              <a:rPr lang="id-ID" sz="2000" dirty="0" smtClean="0"/>
              <a:t> </a:t>
            </a:r>
            <a:r>
              <a:rPr lang="en-US" sz="2000" dirty="0" smtClean="0"/>
              <a:t>have </a:t>
            </a:r>
            <a:r>
              <a:rPr lang="en-US" sz="2000" dirty="0"/>
              <a:t>organized around one or several engineering groups to develop </a:t>
            </a:r>
            <a:r>
              <a:rPr lang="id-ID" sz="2000" dirty="0" smtClean="0"/>
              <a:t>&amp;</a:t>
            </a:r>
            <a:r>
              <a:rPr lang="en-US" sz="2000" dirty="0" smtClean="0"/>
              <a:t> manufacture</a:t>
            </a:r>
            <a:r>
              <a:rPr lang="id-ID" sz="2000" dirty="0" smtClean="0"/>
              <a:t> </a:t>
            </a:r>
            <a:r>
              <a:rPr lang="en-US" sz="2000" dirty="0" smtClean="0"/>
              <a:t>devices </a:t>
            </a:r>
            <a:r>
              <a:rPr lang="en-US" sz="2000" dirty="0"/>
              <a:t>to meet the needs of the commercial market or of the system </a:t>
            </a:r>
            <a:r>
              <a:rPr lang="en-US" sz="2000" dirty="0" smtClean="0"/>
              <a:t>– oriented</a:t>
            </a:r>
            <a:r>
              <a:rPr lang="id-ID" sz="2000" dirty="0" smtClean="0"/>
              <a:t> </a:t>
            </a:r>
            <a:r>
              <a:rPr lang="en-US" sz="2000" dirty="0" smtClean="0"/>
              <a:t>industry</a:t>
            </a:r>
            <a:r>
              <a:rPr lang="en-US" sz="2000" dirty="0"/>
              <a:t>. </a:t>
            </a:r>
            <a:endParaRPr lang="id-ID" sz="2000" dirty="0" smtClean="0"/>
          </a:p>
          <a:p>
            <a:endParaRPr lang="id-ID" sz="2000" dirty="0" smtClean="0"/>
          </a:p>
          <a:p>
            <a:r>
              <a:rPr lang="id-ID" sz="2000" dirty="0" smtClean="0"/>
              <a:t>D</a:t>
            </a:r>
            <a:r>
              <a:rPr lang="en-US" sz="2000" dirty="0" err="1" smtClean="0"/>
              <a:t>evelopment</a:t>
            </a:r>
            <a:r>
              <a:rPr lang="en-US" sz="2000" dirty="0" smtClean="0"/>
              <a:t> </a:t>
            </a:r>
            <a:r>
              <a:rPr lang="en-US" sz="2000" dirty="0"/>
              <a:t>of interchangeable parts and automated assembly has </a:t>
            </a:r>
            <a:r>
              <a:rPr lang="en-US" sz="2000" dirty="0" smtClean="0"/>
              <a:t>been</a:t>
            </a:r>
            <a:r>
              <a:rPr lang="id-ID" sz="2000" dirty="0" smtClean="0"/>
              <a:t> </a:t>
            </a:r>
            <a:r>
              <a:rPr lang="en-US" sz="2000" dirty="0" smtClean="0"/>
              <a:t>one </a:t>
            </a:r>
            <a:r>
              <a:rPr lang="en-US" sz="2000" dirty="0"/>
              <a:t>of the triumphs of the U.S. industry.</a:t>
            </a:r>
          </a:p>
          <a:p>
            <a:r>
              <a:rPr lang="en-US" sz="2000" dirty="0"/>
              <a:t>The convenience of subdividing complex systems into individual building </a:t>
            </a:r>
            <a:r>
              <a:rPr lang="en-US" sz="2000" dirty="0" smtClean="0"/>
              <a:t>blocks</a:t>
            </a:r>
            <a:r>
              <a:rPr lang="id-ID" sz="2000" dirty="0" smtClean="0"/>
              <a:t> </a:t>
            </a:r>
            <a:r>
              <a:rPr lang="en-US" sz="2000" dirty="0" smtClean="0"/>
              <a:t>has </a:t>
            </a:r>
            <a:r>
              <a:rPr lang="en-US" sz="2000" dirty="0"/>
              <a:t>a price: that of integrating these disparate parts into an </a:t>
            </a:r>
            <a:r>
              <a:rPr lang="en-US" sz="2000" dirty="0" smtClean="0"/>
              <a:t>efficient</a:t>
            </a:r>
            <a:r>
              <a:rPr lang="en-US" sz="2000" dirty="0"/>
              <a:t>, smoothly </a:t>
            </a:r>
            <a:r>
              <a:rPr lang="en-US" sz="2000" dirty="0" smtClean="0"/>
              <a:t>operating</a:t>
            </a:r>
            <a:r>
              <a:rPr lang="id-ID" sz="2000" dirty="0" smtClean="0"/>
              <a:t> </a:t>
            </a:r>
            <a:r>
              <a:rPr lang="en-US" sz="2000" dirty="0" smtClean="0"/>
              <a:t>system</a:t>
            </a:r>
            <a:r>
              <a:rPr lang="en-US" sz="2000" dirty="0"/>
              <a:t>. </a:t>
            </a:r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Integration </a:t>
            </a:r>
            <a:r>
              <a:rPr lang="en-US" sz="2000" dirty="0"/>
              <a:t>means that each building block </a:t>
            </a:r>
            <a:r>
              <a:rPr lang="en-US" sz="2000" dirty="0" smtClean="0"/>
              <a:t>fits </a:t>
            </a:r>
            <a:r>
              <a:rPr lang="en-US" sz="2000" dirty="0"/>
              <a:t>perfectly with its neighbors </a:t>
            </a:r>
            <a:r>
              <a:rPr lang="en-US" sz="2000" dirty="0" smtClean="0"/>
              <a:t>and</a:t>
            </a:r>
            <a:r>
              <a:rPr lang="id-ID" sz="2000" dirty="0" smtClean="0"/>
              <a:t> </a:t>
            </a:r>
            <a:r>
              <a:rPr lang="en-US" sz="2000" dirty="0" smtClean="0"/>
              <a:t>with </a:t>
            </a:r>
            <a:r>
              <a:rPr lang="en-US" sz="2000" dirty="0"/>
              <a:t>the external environment with which it comes into contact. The “ </a:t>
            </a:r>
            <a:r>
              <a:rPr lang="en-US" sz="2000" dirty="0" smtClean="0"/>
              <a:t>fit </a:t>
            </a:r>
            <a:r>
              <a:rPr lang="en-US" sz="2000" dirty="0"/>
              <a:t>” must be </a:t>
            </a:r>
            <a:r>
              <a:rPr lang="en-US" sz="2000" dirty="0" smtClean="0"/>
              <a:t>not</a:t>
            </a:r>
            <a:r>
              <a:rPr lang="id-ID" sz="2000" dirty="0" smtClean="0"/>
              <a:t> </a:t>
            </a:r>
            <a:r>
              <a:rPr lang="en-US" sz="2000" dirty="0" smtClean="0"/>
              <a:t>only </a:t>
            </a:r>
            <a:r>
              <a:rPr lang="en-US" sz="2000" dirty="0"/>
              <a:t>physical but also functional; that is, its design will both affect the design </a:t>
            </a:r>
            <a:r>
              <a:rPr lang="en-US" sz="2000" dirty="0" smtClean="0"/>
              <a:t>characteristics</a:t>
            </a:r>
            <a:r>
              <a:rPr lang="id-ID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behavior of other elements, and will be affected by them, to produce </a:t>
            </a:r>
            <a:r>
              <a:rPr lang="en-US" sz="2000" dirty="0" smtClean="0"/>
              <a:t>the</a:t>
            </a:r>
            <a:r>
              <a:rPr lang="id-ID" sz="2000" dirty="0" smtClean="0"/>
              <a:t> </a:t>
            </a:r>
            <a:r>
              <a:rPr lang="en-US" sz="2000" dirty="0" smtClean="0"/>
              <a:t>exact </a:t>
            </a:r>
            <a:r>
              <a:rPr lang="en-US" sz="2000" dirty="0"/>
              <a:t>response that the overall system is required to make to inputs from its environment</a:t>
            </a:r>
            <a:r>
              <a:rPr lang="en-US" sz="2000" dirty="0" smtClean="0"/>
              <a:t>.</a:t>
            </a:r>
            <a:r>
              <a:rPr lang="id-ID" sz="2000" dirty="0" smtClean="0"/>
              <a:t> </a:t>
            </a:r>
          </a:p>
          <a:p>
            <a:r>
              <a:rPr lang="id-ID" sz="2000" dirty="0" smtClean="0"/>
              <a:t>P</a:t>
            </a:r>
            <a:r>
              <a:rPr lang="en-US" sz="2000" dirty="0" err="1" smtClean="0"/>
              <a:t>hysical</a:t>
            </a:r>
            <a:r>
              <a:rPr lang="en-US" sz="2000" dirty="0" smtClean="0"/>
              <a:t> fit </a:t>
            </a:r>
            <a:r>
              <a:rPr lang="en-US" sz="2000" dirty="0"/>
              <a:t>is accomplished at </a:t>
            </a:r>
            <a:r>
              <a:rPr lang="en-US" sz="2000" dirty="0" err="1"/>
              <a:t>intercomponent</a:t>
            </a:r>
            <a:r>
              <a:rPr lang="en-US" sz="2000" dirty="0"/>
              <a:t> boundaries called </a:t>
            </a:r>
            <a:r>
              <a:rPr lang="en-US" sz="2000" i="1" u="sng" dirty="0"/>
              <a:t>interfaces</a:t>
            </a:r>
            <a:r>
              <a:rPr lang="en-US" sz="2000" i="1" dirty="0"/>
              <a:t> </a:t>
            </a:r>
            <a:r>
              <a:rPr lang="id-ID" sz="2000" dirty="0" smtClean="0"/>
              <a:t> </a:t>
            </a:r>
            <a:r>
              <a:rPr lang="id-ID" sz="2000" dirty="0" smtClean="0">
                <a:sym typeface="Wingdings" pitchFamily="2" charset="2"/>
              </a:rPr>
              <a:t> </a:t>
            </a:r>
            <a:r>
              <a:rPr lang="id-ID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functional relationships are called </a:t>
            </a:r>
            <a:r>
              <a:rPr lang="en-US" sz="2000" i="1" u="sng" dirty="0"/>
              <a:t>interactions </a:t>
            </a:r>
            <a:r>
              <a:rPr lang="en-US" sz="2000" dirty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516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en-US" sz="3200" b="1" dirty="0">
                <a:solidFill>
                  <a:schemeClr val="bg1"/>
                </a:solidFill>
              </a:rPr>
              <a:t>EXAMPLES OF SYSTEMS REQUIRING SYSTEMS ENGINEERING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7337" y="1025827"/>
            <a:ext cx="914400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System (G</a:t>
            </a:r>
            <a:r>
              <a:rPr lang="en-US" dirty="0" err="1" smtClean="0"/>
              <a:t>eneric</a:t>
            </a:r>
            <a:r>
              <a:rPr lang="en-US" dirty="0" smtClean="0"/>
              <a:t> definition</a:t>
            </a:r>
            <a:r>
              <a:rPr lang="id-ID" dirty="0" smtClean="0"/>
              <a:t>): </a:t>
            </a:r>
            <a:r>
              <a:rPr lang="en-US" i="1" dirty="0" smtClean="0"/>
              <a:t>set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i="1" dirty="0" smtClean="0"/>
              <a:t>interrelated </a:t>
            </a:r>
            <a:r>
              <a:rPr lang="en-US" i="1" dirty="0"/>
              <a:t>components </a:t>
            </a:r>
            <a:r>
              <a:rPr lang="en-US" u="sng" dirty="0"/>
              <a:t>working </a:t>
            </a:r>
            <a:r>
              <a:rPr lang="en-US" i="1" u="sng" dirty="0"/>
              <a:t>together</a:t>
            </a:r>
            <a:r>
              <a:rPr lang="en-US" i="1" dirty="0"/>
              <a:t> </a:t>
            </a:r>
            <a:r>
              <a:rPr lang="id-ID" i="1" dirty="0" smtClean="0"/>
              <a:t>(</a:t>
            </a:r>
            <a:r>
              <a:rPr lang="en-US" dirty="0" smtClean="0"/>
              <a:t>integrated whole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en-US" dirty="0"/>
              <a:t>to achieve </a:t>
            </a:r>
            <a:r>
              <a:rPr lang="en-US" dirty="0" smtClean="0"/>
              <a:t>common </a:t>
            </a:r>
            <a:r>
              <a:rPr lang="en-US" dirty="0"/>
              <a:t>objective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id-ID" u="sng" dirty="0" smtClean="0"/>
              <a:t>HOME APPLIANCE</a:t>
            </a:r>
            <a:r>
              <a:rPr lang="id-ID" dirty="0" smtClean="0"/>
              <a:t>: </a:t>
            </a:r>
          </a:p>
          <a:p>
            <a:r>
              <a:rPr lang="id-ID" dirty="0" smtClean="0"/>
              <a:t>1). </a:t>
            </a:r>
            <a:r>
              <a:rPr lang="en-US" dirty="0" smtClean="0"/>
              <a:t>washing </a:t>
            </a:r>
            <a:r>
              <a:rPr lang="en-US" dirty="0"/>
              <a:t>machine </a:t>
            </a:r>
            <a:r>
              <a:rPr lang="en-US" dirty="0" smtClean="0"/>
              <a:t>consists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id-ID" dirty="0" smtClean="0"/>
              <a:t>(</a:t>
            </a:r>
            <a:r>
              <a:rPr lang="en-US" dirty="0" smtClean="0"/>
              <a:t>a </a:t>
            </a:r>
            <a:r>
              <a:rPr lang="en-US" dirty="0"/>
              <a:t>main clothes tub, an electric motor, an agitator, a pump, a timer, an </a:t>
            </a:r>
            <a:r>
              <a:rPr lang="en-US" dirty="0" smtClean="0"/>
              <a:t>inner</a:t>
            </a:r>
            <a:r>
              <a:rPr lang="id-ID" dirty="0" smtClean="0"/>
              <a:t> </a:t>
            </a:r>
            <a:r>
              <a:rPr lang="en-US" dirty="0" smtClean="0"/>
              <a:t>spinning </a:t>
            </a:r>
            <a:r>
              <a:rPr lang="en-US" dirty="0"/>
              <a:t>tub, and </a:t>
            </a:r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en-US" dirty="0" smtClean="0"/>
              <a:t>various </a:t>
            </a:r>
            <a:r>
              <a:rPr lang="en-US" dirty="0"/>
              <a:t>valves, sensors, and </a:t>
            </a:r>
            <a:r>
              <a:rPr lang="en-US" dirty="0" smtClean="0"/>
              <a:t>controls</a:t>
            </a:r>
            <a:r>
              <a:rPr lang="id-ID" dirty="0" smtClean="0"/>
              <a:t>)  </a:t>
            </a:r>
            <a:r>
              <a:rPr lang="id-ID" dirty="0" smtClean="0">
                <a:sym typeface="Wingdings" pitchFamily="2" charset="2"/>
              </a:rPr>
              <a:t>  </a:t>
            </a:r>
            <a:r>
              <a:rPr lang="en-US" dirty="0" smtClean="0"/>
              <a:t>performs </a:t>
            </a:r>
            <a:r>
              <a:rPr lang="en-US" dirty="0"/>
              <a:t>a sequence of </a:t>
            </a:r>
            <a:r>
              <a:rPr lang="en-US" dirty="0" smtClean="0"/>
              <a:t>timed</a:t>
            </a:r>
            <a:r>
              <a:rPr lang="id-ID" dirty="0" smtClean="0"/>
              <a:t> (</a:t>
            </a:r>
            <a:r>
              <a:rPr lang="en-US" dirty="0" smtClean="0"/>
              <a:t>operations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auxiliary </a:t>
            </a:r>
            <a:r>
              <a:rPr lang="en-US" dirty="0" smtClean="0"/>
              <a:t>functions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id-ID" dirty="0" smtClean="0"/>
              <a:t>  </a:t>
            </a:r>
            <a:r>
              <a:rPr lang="id-ID" dirty="0" smtClean="0">
                <a:sym typeface="Wingdings" pitchFamily="2" charset="2"/>
              </a:rPr>
              <a:t>  </a:t>
            </a:r>
          </a:p>
          <a:p>
            <a:r>
              <a:rPr lang="id-ID" dirty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                         							  </a:t>
            </a:r>
            <a:r>
              <a:rPr lang="en-US" dirty="0" smtClean="0"/>
              <a:t>based </a:t>
            </a:r>
            <a:r>
              <a:rPr lang="en-US" dirty="0"/>
              <a:t>on a schedule and operation mode set by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operator</a:t>
            </a:r>
            <a:r>
              <a:rPr lang="en-US" dirty="0"/>
              <a:t>. </a:t>
            </a:r>
            <a:endParaRPr lang="id-ID" dirty="0" smtClean="0"/>
          </a:p>
          <a:p>
            <a:r>
              <a:rPr lang="id-ID" dirty="0" smtClean="0"/>
              <a:t>2). (</a:t>
            </a:r>
            <a:r>
              <a:rPr lang="en-US" dirty="0" smtClean="0"/>
              <a:t>A </a:t>
            </a:r>
            <a:r>
              <a:rPr lang="en-US" dirty="0"/>
              <a:t>refrigerator, microwave oven, dishwasher, vacuum cleaner, </a:t>
            </a:r>
            <a:r>
              <a:rPr lang="id-ID" dirty="0" smtClean="0"/>
              <a:t>&amp;</a:t>
            </a:r>
            <a:r>
              <a:rPr lang="en-US" dirty="0" smtClean="0"/>
              <a:t> radio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en-US" u="sng" dirty="0" smtClean="0"/>
              <a:t>all</a:t>
            </a:r>
            <a:r>
              <a:rPr lang="id-ID" u="sng" dirty="0" smtClean="0"/>
              <a:t> </a:t>
            </a:r>
            <a:r>
              <a:rPr lang="en-US" u="sng" dirty="0" smtClean="0"/>
              <a:t>perform a number of useful </a:t>
            </a:r>
            <a:r>
              <a:rPr lang="id-ID" u="sng" dirty="0" smtClean="0"/>
              <a:t>systematic </a:t>
            </a:r>
            <a:r>
              <a:rPr lang="en-US" u="sng" dirty="0" smtClean="0"/>
              <a:t>operations</a:t>
            </a:r>
            <a:endParaRPr lang="id-ID" u="sng" dirty="0" smtClean="0"/>
          </a:p>
          <a:p>
            <a:r>
              <a:rPr lang="id-ID" dirty="0" smtClean="0"/>
              <a:t>3). T</a:t>
            </a:r>
            <a:r>
              <a:rPr lang="en-US" dirty="0" err="1" smtClean="0"/>
              <a:t>hese</a:t>
            </a:r>
            <a:r>
              <a:rPr lang="en-US" dirty="0" smtClean="0"/>
              <a:t> appliances</a:t>
            </a:r>
            <a:r>
              <a:rPr lang="id-ID" dirty="0" smtClean="0"/>
              <a:t> </a:t>
            </a:r>
            <a:r>
              <a:rPr lang="en-US" dirty="0" smtClean="0"/>
              <a:t>involve </a:t>
            </a:r>
            <a:r>
              <a:rPr lang="en-US" u="sng" dirty="0"/>
              <a:t>only one or two engineering disciplines</a:t>
            </a:r>
            <a:r>
              <a:rPr lang="en-US" dirty="0"/>
              <a:t>, and their design is based </a:t>
            </a:r>
            <a:r>
              <a:rPr lang="en-US" dirty="0" smtClean="0"/>
              <a:t>on</a:t>
            </a:r>
            <a:r>
              <a:rPr lang="id-ID" dirty="0" smtClean="0"/>
              <a:t> </a:t>
            </a:r>
            <a:r>
              <a:rPr lang="en-US" dirty="0" smtClean="0"/>
              <a:t>well </a:t>
            </a:r>
            <a:r>
              <a:rPr lang="en-US" dirty="0"/>
              <a:t>- established technology. </a:t>
            </a:r>
            <a:endParaRPr lang="id-ID" dirty="0" smtClean="0"/>
          </a:p>
          <a:p>
            <a:endParaRPr lang="id-ID" dirty="0"/>
          </a:p>
          <a:p>
            <a:r>
              <a:rPr lang="en-US" dirty="0" smtClean="0"/>
              <a:t>Thus</a:t>
            </a:r>
            <a:r>
              <a:rPr lang="en-US" dirty="0"/>
              <a:t>, they fail the criterion of being </a:t>
            </a:r>
            <a:r>
              <a:rPr lang="en-US" i="1" dirty="0"/>
              <a:t>complex </a:t>
            </a:r>
            <a:r>
              <a:rPr lang="en-US" dirty="0"/>
              <a:t>, and </a:t>
            </a:r>
            <a:r>
              <a:rPr lang="en-US" dirty="0" smtClean="0"/>
              <a:t>we</a:t>
            </a:r>
            <a:r>
              <a:rPr lang="id-ID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not consider the development of a new washer or refrigerator to involve </a:t>
            </a:r>
            <a:r>
              <a:rPr lang="en-US" dirty="0" smtClean="0"/>
              <a:t>much</a:t>
            </a:r>
            <a:r>
              <a:rPr lang="id-ID" dirty="0" smtClean="0"/>
              <a:t> </a:t>
            </a:r>
            <a:r>
              <a:rPr lang="en-US" dirty="0" smtClean="0"/>
              <a:t>systems </a:t>
            </a:r>
            <a:r>
              <a:rPr lang="en-US" dirty="0"/>
              <a:t>engineering as we understand the term, although it would certainly require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high </a:t>
            </a:r>
            <a:r>
              <a:rPr lang="en-US" dirty="0"/>
              <a:t>order of reliability and cost engineering. Of course, home appliances </a:t>
            </a:r>
            <a:r>
              <a:rPr lang="en-US" dirty="0" smtClean="0"/>
              <a:t>increasingly</a:t>
            </a:r>
            <a:r>
              <a:rPr lang="id-ID" dirty="0" smtClean="0"/>
              <a:t> </a:t>
            </a:r>
            <a:r>
              <a:rPr lang="en-US" dirty="0" smtClean="0"/>
              <a:t>include </a:t>
            </a:r>
            <a:r>
              <a:rPr lang="en-US" dirty="0"/>
              <a:t>clever automatic devices that use newly available microchips, but these </a:t>
            </a:r>
            <a:r>
              <a:rPr lang="en-US" dirty="0" smtClean="0"/>
              <a:t>are</a:t>
            </a:r>
            <a:r>
              <a:rPr lang="id-ID" dirty="0" smtClean="0"/>
              <a:t> </a:t>
            </a:r>
            <a:r>
              <a:rPr lang="en-US" dirty="0" smtClean="0"/>
              <a:t>usually </a:t>
            </a:r>
            <a:r>
              <a:rPr lang="en-US" dirty="0"/>
              <a:t>self - contained add - </a:t>
            </a:r>
            <a:r>
              <a:rPr lang="en-US" dirty="0" err="1"/>
              <a:t>ons</a:t>
            </a:r>
            <a:r>
              <a:rPr lang="en-US" dirty="0"/>
              <a:t> and are not necessary to the </a:t>
            </a:r>
            <a:r>
              <a:rPr lang="id-ID" b="1" dirty="0" smtClean="0"/>
              <a:t>MAIN FUNCTION </a:t>
            </a:r>
            <a:r>
              <a:rPr lang="en-US" dirty="0" smtClean="0"/>
              <a:t>of the</a:t>
            </a:r>
            <a:r>
              <a:rPr lang="id-ID" dirty="0" smtClean="0"/>
              <a:t> appliance</a:t>
            </a:r>
            <a:r>
              <a:rPr lang="id-ID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106" y="4858886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u="sng" dirty="0"/>
              <a:t>System </a:t>
            </a:r>
            <a:r>
              <a:rPr lang="id-ID" u="sng" dirty="0" smtClean="0"/>
              <a:t>/Inputs /Process /Outputs</a:t>
            </a:r>
            <a:endParaRPr lang="id-ID" u="sng" dirty="0"/>
          </a:p>
        </p:txBody>
      </p:sp>
      <p:sp>
        <p:nvSpPr>
          <p:cNvPr id="4" name="Rectangle 3"/>
          <p:cNvSpPr/>
          <p:nvPr/>
        </p:nvSpPr>
        <p:spPr>
          <a:xfrm>
            <a:off x="-27336" y="5127807"/>
            <a:ext cx="6342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Weather satellite </a:t>
            </a:r>
            <a:r>
              <a:rPr lang="id-ID" dirty="0" smtClean="0"/>
              <a:t>/Images /• </a:t>
            </a:r>
            <a:r>
              <a:rPr lang="id-ID" dirty="0"/>
              <a:t>Data </a:t>
            </a:r>
            <a:r>
              <a:rPr lang="id-ID" dirty="0" smtClean="0"/>
              <a:t>storage • Transmission /Encoded </a:t>
            </a:r>
            <a:r>
              <a:rPr lang="id-ID" dirty="0"/>
              <a:t>images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-27336" y="5402299"/>
            <a:ext cx="9045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Terminal air </a:t>
            </a:r>
            <a:r>
              <a:rPr lang="id-ID" dirty="0" smtClean="0"/>
              <a:t>traffic control system/Aircraft beacon responses/• Identification• Tracking• Identity/• </a:t>
            </a:r>
            <a:r>
              <a:rPr lang="id-ID" dirty="0"/>
              <a:t>Air </a:t>
            </a:r>
            <a:r>
              <a:rPr lang="id-ID" dirty="0" smtClean="0"/>
              <a:t>tracks• </a:t>
            </a:r>
            <a:r>
              <a:rPr lang="id-ID" dirty="0"/>
              <a:t>Communications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-27337" y="5654021"/>
            <a:ext cx="9171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Track location system </a:t>
            </a:r>
            <a:r>
              <a:rPr lang="id-ID" dirty="0" smtClean="0"/>
              <a:t>/</a:t>
            </a:r>
            <a:r>
              <a:rPr lang="en-US" dirty="0" smtClean="0"/>
              <a:t>Cargo routing</a:t>
            </a:r>
            <a:r>
              <a:rPr lang="id-ID" dirty="0" smtClean="0"/>
              <a:t> requests/• </a:t>
            </a:r>
            <a:r>
              <a:rPr lang="id-ID" dirty="0"/>
              <a:t>Map </a:t>
            </a:r>
            <a:r>
              <a:rPr lang="id-ID" dirty="0" smtClean="0"/>
              <a:t>tracing• Communication/• </a:t>
            </a:r>
            <a:r>
              <a:rPr lang="id-ID" dirty="0"/>
              <a:t>Routing </a:t>
            </a:r>
            <a:r>
              <a:rPr lang="id-ID" dirty="0" smtClean="0"/>
              <a:t>information• </a:t>
            </a:r>
            <a:r>
              <a:rPr lang="id-ID" dirty="0"/>
              <a:t>Delivered cargo</a:t>
            </a:r>
          </a:p>
        </p:txBody>
      </p:sp>
      <p:sp>
        <p:nvSpPr>
          <p:cNvPr id="8" name="Rectangle 7"/>
          <p:cNvSpPr/>
          <p:nvPr/>
        </p:nvSpPr>
        <p:spPr>
          <a:xfrm>
            <a:off x="22107" y="5903724"/>
            <a:ext cx="9121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Airline </a:t>
            </a:r>
            <a:r>
              <a:rPr lang="id-ID" dirty="0" smtClean="0"/>
              <a:t>reservation system/Travel </a:t>
            </a:r>
            <a:r>
              <a:rPr lang="id-ID" dirty="0"/>
              <a:t>requests </a:t>
            </a:r>
            <a:r>
              <a:rPr lang="id-ID" dirty="0" smtClean="0"/>
              <a:t>/Data </a:t>
            </a:r>
            <a:r>
              <a:rPr lang="id-ID" dirty="0"/>
              <a:t>management </a:t>
            </a:r>
            <a:r>
              <a:rPr lang="id-ID" dirty="0" smtClean="0"/>
              <a:t>/• Reservations• </a:t>
            </a:r>
            <a:r>
              <a:rPr lang="id-ID" dirty="0"/>
              <a:t>Tickets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16456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/>
              <a:t>Clinical </a:t>
            </a:r>
            <a:r>
              <a:rPr lang="id-ID" sz="1600" dirty="0" smtClean="0"/>
              <a:t>information system</a:t>
            </a:r>
            <a:r>
              <a:rPr lang="id-ID" dirty="0" smtClean="0"/>
              <a:t>/ • </a:t>
            </a:r>
            <a:r>
              <a:rPr lang="id-ID" dirty="0"/>
              <a:t>Patient </a:t>
            </a:r>
            <a:r>
              <a:rPr lang="id-ID" dirty="0" smtClean="0"/>
              <a:t>ID• </a:t>
            </a:r>
            <a:r>
              <a:rPr lang="id-ID" dirty="0"/>
              <a:t>Test </a:t>
            </a:r>
            <a:r>
              <a:rPr lang="id-ID" dirty="0" smtClean="0"/>
              <a:t>records• Diagnosis/ Information management/ • </a:t>
            </a:r>
            <a:r>
              <a:rPr lang="id-ID" dirty="0"/>
              <a:t>Patient </a:t>
            </a:r>
            <a:r>
              <a:rPr lang="id-ID" dirty="0" smtClean="0"/>
              <a:t>status• History•Treatment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872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Modern Automobile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892974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Example:</a:t>
            </a:r>
            <a:r>
              <a:rPr lang="id-ID" b="1" i="1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more simple and familiar system, </a:t>
            </a:r>
            <a:r>
              <a:rPr lang="en-US" dirty="0" smtClean="0"/>
              <a:t>which</a:t>
            </a:r>
            <a:r>
              <a:rPr lang="id-ID" dirty="0" smtClean="0"/>
              <a:t> </a:t>
            </a:r>
            <a:r>
              <a:rPr lang="en-US" dirty="0" smtClean="0"/>
              <a:t>still </a:t>
            </a:r>
            <a:r>
              <a:rPr lang="en-US" dirty="0"/>
              <a:t>meets the criteria for an engineered system, is a fully equipped passenger automobile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can be considered as a lower limit to more complex vehicular systems. It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made </a:t>
            </a:r>
            <a:r>
              <a:rPr lang="en-US" dirty="0"/>
              <a:t>up of a large number of diverse components requiring the combination of </a:t>
            </a:r>
            <a:r>
              <a:rPr lang="en-US" dirty="0" smtClean="0"/>
              <a:t>several</a:t>
            </a:r>
            <a:r>
              <a:rPr lang="id-ID" dirty="0" smtClean="0"/>
              <a:t> </a:t>
            </a:r>
            <a:r>
              <a:rPr lang="en-US" dirty="0" smtClean="0"/>
              <a:t>different </a:t>
            </a:r>
            <a:r>
              <a:rPr lang="en-US" dirty="0"/>
              <a:t>disciplines. To operate properly, the components must work together </a:t>
            </a:r>
            <a:r>
              <a:rPr lang="en-US" dirty="0" smtClean="0"/>
              <a:t>accurately</a:t>
            </a:r>
            <a:r>
              <a:rPr lang="id-ID" dirty="0" smtClean="0"/>
              <a:t> </a:t>
            </a:r>
            <a:r>
              <a:rPr lang="en-US" dirty="0" smtClean="0"/>
              <a:t>and efficiently</a:t>
            </a:r>
            <a:r>
              <a:rPr lang="en-US" dirty="0"/>
              <a:t>. Whereas the operating principles of automobiles are well established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modern </a:t>
            </a:r>
            <a:r>
              <a:rPr lang="en-US" dirty="0"/>
              <a:t>autos must be designed to operate </a:t>
            </a:r>
            <a:r>
              <a:rPr lang="en-US" dirty="0" smtClean="0"/>
              <a:t>efficiently </a:t>
            </a:r>
            <a:r>
              <a:rPr lang="en-US" dirty="0"/>
              <a:t>while at the same </a:t>
            </a:r>
            <a:r>
              <a:rPr lang="en-US" dirty="0" smtClean="0"/>
              <a:t>time</a:t>
            </a:r>
            <a:r>
              <a:rPr lang="id-ID" dirty="0" smtClean="0"/>
              <a:t> </a:t>
            </a:r>
            <a:r>
              <a:rPr lang="en-US" dirty="0" smtClean="0"/>
              <a:t>maintaining </a:t>
            </a:r>
            <a:r>
              <a:rPr lang="en-US" dirty="0"/>
              <a:t>very close control of engine emissions, which requires </a:t>
            </a:r>
            <a:r>
              <a:rPr lang="en-US" dirty="0" smtClean="0"/>
              <a:t>sophisticated</a:t>
            </a:r>
            <a:r>
              <a:rPr lang="id-ID" dirty="0" smtClean="0"/>
              <a:t> </a:t>
            </a:r>
            <a:r>
              <a:rPr lang="en-US" dirty="0" smtClean="0"/>
              <a:t>sensors </a:t>
            </a:r>
            <a:r>
              <a:rPr lang="en-US" dirty="0"/>
              <a:t>and computer - controlled mechanisms for injecting fuel and air. Antilock </a:t>
            </a:r>
            <a:r>
              <a:rPr lang="en-US" dirty="0" smtClean="0"/>
              <a:t>brakes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another example of a </a:t>
            </a:r>
            <a:r>
              <a:rPr lang="en-US" dirty="0" smtClean="0"/>
              <a:t>finely </a:t>
            </a:r>
            <a:r>
              <a:rPr lang="en-US" dirty="0"/>
              <a:t>tuned automatic automobile subsystem. </a:t>
            </a:r>
            <a:r>
              <a:rPr lang="en-US" dirty="0" smtClean="0"/>
              <a:t>Advanced</a:t>
            </a:r>
            <a:r>
              <a:rPr lang="id-ID" dirty="0" smtClean="0"/>
              <a:t> </a:t>
            </a:r>
            <a:r>
              <a:rPr lang="en-US" dirty="0" smtClean="0"/>
              <a:t>materials </a:t>
            </a:r>
            <a:r>
              <a:rPr lang="en-US" dirty="0"/>
              <a:t>and computer technology are used to an increasing degree in passenger protection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cruise </a:t>
            </a:r>
            <a:r>
              <a:rPr lang="en-US" dirty="0"/>
              <a:t>control, automated navigation and autonomous driving and parking.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stringent </a:t>
            </a:r>
            <a:r>
              <a:rPr lang="en-US" dirty="0"/>
              <a:t>requirements on cost, reliability, performance, comfort, safety, and a </a:t>
            </a:r>
            <a:r>
              <a:rPr lang="en-US" dirty="0" smtClean="0"/>
              <a:t>dozen</a:t>
            </a:r>
            <a:r>
              <a:rPr lang="id-ID" dirty="0" smtClean="0"/>
              <a:t> </a:t>
            </a:r>
            <a:r>
              <a:rPr lang="en-US" dirty="0" smtClean="0"/>
              <a:t>other </a:t>
            </a:r>
            <a:r>
              <a:rPr lang="en-US" dirty="0"/>
              <a:t>parameters present a number of substantive systems engineering problems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Accordingly</a:t>
            </a:r>
            <a:r>
              <a:rPr lang="en-US" dirty="0"/>
              <a:t>, an automobile meets the </a:t>
            </a:r>
            <a:r>
              <a:rPr lang="en-US" dirty="0" smtClean="0"/>
              <a:t>definition </a:t>
            </a:r>
            <a:r>
              <a:rPr lang="en-US" dirty="0"/>
              <a:t>established earlier for a system </a:t>
            </a:r>
            <a:r>
              <a:rPr lang="en-US" dirty="0" smtClean="0"/>
              <a:t>requiring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application of systems engineering, and hence can serve as a useful example.</a:t>
            </a:r>
          </a:p>
          <a:p>
            <a:r>
              <a:rPr lang="en-US" dirty="0"/>
              <a:t>An automobile is also an example of a large class of systems that require </a:t>
            </a:r>
            <a:r>
              <a:rPr lang="en-US" dirty="0" smtClean="0"/>
              <a:t>active</a:t>
            </a:r>
            <a:r>
              <a:rPr lang="id-ID" dirty="0" smtClean="0"/>
              <a:t> </a:t>
            </a:r>
            <a:r>
              <a:rPr lang="en-US" dirty="0" smtClean="0"/>
              <a:t>interaction </a:t>
            </a:r>
            <a:r>
              <a:rPr lang="en-US" dirty="0"/>
              <a:t>(control) by a human operator. To some degree, all systems require </a:t>
            </a:r>
            <a:r>
              <a:rPr lang="en-US" dirty="0" smtClean="0"/>
              <a:t>such</a:t>
            </a:r>
            <a:r>
              <a:rPr lang="id-ID" dirty="0" smtClean="0"/>
              <a:t> </a:t>
            </a:r>
            <a:r>
              <a:rPr lang="en-US" dirty="0" smtClean="0"/>
              <a:t>interaction</a:t>
            </a:r>
            <a:r>
              <a:rPr lang="en-US" dirty="0"/>
              <a:t>, but in this case, continuous control is required. In a very real sense, the</a:t>
            </a:r>
          </a:p>
          <a:p>
            <a:r>
              <a:rPr lang="en-US" dirty="0"/>
              <a:t>operator (driver) functions as an integral part of the overall automobile system, </a:t>
            </a:r>
            <a:r>
              <a:rPr lang="en-US" dirty="0" smtClean="0"/>
              <a:t>serving</a:t>
            </a:r>
            <a:r>
              <a:rPr lang="id-ID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the steering feedback element that detects and corrects deviations of the car ’ s </a:t>
            </a:r>
            <a:r>
              <a:rPr lang="en-US" dirty="0" smtClean="0"/>
              <a:t>path</a:t>
            </a:r>
            <a:r>
              <a:rPr lang="id-ID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road. The design must therefore address as a critical constraint the </a:t>
            </a:r>
            <a:r>
              <a:rPr lang="en-US" dirty="0" smtClean="0"/>
              <a:t>inherent</a:t>
            </a:r>
            <a:r>
              <a:rPr lang="id-ID" dirty="0" smtClean="0"/>
              <a:t> </a:t>
            </a:r>
            <a:r>
              <a:rPr lang="en-US" dirty="0" smtClean="0"/>
              <a:t>sensing </a:t>
            </a:r>
            <a:r>
              <a:rPr lang="en-US" dirty="0"/>
              <a:t>and reaction capabilities of the operator, in addition to a range of </a:t>
            </a:r>
            <a:r>
              <a:rPr lang="en-US" dirty="0" smtClean="0"/>
              <a:t>associated</a:t>
            </a:r>
            <a:r>
              <a:rPr lang="id-ID" dirty="0" smtClean="0"/>
              <a:t> </a:t>
            </a:r>
            <a:r>
              <a:rPr lang="en-US" dirty="0" smtClean="0"/>
              <a:t>human </a:t>
            </a:r>
            <a:r>
              <a:rPr lang="en-US" dirty="0"/>
              <a:t>– machine interfaces such as the design and placement of controls and displays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seat </a:t>
            </a:r>
            <a:r>
              <a:rPr lang="en-US" dirty="0"/>
              <a:t>position, and so on. Also, while the passengers may not function as integral </a:t>
            </a:r>
            <a:r>
              <a:rPr lang="en-US" dirty="0" smtClean="0"/>
              <a:t>elements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auto steering system, their associated interfaces (e.g., weight, seating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viewing </a:t>
            </a:r>
            <a:r>
              <a:rPr lang="en-US" dirty="0"/>
              <a:t>comfort, and safety) must be carefully addressed as part of the design process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Nevertheless</a:t>
            </a:r>
            <a:r>
              <a:rPr lang="en-US" dirty="0"/>
              <a:t>, since automobiles are developed and delivered without the </a:t>
            </a:r>
            <a:r>
              <a:rPr lang="en-US" dirty="0" smtClean="0"/>
              <a:t>human</a:t>
            </a:r>
            <a:r>
              <a:rPr lang="id-ID" dirty="0" smtClean="0"/>
              <a:t> element</a:t>
            </a:r>
            <a:r>
              <a:rPr lang="id-ID" dirty="0"/>
              <a:t>, for </a:t>
            </a:r>
            <a:r>
              <a:rPr lang="en-US" dirty="0" smtClean="0"/>
              <a:t>purposes </a:t>
            </a:r>
            <a:r>
              <a:rPr lang="en-US" dirty="0"/>
              <a:t>of systems engineering, they may be addressed as systems </a:t>
            </a:r>
            <a:r>
              <a:rPr lang="en-US" dirty="0" smtClean="0"/>
              <a:t>in</a:t>
            </a:r>
            <a:r>
              <a:rPr lang="id-ID" dirty="0" smtClean="0"/>
              <a:t> their </a:t>
            </a:r>
            <a:r>
              <a:rPr lang="id-ID" dirty="0"/>
              <a:t>own right.</a:t>
            </a:r>
          </a:p>
        </p:txBody>
      </p:sp>
    </p:spTree>
    <p:extLst>
      <p:ext uri="{BB962C8B-B14F-4D97-AF65-F5344CB8AC3E}">
        <p14:creationId xmlns:p14="http://schemas.microsoft.com/office/powerpoint/2010/main" val="4062745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chemeClr val="bg1"/>
                </a:solidFill>
              </a:rPr>
              <a:t>SYSTEMS ENGINEERING AS A PROFESSION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10038"/>
            <a:ext cx="9144000" cy="6463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P</a:t>
            </a:r>
            <a:r>
              <a:rPr lang="en-US" dirty="0" err="1" smtClean="0"/>
              <a:t>rimary</a:t>
            </a:r>
            <a:r>
              <a:rPr lang="en-US" dirty="0" smtClean="0"/>
              <a:t> </a:t>
            </a:r>
            <a:r>
              <a:rPr lang="en-US" dirty="0"/>
              <a:t>recognition has come </a:t>
            </a:r>
            <a:r>
              <a:rPr lang="id-ID" dirty="0" smtClean="0"/>
              <a:t>(</a:t>
            </a:r>
            <a:r>
              <a:rPr lang="en-US" dirty="0" smtClean="0"/>
              <a:t>in companies</a:t>
            </a:r>
            <a:r>
              <a:rPr lang="id-ID" dirty="0" smtClean="0"/>
              <a:t> </a:t>
            </a:r>
            <a:r>
              <a:rPr lang="en-US" dirty="0" smtClean="0"/>
              <a:t>specializing </a:t>
            </a:r>
            <a:r>
              <a:rPr lang="en-US" dirty="0"/>
              <a:t>in the development of large </a:t>
            </a:r>
            <a:r>
              <a:rPr lang="en-US" dirty="0" smtClean="0"/>
              <a:t>systems</a:t>
            </a:r>
            <a:r>
              <a:rPr lang="id-ID" dirty="0" smtClean="0"/>
              <a:t>) :</a:t>
            </a:r>
          </a:p>
          <a:p>
            <a:pPr marL="342900" indent="-342900">
              <a:buAutoNum type="arabicParenR"/>
            </a:pPr>
            <a:r>
              <a:rPr lang="en-US" dirty="0" smtClean="0"/>
              <a:t>established </a:t>
            </a:r>
            <a:r>
              <a:rPr lang="en-US" dirty="0"/>
              <a:t>departments of systems engineering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have </a:t>
            </a:r>
            <a:r>
              <a:rPr lang="en-US" dirty="0" err="1" smtClean="0"/>
              <a:t>classifi</a:t>
            </a:r>
            <a:r>
              <a:rPr lang="id-ID" dirty="0" smtClean="0"/>
              <a:t>e</a:t>
            </a:r>
            <a:r>
              <a:rPr lang="en-US" dirty="0" smtClean="0"/>
              <a:t>d </a:t>
            </a:r>
            <a:r>
              <a:rPr lang="en-US" dirty="0"/>
              <a:t>those engaging 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as systems engineers. </a:t>
            </a:r>
            <a:endParaRPr lang="id-ID" dirty="0" smtClean="0"/>
          </a:p>
          <a:p>
            <a:pPr marL="342900" indent="-342900">
              <a:buAutoNum type="arabicParenR"/>
            </a:pPr>
            <a:r>
              <a:rPr lang="id-ID" dirty="0"/>
              <a:t>(</a:t>
            </a:r>
            <a:r>
              <a:rPr lang="en-US" dirty="0" smtClean="0"/>
              <a:t>In addition</a:t>
            </a:r>
            <a:r>
              <a:rPr lang="id-ID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global challenges in health care, communications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environment</a:t>
            </a:r>
            <a:r>
              <a:rPr lang="en-US" dirty="0"/>
              <a:t>, and many other complex areas require engineering systems </a:t>
            </a:r>
            <a:r>
              <a:rPr lang="en-US" dirty="0" smtClean="0"/>
              <a:t>methods</a:t>
            </a:r>
            <a:r>
              <a:rPr lang="id-ID" dirty="0" smtClean="0"/>
              <a:t> to </a:t>
            </a:r>
            <a:r>
              <a:rPr lang="id-ID" dirty="0"/>
              <a:t>develop viable solutions.</a:t>
            </a:r>
          </a:p>
          <a:p>
            <a:endParaRPr lang="id-ID" dirty="0" smtClean="0"/>
          </a:p>
          <a:p>
            <a:r>
              <a:rPr lang="en-US" dirty="0" smtClean="0"/>
              <a:t>To </a:t>
            </a:r>
            <a:r>
              <a:rPr lang="en-US" dirty="0"/>
              <a:t>date, the slowness of recognition of systems engineering as a career is the </a:t>
            </a:r>
            <a:r>
              <a:rPr lang="en-US" dirty="0" smtClean="0"/>
              <a:t>fact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it does not correspond to the traditional academic engineering disciplines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Engineering </a:t>
            </a:r>
            <a:r>
              <a:rPr lang="en-US" dirty="0"/>
              <a:t>disciplines are built on quantitative relationships, obeying </a:t>
            </a:r>
            <a:r>
              <a:rPr lang="en-US" dirty="0" smtClean="0"/>
              <a:t>established</a:t>
            </a:r>
            <a:r>
              <a:rPr lang="id-ID" dirty="0" smtClean="0"/>
              <a:t> </a:t>
            </a:r>
            <a:r>
              <a:rPr lang="en-US" dirty="0" smtClean="0"/>
              <a:t>physical </a:t>
            </a:r>
            <a:r>
              <a:rPr lang="en-US" dirty="0"/>
              <a:t>laws, and measured properties of materials, energy, or information. </a:t>
            </a:r>
            <a:r>
              <a:rPr lang="en-US" dirty="0" smtClean="0"/>
              <a:t>Systems</a:t>
            </a:r>
            <a:r>
              <a:rPr lang="id-ID" dirty="0" smtClean="0"/>
              <a:t> </a:t>
            </a:r>
            <a:r>
              <a:rPr lang="en-US" dirty="0" smtClean="0"/>
              <a:t>engineering</a:t>
            </a:r>
            <a:r>
              <a:rPr lang="en-US" dirty="0"/>
              <a:t>, on the other hand, deals mainly with problems for which there is </a:t>
            </a:r>
            <a:r>
              <a:rPr lang="en-US" dirty="0" smtClean="0"/>
              <a:t>incomplete</a:t>
            </a:r>
            <a:r>
              <a:rPr lang="id-ID" dirty="0" smtClean="0"/>
              <a:t> </a:t>
            </a:r>
            <a:r>
              <a:rPr lang="en-US" dirty="0" smtClean="0"/>
              <a:t>knowledge</a:t>
            </a:r>
            <a:r>
              <a:rPr lang="en-US" dirty="0"/>
              <a:t>, whose variables do not obey known equations, and where a balance</a:t>
            </a:r>
          </a:p>
          <a:p>
            <a:r>
              <a:rPr lang="en-US" dirty="0"/>
              <a:t>must be made among </a:t>
            </a:r>
            <a:r>
              <a:rPr lang="en-US" dirty="0" smtClean="0"/>
              <a:t>conflicting </a:t>
            </a:r>
            <a:r>
              <a:rPr lang="en-US" dirty="0"/>
              <a:t>objectives involving incommensurate attributes.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absence </a:t>
            </a:r>
            <a:r>
              <a:rPr lang="en-US" dirty="0"/>
              <a:t>of a quantitative knowledge base previously inhibited the establishment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systems </a:t>
            </a:r>
            <a:r>
              <a:rPr lang="en-US" dirty="0"/>
              <a:t>engineering as a unique discipline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Despite </a:t>
            </a:r>
            <a:r>
              <a:rPr lang="en-US" dirty="0"/>
              <a:t>those obstacles, the recognized need for systems engineering in </a:t>
            </a:r>
            <a:r>
              <a:rPr lang="en-US" dirty="0" smtClean="0"/>
              <a:t>industry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government has spurred the establishment of a number of academic programs</a:t>
            </a:r>
          </a:p>
          <a:p>
            <a:r>
              <a:rPr lang="en-US" dirty="0"/>
              <a:t>offering master ’ s degrees and doctoral degrees in systems engineering. An </a:t>
            </a:r>
            <a:r>
              <a:rPr lang="en-US" dirty="0" smtClean="0"/>
              <a:t>increasing</a:t>
            </a:r>
            <a:r>
              <a:rPr lang="id-ID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universities are offering undergraduate degrees in systems engineering </a:t>
            </a:r>
            <a:r>
              <a:rPr lang="en-US" dirty="0" smtClean="0"/>
              <a:t>as</a:t>
            </a:r>
            <a:r>
              <a:rPr lang="id-ID" dirty="0" smtClean="0"/>
              <a:t> well</a:t>
            </a:r>
            <a:r>
              <a:rPr lang="id-ID" dirty="0"/>
              <a:t>.</a:t>
            </a:r>
          </a:p>
          <a:p>
            <a:r>
              <a:rPr lang="en-US" dirty="0"/>
              <a:t>The recognition of systems engineering as a profession has led to the formation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professional society, the International Council on Systems Engineering (INCOSE</a:t>
            </a:r>
            <a:r>
              <a:rPr lang="en-US" dirty="0" smtClean="0"/>
              <a:t>),</a:t>
            </a:r>
            <a:r>
              <a:rPr lang="id-ID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of whose primary objectives is the promotion of systems engineering, and the</a:t>
            </a:r>
          </a:p>
          <a:p>
            <a:r>
              <a:rPr lang="en-US" dirty="0"/>
              <a:t>recognition of systems engineering as a professional </a:t>
            </a:r>
            <a:r>
              <a:rPr lang="en-US" dirty="0" smtClean="0"/>
              <a:t>career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155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7"/>
            <a:ext cx="9144000" cy="491993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en-US" sz="3200" b="1" dirty="0">
                <a:solidFill>
                  <a:schemeClr val="bg1"/>
                </a:solidFill>
              </a:rPr>
              <a:t>SYSTEMS ENGINEERING AS A PROFESSION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9228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Career Choices; Orientation of Technical Professionals; </a:t>
            </a:r>
            <a:r>
              <a:rPr lang="en-US" b="1" dirty="0"/>
              <a:t>The Challenge of Systems Engineering</a:t>
            </a:r>
            <a:r>
              <a:rPr lang="id-ID" b="1" dirty="0"/>
              <a:t>;  </a:t>
            </a:r>
          </a:p>
          <a:p>
            <a:r>
              <a:rPr lang="en-US" b="1" dirty="0"/>
              <a:t>What Then Is the Attraction of Systems Engineering?</a:t>
            </a:r>
            <a:r>
              <a:rPr lang="id-ID" b="1" dirty="0" smtClean="0"/>
              <a:t>;.  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0" y="1184763"/>
            <a:ext cx="9144000" cy="6617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Attributes and Motivations of Systems </a:t>
            </a:r>
            <a:r>
              <a:rPr lang="en-US" sz="2400" b="1" dirty="0" smtClean="0"/>
              <a:t>Engineers</a:t>
            </a:r>
            <a:r>
              <a:rPr lang="id-ID" sz="2400" b="1" dirty="0" smtClean="0"/>
              <a:t>:</a:t>
            </a:r>
          </a:p>
          <a:p>
            <a:r>
              <a:rPr lang="en-US" sz="1600" dirty="0"/>
              <a:t>In order to identify candidates for systems engineering careers, it is useful to </a:t>
            </a:r>
            <a:r>
              <a:rPr lang="en-US" sz="1600" dirty="0" smtClean="0"/>
              <a:t>examine</a:t>
            </a:r>
            <a:r>
              <a:rPr lang="id-ID" sz="1600" dirty="0" smtClean="0"/>
              <a:t> </a:t>
            </a:r>
            <a:r>
              <a:rPr lang="en-US" sz="1600" dirty="0" smtClean="0"/>
              <a:t>the </a:t>
            </a:r>
            <a:r>
              <a:rPr lang="en-US" sz="1600" dirty="0"/>
              <a:t>characteristics that may be useful to distinguish people with a talent for </a:t>
            </a:r>
            <a:r>
              <a:rPr lang="en-US" sz="1600" dirty="0" smtClean="0"/>
              <a:t>systems</a:t>
            </a:r>
            <a:r>
              <a:rPr lang="id-ID" sz="1600" dirty="0" smtClean="0"/>
              <a:t> </a:t>
            </a:r>
            <a:r>
              <a:rPr lang="en-US" sz="1600" dirty="0" smtClean="0"/>
              <a:t>engineering </a:t>
            </a:r>
            <a:r>
              <a:rPr lang="en-US" sz="1600" dirty="0"/>
              <a:t>from those who are not likely to be interested or successful in that discipline</a:t>
            </a:r>
            <a:r>
              <a:rPr lang="en-US" sz="1600" dirty="0" smtClean="0"/>
              <a:t>.</a:t>
            </a:r>
            <a:r>
              <a:rPr lang="id-ID" sz="1600" dirty="0" smtClean="0"/>
              <a:t> </a:t>
            </a:r>
            <a:r>
              <a:rPr lang="en-US" sz="1600" dirty="0" smtClean="0"/>
              <a:t>Those </a:t>
            </a:r>
            <a:r>
              <a:rPr lang="en-US" sz="1600" dirty="0"/>
              <a:t>likely to become talented systems engineers would be expected to </a:t>
            </a:r>
            <a:r>
              <a:rPr lang="en-US" sz="1600" dirty="0" smtClean="0"/>
              <a:t>have</a:t>
            </a:r>
            <a:r>
              <a:rPr lang="id-ID" sz="1600" dirty="0" smtClean="0"/>
              <a:t> </a:t>
            </a:r>
            <a:r>
              <a:rPr lang="en-US" sz="1600" dirty="0" smtClean="0"/>
              <a:t>done </a:t>
            </a:r>
            <a:r>
              <a:rPr lang="en-US" sz="1600" dirty="0"/>
              <a:t>well in mathematics and science in college.</a:t>
            </a:r>
          </a:p>
          <a:p>
            <a:endParaRPr lang="id-ID" sz="1600" dirty="0" smtClean="0"/>
          </a:p>
          <a:p>
            <a:r>
              <a:rPr lang="en-US" sz="1600" dirty="0" smtClean="0"/>
              <a:t>A </a:t>
            </a:r>
            <a:r>
              <a:rPr lang="en-US" sz="1600" dirty="0"/>
              <a:t>systems engineer will be required to work in a multidisciplinary </a:t>
            </a:r>
            <a:r>
              <a:rPr lang="en-US" sz="1600" dirty="0" smtClean="0"/>
              <a:t>environment</a:t>
            </a:r>
            <a:r>
              <a:rPr lang="id-ID" sz="1600" dirty="0" smtClean="0"/>
              <a:t> </a:t>
            </a:r>
            <a:r>
              <a:rPr lang="en-US" sz="1600" dirty="0" smtClean="0"/>
              <a:t>and </a:t>
            </a:r>
            <a:r>
              <a:rPr lang="en-US" sz="1600" dirty="0"/>
              <a:t>to grasp the essentials of related disciplines. It is here that an aptitude for </a:t>
            </a:r>
            <a:r>
              <a:rPr lang="en-US" sz="1600" dirty="0" smtClean="0"/>
              <a:t>science</a:t>
            </a:r>
            <a:r>
              <a:rPr lang="id-ID" sz="1600" dirty="0" smtClean="0"/>
              <a:t> </a:t>
            </a:r>
            <a:r>
              <a:rPr lang="en-US" sz="1600" dirty="0" smtClean="0"/>
              <a:t>and </a:t>
            </a:r>
            <a:r>
              <a:rPr lang="en-US" sz="1600" dirty="0"/>
              <a:t>engineering helps a great deal because it makes it much easier and less </a:t>
            </a:r>
            <a:r>
              <a:rPr lang="en-US" sz="1600" dirty="0" smtClean="0"/>
              <a:t>threatening</a:t>
            </a:r>
            <a:r>
              <a:rPr lang="id-ID" sz="1600" dirty="0" smtClean="0"/>
              <a:t> </a:t>
            </a:r>
            <a:r>
              <a:rPr lang="en-US" sz="1600" dirty="0" smtClean="0"/>
              <a:t>for </a:t>
            </a:r>
            <a:r>
              <a:rPr lang="en-US" sz="1600" dirty="0"/>
              <a:t>individuals to learn the essentials of new disciplines. It is not so much that </a:t>
            </a:r>
            <a:r>
              <a:rPr lang="en-US" sz="1600" dirty="0" smtClean="0"/>
              <a:t>they</a:t>
            </a:r>
            <a:r>
              <a:rPr lang="id-ID" sz="1600" dirty="0" smtClean="0"/>
              <a:t> </a:t>
            </a:r>
            <a:r>
              <a:rPr lang="en-US" sz="1600" dirty="0" smtClean="0"/>
              <a:t>require </a:t>
            </a:r>
            <a:r>
              <a:rPr lang="en-US" sz="1600" dirty="0"/>
              <a:t>in depth knowledge of higher mathematics, but rather, those who have a </a:t>
            </a:r>
            <a:r>
              <a:rPr lang="en-US" sz="1600" dirty="0" smtClean="0"/>
              <a:t>limited</a:t>
            </a:r>
            <a:r>
              <a:rPr lang="id-ID" sz="1600" dirty="0" smtClean="0"/>
              <a:t> </a:t>
            </a:r>
            <a:r>
              <a:rPr lang="en-US" sz="1600" dirty="0" smtClean="0"/>
              <a:t>mathematical </a:t>
            </a:r>
            <a:r>
              <a:rPr lang="en-US" sz="1600" dirty="0"/>
              <a:t>background tend to lack </a:t>
            </a:r>
            <a:r>
              <a:rPr lang="en-US" sz="1600" dirty="0" smtClean="0"/>
              <a:t>confidence </a:t>
            </a:r>
            <a:r>
              <a:rPr lang="en-US" sz="1600" dirty="0"/>
              <a:t>in their ability to grasp subjects </a:t>
            </a:r>
            <a:r>
              <a:rPr lang="en-US" sz="1600" dirty="0" smtClean="0"/>
              <a:t>that</a:t>
            </a:r>
            <a:r>
              <a:rPr lang="id-ID" sz="1600" dirty="0" smtClean="0"/>
              <a:t> inherently </a:t>
            </a:r>
            <a:r>
              <a:rPr lang="id-ID" sz="1600" dirty="0"/>
              <a:t>contain mathematical concepts.</a:t>
            </a:r>
          </a:p>
          <a:p>
            <a:r>
              <a:rPr lang="en-US" sz="1600" dirty="0"/>
              <a:t>A systems engineer should have a creative bent and must like to solve </a:t>
            </a:r>
            <a:r>
              <a:rPr lang="en-US" sz="1600" dirty="0" smtClean="0"/>
              <a:t>practical</a:t>
            </a:r>
            <a:r>
              <a:rPr lang="id-ID" sz="1600" dirty="0" smtClean="0"/>
              <a:t> </a:t>
            </a:r>
            <a:r>
              <a:rPr lang="en-US" sz="1600" dirty="0" smtClean="0"/>
              <a:t>problems</a:t>
            </a:r>
            <a:r>
              <a:rPr lang="en-US" sz="1600" dirty="0"/>
              <a:t>. An interest in the job should be greater than an interest in career advancement</a:t>
            </a:r>
            <a:r>
              <a:rPr lang="en-US" sz="1600" dirty="0" smtClean="0"/>
              <a:t>.</a:t>
            </a:r>
            <a:r>
              <a:rPr lang="id-ID" sz="1600" dirty="0" smtClean="0"/>
              <a:t> </a:t>
            </a:r>
            <a:r>
              <a:rPr lang="en-US" sz="1600" dirty="0" smtClean="0"/>
              <a:t>Systems </a:t>
            </a:r>
            <a:r>
              <a:rPr lang="en-US" sz="1600" dirty="0"/>
              <a:t>engineering is more of a challenge than a quick way to the top</a:t>
            </a:r>
            <a:r>
              <a:rPr lang="en-US" sz="1600" dirty="0" smtClean="0"/>
              <a:t>.</a:t>
            </a:r>
            <a:r>
              <a:rPr lang="id-ID" sz="1600" dirty="0" smtClean="0"/>
              <a:t> </a:t>
            </a:r>
          </a:p>
          <a:p>
            <a:endParaRPr lang="id-ID" sz="1600" dirty="0" smtClean="0"/>
          </a:p>
          <a:p>
            <a:r>
              <a:rPr lang="en-US" sz="1600" u="sng" dirty="0" smtClean="0"/>
              <a:t>The </a:t>
            </a:r>
            <a:r>
              <a:rPr lang="en-US" sz="1600" u="sng" dirty="0"/>
              <a:t>following characteristics are commonly found in successful systems engineers</a:t>
            </a:r>
            <a:r>
              <a:rPr lang="en-US" sz="1600" u="sng" dirty="0" smtClean="0"/>
              <a:t>.</a:t>
            </a:r>
            <a:r>
              <a:rPr lang="id-ID" sz="1600" u="sng" dirty="0" smtClean="0"/>
              <a:t> They</a:t>
            </a:r>
            <a:endParaRPr lang="id-ID" sz="1600" u="sng" dirty="0"/>
          </a:p>
          <a:p>
            <a:r>
              <a:rPr lang="en-US" sz="1600" dirty="0"/>
              <a:t>1. enjoy learning new things and solving problems,</a:t>
            </a:r>
          </a:p>
          <a:p>
            <a:r>
              <a:rPr lang="id-ID" sz="1600" dirty="0"/>
              <a:t>2. like challenges,</a:t>
            </a:r>
          </a:p>
          <a:p>
            <a:r>
              <a:rPr lang="en-US" sz="1600" dirty="0"/>
              <a:t>3. are skeptical of unproven assertions,</a:t>
            </a:r>
          </a:p>
          <a:p>
            <a:r>
              <a:rPr lang="en-US" sz="1600" dirty="0"/>
              <a:t>4. are open - minded to new ideas,</a:t>
            </a:r>
          </a:p>
          <a:p>
            <a:r>
              <a:rPr lang="en-US" sz="1600" dirty="0"/>
              <a:t>5. have a solid background in science and engineering,</a:t>
            </a:r>
          </a:p>
          <a:p>
            <a:r>
              <a:rPr lang="en-US" sz="1600" dirty="0"/>
              <a:t>6. have demonstrated technical achievement in a specialty area,</a:t>
            </a:r>
          </a:p>
          <a:p>
            <a:r>
              <a:rPr lang="en-US" sz="1600" dirty="0"/>
              <a:t>7. are knowledgeable in several engineering areas,</a:t>
            </a:r>
          </a:p>
          <a:p>
            <a:r>
              <a:rPr lang="en-US" sz="1600" dirty="0"/>
              <a:t>8. pick up new ideas and information quickly, </a:t>
            </a:r>
            <a:r>
              <a:rPr lang="en-US" sz="1600" dirty="0" smtClean="0"/>
              <a:t>and</a:t>
            </a:r>
            <a:endParaRPr lang="id-ID" sz="1600" dirty="0" smtClean="0"/>
          </a:p>
          <a:p>
            <a:r>
              <a:rPr lang="id-ID" sz="1600" dirty="0" smtClean="0"/>
              <a:t>9. Have a good interpersonal and communication skills.</a:t>
            </a:r>
          </a:p>
        </p:txBody>
      </p:sp>
    </p:spTree>
    <p:extLst>
      <p:ext uri="{BB962C8B-B14F-4D97-AF65-F5344CB8AC3E}">
        <p14:creationId xmlns:p14="http://schemas.microsoft.com/office/powerpoint/2010/main" val="170546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Engineer Carrier Development Model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4751" y="1067568"/>
            <a:ext cx="9144000" cy="7328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System Engineering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994" y="2020251"/>
            <a:ext cx="42405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The Power of Multidisciplinary </a:t>
            </a:r>
            <a:r>
              <a:rPr lang="en-US" b="1" dirty="0" smtClean="0"/>
              <a:t>Knowledge</a:t>
            </a:r>
            <a:endParaRPr lang="id-ID" b="1" dirty="0" smtClean="0"/>
          </a:p>
          <a:p>
            <a:r>
              <a:rPr lang="en-US" b="1" dirty="0"/>
              <a:t>The Power of Approximate </a:t>
            </a:r>
            <a:r>
              <a:rPr lang="en-US" b="1" dirty="0" smtClean="0"/>
              <a:t>Calculation</a:t>
            </a:r>
            <a:endParaRPr lang="id-ID" b="1" dirty="0" smtClean="0"/>
          </a:p>
          <a:p>
            <a:r>
              <a:rPr lang="en-US" b="1" dirty="0"/>
              <a:t>The Power of Skeptical Positive </a:t>
            </a:r>
            <a:r>
              <a:rPr lang="en-US" b="1" dirty="0" smtClean="0"/>
              <a:t>Thinking</a:t>
            </a:r>
            <a:endParaRPr lang="id-ID" b="1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595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Describe what is first view of SE</a:t>
            </a:r>
            <a:endParaRPr lang="en-US" dirty="0"/>
          </a:p>
          <a:p>
            <a:endParaRPr lang="en-US" dirty="0" smtClean="0"/>
          </a:p>
          <a:p>
            <a:r>
              <a:rPr lang="id-ID" dirty="0"/>
              <a:t>Describe what is the profession of SE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918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PERTEMUAN 1 &amp;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understand the idea of </a:t>
            </a:r>
            <a:r>
              <a:rPr lang="id-ID" dirty="0"/>
              <a:t>system engineering (SE) </a:t>
            </a:r>
            <a:r>
              <a:rPr lang="en-US" dirty="0"/>
              <a:t>for Undergraduate Student</a:t>
            </a:r>
          </a:p>
          <a:p>
            <a:endParaRPr lang="en-US" dirty="0"/>
          </a:p>
          <a:p>
            <a:pPr lvl="0"/>
            <a:r>
              <a:rPr lang="en-US" dirty="0"/>
              <a:t>Student </a:t>
            </a:r>
            <a:r>
              <a:rPr lang="id-ID" dirty="0"/>
              <a:t>know about the </a:t>
            </a:r>
            <a:r>
              <a:rPr lang="id-ID" i="1" dirty="0"/>
              <a:t>profession and the power of SE,</a:t>
            </a:r>
            <a:r>
              <a:rPr lang="en-US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7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/>
              <a:t>Introduction: </a:t>
            </a:r>
            <a:endParaRPr lang="en-US" dirty="0"/>
          </a:p>
          <a:p>
            <a:r>
              <a:rPr lang="id-ID" i="1" dirty="0"/>
              <a:t>Course Plan</a:t>
            </a:r>
            <a:r>
              <a:rPr lang="id-ID" i="1" dirty="0" smtClean="0"/>
              <a:t>;</a:t>
            </a:r>
            <a:endParaRPr lang="en-US" dirty="0"/>
          </a:p>
          <a:p>
            <a:r>
              <a:rPr lang="id-ID" i="1" dirty="0"/>
              <a:t>System Engineering (SE)  as a state of </a:t>
            </a:r>
            <a:r>
              <a:rPr lang="id-ID" i="1" dirty="0" smtClean="0"/>
              <a:t>thinking.</a:t>
            </a:r>
          </a:p>
          <a:p>
            <a:endParaRPr lang="id-ID" i="1" dirty="0"/>
          </a:p>
          <a:p>
            <a:r>
              <a:rPr lang="id-ID" i="1" dirty="0"/>
              <a:t>SE as a profession, the power of SE</a:t>
            </a:r>
            <a:r>
              <a:rPr lang="en-US" i="1" dirty="0"/>
              <a:t> </a:t>
            </a:r>
            <a:r>
              <a:rPr lang="id-ID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2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793" y="1939602"/>
            <a:ext cx="7866415" cy="1776254"/>
          </a:xfrm>
        </p:spPr>
        <p:txBody>
          <a:bodyPr anchor="ctr">
            <a:normAutofit/>
          </a:bodyPr>
          <a:lstStyle/>
          <a:p>
            <a:r>
              <a:rPr lang="id-ID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Foundation of System Enginering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528" y="5292330"/>
            <a:ext cx="5909471" cy="6722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Husni S. Sastramihardja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941936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ENGINEERING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679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123" y="1542207"/>
            <a:ext cx="8946107" cy="5230802"/>
          </a:xfrm>
        </p:spPr>
        <p:txBody>
          <a:bodyPr anchor="ctr">
            <a:noAutofit/>
          </a:bodyPr>
          <a:lstStyle/>
          <a:p>
            <a:r>
              <a:rPr lang="id-ID" sz="2800" i="1" dirty="0" smtClean="0"/>
              <a:t>SE as </a:t>
            </a:r>
            <a:r>
              <a:rPr lang="id-ID" sz="2800" i="1" dirty="0"/>
              <a:t>a state of </a:t>
            </a:r>
            <a:r>
              <a:rPr lang="id-ID" sz="2800" i="1" dirty="0" smtClean="0"/>
              <a:t>thinking  </a:t>
            </a:r>
            <a:r>
              <a:rPr lang="id-ID" sz="2800" i="1" dirty="0" smtClean="0">
                <a:sym typeface="Wingdings" pitchFamily="2" charset="2"/>
              </a:rPr>
              <a:t> </a:t>
            </a:r>
            <a:r>
              <a:rPr lang="id-ID" sz="2800" i="1" dirty="0" smtClean="0"/>
              <a:t>   as a </a:t>
            </a:r>
            <a:r>
              <a:rPr lang="id-ID" sz="2800" i="1" dirty="0"/>
              <a:t>profession</a:t>
            </a:r>
            <a:r>
              <a:rPr lang="id-ID" sz="2400" i="1" dirty="0"/>
              <a:t>, </a:t>
            </a:r>
            <a:r>
              <a:rPr lang="id-ID" sz="2400" i="1" dirty="0" smtClean="0"/>
              <a:t/>
            </a:r>
            <a:br>
              <a:rPr lang="id-ID" sz="2400" i="1" dirty="0" smtClean="0"/>
            </a:br>
            <a:r>
              <a:rPr lang="id-ID" sz="2400" i="1" dirty="0" smtClean="0"/>
              <a:t>the </a:t>
            </a:r>
            <a:r>
              <a:rPr lang="id-ID" sz="2400" i="1" dirty="0"/>
              <a:t>power of system engineering, perspective of system engineering</a:t>
            </a:r>
            <a:r>
              <a:rPr lang="id-ID" sz="2400" i="1" dirty="0" smtClean="0"/>
              <a:t/>
            </a:r>
            <a:br>
              <a:rPr lang="id-ID" sz="2400" i="1" dirty="0" smtClean="0"/>
            </a:br>
            <a:r>
              <a:rPr lang="id-ID" sz="2400" i="1" dirty="0" smtClean="0"/>
              <a:t>system </a:t>
            </a:r>
            <a:r>
              <a:rPr lang="id-ID" sz="2400" i="1" dirty="0"/>
              <a:t>engineering </a:t>
            </a:r>
            <a:r>
              <a:rPr lang="id-ID" sz="2400" i="1" dirty="0" smtClean="0"/>
              <a:t>landscape --- </a:t>
            </a:r>
            <a:r>
              <a:rPr lang="id-ID" sz="2400" i="1" dirty="0"/>
              <a:t>system enginering </a:t>
            </a:r>
            <a:r>
              <a:rPr lang="id-ID" sz="2400" i="1" dirty="0" smtClean="0"/>
              <a:t>fields </a:t>
            </a:r>
            <a:br>
              <a:rPr lang="id-ID" sz="2400" i="1" dirty="0" smtClean="0"/>
            </a:br>
            <a:r>
              <a:rPr lang="id-ID" sz="2400" i="1" dirty="0" smtClean="0"/>
              <a:t>system engineering:  approaches</a:t>
            </a:r>
            <a:r>
              <a:rPr lang="id-ID" sz="2400" i="1" dirty="0"/>
              <a:t>, </a:t>
            </a:r>
            <a:r>
              <a:rPr lang="id-ID" sz="2400" i="1" dirty="0" smtClean="0"/>
              <a:t>activities &amp; </a:t>
            </a:r>
            <a:r>
              <a:rPr lang="id-ID" sz="2400" i="1" dirty="0"/>
              <a:t>products, </a:t>
            </a:r>
            <a:r>
              <a:rPr lang="id-ID" sz="2400" i="1" dirty="0" smtClean="0"/>
              <a:t/>
            </a:r>
            <a:br>
              <a:rPr lang="id-ID" sz="2400" i="1" dirty="0" smtClean="0"/>
            </a:br>
            <a:r>
              <a:rPr lang="id-ID" sz="2400" i="1" dirty="0" smtClean="0"/>
              <a:t>structures </a:t>
            </a:r>
            <a:r>
              <a:rPr lang="id-ID" sz="2400" i="1" dirty="0"/>
              <a:t>of complex </a:t>
            </a:r>
            <a:r>
              <a:rPr lang="id-ID" sz="2400" i="1" dirty="0" smtClean="0"/>
              <a:t>system   ---   hierarchy </a:t>
            </a:r>
            <a:r>
              <a:rPr lang="id-ID" sz="2400" i="1" dirty="0"/>
              <a:t>of complex system, </a:t>
            </a:r>
            <a:r>
              <a:rPr lang="id-ID" sz="2400" i="1" dirty="0" smtClean="0"/>
              <a:t/>
            </a:r>
            <a:br>
              <a:rPr lang="id-ID" sz="2400" i="1" dirty="0" smtClean="0"/>
            </a:br>
            <a:r>
              <a:rPr lang="id-ID" sz="2400" i="1" dirty="0" smtClean="0"/>
              <a:t>building blocks: </a:t>
            </a:r>
            <a:r>
              <a:rPr lang="id-ID" sz="2400" i="1" dirty="0"/>
              <a:t>system environment, </a:t>
            </a:r>
            <a:r>
              <a:rPr lang="id-ID" sz="2400" i="1" dirty="0" smtClean="0"/>
              <a:t>boundaries, context </a:t>
            </a:r>
            <a:r>
              <a:rPr lang="id-ID" sz="2400" i="1" dirty="0"/>
              <a:t>diagram, types of environmental </a:t>
            </a:r>
            <a:r>
              <a:rPr lang="id-ID" sz="2400" i="1" dirty="0" smtClean="0"/>
              <a:t>interactions, interface &amp; </a:t>
            </a:r>
            <a:r>
              <a:rPr lang="id-ID" sz="2400" i="1" dirty="0"/>
              <a:t>interaction, </a:t>
            </a:r>
            <a:r>
              <a:rPr lang="id-ID" sz="2400" i="1" dirty="0" smtClean="0"/>
              <a:t/>
            </a:r>
            <a:br>
              <a:rPr lang="id-ID" sz="2400" i="1" dirty="0" smtClean="0"/>
            </a:br>
            <a:r>
              <a:rPr lang="id-ID" sz="2400" i="1" dirty="0" smtClean="0"/>
              <a:t>complexity </a:t>
            </a:r>
            <a:r>
              <a:rPr lang="id-ID" sz="2400" i="1" dirty="0"/>
              <a:t>in modern systems, enterprise system engineering, </a:t>
            </a:r>
            <a:r>
              <a:rPr lang="id-ID" sz="2400" i="1" dirty="0" smtClean="0"/>
              <a:t/>
            </a:r>
            <a:br>
              <a:rPr lang="id-ID" sz="2400" i="1" dirty="0" smtClean="0"/>
            </a:br>
            <a:r>
              <a:rPr lang="id-ID" sz="2400" i="1" dirty="0" smtClean="0"/>
              <a:t>System </a:t>
            </a:r>
            <a:r>
              <a:rPr lang="id-ID" sz="2400" i="1" dirty="0"/>
              <a:t>development process, system engineering life </a:t>
            </a:r>
            <a:r>
              <a:rPr lang="id-ID" sz="2400" i="1" dirty="0" smtClean="0"/>
              <a:t>cycle,</a:t>
            </a:r>
            <a:br>
              <a:rPr lang="id-ID" sz="2400" i="1" dirty="0" smtClean="0"/>
            </a:br>
            <a:r>
              <a:rPr lang="id-ID" sz="2400" i="1" dirty="0" smtClean="0"/>
              <a:t>system </a:t>
            </a:r>
            <a:r>
              <a:rPr lang="id-ID" sz="2400" i="1" dirty="0"/>
              <a:t>engineering method, system engineering management</a:t>
            </a:r>
            <a:r>
              <a:rPr lang="id-ID" i="1" dirty="0"/>
              <a:t>,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854851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ENGINEERING (SE)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465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123" y="1555831"/>
            <a:ext cx="8946107" cy="818866"/>
          </a:xfrm>
        </p:spPr>
        <p:txBody>
          <a:bodyPr anchor="ctr">
            <a:normAutofit fontScale="90000"/>
          </a:bodyPr>
          <a:lstStyle/>
          <a:p>
            <a:r>
              <a:rPr lang="id-ID" sz="3600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d-ID" sz="3600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d-ID" sz="3600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d-ID" sz="3600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d-ID" sz="3600" dirty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d-ID" sz="3600" dirty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en-US" sz="3600" dirty="0" smtClean="0">
                <a:solidFill>
                  <a:schemeClr val="folHlink"/>
                </a:solidFill>
                <a:latin typeface="Times New Roman" pitchFamily="18" charset="0"/>
              </a:rPr>
              <a:t>System </a:t>
            </a:r>
            <a:r>
              <a:rPr lang="en-US" sz="3600" dirty="0">
                <a:solidFill>
                  <a:schemeClr val="folHlink"/>
                </a:solidFill>
                <a:latin typeface="Times New Roman" pitchFamily="18" charset="0"/>
              </a:rPr>
              <a:t>Engineering</a:t>
            </a:r>
            <a:r>
              <a:rPr lang="en-US" sz="3600" dirty="0">
                <a:solidFill>
                  <a:srgbClr val="FFFF99"/>
                </a:solidFill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is to </a:t>
            </a:r>
            <a:r>
              <a:rPr lang="en-US" sz="3600" dirty="0">
                <a:solidFill>
                  <a:schemeClr val="folHlink"/>
                </a:solidFill>
                <a:latin typeface="Times New Roman" pitchFamily="18" charset="0"/>
              </a:rPr>
              <a:t>guide</a:t>
            </a:r>
            <a:r>
              <a:rPr lang="en-US" sz="3600" dirty="0">
                <a:solidFill>
                  <a:srgbClr val="FFFF99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folHlink"/>
                </a:solidFill>
                <a:latin typeface="Times New Roman" pitchFamily="18" charset="0"/>
              </a:rPr>
              <a:t>Complex System</a:t>
            </a:r>
            <a:r>
              <a:rPr lang="id-ID" sz="3600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d-ID" sz="3600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d-ID" sz="3600" dirty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d-ID" sz="3600" dirty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en-US" sz="4800" dirty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en-US" sz="4800" dirty="0">
                <a:solidFill>
                  <a:schemeClr val="folHlink"/>
                </a:solidFill>
                <a:latin typeface="Times New Roman" pitchFamily="18" charset="0"/>
              </a:rPr>
            </a:b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122420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Idea of System Engineering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095497"/>
            <a:ext cx="9144000" cy="41549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just" eaLnBrk="1" hangingPunct="1"/>
            <a:endParaRPr lang="en-US" sz="2400" b="0" dirty="0">
              <a:latin typeface="Times New Roman" pitchFamily="18" charset="0"/>
            </a:endParaRPr>
          </a:p>
          <a:p>
            <a:pPr algn="just" eaLnBrk="1" hangingPunct="1"/>
            <a:r>
              <a:rPr lang="en-US" sz="2400" dirty="0">
                <a:latin typeface="Times New Roman" pitchFamily="18" charset="0"/>
              </a:rPr>
              <a:t>TO Guide – </a:t>
            </a:r>
            <a:endParaRPr lang="id-ID" sz="2400" dirty="0" smtClean="0">
              <a:latin typeface="Times New Roman" pitchFamily="18" charset="0"/>
            </a:endParaRPr>
          </a:p>
          <a:p>
            <a:pPr algn="just" eaLnBrk="1" hangingPunct="1"/>
            <a:r>
              <a:rPr lang="en-US" sz="2400" dirty="0" smtClean="0">
                <a:latin typeface="Times New Roman" pitchFamily="18" charset="0"/>
              </a:rPr>
              <a:t>“</a:t>
            </a:r>
            <a:r>
              <a:rPr lang="en-US" sz="2400" dirty="0">
                <a:latin typeface="Times New Roman" pitchFamily="18" charset="0"/>
              </a:rPr>
              <a:t>to lead, manage, direct, usually based on the superior experience in pursuing a given course” </a:t>
            </a:r>
            <a:r>
              <a:rPr lang="en-US" sz="2400" u="sng" dirty="0">
                <a:latin typeface="Times New Roman" pitchFamily="18" charset="0"/>
              </a:rPr>
              <a:t>or</a:t>
            </a:r>
            <a:r>
              <a:rPr lang="en-US" sz="2400" dirty="0">
                <a:latin typeface="Times New Roman" pitchFamily="18" charset="0"/>
              </a:rPr>
              <a:t> “to show the way”</a:t>
            </a:r>
          </a:p>
          <a:p>
            <a:pPr algn="just" eaLnBrk="1" hangingPunct="1"/>
            <a:endParaRPr lang="en-US" sz="2400" dirty="0">
              <a:latin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</a:rPr>
              <a:t>Engineering:</a:t>
            </a:r>
            <a:r>
              <a:rPr lang="en-US" sz="2400" b="0" dirty="0">
                <a:latin typeface="Times New Roman" pitchFamily="18" charset="0"/>
              </a:rPr>
              <a:t> </a:t>
            </a:r>
            <a:endParaRPr lang="id-ID" sz="2400" b="0" dirty="0" smtClean="0">
              <a:latin typeface="Times New Roman" pitchFamily="18" charset="0"/>
            </a:endParaRPr>
          </a:p>
          <a:p>
            <a:pPr algn="just"/>
            <a:r>
              <a:rPr lang="en-US" sz="2400" b="0" dirty="0" smtClean="0">
                <a:latin typeface="Times New Roman" pitchFamily="18" charset="0"/>
              </a:rPr>
              <a:t> </a:t>
            </a:r>
            <a:r>
              <a:rPr lang="en-US" sz="2400" b="0" dirty="0">
                <a:latin typeface="Times New Roman" pitchFamily="18" charset="0"/>
              </a:rPr>
              <a:t>“</a:t>
            </a:r>
            <a:r>
              <a:rPr lang="en-US" sz="2400" dirty="0">
                <a:latin typeface="Times New Roman" pitchFamily="18" charset="0"/>
              </a:rPr>
              <a:t>the application of scientific principles to practical ends, such as:  </a:t>
            </a:r>
          </a:p>
          <a:p>
            <a:pPr algn="just"/>
            <a:r>
              <a:rPr lang="en-US" sz="2400" dirty="0">
                <a:latin typeface="Times New Roman" pitchFamily="18" charset="0"/>
              </a:rPr>
              <a:t>          </a:t>
            </a:r>
            <a:r>
              <a:rPr lang="en-US" sz="2400" dirty="0" smtClean="0">
                <a:latin typeface="Times New Roman" pitchFamily="18" charset="0"/>
              </a:rPr>
              <a:t>design</a:t>
            </a:r>
            <a:r>
              <a:rPr lang="en-US" sz="2400" dirty="0">
                <a:latin typeface="Times New Roman" pitchFamily="18" charset="0"/>
              </a:rPr>
              <a:t>, construction, operation &amp; maintenance of </a:t>
            </a:r>
            <a:r>
              <a:rPr lang="id-ID" sz="2400" dirty="0" smtClean="0">
                <a:latin typeface="Times New Roman" pitchFamily="18" charset="0"/>
              </a:rPr>
              <a:t> s</a:t>
            </a:r>
            <a:r>
              <a:rPr lang="en-US" sz="2400" dirty="0" err="1" smtClean="0">
                <a:latin typeface="Times New Roman" pitchFamily="18" charset="0"/>
              </a:rPr>
              <a:t>ystem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(structures, states &amp; behavior) </a:t>
            </a:r>
          </a:p>
          <a:p>
            <a:pPr algn="just"/>
            <a:r>
              <a:rPr lang="en-US" sz="2400" dirty="0">
                <a:latin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</a:rPr>
              <a:t>towards </a:t>
            </a:r>
            <a:r>
              <a:rPr lang="en-US" sz="2400" dirty="0">
                <a:latin typeface="Times New Roman" pitchFamily="18" charset="0"/>
              </a:rPr>
              <a:t>(efficient &amp; economical)</a:t>
            </a:r>
            <a:r>
              <a:rPr lang="en-US" sz="2400" b="0" dirty="0">
                <a:latin typeface="Times New Roman" pitchFamily="18" charset="0"/>
              </a:rPr>
              <a:t>.</a:t>
            </a:r>
          </a:p>
          <a:p>
            <a:pPr algn="just" eaLnBrk="1" hangingPunct="1"/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8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1014508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Idea of System Engineering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918965"/>
            <a:ext cx="9068937" cy="41549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Serve &amp; Concerned with customer needs &amp; operational environment;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 Vision &amp; Leads system conceptual design;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 Bridges traditional engineering disciplines &amp; gaps between specialties.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latin typeface="Times New Roman" pitchFamily="18" charset="0"/>
              </a:rPr>
              <a:t> Focus on the system as a whole, not in partial view;</a:t>
            </a:r>
          </a:p>
          <a:p>
            <a:pPr eaLnBrk="1" hangingPunct="1"/>
            <a:endParaRPr lang="id-ID" sz="2400" b="0" dirty="0" smtClean="0">
              <a:latin typeface="Times New Roman" pitchFamily="18" charset="0"/>
            </a:endParaRPr>
          </a:p>
          <a:p>
            <a:pPr eaLnBrk="1" hangingPunct="1"/>
            <a:endParaRPr lang="en-US" sz="2400" b="0" dirty="0">
              <a:latin typeface="Times New Roman" pitchFamily="18" charset="0"/>
            </a:endParaRPr>
          </a:p>
          <a:p>
            <a:pPr eaLnBrk="1" hangingPunct="1"/>
            <a:r>
              <a:rPr lang="en-US" sz="2400" b="1" u="sng" dirty="0" smtClean="0">
                <a:latin typeface="Times New Roman" pitchFamily="18" charset="0"/>
              </a:rPr>
              <a:t>Why </a:t>
            </a:r>
            <a:r>
              <a:rPr lang="en-US" sz="2400" b="1" u="sng" dirty="0">
                <a:latin typeface="Times New Roman" pitchFamily="18" charset="0"/>
              </a:rPr>
              <a:t>Modern System Engineering :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 Anticipate that “advancing technology” brought risks &amp; complexity;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 Prepare ”competition” required expert risk-taking;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 Build “specialization” required bridging disciplines &amp; interface.</a:t>
            </a:r>
          </a:p>
          <a:p>
            <a:pPr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1450" y="1322098"/>
            <a:ext cx="87541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Differs from traditional disciplines, in that it:</a:t>
            </a:r>
          </a:p>
        </p:txBody>
      </p:sp>
    </p:spTree>
    <p:extLst>
      <p:ext uri="{BB962C8B-B14F-4D97-AF65-F5344CB8AC3E}">
        <p14:creationId xmlns:p14="http://schemas.microsoft.com/office/powerpoint/2010/main" val="109802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883013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Idea of &amp; Origin </a:t>
            </a:r>
            <a:r>
              <a:rPr lang="id-ID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System Engineering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95963"/>
            <a:ext cx="9143999" cy="52014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/>
              <a:t>The relation of modern systems engineering to its origins </a:t>
            </a:r>
            <a:r>
              <a:rPr lang="id-ID" sz="2400" b="1" u="sng" dirty="0" smtClean="0">
                <a:sym typeface="Wingdings" pitchFamily="2" charset="2"/>
              </a:rPr>
              <a:t> </a:t>
            </a:r>
            <a:r>
              <a:rPr lang="en-US" sz="2400" b="1" u="sng" dirty="0" smtClean="0"/>
              <a:t>three </a:t>
            </a:r>
            <a:r>
              <a:rPr lang="en-US" sz="2400" b="1" u="sng" dirty="0"/>
              <a:t>basic factors</a:t>
            </a:r>
            <a:r>
              <a:rPr lang="en-US" sz="2400" b="1" u="sng" dirty="0" smtClean="0"/>
              <a:t>:</a:t>
            </a:r>
            <a:endParaRPr lang="id-ID" sz="2400" b="1" u="sng" dirty="0" smtClean="0"/>
          </a:p>
          <a:p>
            <a:pPr algn="just"/>
            <a:endParaRPr lang="en-US" sz="800" dirty="0"/>
          </a:p>
          <a:p>
            <a:pPr marL="457200" indent="-457200" algn="just">
              <a:buAutoNum type="arabicPeriod"/>
            </a:pPr>
            <a:r>
              <a:rPr lang="en-US" sz="2000" i="1" dirty="0" smtClean="0"/>
              <a:t>Advancing </a:t>
            </a:r>
            <a:r>
              <a:rPr lang="en-US" sz="2000" i="1" dirty="0"/>
              <a:t>Technology, </a:t>
            </a:r>
            <a:r>
              <a:rPr lang="en-US" sz="2000" dirty="0"/>
              <a:t>which provide opportunities for increasing </a:t>
            </a:r>
            <a:r>
              <a:rPr lang="en-US" sz="2000" dirty="0" smtClean="0"/>
              <a:t>system</a:t>
            </a:r>
            <a:r>
              <a:rPr lang="id-ID" sz="2000" dirty="0" smtClean="0"/>
              <a:t> </a:t>
            </a:r>
            <a:r>
              <a:rPr lang="en-US" sz="2000" dirty="0" smtClean="0"/>
              <a:t>capabilities</a:t>
            </a:r>
            <a:r>
              <a:rPr lang="en-US" sz="2000" dirty="0"/>
              <a:t>, but introduces development risks that require systems </a:t>
            </a:r>
            <a:r>
              <a:rPr lang="en-US" sz="2000" dirty="0" smtClean="0"/>
              <a:t>engineering</a:t>
            </a:r>
            <a:r>
              <a:rPr lang="id-ID" sz="2000" dirty="0" smtClean="0"/>
              <a:t> </a:t>
            </a:r>
            <a:r>
              <a:rPr lang="en-US" sz="2000" dirty="0" smtClean="0"/>
              <a:t>management</a:t>
            </a:r>
            <a:r>
              <a:rPr lang="id-ID" sz="2000" dirty="0"/>
              <a:t> </a:t>
            </a:r>
            <a:r>
              <a:rPr lang="id-ID" sz="2000" dirty="0" smtClean="0"/>
              <a:t>  </a:t>
            </a:r>
            <a:r>
              <a:rPr lang="id-ID" sz="2000" dirty="0" smtClean="0">
                <a:sym typeface="Wingdings" pitchFamily="2" charset="2"/>
              </a:rPr>
              <a:t>  </a:t>
            </a:r>
            <a:r>
              <a:rPr lang="en-US" sz="2000" b="1" u="sng" dirty="0" smtClean="0"/>
              <a:t>world </a:t>
            </a:r>
            <a:r>
              <a:rPr lang="en-US" sz="2000" b="1" u="sng" dirty="0"/>
              <a:t>of automation</a:t>
            </a:r>
            <a:r>
              <a:rPr lang="en-US" sz="2000" dirty="0"/>
              <a:t>.</a:t>
            </a:r>
          </a:p>
          <a:p>
            <a:pPr algn="just"/>
            <a:r>
              <a:rPr lang="id-ID" sz="2000" dirty="0" smtClean="0"/>
              <a:t>       </a:t>
            </a:r>
            <a:r>
              <a:rPr lang="en-US" sz="2000" dirty="0" smtClean="0"/>
              <a:t>Technology </a:t>
            </a:r>
            <a:r>
              <a:rPr lang="en-US" sz="2000" dirty="0"/>
              <a:t>advances in human – system interfaces, robotics, </a:t>
            </a:r>
            <a:r>
              <a:rPr lang="id-ID" sz="2000" dirty="0" smtClean="0"/>
              <a:t>&amp;</a:t>
            </a:r>
            <a:r>
              <a:rPr lang="en-US" sz="2000" dirty="0" smtClean="0"/>
              <a:t> </a:t>
            </a:r>
            <a:r>
              <a:rPr lang="en-US" sz="2000" dirty="0"/>
              <a:t>software </a:t>
            </a:r>
            <a:r>
              <a:rPr lang="en-US" sz="2000" dirty="0" smtClean="0"/>
              <a:t>make</a:t>
            </a:r>
            <a:r>
              <a:rPr lang="id-ID" sz="2000" dirty="0" smtClean="0"/>
              <a:t> </a:t>
            </a:r>
            <a:r>
              <a:rPr lang="en-US" sz="2000" dirty="0" smtClean="0"/>
              <a:t>this </a:t>
            </a:r>
            <a:r>
              <a:rPr lang="en-US" sz="2000" dirty="0"/>
              <a:t>particular area one of the </a:t>
            </a:r>
            <a:r>
              <a:rPr lang="id-ID" sz="2000" dirty="0" smtClean="0"/>
              <a:t> </a:t>
            </a:r>
          </a:p>
          <a:p>
            <a:pPr algn="just"/>
            <a:r>
              <a:rPr lang="id-ID" sz="2000" dirty="0"/>
              <a:t> </a:t>
            </a:r>
            <a:r>
              <a:rPr lang="id-ID" sz="2000" dirty="0" smtClean="0"/>
              <a:t>       </a:t>
            </a:r>
            <a:r>
              <a:rPr lang="en-US" sz="2000" dirty="0" smtClean="0"/>
              <a:t>fastest </a:t>
            </a:r>
            <a:r>
              <a:rPr lang="en-US" sz="2000" dirty="0"/>
              <a:t>growing technologies affecting </a:t>
            </a:r>
            <a:r>
              <a:rPr lang="en-US" sz="2000" dirty="0" smtClean="0"/>
              <a:t>system</a:t>
            </a:r>
            <a:r>
              <a:rPr lang="id-ID" sz="2000" dirty="0" smtClean="0"/>
              <a:t> design.</a:t>
            </a:r>
          </a:p>
          <a:p>
            <a:pPr algn="just"/>
            <a:endParaRPr lang="id-ID" sz="800" dirty="0"/>
          </a:p>
          <a:p>
            <a:pPr marL="457200" indent="-457200" algn="just">
              <a:buAutoNum type="arabicPeriod" startAt="2"/>
            </a:pPr>
            <a:r>
              <a:rPr lang="en-US" sz="2000" i="1" dirty="0" smtClean="0"/>
              <a:t>Competition</a:t>
            </a:r>
            <a:r>
              <a:rPr lang="id-ID" sz="2000" i="1" dirty="0" smtClean="0"/>
              <a:t>  </a:t>
            </a:r>
            <a:r>
              <a:rPr lang="id-ID" sz="2000" i="1" dirty="0" smtClean="0">
                <a:sym typeface="Wingdings" pitchFamily="2" charset="2"/>
              </a:rPr>
              <a:t>   </a:t>
            </a:r>
            <a:r>
              <a:rPr lang="en-US" sz="2000" dirty="0" smtClean="0"/>
              <a:t>require </a:t>
            </a:r>
            <a:r>
              <a:rPr lang="en-US" sz="2000" dirty="0"/>
              <a:t>seeking superior </a:t>
            </a:r>
            <a:r>
              <a:rPr lang="en-US" sz="2000" dirty="0" smtClean="0"/>
              <a:t>(</a:t>
            </a:r>
            <a:r>
              <a:rPr lang="id-ID" sz="2000" dirty="0" smtClean="0"/>
              <a:t>&amp;</a:t>
            </a:r>
            <a:r>
              <a:rPr lang="en-US" sz="2000" dirty="0" smtClean="0"/>
              <a:t> more</a:t>
            </a:r>
            <a:r>
              <a:rPr lang="id-ID" sz="2000" dirty="0" smtClean="0"/>
              <a:t> </a:t>
            </a:r>
            <a:r>
              <a:rPr lang="en-US" sz="2000" dirty="0" smtClean="0"/>
              <a:t>advanced</a:t>
            </a:r>
            <a:r>
              <a:rPr lang="en-US" sz="2000" dirty="0"/>
              <a:t>) system solutions through the use of system </a:t>
            </a:r>
            <a:r>
              <a:rPr lang="en-US" sz="2000" dirty="0" smtClean="0"/>
              <a:t>– </a:t>
            </a:r>
            <a:endParaRPr lang="id-ID" sz="2000" dirty="0" smtClean="0"/>
          </a:p>
          <a:p>
            <a:pPr algn="just"/>
            <a:r>
              <a:rPr lang="id-ID" sz="2000" dirty="0"/>
              <a:t> </a:t>
            </a:r>
            <a:r>
              <a:rPr lang="id-ID" sz="2000" dirty="0" smtClean="0"/>
              <a:t>                                      </a:t>
            </a:r>
            <a:r>
              <a:rPr lang="en-US" sz="2000" dirty="0" smtClean="0"/>
              <a:t>level </a:t>
            </a:r>
            <a:r>
              <a:rPr lang="en-US" sz="2000" dirty="0"/>
              <a:t>trade - offs </a:t>
            </a:r>
            <a:r>
              <a:rPr lang="en-US" sz="2000" dirty="0" smtClean="0"/>
              <a:t>among</a:t>
            </a:r>
            <a:r>
              <a:rPr lang="id-ID" sz="2000" dirty="0" smtClean="0"/>
              <a:t> alternative </a:t>
            </a:r>
            <a:r>
              <a:rPr lang="id-ID" sz="2000" dirty="0"/>
              <a:t>approaches</a:t>
            </a:r>
            <a:r>
              <a:rPr lang="id-ID" sz="2000" dirty="0" smtClean="0"/>
              <a:t>.</a:t>
            </a:r>
          </a:p>
          <a:p>
            <a:pPr algn="just"/>
            <a:endParaRPr lang="id-ID" sz="800" dirty="0"/>
          </a:p>
          <a:p>
            <a:pPr marL="457200" indent="-457200" algn="just">
              <a:buAutoNum type="arabicPeriod" startAt="3"/>
            </a:pPr>
            <a:r>
              <a:rPr lang="en-US" sz="2000" i="1" dirty="0" smtClean="0"/>
              <a:t>Specialization</a:t>
            </a:r>
            <a:r>
              <a:rPr lang="id-ID" sz="2000" i="1" dirty="0" smtClean="0"/>
              <a:t> </a:t>
            </a:r>
            <a:r>
              <a:rPr lang="id-ID" sz="2000" i="1" dirty="0" smtClean="0">
                <a:sym typeface="Wingdings" pitchFamily="2" charset="2"/>
              </a:rPr>
              <a:t> r</a:t>
            </a:r>
            <a:r>
              <a:rPr lang="en-US" sz="2000" dirty="0" err="1" smtClean="0"/>
              <a:t>equires</a:t>
            </a:r>
            <a:r>
              <a:rPr lang="en-US" sz="2000" dirty="0" smtClean="0"/>
              <a:t> </a:t>
            </a:r>
            <a:r>
              <a:rPr lang="en-US" sz="2000" dirty="0"/>
              <a:t>the partitioning of the system into </a:t>
            </a:r>
            <a:r>
              <a:rPr lang="en-US" sz="2000" dirty="0" smtClean="0"/>
              <a:t>building</a:t>
            </a:r>
            <a:r>
              <a:rPr lang="id-ID" sz="2000" dirty="0" smtClean="0"/>
              <a:t> </a:t>
            </a:r>
            <a:r>
              <a:rPr lang="en-US" sz="2000" dirty="0" smtClean="0"/>
              <a:t>blocks </a:t>
            </a:r>
            <a:r>
              <a:rPr lang="id-ID" sz="2000" dirty="0" smtClean="0">
                <a:sym typeface="Wingdings" pitchFamily="2" charset="2"/>
              </a:rPr>
              <a:t> </a:t>
            </a:r>
            <a:r>
              <a:rPr lang="en-US" sz="2000" dirty="0" err="1" smtClean="0"/>
              <a:t>spe</a:t>
            </a:r>
            <a:r>
              <a:rPr lang="id-ID" sz="2000" dirty="0" smtClean="0"/>
              <a:t>c</a:t>
            </a:r>
            <a:r>
              <a:rPr lang="en-US" sz="2000" dirty="0" smtClean="0"/>
              <a:t>if</a:t>
            </a:r>
            <a:r>
              <a:rPr lang="id-ID" sz="2000" dirty="0" smtClean="0"/>
              <a:t>i</a:t>
            </a:r>
            <a:r>
              <a:rPr lang="en-US" sz="2000" dirty="0" smtClean="0"/>
              <a:t>c </a:t>
            </a:r>
            <a:r>
              <a:rPr lang="en-US" sz="2000" dirty="0"/>
              <a:t>product types </a:t>
            </a:r>
            <a:endParaRPr lang="id-ID" sz="2000" dirty="0" smtClean="0"/>
          </a:p>
          <a:p>
            <a:pPr algn="just"/>
            <a:r>
              <a:rPr lang="id-ID" sz="2000" dirty="0" smtClean="0"/>
              <a:t>                                        </a:t>
            </a:r>
            <a:r>
              <a:rPr lang="en-US" sz="2000" dirty="0" smtClean="0"/>
              <a:t>can </a:t>
            </a:r>
            <a:r>
              <a:rPr lang="en-US" sz="2000" dirty="0"/>
              <a:t>be </a:t>
            </a:r>
            <a:r>
              <a:rPr lang="id-ID" sz="2000" dirty="0" smtClean="0"/>
              <a:t>a) (</a:t>
            </a:r>
            <a:r>
              <a:rPr lang="en-US" sz="2000" dirty="0" smtClean="0"/>
              <a:t>designed </a:t>
            </a:r>
            <a:r>
              <a:rPr lang="id-ID" sz="2000" dirty="0" smtClean="0"/>
              <a:t>&amp;</a:t>
            </a:r>
            <a:r>
              <a:rPr lang="en-US" sz="2000" dirty="0" smtClean="0"/>
              <a:t> built</a:t>
            </a:r>
            <a:r>
              <a:rPr lang="id-ID" sz="2000" dirty="0" smtClean="0"/>
              <a:t>) </a:t>
            </a:r>
            <a:r>
              <a:rPr lang="en-US" sz="2000" dirty="0" smtClean="0"/>
              <a:t>by specialists </a:t>
            </a:r>
            <a:r>
              <a:rPr lang="en-US" sz="2000" u="sng" dirty="0"/>
              <a:t>and</a:t>
            </a:r>
            <a:r>
              <a:rPr lang="en-US" sz="2000" dirty="0"/>
              <a:t> </a:t>
            </a:r>
            <a:endParaRPr lang="id-ID" sz="2000" dirty="0" smtClean="0"/>
          </a:p>
          <a:p>
            <a:pPr algn="just"/>
            <a:r>
              <a:rPr lang="id-ID" sz="2000" dirty="0"/>
              <a:t> </a:t>
            </a:r>
            <a:r>
              <a:rPr lang="id-ID" sz="2000" dirty="0" smtClean="0"/>
              <a:t>                                                    b) </a:t>
            </a:r>
            <a:r>
              <a:rPr lang="en-US" sz="2000" dirty="0" smtClean="0"/>
              <a:t>strict </a:t>
            </a:r>
            <a:r>
              <a:rPr lang="en-US" sz="2000" dirty="0"/>
              <a:t>management of their </a:t>
            </a:r>
            <a:r>
              <a:rPr lang="id-ID" sz="2000" dirty="0" smtClean="0"/>
              <a:t>(</a:t>
            </a:r>
            <a:r>
              <a:rPr lang="en-US" sz="2000" dirty="0" smtClean="0"/>
              <a:t>interfaces </a:t>
            </a:r>
            <a:r>
              <a:rPr lang="id-ID" sz="2000" dirty="0" smtClean="0"/>
              <a:t>&amp;</a:t>
            </a:r>
            <a:r>
              <a:rPr lang="en-US" sz="2000" dirty="0" smtClean="0"/>
              <a:t> interactions</a:t>
            </a:r>
            <a:r>
              <a:rPr lang="id-ID" sz="2000" dirty="0" smtClean="0"/>
              <a:t>)</a:t>
            </a:r>
            <a:r>
              <a:rPr lang="en-US" sz="2000" dirty="0" smtClean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73741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2678</Words>
  <Application>Microsoft Macintosh PowerPoint</Application>
  <PresentationFormat>On-screen Show (4:3)</PresentationFormat>
  <Paragraphs>175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PERTEMUAN 1 &amp; 2</vt:lpstr>
      <vt:lpstr>GOALS</vt:lpstr>
      <vt:lpstr>Materi</vt:lpstr>
      <vt:lpstr>1. Foundation of System Enginering</vt:lpstr>
      <vt:lpstr>SE as a state of thinking      as a profession,  the power of system engineering, perspective of system engineering system engineering landscape --- system enginering fields  system engineering:  approaches, activities &amp; products,  structures of complex system   ---   hierarchy of complex system,  building blocks: system environment, boundaries, context diagram, types of environmental interactions, interface &amp; interaction,  complexity in modern systems, enterprise system engineering,  System development process, system engineering life cycle, system engineering method, system engineering management,  </vt:lpstr>
      <vt:lpstr>   System Engineering is to guide Complex System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Indicator</vt:lpstr>
      <vt:lpstr>TERIMA KASIH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Pendukung Keputusan </dc:title>
  <dc:creator>gerry firmansyah</dc:creator>
  <cp:lastModifiedBy>gerry firmansyah</cp:lastModifiedBy>
  <cp:revision>26</cp:revision>
  <dcterms:created xsi:type="dcterms:W3CDTF">2017-09-12T05:50:59Z</dcterms:created>
  <dcterms:modified xsi:type="dcterms:W3CDTF">2017-11-07T21:04:38Z</dcterms:modified>
</cp:coreProperties>
</file>