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22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A396D-B9BB-C84C-B661-D17EA5571180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9BF1-1F0F-364E-B81D-3FDA53981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3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F5D-E892-413C-BDE7-48BF69AC2EF9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80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EE5A-DB45-0441-8218-AD3B7129BA1F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3AF2C-51E1-1F44-A430-0A6D4533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1038" y="3784109"/>
            <a:ext cx="61029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i="1" dirty="0" smtClean="0">
                <a:solidFill>
                  <a:schemeClr val="bg1"/>
                </a:solidFill>
                <a:latin typeface="Arial" charset="0"/>
              </a:rPr>
              <a:t>REKAYASA SISTEM</a:t>
            </a:r>
          </a:p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PERTEMUAN 3 &amp; 4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Dr.Ir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. HUSNI </a:t>
            </a:r>
            <a:r>
              <a:rPr lang="en-US" sz="16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SETIAWAN 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SASTRAMIHARDJA, MT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PROGRAM 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STUDI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SISTEM INFORMASI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FAKULTAS ILMU KOMPUTER </a:t>
            </a:r>
          </a:p>
        </p:txBody>
      </p:sp>
    </p:spTree>
    <p:extLst>
      <p:ext uri="{BB962C8B-B14F-4D97-AF65-F5344CB8AC3E}">
        <p14:creationId xmlns:p14="http://schemas.microsoft.com/office/powerpoint/2010/main" val="2002074210"/>
      </p:ext>
    </p:extLst>
  </p:cSld>
  <p:clrMapOvr>
    <a:masterClrMapping/>
  </p:clrMapOvr>
  <p:transition xmlns:p14="http://schemas.microsoft.com/office/powerpoint/2010/main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45036"/>
            <a:ext cx="9144000" cy="618642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Activities &amp; Products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05218"/>
            <a:ext cx="9193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</a:t>
            </a:r>
            <a:r>
              <a:rPr lang="id-ID" sz="2000" dirty="0" smtClean="0"/>
              <a:t>o recognize what are </a:t>
            </a:r>
            <a:r>
              <a:rPr lang="en-US" sz="2000" dirty="0" smtClean="0"/>
              <a:t>Systems </a:t>
            </a:r>
            <a:r>
              <a:rPr lang="en-US" sz="2000" dirty="0"/>
              <a:t>Engineering Activities and </a:t>
            </a:r>
            <a:r>
              <a:rPr lang="id-ID" sz="2000" dirty="0" smtClean="0"/>
              <a:t>certain included </a:t>
            </a:r>
            <a:r>
              <a:rPr lang="en-US" sz="2000" dirty="0" smtClean="0"/>
              <a:t>Documents</a:t>
            </a:r>
            <a:r>
              <a:rPr lang="id-ID" sz="2000" dirty="0" smtClean="0"/>
              <a:t>, </a:t>
            </a:r>
          </a:p>
          <a:p>
            <a:r>
              <a:rPr lang="id-ID" sz="2000" u="sng" dirty="0" smtClean="0"/>
              <a:t>let see the following list of SE Activities and Document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219600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Context diagrams </a:t>
            </a:r>
            <a:r>
              <a:rPr lang="id-ID" dirty="0" smtClean="0"/>
              <a:t>		        </a:t>
            </a:r>
            <a:r>
              <a:rPr lang="en-US" dirty="0" smtClean="0"/>
              <a:t>Opportunity assessments</a:t>
            </a:r>
            <a:r>
              <a:rPr lang="id-ID" dirty="0" smtClean="0"/>
              <a:t> </a:t>
            </a:r>
            <a:r>
              <a:rPr lang="en-US" dirty="0" smtClean="0"/>
              <a:t> </a:t>
            </a:r>
            <a:r>
              <a:rPr lang="id-ID" dirty="0" smtClean="0"/>
              <a:t>				</a:t>
            </a:r>
            <a:r>
              <a:rPr lang="en-US" dirty="0" smtClean="0"/>
              <a:t>Prototype integration</a:t>
            </a:r>
            <a:r>
              <a:rPr lang="id-ID" dirty="0"/>
              <a:t> </a:t>
            </a:r>
            <a:endParaRPr lang="en-US" dirty="0"/>
          </a:p>
          <a:p>
            <a:r>
              <a:rPr lang="en-US" dirty="0"/>
              <a:t>Problem </a:t>
            </a:r>
            <a:r>
              <a:rPr lang="en-US" dirty="0" smtClean="0"/>
              <a:t>definition </a:t>
            </a:r>
            <a:r>
              <a:rPr lang="id-ID" dirty="0" smtClean="0"/>
              <a:t> 	        </a:t>
            </a:r>
            <a:r>
              <a:rPr lang="en-US" dirty="0" smtClean="0"/>
              <a:t>Candidate </a:t>
            </a:r>
            <a:r>
              <a:rPr lang="en-US" dirty="0"/>
              <a:t>concepts </a:t>
            </a:r>
            <a:r>
              <a:rPr lang="id-ID" dirty="0" smtClean="0"/>
              <a:t>					</a:t>
            </a:r>
            <a:r>
              <a:rPr lang="en-US" dirty="0" smtClean="0"/>
              <a:t>Prototype </a:t>
            </a:r>
            <a:r>
              <a:rPr lang="en-US" dirty="0"/>
              <a:t>test and </a:t>
            </a:r>
            <a:r>
              <a:rPr lang="en-US" dirty="0" smtClean="0"/>
              <a:t>evaluation</a:t>
            </a:r>
            <a:r>
              <a:rPr lang="id-ID" dirty="0"/>
              <a:t> </a:t>
            </a:r>
            <a:endParaRPr lang="en-US" dirty="0"/>
          </a:p>
          <a:p>
            <a:r>
              <a:rPr lang="id-ID" dirty="0"/>
              <a:t>User/owner </a:t>
            </a:r>
            <a:r>
              <a:rPr lang="id-ID" dirty="0" smtClean="0"/>
              <a:t>identification      Risk </a:t>
            </a:r>
            <a:r>
              <a:rPr lang="id-ID" dirty="0"/>
              <a:t>analysis/management plan </a:t>
            </a:r>
            <a:r>
              <a:rPr lang="id-ID" dirty="0" smtClean="0"/>
              <a:t>			Production/operations </a:t>
            </a:r>
            <a:r>
              <a:rPr lang="id-ID" dirty="0"/>
              <a:t>plan</a:t>
            </a:r>
          </a:p>
          <a:p>
            <a:r>
              <a:rPr lang="en-US" dirty="0"/>
              <a:t>User needs </a:t>
            </a:r>
            <a:r>
              <a:rPr lang="id-ID" dirty="0" smtClean="0"/>
              <a:t>				</a:t>
            </a:r>
            <a:r>
              <a:rPr lang="en-US" dirty="0" smtClean="0"/>
              <a:t>Systems </a:t>
            </a:r>
            <a:r>
              <a:rPr lang="en-US" dirty="0"/>
              <a:t>functions </a:t>
            </a:r>
            <a:r>
              <a:rPr lang="id-ID" dirty="0" smtClean="0"/>
              <a:t>						</a:t>
            </a:r>
            <a:r>
              <a:rPr lang="en-US" dirty="0" smtClean="0"/>
              <a:t>Operational tests</a:t>
            </a:r>
            <a:endParaRPr lang="en-US" dirty="0"/>
          </a:p>
          <a:p>
            <a:r>
              <a:rPr lang="en-US" dirty="0"/>
              <a:t>Concept of operations </a:t>
            </a:r>
            <a:r>
              <a:rPr lang="id-ID" dirty="0" smtClean="0"/>
              <a:t>		</a:t>
            </a:r>
            <a:r>
              <a:rPr lang="en-US" dirty="0" smtClean="0"/>
              <a:t>Physical </a:t>
            </a:r>
            <a:r>
              <a:rPr lang="en-US" dirty="0"/>
              <a:t>allocation </a:t>
            </a:r>
            <a:r>
              <a:rPr lang="id-ID" dirty="0" smtClean="0"/>
              <a:t>						</a:t>
            </a:r>
            <a:r>
              <a:rPr lang="en-US" dirty="0" smtClean="0"/>
              <a:t>Verification </a:t>
            </a:r>
            <a:r>
              <a:rPr lang="en-US" dirty="0"/>
              <a:t>and </a:t>
            </a:r>
            <a:r>
              <a:rPr lang="en-US" dirty="0" smtClean="0"/>
              <a:t>validation</a:t>
            </a:r>
            <a:endParaRPr lang="en-US" dirty="0"/>
          </a:p>
          <a:p>
            <a:r>
              <a:rPr lang="id-ID" dirty="0"/>
              <a:t>Scenarios </a:t>
            </a:r>
            <a:r>
              <a:rPr lang="id-ID" dirty="0" smtClean="0"/>
              <a:t>				Component </a:t>
            </a:r>
            <a:r>
              <a:rPr lang="id-ID" dirty="0"/>
              <a:t>interfaces </a:t>
            </a:r>
            <a:r>
              <a:rPr lang="id-ID" dirty="0" smtClean="0"/>
              <a:t>					Field support/maintenance</a:t>
            </a:r>
            <a:endParaRPr lang="id-ID" dirty="0"/>
          </a:p>
          <a:p>
            <a:r>
              <a:rPr lang="en-US" dirty="0"/>
              <a:t>Use cases </a:t>
            </a:r>
            <a:r>
              <a:rPr lang="id-ID" dirty="0" smtClean="0"/>
              <a:t>				</a:t>
            </a:r>
            <a:r>
              <a:rPr lang="en-US" dirty="0" smtClean="0"/>
              <a:t>Traceability </a:t>
            </a:r>
            <a:r>
              <a:rPr lang="id-ID" dirty="0" smtClean="0"/>
              <a:t>							</a:t>
            </a:r>
            <a:r>
              <a:rPr lang="en-US" dirty="0" smtClean="0"/>
              <a:t>System/product </a:t>
            </a:r>
            <a:r>
              <a:rPr lang="en-US" dirty="0"/>
              <a:t>effectiveness</a:t>
            </a:r>
          </a:p>
          <a:p>
            <a:r>
              <a:rPr lang="id-ID" dirty="0"/>
              <a:t>Requirements </a:t>
            </a:r>
            <a:r>
              <a:rPr lang="id-ID" dirty="0" smtClean="0"/>
              <a:t>				Trade </a:t>
            </a:r>
            <a:r>
              <a:rPr lang="id-ID" dirty="0"/>
              <a:t>studies </a:t>
            </a:r>
            <a:r>
              <a:rPr lang="id-ID" dirty="0" smtClean="0"/>
              <a:t>							Upgrade/revise</a:t>
            </a:r>
            <a:endParaRPr lang="id-ID" dirty="0"/>
          </a:p>
          <a:p>
            <a:r>
              <a:rPr lang="en-US" dirty="0"/>
              <a:t>Technology readiness </a:t>
            </a:r>
            <a:r>
              <a:rPr lang="id-ID" dirty="0" smtClean="0"/>
              <a:t>		</a:t>
            </a:r>
            <a:r>
              <a:rPr lang="en-US" dirty="0" smtClean="0"/>
              <a:t>Component </a:t>
            </a:r>
            <a:r>
              <a:rPr lang="en-US" dirty="0"/>
              <a:t>development &amp; </a:t>
            </a:r>
            <a:r>
              <a:rPr lang="en-US" dirty="0" smtClean="0"/>
              <a:t>test </a:t>
            </a:r>
            <a:r>
              <a:rPr lang="id-ID" dirty="0" smtClean="0"/>
              <a:t>			</a:t>
            </a:r>
            <a:r>
              <a:rPr lang="en-US" dirty="0" smtClean="0"/>
              <a:t>Disposal/reuse</a:t>
            </a:r>
            <a:endParaRPr lang="id-ID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427290"/>
            <a:ext cx="9144000" cy="92333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>
                <a:solidFill>
                  <a:srgbClr val="000099"/>
                </a:solidFill>
                <a:cs typeface="Tahoma" pitchFamily="34" charset="0"/>
              </a:rPr>
              <a:t>Adapted from Source: </a:t>
            </a:r>
            <a:r>
              <a:rPr lang="en-US" i="1" dirty="0">
                <a:solidFill>
                  <a:srgbClr val="000099"/>
                </a:solidFill>
              </a:rPr>
              <a:t>Alexander </a:t>
            </a:r>
            <a:r>
              <a:rPr lang="en-US" i="1" dirty="0" err="1">
                <a:solidFill>
                  <a:srgbClr val="000099"/>
                </a:solidFill>
              </a:rPr>
              <a:t>Kossiakoff</a:t>
            </a:r>
            <a:r>
              <a:rPr lang="en-US" i="1" dirty="0">
                <a:solidFill>
                  <a:srgbClr val="000099"/>
                </a:solidFill>
              </a:rPr>
              <a:t>, William N. Sweet, System Engineering - Principles and Practice, </a:t>
            </a:r>
            <a:r>
              <a:rPr lang="id-ID" dirty="0"/>
              <a:t>Samuel J.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Seymour, Steven M. Biemer,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JOHN WILEY &amp; SONS, INC. PUBLICATIO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N, 2011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1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45036"/>
            <a:ext cx="9144000" cy="854617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OF SYSTEMS ENGINEERING 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3" y="2241471"/>
            <a:ext cx="9141328" cy="20313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d-ID" b="1" dirty="0"/>
              <a:t>SYSTEMS </a:t>
            </a:r>
            <a:r>
              <a:rPr lang="id-ID" b="1" dirty="0" smtClean="0"/>
              <a:t>ENGINEERING DOMAINS:  </a:t>
            </a:r>
            <a:r>
              <a:rPr lang="id-ID" dirty="0" smtClean="0"/>
              <a:t>Management, Engineering, Technical, Politic/Legas, Human, Social;</a:t>
            </a:r>
          </a:p>
          <a:p>
            <a:endParaRPr lang="id-ID" dirty="0"/>
          </a:p>
          <a:p>
            <a:r>
              <a:rPr lang="id-ID" b="1" dirty="0" smtClean="0"/>
              <a:t>SYSTEM ENGINEERING FIELDS: </a:t>
            </a:r>
            <a:r>
              <a:rPr lang="id-ID" dirty="0" smtClean="0"/>
              <a:t>Human resources, Management, Project management, Operation research, </a:t>
            </a:r>
          </a:p>
          <a:p>
            <a:r>
              <a:rPr lang="id-ID" dirty="0"/>
              <a:t> </a:t>
            </a:r>
            <a:r>
              <a:rPr lang="id-ID" dirty="0" smtClean="0"/>
              <a:t>                                                        Modeling and simulation, Engineering fields, Control systems, Architectures, Quality,  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6007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118776"/>
            <a:ext cx="9144000" cy="544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ENGINEERING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53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Describe what is </a:t>
            </a:r>
            <a:r>
              <a:rPr lang="id-ID" i="1" dirty="0"/>
              <a:t>Landscape, perspective system enginering fields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id-ID"/>
              <a:t>Describe what is the </a:t>
            </a:r>
            <a:r>
              <a:rPr lang="id-ID" i="1"/>
              <a:t>approaches, activities and product of system engineering,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PERTEMUAN 3 &amp; 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understand</a:t>
            </a:r>
            <a:r>
              <a:rPr lang="id-ID" dirty="0"/>
              <a:t> the </a:t>
            </a:r>
            <a:r>
              <a:rPr lang="id-ID" i="1" dirty="0"/>
              <a:t>landscape, perspective and system enginering fields,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Student understand</a:t>
            </a:r>
            <a:r>
              <a:rPr lang="id-ID" dirty="0"/>
              <a:t> the </a:t>
            </a:r>
            <a:r>
              <a:rPr lang="id-ID" i="1" dirty="0"/>
              <a:t>approaches, activities and product of system engineering,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57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Landscape, perspective system enginering fields, </a:t>
            </a:r>
            <a:endParaRPr lang="id-ID" i="1" dirty="0" smtClean="0"/>
          </a:p>
          <a:p>
            <a:endParaRPr lang="id-ID" i="1" dirty="0"/>
          </a:p>
          <a:p>
            <a:r>
              <a:rPr lang="id-ID" i="1" dirty="0"/>
              <a:t>system engineering approaches, system engineering activities and products,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2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793" y="1939602"/>
            <a:ext cx="7866415" cy="1776254"/>
          </a:xfrm>
        </p:spPr>
        <p:txBody>
          <a:bodyPr anchor="ctr">
            <a:normAutofit/>
          </a:bodyPr>
          <a:lstStyle/>
          <a:p>
            <a:r>
              <a:rPr lang="id-ID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Landscape of System Enginering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5036"/>
            <a:ext cx="9144000" cy="1224207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ENGINEERING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7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Adapted from source: SYSTEMS ENGINEERING PRINCIPLES AND PRACTICE SECOND EDITION, Alexander Kossiakoff, William </a:t>
            </a:r>
            <a:r>
              <a:rPr lang="id-ID" dirty="0"/>
              <a:t>N. </a:t>
            </a:r>
            <a:r>
              <a:rPr lang="id-ID" dirty="0" smtClean="0"/>
              <a:t>Sweet, Samuel </a:t>
            </a:r>
            <a:r>
              <a:rPr lang="id-ID" dirty="0"/>
              <a:t>J. </a:t>
            </a:r>
            <a:r>
              <a:rPr lang="id-ID" dirty="0" smtClean="0"/>
              <a:t>Seymour, Steven </a:t>
            </a:r>
            <a:r>
              <a:rPr lang="id-ID" dirty="0"/>
              <a:t>M. </a:t>
            </a:r>
            <a:r>
              <a:rPr lang="id-ID" dirty="0" smtClean="0"/>
              <a:t>Biemer, </a:t>
            </a:r>
            <a:r>
              <a:rPr lang="en-US" dirty="0" smtClean="0"/>
              <a:t>A </a:t>
            </a:r>
            <a:r>
              <a:rPr lang="en-US" dirty="0"/>
              <a:t>JOHN WILEY &amp; SONS, INC. </a:t>
            </a:r>
            <a:r>
              <a:rPr lang="en-US" dirty="0" smtClean="0"/>
              <a:t>PUBLICATIO</a:t>
            </a:r>
            <a:r>
              <a:rPr lang="id-ID" dirty="0" smtClean="0"/>
              <a:t>N, 2011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79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45036"/>
            <a:ext cx="9144000" cy="732887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Engineering View Point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05128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essence of the systems engineering viewpoint is exactly what it implies </a:t>
            </a:r>
            <a:r>
              <a:rPr lang="en-US" dirty="0" smtClean="0"/>
              <a:t>—</a:t>
            </a:r>
            <a:r>
              <a:rPr lang="id-ID" dirty="0" smtClean="0"/>
              <a:t> </a:t>
            </a:r>
            <a:r>
              <a:rPr lang="en-US" dirty="0" smtClean="0"/>
              <a:t>making </a:t>
            </a:r>
            <a:r>
              <a:rPr lang="en-US" dirty="0"/>
              <a:t>the central objective the system as a whole and the success of its </a:t>
            </a:r>
            <a:r>
              <a:rPr lang="en-US" dirty="0" smtClean="0"/>
              <a:t>mission</a:t>
            </a:r>
            <a:r>
              <a:rPr lang="id-ID" dirty="0" smtClean="0"/>
              <a:t>, </a:t>
            </a:r>
            <a:r>
              <a:rPr lang="id-ID" dirty="0"/>
              <a:t>with a subordinate </a:t>
            </a:r>
            <a:r>
              <a:rPr lang="id-ID" dirty="0" smtClean="0"/>
              <a:t>objective:</a:t>
            </a:r>
            <a:endParaRPr lang="id-ID" i="1" dirty="0" smtClean="0"/>
          </a:p>
          <a:p>
            <a:endParaRPr lang="id-ID" sz="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209341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Successful Systems</a:t>
            </a:r>
          </a:p>
          <a:p>
            <a:r>
              <a:rPr lang="en-US" dirty="0"/>
              <a:t>The principal focus of systems engineering, from the very start of a system development,</a:t>
            </a:r>
            <a:r>
              <a:rPr lang="id-ID" dirty="0"/>
              <a:t> </a:t>
            </a:r>
            <a:r>
              <a:rPr lang="en-US" dirty="0"/>
              <a:t>is the success of the </a:t>
            </a:r>
            <a:r>
              <a:rPr lang="en-US" dirty="0" smtClean="0"/>
              <a:t>system</a:t>
            </a:r>
            <a:r>
              <a:rPr lang="id-ID" dirty="0" smtClean="0"/>
              <a:t>:</a:t>
            </a:r>
            <a:r>
              <a:rPr lang="en-US" dirty="0" smtClean="0"/>
              <a:t>—</a:t>
            </a:r>
            <a:endParaRPr lang="id-ID" dirty="0" smtClean="0"/>
          </a:p>
          <a:p>
            <a:r>
              <a:rPr lang="id-ID" dirty="0" smtClean="0"/>
              <a:t>- </a:t>
            </a:r>
            <a:r>
              <a:rPr lang="en-US" dirty="0" smtClean="0"/>
              <a:t>meeting </a:t>
            </a:r>
            <a:r>
              <a:rPr lang="en-US" dirty="0"/>
              <a:t>its requirements and development</a:t>
            </a:r>
            <a:r>
              <a:rPr lang="id-ID" dirty="0"/>
              <a:t> </a:t>
            </a:r>
            <a:r>
              <a:rPr lang="en-US" dirty="0"/>
              <a:t>objectives, </a:t>
            </a:r>
            <a:endParaRPr lang="id-ID" dirty="0" smtClean="0"/>
          </a:p>
          <a:p>
            <a:r>
              <a:rPr lang="id-ID" dirty="0" smtClean="0"/>
              <a:t>- </a:t>
            </a:r>
            <a:r>
              <a:rPr lang="en-US" dirty="0" smtClean="0"/>
              <a:t>successful </a:t>
            </a:r>
            <a:r>
              <a:rPr lang="en-US" dirty="0"/>
              <a:t>operation in the field, and a long, useful operating </a:t>
            </a:r>
            <a:r>
              <a:rPr lang="en-US" dirty="0" smtClean="0"/>
              <a:t>life</a:t>
            </a:r>
            <a:r>
              <a:rPr lang="id-ID" dirty="0" smtClean="0"/>
              <a:t>: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look</a:t>
            </a:r>
            <a:r>
              <a:rPr lang="id-ID" dirty="0" smtClean="0"/>
              <a:t> </a:t>
            </a:r>
            <a:r>
              <a:rPr lang="en-US" dirty="0"/>
              <a:t>beyond the obvious and the </a:t>
            </a:r>
            <a:r>
              <a:rPr lang="en-US" dirty="0" smtClean="0"/>
              <a:t>immediate</a:t>
            </a:r>
            <a:r>
              <a:rPr lang="id-ID" dirty="0" smtClean="0"/>
              <a:t> </a:t>
            </a:r>
          </a:p>
          <a:p>
            <a:r>
              <a:rPr lang="id-ID" dirty="0"/>
              <a:t> </a:t>
            </a:r>
            <a:r>
              <a:rPr lang="id-ID" dirty="0" smtClean="0"/>
              <a:t>      (</a:t>
            </a:r>
            <a:r>
              <a:rPr lang="en-US" dirty="0" smtClean="0"/>
              <a:t>understand the </a:t>
            </a:r>
            <a:r>
              <a:rPr lang="en-US" dirty="0"/>
              <a:t>user ’ s </a:t>
            </a:r>
            <a:r>
              <a:rPr lang="en-US" dirty="0" smtClean="0"/>
              <a:t>problems</a:t>
            </a:r>
            <a:r>
              <a:rPr lang="id-ID" dirty="0" smtClean="0"/>
              <a:t> &amp;</a:t>
            </a:r>
            <a:r>
              <a:rPr lang="en-US" dirty="0" smtClean="0"/>
              <a:t> </a:t>
            </a:r>
            <a:r>
              <a:rPr lang="en-US" dirty="0"/>
              <a:t>the</a:t>
            </a:r>
            <a:r>
              <a:rPr lang="id-ID" dirty="0"/>
              <a:t> </a:t>
            </a:r>
            <a:r>
              <a:rPr lang="en-US" dirty="0"/>
              <a:t>environmental conditions that the system will be subjected to during its </a:t>
            </a:r>
            <a:r>
              <a:rPr lang="en-US" dirty="0" smtClean="0"/>
              <a:t>operation</a:t>
            </a:r>
            <a:r>
              <a:rPr lang="id-ID" dirty="0"/>
              <a:t>: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        </a:t>
            </a:r>
            <a:r>
              <a:rPr lang="en-US" dirty="0" smtClean="0"/>
              <a:t>establishment </a:t>
            </a:r>
            <a:r>
              <a:rPr lang="en-US" dirty="0"/>
              <a:t>of a technical approach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en-US" dirty="0" smtClean="0"/>
              <a:t>both </a:t>
            </a:r>
            <a:r>
              <a:rPr lang="en-US" dirty="0"/>
              <a:t>facilitate the system ’s</a:t>
            </a:r>
            <a:r>
              <a:rPr lang="id-ID" dirty="0"/>
              <a:t> </a:t>
            </a:r>
            <a:r>
              <a:rPr lang="en-US" dirty="0" smtClean="0"/>
              <a:t>operational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/>
              <a:t>maintenance </a:t>
            </a:r>
            <a:r>
              <a:rPr lang="id-ID" dirty="0" smtClean="0"/>
              <a:t>&amp;</a:t>
            </a:r>
            <a:r>
              <a:rPr lang="en-US" dirty="0" smtClean="0"/>
              <a:t> </a:t>
            </a:r>
            <a:r>
              <a:rPr lang="en-US" dirty="0"/>
              <a:t>accommodate the </a:t>
            </a:r>
            <a:r>
              <a:rPr lang="id-ID" dirty="0" smtClean="0"/>
              <a:t> </a:t>
            </a:r>
          </a:p>
          <a:p>
            <a:r>
              <a:rPr lang="id-ID" dirty="0"/>
              <a:t> </a:t>
            </a:r>
            <a:r>
              <a:rPr lang="id-ID" dirty="0" smtClean="0"/>
              <a:t>       </a:t>
            </a:r>
            <a:r>
              <a:rPr lang="en-US" dirty="0" smtClean="0"/>
              <a:t>eventual </a:t>
            </a:r>
            <a:r>
              <a:rPr lang="en-US" dirty="0"/>
              <a:t>upgrading that will likely be</a:t>
            </a:r>
            <a:r>
              <a:rPr lang="id-ID" dirty="0"/>
              <a:t> </a:t>
            </a:r>
            <a:r>
              <a:rPr lang="en-US" dirty="0"/>
              <a:t>required at some point in the </a:t>
            </a:r>
            <a:r>
              <a:rPr lang="en-US" dirty="0" smtClean="0"/>
              <a:t>future</a:t>
            </a:r>
            <a:r>
              <a:rPr lang="id-ID" dirty="0" smtClean="0"/>
              <a:t>; </a:t>
            </a:r>
            <a:r>
              <a:rPr lang="en-US" dirty="0" smtClean="0"/>
              <a:t>anticipate </a:t>
            </a:r>
            <a:r>
              <a:rPr lang="en-US" dirty="0"/>
              <a:t>developmental problems</a:t>
            </a:r>
            <a:r>
              <a:rPr lang="id-ID" dirty="0"/>
              <a:t> </a:t>
            </a:r>
            <a:r>
              <a:rPr lang="id-ID" dirty="0" smtClean="0"/>
              <a:t>&amp;</a:t>
            </a:r>
            <a:r>
              <a:rPr lang="en-US" dirty="0" smtClean="0"/>
              <a:t> </a:t>
            </a:r>
            <a:r>
              <a:rPr lang="en-US" dirty="0"/>
              <a:t>to resolve </a:t>
            </a:r>
            <a:r>
              <a:rPr lang="id-ID" dirty="0" smtClean="0"/>
              <a:t> </a:t>
            </a:r>
          </a:p>
          <a:p>
            <a:r>
              <a:rPr lang="id-ID" dirty="0"/>
              <a:t> </a:t>
            </a:r>
            <a:r>
              <a:rPr lang="id-ID" dirty="0" smtClean="0"/>
              <a:t>       </a:t>
            </a:r>
            <a:r>
              <a:rPr lang="en-US" dirty="0" smtClean="0"/>
              <a:t>them </a:t>
            </a:r>
            <a:r>
              <a:rPr lang="en-US" dirty="0"/>
              <a:t>as early as possible in the development cycle; </a:t>
            </a:r>
            <a:r>
              <a:rPr lang="id-ID" dirty="0" smtClean="0">
                <a:sym typeface="Wingdings" pitchFamily="2" charset="2"/>
              </a:rPr>
              <a:t> </a:t>
            </a:r>
            <a:r>
              <a:rPr lang="en-US" dirty="0" smtClean="0"/>
              <a:t>establishes </a:t>
            </a:r>
            <a:r>
              <a:rPr lang="en-US" dirty="0"/>
              <a:t>contingency plans for later implementation as required.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3530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- </a:t>
            </a:r>
            <a:r>
              <a:rPr lang="en-US" dirty="0" smtClean="0"/>
              <a:t>requires </a:t>
            </a:r>
            <a:r>
              <a:rPr lang="en-US" dirty="0"/>
              <a:t>the use of a consistent, well – understood</a:t>
            </a:r>
            <a:r>
              <a:rPr lang="id-ID" dirty="0"/>
              <a:t> </a:t>
            </a:r>
            <a:r>
              <a:rPr lang="en-US" dirty="0"/>
              <a:t>systems engineering approach within the </a:t>
            </a:r>
            <a:r>
              <a:rPr lang="en-US" dirty="0" smtClean="0"/>
              <a:t>organization</a:t>
            </a:r>
            <a:r>
              <a:rPr lang="id-ID" dirty="0" smtClean="0"/>
              <a:t> (</a:t>
            </a:r>
            <a:r>
              <a:rPr lang="en-US" dirty="0" smtClean="0"/>
              <a:t>involves </a:t>
            </a:r>
            <a:r>
              <a:rPr lang="en-US" dirty="0"/>
              <a:t>the exercise </a:t>
            </a:r>
            <a:r>
              <a:rPr lang="id-ID" dirty="0" smtClean="0"/>
              <a:t>  </a:t>
            </a:r>
          </a:p>
          <a:p>
            <a:r>
              <a:rPr lang="id-ID" dirty="0"/>
              <a:t> </a:t>
            </a:r>
            <a:r>
              <a:rPr lang="id-ID" dirty="0" smtClean="0"/>
              <a:t>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/>
              <a:t>systematic </a:t>
            </a:r>
            <a:r>
              <a:rPr lang="id-ID" dirty="0" smtClean="0"/>
              <a:t>&amp;</a:t>
            </a:r>
            <a:r>
              <a:rPr lang="en-US" dirty="0" smtClean="0"/>
              <a:t> </a:t>
            </a:r>
            <a:r>
              <a:rPr lang="en-US" dirty="0"/>
              <a:t>disciplined direction, with extensive planning, analysis, reviews, </a:t>
            </a:r>
            <a:r>
              <a:rPr lang="id-ID" dirty="0" smtClean="0"/>
              <a:t>&amp; </a:t>
            </a:r>
            <a:r>
              <a:rPr lang="en-US" dirty="0" smtClean="0"/>
              <a:t>documentation</a:t>
            </a:r>
            <a:r>
              <a:rPr lang="en-US" dirty="0"/>
              <a:t>. </a:t>
            </a:r>
            <a:endParaRPr lang="id-ID" dirty="0" smtClean="0"/>
          </a:p>
          <a:p>
            <a:r>
              <a:rPr lang="id-ID" dirty="0" smtClean="0"/>
              <a:t>- </a:t>
            </a:r>
            <a:r>
              <a:rPr lang="en-US" dirty="0" smtClean="0"/>
              <a:t>a </a:t>
            </a:r>
            <a:r>
              <a:rPr lang="en-US" dirty="0"/>
              <a:t>side of systems engineering </a:t>
            </a: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“</a:t>
            </a:r>
            <a:r>
              <a:rPr lang="en-US" b="1" u="sng" dirty="0" smtClean="0"/>
              <a:t>innovation</a:t>
            </a:r>
            <a:r>
              <a:rPr lang="id-ID" b="1" u="sng" dirty="0" smtClean="0"/>
              <a:t>”</a:t>
            </a:r>
            <a:r>
              <a:rPr lang="id-ID" b="1" dirty="0" smtClean="0"/>
              <a:t> </a:t>
            </a:r>
            <a:r>
              <a:rPr lang="id-ID" b="1" dirty="0" smtClean="0">
                <a:sym typeface="Wingdings" pitchFamily="2" charset="2"/>
              </a:rPr>
              <a:t> </a:t>
            </a:r>
            <a:r>
              <a:rPr lang="en-US" dirty="0" smtClean="0"/>
              <a:t>new </a:t>
            </a:r>
            <a:r>
              <a:rPr lang="en-US" dirty="0"/>
              <a:t>complex system </a:t>
            </a:r>
            <a:r>
              <a:rPr lang="id-ID" dirty="0"/>
              <a:t>(</a:t>
            </a:r>
            <a:r>
              <a:rPr lang="en-US" dirty="0" smtClean="0"/>
              <a:t>to </a:t>
            </a:r>
            <a:r>
              <a:rPr lang="en-US" dirty="0"/>
              <a:t>compete successfully in</a:t>
            </a:r>
            <a:r>
              <a:rPr lang="id-ID" dirty="0"/>
              <a:t> </a:t>
            </a:r>
            <a:r>
              <a:rPr lang="en-US" dirty="0"/>
              <a:t>a climate of rapid technological </a:t>
            </a:r>
            <a:r>
              <a:rPr lang="id-ID" dirty="0" smtClean="0"/>
              <a:t> </a:t>
            </a:r>
          </a:p>
          <a:p>
            <a:r>
              <a:rPr lang="id-ID" dirty="0"/>
              <a:t> </a:t>
            </a:r>
            <a:r>
              <a:rPr lang="id-ID" dirty="0" smtClean="0"/>
              <a:t>    </a:t>
            </a:r>
            <a:r>
              <a:rPr lang="en-US" dirty="0" smtClean="0"/>
              <a:t>change </a:t>
            </a:r>
            <a:r>
              <a:rPr lang="id-ID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latest technological </a:t>
            </a:r>
            <a:r>
              <a:rPr lang="en-US" dirty="0" smtClean="0"/>
              <a:t>advances</a:t>
            </a:r>
            <a:r>
              <a:rPr lang="id-ID" dirty="0" smtClean="0"/>
              <a:t>) </a:t>
            </a:r>
            <a:r>
              <a:rPr lang="id-ID" dirty="0" smtClean="0">
                <a:sym typeface="Wingdings" pitchFamily="2" charset="2"/>
              </a:rPr>
              <a:t> need of: </a:t>
            </a:r>
            <a:r>
              <a:rPr lang="en-US" dirty="0" smtClean="0"/>
              <a:t>a </a:t>
            </a:r>
            <a:r>
              <a:rPr lang="en-US" dirty="0"/>
              <a:t>combination of risk taking and risk</a:t>
            </a:r>
            <a:r>
              <a:rPr lang="id-ID" dirty="0"/>
              <a:t> mitigation.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4242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45036"/>
            <a:ext cx="9144000" cy="618642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of Systems Engineering 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545"/>
              </p:ext>
            </p:extLst>
          </p:nvPr>
        </p:nvGraphicFramePr>
        <p:xfrm>
          <a:off x="207707" y="1740353"/>
          <a:ext cx="8751940" cy="417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229"/>
                <a:gridCol w="2853813"/>
                <a:gridCol w="3229898"/>
              </a:tblGrid>
              <a:tr h="516193">
                <a:tc>
                  <a:txBody>
                    <a:bodyPr/>
                    <a:lstStyle/>
                    <a:p>
                      <a:r>
                        <a:rPr lang="en-US" b="1" u="none" dirty="0" smtClean="0"/>
                        <a:t>Systems thinking </a:t>
                      </a:r>
                      <a:endParaRPr lang="id-ID" u="non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u="none" dirty="0" smtClean="0"/>
                        <a:t>Systems engineering </a:t>
                      </a:r>
                      <a:endParaRPr lang="id-ID" u="none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u="none" dirty="0" smtClean="0"/>
                        <a:t>Engineering systems</a:t>
                      </a:r>
                      <a:endParaRPr lang="id-ID" u="none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process 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Focus on whole product 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both process and</a:t>
                      </a:r>
                      <a:r>
                        <a:rPr lang="id-ID" dirty="0" smtClean="0"/>
                        <a:t> product</a:t>
                      </a:r>
                      <a:endParaRPr lang="id-ID" dirty="0"/>
                    </a:p>
                  </a:txBody>
                  <a:tcPr marL="68580" marR="68580"/>
                </a:tc>
              </a:tr>
              <a:tr h="720485">
                <a:tc>
                  <a:txBody>
                    <a:bodyPr/>
                    <a:lstStyle/>
                    <a:p>
                      <a:r>
                        <a:rPr lang="en-US" dirty="0" smtClean="0"/>
                        <a:t>Consideration of issues 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</a:t>
                      </a:r>
                      <a:r>
                        <a:rPr lang="en-US" dirty="0" smtClean="0"/>
                        <a:t>Solve complex technical</a:t>
                      </a:r>
                      <a:r>
                        <a:rPr lang="id-ID" dirty="0" smtClean="0"/>
                        <a:t> problems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Solve complex interdisciplinary technical, social,	and management issues 	 </a:t>
                      </a:r>
                      <a:endParaRPr lang="id-ID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Evaluation of multiple factors </a:t>
                      </a:r>
                    </a:p>
                    <a:p>
                      <a:r>
                        <a:rPr lang="id-ID" dirty="0" smtClean="0"/>
                        <a:t>and influences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Develop and test tangible system solutions 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Influence policy, processes and</a:t>
                      </a:r>
                      <a:r>
                        <a:rPr lang="id-ID" dirty="0" smtClean="0"/>
                        <a:t> use systems engineering to develop system solution	</a:t>
                      </a:r>
                      <a:endParaRPr lang="id-ID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Inclusion of patterns relationships,</a:t>
                      </a:r>
                    </a:p>
                    <a:p>
                      <a:r>
                        <a:rPr lang="id-ID" dirty="0" smtClean="0"/>
                        <a:t>and common understanding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Need to meet requirements, measure outcomes  and </a:t>
                      </a:r>
                      <a:r>
                        <a:rPr lang="id-ID" smtClean="0"/>
                        <a:t>solve problems</a:t>
                      </a:r>
                      <a:endParaRPr lang="id-ID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Integrate human and technical domain 	   dynamics and approaches</a:t>
                      </a:r>
                      <a:endParaRPr lang="id-ID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220505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T o ilustrate this perspective of System Engineering, see the figures (Husni S. Sastramihardja, course note, 2017): </a:t>
            </a:r>
          </a:p>
          <a:p>
            <a:r>
              <a:rPr lang="id-ID" b="1" u="sng" dirty="0" smtClean="0"/>
              <a:t>About life scenario “Real life: System Engineering domains in the Business” 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there are some people work in their work- system, doing their specific business process, playing their roles (technical/politic/legal) in achieving system goal. All are guided following the authorities of management and style of engineering approach.</a:t>
            </a:r>
            <a:endParaRPr lang="id-ID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55410"/>
            <a:ext cx="9144000" cy="92333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i="1" dirty="0">
                <a:solidFill>
                  <a:srgbClr val="000099"/>
                </a:solidFill>
                <a:cs typeface="Tahoma" pitchFamily="34" charset="0"/>
              </a:rPr>
              <a:t>Adapted from Source: </a:t>
            </a:r>
            <a:r>
              <a:rPr lang="en-US" i="1" dirty="0">
                <a:solidFill>
                  <a:srgbClr val="000099"/>
                </a:solidFill>
              </a:rPr>
              <a:t>Alexander </a:t>
            </a:r>
            <a:r>
              <a:rPr lang="en-US" i="1" dirty="0" err="1">
                <a:solidFill>
                  <a:srgbClr val="000099"/>
                </a:solidFill>
              </a:rPr>
              <a:t>Kossiakoff</a:t>
            </a:r>
            <a:r>
              <a:rPr lang="en-US" i="1" dirty="0">
                <a:solidFill>
                  <a:srgbClr val="000099"/>
                </a:solidFill>
              </a:rPr>
              <a:t>, William N. Sweet, System Engineering - Principles and Practice, </a:t>
            </a:r>
            <a:r>
              <a:rPr lang="id-ID" dirty="0"/>
              <a:t>Samuel J.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Seymour, Steven M. Biemer,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JOHN WILEY &amp; SONS, INC. PUBLICATIO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</a:rPr>
              <a:t>N, 2011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5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03C8E0D-33C6-45FC-A1B6-7E2C19B164F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5" name="Picture 2" descr="http://nelsonbj.files.wordpress.com/2011/06/puzzle-people-c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96861" y="838200"/>
            <a:ext cx="3341739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Man</a:t>
            </a:r>
            <a:r>
              <a:rPr lang="id-ID" sz="2400" b="1" i="1" dirty="0" smtClean="0">
                <a:solidFill>
                  <a:schemeClr val="hlink"/>
                </a:solidFill>
                <a:cs typeface="Tahoma" pitchFamily="34" charset="0"/>
              </a:rPr>
              <a:t>ag</a:t>
            </a:r>
            <a:r>
              <a:rPr lang="id-ID" sz="2400" b="1" i="1" dirty="0" smtClean="0">
                <a:solidFill>
                  <a:srgbClr val="F71807"/>
                </a:solidFill>
                <a:cs typeface="Tahoma" pitchFamily="34" charset="0"/>
              </a:rPr>
              <a:t>ement</a:t>
            </a:r>
            <a:r>
              <a:rPr lang="en-US" sz="24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 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876800" y="914400"/>
            <a:ext cx="3657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Eng</a:t>
            </a:r>
            <a:r>
              <a:rPr lang="id-ID" sz="2400" b="1" i="1" dirty="0" smtClean="0">
                <a:solidFill>
                  <a:schemeClr val="hlink"/>
                </a:solidFill>
                <a:cs typeface="Tahoma" pitchFamily="34" charset="0"/>
              </a:rPr>
              <a:t>in</a:t>
            </a:r>
            <a:r>
              <a:rPr lang="id-ID" sz="2400" b="1" i="1" dirty="0" smtClean="0">
                <a:solidFill>
                  <a:srgbClr val="F71807"/>
                </a:solidFill>
                <a:cs typeface="Tahoma" pitchFamily="34" charset="0"/>
              </a:rPr>
              <a:t>ee</a:t>
            </a:r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ring</a:t>
            </a:r>
            <a:r>
              <a:rPr lang="en-US" sz="24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 ?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6800" y="5181600"/>
            <a:ext cx="3429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Human</a:t>
            </a:r>
            <a:r>
              <a:rPr lang="en-US" sz="24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5154564"/>
            <a:ext cx="2819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Social</a:t>
            </a:r>
            <a:r>
              <a:rPr lang="en-US" sz="24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 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6800" y="3352802"/>
            <a:ext cx="2286000" cy="461665"/>
          </a:xfrm>
          <a:prstGeom prst="rect">
            <a:avLst/>
          </a:prstGeom>
          <a:solidFill>
            <a:srgbClr val="00666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Te</a:t>
            </a:r>
            <a:r>
              <a:rPr lang="id-ID" sz="2400" b="1" i="1" dirty="0" smtClean="0">
                <a:solidFill>
                  <a:srgbClr val="F71807"/>
                </a:solidFill>
                <a:cs typeface="Tahoma" pitchFamily="34" charset="0"/>
              </a:rPr>
              <a:t>chn</a:t>
            </a:r>
            <a:r>
              <a:rPr lang="id-ID" sz="2400" b="1" i="1" dirty="0" smtClean="0">
                <a:solidFill>
                  <a:srgbClr val="FFFF00"/>
                </a:solidFill>
                <a:cs typeface="Tahoma" pitchFamily="34" charset="0"/>
              </a:rPr>
              <a:t>ical</a:t>
            </a:r>
            <a:r>
              <a:rPr lang="en-US" sz="2000" b="1" i="1" dirty="0" smtClean="0">
                <a:solidFill>
                  <a:srgbClr val="00FF00"/>
                </a:solidFill>
                <a:cs typeface="Tahoma" pitchFamily="34" charset="0"/>
              </a:rPr>
              <a:t>s</a:t>
            </a:r>
            <a:r>
              <a:rPr lang="en-US" sz="20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 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00600" y="4409772"/>
            <a:ext cx="3276600" cy="457200"/>
          </a:xfrm>
          <a:prstGeom prst="rect">
            <a:avLst/>
          </a:prstGeom>
          <a:gradFill rotWithShape="1">
            <a:gsLst>
              <a:gs pos="0">
                <a:schemeClr val="hlink">
                  <a:alpha val="60001"/>
                </a:schemeClr>
              </a:gs>
              <a:gs pos="100000">
                <a:schemeClr val="accent2">
                  <a:alpha val="39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 sz="2400" b="1" i="1" dirty="0" smtClean="0">
                <a:solidFill>
                  <a:srgbClr val="000066"/>
                </a:solidFill>
                <a:cs typeface="Tahoma" pitchFamily="34" charset="0"/>
              </a:rPr>
              <a:t>Pol</a:t>
            </a:r>
            <a:r>
              <a:rPr lang="id-ID" sz="2400" b="1" i="1" dirty="0" smtClean="0">
                <a:solidFill>
                  <a:srgbClr val="009900"/>
                </a:solidFill>
                <a:cs typeface="Tahoma" pitchFamily="34" charset="0"/>
              </a:rPr>
              <a:t>itic / </a:t>
            </a:r>
            <a:r>
              <a:rPr lang="id-ID" sz="2400" b="1" i="1" dirty="0" smtClean="0">
                <a:solidFill>
                  <a:srgbClr val="F71807"/>
                </a:solidFill>
                <a:cs typeface="Tahoma" pitchFamily="34" charset="0"/>
              </a:rPr>
              <a:t>Leg</a:t>
            </a:r>
            <a:r>
              <a:rPr lang="id-ID" sz="2400" b="1" i="1" dirty="0" smtClean="0">
                <a:solidFill>
                  <a:schemeClr val="hlink"/>
                </a:solidFill>
              </a:rPr>
              <a:t>al ?</a:t>
            </a:r>
            <a:r>
              <a:rPr lang="en-US" sz="2400" b="1" i="1" dirty="0" smtClean="0">
                <a:solidFill>
                  <a:schemeClr val="hlink"/>
                </a:solidFill>
              </a:rPr>
              <a:t> </a:t>
            </a:r>
            <a:r>
              <a:rPr lang="en-US" sz="2400" b="1" i="1" dirty="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5803488"/>
            <a:ext cx="8229600" cy="4572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i="1" dirty="0">
                <a:solidFill>
                  <a:srgbClr val="FF3300"/>
                </a:solidFill>
              </a:rPr>
              <a:t>Design for Change:   </a:t>
            </a:r>
            <a:r>
              <a:rPr lang="id-ID" sz="2000" b="1" i="1" dirty="0" smtClean="0">
                <a:solidFill>
                  <a:schemeClr val="bg1"/>
                </a:solidFill>
              </a:rPr>
              <a:t>Culture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  </a:t>
            </a:r>
            <a:r>
              <a:rPr lang="en-US" sz="2000" b="1" i="1" dirty="0">
                <a:solidFill>
                  <a:srgbClr val="FFFF00"/>
                </a:solidFill>
              </a:rPr>
              <a:t>&amp; 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>
                <a:solidFill>
                  <a:schemeClr val="hlink"/>
                </a:solidFill>
              </a:rPr>
              <a:t>Technology </a:t>
            </a:r>
            <a:r>
              <a:rPr lang="en-US" sz="2000" b="1" i="1" dirty="0">
                <a:solidFill>
                  <a:srgbClr val="FF3300"/>
                </a:solidFill>
              </a:rPr>
              <a:t>???</a:t>
            </a:r>
          </a:p>
        </p:txBody>
      </p:sp>
      <p:sp>
        <p:nvSpPr>
          <p:cNvPr id="3083" name="Title 1"/>
          <p:cNvSpPr>
            <a:spLocks/>
          </p:cNvSpPr>
          <p:nvPr/>
        </p:nvSpPr>
        <p:spPr bwMode="auto">
          <a:xfrm>
            <a:off x="457200" y="152400"/>
            <a:ext cx="8229600" cy="457200"/>
          </a:xfrm>
          <a:prstGeom prst="rect">
            <a:avLst/>
          </a:prstGeom>
          <a:solidFill>
            <a:srgbClr val="E839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i="1" dirty="0">
                <a:solidFill>
                  <a:srgbClr val="FFFF00"/>
                </a:solidFill>
              </a:rPr>
              <a:t>Real Life: </a:t>
            </a:r>
            <a:r>
              <a:rPr lang="en-US" sz="2000" b="1" i="1" dirty="0" smtClean="0">
                <a:solidFill>
                  <a:srgbClr val="FFFF00"/>
                </a:solidFill>
              </a:rPr>
              <a:t>S</a:t>
            </a:r>
            <a:r>
              <a:rPr lang="id-ID" sz="2000" b="1" i="1" dirty="0" smtClean="0">
                <a:solidFill>
                  <a:srgbClr val="FFFF00"/>
                </a:solidFill>
              </a:rPr>
              <a:t>ystem Engineering Domains in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</a:rPr>
              <a:t>the Business</a:t>
            </a:r>
          </a:p>
        </p:txBody>
      </p:sp>
      <p:sp>
        <p:nvSpPr>
          <p:cNvPr id="3084" name="Rectangle 4"/>
          <p:cNvSpPr>
            <a:spLocks noChangeArrowheads="1"/>
          </p:cNvSpPr>
          <p:nvPr/>
        </p:nvSpPr>
        <p:spPr bwMode="auto">
          <a:xfrm>
            <a:off x="1" y="6553202"/>
            <a:ext cx="3404001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1">
                <a:solidFill>
                  <a:srgbClr val="FFFF00"/>
                </a:solidFill>
                <a:latin typeface="Arial" charset="0"/>
              </a:rPr>
              <a:t>© Husni S Sastramihardja – </a:t>
            </a:r>
            <a:r>
              <a:rPr lang="id-ID" sz="1400" b="1" i="1">
                <a:solidFill>
                  <a:srgbClr val="FFFF00"/>
                </a:solidFill>
                <a:latin typeface="Arial" charset="0"/>
              </a:rPr>
              <a:t>Sep</a:t>
            </a:r>
            <a:r>
              <a:rPr lang="en-US" sz="1400" b="1" i="1">
                <a:solidFill>
                  <a:srgbClr val="FFFF00"/>
                </a:solidFill>
                <a:latin typeface="Arial" charset="0"/>
              </a:rPr>
              <a:t> 201</a:t>
            </a:r>
            <a:r>
              <a:rPr lang="id-ID" sz="1400" b="1" i="1">
                <a:solidFill>
                  <a:srgbClr val="FFFF00"/>
                </a:solidFill>
                <a:latin typeface="Arial" charset="0"/>
              </a:rPr>
              <a:t>7</a:t>
            </a:r>
            <a:endParaRPr lang="en-US" sz="1400" b="1" i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7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repeatCount="3000" fill="hold" grpId="0" nodeType="clickEffect">
                                  <p:stCondLst>
                                    <p:cond delay="10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750"/>
                            </p:stCondLst>
                            <p:childTnLst>
                              <p:par>
                                <p:cTn id="52" presetID="20" presetClass="emph" presetSubtype="0" repeatCount="3000" fill="hold" grpId="1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53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45036"/>
            <a:ext cx="9144000" cy="618642"/>
          </a:xfrm>
          <a:prstGeom prst="rect">
            <a:avLst/>
          </a:prstGeom>
          <a:solidFill>
            <a:srgbClr val="2A04C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Engineering Approaches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869845"/>
            <a:ext cx="8437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Examples </a:t>
            </a:r>
            <a:r>
              <a:rPr lang="en-US" sz="2000" dirty="0"/>
              <a:t>of systems engineering </a:t>
            </a:r>
            <a:r>
              <a:rPr lang="en-US" sz="2000" dirty="0" smtClean="0"/>
              <a:t>approaches</a:t>
            </a:r>
            <a:r>
              <a:rPr lang="id-ID" sz="2000" dirty="0"/>
              <a:t> </a:t>
            </a:r>
            <a:r>
              <a:rPr lang="id-ID" sz="2000" dirty="0" smtClean="0"/>
              <a:t>(in Software Engineering):</a:t>
            </a:r>
          </a:p>
          <a:p>
            <a:endParaRPr lang="id-ID" sz="2000" dirty="0" smtClean="0"/>
          </a:p>
          <a:p>
            <a:r>
              <a:rPr lang="id-ID" sz="2000" dirty="0" smtClean="0"/>
              <a:t>System Life Cycle Development Model (SLDC) </a:t>
            </a:r>
            <a:r>
              <a:rPr lang="id-ID" sz="2000" dirty="0" smtClean="0">
                <a:sym typeface="Wingdings" pitchFamily="2" charset="2"/>
              </a:rPr>
              <a:t> </a:t>
            </a:r>
            <a:r>
              <a:rPr lang="id-ID" sz="2000" dirty="0" smtClean="0"/>
              <a:t>WATERFALL , ...., or V-MODEL.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1949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813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PERTEMUAN 3 &amp; 4</vt:lpstr>
      <vt:lpstr>GOALS</vt:lpstr>
      <vt:lpstr>Materi</vt:lpstr>
      <vt:lpstr> 2. Landscape of System Enginering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Indicator</vt:lpstr>
      <vt:lpstr>TERIMA KASIH</vt:lpstr>
    </vt:vector>
  </TitlesOfParts>
  <Company>cyberoffice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Pendukung Keputusan </dc:title>
  <dc:creator>gerry firmansyah</dc:creator>
  <cp:lastModifiedBy>gerry firmansyah</cp:lastModifiedBy>
  <cp:revision>29</cp:revision>
  <dcterms:created xsi:type="dcterms:W3CDTF">2017-09-12T05:50:59Z</dcterms:created>
  <dcterms:modified xsi:type="dcterms:W3CDTF">2017-11-07T21:02:30Z</dcterms:modified>
</cp:coreProperties>
</file>