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76" r:id="rId2"/>
    <p:sldId id="257" r:id="rId3"/>
    <p:sldId id="277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79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22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5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6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57439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4000" dirty="0">
                <a:solidFill>
                  <a:schemeClr val="bg1"/>
                </a:solidFill>
              </a:rPr>
              <a:t>TABLE 3.2. System Functional Elements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506" y="648686"/>
            <a:ext cx="9789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u="sng" dirty="0"/>
              <a:t>Class </a:t>
            </a:r>
            <a:r>
              <a:rPr lang="id-ID" sz="2000" b="1" u="sng" dirty="0" smtClean="0"/>
              <a:t>function/                                                Element function/                                  Applications</a:t>
            </a:r>
            <a:endParaRPr lang="id-ID" sz="2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7434" y="1014832"/>
            <a:ext cx="30676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i="1" dirty="0"/>
              <a:t>Signal</a:t>
            </a:r>
            <a:r>
              <a:rPr lang="id-ID" i="1" dirty="0"/>
              <a:t> </a:t>
            </a:r>
            <a:r>
              <a:rPr lang="id-ID" b="1" dirty="0"/>
              <a:t>— </a:t>
            </a:r>
            <a:r>
              <a:rPr lang="id-ID" sz="1600" dirty="0"/>
              <a:t>generate, transmit</a:t>
            </a:r>
            <a:r>
              <a:rPr lang="id-ID" sz="1600" dirty="0" smtClean="0"/>
              <a:t>, </a:t>
            </a:r>
            <a:r>
              <a:rPr lang="en-US" sz="1600" dirty="0" smtClean="0"/>
              <a:t>distribute</a:t>
            </a:r>
            <a:r>
              <a:rPr lang="en-US" sz="1600" dirty="0"/>
              <a:t>, and receive signals </a:t>
            </a:r>
            <a:r>
              <a:rPr lang="en-US" sz="1600" dirty="0" smtClean="0"/>
              <a:t>used</a:t>
            </a:r>
            <a:r>
              <a:rPr lang="id-ID" sz="1600" dirty="0" smtClean="0"/>
              <a:t> </a:t>
            </a:r>
            <a:r>
              <a:rPr lang="en-US" sz="1600" dirty="0" smtClean="0"/>
              <a:t>in </a:t>
            </a:r>
            <a:r>
              <a:rPr lang="en-US" sz="1600" dirty="0"/>
              <a:t>passive or </a:t>
            </a:r>
            <a:r>
              <a:rPr lang="en-US" sz="1600" dirty="0" smtClean="0"/>
              <a:t>active</a:t>
            </a:r>
            <a:r>
              <a:rPr lang="id-ID" sz="1600" dirty="0" smtClean="0"/>
              <a:t> </a:t>
            </a:r>
            <a:r>
              <a:rPr lang="en-US" sz="1600" dirty="0" smtClean="0"/>
              <a:t>sensing </a:t>
            </a:r>
            <a:r>
              <a:rPr lang="en-US" sz="1600" dirty="0"/>
              <a:t>and </a:t>
            </a:r>
            <a:r>
              <a:rPr lang="en-US" sz="1600" dirty="0" smtClean="0"/>
              <a:t>in</a:t>
            </a:r>
            <a:r>
              <a:rPr lang="id-ID" sz="1600" dirty="0" smtClean="0"/>
              <a:t> communications</a:t>
            </a:r>
            <a:endParaRPr lang="id-ID" sz="1600" dirty="0"/>
          </a:p>
        </p:txBody>
      </p:sp>
      <p:sp>
        <p:nvSpPr>
          <p:cNvPr id="4" name="Rectangle 3"/>
          <p:cNvSpPr/>
          <p:nvPr/>
        </p:nvSpPr>
        <p:spPr>
          <a:xfrm>
            <a:off x="3248306" y="1003298"/>
            <a:ext cx="22159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Input </a:t>
            </a:r>
            <a:r>
              <a:rPr lang="id-ID" sz="1600" dirty="0" smtClean="0"/>
              <a:t>signal, Transmit signal,</a:t>
            </a:r>
            <a:endParaRPr lang="id-ID" sz="1600" dirty="0"/>
          </a:p>
          <a:p>
            <a:r>
              <a:rPr lang="id-ID" sz="1600" dirty="0"/>
              <a:t>Transduce </a:t>
            </a:r>
            <a:r>
              <a:rPr lang="id-ID" sz="1600" dirty="0" smtClean="0"/>
              <a:t>signal, Receive signal,</a:t>
            </a:r>
            <a:endParaRPr lang="id-ID" sz="1600" dirty="0"/>
          </a:p>
          <a:p>
            <a:r>
              <a:rPr lang="id-ID" sz="1600" dirty="0"/>
              <a:t>Process </a:t>
            </a:r>
            <a:r>
              <a:rPr lang="id-ID" sz="1600" dirty="0" smtClean="0"/>
              <a:t>signal, Output </a:t>
            </a:r>
            <a:r>
              <a:rPr lang="id-ID" sz="1600" dirty="0"/>
              <a:t>signal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-3627" y="1899713"/>
            <a:ext cx="30786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i="1" dirty="0"/>
              <a:t>Data</a:t>
            </a:r>
            <a:r>
              <a:rPr lang="id-ID" sz="1600" i="1" dirty="0"/>
              <a:t> </a:t>
            </a:r>
            <a:r>
              <a:rPr lang="id-ID" sz="1600" b="1" dirty="0"/>
              <a:t>— </a:t>
            </a:r>
            <a:r>
              <a:rPr lang="id-ID" sz="1600" dirty="0"/>
              <a:t>analyze, interpret, organize,</a:t>
            </a:r>
          </a:p>
          <a:p>
            <a:r>
              <a:rPr lang="en-US" sz="1600" dirty="0"/>
              <a:t>query, and/or convert data </a:t>
            </a:r>
            <a:r>
              <a:rPr lang="id-ID" sz="1600" dirty="0" smtClean="0"/>
              <a:t>&amp; </a:t>
            </a:r>
            <a:r>
              <a:rPr lang="en-US" sz="1600" dirty="0" smtClean="0"/>
              <a:t>information </a:t>
            </a:r>
            <a:r>
              <a:rPr lang="en-US" sz="1600" dirty="0"/>
              <a:t>into forms desired </a:t>
            </a:r>
            <a:r>
              <a:rPr lang="en-US" sz="1600" dirty="0" smtClean="0"/>
              <a:t>by</a:t>
            </a:r>
            <a:r>
              <a:rPr lang="id-ID" sz="1600" dirty="0" smtClean="0"/>
              <a:t> </a:t>
            </a:r>
            <a:r>
              <a:rPr lang="en-US" sz="1600" dirty="0" smtClean="0"/>
              <a:t>the </a:t>
            </a:r>
            <a:r>
              <a:rPr lang="en-US" sz="1600" dirty="0"/>
              <a:t>user or other systems</a:t>
            </a:r>
            <a:endParaRPr lang="id-ID" sz="1600" dirty="0"/>
          </a:p>
        </p:txBody>
      </p:sp>
      <p:sp>
        <p:nvSpPr>
          <p:cNvPr id="7" name="Rectangle 6"/>
          <p:cNvSpPr/>
          <p:nvPr/>
        </p:nvSpPr>
        <p:spPr>
          <a:xfrm>
            <a:off x="3226184" y="1867663"/>
            <a:ext cx="24814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Input </a:t>
            </a:r>
            <a:r>
              <a:rPr lang="id-ID" sz="1600" dirty="0" smtClean="0"/>
              <a:t>data, Process </a:t>
            </a:r>
            <a:r>
              <a:rPr lang="id-ID" sz="1600" dirty="0"/>
              <a:t>data</a:t>
            </a:r>
          </a:p>
          <a:p>
            <a:r>
              <a:rPr lang="id-ID" sz="1600" dirty="0"/>
              <a:t>Control </a:t>
            </a:r>
            <a:r>
              <a:rPr lang="id-ID" sz="1600" dirty="0" smtClean="0"/>
              <a:t>data, Control </a:t>
            </a:r>
            <a:r>
              <a:rPr lang="id-ID" sz="1600" dirty="0"/>
              <a:t>processing</a:t>
            </a:r>
          </a:p>
          <a:p>
            <a:r>
              <a:rPr lang="id-ID" sz="1600" dirty="0"/>
              <a:t>Store </a:t>
            </a:r>
            <a:r>
              <a:rPr lang="id-ID" sz="1600" dirty="0" smtClean="0"/>
              <a:t>data, Output data, Display </a:t>
            </a:r>
            <a:r>
              <a:rPr lang="id-ID" sz="1600" dirty="0"/>
              <a:t>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5363" y="1893945"/>
            <a:ext cx="1769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Keyboard,Computer CPU,</a:t>
            </a:r>
            <a:endParaRPr lang="id-ID" sz="1600" dirty="0"/>
          </a:p>
          <a:p>
            <a:r>
              <a:rPr lang="id-ID" sz="1600" dirty="0"/>
              <a:t>Operating </a:t>
            </a:r>
            <a:r>
              <a:rPr lang="id-ID" sz="1600" dirty="0" smtClean="0"/>
              <a:t>system,</a:t>
            </a:r>
            <a:endParaRPr lang="id-ID" sz="1600" dirty="0"/>
          </a:p>
          <a:p>
            <a:r>
              <a:rPr lang="id-ID" sz="1600" dirty="0"/>
              <a:t>Word </a:t>
            </a:r>
            <a:r>
              <a:rPr lang="id-ID" sz="1600" dirty="0" smtClean="0"/>
              <a:t>processor, Printer</a:t>
            </a:r>
            <a:endParaRPr lang="id-ID" sz="1600" dirty="0"/>
          </a:p>
        </p:txBody>
      </p:sp>
      <p:sp>
        <p:nvSpPr>
          <p:cNvPr id="9" name="Rectangle 8"/>
          <p:cNvSpPr/>
          <p:nvPr/>
        </p:nvSpPr>
        <p:spPr>
          <a:xfrm>
            <a:off x="6161110" y="1009065"/>
            <a:ext cx="25662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TV </a:t>
            </a:r>
            <a:r>
              <a:rPr lang="id-ID" sz="1600" dirty="0" smtClean="0"/>
              <a:t>camera, FM </a:t>
            </a:r>
            <a:r>
              <a:rPr lang="id-ID" sz="1600" dirty="0"/>
              <a:t>radio </a:t>
            </a:r>
            <a:r>
              <a:rPr lang="id-ID" sz="1600" dirty="0" smtClean="0"/>
              <a:t>transmitter,</a:t>
            </a:r>
            <a:endParaRPr lang="id-ID" sz="1600" dirty="0"/>
          </a:p>
          <a:p>
            <a:r>
              <a:rPr lang="id-ID" sz="1600" dirty="0"/>
              <a:t>Radar </a:t>
            </a:r>
            <a:r>
              <a:rPr lang="id-ID" sz="1600" dirty="0" smtClean="0"/>
              <a:t>antenna, Radio receiver,</a:t>
            </a:r>
            <a:endParaRPr lang="id-ID" sz="1600" dirty="0"/>
          </a:p>
          <a:p>
            <a:r>
              <a:rPr lang="id-ID" sz="1600" dirty="0"/>
              <a:t>Image processor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-25749" y="2873080"/>
            <a:ext cx="19615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i="1" dirty="0"/>
              <a:t>Material</a:t>
            </a:r>
            <a:r>
              <a:rPr lang="id-ID" sz="1600" i="1" dirty="0"/>
              <a:t> </a:t>
            </a:r>
            <a:r>
              <a:rPr lang="id-ID" sz="1600" b="1" dirty="0"/>
              <a:t>— </a:t>
            </a:r>
            <a:r>
              <a:rPr lang="id-ID" sz="1600" dirty="0"/>
              <a:t>provide system </a:t>
            </a:r>
            <a:r>
              <a:rPr lang="id-ID" sz="1600" dirty="0" smtClean="0"/>
              <a:t>structural  </a:t>
            </a:r>
            <a:r>
              <a:rPr lang="en-US" sz="1600" dirty="0" smtClean="0"/>
              <a:t>support </a:t>
            </a:r>
            <a:r>
              <a:rPr lang="en-US" sz="1600" dirty="0"/>
              <a:t>or enclosure, or transform</a:t>
            </a:r>
          </a:p>
          <a:p>
            <a:r>
              <a:rPr lang="en-US" sz="1600" dirty="0"/>
              <a:t>the shape, composition, or </a:t>
            </a:r>
            <a:r>
              <a:rPr lang="en-US" sz="1600" dirty="0" smtClean="0"/>
              <a:t>location</a:t>
            </a:r>
            <a:r>
              <a:rPr lang="id-ID" sz="1600" dirty="0" smtClean="0"/>
              <a:t> of </a:t>
            </a:r>
            <a:r>
              <a:rPr lang="id-ID" sz="1600" dirty="0"/>
              <a:t>material substances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93002" y="2876294"/>
            <a:ext cx="27800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Support material</a:t>
            </a:r>
          </a:p>
          <a:p>
            <a:r>
              <a:rPr lang="id-ID" sz="1600" dirty="0"/>
              <a:t>Store material</a:t>
            </a:r>
          </a:p>
          <a:p>
            <a:r>
              <a:rPr lang="id-ID" sz="1600" dirty="0"/>
              <a:t>React material</a:t>
            </a:r>
          </a:p>
          <a:p>
            <a:r>
              <a:rPr lang="id-ID" sz="1600" dirty="0"/>
              <a:t>Form material</a:t>
            </a:r>
          </a:p>
          <a:p>
            <a:r>
              <a:rPr lang="id-ID" sz="1600" dirty="0"/>
              <a:t>Join </a:t>
            </a:r>
            <a:r>
              <a:rPr lang="id-ID" sz="1600" dirty="0" smtClean="0"/>
              <a:t>material</a:t>
            </a:r>
            <a:endParaRPr lang="id-ID" sz="1600" dirty="0"/>
          </a:p>
        </p:txBody>
      </p:sp>
      <p:sp>
        <p:nvSpPr>
          <p:cNvPr id="12" name="Rectangle 11"/>
          <p:cNvSpPr/>
          <p:nvPr/>
        </p:nvSpPr>
        <p:spPr>
          <a:xfrm>
            <a:off x="6205354" y="2891041"/>
            <a:ext cx="1791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Airframe</a:t>
            </a:r>
          </a:p>
          <a:p>
            <a:r>
              <a:rPr lang="id-ID" sz="1600" dirty="0"/>
              <a:t>Shipping container</a:t>
            </a:r>
          </a:p>
          <a:p>
            <a:r>
              <a:rPr lang="id-ID" sz="1600" dirty="0"/>
              <a:t>Autoclave</a:t>
            </a:r>
          </a:p>
          <a:p>
            <a:r>
              <a:rPr lang="id-ID" sz="1600" dirty="0"/>
              <a:t>Milling machine</a:t>
            </a:r>
          </a:p>
          <a:p>
            <a:r>
              <a:rPr lang="id-ID" sz="1600" dirty="0"/>
              <a:t>Welding machine</a:t>
            </a:r>
          </a:p>
          <a:p>
            <a:r>
              <a:rPr lang="id-ID" sz="1600" dirty="0"/>
              <a:t>Servo actuator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4688" y="4536392"/>
            <a:ext cx="29570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Energy</a:t>
            </a:r>
            <a:r>
              <a:rPr lang="en-US" sz="1600" i="1" dirty="0"/>
              <a:t> </a:t>
            </a:r>
            <a:r>
              <a:rPr lang="en-US" sz="1600" b="1" dirty="0"/>
              <a:t>— </a:t>
            </a:r>
            <a:r>
              <a:rPr lang="en-US" sz="1600" dirty="0"/>
              <a:t>provide and convert energy</a:t>
            </a:r>
          </a:p>
          <a:p>
            <a:r>
              <a:rPr lang="en-US" sz="1600" dirty="0"/>
              <a:t>or propulsive power to the system</a:t>
            </a:r>
            <a:endParaRPr lang="id-ID" sz="1600" dirty="0"/>
          </a:p>
        </p:txBody>
      </p:sp>
      <p:sp>
        <p:nvSpPr>
          <p:cNvPr id="14" name="Rectangle 13"/>
          <p:cNvSpPr/>
          <p:nvPr/>
        </p:nvSpPr>
        <p:spPr>
          <a:xfrm>
            <a:off x="3148759" y="4548584"/>
            <a:ext cx="1906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Control position</a:t>
            </a:r>
          </a:p>
          <a:p>
            <a:r>
              <a:rPr lang="id-ID" sz="1600" dirty="0" smtClean="0"/>
              <a:t>Generate </a:t>
            </a:r>
            <a:r>
              <a:rPr lang="id-ID" sz="1600" dirty="0"/>
              <a:t>thrust</a:t>
            </a:r>
          </a:p>
          <a:p>
            <a:r>
              <a:rPr lang="id-ID" sz="1600" dirty="0"/>
              <a:t>Generate torque</a:t>
            </a:r>
          </a:p>
          <a:p>
            <a:r>
              <a:rPr lang="id-ID" sz="1600" dirty="0"/>
              <a:t>Generate electricity</a:t>
            </a:r>
          </a:p>
          <a:p>
            <a:r>
              <a:rPr lang="id-ID" sz="1600" dirty="0"/>
              <a:t>Control temperature</a:t>
            </a:r>
          </a:p>
          <a:p>
            <a:r>
              <a:rPr lang="id-ID" sz="1600" dirty="0"/>
              <a:t>Control motion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57350" y="4548585"/>
            <a:ext cx="2180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Turbojet engine</a:t>
            </a:r>
          </a:p>
          <a:p>
            <a:r>
              <a:rPr lang="id-ID" sz="1600" dirty="0"/>
              <a:t>Reciprocating engine</a:t>
            </a:r>
          </a:p>
          <a:p>
            <a:r>
              <a:rPr lang="id-ID" sz="1600" dirty="0"/>
              <a:t>Solar cell array</a:t>
            </a:r>
          </a:p>
          <a:p>
            <a:r>
              <a:rPr lang="id-ID" sz="1600" dirty="0"/>
              <a:t>Refrigerator</a:t>
            </a:r>
          </a:p>
          <a:p>
            <a:r>
              <a:rPr lang="id-ID" sz="1600" dirty="0"/>
              <a:t>Auto transmission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7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4751" y="45036"/>
            <a:ext cx="9144000" cy="559649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Common Building Blocks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27" y="1055856"/>
            <a:ext cx="914762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d-ID" b="1" dirty="0" smtClean="0"/>
              <a:t>Category                        Component                                                                  Functional </a:t>
            </a:r>
            <a:r>
              <a:rPr lang="id-ID" b="1" dirty="0"/>
              <a:t>element(s)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82649"/>
            <a:ext cx="9144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dirty="0" smtClean="0"/>
              <a:t>Electronic                     Receiver, Transmitter, Data processor, </a:t>
            </a:r>
          </a:p>
          <a:p>
            <a:r>
              <a:rPr lang="id-ID" dirty="0"/>
              <a:t> </a:t>
            </a:r>
            <a:r>
              <a:rPr lang="id-ID" dirty="0" smtClean="0"/>
              <a:t>                                     Signal processor, Communications processors, </a:t>
            </a:r>
          </a:p>
          <a:p>
            <a:r>
              <a:rPr lang="id-ID" dirty="0"/>
              <a:t> </a:t>
            </a:r>
            <a:r>
              <a:rPr lang="id-ID" dirty="0" smtClean="0"/>
              <a:t>                                     Special </a:t>
            </a:r>
            <a:r>
              <a:rPr lang="id-ID" dirty="0"/>
              <a:t>electronic </a:t>
            </a:r>
            <a:r>
              <a:rPr lang="id-ID" dirty="0" smtClean="0"/>
              <a:t>equipment</a:t>
            </a:r>
            <a:endParaRPr lang="id-ID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751" y="3136053"/>
            <a:ext cx="9144000" cy="56579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 smtClean="0">
                <a:solidFill>
                  <a:schemeClr val="bg1"/>
                </a:solidFill>
              </a:rPr>
              <a:t>System Boundary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1" y="3872705"/>
            <a:ext cx="9129249" cy="301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identify the environment in which a new system operates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necessary </a:t>
            </a:r>
            <a:r>
              <a:rPr lang="en-US" dirty="0"/>
              <a:t>to </a:t>
            </a:r>
            <a:r>
              <a:rPr lang="en-US" dirty="0" smtClean="0"/>
              <a:t>identify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 ’ s boundaries </a:t>
            </a:r>
            <a:r>
              <a:rPr lang="en-US" dirty="0" smtClean="0"/>
              <a:t>precisely</a:t>
            </a:r>
            <a:endParaRPr lang="id-ID" dirty="0" smtClean="0"/>
          </a:p>
          <a:p>
            <a:pPr marL="285750" indent="-285750">
              <a:buFont typeface="Wingdings"/>
              <a:buChar char="à"/>
            </a:pPr>
            <a:r>
              <a:rPr lang="en-US" b="1" dirty="0" smtClean="0"/>
              <a:t>to define </a:t>
            </a:r>
            <a:r>
              <a:rPr lang="en-US" b="1" dirty="0"/>
              <a:t>what is inside the system </a:t>
            </a:r>
            <a:r>
              <a:rPr lang="en-US" u="sng" dirty="0"/>
              <a:t>and</a:t>
            </a:r>
            <a:r>
              <a:rPr lang="en-US" b="1" dirty="0"/>
              <a:t> </a:t>
            </a:r>
            <a:r>
              <a:rPr lang="en-US" b="1" dirty="0" smtClean="0"/>
              <a:t>what</a:t>
            </a:r>
            <a:r>
              <a:rPr lang="id-ID" b="1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outside. </a:t>
            </a:r>
            <a:endParaRPr lang="id-ID" b="1" dirty="0" smtClean="0"/>
          </a:p>
          <a:p>
            <a:pPr marL="285750" indent="-285750">
              <a:buFont typeface="Wingdings"/>
              <a:buChar char="à"/>
            </a:pPr>
            <a:r>
              <a:rPr lang="en-US" dirty="0" smtClean="0"/>
              <a:t>Since </a:t>
            </a:r>
            <a:r>
              <a:rPr lang="en-US" dirty="0"/>
              <a:t>we are treating systems engineering in the context of a system </a:t>
            </a:r>
            <a:r>
              <a:rPr lang="en-US" dirty="0" smtClean="0"/>
              <a:t>development</a:t>
            </a:r>
            <a:r>
              <a:rPr lang="id-ID" dirty="0" smtClean="0"/>
              <a:t> </a:t>
            </a:r>
            <a:r>
              <a:rPr lang="en-US" dirty="0" smtClean="0"/>
              <a:t>project</a:t>
            </a:r>
            <a:r>
              <a:rPr lang="en-US" dirty="0"/>
              <a:t>, the totality of the system will be taken as that of the product to </a:t>
            </a:r>
            <a:r>
              <a:rPr lang="en-US" dirty="0" smtClean="0"/>
              <a:t>be</a:t>
            </a:r>
            <a:r>
              <a:rPr lang="id-ID" dirty="0" smtClean="0"/>
              <a:t> developed</a:t>
            </a:r>
            <a:r>
              <a:rPr lang="id-ID" dirty="0"/>
              <a:t>.</a:t>
            </a:r>
          </a:p>
          <a:p>
            <a:endParaRPr lang="id-ID" sz="1000" dirty="0" smtClean="0"/>
          </a:p>
          <a:p>
            <a:r>
              <a:rPr lang="en-US" dirty="0" smtClean="0"/>
              <a:t>Although defining </a:t>
            </a:r>
            <a:r>
              <a:rPr lang="en-US" dirty="0"/>
              <a:t>the system boundary seems almost trivial at </a:t>
            </a:r>
            <a:r>
              <a:rPr lang="en-US" dirty="0" smtClean="0"/>
              <a:t>first </a:t>
            </a:r>
            <a:r>
              <a:rPr lang="en-US" dirty="0"/>
              <a:t>glance,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practice</a:t>
            </a:r>
            <a:r>
              <a:rPr lang="en-US" dirty="0"/>
              <a:t>, it is very </a:t>
            </a:r>
            <a:r>
              <a:rPr lang="en-US" dirty="0" smtClean="0"/>
              <a:t>difficult </a:t>
            </a:r>
            <a:r>
              <a:rPr lang="en-US" dirty="0"/>
              <a:t>to identify what is part of the system and what is part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environment</a:t>
            </a:r>
            <a:r>
              <a:rPr lang="id-ID" dirty="0" smtClean="0"/>
              <a:t>  </a:t>
            </a:r>
            <a:r>
              <a:rPr lang="id-ID" dirty="0" smtClean="0">
                <a:sym typeface="Wingdings" pitchFamily="2" charset="2"/>
              </a:rPr>
              <a:t> </a:t>
            </a:r>
            <a:r>
              <a:rPr lang="en-US" dirty="0" smtClean="0"/>
              <a:t> </a:t>
            </a:r>
            <a:r>
              <a:rPr lang="en-US" dirty="0"/>
              <a:t>Many systems have failed </a:t>
            </a:r>
            <a:r>
              <a:rPr lang="id-ID" dirty="0" smtClean="0"/>
              <a:t> (</a:t>
            </a:r>
            <a:r>
              <a:rPr lang="en-US" dirty="0" smtClean="0"/>
              <a:t>miscalculations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assumptions </a:t>
            </a:r>
            <a:r>
              <a:rPr lang="en-US" dirty="0" smtClean="0"/>
              <a:t>about</a:t>
            </a:r>
            <a:r>
              <a:rPr lang="id-ID" dirty="0" smtClean="0"/>
              <a:t> </a:t>
            </a:r>
            <a:r>
              <a:rPr lang="en-US" dirty="0" smtClean="0"/>
              <a:t>what </a:t>
            </a:r>
            <a:r>
              <a:rPr lang="en-US" dirty="0"/>
              <a:t>is internal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what is </a:t>
            </a:r>
            <a:r>
              <a:rPr lang="en-US" dirty="0" smtClean="0"/>
              <a:t>external</a:t>
            </a:r>
            <a:r>
              <a:rPr lang="id-ID" dirty="0" smtClean="0"/>
              <a:t>  </a:t>
            </a:r>
            <a:r>
              <a:rPr lang="id-ID" dirty="0" smtClean="0">
                <a:sym typeface="Wingdings" pitchFamily="2" charset="2"/>
              </a:rPr>
              <a:t>   </a:t>
            </a:r>
            <a:r>
              <a:rPr lang="en-US" dirty="0" smtClean="0"/>
              <a:t>Moreover</a:t>
            </a:r>
            <a:r>
              <a:rPr lang="en-US" dirty="0"/>
              <a:t>, different organizations tend to </a:t>
            </a:r>
            <a:r>
              <a:rPr lang="en-US" dirty="0" smtClean="0"/>
              <a:t>define</a:t>
            </a:r>
            <a:r>
              <a:rPr lang="id-ID" dirty="0" smtClean="0"/>
              <a:t> </a:t>
            </a:r>
            <a:r>
              <a:rPr lang="en-US" dirty="0" smtClean="0"/>
              <a:t>boundaries </a:t>
            </a:r>
            <a:r>
              <a:rPr lang="en-US" dirty="0"/>
              <a:t>differently, even </a:t>
            </a:r>
            <a:r>
              <a:rPr lang="en-US" dirty="0" smtClean="0"/>
              <a:t>similar </a:t>
            </a:r>
            <a:r>
              <a:rPr lang="en-US" dirty="0"/>
              <a:t>systems.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570187" y="15497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 </a:t>
            </a:r>
            <a:r>
              <a:rPr lang="id-ID" dirty="0" smtClean="0"/>
              <a:t>         Receive </a:t>
            </a:r>
            <a:r>
              <a:rPr lang="id-ID" dirty="0"/>
              <a:t>signal, Transmit signal, Process data, 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Process </a:t>
            </a:r>
            <a:r>
              <a:rPr lang="id-ID" dirty="0"/>
              <a:t>signal, Process signal/data, Various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4" y="653817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b="1" dirty="0"/>
              <a:t>TABLE 3.3. Component Design Elements</a:t>
            </a:r>
          </a:p>
          <a:p>
            <a:endParaRPr lang="id-ID" sz="700" dirty="0"/>
          </a:p>
        </p:txBody>
      </p:sp>
    </p:spTree>
    <p:extLst>
      <p:ext uri="{BB962C8B-B14F-4D97-AF65-F5344CB8AC3E}">
        <p14:creationId xmlns:p14="http://schemas.microsoft.com/office/powerpoint/2010/main" val="334457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912927"/>
            <a:ext cx="9144000" cy="6894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C</a:t>
            </a:r>
            <a:r>
              <a:rPr lang="en-US" b="1" u="sng" dirty="0" err="1" smtClean="0"/>
              <a:t>riteria</a:t>
            </a:r>
            <a:r>
              <a:rPr lang="en-US" b="1" u="sng" dirty="0" smtClean="0"/>
              <a:t> </a:t>
            </a:r>
            <a:r>
              <a:rPr lang="en-US" b="1" u="sng" dirty="0"/>
              <a:t>are available to assist in determining whether an </a:t>
            </a:r>
            <a:r>
              <a:rPr lang="en-US" b="1" u="sng" dirty="0" smtClean="0"/>
              <a:t>entity</a:t>
            </a:r>
            <a:r>
              <a:rPr lang="id-ID" b="1" u="sng" dirty="0" smtClean="0"/>
              <a:t> </a:t>
            </a:r>
            <a:r>
              <a:rPr lang="en-US" b="1" u="sng" dirty="0" smtClean="0"/>
              <a:t>should </a:t>
            </a:r>
            <a:r>
              <a:rPr lang="en-US" b="1" u="sng" dirty="0"/>
              <a:t>be </a:t>
            </a:r>
            <a:r>
              <a:rPr lang="en-US" b="1" u="sng" dirty="0" smtClean="0"/>
              <a:t>defined </a:t>
            </a:r>
            <a:r>
              <a:rPr lang="en-US" b="1" u="sng" dirty="0"/>
              <a:t>as part of a system:</a:t>
            </a:r>
          </a:p>
          <a:p>
            <a:endParaRPr lang="id-ID" sz="1000" dirty="0" smtClean="0"/>
          </a:p>
          <a:p>
            <a:r>
              <a:rPr lang="en-US" dirty="0" smtClean="0"/>
              <a:t>• </a:t>
            </a:r>
            <a:r>
              <a:rPr lang="en-US" b="1" i="1" dirty="0"/>
              <a:t>Developmental Control</a:t>
            </a:r>
            <a:r>
              <a:rPr lang="en-US" i="1" dirty="0"/>
              <a:t>. </a:t>
            </a:r>
            <a:r>
              <a:rPr lang="en-US" dirty="0"/>
              <a:t>Does the system developer have control over the </a:t>
            </a:r>
            <a:r>
              <a:rPr lang="en-US" dirty="0" smtClean="0"/>
              <a:t>entity</a:t>
            </a:r>
            <a:r>
              <a:rPr lang="id-ID" dirty="0" smtClean="0"/>
              <a:t> </a:t>
            </a:r>
            <a:r>
              <a:rPr lang="en-US" dirty="0" smtClean="0"/>
              <a:t>’s </a:t>
            </a:r>
            <a:r>
              <a:rPr lang="en-US" dirty="0"/>
              <a:t>development? Can the developer </a:t>
            </a:r>
            <a:r>
              <a:rPr lang="en-US" dirty="0" smtClean="0"/>
              <a:t>influence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requirements of the entity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are requirements </a:t>
            </a:r>
            <a:r>
              <a:rPr lang="en-US" dirty="0" smtClean="0"/>
              <a:t>defined </a:t>
            </a:r>
            <a:r>
              <a:rPr lang="en-US" dirty="0"/>
              <a:t>outside of the developer </a:t>
            </a:r>
            <a:r>
              <a:rPr lang="en-US" dirty="0" smtClean="0"/>
              <a:t>’s </a:t>
            </a:r>
            <a:r>
              <a:rPr lang="en-US" dirty="0"/>
              <a:t>sphere of </a:t>
            </a:r>
            <a:r>
              <a:rPr lang="en-US" dirty="0" smtClean="0"/>
              <a:t>influence?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funding part of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developer ’ s budget, or is it controlled by </a:t>
            </a:r>
            <a:r>
              <a:rPr lang="en-US" dirty="0" smtClean="0"/>
              <a:t>another</a:t>
            </a:r>
            <a:r>
              <a:rPr lang="id-ID" dirty="0" smtClean="0"/>
              <a:t> organization</a:t>
            </a:r>
            <a:r>
              <a:rPr lang="id-ID" dirty="0"/>
              <a:t>?</a:t>
            </a:r>
          </a:p>
          <a:p>
            <a:r>
              <a:rPr lang="en-US" dirty="0"/>
              <a:t>• </a:t>
            </a:r>
            <a:r>
              <a:rPr lang="en-US" b="1" i="1" dirty="0"/>
              <a:t>Operational Control</a:t>
            </a:r>
            <a:r>
              <a:rPr lang="en-US" i="1" dirty="0"/>
              <a:t>. </a:t>
            </a:r>
            <a:r>
              <a:rPr lang="en-US" dirty="0"/>
              <a:t>Once </a:t>
            </a:r>
            <a:r>
              <a:rPr lang="en-US" dirty="0" smtClean="0"/>
              <a:t>fielded</a:t>
            </a:r>
            <a:r>
              <a:rPr lang="en-US" dirty="0"/>
              <a:t>, will the entity be under the </a:t>
            </a:r>
            <a:r>
              <a:rPr lang="en-US" dirty="0" smtClean="0"/>
              <a:t>operational</a:t>
            </a:r>
            <a:r>
              <a:rPr lang="id-ID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of the organization that controls the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system</a:t>
            </a:r>
            <a:r>
              <a:rPr lang="en-US" dirty="0"/>
              <a:t>? Will the tasks </a:t>
            </a:r>
            <a:r>
              <a:rPr lang="id-ID" dirty="0" smtClean="0"/>
              <a:t>&amp;</a:t>
            </a:r>
            <a:r>
              <a:rPr lang="en-US" dirty="0" smtClean="0"/>
              <a:t> missions</a:t>
            </a:r>
            <a:r>
              <a:rPr lang="id-ID" dirty="0" smtClean="0"/>
              <a:t> </a:t>
            </a:r>
            <a:r>
              <a:rPr lang="en-US" dirty="0" smtClean="0"/>
              <a:t>performed </a:t>
            </a:r>
            <a:r>
              <a:rPr lang="en-US" dirty="0"/>
              <a:t>by the entity be directed by the owner of the system? Will </a:t>
            </a:r>
            <a:r>
              <a:rPr lang="en-US" dirty="0" smtClean="0"/>
              <a:t>another</a:t>
            </a:r>
            <a:r>
              <a:rPr lang="id-ID" dirty="0" smtClean="0"/>
              <a:t> </a:t>
            </a:r>
            <a:r>
              <a:rPr lang="en-US" dirty="0" smtClean="0"/>
              <a:t>organization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have </a:t>
            </a:r>
            <a:r>
              <a:rPr lang="en-US" dirty="0"/>
              <a:t>operational control at times?</a:t>
            </a:r>
          </a:p>
          <a:p>
            <a:r>
              <a:rPr lang="en-US" dirty="0"/>
              <a:t>• </a:t>
            </a:r>
            <a:r>
              <a:rPr lang="en-US" b="1" i="1" dirty="0"/>
              <a:t>Functional Allocation</a:t>
            </a:r>
            <a:r>
              <a:rPr lang="en-US" i="1" dirty="0"/>
              <a:t>. </a:t>
            </a:r>
            <a:r>
              <a:rPr lang="en-US" dirty="0"/>
              <a:t>In the functional </a:t>
            </a:r>
            <a:r>
              <a:rPr lang="en-US" dirty="0" smtClean="0"/>
              <a:t>definition </a:t>
            </a:r>
            <a:r>
              <a:rPr lang="en-US" dirty="0"/>
              <a:t>of the system, is the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engineer </a:t>
            </a:r>
            <a:r>
              <a:rPr lang="en-US" dirty="0"/>
              <a:t>“ allowed ” to allocate functions to the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entity</a:t>
            </a:r>
            <a:r>
              <a:rPr lang="en-US" dirty="0"/>
              <a:t>?</a:t>
            </a:r>
          </a:p>
          <a:p>
            <a:r>
              <a:rPr lang="en-US" dirty="0"/>
              <a:t>• </a:t>
            </a:r>
            <a:r>
              <a:rPr lang="en-US" b="1" i="1" dirty="0"/>
              <a:t>Unity of Purpose</a:t>
            </a:r>
            <a:r>
              <a:rPr lang="en-US" i="1" dirty="0"/>
              <a:t>. </a:t>
            </a:r>
            <a:r>
              <a:rPr lang="en-US" dirty="0"/>
              <a:t>Is the entity dedicated to the system </a:t>
            </a:r>
            <a:r>
              <a:rPr lang="en-US" dirty="0" smtClean="0"/>
              <a:t>’s </a:t>
            </a:r>
            <a:r>
              <a:rPr lang="en-US" dirty="0"/>
              <a:t>success? Once </a:t>
            </a:r>
            <a:r>
              <a:rPr lang="en-US" dirty="0" smtClean="0"/>
              <a:t>fielded,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the entity be removed without objection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by </a:t>
            </a:r>
            <a:r>
              <a:rPr lang="en-US" dirty="0"/>
              <a:t>another entity</a:t>
            </a:r>
            <a:r>
              <a:rPr lang="en-US" dirty="0" smtClean="0"/>
              <a:t>?</a:t>
            </a:r>
            <a:endParaRPr lang="id-ID" dirty="0" smtClean="0"/>
          </a:p>
          <a:p>
            <a:endParaRPr lang="en-US" dirty="0"/>
          </a:p>
          <a:p>
            <a:r>
              <a:rPr lang="en-US" dirty="0"/>
              <a:t>Systems engineers have made mistakes by </a:t>
            </a:r>
            <a:r>
              <a:rPr lang="en-US" dirty="0" smtClean="0"/>
              <a:t>defining </a:t>
            </a:r>
            <a:r>
              <a:rPr lang="en-US" dirty="0"/>
              <a:t>entities as part of the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when</a:t>
            </a:r>
            <a:r>
              <a:rPr lang="en-US" dirty="0"/>
              <a:t>, in fact, the span of control </a:t>
            </a:r>
            <a:endParaRPr lang="id-ID" dirty="0" smtClean="0"/>
          </a:p>
          <a:p>
            <a:r>
              <a:rPr lang="en-US" dirty="0" smtClean="0"/>
              <a:t>(</a:t>
            </a:r>
            <a:r>
              <a:rPr lang="en-US" dirty="0"/>
              <a:t>as understood by the above criteria) was </a:t>
            </a:r>
            <a:r>
              <a:rPr lang="en-US" dirty="0" smtClean="0"/>
              <a:t>indeed</a:t>
            </a:r>
            <a:r>
              <a:rPr lang="id-ID" dirty="0" smtClean="0"/>
              <a:t> </a:t>
            </a:r>
            <a:r>
              <a:rPr lang="en-US" dirty="0" smtClean="0"/>
              <a:t>small</a:t>
            </a:r>
            <a:r>
              <a:rPr lang="id-ID" dirty="0"/>
              <a:t>)</a:t>
            </a:r>
            <a:r>
              <a:rPr lang="en-US" dirty="0" smtClean="0"/>
              <a:t>. </a:t>
            </a:r>
            <a:r>
              <a:rPr lang="en-US" dirty="0"/>
              <a:t>And typically, either during development or operations, the entity was not </a:t>
            </a:r>
            <a:r>
              <a:rPr lang="en-US" dirty="0" smtClean="0"/>
              <a:t>available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perform its assigned functions or tasks.</a:t>
            </a:r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751" y="112713"/>
            <a:ext cx="9144000" cy="56579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 smtClean="0">
                <a:solidFill>
                  <a:schemeClr val="bg1"/>
                </a:solidFill>
              </a:rPr>
              <a:t>System Boundary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0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005965"/>
            <a:ext cx="91440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of the basic choices required early is to determine whether human users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operators </a:t>
            </a:r>
            <a:r>
              <a:rPr lang="en-US" dirty="0"/>
              <a:t>of a system are considered part of the system or are external entities.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In a</a:t>
            </a:r>
            <a:r>
              <a:rPr lang="id-ID" dirty="0" smtClean="0"/>
              <a:t> </a:t>
            </a:r>
            <a:r>
              <a:rPr lang="en-US" dirty="0" smtClean="0"/>
              <a:t>majority </a:t>
            </a:r>
            <a:r>
              <a:rPr lang="en-US" dirty="0"/>
              <a:t>of cases, the user or operator should be considered external to the system.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developer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owner rarely have </a:t>
            </a:r>
            <a:r>
              <a:rPr lang="en-US" dirty="0" smtClean="0"/>
              <a:t>sufficient </a:t>
            </a:r>
            <a:r>
              <a:rPr lang="en-US" dirty="0"/>
              <a:t>control over operators to justify </a:t>
            </a:r>
            <a:r>
              <a:rPr lang="en-US" dirty="0" smtClean="0"/>
              <a:t>their</a:t>
            </a:r>
            <a:r>
              <a:rPr lang="id-ID" dirty="0" smtClean="0"/>
              <a:t> </a:t>
            </a:r>
            <a:r>
              <a:rPr lang="en-US" dirty="0" smtClean="0"/>
              <a:t>inclusion </a:t>
            </a:r>
            <a:r>
              <a:rPr lang="en-US" dirty="0"/>
              <a:t>in the system. When operators are considered external to the system,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engineer and the developer will focus on the operator interface, which is </a:t>
            </a:r>
            <a:r>
              <a:rPr lang="en-US" dirty="0" smtClean="0"/>
              <a:t>critical</a:t>
            </a:r>
            <a:r>
              <a:rPr lang="id-ID" dirty="0" smtClean="0"/>
              <a:t> to </a:t>
            </a:r>
            <a:r>
              <a:rPr lang="id-ID" dirty="0"/>
              <a:t>complex systems.</a:t>
            </a:r>
          </a:p>
          <a:p>
            <a:endParaRPr lang="id-ID" dirty="0" smtClean="0"/>
          </a:p>
          <a:p>
            <a:r>
              <a:rPr lang="en-US" dirty="0" smtClean="0"/>
              <a:t>From </a:t>
            </a:r>
            <a:r>
              <a:rPr lang="en-US" dirty="0"/>
              <a:t>another perspective, most systems cannot operate without the active </a:t>
            </a:r>
            <a:r>
              <a:rPr lang="en-US" dirty="0" smtClean="0"/>
              <a:t>participation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human operators exercising decision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control functions. In a </a:t>
            </a:r>
            <a:r>
              <a:rPr lang="en-US" dirty="0" smtClean="0"/>
              <a:t>functional</a:t>
            </a:r>
            <a:r>
              <a:rPr lang="id-ID" dirty="0" smtClean="0"/>
              <a:t> </a:t>
            </a:r>
            <a:r>
              <a:rPr lang="en-US" dirty="0" smtClean="0"/>
              <a:t>sense</a:t>
            </a:r>
            <a:r>
              <a:rPr lang="en-US" dirty="0"/>
              <a:t>, the operators may well be considered to be integral parts of the system. </a:t>
            </a:r>
            <a:endParaRPr lang="id-ID" dirty="0" smtClean="0"/>
          </a:p>
          <a:p>
            <a:r>
              <a:rPr lang="en-US" dirty="0" smtClean="0"/>
              <a:t>However,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systems engineer, the operators constitute elements of the system </a:t>
            </a:r>
            <a:r>
              <a:rPr lang="en-US" dirty="0" smtClean="0"/>
              <a:t>environment</a:t>
            </a:r>
            <a:r>
              <a:rPr lang="id-ID" dirty="0" smtClean="0"/>
              <a:t> &amp;</a:t>
            </a:r>
            <a:r>
              <a:rPr lang="en-US" dirty="0" smtClean="0"/>
              <a:t> </a:t>
            </a:r>
            <a:r>
              <a:rPr lang="en-US" dirty="0"/>
              <a:t>impose interface requirements that the system must be engineered to accommodate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endParaRPr lang="id-ID" dirty="0"/>
          </a:p>
          <a:p>
            <a:r>
              <a:rPr lang="en-US" dirty="0" smtClean="0"/>
              <a:t>Accordingly</a:t>
            </a:r>
            <a:r>
              <a:rPr lang="en-US" dirty="0"/>
              <a:t>, in our </a:t>
            </a:r>
            <a:r>
              <a:rPr lang="en-US" dirty="0" smtClean="0"/>
              <a:t>definition</a:t>
            </a:r>
            <a:r>
              <a:rPr lang="en-US" dirty="0"/>
              <a:t>, the operators will be considered to be external to </a:t>
            </a:r>
            <a:r>
              <a:rPr lang="en-US" dirty="0" smtClean="0"/>
              <a:t>the</a:t>
            </a:r>
            <a:r>
              <a:rPr lang="id-ID" dirty="0" smtClean="0"/>
              <a:t> system</a:t>
            </a:r>
            <a:r>
              <a:rPr lang="id-ID" dirty="0"/>
              <a:t>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751" y="112713"/>
            <a:ext cx="9144000" cy="56579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 smtClean="0">
                <a:solidFill>
                  <a:schemeClr val="bg1"/>
                </a:solidFill>
              </a:rPr>
              <a:t>System Boundary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087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603894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3.4 THE SYSTEM ENVIRONMENT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28492"/>
            <a:ext cx="5476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u="sng" dirty="0"/>
              <a:t>System </a:t>
            </a:r>
            <a:r>
              <a:rPr lang="id-ID" sz="2400" b="1" u="sng" dirty="0" smtClean="0"/>
              <a:t>Boundaries: </a:t>
            </a:r>
            <a:r>
              <a:rPr lang="id-ID" sz="2400" b="1" u="sng" dirty="0"/>
              <a:t>The Context Diagram</a:t>
            </a:r>
            <a:endParaRPr lang="id-ID" sz="2400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31904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1. </a:t>
            </a:r>
            <a:r>
              <a:rPr lang="en-US" b="1" i="1" dirty="0"/>
              <a:t>External Entities</a:t>
            </a:r>
            <a:r>
              <a:rPr lang="en-US" i="1" dirty="0"/>
              <a:t>. </a:t>
            </a:r>
            <a:r>
              <a:rPr lang="en-US" dirty="0"/>
              <a:t>These constitute all entities in which the system will </a:t>
            </a:r>
            <a:r>
              <a:rPr lang="en-US" dirty="0" smtClean="0"/>
              <a:t>interact.</a:t>
            </a:r>
            <a:r>
              <a:rPr lang="id-ID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of these entities can be considered as sources for inputs into the </a:t>
            </a:r>
            <a:r>
              <a:rPr lang="en-US" dirty="0" smtClean="0"/>
              <a:t>system</a:t>
            </a:r>
            <a:r>
              <a:rPr lang="id-ID" dirty="0" smtClean="0"/>
              <a:t> &amp;</a:t>
            </a:r>
            <a:r>
              <a:rPr lang="en-US" dirty="0" smtClean="0"/>
              <a:t> </a:t>
            </a:r>
            <a:r>
              <a:rPr lang="en-US" dirty="0"/>
              <a:t>destinations of outputs from the system.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-5531" y="2018905"/>
            <a:ext cx="90333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2. </a:t>
            </a:r>
            <a:r>
              <a:rPr lang="en-US" b="1" i="1" dirty="0"/>
              <a:t>Interactions</a:t>
            </a:r>
            <a:r>
              <a:rPr lang="en-US" i="1" dirty="0"/>
              <a:t>. </a:t>
            </a:r>
            <a:r>
              <a:rPr lang="id-ID" dirty="0" smtClean="0"/>
              <a:t>R</a:t>
            </a:r>
            <a:r>
              <a:rPr lang="en-US" dirty="0" err="1" smtClean="0"/>
              <a:t>epresent</a:t>
            </a:r>
            <a:r>
              <a:rPr lang="en-US" dirty="0" smtClean="0"/>
              <a:t> </a:t>
            </a:r>
            <a:r>
              <a:rPr lang="en-US" dirty="0"/>
              <a:t>the interactions between the </a:t>
            </a:r>
            <a:r>
              <a:rPr lang="id-ID" dirty="0" smtClean="0"/>
              <a:t>(</a:t>
            </a:r>
            <a:r>
              <a:rPr lang="en-US" dirty="0" smtClean="0"/>
              <a:t>external </a:t>
            </a:r>
            <a:r>
              <a:rPr lang="en-US" dirty="0"/>
              <a:t>entities </a:t>
            </a:r>
            <a:r>
              <a:rPr lang="en-US" u="sng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 </a:t>
            </a:r>
            <a:r>
              <a:rPr lang="id-ID" dirty="0" smtClean="0">
                <a:sym typeface="Wingdings" pitchFamily="2" charset="2"/>
              </a:rPr>
              <a:t> </a:t>
            </a:r>
            <a:r>
              <a:rPr lang="en-US" dirty="0" smtClean="0"/>
              <a:t>are </a:t>
            </a:r>
            <a:r>
              <a:rPr lang="en-US" dirty="0"/>
              <a:t>represented by </a:t>
            </a:r>
            <a:r>
              <a:rPr lang="en-US" dirty="0" smtClean="0"/>
              <a:t>arrows</a:t>
            </a:r>
            <a:r>
              <a:rPr lang="id-ID" dirty="0" smtClean="0"/>
              <a:t>)</a:t>
            </a:r>
            <a:r>
              <a:rPr lang="en-US" dirty="0" smtClean="0"/>
              <a:t>. </a:t>
            </a:r>
            <a:r>
              <a:rPr lang="en-US" dirty="0"/>
              <a:t>Arrowheads represent the </a:t>
            </a:r>
            <a:r>
              <a:rPr lang="en-US" dirty="0" smtClean="0"/>
              <a:t>direction</a:t>
            </a:r>
            <a:r>
              <a:rPr lang="id-ID" dirty="0" smtClean="0"/>
              <a:t> </a:t>
            </a:r>
            <a:r>
              <a:rPr lang="en-US" dirty="0" smtClean="0"/>
              <a:t>or flow </a:t>
            </a:r>
            <a:r>
              <a:rPr lang="en-US" dirty="0"/>
              <a:t>of a particular </a:t>
            </a:r>
            <a:r>
              <a:rPr lang="en-US" dirty="0" smtClean="0"/>
              <a:t>interaction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T</a:t>
            </a:r>
            <a:r>
              <a:rPr lang="en-US" dirty="0" smtClean="0"/>
              <a:t>he</a:t>
            </a:r>
            <a:r>
              <a:rPr lang="id-ID" dirty="0" smtClean="0"/>
              <a:t> </a:t>
            </a:r>
            <a:r>
              <a:rPr lang="en-US" dirty="0" smtClean="0"/>
              <a:t>engineer </a:t>
            </a:r>
            <a:r>
              <a:rPr lang="en-US" dirty="0"/>
              <a:t>should be careful when using two - directional interactions — make </a:t>
            </a:r>
            <a:r>
              <a:rPr lang="en-US" dirty="0" smtClean="0"/>
              <a:t>sure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meanings of your interactions are </a:t>
            </a:r>
            <a:r>
              <a:rPr lang="en-US" dirty="0" smtClean="0"/>
              <a:t>clear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 </a:t>
            </a:r>
            <a:r>
              <a:rPr lang="en-US" dirty="0" smtClean="0"/>
              <a:t>each </a:t>
            </a:r>
            <a:r>
              <a:rPr lang="en-US" dirty="0"/>
              <a:t>interaction (arrow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labeled to identify </a:t>
            </a:r>
            <a:r>
              <a:rPr lang="id-ID" dirty="0" smtClean="0"/>
              <a:t>(</a:t>
            </a:r>
            <a:r>
              <a:rPr lang="id-ID" b="1" u="sng" dirty="0" smtClean="0"/>
              <a:t>data</a:t>
            </a:r>
            <a:r>
              <a:rPr lang="id-ID" dirty="0" smtClean="0"/>
              <a:t>) </a:t>
            </a:r>
            <a:r>
              <a:rPr lang="en-US" dirty="0" smtClean="0"/>
              <a:t>what </a:t>
            </a:r>
            <a:r>
              <a:rPr lang="en-US" dirty="0"/>
              <a:t>is being passed across the interface.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3246490" y="4225958"/>
            <a:ext cx="2389238" cy="1543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30196" y="4365976"/>
            <a:ext cx="1410315" cy="232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64726" y="4365976"/>
            <a:ext cx="1919134" cy="232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83863" y="4180982"/>
            <a:ext cx="79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1209410" y="4099956"/>
            <a:ext cx="79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1869348" y="4709544"/>
            <a:ext cx="11780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Data;</a:t>
            </a:r>
          </a:p>
          <a:p>
            <a:r>
              <a:rPr lang="id-ID" sz="1600" dirty="0" smtClean="0"/>
              <a:t>Material; Energy</a:t>
            </a:r>
          </a:p>
          <a:p>
            <a:r>
              <a:rPr lang="id-ID" sz="1600" dirty="0" smtClean="0"/>
              <a:t>Activity; Signal</a:t>
            </a:r>
            <a:endParaRPr lang="id-ID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24756" y="4938050"/>
            <a:ext cx="1331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Data; </a:t>
            </a:r>
          </a:p>
          <a:p>
            <a:r>
              <a:rPr lang="id-ID" sz="1600" dirty="0" smtClean="0"/>
              <a:t>Material; Energy</a:t>
            </a:r>
          </a:p>
          <a:p>
            <a:r>
              <a:rPr lang="id-ID" sz="1600" dirty="0" smtClean="0"/>
              <a:t>Activity; Signal</a:t>
            </a:r>
            <a:endParaRPr lang="id-ID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82513" y="4845375"/>
            <a:ext cx="1150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SYSTEM</a:t>
            </a:r>
            <a:endParaRPr lang="id-ID" sz="2800" dirty="0"/>
          </a:p>
        </p:txBody>
      </p:sp>
      <p:sp>
        <p:nvSpPr>
          <p:cNvPr id="16" name="Rectangle 15"/>
          <p:cNvSpPr/>
          <p:nvPr/>
        </p:nvSpPr>
        <p:spPr>
          <a:xfrm>
            <a:off x="0" y="335667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i="1" dirty="0" smtClean="0"/>
              <a:t>3. </a:t>
            </a:r>
            <a:r>
              <a:rPr lang="en-US" b="1" i="1" dirty="0" smtClean="0"/>
              <a:t>The </a:t>
            </a:r>
            <a:r>
              <a:rPr lang="en-US" b="1" i="1" dirty="0"/>
              <a:t>System</a:t>
            </a:r>
            <a:r>
              <a:rPr lang="en-US" i="1" dirty="0"/>
              <a:t>. </a:t>
            </a:r>
            <a:r>
              <a:rPr lang="en-US" dirty="0"/>
              <a:t>This is the single geographic </a:t>
            </a:r>
            <a:r>
              <a:rPr lang="en-US" dirty="0" smtClean="0"/>
              <a:t>figure </a:t>
            </a:r>
            <a:r>
              <a:rPr lang="en-US" dirty="0"/>
              <a:t>mentioned already. Typically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is an oval, circle, or rectangle in the middle of the </a:t>
            </a:r>
            <a:r>
              <a:rPr lang="en-US" dirty="0" smtClean="0"/>
              <a:t>figure </a:t>
            </a:r>
            <a:r>
              <a:rPr lang="en-US" dirty="0"/>
              <a:t>with only the </a:t>
            </a:r>
            <a:r>
              <a:rPr lang="en-US" dirty="0" smtClean="0"/>
              <a:t>name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system within. No other information should be present.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635728" y="4719485"/>
            <a:ext cx="1648133" cy="3218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758746" y="4598806"/>
            <a:ext cx="1581765" cy="2815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7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0" y="45036"/>
            <a:ext cx="9144000" cy="603894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 smtClean="0">
                <a:solidFill>
                  <a:schemeClr val="bg1"/>
                </a:solidFill>
              </a:rPr>
              <a:t>The System Environment (Example)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246489" y="3178849"/>
            <a:ext cx="2649179" cy="2050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78178" y="1342104"/>
            <a:ext cx="1449029" cy="20931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54561" y="1550890"/>
            <a:ext cx="1395132" cy="173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93019" y="5283972"/>
            <a:ext cx="1239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</a:t>
            </a:r>
          </a:p>
          <a:p>
            <a:r>
              <a:rPr lang="id-ID" dirty="0" smtClean="0"/>
              <a:t>(</a:t>
            </a:r>
            <a:r>
              <a:rPr lang="id-ID" b="1" dirty="0" smtClean="0"/>
              <a:t>Environment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716593" y="3798268"/>
            <a:ext cx="1415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Automobile</a:t>
            </a:r>
          </a:p>
          <a:p>
            <a:pPr algn="ctr"/>
            <a:r>
              <a:rPr lang="id-ID" sz="2800" dirty="0" smtClean="0"/>
              <a:t>System</a:t>
            </a:r>
            <a:endParaRPr lang="id-ID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522703" y="1727213"/>
            <a:ext cx="1489241" cy="18861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780867" y="1550891"/>
            <a:ext cx="1465622" cy="23400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49693" y="1067784"/>
            <a:ext cx="1251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</a:t>
            </a:r>
          </a:p>
          <a:p>
            <a:r>
              <a:rPr lang="id-ID" dirty="0" smtClean="0"/>
              <a:t>(</a:t>
            </a:r>
            <a:r>
              <a:rPr lang="id-ID" b="1" dirty="0" smtClean="0"/>
              <a:t>Maintainer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1301588" y="904560"/>
            <a:ext cx="1165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 (</a:t>
            </a:r>
            <a:r>
              <a:rPr lang="id-ID" b="1" dirty="0" smtClean="0"/>
              <a:t>User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612163" y="5054074"/>
            <a:ext cx="124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External Entity (</a:t>
            </a:r>
            <a:r>
              <a:rPr lang="id-ID" b="1" dirty="0" smtClean="0"/>
              <a:t>Energy Source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2927538" y="1127049"/>
            <a:ext cx="222702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-Entertainment</a:t>
            </a:r>
          </a:p>
          <a:p>
            <a:r>
              <a:rPr lang="id-ID" dirty="0" smtClean="0"/>
              <a:t>-Status of Auto. States</a:t>
            </a:r>
            <a:endParaRPr lang="id-ID" dirty="0"/>
          </a:p>
          <a:p>
            <a:r>
              <a:rPr lang="id-ID" dirty="0" smtClean="0"/>
              <a:t>-Temperature-C </a:t>
            </a:r>
            <a:r>
              <a:rPr lang="id-ID" dirty="0"/>
              <a:t>ontrolled Air</a:t>
            </a:r>
          </a:p>
          <a:p>
            <a:r>
              <a:rPr lang="id-ID" dirty="0" smtClean="0"/>
              <a:t>-Cargo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892315" y="1620817"/>
            <a:ext cx="18951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-Steering</a:t>
            </a:r>
            <a:endParaRPr lang="id-ID" dirty="0"/>
          </a:p>
          <a:p>
            <a:r>
              <a:rPr lang="id-ID" dirty="0" smtClean="0"/>
              <a:t>-Braking</a:t>
            </a:r>
            <a:endParaRPr lang="id-ID" dirty="0"/>
          </a:p>
          <a:p>
            <a:r>
              <a:rPr lang="id-ID" dirty="0" smtClean="0"/>
              <a:t>-Acceleration</a:t>
            </a:r>
            <a:endParaRPr lang="id-ID" dirty="0"/>
          </a:p>
          <a:p>
            <a:r>
              <a:rPr lang="id-ID" dirty="0" smtClean="0"/>
              <a:t>-Light </a:t>
            </a:r>
            <a:r>
              <a:rPr lang="id-ID" dirty="0"/>
              <a:t>Commands</a:t>
            </a:r>
          </a:p>
          <a:p>
            <a:r>
              <a:rPr lang="id-ID" dirty="0" smtClean="0"/>
              <a:t>-Window </a:t>
            </a:r>
            <a:r>
              <a:rPr lang="id-ID" dirty="0"/>
              <a:t>Commands</a:t>
            </a:r>
          </a:p>
          <a:p>
            <a:r>
              <a:rPr lang="id-ID" dirty="0" smtClean="0"/>
              <a:t>-Horn </a:t>
            </a:r>
            <a:r>
              <a:rPr lang="id-ID" dirty="0"/>
              <a:t>Activation </a:t>
            </a:r>
            <a:endParaRPr lang="id-ID" b="1" dirty="0"/>
          </a:p>
          <a:p>
            <a:r>
              <a:rPr lang="id-ID" dirty="0" smtClean="0"/>
              <a:t>-Security </a:t>
            </a:r>
            <a:r>
              <a:rPr lang="id-ID" dirty="0"/>
              <a:t>Commands</a:t>
            </a:r>
          </a:p>
          <a:p>
            <a:r>
              <a:rPr lang="id-ID" dirty="0" smtClean="0"/>
              <a:t>-Temperature </a:t>
            </a:r>
            <a:r>
              <a:rPr lang="id-ID" dirty="0"/>
              <a:t>Controls</a:t>
            </a:r>
          </a:p>
          <a:p>
            <a:r>
              <a:rPr lang="id-ID" dirty="0" smtClean="0"/>
              <a:t>-Entertainment Controls</a:t>
            </a:r>
            <a:endParaRPr lang="id-ID" dirty="0"/>
          </a:p>
          <a:p>
            <a:r>
              <a:rPr lang="id-ID" dirty="0" smtClean="0"/>
              <a:t>-Cargo</a:t>
            </a:r>
            <a:endParaRPr lang="id-ID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780868" y="4752375"/>
            <a:ext cx="1670255" cy="5315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34696" y="5167641"/>
            <a:ext cx="104440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-Support</a:t>
            </a:r>
            <a:endParaRPr lang="id-ID" dirty="0"/>
          </a:p>
          <a:p>
            <a:r>
              <a:rPr lang="id-ID" dirty="0" smtClean="0"/>
              <a:t>-Resistance</a:t>
            </a:r>
            <a:endParaRPr lang="id-ID" dirty="0"/>
          </a:p>
          <a:p>
            <a:r>
              <a:rPr lang="id-ID" dirty="0" smtClean="0"/>
              <a:t>-Weather</a:t>
            </a:r>
            <a:endParaRPr lang="id-ID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18687" y="4752375"/>
            <a:ext cx="1293257" cy="4765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365315" y="3952194"/>
            <a:ext cx="9687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-Heat</a:t>
            </a:r>
            <a:endParaRPr lang="id-ID" dirty="0"/>
          </a:p>
          <a:p>
            <a:r>
              <a:rPr lang="id-ID" dirty="0" smtClean="0"/>
              <a:t>-Siren</a:t>
            </a:r>
            <a:endParaRPr lang="id-ID" dirty="0"/>
          </a:p>
          <a:p>
            <a:r>
              <a:rPr lang="id-ID" dirty="0" smtClean="0"/>
              <a:t>-Exhaust</a:t>
            </a:r>
            <a:endParaRPr lang="id-ID" dirty="0"/>
          </a:p>
          <a:p>
            <a:r>
              <a:rPr lang="id-ID" dirty="0" smtClean="0"/>
              <a:t>-Light</a:t>
            </a:r>
            <a:endParaRPr lang="id-ID" dirty="0"/>
          </a:p>
        </p:txBody>
      </p:sp>
      <p:cxnSp>
        <p:nvCxnSpPr>
          <p:cNvPr id="38" name="Straight Arrow Connector 37"/>
          <p:cNvCxnSpPr>
            <a:stCxn id="9" idx="1"/>
          </p:cNvCxnSpPr>
          <p:nvPr/>
        </p:nvCxnSpPr>
        <p:spPr>
          <a:xfrm flipH="1" flipV="1">
            <a:off x="5265175" y="5054073"/>
            <a:ext cx="1627844" cy="830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303966" y="5019694"/>
            <a:ext cx="1044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-Gasoline</a:t>
            </a:r>
            <a:endParaRPr lang="id-ID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0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Types of Environmental Interactions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42443"/>
            <a:ext cx="91440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P</a:t>
            </a:r>
            <a:r>
              <a:rPr lang="en-US" dirty="0" err="1" smtClean="0"/>
              <a:t>rimary</a:t>
            </a:r>
            <a:r>
              <a:rPr lang="en-US" dirty="0" smtClean="0"/>
              <a:t> </a:t>
            </a:r>
            <a:r>
              <a:rPr lang="id-ID" dirty="0" smtClean="0"/>
              <a:t>interaction </a:t>
            </a:r>
            <a:r>
              <a:rPr lang="en-US" dirty="0"/>
              <a:t>elements that interact with the system ’ s primary </a:t>
            </a:r>
            <a:r>
              <a:rPr lang="en-US" dirty="0" smtClean="0"/>
              <a:t>functions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 </a:t>
            </a:r>
            <a:r>
              <a:rPr lang="en-US" dirty="0" smtClean="0"/>
              <a:t>represent</a:t>
            </a:r>
            <a:r>
              <a:rPr lang="id-ID" dirty="0" smtClean="0"/>
              <a:t> </a:t>
            </a:r>
            <a:r>
              <a:rPr lang="en-US" dirty="0" smtClean="0"/>
              <a:t>functional </a:t>
            </a:r>
            <a:r>
              <a:rPr lang="en-US" dirty="0"/>
              <a:t>inputs, outputs,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       </a:t>
            </a:r>
            <a:r>
              <a:rPr lang="en-US" dirty="0" smtClean="0"/>
              <a:t>controls</a:t>
            </a:r>
            <a:r>
              <a:rPr lang="id-ID" dirty="0" smtClean="0"/>
              <a:t>.</a:t>
            </a:r>
          </a:p>
          <a:p>
            <a:pPr marL="342900" indent="-342900">
              <a:buAutoNum type="arabicPeriod" startAt="2"/>
            </a:pPr>
            <a:r>
              <a:rPr lang="id-ID" dirty="0" smtClean="0"/>
              <a:t>S</a:t>
            </a:r>
            <a:r>
              <a:rPr lang="en-US" dirty="0" err="1" smtClean="0"/>
              <a:t>econdary</a:t>
            </a:r>
            <a:r>
              <a:rPr lang="en-US" dirty="0" smtClean="0"/>
              <a:t> interactions</a:t>
            </a:r>
            <a:r>
              <a:rPr lang="id-ID" dirty="0" smtClean="0"/>
              <a:t> </a:t>
            </a:r>
            <a:r>
              <a:rPr lang="en-US" dirty="0" smtClean="0"/>
              <a:t>elements </a:t>
            </a:r>
            <a:r>
              <a:rPr lang="en-US" dirty="0"/>
              <a:t>that interact </a:t>
            </a:r>
            <a:r>
              <a:rPr lang="en-US" dirty="0" smtClean="0"/>
              <a:t>with</a:t>
            </a:r>
            <a:r>
              <a:rPr lang="id-ID" dirty="0" smtClean="0"/>
              <a:t>  </a:t>
            </a:r>
            <a:r>
              <a:rPr lang="en-US" dirty="0"/>
              <a:t>the system in an indirect nonfunctional </a:t>
            </a:r>
            <a:r>
              <a:rPr lang="en-US" dirty="0" smtClean="0"/>
              <a:t>manner</a:t>
            </a:r>
            <a:r>
              <a:rPr lang="id-ID" dirty="0" smtClean="0"/>
              <a:t> (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/>
              <a:t>physical</a:t>
            </a:r>
            <a:r>
              <a:rPr lang="id-ID" dirty="0" smtClean="0"/>
              <a:t> </a:t>
            </a:r>
          </a:p>
          <a:p>
            <a:r>
              <a:rPr lang="id-ID" dirty="0" smtClean="0"/>
              <a:t>       </a:t>
            </a:r>
            <a:r>
              <a:rPr lang="en-US" dirty="0" smtClean="0"/>
              <a:t>supports</a:t>
            </a:r>
            <a:r>
              <a:rPr lang="en-US" dirty="0"/>
              <a:t>, </a:t>
            </a:r>
            <a:r>
              <a:rPr lang="en-US" dirty="0" smtClean="0"/>
              <a:t>ambient</a:t>
            </a:r>
            <a:r>
              <a:rPr lang="id-ID" dirty="0" smtClean="0"/>
              <a:t> </a:t>
            </a:r>
            <a:r>
              <a:rPr lang="en-US" dirty="0" smtClean="0"/>
              <a:t>temperature</a:t>
            </a:r>
            <a:r>
              <a:rPr lang="en-US" dirty="0"/>
              <a:t>, and so on.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Thus</a:t>
            </a:r>
            <a:r>
              <a:rPr lang="en-US" dirty="0"/>
              <a:t>, the functional interactions of a system with its </a:t>
            </a:r>
            <a:r>
              <a:rPr lang="en-US" dirty="0" smtClean="0"/>
              <a:t>environment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/>
              <a:t>its inputs and outputs and human control interfaces. Operational </a:t>
            </a:r>
            <a:r>
              <a:rPr lang="en-US" dirty="0" smtClean="0"/>
              <a:t>maintenance</a:t>
            </a:r>
            <a:r>
              <a:rPr lang="id-ID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considered a quasi - functional interface. Threats to the system are </a:t>
            </a:r>
            <a:r>
              <a:rPr lang="en-US" dirty="0" smtClean="0"/>
              <a:t>those</a:t>
            </a:r>
            <a:r>
              <a:rPr lang="id-ID" dirty="0" smtClean="0"/>
              <a:t> </a:t>
            </a:r>
            <a:r>
              <a:rPr lang="en-US" dirty="0" smtClean="0"/>
              <a:t>entities </a:t>
            </a:r>
            <a:r>
              <a:rPr lang="en-US" dirty="0"/>
              <a:t>that deny or disrupt the system ’ s ability to perform its activities. </a:t>
            </a:r>
            <a:endParaRPr lang="id-ID" dirty="0" smtClean="0"/>
          </a:p>
          <a:p>
            <a:r>
              <a:rPr lang="en-US" dirty="0" smtClean="0"/>
              <a:t>The physical</a:t>
            </a:r>
            <a:r>
              <a:rPr lang="id-ID" dirty="0" smtClean="0"/>
              <a:t> </a:t>
            </a:r>
            <a:r>
              <a:rPr lang="en-US" dirty="0" smtClean="0"/>
              <a:t>environment </a:t>
            </a:r>
            <a:r>
              <a:rPr lang="en-US" dirty="0"/>
              <a:t>includes support systems, system housing, and shipping, handling,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storage</a:t>
            </a:r>
            <a:r>
              <a:rPr lang="id-ID" dirty="0"/>
              <a:t> </a:t>
            </a:r>
            <a:r>
              <a:rPr lang="id-ID" dirty="0" smtClean="0"/>
              <a:t>(</a:t>
            </a:r>
            <a:r>
              <a:rPr lang="en-US" dirty="0" smtClean="0"/>
              <a:t>briefly described </a:t>
            </a:r>
            <a:r>
              <a:rPr lang="id-ID" dirty="0" smtClean="0"/>
              <a:t> in </a:t>
            </a:r>
            <a:r>
              <a:rPr lang="en-US" b="1" i="1" dirty="0" smtClean="0"/>
              <a:t>Inputs </a:t>
            </a:r>
            <a:r>
              <a:rPr lang="en-US" b="1" i="1" dirty="0"/>
              <a:t>and </a:t>
            </a:r>
            <a:r>
              <a:rPr lang="en-US" b="1" i="1" dirty="0" smtClean="0"/>
              <a:t>Outputs</a:t>
            </a:r>
            <a:r>
              <a:rPr lang="id-ID" b="1" i="1" dirty="0" smtClean="0"/>
              <a:t>)</a:t>
            </a:r>
            <a:r>
              <a:rPr lang="en-US" b="1" i="1" dirty="0" smtClean="0"/>
              <a:t>. </a:t>
            </a:r>
            <a:endParaRPr lang="id-ID" b="1" i="1" dirty="0" smtClean="0"/>
          </a:p>
          <a:p>
            <a:r>
              <a:rPr lang="en-US" dirty="0" smtClean="0"/>
              <a:t>The </a:t>
            </a:r>
            <a:r>
              <a:rPr lang="en-US" dirty="0"/>
              <a:t>primary purpose of most systems is to operate </a:t>
            </a:r>
            <a:r>
              <a:rPr lang="en-US" dirty="0" smtClean="0"/>
              <a:t>on</a:t>
            </a:r>
            <a:r>
              <a:rPr lang="id-ID" dirty="0" smtClean="0"/>
              <a:t> </a:t>
            </a:r>
            <a:r>
              <a:rPr lang="en-US" dirty="0" smtClean="0"/>
              <a:t>external </a:t>
            </a:r>
            <a:r>
              <a:rPr lang="en-US" dirty="0"/>
              <a:t>stimuli and/or materials in such a manner as to process these inputs in a </a:t>
            </a:r>
            <a:r>
              <a:rPr lang="en-US" dirty="0" smtClean="0"/>
              <a:t>useful</a:t>
            </a:r>
            <a:r>
              <a:rPr lang="id-ID" dirty="0" smtClean="0"/>
              <a:t> </a:t>
            </a:r>
            <a:r>
              <a:rPr lang="en-US" dirty="0" smtClean="0"/>
              <a:t>way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For </a:t>
            </a:r>
            <a:r>
              <a:rPr lang="en-US" dirty="0"/>
              <a:t>a passenger aircraft, the materials are the passengers, their luggage, and fuel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aircraft ’ s function is to transport the passengers and their belongings to a </a:t>
            </a:r>
            <a:r>
              <a:rPr lang="en-US" dirty="0" smtClean="0"/>
              <a:t>distant</a:t>
            </a:r>
            <a:r>
              <a:rPr lang="id-ID" dirty="0" smtClean="0"/>
              <a:t> </a:t>
            </a:r>
            <a:r>
              <a:rPr lang="en-US" dirty="0" smtClean="0"/>
              <a:t>destination </a:t>
            </a:r>
            <a:r>
              <a:rPr lang="en-US" dirty="0"/>
              <a:t>rapidly, safely, and comfortably</a:t>
            </a:r>
            <a:endParaRPr lang="id-ID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7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4555" y="4997147"/>
            <a:ext cx="1915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ILS beacon (radar)  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4303808" y="3727077"/>
            <a:ext cx="4045135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b="1" dirty="0" smtClean="0"/>
              <a:t>Aircraft system In Support Environment: </a:t>
            </a:r>
          </a:p>
          <a:p>
            <a:r>
              <a:rPr lang="id-ID" b="1" dirty="0" smtClean="0"/>
              <a:t>(Fuel, power</a:t>
            </a:r>
            <a:r>
              <a:rPr lang="id-ID" b="1" dirty="0"/>
              <a:t>)</a:t>
            </a:r>
            <a:r>
              <a:rPr lang="id-ID" b="1" dirty="0" smtClean="0"/>
              <a:t> 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3940617" y="4474009"/>
            <a:ext cx="385375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b="1" dirty="0" smtClean="0"/>
              <a:t>Aircraft in People &amp; Payload interface: </a:t>
            </a:r>
          </a:p>
          <a:p>
            <a:r>
              <a:rPr lang="id-ID" b="1" dirty="0" smtClean="0"/>
              <a:t>(Luggage, Passengers)  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572001" y="5694366"/>
            <a:ext cx="286730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b="1" dirty="0" smtClean="0"/>
              <a:t>Maintenance Environment:, 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0" y="831729"/>
            <a:ext cx="2652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Inputs and Outputs</a:t>
            </a:r>
            <a:endParaRPr lang="id-ID" sz="2400" u="sng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Types of Environmental Interactions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83405" y="2834514"/>
            <a:ext cx="1409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beacon </a:t>
            </a:r>
            <a:r>
              <a:rPr lang="id-ID" b="1" dirty="0"/>
              <a:t>(radar) </a:t>
            </a:r>
            <a:r>
              <a:rPr lang="id-ID" b="1" dirty="0" smtClean="0"/>
              <a:t>-</a:t>
            </a:r>
          </a:p>
          <a:p>
            <a:r>
              <a:rPr lang="id-ID" b="1" dirty="0" smtClean="0"/>
              <a:t>interrogation</a:t>
            </a:r>
            <a:r>
              <a:rPr lang="id-ID" b="1" dirty="0"/>
              <a:t>,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2893954" y="2355729"/>
            <a:ext cx="2934968" cy="83099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Airfraft System</a:t>
            </a:r>
          </a:p>
          <a:p>
            <a:r>
              <a:rPr lang="id-ID" sz="2400" b="1" dirty="0" smtClean="0"/>
              <a:t>In Flight Environment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437081" y="1710501"/>
            <a:ext cx="288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rain</a:t>
            </a:r>
            <a:r>
              <a:rPr lang="id-ID" b="1" dirty="0" smtClean="0"/>
              <a:t>,.... </a:t>
            </a:r>
            <a:r>
              <a:rPr lang="id-ID" b="1" dirty="0"/>
              <a:t>winds</a:t>
            </a:r>
            <a:r>
              <a:rPr lang="id-ID" b="1" dirty="0" smtClean="0"/>
              <a:t>,... </a:t>
            </a:r>
            <a:r>
              <a:rPr lang="id-ID" b="1" dirty="0"/>
              <a:t>turbulence,</a:t>
            </a:r>
            <a:endParaRPr lang="id-ID" dirty="0"/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1460110" y="2079833"/>
            <a:ext cx="1433844" cy="6913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40597" y="1730701"/>
            <a:ext cx="166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fligt commands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6857999" y="1479669"/>
            <a:ext cx="31187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Airport Control System</a:t>
            </a:r>
          </a:p>
          <a:p>
            <a:endParaRPr lang="id-ID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083881" y="1710501"/>
            <a:ext cx="1702669" cy="8557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083880" y="2890684"/>
            <a:ext cx="2360369" cy="73742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9821" y="3496245"/>
            <a:ext cx="3223959" cy="83099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Airfraft System</a:t>
            </a:r>
          </a:p>
          <a:p>
            <a:r>
              <a:rPr lang="id-ID" sz="2400" b="1" dirty="0" smtClean="0"/>
              <a:t>In Landing Environment</a:t>
            </a:r>
            <a:endParaRPr lang="id-ID" sz="2400" dirty="0"/>
          </a:p>
        </p:txBody>
      </p:sp>
      <p:sp>
        <p:nvSpPr>
          <p:cNvPr id="22" name="Rectangle 21"/>
          <p:cNvSpPr/>
          <p:nvPr/>
        </p:nvSpPr>
        <p:spPr>
          <a:xfrm>
            <a:off x="117515" y="5325034"/>
            <a:ext cx="1868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shock </a:t>
            </a:r>
            <a:r>
              <a:rPr lang="id-ID" b="1" dirty="0" smtClean="0"/>
              <a:t>&amp; vibration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177032" y="4327242"/>
            <a:ext cx="0" cy="662864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34437" y="4327241"/>
            <a:ext cx="371244" cy="980504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3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Types of Environmental Interactions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9821" y="1479668"/>
            <a:ext cx="2474205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System Operators</a:t>
            </a:r>
            <a:endParaRPr lang="id-ID" sz="2400" dirty="0"/>
          </a:p>
        </p:txBody>
      </p:sp>
      <p:sp>
        <p:nvSpPr>
          <p:cNvPr id="23" name="Rectangle 22"/>
          <p:cNvSpPr/>
          <p:nvPr/>
        </p:nvSpPr>
        <p:spPr>
          <a:xfrm>
            <a:off x="209820" y="2466594"/>
            <a:ext cx="3471473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Operational Maintenance</a:t>
            </a:r>
            <a:endParaRPr lang="id-ID" sz="2400" dirty="0"/>
          </a:p>
        </p:txBody>
      </p:sp>
      <p:sp>
        <p:nvSpPr>
          <p:cNvPr id="25" name="Rectangle 24"/>
          <p:cNvSpPr/>
          <p:nvPr/>
        </p:nvSpPr>
        <p:spPr>
          <a:xfrm>
            <a:off x="3638822" y="2466595"/>
            <a:ext cx="1748027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id-ID" sz="2400" b="1" u="sng" dirty="0" smtClean="0"/>
              <a:t>Support System</a:t>
            </a:r>
            <a:endParaRPr lang="id-ID" sz="2400" dirty="0"/>
          </a:p>
        </p:txBody>
      </p:sp>
      <p:sp>
        <p:nvSpPr>
          <p:cNvPr id="27" name="Rectangle 26"/>
          <p:cNvSpPr/>
          <p:nvPr/>
        </p:nvSpPr>
        <p:spPr>
          <a:xfrm>
            <a:off x="3638821" y="1479667"/>
            <a:ext cx="221451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2400" b="1" u="sng" dirty="0" smtClean="0"/>
              <a:t>System Housing</a:t>
            </a:r>
            <a:endParaRPr lang="id-ID" sz="2400" dirty="0"/>
          </a:p>
        </p:txBody>
      </p:sp>
      <p:sp>
        <p:nvSpPr>
          <p:cNvPr id="28" name="Rectangle 27"/>
          <p:cNvSpPr/>
          <p:nvPr/>
        </p:nvSpPr>
        <p:spPr>
          <a:xfrm>
            <a:off x="209821" y="3259396"/>
            <a:ext cx="131469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id-ID" sz="2400" b="1" u="sng" dirty="0" smtClean="0"/>
              <a:t>Threats</a:t>
            </a:r>
            <a:endParaRPr lang="id-ID" sz="2400" dirty="0"/>
          </a:p>
        </p:txBody>
      </p:sp>
      <p:sp>
        <p:nvSpPr>
          <p:cNvPr id="29" name="Rectangle 28"/>
          <p:cNvSpPr/>
          <p:nvPr/>
        </p:nvSpPr>
        <p:spPr>
          <a:xfrm>
            <a:off x="3609329" y="3562867"/>
            <a:ext cx="3403529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id-ID" sz="2400" b="1" u="sng" dirty="0" smtClean="0"/>
              <a:t>Shipping &amp; Handling Environment</a:t>
            </a:r>
            <a:endParaRPr lang="id-ID" sz="2400" dirty="0"/>
          </a:p>
        </p:txBody>
      </p:sp>
      <p:sp>
        <p:nvSpPr>
          <p:cNvPr id="2" name="Rectangle 1"/>
          <p:cNvSpPr/>
          <p:nvPr/>
        </p:nvSpPr>
        <p:spPr>
          <a:xfrm>
            <a:off x="519881" y="4807975"/>
            <a:ext cx="8130049" cy="235449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endParaRPr lang="id-ID" sz="3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50000"/>
              </a:lnSpc>
            </a:pPr>
            <a:r>
              <a:rPr lang="id-ID" sz="3600" b="1" dirty="0" smtClean="0">
                <a:solidFill>
                  <a:schemeClr val="bg1"/>
                </a:solidFill>
              </a:rPr>
              <a:t>Try to find :</a:t>
            </a:r>
          </a:p>
          <a:p>
            <a:pPr algn="ctr">
              <a:lnSpc>
                <a:spcPct val="50000"/>
              </a:lnSpc>
            </a:pPr>
            <a:endParaRPr lang="id-ID" sz="3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50000"/>
              </a:lnSpc>
            </a:pPr>
            <a:r>
              <a:rPr lang="id-ID" sz="3600" b="1" dirty="0" smtClean="0">
                <a:solidFill>
                  <a:schemeClr val="bg1"/>
                </a:solidFill>
              </a:rPr>
              <a:t>Example of system </a:t>
            </a:r>
            <a:r>
              <a:rPr lang="id-ID" sz="3600" b="1" u="sng" dirty="0" smtClean="0">
                <a:solidFill>
                  <a:schemeClr val="bg1"/>
                </a:solidFill>
              </a:rPr>
              <a:t>and</a:t>
            </a:r>
          </a:p>
          <a:p>
            <a:pPr algn="ctr">
              <a:lnSpc>
                <a:spcPct val="50000"/>
              </a:lnSpc>
            </a:pPr>
            <a:endParaRPr lang="id-ID" sz="3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50000"/>
              </a:lnSpc>
            </a:pPr>
            <a:r>
              <a:rPr lang="id-ID" sz="3600" b="1" dirty="0" smtClean="0">
                <a:solidFill>
                  <a:schemeClr val="bg1"/>
                </a:solidFill>
              </a:rPr>
              <a:t>Define types </a:t>
            </a:r>
            <a:r>
              <a:rPr lang="id-ID" sz="3600" b="1" dirty="0">
                <a:solidFill>
                  <a:schemeClr val="bg1"/>
                </a:solidFill>
              </a:rPr>
              <a:t>of Environmental </a:t>
            </a:r>
            <a:r>
              <a:rPr lang="id-ID" sz="3600" b="1" dirty="0" smtClean="0">
                <a:solidFill>
                  <a:schemeClr val="bg1"/>
                </a:solidFill>
              </a:rPr>
              <a:t>Interactions</a:t>
            </a:r>
          </a:p>
          <a:p>
            <a:pPr algn="ctr">
              <a:lnSpc>
                <a:spcPct val="50000"/>
              </a:lnSpc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35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603894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3.5 INTERFACES AND INTERACTIONS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34056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Interfaces: External and </a:t>
            </a:r>
            <a:r>
              <a:rPr lang="id-ID" sz="2400" b="1" dirty="0" smtClean="0"/>
              <a:t>Internal</a:t>
            </a:r>
            <a:endParaRPr lang="en-US" dirty="0"/>
          </a:p>
          <a:p>
            <a:endParaRPr lang="id-ID" sz="400" dirty="0" smtClean="0"/>
          </a:p>
          <a:p>
            <a:r>
              <a:rPr lang="en-US" dirty="0" smtClean="0"/>
              <a:t>A </a:t>
            </a:r>
            <a:r>
              <a:rPr lang="en-US" dirty="0"/>
              <a:t>major theme of systems engineering is accordingly the management of interfaces</a:t>
            </a:r>
            <a:r>
              <a:rPr lang="en-US" dirty="0" smtClean="0"/>
              <a:t>.</a:t>
            </a:r>
            <a:r>
              <a:rPr lang="id-ID" dirty="0" smtClean="0"/>
              <a:t> This involves:</a:t>
            </a:r>
            <a:endParaRPr lang="id-ID" dirty="0"/>
          </a:p>
          <a:p>
            <a:r>
              <a:rPr lang="en-US" dirty="0"/>
              <a:t>1. </a:t>
            </a:r>
            <a:r>
              <a:rPr lang="en-US" dirty="0" smtClean="0"/>
              <a:t>identification </a:t>
            </a:r>
            <a:r>
              <a:rPr lang="en-US" dirty="0"/>
              <a:t>and description of interfaces as part of system concept </a:t>
            </a:r>
            <a:r>
              <a:rPr lang="en-US" dirty="0" smtClean="0"/>
              <a:t>definition</a:t>
            </a:r>
            <a:r>
              <a:rPr lang="id-ID" dirty="0" smtClean="0"/>
              <a:t>, </a:t>
            </a:r>
            <a:r>
              <a:rPr lang="id-ID" u="sng" dirty="0" smtClean="0"/>
              <a:t>and</a:t>
            </a:r>
            <a:endParaRPr lang="id-ID" u="sng" dirty="0"/>
          </a:p>
          <a:p>
            <a:r>
              <a:rPr lang="en-US" dirty="0"/>
              <a:t>2. coordination and control of interfaces to maintain system integrity during </a:t>
            </a:r>
            <a:r>
              <a:rPr lang="en-US" dirty="0" smtClean="0"/>
              <a:t>engineering</a:t>
            </a:r>
            <a:r>
              <a:rPr lang="id-ID" dirty="0" smtClean="0"/>
              <a:t> </a:t>
            </a:r>
            <a:r>
              <a:rPr lang="en-US" dirty="0" smtClean="0"/>
              <a:t>development</a:t>
            </a:r>
            <a:r>
              <a:rPr lang="en-US" dirty="0"/>
              <a:t>, production, and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smtClean="0"/>
              <a:t>subsequent </a:t>
            </a:r>
            <a:r>
              <a:rPr lang="en-US" dirty="0"/>
              <a:t>system enhancements.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0" y="243194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 smtClean="0"/>
              <a:t>Interactions</a:t>
            </a:r>
          </a:p>
          <a:p>
            <a:endParaRPr lang="id-ID" sz="400" b="1" dirty="0"/>
          </a:p>
          <a:p>
            <a:r>
              <a:rPr lang="en-US" dirty="0"/>
              <a:t>Interactions between two individual elements of the system are effected through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interface </a:t>
            </a:r>
            <a:r>
              <a:rPr lang="en-US" dirty="0"/>
              <a:t>connecting the two. </a:t>
            </a:r>
            <a:endParaRPr lang="id-ID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339711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Types of Interface </a:t>
            </a:r>
            <a:r>
              <a:rPr lang="id-ID" b="1" dirty="0"/>
              <a:t>Elements</a:t>
            </a:r>
          </a:p>
          <a:p>
            <a:r>
              <a:rPr lang="en-US" dirty="0" smtClean="0"/>
              <a:t>1</a:t>
            </a:r>
            <a:r>
              <a:rPr lang="en-US" dirty="0"/>
              <a:t>. connectors, which facilitate the transmission of electricity, </a:t>
            </a:r>
            <a:r>
              <a:rPr lang="en-US" dirty="0" smtClean="0"/>
              <a:t>fluid</a:t>
            </a:r>
            <a:r>
              <a:rPr lang="en-US" dirty="0"/>
              <a:t>, force, and </a:t>
            </a:r>
            <a:r>
              <a:rPr lang="en-US" dirty="0" smtClean="0"/>
              <a:t>so</a:t>
            </a:r>
            <a:r>
              <a:rPr lang="id-ID" dirty="0" smtClean="0"/>
              <a:t> on</a:t>
            </a:r>
            <a:r>
              <a:rPr lang="id-ID" dirty="0"/>
              <a:t>, between components;</a:t>
            </a:r>
          </a:p>
          <a:p>
            <a:r>
              <a:rPr lang="en-US" dirty="0"/>
              <a:t>2. isolators, which inhibit such interactions; and</a:t>
            </a:r>
          </a:p>
          <a:p>
            <a:r>
              <a:rPr lang="en-US" dirty="0"/>
              <a:t>3. converters, which alter the form of the interaction medium. </a:t>
            </a:r>
            <a:endParaRPr lang="id-ID" dirty="0" smtClean="0"/>
          </a:p>
          <a:p>
            <a:endParaRPr lang="id-ID" dirty="0"/>
          </a:p>
          <a:p>
            <a:r>
              <a:rPr lang="id-ID" sz="2400" b="1" u="sng" dirty="0" smtClean="0"/>
              <a:t>F</a:t>
            </a:r>
            <a:r>
              <a:rPr lang="en-US" sz="2400" b="1" u="sng" dirty="0" smtClean="0"/>
              <a:t>our </a:t>
            </a:r>
            <a:r>
              <a:rPr lang="en-US" sz="2400" b="1" u="sng" dirty="0"/>
              <a:t>interaction media</a:t>
            </a:r>
            <a:r>
              <a:rPr lang="en-US" sz="2400" b="1" dirty="0"/>
              <a:t>: electrical, mechanical, hydraulic, </a:t>
            </a:r>
            <a:r>
              <a:rPr lang="en-US" sz="2400" b="1" dirty="0" smtClean="0"/>
              <a:t>and</a:t>
            </a:r>
            <a:r>
              <a:rPr lang="id-ID" sz="2400" b="1" dirty="0" smtClean="0"/>
              <a:t> human.</a:t>
            </a:r>
          </a:p>
          <a:p>
            <a:r>
              <a:rPr lang="id-ID" sz="2400" b="1" dirty="0" smtClean="0"/>
              <a:t>Assignment: media in  YOUR SYSTEM: </a:t>
            </a:r>
            <a:r>
              <a:rPr lang="en-US" sz="2400" dirty="0" smtClean="0"/>
              <a:t>Electrical</a:t>
            </a:r>
            <a:r>
              <a:rPr lang="id-ID" sz="2400" dirty="0" smtClean="0"/>
              <a:t>; </a:t>
            </a:r>
            <a:r>
              <a:rPr lang="en-US" sz="2400" dirty="0" smtClean="0"/>
              <a:t>Mechanical</a:t>
            </a:r>
            <a:r>
              <a:rPr lang="id-ID" sz="2400" dirty="0" smtClean="0"/>
              <a:t>; </a:t>
            </a:r>
            <a:r>
              <a:rPr lang="en-US" sz="2400" dirty="0" smtClean="0"/>
              <a:t>Hydraulic</a:t>
            </a:r>
            <a:r>
              <a:rPr lang="id-ID" sz="2400" dirty="0" smtClean="0"/>
              <a:t>; </a:t>
            </a:r>
            <a:r>
              <a:rPr lang="en-US" sz="2400" dirty="0" smtClean="0"/>
              <a:t>Human </a:t>
            </a:r>
            <a:r>
              <a:rPr lang="en-US" sz="2400" dirty="0"/>
              <a:t>– machine</a:t>
            </a:r>
            <a:endParaRPr lang="id-ID" sz="2400" b="1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4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/>
              <a:t>5</a:t>
            </a:r>
            <a:r>
              <a:rPr lang="en-US" dirty="0" smtClean="0"/>
              <a:t> &amp; </a:t>
            </a:r>
            <a:r>
              <a:rPr lang="en-US" dirty="0"/>
              <a:t>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chemeClr val="bg1"/>
                </a:solidFill>
              </a:rPr>
              <a:t>3.6 COMPLEXITY IN MODERN SYSTEMS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8814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/>
              <a:t>M</a:t>
            </a:r>
            <a:r>
              <a:rPr lang="en-US" sz="2000" b="1" dirty="0" smtClean="0"/>
              <a:t>ore </a:t>
            </a:r>
            <a:r>
              <a:rPr lang="en-US" sz="2000" b="1" dirty="0"/>
              <a:t>complex, than single systems: </a:t>
            </a:r>
            <a:r>
              <a:rPr lang="id-ID" sz="2000" b="1" dirty="0" smtClean="0"/>
              <a:t>   </a:t>
            </a:r>
            <a:r>
              <a:rPr lang="en-US" sz="2800" b="1" dirty="0" err="1" smtClean="0"/>
              <a:t>SoS</a:t>
            </a:r>
            <a:r>
              <a:rPr lang="id-ID" sz="2800" b="1" dirty="0" smtClean="0"/>
              <a:t> (System of System)</a:t>
            </a:r>
            <a:r>
              <a:rPr lang="en-US" sz="2800" b="1" dirty="0" smtClean="0"/>
              <a:t> </a:t>
            </a:r>
            <a:r>
              <a:rPr lang="en-US" sz="2800" b="1" dirty="0"/>
              <a:t>and </a:t>
            </a:r>
            <a:r>
              <a:rPr lang="id-ID" sz="2800" b="1" dirty="0" smtClean="0"/>
              <a:t>E</a:t>
            </a:r>
            <a:r>
              <a:rPr lang="en-US" sz="2800" b="1" dirty="0" err="1" smtClean="0"/>
              <a:t>nterprises</a:t>
            </a:r>
            <a:r>
              <a:rPr lang="id-ID" sz="2800" b="1" dirty="0" smtClean="0"/>
              <a:t> System</a:t>
            </a:r>
            <a:r>
              <a:rPr lang="en-US" sz="2000" b="1" dirty="0" smtClean="0"/>
              <a:t>.</a:t>
            </a:r>
            <a:endParaRPr lang="id-ID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677601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sz="2400" b="1" i="1" dirty="0"/>
              <a:t>Virtual</a:t>
            </a:r>
            <a:r>
              <a:rPr lang="en-US" i="1" dirty="0"/>
              <a:t>. </a:t>
            </a:r>
            <a:r>
              <a:rPr lang="en-US" dirty="0"/>
              <a:t>Virtual </a:t>
            </a:r>
            <a:r>
              <a:rPr lang="en-US" dirty="0" err="1"/>
              <a:t>SoSs</a:t>
            </a:r>
            <a:r>
              <a:rPr lang="en-US" dirty="0"/>
              <a:t> lack a central management authority and a centrally agreed </a:t>
            </a:r>
            <a:r>
              <a:rPr lang="en-US" dirty="0" smtClean="0"/>
              <a:t>-</a:t>
            </a:r>
            <a:r>
              <a:rPr lang="id-ID" dirty="0" smtClean="0"/>
              <a:t> </a:t>
            </a:r>
            <a:r>
              <a:rPr lang="en-US" dirty="0" smtClean="0"/>
              <a:t>upon </a:t>
            </a:r>
            <a:r>
              <a:rPr lang="en-US" dirty="0"/>
              <a:t>purpose for the </a:t>
            </a:r>
            <a:r>
              <a:rPr lang="en-US" dirty="0" err="1"/>
              <a:t>SoS</a:t>
            </a:r>
            <a:r>
              <a:rPr lang="en-US" dirty="0"/>
              <a:t>. Large - scale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smtClean="0"/>
              <a:t>behavior </a:t>
            </a:r>
            <a:r>
              <a:rPr lang="en-US" dirty="0"/>
              <a:t>emerges — and may be desirable </a:t>
            </a:r>
            <a:r>
              <a:rPr lang="en-US" dirty="0" smtClean="0"/>
              <a:t>—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this type of </a:t>
            </a:r>
            <a:r>
              <a:rPr lang="en-US" dirty="0" err="1"/>
              <a:t>SoS</a:t>
            </a:r>
            <a:r>
              <a:rPr lang="en-US" dirty="0"/>
              <a:t> must rely upon relatively invisible mechanisms to </a:t>
            </a:r>
            <a:r>
              <a:rPr lang="en-US" dirty="0" smtClean="0"/>
              <a:t>maintain</a:t>
            </a:r>
            <a:r>
              <a:rPr lang="id-ID" dirty="0" smtClean="0"/>
              <a:t> it</a:t>
            </a:r>
            <a:r>
              <a:rPr lang="id-ID" dirty="0"/>
              <a:t>.</a:t>
            </a:r>
          </a:p>
          <a:p>
            <a:r>
              <a:rPr lang="en-US" dirty="0"/>
              <a:t>• </a:t>
            </a:r>
            <a:r>
              <a:rPr lang="en-US" sz="2400" b="1" i="1" dirty="0"/>
              <a:t>Collaborative</a:t>
            </a:r>
            <a:r>
              <a:rPr lang="en-US" i="1" dirty="0"/>
              <a:t>. </a:t>
            </a:r>
            <a:r>
              <a:rPr lang="en-US" dirty="0" smtClean="0"/>
              <a:t>In </a:t>
            </a:r>
            <a:r>
              <a:rPr lang="en-US" dirty="0"/>
              <a:t>collaborative </a:t>
            </a:r>
            <a:r>
              <a:rPr lang="en-US" dirty="0" err="1"/>
              <a:t>SoSs</a:t>
            </a:r>
            <a:r>
              <a:rPr lang="en-US" dirty="0"/>
              <a:t>, the component systems interact more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voluntarily to </a:t>
            </a:r>
            <a:r>
              <a:rPr lang="en-US" dirty="0" err="1" smtClean="0"/>
              <a:t>fulfi</a:t>
            </a:r>
            <a:r>
              <a:rPr lang="id-ID" dirty="0"/>
              <a:t>l</a:t>
            </a:r>
            <a:r>
              <a:rPr lang="en-US" dirty="0" smtClean="0"/>
              <a:t>l </a:t>
            </a:r>
            <a:r>
              <a:rPr lang="en-US" dirty="0"/>
              <a:t>agreed - upon 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smtClean="0"/>
              <a:t>central </a:t>
            </a:r>
            <a:r>
              <a:rPr lang="en-US" dirty="0"/>
              <a:t>purposes. Standards are adopted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there is no central authority to enforce them. The central players collectively</a:t>
            </a:r>
          </a:p>
          <a:p>
            <a:r>
              <a:rPr lang="id-ID" dirty="0" smtClean="0"/>
              <a:t>    </a:t>
            </a:r>
            <a:r>
              <a:rPr lang="en-US" dirty="0" smtClean="0"/>
              <a:t>decide </a:t>
            </a:r>
            <a:r>
              <a:rPr lang="en-US" dirty="0"/>
              <a:t>how to provide or deny service, thereby providing some means of </a:t>
            </a:r>
            <a:r>
              <a:rPr lang="en-US" dirty="0" smtClean="0"/>
              <a:t>enforcing</a:t>
            </a:r>
            <a:r>
              <a:rPr lang="id-ID" dirty="0" smtClean="0"/>
              <a:t> and </a:t>
            </a:r>
            <a:r>
              <a:rPr lang="id-ID" dirty="0"/>
              <a:t>maintaining standards.</a:t>
            </a:r>
          </a:p>
          <a:p>
            <a:r>
              <a:rPr lang="en-US" dirty="0"/>
              <a:t>•</a:t>
            </a:r>
            <a:r>
              <a:rPr lang="en-US" sz="2400" b="1" dirty="0"/>
              <a:t> </a:t>
            </a:r>
            <a:r>
              <a:rPr lang="en-US" sz="2400" b="1" i="1" dirty="0"/>
              <a:t>Acknowledged</a:t>
            </a:r>
            <a:r>
              <a:rPr lang="en-US" i="1" dirty="0"/>
              <a:t>. </a:t>
            </a:r>
            <a:r>
              <a:rPr lang="en-US" dirty="0"/>
              <a:t>Acknowledged </a:t>
            </a:r>
            <a:r>
              <a:rPr lang="en-US" dirty="0" err="1"/>
              <a:t>SoSs</a:t>
            </a:r>
            <a:r>
              <a:rPr lang="en-US" dirty="0"/>
              <a:t> have recognized objectives, a </a:t>
            </a:r>
            <a:r>
              <a:rPr lang="en-US" dirty="0" smtClean="0"/>
              <a:t>designated</a:t>
            </a:r>
            <a:r>
              <a:rPr lang="id-ID" dirty="0" smtClean="0"/>
              <a:t> </a:t>
            </a:r>
            <a:r>
              <a:rPr lang="en-US" dirty="0" smtClean="0"/>
              <a:t>manager</a:t>
            </a:r>
            <a:r>
              <a:rPr lang="en-US" dirty="0"/>
              <a:t>, and resources for an </a:t>
            </a:r>
            <a:r>
              <a:rPr lang="en-US" dirty="0" err="1"/>
              <a:t>SoS</a:t>
            </a:r>
            <a:r>
              <a:rPr lang="en-US" dirty="0"/>
              <a:t>;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however</a:t>
            </a:r>
            <a:r>
              <a:rPr lang="en-US" dirty="0"/>
              <a:t>, the constituent systems </a:t>
            </a:r>
            <a:r>
              <a:rPr lang="en-US" dirty="0" smtClean="0"/>
              <a:t>retain</a:t>
            </a:r>
            <a:r>
              <a:rPr lang="id-ID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independent ownership, objectives, funding, development and </a:t>
            </a:r>
            <a:r>
              <a:rPr lang="en-US" dirty="0" smtClean="0"/>
              <a:t>sustainment</a:t>
            </a:r>
            <a:r>
              <a:rPr lang="id-ID" dirty="0" smtClean="0"/>
              <a:t>   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approaches</a:t>
            </a:r>
            <a:r>
              <a:rPr lang="en-US" dirty="0"/>
              <a:t>. Changes in the systems are based on collaboration between the </a:t>
            </a:r>
            <a:r>
              <a:rPr lang="en-US" dirty="0" err="1" smtClean="0"/>
              <a:t>SoS</a:t>
            </a:r>
            <a:r>
              <a:rPr lang="id-ID" dirty="0" smtClean="0"/>
              <a:t> and </a:t>
            </a:r>
            <a:r>
              <a:rPr lang="id-ID" dirty="0"/>
              <a:t>the system.</a:t>
            </a:r>
          </a:p>
          <a:p>
            <a:r>
              <a:rPr lang="en-US" dirty="0"/>
              <a:t>• </a:t>
            </a:r>
            <a:r>
              <a:rPr lang="en-US" sz="2400" b="1" i="1" dirty="0"/>
              <a:t>Directed</a:t>
            </a:r>
            <a:r>
              <a:rPr lang="en-US" i="1" dirty="0"/>
              <a:t>. </a:t>
            </a:r>
            <a:r>
              <a:rPr lang="en-US" dirty="0"/>
              <a:t>Directed </a:t>
            </a:r>
            <a:r>
              <a:rPr lang="en-US" dirty="0" err="1"/>
              <a:t>SoSs</a:t>
            </a:r>
            <a:r>
              <a:rPr lang="en-US" dirty="0"/>
              <a:t> are those in which the integrated </a:t>
            </a:r>
            <a:r>
              <a:rPr lang="en-US" dirty="0" err="1"/>
              <a:t>SoS</a:t>
            </a:r>
            <a:r>
              <a:rPr lang="en-US" dirty="0"/>
              <a:t> is built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managed </a:t>
            </a:r>
            <a:r>
              <a:rPr lang="en-US" dirty="0"/>
              <a:t>to </a:t>
            </a:r>
            <a:r>
              <a:rPr lang="en-US" dirty="0" smtClean="0"/>
              <a:t>fulfill specific </a:t>
            </a:r>
            <a:r>
              <a:rPr lang="en-US" dirty="0"/>
              <a:t>purposes. It is centrally 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managed </a:t>
            </a:r>
            <a:r>
              <a:rPr lang="en-US" dirty="0"/>
              <a:t>during long </a:t>
            </a:r>
            <a:r>
              <a:rPr lang="en-US" dirty="0" smtClean="0"/>
              <a:t>– term</a:t>
            </a:r>
            <a:r>
              <a:rPr lang="id-ID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to continue to </a:t>
            </a:r>
            <a:r>
              <a:rPr lang="en-US" dirty="0" smtClean="0"/>
              <a:t>fulfill </a:t>
            </a:r>
            <a:r>
              <a:rPr lang="en-US" dirty="0"/>
              <a:t>those purposes as well as any new ones the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owners </a:t>
            </a:r>
            <a:r>
              <a:rPr lang="en-US" dirty="0"/>
              <a:t>might </a:t>
            </a:r>
            <a:r>
              <a:rPr lang="id-ID" dirty="0" smtClean="0"/>
              <a:t>  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wish </a:t>
            </a:r>
            <a:r>
              <a:rPr lang="en-US" dirty="0"/>
              <a:t>to address. The component systems maintain an ability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operate </a:t>
            </a:r>
            <a:r>
              <a:rPr lang="en-US" dirty="0"/>
              <a:t>independently, but their normal operational mode is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smtClean="0"/>
              <a:t>subordinated </a:t>
            </a:r>
            <a:r>
              <a:rPr lang="en-US" dirty="0"/>
              <a:t>to </a:t>
            </a:r>
            <a:r>
              <a:rPr lang="en-US" dirty="0" smtClean="0"/>
              <a:t>the</a:t>
            </a:r>
            <a:r>
              <a:rPr lang="id-ID" dirty="0" smtClean="0"/>
              <a:t> central </a:t>
            </a:r>
            <a:r>
              <a:rPr lang="id-ID" dirty="0"/>
              <a:t>managed purpose.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1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>
          <a:xfrm>
            <a:off x="1891480" y="1430594"/>
            <a:ext cx="5036090" cy="43145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4015249" y="2079523"/>
            <a:ext cx="8074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28460" y="2639963"/>
            <a:ext cx="1366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702099" y="4395021"/>
            <a:ext cx="34258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84045" y="3119340"/>
            <a:ext cx="2002094" cy="44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1"/>
            <a:endCxn id="3" idx="5"/>
          </p:cNvCxnSpPr>
          <p:nvPr/>
        </p:nvCxnSpPr>
        <p:spPr>
          <a:xfrm>
            <a:off x="3150504" y="3587875"/>
            <a:ext cx="2518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23293" y="848088"/>
            <a:ext cx="1638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ENTERPRISE</a:t>
            </a:r>
            <a:endParaRPr lang="id-ID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1564" y="1393335"/>
            <a:ext cx="164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Systems of Systems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5277597" y="1886183"/>
            <a:ext cx="104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Systems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723727" y="2582483"/>
            <a:ext cx="104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Subsystems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6764442" y="4665114"/>
            <a:ext cx="104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Components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6023748" y="3487538"/>
            <a:ext cx="1807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.....Sub- Subsystems</a:t>
            </a:r>
            <a:endParaRPr lang="id-ID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500568" y="1674671"/>
            <a:ext cx="489435" cy="1759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61848" y="2079523"/>
            <a:ext cx="489435" cy="1759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272056" y="2775823"/>
            <a:ext cx="489435" cy="1759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30145" y="3768874"/>
            <a:ext cx="489435" cy="1759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244084" y="4938403"/>
            <a:ext cx="489435" cy="1759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 smtClean="0">
                <a:solidFill>
                  <a:schemeClr val="bg1"/>
                </a:solidFill>
              </a:rPr>
              <a:t>Pyramid of </a:t>
            </a:r>
            <a:r>
              <a:rPr lang="en-US" sz="4000" b="1" dirty="0" smtClean="0">
                <a:solidFill>
                  <a:schemeClr val="bg1"/>
                </a:solidFill>
              </a:rPr>
              <a:t> S</a:t>
            </a:r>
            <a:r>
              <a:rPr lang="id-ID" sz="4000" b="1" dirty="0" smtClean="0">
                <a:solidFill>
                  <a:schemeClr val="bg1"/>
                </a:solidFill>
              </a:rPr>
              <a:t>ystem Hierarchy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0" y="626574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Describe what is </a:t>
            </a:r>
            <a:r>
              <a:rPr lang="id-ID" i="1" dirty="0"/>
              <a:t>structures of complex system, hierarchy of complex system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/>
              <a:t>Describe what is </a:t>
            </a:r>
            <a:r>
              <a:rPr lang="id-ID" i="1" dirty="0"/>
              <a:t>system building blocks and system environment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understand </a:t>
            </a:r>
            <a:r>
              <a:rPr lang="id-ID" dirty="0"/>
              <a:t>the </a:t>
            </a:r>
            <a:r>
              <a:rPr lang="id-ID" i="1" dirty="0"/>
              <a:t>structures of complex system and hierarchy of complex system</a:t>
            </a:r>
            <a:r>
              <a:rPr lang="en-US" dirty="0"/>
              <a:t> </a:t>
            </a:r>
            <a:r>
              <a:rPr lang="id-ID" i="1" dirty="0" smtClean="0"/>
              <a:t>,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Student  understand the </a:t>
            </a:r>
            <a:r>
              <a:rPr lang="id-ID" i="1" dirty="0"/>
              <a:t>system building blocks and system environment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structures of complex system, hierarchy of complex system, </a:t>
            </a:r>
            <a:r>
              <a:rPr lang="id-ID" i="1" dirty="0" smtClean="0"/>
              <a:t>, </a:t>
            </a:r>
          </a:p>
          <a:p>
            <a:endParaRPr lang="id-ID" i="1" dirty="0"/>
          </a:p>
          <a:p>
            <a:r>
              <a:rPr lang="id-ID" i="1" dirty="0"/>
              <a:t>system building blocks, system environment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93" y="1939602"/>
            <a:ext cx="7866415" cy="1776254"/>
          </a:xfrm>
        </p:spPr>
        <p:txBody>
          <a:bodyPr anchor="ctr">
            <a:normAutofit/>
          </a:bodyPr>
          <a:lstStyle/>
          <a:p>
            <a:r>
              <a:rPr lang="id-ID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Structure of </a:t>
            </a:r>
            <a:r>
              <a:rPr lang="id-ID" sz="5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System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122420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274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Adapted from source: SYSTEMS ENGINEERING PRINCIPLES AND PRACTICE SECOND EDITION, Alexander Kossiakoff, William </a:t>
            </a:r>
            <a:r>
              <a:rPr lang="id-ID" dirty="0"/>
              <a:t>N. </a:t>
            </a:r>
            <a:r>
              <a:rPr lang="id-ID" dirty="0" smtClean="0"/>
              <a:t>Sweet, Samuel </a:t>
            </a:r>
            <a:r>
              <a:rPr lang="id-ID" dirty="0"/>
              <a:t>J. </a:t>
            </a:r>
            <a:r>
              <a:rPr lang="id-ID" dirty="0" smtClean="0"/>
              <a:t>Seymour, Steven </a:t>
            </a:r>
            <a:r>
              <a:rPr lang="id-ID" dirty="0"/>
              <a:t>M. </a:t>
            </a:r>
            <a:r>
              <a:rPr lang="id-ID" dirty="0" smtClean="0"/>
              <a:t>Biemer, </a:t>
            </a:r>
            <a:r>
              <a:rPr lang="en-US" dirty="0" smtClean="0"/>
              <a:t>A </a:t>
            </a:r>
            <a:r>
              <a:rPr lang="en-US" dirty="0"/>
              <a:t>JOHN WILEY &amp; SONS, INC. </a:t>
            </a:r>
            <a:r>
              <a:rPr lang="en-US" dirty="0" smtClean="0"/>
              <a:t>PUBLICATIO</a:t>
            </a:r>
            <a:r>
              <a:rPr lang="id-ID" dirty="0" smtClean="0"/>
              <a:t>N, 2011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522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5"/>
            <a:ext cx="9144000" cy="869365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4000" b="1" dirty="0" smtClean="0">
                <a:solidFill>
                  <a:schemeClr val="bg1"/>
                </a:solidFill>
              </a:rPr>
              <a:t>3. STRUCTURE OF COMPLEX </a:t>
            </a:r>
            <a:r>
              <a:rPr lang="id-ID" sz="4000" b="1" dirty="0">
                <a:solidFill>
                  <a:schemeClr val="bg1"/>
                </a:solidFill>
              </a:rPr>
              <a:t>SYSTEMS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120878"/>
            <a:ext cx="9144000" cy="46752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2400" b="1" dirty="0"/>
              <a:t>3.2 HIERARCHY OF COMPLEX </a:t>
            </a:r>
            <a:r>
              <a:rPr lang="en-US" sz="2400" b="1" dirty="0" smtClean="0"/>
              <a:t>SYSTEMS</a:t>
            </a:r>
            <a:r>
              <a:rPr lang="id-ID" sz="2400" dirty="0" smtClean="0"/>
              <a:t>:</a:t>
            </a:r>
          </a:p>
          <a:p>
            <a:pPr algn="just">
              <a:lnSpc>
                <a:spcPct val="50000"/>
              </a:lnSpc>
            </a:pPr>
            <a:r>
              <a:rPr lang="id-ID" sz="2400" dirty="0" smtClean="0"/>
              <a:t>- </a:t>
            </a:r>
            <a:r>
              <a:rPr lang="id-ID" sz="2400" b="1" dirty="0" smtClean="0"/>
              <a:t>Super system; system; sub system, component,</a:t>
            </a:r>
          </a:p>
          <a:p>
            <a:pPr algn="just">
              <a:lnSpc>
                <a:spcPct val="50000"/>
              </a:lnSpc>
            </a:pPr>
            <a:r>
              <a:rPr lang="id-ID" sz="2400" b="1" dirty="0" smtClean="0"/>
              <a:t>- System of system (integrated distributed sensor and weapon system)</a:t>
            </a:r>
          </a:p>
          <a:p>
            <a:pPr algn="just">
              <a:lnSpc>
                <a:spcPct val="50000"/>
              </a:lnSpc>
            </a:pPr>
            <a:endParaRPr lang="id-ID" sz="2400" dirty="0"/>
          </a:p>
          <a:p>
            <a:pPr>
              <a:lnSpc>
                <a:spcPct val="50000"/>
              </a:lnSpc>
            </a:pPr>
            <a:r>
              <a:rPr lang="id-ID" sz="3200" b="1" dirty="0" smtClean="0"/>
              <a:t>Model of a Complex system</a:t>
            </a:r>
          </a:p>
          <a:p>
            <a:pPr algn="ctr">
              <a:lnSpc>
                <a:spcPct val="50000"/>
              </a:lnSpc>
            </a:pPr>
            <a:endParaRPr lang="id-ID" sz="1800" dirty="0"/>
          </a:p>
          <a:p>
            <a:pPr>
              <a:lnSpc>
                <a:spcPct val="50000"/>
              </a:lnSpc>
            </a:pPr>
            <a:r>
              <a:rPr lang="en-US" sz="2800" b="1" i="1" u="sng" dirty="0" smtClean="0"/>
              <a:t>Definition </a:t>
            </a:r>
            <a:r>
              <a:rPr lang="en-US" sz="2800" b="1" i="1" u="sng" dirty="0"/>
              <a:t>of System </a:t>
            </a:r>
            <a:r>
              <a:rPr lang="en-US" sz="2800" b="1" i="1" u="sng" dirty="0" smtClean="0"/>
              <a:t>Levels</a:t>
            </a:r>
            <a:endParaRPr lang="id-ID" sz="2800" b="1" i="1" u="sng" dirty="0" smtClean="0"/>
          </a:p>
          <a:p>
            <a:r>
              <a:rPr lang="id-ID" sz="1800" dirty="0" smtClean="0"/>
              <a:t>(</a:t>
            </a:r>
            <a:r>
              <a:rPr lang="en-US" sz="1800" dirty="0" smtClean="0"/>
              <a:t>limiting </a:t>
            </a:r>
            <a:r>
              <a:rPr lang="en-US" sz="1800" dirty="0"/>
              <a:t>the use of the term system to those entities </a:t>
            </a:r>
            <a:r>
              <a:rPr lang="en-US" sz="1800" dirty="0" smtClean="0"/>
              <a:t>that</a:t>
            </a:r>
            <a:r>
              <a:rPr lang="id-ID" sz="1800" dirty="0"/>
              <a:t>)</a:t>
            </a:r>
            <a:endParaRPr lang="en-US" sz="1800" dirty="0"/>
          </a:p>
          <a:p>
            <a:r>
              <a:rPr lang="en-US" sz="2400" b="1" dirty="0"/>
              <a:t>1. possess the properties of an engineered </a:t>
            </a:r>
            <a:r>
              <a:rPr lang="en-US" sz="2400" b="1" dirty="0" smtClean="0"/>
              <a:t>system</a:t>
            </a:r>
            <a:r>
              <a:rPr lang="id-ID" sz="2400" b="1" dirty="0" smtClean="0"/>
              <a:t>,</a:t>
            </a:r>
            <a:r>
              <a:rPr lang="en-US" sz="2400" b="1" dirty="0" smtClean="0"/>
              <a:t> </a:t>
            </a:r>
            <a:r>
              <a:rPr lang="en-US" sz="2400" b="1" u="sng" dirty="0"/>
              <a:t>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2. perform a </a:t>
            </a:r>
            <a:r>
              <a:rPr lang="en-US" sz="2400" b="1" dirty="0" smtClean="0"/>
              <a:t>significant </a:t>
            </a:r>
            <a:r>
              <a:rPr lang="en-US" sz="2400" b="1" dirty="0"/>
              <a:t>useful service </a:t>
            </a:r>
            <a:endParaRPr lang="id-ID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000" b="1" dirty="0"/>
              <a:t> </a:t>
            </a:r>
            <a:r>
              <a:rPr lang="id-ID" sz="2000" b="1" dirty="0" smtClean="0"/>
              <a:t>    (</a:t>
            </a:r>
            <a:r>
              <a:rPr lang="en-US" sz="2000" b="1" u="sng" dirty="0" smtClean="0"/>
              <a:t>with </a:t>
            </a:r>
            <a:r>
              <a:rPr lang="en-US" sz="2000" b="1" u="sng" dirty="0"/>
              <a:t>only the aid</a:t>
            </a:r>
            <a:r>
              <a:rPr lang="en-US" sz="2000" b="1" dirty="0"/>
              <a:t> of human </a:t>
            </a:r>
            <a:r>
              <a:rPr lang="en-US" sz="2000" b="1" dirty="0" smtClean="0"/>
              <a:t>operators</a:t>
            </a:r>
            <a:r>
              <a:rPr lang="id-ID" sz="2000" b="1" dirty="0" smtClean="0"/>
              <a:t> &amp;</a:t>
            </a:r>
            <a:r>
              <a:rPr lang="en-US" sz="2000" b="1" dirty="0" smtClean="0"/>
              <a:t> </a:t>
            </a:r>
            <a:r>
              <a:rPr lang="en-US" sz="2000" b="1" dirty="0"/>
              <a:t>standard </a:t>
            </a:r>
            <a:r>
              <a:rPr lang="en-US" sz="2000" b="1" dirty="0" smtClean="0"/>
              <a:t>infrastructures</a:t>
            </a:r>
            <a:r>
              <a:rPr lang="id-ID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5415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0" y="150113"/>
            <a:ext cx="9144000" cy="49881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3200" b="1" dirty="0">
                <a:solidFill>
                  <a:schemeClr val="bg1"/>
                </a:solidFill>
              </a:rPr>
              <a:t>3.3 SYSTEM BUILDING BLOCKS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55422"/>
            <a:ext cx="9144000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u="sng" dirty="0" smtClean="0"/>
              <a:t>R</a:t>
            </a:r>
            <a:r>
              <a:rPr lang="en-US" sz="2400" u="sng" dirty="0" err="1" smtClean="0"/>
              <a:t>esults</a:t>
            </a:r>
            <a:r>
              <a:rPr lang="id-ID" sz="2400" u="sng" dirty="0" smtClean="0"/>
              <a:t>:</a:t>
            </a:r>
            <a:r>
              <a:rPr lang="en-US" sz="2400" u="sng" dirty="0" smtClean="0"/>
              <a:t> four </a:t>
            </a:r>
            <a:r>
              <a:rPr lang="id-ID" sz="2400" u="sng" dirty="0" smtClean="0"/>
              <a:t>broad </a:t>
            </a:r>
            <a:r>
              <a:rPr lang="en-US" sz="2400" u="sng" dirty="0" smtClean="0"/>
              <a:t>classes </a:t>
            </a:r>
            <a:r>
              <a:rPr lang="en-US" sz="2400" u="sng" dirty="0"/>
              <a:t>of system</a:t>
            </a:r>
            <a:r>
              <a:rPr lang="id-ID" sz="2400" u="sng" dirty="0"/>
              <a:t> </a:t>
            </a:r>
            <a:r>
              <a:rPr lang="id-ID" sz="2400" b="1" u="sng" dirty="0"/>
              <a:t>F</a:t>
            </a:r>
            <a:r>
              <a:rPr lang="id-ID" sz="2400" b="1" u="sng" dirty="0" smtClean="0"/>
              <a:t>unctional Elements (FE)</a:t>
            </a:r>
            <a:r>
              <a:rPr lang="id-ID" sz="2400" dirty="0" smtClean="0"/>
              <a:t>: </a:t>
            </a:r>
            <a:r>
              <a:rPr lang="id-ID" sz="2400" dirty="0" smtClean="0">
                <a:sym typeface="Wingdings" pitchFamily="2" charset="2"/>
              </a:rPr>
              <a:t> Important type of FE</a:t>
            </a:r>
            <a:endParaRPr lang="id-ID" sz="2400" dirty="0" smtClean="0"/>
          </a:p>
          <a:p>
            <a:endParaRPr lang="id-ID" sz="2400" dirty="0"/>
          </a:p>
          <a:p>
            <a:pPr marL="342900" indent="-342900">
              <a:buAutoNum type="arabicPeriod"/>
            </a:pPr>
            <a:r>
              <a:rPr lang="en-US" sz="2400" b="1" i="1" dirty="0" smtClean="0"/>
              <a:t>Signal </a:t>
            </a:r>
            <a:r>
              <a:rPr lang="en-US" sz="2400" b="1" i="1" dirty="0"/>
              <a:t>Elements</a:t>
            </a:r>
            <a:r>
              <a:rPr lang="en-US" i="1" dirty="0"/>
              <a:t>, </a:t>
            </a:r>
            <a:r>
              <a:rPr lang="en-US" dirty="0"/>
              <a:t>which sense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communicate information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/>
              <a:t>dealing with propagating information</a:t>
            </a:r>
            <a:r>
              <a:rPr lang="id-ID" dirty="0"/>
              <a:t> </a:t>
            </a:r>
            <a:r>
              <a:rPr lang="en-US" dirty="0"/>
              <a:t>(e.g., radio signals), </a:t>
            </a:r>
            <a:r>
              <a:rPr lang="id-ID" dirty="0" smtClean="0"/>
              <a:t>  </a:t>
            </a:r>
          </a:p>
          <a:p>
            <a:r>
              <a:rPr lang="id-ID" b="1" i="1" dirty="0"/>
              <a:t> </a:t>
            </a:r>
            <a:r>
              <a:rPr lang="id-ID" b="1" i="1" dirty="0" smtClean="0"/>
              <a:t>       (</a:t>
            </a:r>
            <a:r>
              <a:rPr lang="en-US" dirty="0"/>
              <a:t>associated with sensing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communications</a:t>
            </a:r>
            <a:r>
              <a:rPr lang="id-ID" dirty="0"/>
              <a:t>) </a:t>
            </a:r>
            <a:endParaRPr lang="en-US" dirty="0"/>
          </a:p>
          <a:p>
            <a:pPr marL="342900" indent="-342900">
              <a:buAutoNum type="arabicPeriod" startAt="2"/>
            </a:pPr>
            <a:r>
              <a:rPr lang="en-US" sz="2400" b="1" i="1" dirty="0" smtClean="0"/>
              <a:t>Data </a:t>
            </a:r>
            <a:r>
              <a:rPr lang="en-US" sz="2400" b="1" i="1" dirty="0"/>
              <a:t>Elements</a:t>
            </a:r>
            <a:r>
              <a:rPr lang="en-US" i="1" dirty="0"/>
              <a:t>, </a:t>
            </a:r>
            <a:r>
              <a:rPr lang="id-ID" i="1" dirty="0"/>
              <a:t>“Information”  </a:t>
            </a:r>
            <a:r>
              <a:rPr lang="id-ID" i="1" dirty="0" smtClean="0"/>
              <a:t>= </a:t>
            </a:r>
            <a:r>
              <a:rPr lang="en-US" dirty="0" smtClean="0"/>
              <a:t>the </a:t>
            </a:r>
            <a:r>
              <a:rPr lang="en-US" dirty="0"/>
              <a:t>content of all knowledge </a:t>
            </a:r>
            <a:r>
              <a:rPr lang="id-ID" dirty="0"/>
              <a:t>&amp;</a:t>
            </a:r>
            <a:r>
              <a:rPr lang="en-US" dirty="0"/>
              <a:t> </a:t>
            </a:r>
            <a:r>
              <a:rPr lang="en-US" dirty="0" smtClean="0"/>
              <a:t>communication</a:t>
            </a:r>
            <a:r>
              <a:rPr lang="id-ID" dirty="0"/>
              <a:t>; </a:t>
            </a:r>
            <a:r>
              <a:rPr lang="en-US" dirty="0"/>
              <a:t>dealing with</a:t>
            </a:r>
            <a:r>
              <a:rPr lang="id-ID" dirty="0"/>
              <a:t> </a:t>
            </a:r>
            <a:r>
              <a:rPr lang="en-US" dirty="0"/>
              <a:t>stationary information (e.g., </a:t>
            </a:r>
            <a:r>
              <a:rPr lang="en-US" dirty="0" smtClean="0"/>
              <a:t>computer </a:t>
            </a:r>
            <a:r>
              <a:rPr lang="en-US" dirty="0"/>
              <a:t>programs), </a:t>
            </a:r>
            <a:r>
              <a:rPr lang="en-US" dirty="0" smtClean="0"/>
              <a:t>which </a:t>
            </a:r>
            <a:r>
              <a:rPr lang="en-US" dirty="0"/>
              <a:t>interpret, organize, </a:t>
            </a:r>
            <a:r>
              <a:rPr lang="id-ID" dirty="0"/>
              <a:t>&amp;</a:t>
            </a:r>
            <a:r>
              <a:rPr lang="en-US" dirty="0"/>
              <a:t> manipulate information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id-ID" i="1" dirty="0" smtClean="0">
                <a:sym typeface="Wingdings" pitchFamily="2" charset="2"/>
              </a:rPr>
              <a:t></a:t>
            </a:r>
            <a:r>
              <a:rPr lang="id-ID" i="1" dirty="0" smtClean="0"/>
              <a:t> </a:t>
            </a:r>
            <a:r>
              <a:rPr lang="id-ID" b="1" i="1" dirty="0" smtClean="0"/>
              <a:t>(</a:t>
            </a:r>
            <a:r>
              <a:rPr lang="en-US" dirty="0"/>
              <a:t>associated with analysis </a:t>
            </a:r>
            <a:r>
              <a:rPr lang="id-ID" dirty="0"/>
              <a:t>&amp;</a:t>
            </a:r>
            <a:r>
              <a:rPr lang="en-US" dirty="0"/>
              <a:t> decision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en-US" dirty="0" smtClean="0"/>
              <a:t>processes</a:t>
            </a:r>
            <a:r>
              <a:rPr lang="id-ID" dirty="0"/>
              <a:t>)</a:t>
            </a:r>
            <a:r>
              <a:rPr lang="en-US" dirty="0"/>
              <a:t>.</a:t>
            </a:r>
          </a:p>
          <a:p>
            <a:r>
              <a:rPr lang="en-US" sz="2400" b="1" dirty="0"/>
              <a:t>3</a:t>
            </a:r>
            <a:r>
              <a:rPr lang="en-US" dirty="0"/>
              <a:t>. </a:t>
            </a:r>
            <a:r>
              <a:rPr lang="en-US" sz="2400" b="1" i="1" dirty="0"/>
              <a:t>Material Elements</a:t>
            </a:r>
            <a:r>
              <a:rPr lang="en-US" i="1" dirty="0"/>
              <a:t>, </a:t>
            </a:r>
            <a:r>
              <a:rPr lang="en-US" dirty="0"/>
              <a:t>the substance of all physical objects, </a:t>
            </a:r>
            <a:r>
              <a:rPr lang="en-US" dirty="0" smtClean="0"/>
              <a:t>which </a:t>
            </a:r>
            <a:r>
              <a:rPr lang="en-US" dirty="0"/>
              <a:t>provide structure </a:t>
            </a:r>
            <a:r>
              <a:rPr lang="id-ID" dirty="0"/>
              <a:t>&amp;</a:t>
            </a:r>
            <a:r>
              <a:rPr lang="en-US" dirty="0"/>
              <a:t> transformation of </a:t>
            </a:r>
            <a:r>
              <a:rPr lang="en-US" dirty="0" smtClean="0"/>
              <a:t>materials</a:t>
            </a:r>
            <a:r>
              <a:rPr lang="id-ID" dirty="0" smtClean="0"/>
              <a:t> (physical  </a:t>
            </a:r>
          </a:p>
          <a:p>
            <a:r>
              <a:rPr lang="id-ID" dirty="0"/>
              <a:t> </a:t>
            </a:r>
            <a:r>
              <a:rPr lang="id-ID" dirty="0" smtClean="0"/>
              <a:t>     objects)</a:t>
            </a:r>
            <a:r>
              <a:rPr lang="en-US" dirty="0" smtClean="0"/>
              <a:t>;</a:t>
            </a:r>
            <a:r>
              <a:rPr lang="id-ID" dirty="0" smtClean="0"/>
              <a:t>    </a:t>
            </a:r>
            <a:r>
              <a:rPr lang="id-ID" u="sng" dirty="0"/>
              <a:t>and</a:t>
            </a:r>
          </a:p>
          <a:p>
            <a:r>
              <a:rPr lang="en-US" sz="2400" b="1" dirty="0"/>
              <a:t>4. </a:t>
            </a:r>
            <a:r>
              <a:rPr lang="en-US" sz="2400" b="1" i="1" dirty="0"/>
              <a:t>Energy Elements</a:t>
            </a:r>
            <a:r>
              <a:rPr lang="en-US" sz="2400" i="1" dirty="0"/>
              <a:t>, </a:t>
            </a:r>
            <a:r>
              <a:rPr lang="en-US" dirty="0"/>
              <a:t>which provide energy </a:t>
            </a:r>
            <a:r>
              <a:rPr lang="id-ID" dirty="0"/>
              <a:t>&amp;</a:t>
            </a:r>
            <a:r>
              <a:rPr lang="en-US" dirty="0"/>
              <a:t> motive </a:t>
            </a:r>
            <a:r>
              <a:rPr lang="en-US" dirty="0" smtClean="0"/>
              <a:t>power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i="1" dirty="0" smtClean="0"/>
              <a:t> </a:t>
            </a:r>
            <a:r>
              <a:rPr lang="en-US" dirty="0"/>
              <a:t>energizes the operation </a:t>
            </a:r>
            <a:r>
              <a:rPr lang="id-ID" dirty="0"/>
              <a:t>&amp;</a:t>
            </a:r>
            <a:r>
              <a:rPr lang="en-US" dirty="0"/>
              <a:t> movement of all active system</a:t>
            </a:r>
            <a:r>
              <a:rPr lang="id-ID" dirty="0"/>
              <a:t>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  components</a:t>
            </a:r>
            <a:endParaRPr lang="id-ID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97470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</a:t>
            </a:r>
            <a:r>
              <a:rPr lang="id-ID" sz="1400" i="1" dirty="0" smtClean="0">
                <a:solidFill>
                  <a:srgbClr val="000099"/>
                </a:solidFill>
                <a:cs typeface="Tahoma" pitchFamily="34" charset="0"/>
              </a:rPr>
              <a:t>and recapitulated </a:t>
            </a:r>
            <a:r>
              <a:rPr lang="en-US" sz="1400" i="1" dirty="0" smtClean="0">
                <a:solidFill>
                  <a:srgbClr val="000099"/>
                </a:solidFill>
                <a:cs typeface="Tahoma" pitchFamily="34" charset="0"/>
              </a:rPr>
              <a:t>from </a:t>
            </a:r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4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le 32"/>
          <p:cNvSpPr/>
          <p:nvPr/>
        </p:nvSpPr>
        <p:spPr>
          <a:xfrm>
            <a:off x="5939833" y="3411765"/>
            <a:ext cx="860976" cy="31217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ounded Rectangle 30"/>
          <p:cNvSpPr/>
          <p:nvPr/>
        </p:nvSpPr>
        <p:spPr>
          <a:xfrm>
            <a:off x="3521155" y="3387177"/>
            <a:ext cx="779796" cy="31217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ounded Rectangle 31"/>
          <p:cNvSpPr/>
          <p:nvPr/>
        </p:nvSpPr>
        <p:spPr>
          <a:xfrm>
            <a:off x="4756329" y="3392097"/>
            <a:ext cx="945751" cy="31217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ounded Rectangle 29"/>
          <p:cNvSpPr/>
          <p:nvPr/>
        </p:nvSpPr>
        <p:spPr>
          <a:xfrm>
            <a:off x="2555158" y="3382257"/>
            <a:ext cx="779796" cy="31217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ounded Rectangle 26"/>
          <p:cNvSpPr/>
          <p:nvPr/>
        </p:nvSpPr>
        <p:spPr>
          <a:xfrm>
            <a:off x="188043" y="3288891"/>
            <a:ext cx="1913603" cy="32151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8777"/>
            <a:ext cx="9144000" cy="589145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chemeClr val="bg1"/>
                </a:solidFill>
              </a:rPr>
              <a:t>Domains of the Systems Engineer and Design Specialist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34" y="819895"/>
            <a:ext cx="91365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Figure 3.1. Knowledge domains of the systems engineer and the design specialist</a:t>
            </a:r>
            <a:endParaRPr lang="id-ID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33919" y="2168001"/>
            <a:ext cx="11062" cy="3156155"/>
          </a:xfrm>
          <a:prstGeom prst="line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96862" y="2757936"/>
            <a:ext cx="6360242" cy="58994"/>
          </a:xfrm>
          <a:prstGeom prst="line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24939" y="2418723"/>
            <a:ext cx="86278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SYSTEMS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3989" y="2615367"/>
            <a:ext cx="15890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/>
              <a:t>SYSTEMS ENGINEER</a:t>
            </a:r>
            <a:endParaRPr lang="id-ID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17568" y="2880831"/>
            <a:ext cx="9807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Subsytems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1258" y="3711639"/>
            <a:ext cx="10877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Components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4948" y="4837407"/>
            <a:ext cx="13494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Subcomponents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6619" y="5678043"/>
            <a:ext cx="6747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Parts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4440" y="4124584"/>
            <a:ext cx="70051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Electro-opticals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0676" y="4144251"/>
            <a:ext cx="7834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Software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308935" y="3382257"/>
            <a:ext cx="5531" cy="291530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20777" y="5399960"/>
            <a:ext cx="1637072" cy="322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7336" y="5230683"/>
            <a:ext cx="1231410" cy="58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Design specialist</a:t>
            </a:r>
            <a:endParaRPr lang="id-ID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6381" y="4114755"/>
            <a:ext cx="9383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Electronic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2903" y="4129504"/>
            <a:ext cx="95684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Electro-mechanical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4815" y="4149171"/>
            <a:ext cx="9568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Mechanical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1415834"/>
            <a:ext cx="9144000" cy="92333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i="1" dirty="0">
                <a:solidFill>
                  <a:srgbClr val="000099"/>
                </a:solidFill>
              </a:rPr>
              <a:t>Alexander </a:t>
            </a:r>
            <a:r>
              <a:rPr lang="en-US" i="1" dirty="0" err="1">
                <a:solidFill>
                  <a:srgbClr val="000099"/>
                </a:solidFill>
              </a:rPr>
              <a:t>Kossiakoff</a:t>
            </a:r>
            <a:r>
              <a:rPr lang="en-US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dirty="0"/>
              <a:t>Samuel J. </a:t>
            </a:r>
            <a:r>
              <a:rPr lang="id-ID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JOHN WILEY &amp; SONS, INC. PUBLICATIO</a:t>
            </a:r>
            <a:r>
              <a:rPr lang="id-ID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9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926426"/>
            <a:ext cx="9144000" cy="6647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u="sng" dirty="0" smtClean="0"/>
              <a:t>T</a:t>
            </a:r>
            <a:r>
              <a:rPr lang="en-US" u="sng" dirty="0" err="1" smtClean="0"/>
              <a:t>hree</a:t>
            </a:r>
            <a:r>
              <a:rPr lang="en-US" u="sng" dirty="0" smtClean="0"/>
              <a:t> </a:t>
            </a:r>
            <a:r>
              <a:rPr lang="en-US" u="sng" dirty="0"/>
              <a:t>criteria </a:t>
            </a:r>
            <a:r>
              <a:rPr lang="en-US" u="sng" dirty="0" smtClean="0"/>
              <a:t>used </a:t>
            </a:r>
            <a:r>
              <a:rPr lang="en-US" u="sng" dirty="0"/>
              <a:t>to ensure </a:t>
            </a:r>
            <a:r>
              <a:rPr lang="en-US" u="sng" dirty="0" smtClean="0"/>
              <a:t>each </a:t>
            </a:r>
            <a:r>
              <a:rPr lang="id-ID" u="sng" dirty="0" smtClean="0"/>
              <a:t>FE (</a:t>
            </a:r>
            <a:r>
              <a:rPr lang="en-US" u="sng" dirty="0" smtClean="0"/>
              <a:t>neither </a:t>
            </a:r>
            <a:r>
              <a:rPr lang="en-US" u="sng" dirty="0"/>
              <a:t>trivially simple nor inordinately complex</a:t>
            </a:r>
            <a:r>
              <a:rPr lang="id-ID" u="sng" dirty="0"/>
              <a:t> &amp; has wide </a:t>
            </a:r>
            <a:r>
              <a:rPr lang="id-ID" u="sng" dirty="0" smtClean="0"/>
              <a:t>application)</a:t>
            </a:r>
            <a:r>
              <a:rPr lang="id-ID" dirty="0" smtClean="0"/>
              <a:t>  </a:t>
            </a:r>
            <a:r>
              <a:rPr lang="id-ID" dirty="0" smtClean="0">
                <a:sym typeface="Wingdings" pitchFamily="2" charset="2"/>
              </a:rPr>
              <a:t> to make </a:t>
            </a:r>
            <a:r>
              <a:rPr lang="en-US" dirty="0" smtClean="0"/>
              <a:t>selected </a:t>
            </a:r>
            <a:r>
              <a:rPr lang="en-US" dirty="0"/>
              <a:t>elements self - consistent and representative, </a:t>
            </a:r>
            <a:r>
              <a:rPr lang="id-ID" dirty="0" smtClean="0"/>
              <a:t>:</a:t>
            </a:r>
          </a:p>
          <a:p>
            <a:endParaRPr lang="id-ID" dirty="0"/>
          </a:p>
          <a:p>
            <a:r>
              <a:rPr lang="en-US" dirty="0"/>
              <a:t>1. </a:t>
            </a:r>
            <a:r>
              <a:rPr lang="en-US" sz="2000" b="1" i="1" dirty="0" smtClean="0"/>
              <a:t>Significance</a:t>
            </a:r>
            <a:r>
              <a:rPr lang="en-US" i="1" dirty="0"/>
              <a:t>. </a:t>
            </a:r>
            <a:r>
              <a:rPr lang="en-US" dirty="0"/>
              <a:t>Each </a:t>
            </a:r>
            <a:r>
              <a:rPr lang="id-ID" dirty="0" smtClean="0"/>
              <a:t>FE</a:t>
            </a:r>
            <a:r>
              <a:rPr lang="en-US" dirty="0" smtClean="0"/>
              <a:t> </a:t>
            </a:r>
            <a:r>
              <a:rPr lang="en-US" dirty="0"/>
              <a:t>must perform a distinct </a:t>
            </a:r>
            <a:r>
              <a:rPr lang="id-ID" dirty="0" smtClean="0"/>
              <a:t>&amp;</a:t>
            </a:r>
            <a:r>
              <a:rPr lang="en-US" dirty="0" smtClean="0"/>
              <a:t> significant</a:t>
            </a:r>
            <a:r>
              <a:rPr lang="id-ID" dirty="0" smtClean="0"/>
              <a:t> </a:t>
            </a:r>
            <a:r>
              <a:rPr lang="en-US" dirty="0" smtClean="0"/>
              <a:t>function</a:t>
            </a:r>
            <a:r>
              <a:rPr lang="en-US" dirty="0"/>
              <a:t>, typically involving several elementary functions.</a:t>
            </a:r>
          </a:p>
          <a:p>
            <a:r>
              <a:rPr lang="en-US" dirty="0"/>
              <a:t>2. </a:t>
            </a:r>
            <a:r>
              <a:rPr lang="en-US" sz="2000" b="1" i="1" dirty="0"/>
              <a:t>Singularity</a:t>
            </a:r>
            <a:r>
              <a:rPr lang="en-US" i="1" dirty="0"/>
              <a:t>. </a:t>
            </a:r>
            <a:r>
              <a:rPr lang="en-US" dirty="0"/>
              <a:t>Each </a:t>
            </a:r>
            <a:r>
              <a:rPr lang="id-ID" dirty="0" smtClean="0"/>
              <a:t>FE</a:t>
            </a:r>
            <a:r>
              <a:rPr lang="en-US" dirty="0" smtClean="0"/>
              <a:t> </a:t>
            </a:r>
            <a:r>
              <a:rPr lang="en-US" dirty="0"/>
              <a:t>should fall largely within the </a:t>
            </a:r>
            <a:r>
              <a:rPr lang="en-US" dirty="0" smtClean="0"/>
              <a:t>technical</a:t>
            </a:r>
            <a:r>
              <a:rPr lang="id-ID" dirty="0" smtClean="0"/>
              <a:t> </a:t>
            </a:r>
            <a:r>
              <a:rPr lang="en-US" dirty="0" smtClean="0"/>
              <a:t>scope </a:t>
            </a:r>
            <a:r>
              <a:rPr lang="en-US" dirty="0"/>
              <a:t>of a single engineering discipline.</a:t>
            </a:r>
          </a:p>
          <a:p>
            <a:r>
              <a:rPr lang="en-US" dirty="0"/>
              <a:t>3. </a:t>
            </a:r>
            <a:r>
              <a:rPr lang="en-US" sz="2000" b="1" i="1" dirty="0"/>
              <a:t>Commonality</a:t>
            </a:r>
            <a:r>
              <a:rPr lang="en-US" i="1" dirty="0"/>
              <a:t>. </a:t>
            </a:r>
            <a:r>
              <a:rPr lang="en-US" dirty="0"/>
              <a:t>The function performed by each </a:t>
            </a:r>
            <a:r>
              <a:rPr lang="id-ID" dirty="0" smtClean="0"/>
              <a:t>FE</a:t>
            </a:r>
            <a:r>
              <a:rPr lang="en-US" dirty="0" smtClean="0"/>
              <a:t> </a:t>
            </a:r>
            <a:r>
              <a:rPr lang="en-US" dirty="0"/>
              <a:t>can be found in a </a:t>
            </a:r>
            <a:r>
              <a:rPr lang="en-US" dirty="0" smtClean="0"/>
              <a:t>wide</a:t>
            </a:r>
            <a:r>
              <a:rPr lang="id-ID" dirty="0" smtClean="0"/>
              <a:t> variety </a:t>
            </a:r>
            <a:r>
              <a:rPr lang="id-ID" dirty="0"/>
              <a:t>of system types.</a:t>
            </a:r>
          </a:p>
          <a:p>
            <a:endParaRPr lang="id-ID" dirty="0" smtClean="0"/>
          </a:p>
          <a:p>
            <a:r>
              <a:rPr lang="id-ID" u="sng" dirty="0" smtClean="0"/>
              <a:t>Note</a:t>
            </a:r>
            <a:r>
              <a:rPr lang="id-ID" dirty="0" smtClean="0"/>
              <a:t>:  P</a:t>
            </a:r>
            <a:r>
              <a:rPr lang="en-US" dirty="0" err="1" smtClean="0"/>
              <a:t>hysical</a:t>
            </a:r>
            <a:r>
              <a:rPr lang="en-US" dirty="0" smtClean="0"/>
              <a:t> </a:t>
            </a:r>
            <a:r>
              <a:rPr lang="en-US" dirty="0"/>
              <a:t>embodiments </a:t>
            </a:r>
            <a:r>
              <a:rPr lang="id-ID" dirty="0" smtClean="0"/>
              <a:t>of FE </a:t>
            </a:r>
            <a:r>
              <a:rPr lang="en-US" b="1" dirty="0" smtClean="0"/>
              <a:t>are</a:t>
            </a:r>
            <a:r>
              <a:rPr lang="en-US" dirty="0" smtClean="0"/>
              <a:t> </a:t>
            </a:r>
            <a:r>
              <a:rPr lang="en-US" u="sng" dirty="0"/>
              <a:t>necessarily built </a:t>
            </a:r>
            <a:r>
              <a:rPr lang="en-US" u="sng" dirty="0" smtClean="0"/>
              <a:t>of</a:t>
            </a:r>
            <a:r>
              <a:rPr lang="id-ID" u="sng" dirty="0" smtClean="0"/>
              <a:t> </a:t>
            </a:r>
            <a:r>
              <a:rPr lang="en-US" u="sng" dirty="0" smtClean="0"/>
              <a:t>material</a:t>
            </a:r>
            <a:r>
              <a:rPr lang="en-US" dirty="0" smtClean="0"/>
              <a:t> </a:t>
            </a:r>
            <a:r>
              <a:rPr lang="en-US" b="1" dirty="0"/>
              <a:t>usually</a:t>
            </a:r>
            <a:r>
              <a:rPr lang="en-US" dirty="0"/>
              <a:t> </a:t>
            </a:r>
            <a:r>
              <a:rPr lang="en-US" u="sng" dirty="0"/>
              <a:t>controlled by external information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endParaRPr lang="id-ID" dirty="0" smtClean="0"/>
          </a:p>
          <a:p>
            <a:r>
              <a:rPr lang="id-ID" dirty="0" smtClean="0"/>
              <a:t>	       </a:t>
            </a:r>
            <a:r>
              <a:rPr lang="en-US" u="sng" dirty="0" smtClean="0"/>
              <a:t>powered </a:t>
            </a:r>
            <a:r>
              <a:rPr lang="en-US" u="sng" dirty="0"/>
              <a:t>by </a:t>
            </a:r>
            <a:r>
              <a:rPr lang="en-US" u="sng" dirty="0" smtClean="0"/>
              <a:t>electricity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or some</a:t>
            </a:r>
            <a:r>
              <a:rPr lang="id-ID" dirty="0" smtClean="0"/>
              <a:t> </a:t>
            </a:r>
            <a:r>
              <a:rPr lang="en-US" dirty="0"/>
              <a:t>other source of </a:t>
            </a:r>
            <a:r>
              <a:rPr lang="en-US" dirty="0" smtClean="0"/>
              <a:t>energy</a:t>
            </a:r>
            <a:r>
              <a:rPr lang="id-ID" dirty="0" smtClean="0"/>
              <a:t>)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r>
              <a:rPr lang="id-ID" u="sng" dirty="0" smtClean="0"/>
              <a:t>Example</a:t>
            </a:r>
            <a:r>
              <a:rPr lang="en-US" dirty="0" smtClean="0"/>
              <a:t>, a </a:t>
            </a:r>
            <a:r>
              <a:rPr lang="en-US" sz="2400" b="1" i="1" u="sng" dirty="0"/>
              <a:t>television set</a:t>
            </a:r>
            <a:r>
              <a:rPr lang="en-US" dirty="0"/>
              <a:t>, </a:t>
            </a:r>
            <a:endParaRPr lang="id-ID" dirty="0" smtClean="0"/>
          </a:p>
          <a:p>
            <a:r>
              <a:rPr lang="id-ID" dirty="0" smtClean="0"/>
              <a:t>(</a:t>
            </a:r>
            <a:r>
              <a:rPr lang="en-US" b="1" dirty="0" smtClean="0"/>
              <a:t>function</a:t>
            </a:r>
            <a:r>
              <a:rPr lang="id-ID" dirty="0" smtClean="0"/>
              <a:t>:</a:t>
            </a:r>
            <a:r>
              <a:rPr lang="en-US" dirty="0" smtClean="0"/>
              <a:t> to </a:t>
            </a:r>
            <a:r>
              <a:rPr lang="en-US" dirty="0"/>
              <a:t>process </a:t>
            </a:r>
            <a:r>
              <a:rPr lang="en-US" dirty="0" smtClean="0"/>
              <a:t>information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form of a radio frequency signal into information in the form of a </a:t>
            </a:r>
            <a:r>
              <a:rPr lang="en-US" dirty="0" smtClean="0"/>
              <a:t>TV</a:t>
            </a:r>
            <a:r>
              <a:rPr lang="id-ID" dirty="0" smtClean="0"/>
              <a:t> </a:t>
            </a:r>
            <a:r>
              <a:rPr lang="en-US" dirty="0" smtClean="0"/>
              <a:t>picture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sound, 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built</a:t>
            </a:r>
            <a:r>
              <a:rPr lang="en-US" dirty="0"/>
              <a:t> of materials, powered by electricity,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b="1" dirty="0" smtClean="0"/>
              <a:t>controlled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user-generated </a:t>
            </a:r>
            <a:r>
              <a:rPr lang="en-US" dirty="0"/>
              <a:t>information </a:t>
            </a:r>
            <a:r>
              <a:rPr lang="en-US" dirty="0" smtClean="0"/>
              <a:t>inputs</a:t>
            </a:r>
            <a:r>
              <a:rPr lang="id-ID" dirty="0"/>
              <a:t>)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r>
              <a:rPr lang="en-US" b="1" dirty="0" smtClean="0"/>
              <a:t>most </a:t>
            </a:r>
            <a:r>
              <a:rPr lang="en-US" b="1" dirty="0"/>
              <a:t>elements </a:t>
            </a:r>
            <a:r>
              <a:rPr lang="en-US" b="1" dirty="0" smtClean="0"/>
              <a:t>in</a:t>
            </a:r>
            <a:r>
              <a:rPr lang="id-ID" b="1" dirty="0" smtClean="0"/>
              <a:t> </a:t>
            </a:r>
            <a:r>
              <a:rPr lang="en-US" b="1" dirty="0" smtClean="0"/>
              <a:t>all classes</a:t>
            </a:r>
            <a:r>
              <a:rPr lang="id-ID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would have information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energy inputs in addition to their </a:t>
            </a:r>
            <a:r>
              <a:rPr lang="en-US" dirty="0" smtClean="0"/>
              <a:t>principal</a:t>
            </a:r>
            <a:r>
              <a:rPr lang="id-ID" dirty="0" smtClean="0"/>
              <a:t> processing (inputs &amp; outputs).</a:t>
            </a:r>
            <a:endParaRPr lang="id-ID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0113"/>
            <a:ext cx="9144000" cy="49881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3200" b="1" dirty="0">
                <a:solidFill>
                  <a:schemeClr val="bg1"/>
                </a:solidFill>
              </a:rPr>
              <a:t>3.3 SYSTEM BUILDING BLOCKS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318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2947</Words>
  <Application>Microsoft Macintosh PowerPoint</Application>
  <PresentationFormat>On-screen Show (4:3)</PresentationFormat>
  <Paragraphs>312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PERTEMUAN 5 &amp; 6</vt:lpstr>
      <vt:lpstr>GOALS</vt:lpstr>
      <vt:lpstr>Materi</vt:lpstr>
      <vt:lpstr> 3. Structure of Complex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33</cp:revision>
  <dcterms:created xsi:type="dcterms:W3CDTF">2017-09-12T05:50:59Z</dcterms:created>
  <dcterms:modified xsi:type="dcterms:W3CDTF">2017-11-07T21:01:11Z</dcterms:modified>
</cp:coreProperties>
</file>