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76" r:id="rId2"/>
    <p:sldId id="257" r:id="rId3"/>
    <p:sldId id="277" r:id="rId4"/>
    <p:sldId id="278" r:id="rId5"/>
    <p:sldId id="274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79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224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A396D-B9BB-C84C-B661-D17EA557118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D9BF1-1F0F-364E-B81D-3FDA53981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3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9FF5D-E892-413C-BDE7-48BF69AC2EF9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07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9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3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8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9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3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0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6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1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0EE5A-DB45-0441-8218-AD3B7129BA1F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5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041038" y="3784109"/>
            <a:ext cx="61029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i="1" dirty="0" smtClean="0">
                <a:solidFill>
                  <a:schemeClr val="bg1"/>
                </a:solidFill>
                <a:latin typeface="Arial" charset="0"/>
              </a:rPr>
              <a:t>REKAYASA SISTEM</a:t>
            </a:r>
          </a:p>
          <a:p>
            <a:pPr algn="ctr" eaLnBrk="1" hangingPunct="1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PERTEMUAN 7 &amp; 8</a:t>
            </a:r>
          </a:p>
          <a:p>
            <a:pPr algn="ctr"/>
            <a:r>
              <a:rPr lang="en-US" sz="1600" b="1" dirty="0" err="1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Dr.Ir</a:t>
            </a:r>
            <a:r>
              <a:rPr lang="en-US" sz="1600" b="1" dirty="0" smtClean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. HUSNI </a:t>
            </a:r>
            <a:r>
              <a:rPr lang="en-US" sz="1600" b="1" dirty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SETIAWAN </a:t>
            </a:r>
            <a:r>
              <a:rPr lang="en-US" sz="1600" b="1" dirty="0" smtClean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SASTRAMIHARDJA, MT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PROGRAM 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STUDI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SISTEM INFORMASI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FAKULTAS ILMU KOMPUTER </a:t>
            </a:r>
          </a:p>
        </p:txBody>
      </p:sp>
    </p:spTree>
    <p:extLst>
      <p:ext uri="{BB962C8B-B14F-4D97-AF65-F5344CB8AC3E}">
        <p14:creationId xmlns:p14="http://schemas.microsoft.com/office/powerpoint/2010/main" val="2002074210"/>
      </p:ext>
    </p:extLst>
  </p:cSld>
  <p:clrMapOvr>
    <a:masterClrMapping/>
  </p:clrMapOvr>
  <p:transition xmlns:p14="http://schemas.microsoft.com/office/powerpoint/2010/main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883013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Idea of &amp; Origin </a:t>
            </a:r>
            <a:r>
              <a:rPr lang="id-ID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System Engineering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" y="928049"/>
            <a:ext cx="9143999" cy="63094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The relation of modern systems engineering to its origins can be best </a:t>
            </a:r>
            <a:r>
              <a:rPr lang="en-US" sz="2400" dirty="0" smtClean="0"/>
              <a:t>understood</a:t>
            </a:r>
            <a:r>
              <a:rPr lang="id-ID" sz="2400" dirty="0" smtClean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terms of three basic factors</a:t>
            </a:r>
            <a:r>
              <a:rPr lang="en-US" sz="2400" dirty="0" smtClean="0"/>
              <a:t>:</a:t>
            </a:r>
            <a:endParaRPr lang="id-ID" sz="2400" dirty="0" smtClean="0"/>
          </a:p>
          <a:p>
            <a:pPr algn="just"/>
            <a:endParaRPr lang="en-US" sz="800" dirty="0"/>
          </a:p>
          <a:p>
            <a:pPr marL="457200" indent="-457200" algn="just">
              <a:buAutoNum type="arabicPeriod"/>
            </a:pPr>
            <a:r>
              <a:rPr lang="en-US" sz="2400" b="1" i="1" dirty="0" smtClean="0"/>
              <a:t>Advancing </a:t>
            </a:r>
            <a:r>
              <a:rPr lang="en-US" sz="2400" b="1" i="1" dirty="0"/>
              <a:t>Technology</a:t>
            </a:r>
            <a:r>
              <a:rPr lang="en-US" sz="2000" i="1" dirty="0"/>
              <a:t>, </a:t>
            </a:r>
            <a:r>
              <a:rPr lang="en-US" sz="2000" dirty="0"/>
              <a:t>which provide opportunities for increasing </a:t>
            </a:r>
            <a:r>
              <a:rPr lang="en-US" sz="2000" dirty="0" smtClean="0"/>
              <a:t>system</a:t>
            </a:r>
            <a:r>
              <a:rPr lang="id-ID" sz="2000" dirty="0" smtClean="0"/>
              <a:t> </a:t>
            </a:r>
            <a:r>
              <a:rPr lang="en-US" sz="2000" dirty="0" smtClean="0"/>
              <a:t>capabilities</a:t>
            </a:r>
            <a:r>
              <a:rPr lang="en-US" sz="2000" dirty="0"/>
              <a:t>, but introduces </a:t>
            </a:r>
            <a:r>
              <a:rPr lang="id-ID" sz="2000" dirty="0" smtClean="0"/>
              <a:t> </a:t>
            </a:r>
          </a:p>
          <a:p>
            <a:pPr algn="just"/>
            <a:r>
              <a:rPr lang="id-ID" sz="2000" dirty="0" smtClean="0"/>
              <a:t>        </a:t>
            </a:r>
            <a:r>
              <a:rPr lang="en-US" sz="2000" dirty="0" smtClean="0"/>
              <a:t>development </a:t>
            </a:r>
            <a:r>
              <a:rPr lang="en-US" sz="2000" dirty="0"/>
              <a:t>risks that require systems </a:t>
            </a:r>
            <a:r>
              <a:rPr lang="en-US" sz="2000" dirty="0" smtClean="0"/>
              <a:t>engineering</a:t>
            </a:r>
            <a:r>
              <a:rPr lang="id-ID" sz="2000" dirty="0" smtClean="0"/>
              <a:t> </a:t>
            </a:r>
            <a:r>
              <a:rPr lang="en-US" sz="2000" dirty="0" smtClean="0"/>
              <a:t>management</a:t>
            </a:r>
            <a:r>
              <a:rPr lang="en-US" sz="2000" dirty="0"/>
              <a:t>; nowhere is this more evident than in the </a:t>
            </a:r>
            <a:r>
              <a:rPr lang="id-ID" sz="2000" dirty="0" smtClean="0"/>
              <a:t>  </a:t>
            </a:r>
          </a:p>
          <a:p>
            <a:pPr algn="just"/>
            <a:r>
              <a:rPr lang="id-ID" sz="2000" dirty="0"/>
              <a:t> </a:t>
            </a:r>
            <a:r>
              <a:rPr lang="id-ID" sz="2000" dirty="0" smtClean="0"/>
              <a:t>       </a:t>
            </a:r>
            <a:r>
              <a:rPr lang="en-US" sz="2000" dirty="0" smtClean="0"/>
              <a:t>world </a:t>
            </a:r>
            <a:r>
              <a:rPr lang="en-US" sz="2000" dirty="0"/>
              <a:t>of automation.</a:t>
            </a:r>
          </a:p>
          <a:p>
            <a:pPr algn="just"/>
            <a:r>
              <a:rPr lang="id-ID" sz="2000" dirty="0" smtClean="0"/>
              <a:t>       </a:t>
            </a:r>
            <a:r>
              <a:rPr lang="en-US" sz="2000" dirty="0" smtClean="0"/>
              <a:t>Technology </a:t>
            </a:r>
            <a:r>
              <a:rPr lang="en-US" sz="2000" dirty="0"/>
              <a:t>advances in human – system interfaces, robotics, and software </a:t>
            </a:r>
            <a:r>
              <a:rPr lang="en-US" sz="2000" dirty="0" smtClean="0"/>
              <a:t>make</a:t>
            </a:r>
            <a:r>
              <a:rPr lang="id-ID" sz="2000" dirty="0" smtClean="0"/>
              <a:t> </a:t>
            </a:r>
            <a:r>
              <a:rPr lang="en-US" sz="2000" dirty="0" smtClean="0"/>
              <a:t>this </a:t>
            </a:r>
            <a:r>
              <a:rPr lang="en-US" sz="2000" dirty="0"/>
              <a:t>particular area one of the </a:t>
            </a:r>
            <a:r>
              <a:rPr lang="id-ID" sz="2000" dirty="0" smtClean="0"/>
              <a:t>    </a:t>
            </a:r>
          </a:p>
          <a:p>
            <a:pPr algn="just"/>
            <a:r>
              <a:rPr lang="id-ID" sz="2000" dirty="0"/>
              <a:t> </a:t>
            </a:r>
            <a:r>
              <a:rPr lang="id-ID" sz="2000" dirty="0" smtClean="0"/>
              <a:t>      </a:t>
            </a:r>
            <a:r>
              <a:rPr lang="en-US" sz="2000" dirty="0" smtClean="0"/>
              <a:t>fastest </a:t>
            </a:r>
            <a:r>
              <a:rPr lang="en-US" sz="2000" dirty="0"/>
              <a:t>growing technologies affecting </a:t>
            </a:r>
            <a:r>
              <a:rPr lang="en-US" sz="2000" dirty="0" smtClean="0"/>
              <a:t>system</a:t>
            </a:r>
            <a:r>
              <a:rPr lang="id-ID" sz="2000" dirty="0" smtClean="0"/>
              <a:t> design.</a:t>
            </a:r>
          </a:p>
          <a:p>
            <a:pPr algn="just"/>
            <a:endParaRPr lang="id-ID" sz="800" dirty="0"/>
          </a:p>
          <a:p>
            <a:pPr algn="just"/>
            <a:r>
              <a:rPr lang="en-US" sz="2000" dirty="0"/>
              <a:t>2</a:t>
            </a:r>
            <a:r>
              <a:rPr lang="en-US" sz="2400" b="1" dirty="0" smtClean="0"/>
              <a:t>.</a:t>
            </a:r>
            <a:r>
              <a:rPr lang="id-ID" sz="2400" b="1" dirty="0" smtClean="0"/>
              <a:t> </a:t>
            </a:r>
            <a:r>
              <a:rPr lang="en-US" sz="2400" b="1" dirty="0" smtClean="0"/>
              <a:t> </a:t>
            </a:r>
            <a:r>
              <a:rPr lang="en-US" sz="2400" b="1" i="1" dirty="0"/>
              <a:t>Competition</a:t>
            </a:r>
            <a:r>
              <a:rPr lang="en-US" sz="2000" i="1" dirty="0"/>
              <a:t>, </a:t>
            </a:r>
            <a:r>
              <a:rPr lang="en-US" sz="2000" dirty="0"/>
              <a:t>w hose various forms require seeking superior (and </a:t>
            </a:r>
            <a:r>
              <a:rPr lang="en-US" sz="2000" dirty="0" smtClean="0"/>
              <a:t>more</a:t>
            </a:r>
            <a:r>
              <a:rPr lang="id-ID" sz="2000" dirty="0" smtClean="0"/>
              <a:t> </a:t>
            </a:r>
            <a:r>
              <a:rPr lang="en-US" sz="2000" dirty="0" smtClean="0"/>
              <a:t>advanced</a:t>
            </a:r>
            <a:r>
              <a:rPr lang="en-US" sz="2000" dirty="0"/>
              <a:t>) system solutions through </a:t>
            </a:r>
            <a:r>
              <a:rPr lang="id-ID" sz="2000" dirty="0" smtClean="0"/>
              <a:t> </a:t>
            </a:r>
          </a:p>
          <a:p>
            <a:pPr algn="just"/>
            <a:r>
              <a:rPr lang="id-ID" sz="2000" dirty="0"/>
              <a:t> </a:t>
            </a:r>
            <a:r>
              <a:rPr lang="id-ID" sz="2000" dirty="0" smtClean="0"/>
              <a:t>     </a:t>
            </a:r>
            <a:r>
              <a:rPr lang="en-US" sz="2000" dirty="0" smtClean="0"/>
              <a:t>the </a:t>
            </a:r>
            <a:r>
              <a:rPr lang="en-US" sz="2000" dirty="0"/>
              <a:t>use of system - level trade - offs </a:t>
            </a:r>
            <a:r>
              <a:rPr lang="en-US" sz="2000" dirty="0" smtClean="0"/>
              <a:t>among</a:t>
            </a:r>
            <a:r>
              <a:rPr lang="id-ID" sz="2000" dirty="0" smtClean="0"/>
              <a:t> alternative </a:t>
            </a:r>
            <a:r>
              <a:rPr lang="id-ID" sz="2000" dirty="0"/>
              <a:t>approaches</a:t>
            </a:r>
            <a:r>
              <a:rPr lang="id-ID" sz="2000" dirty="0" smtClean="0"/>
              <a:t>.</a:t>
            </a:r>
          </a:p>
          <a:p>
            <a:pPr algn="just"/>
            <a:endParaRPr lang="id-ID" sz="800" dirty="0"/>
          </a:p>
          <a:p>
            <a:pPr algn="just"/>
            <a:r>
              <a:rPr lang="en-US" sz="2000" dirty="0"/>
              <a:t>3</a:t>
            </a:r>
            <a:r>
              <a:rPr lang="en-US" sz="2400" b="1" dirty="0"/>
              <a:t>. </a:t>
            </a:r>
            <a:r>
              <a:rPr lang="id-ID" sz="2400" b="1" dirty="0" smtClean="0"/>
              <a:t> </a:t>
            </a:r>
            <a:r>
              <a:rPr lang="en-US" sz="2400" b="1" i="1" dirty="0" smtClean="0"/>
              <a:t>Specialization</a:t>
            </a:r>
            <a:r>
              <a:rPr lang="en-US" sz="2000" i="1" dirty="0"/>
              <a:t>, </a:t>
            </a:r>
            <a:r>
              <a:rPr lang="en-US" sz="2000" dirty="0" smtClean="0"/>
              <a:t>which </a:t>
            </a:r>
            <a:r>
              <a:rPr lang="en-US" sz="2000" dirty="0"/>
              <a:t>requires the partitioning of the system into </a:t>
            </a:r>
            <a:r>
              <a:rPr lang="en-US" sz="2000" dirty="0" smtClean="0"/>
              <a:t>building</a:t>
            </a:r>
            <a:r>
              <a:rPr lang="id-ID" sz="2000" dirty="0" smtClean="0"/>
              <a:t> </a:t>
            </a:r>
            <a:r>
              <a:rPr lang="en-US" sz="2000" dirty="0" smtClean="0"/>
              <a:t>blocks </a:t>
            </a:r>
            <a:r>
              <a:rPr lang="en-US" sz="2000" dirty="0"/>
              <a:t>corresponding to </a:t>
            </a:r>
            <a:r>
              <a:rPr lang="en-US" sz="2000" dirty="0" err="1" smtClean="0"/>
              <a:t>specifc</a:t>
            </a:r>
            <a:r>
              <a:rPr lang="en-US" sz="2000" dirty="0" smtClean="0"/>
              <a:t> </a:t>
            </a:r>
            <a:r>
              <a:rPr lang="id-ID" sz="2000" dirty="0" smtClean="0"/>
              <a:t> </a:t>
            </a:r>
          </a:p>
          <a:p>
            <a:pPr algn="just"/>
            <a:r>
              <a:rPr lang="id-ID" sz="2000" dirty="0"/>
              <a:t> </a:t>
            </a:r>
            <a:r>
              <a:rPr lang="id-ID" sz="2000" dirty="0" smtClean="0"/>
              <a:t>     </a:t>
            </a:r>
            <a:r>
              <a:rPr lang="en-US" sz="2000" dirty="0" smtClean="0"/>
              <a:t>product </a:t>
            </a:r>
            <a:r>
              <a:rPr lang="en-US" sz="2000" dirty="0"/>
              <a:t>types that can be designed and </a:t>
            </a:r>
            <a:r>
              <a:rPr lang="en-US" sz="2000" dirty="0" smtClean="0"/>
              <a:t>built</a:t>
            </a:r>
            <a:r>
              <a:rPr lang="id-ID" sz="2000" dirty="0" smtClean="0"/>
              <a:t> </a:t>
            </a:r>
            <a:r>
              <a:rPr lang="en-US" sz="2000" dirty="0" smtClean="0"/>
              <a:t>by </a:t>
            </a:r>
            <a:r>
              <a:rPr lang="en-US" sz="2000" dirty="0"/>
              <a:t>specialists, and strict management of their interfaces and </a:t>
            </a:r>
            <a:r>
              <a:rPr lang="id-ID" sz="2000" dirty="0" smtClean="0"/>
              <a:t> </a:t>
            </a:r>
          </a:p>
          <a:p>
            <a:pPr algn="just"/>
            <a:r>
              <a:rPr lang="id-ID" sz="2000" dirty="0"/>
              <a:t> </a:t>
            </a:r>
            <a:r>
              <a:rPr lang="id-ID" sz="2000" dirty="0" smtClean="0"/>
              <a:t>     </a:t>
            </a:r>
            <a:r>
              <a:rPr lang="en-US" sz="2000" dirty="0" smtClean="0"/>
              <a:t>interactions</a:t>
            </a:r>
            <a:r>
              <a:rPr lang="en-US" sz="2000" dirty="0"/>
              <a:t>.</a:t>
            </a:r>
            <a:endParaRPr lang="id-ID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7108029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68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50113"/>
            <a:ext cx="9144000" cy="62779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Engineering &amp; Project Management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1612348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/>
              <a:t>engineering of a new complex system usually begins with an exploratory stage </a:t>
            </a:r>
            <a:r>
              <a:rPr lang="en-US" sz="2000" dirty="0" smtClean="0"/>
              <a:t>in</a:t>
            </a:r>
            <a:r>
              <a:rPr lang="id-ID" sz="2000" dirty="0" smtClean="0"/>
              <a:t> </a:t>
            </a:r>
            <a:r>
              <a:rPr lang="en-US" sz="2000" dirty="0" smtClean="0"/>
              <a:t>which </a:t>
            </a:r>
            <a:r>
              <a:rPr lang="en-US" sz="2000" dirty="0"/>
              <a:t>a new system concept is evolved to meet a recognized need or to exploit a </a:t>
            </a:r>
            <a:r>
              <a:rPr lang="en-US" sz="2000" dirty="0" smtClean="0"/>
              <a:t>technological</a:t>
            </a:r>
            <a:r>
              <a:rPr lang="id-ID" sz="2000" dirty="0" smtClean="0"/>
              <a:t> </a:t>
            </a:r>
            <a:r>
              <a:rPr lang="en-US" sz="2000" dirty="0" smtClean="0"/>
              <a:t>opportunity</a:t>
            </a:r>
            <a:r>
              <a:rPr lang="en-US" sz="2000" dirty="0"/>
              <a:t>. </a:t>
            </a:r>
            <a:r>
              <a:rPr lang="id-ID" sz="2000" dirty="0" smtClean="0"/>
              <a:t> </a:t>
            </a:r>
          </a:p>
          <a:p>
            <a:r>
              <a:rPr lang="en-US" sz="2000" dirty="0" smtClean="0"/>
              <a:t>When </a:t>
            </a:r>
            <a:r>
              <a:rPr lang="en-US" sz="2000" dirty="0"/>
              <a:t>the decision is made to engineer the new concept into </a:t>
            </a:r>
            <a:r>
              <a:rPr lang="en-US" sz="2000" dirty="0" smtClean="0"/>
              <a:t>an</a:t>
            </a:r>
            <a:r>
              <a:rPr lang="id-ID" sz="2000" dirty="0" smtClean="0"/>
              <a:t> </a:t>
            </a:r>
            <a:r>
              <a:rPr lang="en-US" sz="2000" dirty="0" smtClean="0"/>
              <a:t>operational </a:t>
            </a:r>
            <a:r>
              <a:rPr lang="en-US" sz="2000" dirty="0"/>
              <a:t>system, the resulting effort is inherently a major enterprise, which </a:t>
            </a:r>
            <a:r>
              <a:rPr lang="en-US" sz="2000" dirty="0" smtClean="0"/>
              <a:t>typically</a:t>
            </a:r>
            <a:r>
              <a:rPr lang="id-ID" sz="2000" dirty="0" smtClean="0"/>
              <a:t> </a:t>
            </a:r>
            <a:r>
              <a:rPr lang="en-US" sz="2000" dirty="0" smtClean="0"/>
              <a:t>requires </a:t>
            </a:r>
            <a:r>
              <a:rPr lang="en-US" sz="2000" dirty="0"/>
              <a:t>many people, with diverse skills, to devote years of effort to bring the </a:t>
            </a:r>
            <a:r>
              <a:rPr lang="en-US" sz="2000" dirty="0" smtClean="0"/>
              <a:t>system</a:t>
            </a:r>
            <a:r>
              <a:rPr lang="id-ID" sz="2000" dirty="0" smtClean="0"/>
              <a:t> </a:t>
            </a:r>
            <a:r>
              <a:rPr lang="en-US" sz="2000" dirty="0" smtClean="0"/>
              <a:t>from </a:t>
            </a:r>
            <a:r>
              <a:rPr lang="en-US" sz="2000" dirty="0"/>
              <a:t>concept to operational use</a:t>
            </a:r>
            <a:r>
              <a:rPr lang="en-US" sz="2000" dirty="0" smtClean="0"/>
              <a:t>.</a:t>
            </a:r>
            <a:r>
              <a:rPr lang="id-ID" sz="2000" dirty="0" smtClean="0"/>
              <a:t> (</a:t>
            </a:r>
            <a:r>
              <a:rPr lang="id-ID" sz="2000" dirty="0" smtClean="0">
                <a:sym typeface="Wingdings" pitchFamily="2" charset="2"/>
              </a:rPr>
              <a:t> a Project</a:t>
            </a:r>
            <a:r>
              <a:rPr lang="id-ID" sz="2000" dirty="0" smtClean="0"/>
              <a:t>)</a:t>
            </a:r>
            <a:endParaRPr lang="en-US" sz="2000" dirty="0"/>
          </a:p>
          <a:p>
            <a:endParaRPr lang="id-ID" sz="2000" dirty="0" smtClean="0"/>
          </a:p>
          <a:p>
            <a:r>
              <a:rPr lang="en-US" sz="2000" dirty="0" smtClean="0"/>
              <a:t>Systems engineering</a:t>
            </a:r>
            <a:r>
              <a:rPr lang="id-ID" sz="2000" dirty="0" smtClean="0"/>
              <a:t> </a:t>
            </a:r>
            <a:r>
              <a:rPr lang="en-US" sz="2000" dirty="0" smtClean="0"/>
              <a:t>is </a:t>
            </a:r>
            <a:r>
              <a:rPr lang="en-US" sz="2000" dirty="0"/>
              <a:t>an inherent part of project management — the part that is concerned with </a:t>
            </a:r>
            <a:r>
              <a:rPr lang="en-US" sz="2000" dirty="0" smtClean="0"/>
              <a:t>guiding</a:t>
            </a:r>
            <a:r>
              <a:rPr lang="id-ID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/>
              <a:t>engineering effort itself — setting its objectives, guiding its execution, </a:t>
            </a:r>
            <a:r>
              <a:rPr lang="en-US" sz="2000" dirty="0" smtClean="0"/>
              <a:t>evaluating</a:t>
            </a:r>
            <a:r>
              <a:rPr lang="id-ID" sz="2000" dirty="0" smtClean="0"/>
              <a:t> </a:t>
            </a:r>
            <a:r>
              <a:rPr lang="en-US" sz="2000" dirty="0" smtClean="0"/>
              <a:t>its </a:t>
            </a:r>
            <a:r>
              <a:rPr lang="en-US" sz="2000" dirty="0"/>
              <a:t>results, and prescribing necessary corrective actions to keep it on course. The </a:t>
            </a:r>
            <a:r>
              <a:rPr lang="en-US" sz="2000" dirty="0" smtClean="0"/>
              <a:t>management</a:t>
            </a:r>
            <a:r>
              <a:rPr lang="id-ID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dirty="0"/>
              <a:t>the planning and control aspects of the project </a:t>
            </a:r>
            <a:r>
              <a:rPr lang="en-US" sz="2000" dirty="0" smtClean="0"/>
              <a:t>fiscal</a:t>
            </a:r>
            <a:r>
              <a:rPr lang="en-US" sz="2000" dirty="0"/>
              <a:t>, contractual, </a:t>
            </a:r>
            <a:r>
              <a:rPr lang="en-US" sz="2000" dirty="0" smtClean="0"/>
              <a:t>and</a:t>
            </a:r>
            <a:r>
              <a:rPr lang="id-ID" sz="2000" dirty="0" smtClean="0"/>
              <a:t> </a:t>
            </a:r>
            <a:r>
              <a:rPr lang="en-US" sz="2000" dirty="0" smtClean="0"/>
              <a:t>customer </a:t>
            </a:r>
            <a:r>
              <a:rPr lang="en-US" sz="2000" dirty="0"/>
              <a:t>relations is supported by systems engineering but is usually not </a:t>
            </a:r>
            <a:r>
              <a:rPr lang="en-US" sz="2000" dirty="0" smtClean="0"/>
              <a:t>considered</a:t>
            </a:r>
            <a:r>
              <a:rPr lang="id-ID" sz="2000" dirty="0" smtClean="0"/>
              <a:t> </a:t>
            </a:r>
            <a:r>
              <a:rPr lang="en-US" sz="2000" dirty="0" smtClean="0"/>
              <a:t>to </a:t>
            </a:r>
            <a:r>
              <a:rPr lang="en-US" sz="2000" dirty="0"/>
              <a:t>be part of the systems engineering function. </a:t>
            </a:r>
            <a:endParaRPr lang="id-ID" sz="200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177254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05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732887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Advancing Technology : Risks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63965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/>
              <a:t>Advances in </a:t>
            </a:r>
            <a:r>
              <a:rPr lang="id-ID" sz="2000" dirty="0" smtClean="0"/>
              <a:t>technology </a:t>
            </a:r>
            <a:r>
              <a:rPr lang="en-US" sz="2000" dirty="0" smtClean="0"/>
              <a:t>have </a:t>
            </a:r>
            <a:r>
              <a:rPr lang="en-US" sz="2000" dirty="0"/>
              <a:t>not only affected the nature of </a:t>
            </a:r>
            <a:r>
              <a:rPr lang="en-US" sz="2000" dirty="0" smtClean="0"/>
              <a:t>products</a:t>
            </a:r>
            <a:r>
              <a:rPr lang="id-ID" sz="2000" dirty="0" smtClean="0"/>
              <a:t>,</a:t>
            </a:r>
            <a:r>
              <a:rPr lang="en-US" sz="2000" dirty="0" smtClean="0"/>
              <a:t> </a:t>
            </a:r>
            <a:r>
              <a:rPr lang="en-US" sz="2000" dirty="0"/>
              <a:t>but have also fundamentally </a:t>
            </a:r>
            <a:r>
              <a:rPr lang="en-US" sz="2000" dirty="0" smtClean="0"/>
              <a:t>changed</a:t>
            </a:r>
            <a:r>
              <a:rPr lang="id-ID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/>
              <a:t>way they are engineered, produced, and </a:t>
            </a:r>
            <a:r>
              <a:rPr lang="en-US" sz="2000" dirty="0" smtClean="0"/>
              <a:t>operated</a:t>
            </a:r>
            <a:r>
              <a:rPr lang="id-ID" sz="2000" dirty="0" smtClean="0"/>
              <a:t>:</a:t>
            </a:r>
          </a:p>
          <a:p>
            <a:r>
              <a:rPr lang="id-ID" sz="2000" u="sng" dirty="0" smtClean="0"/>
              <a:t>E</a:t>
            </a:r>
            <a:r>
              <a:rPr lang="en-US" sz="2000" u="sng" dirty="0" err="1"/>
              <a:t>ngineering</a:t>
            </a:r>
            <a:r>
              <a:rPr lang="en-US" sz="2000" dirty="0"/>
              <a:t> applies known principles to practical ends</a:t>
            </a:r>
            <a:r>
              <a:rPr lang="id-ID" sz="2000" dirty="0"/>
              <a:t> </a:t>
            </a:r>
            <a:r>
              <a:rPr lang="id-ID" sz="2000" dirty="0" smtClean="0">
                <a:sym typeface="Wingdings" pitchFamily="2" charset="2"/>
              </a:rPr>
              <a:t> </a:t>
            </a:r>
            <a:r>
              <a:rPr lang="en-US" sz="2000" u="sng" dirty="0" smtClean="0"/>
              <a:t>Innovation</a:t>
            </a:r>
            <a:r>
              <a:rPr lang="id-ID" sz="2000" dirty="0"/>
              <a:t>: </a:t>
            </a:r>
            <a:r>
              <a:rPr lang="en-US" sz="2000" dirty="0"/>
              <a:t>produces new materials, devices, and processes, whose characteristics are not</a:t>
            </a:r>
            <a:r>
              <a:rPr lang="id-ID" sz="2000" dirty="0"/>
              <a:t> </a:t>
            </a:r>
            <a:r>
              <a:rPr lang="en-US" sz="2000" dirty="0"/>
              <a:t>yet fully measured or understood. </a:t>
            </a:r>
            <a:r>
              <a:rPr lang="id-ID" sz="2000" dirty="0" smtClean="0"/>
              <a:t> E</a:t>
            </a:r>
            <a:r>
              <a:rPr lang="en-US" sz="2000" b="1" dirty="0" err="1"/>
              <a:t>ngineering</a:t>
            </a:r>
            <a:r>
              <a:rPr lang="en-US" sz="2000" b="1" dirty="0"/>
              <a:t> of new</a:t>
            </a:r>
            <a:r>
              <a:rPr lang="id-ID" sz="2000" b="1" dirty="0"/>
              <a:t> </a:t>
            </a:r>
            <a:r>
              <a:rPr lang="en-US" sz="2000" b="1" dirty="0"/>
              <a:t>systems</a:t>
            </a:r>
            <a:r>
              <a:rPr lang="id-ID" sz="2000" b="1" dirty="0"/>
              <a:t>:</a:t>
            </a:r>
            <a:r>
              <a:rPr lang="en-US" sz="2000" dirty="0"/>
              <a:t> increases the risk of </a:t>
            </a:r>
            <a:r>
              <a:rPr lang="en-US" sz="2000" u="sng" dirty="0"/>
              <a:t>encountering unexpected properties </a:t>
            </a:r>
            <a:r>
              <a:rPr lang="id-ID" sz="2000" u="sng" dirty="0"/>
              <a:t>&amp;</a:t>
            </a:r>
            <a:r>
              <a:rPr lang="en-US" sz="2000" u="sng" dirty="0"/>
              <a:t> effects</a:t>
            </a:r>
            <a:r>
              <a:rPr lang="en-US" sz="2000" dirty="0"/>
              <a:t> </a:t>
            </a:r>
            <a:r>
              <a:rPr lang="id-ID" sz="2000" dirty="0"/>
              <a:t> </a:t>
            </a:r>
            <a:r>
              <a:rPr lang="id-ID" sz="2000" dirty="0">
                <a:sym typeface="Wingdings" pitchFamily="2" charset="2"/>
              </a:rPr>
              <a:t></a:t>
            </a:r>
            <a:r>
              <a:rPr lang="id-ID" sz="2000" dirty="0"/>
              <a:t> </a:t>
            </a:r>
            <a:r>
              <a:rPr lang="id-ID" sz="2000" dirty="0" smtClean="0"/>
              <a:t>      </a:t>
            </a:r>
            <a:r>
              <a:rPr lang="en-US" sz="2000" dirty="0"/>
              <a:t>might impact </a:t>
            </a:r>
            <a:r>
              <a:rPr lang="id-ID" sz="2000" dirty="0"/>
              <a:t>(</a:t>
            </a:r>
            <a:r>
              <a:rPr lang="en-US" sz="2000" dirty="0"/>
              <a:t>system performance </a:t>
            </a:r>
            <a:r>
              <a:rPr lang="id-ID" sz="2000" dirty="0"/>
              <a:t>&amp;</a:t>
            </a:r>
            <a:r>
              <a:rPr lang="en-US" sz="2000" dirty="0"/>
              <a:t> might require costly changes </a:t>
            </a:r>
            <a:r>
              <a:rPr lang="id-ID" sz="2000" u="sng" dirty="0"/>
              <a:t>&amp;</a:t>
            </a:r>
            <a:r>
              <a:rPr lang="en-US" sz="2000" dirty="0"/>
              <a:t> program</a:t>
            </a:r>
            <a:r>
              <a:rPr lang="id-ID" sz="2000" dirty="0"/>
              <a:t> </a:t>
            </a:r>
            <a:r>
              <a:rPr lang="id-ID" sz="2000" dirty="0" smtClean="0"/>
              <a:t>delays </a:t>
            </a:r>
            <a:r>
              <a:rPr lang="id-ID" sz="2000" dirty="0" smtClean="0">
                <a:sym typeface="Wingdings" pitchFamily="2" charset="2"/>
              </a:rPr>
              <a:t> </a:t>
            </a:r>
            <a:r>
              <a:rPr lang="id-ID" sz="2000" dirty="0"/>
              <a:t>F</a:t>
            </a:r>
            <a:r>
              <a:rPr lang="en-US" sz="2000" dirty="0" err="1"/>
              <a:t>ailure</a:t>
            </a:r>
            <a:r>
              <a:rPr lang="en-US" sz="2000" dirty="0"/>
              <a:t> to apply the latest technology to system development also carries</a:t>
            </a:r>
            <a:r>
              <a:rPr lang="id-ID" sz="2000" dirty="0"/>
              <a:t> </a:t>
            </a:r>
            <a:r>
              <a:rPr lang="en-US" sz="2000" dirty="0"/>
              <a:t>risks. </a:t>
            </a:r>
            <a:endParaRPr lang="id-ID" sz="2000" dirty="0"/>
          </a:p>
          <a:p>
            <a:endParaRPr lang="id-ID" sz="20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5441" y="3317946"/>
            <a:ext cx="9144000" cy="732887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>
                <a:solidFill>
                  <a:schemeClr val="bg1"/>
                </a:solidFill>
              </a:rPr>
              <a:t>Competition: Trade - offs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-5441" y="4682262"/>
            <a:ext cx="9144000" cy="73288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b="1" dirty="0">
                <a:solidFill>
                  <a:schemeClr val="bg1"/>
                </a:solidFill>
              </a:rPr>
              <a:t>Specialization: Interfaces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6177254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50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732887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chemeClr val="bg1"/>
                </a:solidFill>
              </a:rPr>
              <a:t>SYSTEMS ENGINEERING AS A PROFESSION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11597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/>
              <a:t>Career Choices; Orientation of Technical Professionals; </a:t>
            </a:r>
            <a:r>
              <a:rPr lang="en-US" b="1" dirty="0"/>
              <a:t>The Challenge of Systems Engineering</a:t>
            </a:r>
            <a:r>
              <a:rPr lang="id-ID" b="1" dirty="0"/>
              <a:t>;  </a:t>
            </a:r>
          </a:p>
          <a:p>
            <a:r>
              <a:rPr lang="en-US" b="1" dirty="0"/>
              <a:t>What Then Is the Attraction of Systems Engineering?</a:t>
            </a:r>
            <a:r>
              <a:rPr lang="id-ID" b="1" dirty="0" smtClean="0"/>
              <a:t>;.  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0" y="1504070"/>
            <a:ext cx="9144000" cy="5386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Attributes and Motivations of Systems </a:t>
            </a:r>
            <a:r>
              <a:rPr lang="en-US" sz="2400" b="1" dirty="0" smtClean="0"/>
              <a:t>Engineers</a:t>
            </a:r>
            <a:r>
              <a:rPr lang="id-ID" sz="2400" b="1" dirty="0" smtClean="0"/>
              <a:t>:</a:t>
            </a:r>
          </a:p>
          <a:p>
            <a:r>
              <a:rPr lang="en-US" sz="1600" dirty="0" smtClean="0"/>
              <a:t>A </a:t>
            </a:r>
            <a:r>
              <a:rPr lang="en-US" sz="1600" dirty="0"/>
              <a:t>systems engineer will be required to work in a multidisciplinary </a:t>
            </a:r>
            <a:r>
              <a:rPr lang="en-US" sz="1600" dirty="0" smtClean="0"/>
              <a:t>environment</a:t>
            </a:r>
            <a:r>
              <a:rPr lang="id-ID" sz="1600" dirty="0" smtClean="0"/>
              <a:t> </a:t>
            </a:r>
            <a:r>
              <a:rPr lang="en-US" sz="1600" dirty="0" smtClean="0"/>
              <a:t>and </a:t>
            </a:r>
            <a:r>
              <a:rPr lang="en-US" sz="1600" dirty="0"/>
              <a:t>to grasp the essentials of related disciplines. It is here that an aptitude for </a:t>
            </a:r>
            <a:r>
              <a:rPr lang="en-US" sz="1600" dirty="0" smtClean="0"/>
              <a:t>science</a:t>
            </a:r>
            <a:r>
              <a:rPr lang="id-ID" sz="1600" dirty="0" smtClean="0"/>
              <a:t> </a:t>
            </a:r>
            <a:r>
              <a:rPr lang="en-US" sz="1600" dirty="0" smtClean="0"/>
              <a:t>and </a:t>
            </a:r>
            <a:r>
              <a:rPr lang="en-US" sz="1600" dirty="0"/>
              <a:t>engineering helps a great deal because it makes it much easier and less </a:t>
            </a:r>
            <a:r>
              <a:rPr lang="en-US" sz="1600" dirty="0" smtClean="0"/>
              <a:t>threatening</a:t>
            </a:r>
            <a:r>
              <a:rPr lang="id-ID" sz="1600" dirty="0" smtClean="0"/>
              <a:t> </a:t>
            </a:r>
            <a:r>
              <a:rPr lang="en-US" sz="1600" dirty="0" smtClean="0"/>
              <a:t>for </a:t>
            </a:r>
            <a:r>
              <a:rPr lang="en-US" sz="1600" dirty="0"/>
              <a:t>individuals to learn the essentials of new disciplines. It is not so much that </a:t>
            </a:r>
            <a:r>
              <a:rPr lang="en-US" sz="1600" dirty="0" smtClean="0"/>
              <a:t>they</a:t>
            </a:r>
            <a:r>
              <a:rPr lang="id-ID" sz="1600" dirty="0" smtClean="0"/>
              <a:t> </a:t>
            </a:r>
            <a:r>
              <a:rPr lang="en-US" sz="1600" dirty="0" smtClean="0"/>
              <a:t>require </a:t>
            </a:r>
            <a:r>
              <a:rPr lang="en-US" sz="1600" dirty="0"/>
              <a:t>in depth knowledge of higher mathematics, but rather, those who have a </a:t>
            </a:r>
            <a:r>
              <a:rPr lang="en-US" sz="1600" dirty="0" smtClean="0"/>
              <a:t>limited</a:t>
            </a:r>
            <a:r>
              <a:rPr lang="id-ID" sz="1600" dirty="0" smtClean="0"/>
              <a:t> </a:t>
            </a:r>
            <a:r>
              <a:rPr lang="en-US" sz="1600" dirty="0" smtClean="0"/>
              <a:t>mathematical </a:t>
            </a:r>
            <a:r>
              <a:rPr lang="en-US" sz="1600" dirty="0"/>
              <a:t>background tend to lack </a:t>
            </a:r>
            <a:r>
              <a:rPr lang="en-US" sz="1600" dirty="0" smtClean="0"/>
              <a:t>confidence </a:t>
            </a:r>
            <a:r>
              <a:rPr lang="en-US" sz="1600" dirty="0"/>
              <a:t>in their ability to grasp subjects </a:t>
            </a:r>
            <a:r>
              <a:rPr lang="en-US" sz="1600" dirty="0" smtClean="0"/>
              <a:t>that</a:t>
            </a:r>
            <a:r>
              <a:rPr lang="id-ID" sz="1600" dirty="0" smtClean="0"/>
              <a:t> inherently </a:t>
            </a:r>
            <a:r>
              <a:rPr lang="id-ID" sz="1600" dirty="0"/>
              <a:t>contain mathematical concepts.</a:t>
            </a:r>
          </a:p>
          <a:p>
            <a:r>
              <a:rPr lang="en-US" sz="1600" dirty="0"/>
              <a:t>A systems engineer should have a creative bent and must like to solve </a:t>
            </a:r>
            <a:r>
              <a:rPr lang="en-US" sz="1600" dirty="0" smtClean="0"/>
              <a:t>practical</a:t>
            </a:r>
            <a:r>
              <a:rPr lang="id-ID" sz="1600" dirty="0" smtClean="0"/>
              <a:t> </a:t>
            </a:r>
            <a:r>
              <a:rPr lang="en-US" sz="1600" dirty="0" smtClean="0"/>
              <a:t>problems</a:t>
            </a:r>
            <a:r>
              <a:rPr lang="en-US" sz="1600" dirty="0"/>
              <a:t>. An interest in the job should be greater than an interest in career advancement</a:t>
            </a:r>
            <a:r>
              <a:rPr lang="en-US" sz="1600" dirty="0" smtClean="0"/>
              <a:t>.</a:t>
            </a:r>
            <a:r>
              <a:rPr lang="id-ID" sz="1600" dirty="0" smtClean="0"/>
              <a:t> </a:t>
            </a:r>
            <a:r>
              <a:rPr lang="en-US" sz="1600" dirty="0" smtClean="0"/>
              <a:t>Systems </a:t>
            </a:r>
            <a:r>
              <a:rPr lang="en-US" sz="1600" dirty="0"/>
              <a:t>engineering is more of a challenge than a quick way to the top</a:t>
            </a:r>
            <a:r>
              <a:rPr lang="en-US" sz="1600" dirty="0" smtClean="0"/>
              <a:t>.</a:t>
            </a:r>
            <a:r>
              <a:rPr lang="id-ID" sz="1600" dirty="0" smtClean="0"/>
              <a:t> </a:t>
            </a:r>
          </a:p>
          <a:p>
            <a:endParaRPr lang="id-ID" sz="1600" dirty="0" smtClean="0"/>
          </a:p>
          <a:p>
            <a:r>
              <a:rPr lang="en-US" sz="1600" u="sng" dirty="0" smtClean="0"/>
              <a:t>The </a:t>
            </a:r>
            <a:r>
              <a:rPr lang="en-US" sz="1600" u="sng" dirty="0"/>
              <a:t>following characteristics are commonly found in successful systems engineers</a:t>
            </a:r>
            <a:r>
              <a:rPr lang="en-US" sz="1600" u="sng" dirty="0" smtClean="0"/>
              <a:t>.</a:t>
            </a:r>
            <a:r>
              <a:rPr lang="id-ID" sz="1600" u="sng" dirty="0" smtClean="0"/>
              <a:t> They</a:t>
            </a:r>
            <a:endParaRPr lang="id-ID" sz="1600" u="sng" dirty="0"/>
          </a:p>
          <a:p>
            <a:r>
              <a:rPr lang="en-US" sz="1600" dirty="0"/>
              <a:t>1. enjoy learning new things and solving problems,</a:t>
            </a:r>
          </a:p>
          <a:p>
            <a:r>
              <a:rPr lang="id-ID" sz="1600" dirty="0"/>
              <a:t>2. like challenges,</a:t>
            </a:r>
          </a:p>
          <a:p>
            <a:r>
              <a:rPr lang="en-US" sz="1600" dirty="0"/>
              <a:t>3. are skeptical of unproven assertions,</a:t>
            </a:r>
          </a:p>
          <a:p>
            <a:r>
              <a:rPr lang="en-US" sz="1600" dirty="0"/>
              <a:t>4. are open - minded to new ideas,</a:t>
            </a:r>
          </a:p>
          <a:p>
            <a:r>
              <a:rPr lang="en-US" sz="1600" dirty="0"/>
              <a:t>5. have a solid background in science and engineering,</a:t>
            </a:r>
          </a:p>
          <a:p>
            <a:r>
              <a:rPr lang="en-US" sz="1600" dirty="0"/>
              <a:t>6. have demonstrated technical achievement in a specialty area,</a:t>
            </a:r>
          </a:p>
          <a:p>
            <a:r>
              <a:rPr lang="en-US" sz="1600" dirty="0"/>
              <a:t>7. are knowledgeable in several engineering areas,</a:t>
            </a:r>
          </a:p>
          <a:p>
            <a:r>
              <a:rPr lang="en-US" sz="1600" dirty="0"/>
              <a:t>8. pick up new ideas and information quickly, </a:t>
            </a:r>
            <a:r>
              <a:rPr lang="en-US" sz="1600" dirty="0" smtClean="0"/>
              <a:t>and</a:t>
            </a:r>
            <a:endParaRPr lang="id-ID" sz="1600" dirty="0" smtClean="0"/>
          </a:p>
          <a:p>
            <a:r>
              <a:rPr lang="id-ID" sz="1600" dirty="0" smtClean="0"/>
              <a:t>9. Have a good interpersonal and communication skills.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177254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70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Describe what is the </a:t>
            </a:r>
            <a:r>
              <a:rPr lang="id-ID" i="1" dirty="0"/>
              <a:t>system boundaries and the context diagram</a:t>
            </a:r>
            <a:r>
              <a:rPr lang="en-US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9184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6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PERTEMUAN 7 &amp; 8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4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understand the </a:t>
            </a:r>
            <a:r>
              <a:rPr lang="en-US" i="1" dirty="0"/>
              <a:t>system boundaries and the context diagram,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75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/>
              <a:t>system boundaries: the context diagram</a:t>
            </a:r>
            <a:r>
              <a:rPr lang="en-US" dirty="0"/>
              <a:t> </a:t>
            </a:r>
            <a:endParaRPr lang="en-US" dirty="0" smtClean="0"/>
          </a:p>
          <a:p>
            <a:endParaRPr lang="id-ID" i="1" dirty="0"/>
          </a:p>
          <a:p>
            <a:r>
              <a:rPr lang="id-ID" i="1" dirty="0"/>
              <a:t>Mid-semester Examination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012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46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793" y="878003"/>
            <a:ext cx="7866415" cy="1776254"/>
          </a:xfrm>
        </p:spPr>
        <p:txBody>
          <a:bodyPr anchor="ctr">
            <a:normAutofit/>
          </a:bodyPr>
          <a:lstStyle/>
          <a:p>
            <a:r>
              <a:rPr lang="id-ID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id-ID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System Development Process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811308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ENGINEERING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47506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Adapted from source: SYSTEMS ENGINEERING PRINCIPLES AND PRACTICE SECOND EDITION, Alexander Kossiakoff, William </a:t>
            </a:r>
            <a:r>
              <a:rPr lang="id-ID" dirty="0"/>
              <a:t>N. </a:t>
            </a:r>
            <a:r>
              <a:rPr lang="id-ID" dirty="0" smtClean="0"/>
              <a:t>Sweet, Samuel </a:t>
            </a:r>
            <a:r>
              <a:rPr lang="id-ID" dirty="0"/>
              <a:t>J. </a:t>
            </a:r>
            <a:r>
              <a:rPr lang="id-ID" dirty="0" smtClean="0"/>
              <a:t>Seymour, Steven </a:t>
            </a:r>
            <a:r>
              <a:rPr lang="id-ID" dirty="0"/>
              <a:t>M. </a:t>
            </a:r>
            <a:r>
              <a:rPr lang="id-ID" dirty="0" smtClean="0"/>
              <a:t>Biemer, </a:t>
            </a:r>
            <a:r>
              <a:rPr lang="en-US" dirty="0" smtClean="0"/>
              <a:t>A </a:t>
            </a:r>
            <a:r>
              <a:rPr lang="en-US" dirty="0"/>
              <a:t>JOHN WILEY &amp; SONS, INC. </a:t>
            </a:r>
            <a:r>
              <a:rPr lang="en-US" dirty="0" smtClean="0"/>
              <a:t>PUBLICATIO</a:t>
            </a:r>
            <a:r>
              <a:rPr lang="id-ID" dirty="0" smtClean="0"/>
              <a:t>N, 2011</a:t>
            </a:r>
            <a:endParaRPr lang="id-ID" dirty="0"/>
          </a:p>
        </p:txBody>
      </p:sp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1" y="191710"/>
            <a:ext cx="692185" cy="5049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520528" y="5292330"/>
            <a:ext cx="5909471" cy="67227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Husni S. Sastramihardja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4631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637136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System Engineering Development Process (SEDP)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855402"/>
            <a:ext cx="9144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M</a:t>
            </a:r>
            <a:r>
              <a:rPr lang="en-US" dirty="0" err="1" smtClean="0"/>
              <a:t>odern</a:t>
            </a:r>
            <a:r>
              <a:rPr lang="en-US" dirty="0" smtClean="0"/>
              <a:t> </a:t>
            </a:r>
            <a:r>
              <a:rPr lang="en-US" dirty="0"/>
              <a:t>engineered systems come into being in </a:t>
            </a:r>
            <a:r>
              <a:rPr lang="en-US" dirty="0" smtClean="0"/>
              <a:t>response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societal needs or because of new opportunities offered by advancing technology, </a:t>
            </a:r>
            <a:r>
              <a:rPr lang="en-US" dirty="0" smtClean="0"/>
              <a:t>or</a:t>
            </a:r>
            <a:r>
              <a:rPr lang="id-ID" dirty="0" smtClean="0"/>
              <a:t> </a:t>
            </a:r>
            <a:r>
              <a:rPr lang="en-US" dirty="0" smtClean="0"/>
              <a:t>both</a:t>
            </a:r>
            <a:r>
              <a:rPr lang="en-US" dirty="0"/>
              <a:t>. The evolution of a particular new system from the time when a need for it 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smtClean="0"/>
              <a:t>recognized </a:t>
            </a:r>
            <a:r>
              <a:rPr lang="en-US" dirty="0"/>
              <a:t>and a feasible technical approach is </a:t>
            </a:r>
            <a:r>
              <a:rPr lang="en-US" dirty="0" smtClean="0"/>
              <a:t>identified</a:t>
            </a:r>
            <a:r>
              <a:rPr lang="en-US" dirty="0"/>
              <a:t>, through its development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introduction </a:t>
            </a:r>
            <a:r>
              <a:rPr lang="en-US" dirty="0"/>
              <a:t>into operational use, is a complex effort, which will be referred to as </a:t>
            </a:r>
            <a:r>
              <a:rPr lang="en-US" sz="2000" b="1" dirty="0" smtClean="0"/>
              <a:t>the</a:t>
            </a:r>
            <a:r>
              <a:rPr lang="id-ID" sz="2000" b="1" dirty="0" smtClean="0"/>
              <a:t> </a:t>
            </a:r>
            <a:r>
              <a:rPr lang="en-US" sz="2000" b="1" i="1" dirty="0" smtClean="0"/>
              <a:t>system </a:t>
            </a:r>
            <a:r>
              <a:rPr lang="en-US" sz="2000" b="1" i="1" dirty="0"/>
              <a:t>development process </a:t>
            </a:r>
            <a:r>
              <a:rPr lang="en-US" dirty="0"/>
              <a:t>. 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0" y="2116417"/>
            <a:ext cx="9144000" cy="4647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A typical major system development exhibits the following characteristics</a:t>
            </a:r>
            <a:r>
              <a:rPr lang="en-US" dirty="0"/>
              <a:t>:</a:t>
            </a:r>
          </a:p>
          <a:p>
            <a:r>
              <a:rPr lang="en-US" dirty="0"/>
              <a:t>• It is a complex effort.</a:t>
            </a:r>
          </a:p>
          <a:p>
            <a:r>
              <a:rPr lang="en-US" dirty="0"/>
              <a:t>• It meets an important user need.</a:t>
            </a:r>
          </a:p>
          <a:p>
            <a:r>
              <a:rPr lang="en-US" dirty="0"/>
              <a:t>• It usually requires several years to complete.</a:t>
            </a:r>
          </a:p>
          <a:p>
            <a:r>
              <a:rPr lang="en-US" dirty="0"/>
              <a:t>• It is made up of many interrelated tasks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/>
              <a:t>• It involves several different disciplines.</a:t>
            </a:r>
          </a:p>
          <a:p>
            <a:r>
              <a:rPr lang="en-US" dirty="0"/>
              <a:t>• It is usually performed by several organizations.</a:t>
            </a:r>
          </a:p>
          <a:p>
            <a:r>
              <a:rPr lang="en-US" dirty="0"/>
              <a:t>• It has a </a:t>
            </a:r>
            <a:r>
              <a:rPr lang="en-US" dirty="0" smtClean="0"/>
              <a:t>specific </a:t>
            </a:r>
            <a:r>
              <a:rPr lang="en-US" dirty="0"/>
              <a:t>schedule and budget</a:t>
            </a:r>
            <a:r>
              <a:rPr lang="en-US" dirty="0" smtClean="0"/>
              <a:t>.</a:t>
            </a:r>
            <a:endParaRPr lang="id-ID" dirty="0" smtClean="0"/>
          </a:p>
          <a:p>
            <a:endParaRPr lang="en-US" sz="800" dirty="0"/>
          </a:p>
          <a:p>
            <a:r>
              <a:rPr lang="id-ID" b="1" u="sng" dirty="0" smtClean="0"/>
              <a:t>Factors in</a:t>
            </a:r>
            <a:r>
              <a:rPr lang="id-ID" dirty="0" smtClean="0"/>
              <a:t> </a:t>
            </a:r>
            <a:r>
              <a:rPr lang="en-US" dirty="0" smtClean="0"/>
              <a:t>development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id-ID" dirty="0" smtClean="0"/>
              <a:t>i</a:t>
            </a:r>
            <a:r>
              <a:rPr lang="en-US" dirty="0" err="1" smtClean="0"/>
              <a:t>ntroduction</a:t>
            </a:r>
            <a:r>
              <a:rPr lang="en-US" dirty="0" smtClean="0"/>
              <a:t> </a:t>
            </a:r>
            <a:r>
              <a:rPr lang="en-US" dirty="0"/>
              <a:t>into the use of a complex </a:t>
            </a:r>
            <a:r>
              <a:rPr lang="en-US" dirty="0" smtClean="0"/>
              <a:t>system</a:t>
            </a:r>
            <a:r>
              <a:rPr lang="id-ID" dirty="0" smtClean="0"/>
              <a:t>:</a:t>
            </a:r>
          </a:p>
          <a:p>
            <a:r>
              <a:rPr lang="id-ID" dirty="0" smtClean="0"/>
              <a:t>1)</a:t>
            </a:r>
            <a:r>
              <a:rPr lang="en-US" dirty="0" smtClean="0"/>
              <a:t> </a:t>
            </a:r>
            <a:r>
              <a:rPr lang="id-ID" dirty="0" smtClean="0"/>
              <a:t>including some phases (</a:t>
            </a:r>
            <a:r>
              <a:rPr lang="en-US" dirty="0"/>
              <a:t>progresses from concept</a:t>
            </a:r>
            <a:r>
              <a:rPr lang="id-ID" dirty="0"/>
              <a:t> </a:t>
            </a:r>
            <a:r>
              <a:rPr lang="en-US" dirty="0"/>
              <a:t>through engineering, production, </a:t>
            </a:r>
            <a:r>
              <a:rPr lang="id-ID" dirty="0"/>
              <a:t>&amp;</a:t>
            </a:r>
            <a:r>
              <a:rPr lang="en-US" dirty="0" smtClean="0"/>
              <a:t> </a:t>
            </a:r>
            <a:r>
              <a:rPr lang="en-US" dirty="0"/>
              <a:t>operational </a:t>
            </a:r>
            <a:r>
              <a:rPr lang="en-US" dirty="0" smtClean="0"/>
              <a:t>us</a:t>
            </a:r>
            <a:r>
              <a:rPr lang="id-ID" dirty="0" smtClean="0"/>
              <a:t>e)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it requires la</a:t>
            </a:r>
            <a:r>
              <a:rPr lang="en-US" dirty="0" err="1" smtClean="0"/>
              <a:t>rge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</a:p>
          <a:p>
            <a:r>
              <a:rPr lang="id-ID" dirty="0"/>
              <a:t> </a:t>
            </a:r>
            <a:r>
              <a:rPr lang="id-ID" dirty="0" smtClean="0"/>
              <a:t>    </a:t>
            </a:r>
            <a:r>
              <a:rPr lang="en-US" dirty="0" smtClean="0"/>
              <a:t>commitments </a:t>
            </a:r>
            <a:r>
              <a:rPr lang="en-US" dirty="0"/>
              <a:t>of </a:t>
            </a:r>
            <a:r>
              <a:rPr lang="en-US" dirty="0" smtClean="0"/>
              <a:t>resources</a:t>
            </a:r>
            <a:r>
              <a:rPr lang="id-ID" dirty="0" smtClean="0"/>
              <a:t>.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/>
              <a:t>2) </a:t>
            </a:r>
            <a:r>
              <a:rPr lang="en-US" dirty="0" smtClean="0"/>
              <a:t>involves </a:t>
            </a:r>
            <a:r>
              <a:rPr lang="en-US" dirty="0"/>
              <a:t>risks, which must be </a:t>
            </a:r>
            <a:r>
              <a:rPr lang="en-US" dirty="0" smtClean="0"/>
              <a:t>identified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resolved as early </a:t>
            </a:r>
            <a:r>
              <a:rPr lang="en-US" dirty="0" smtClean="0"/>
              <a:t>as</a:t>
            </a:r>
            <a:r>
              <a:rPr lang="id-ID" dirty="0" smtClean="0"/>
              <a:t> </a:t>
            </a:r>
            <a:r>
              <a:rPr lang="en-US" dirty="0" smtClean="0"/>
              <a:t>possible</a:t>
            </a:r>
            <a:r>
              <a:rPr lang="en-US" dirty="0"/>
              <a:t>. </a:t>
            </a:r>
            <a:endParaRPr lang="id-ID" dirty="0" smtClean="0"/>
          </a:p>
          <a:p>
            <a:r>
              <a:rPr lang="id-ID" dirty="0" smtClean="0"/>
              <a:t>3) </a:t>
            </a:r>
            <a:r>
              <a:rPr lang="en-US" dirty="0" smtClean="0"/>
              <a:t>be </a:t>
            </a:r>
            <a:r>
              <a:rPr lang="en-US" dirty="0"/>
              <a:t>conducted in a step - by </a:t>
            </a:r>
            <a:r>
              <a:rPr lang="en-US" dirty="0" smtClean="0"/>
              <a:t>-</a:t>
            </a:r>
            <a:r>
              <a:rPr lang="id-ID" dirty="0" smtClean="0"/>
              <a:t> </a:t>
            </a:r>
            <a:r>
              <a:rPr lang="en-US" dirty="0" smtClean="0"/>
              <a:t>step manner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en-US" dirty="0" smtClean="0"/>
              <a:t>the </a:t>
            </a:r>
            <a:r>
              <a:rPr lang="en-US" dirty="0"/>
              <a:t>success of each step is </a:t>
            </a:r>
            <a:r>
              <a:rPr lang="en-US" dirty="0" smtClean="0"/>
              <a:t>demonstrated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en-US" dirty="0" smtClean="0"/>
              <a:t>the </a:t>
            </a:r>
            <a:r>
              <a:rPr lang="en-US" dirty="0"/>
              <a:t>basis for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next </a:t>
            </a:r>
            <a:r>
              <a:rPr lang="en-US" dirty="0"/>
              <a:t>one validated, </a:t>
            </a:r>
            <a:r>
              <a:rPr lang="id-ID" dirty="0" smtClean="0"/>
              <a:t> </a:t>
            </a:r>
          </a:p>
          <a:p>
            <a:r>
              <a:rPr lang="id-ID" dirty="0"/>
              <a:t> </a:t>
            </a:r>
            <a:r>
              <a:rPr lang="id-ID" dirty="0" smtClean="0"/>
              <a:t>   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en-US" dirty="0" smtClean="0"/>
              <a:t>a </a:t>
            </a:r>
            <a:r>
              <a:rPr lang="en-US" dirty="0"/>
              <a:t>decision is made to proceed to the next step.</a:t>
            </a:r>
            <a:endParaRPr lang="id-ID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78852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1" y="119140"/>
            <a:ext cx="692185" cy="504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708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957944"/>
            <a:ext cx="6032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DoD</a:t>
            </a:r>
            <a:r>
              <a:rPr lang="en-US" sz="2400" b="1" dirty="0" smtClean="0"/>
              <a:t> </a:t>
            </a:r>
            <a:r>
              <a:rPr lang="en-US" sz="2400" b="1" dirty="0"/>
              <a:t>system life cycle </a:t>
            </a:r>
            <a:r>
              <a:rPr lang="en-US" sz="2400" b="1" dirty="0" smtClean="0"/>
              <a:t>model.</a:t>
            </a:r>
            <a:endParaRPr lang="id-ID" sz="2400" b="1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45036"/>
            <a:ext cx="9144000" cy="782279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Life Cycle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" y="1542308"/>
            <a:ext cx="914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derived model will be referred to as the “ systems engineering life cycle, ”</a:t>
            </a:r>
            <a:r>
              <a:rPr lang="id-ID" dirty="0"/>
              <a:t>  </a:t>
            </a:r>
            <a:r>
              <a:rPr lang="en-US" dirty="0" smtClean="0"/>
              <a:t>and </a:t>
            </a:r>
            <a:r>
              <a:rPr lang="en-US" dirty="0"/>
              <a:t>will be based on three different sources: the Department of Defense (</a:t>
            </a:r>
            <a:r>
              <a:rPr lang="en-US" dirty="0" err="1"/>
              <a:t>DoD</a:t>
            </a:r>
            <a:r>
              <a:rPr lang="en-US" dirty="0" smtClean="0"/>
              <a:t>)</a:t>
            </a:r>
            <a:r>
              <a:rPr lang="id-ID" dirty="0" smtClean="0"/>
              <a:t> Acquisition </a:t>
            </a:r>
            <a:r>
              <a:rPr lang="id-ID" dirty="0"/>
              <a:t>Management model (DoD 5000.2), the International model ISO/IEC 15288,</a:t>
            </a:r>
          </a:p>
          <a:p>
            <a:r>
              <a:rPr lang="en-US" dirty="0"/>
              <a:t>and the National Society of Professional Engineers (NSPE) model.</a:t>
            </a:r>
            <a:endParaRPr lang="id-ID" dirty="0"/>
          </a:p>
        </p:txBody>
      </p:sp>
      <p:grpSp>
        <p:nvGrpSpPr>
          <p:cNvPr id="3" name="Group 2"/>
          <p:cNvGrpSpPr/>
          <p:nvPr/>
        </p:nvGrpSpPr>
        <p:grpSpPr>
          <a:xfrm>
            <a:off x="190510" y="2580262"/>
            <a:ext cx="8757547" cy="2909795"/>
            <a:chOff x="254013" y="2580261"/>
            <a:chExt cx="11676729" cy="2909795"/>
          </a:xfrm>
        </p:grpSpPr>
        <p:sp>
          <p:nvSpPr>
            <p:cNvPr id="25" name="Rectangle 24"/>
            <p:cNvSpPr/>
            <p:nvPr/>
          </p:nvSpPr>
          <p:spPr>
            <a:xfrm>
              <a:off x="2285974" y="4568314"/>
              <a:ext cx="4100312" cy="6322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75781" y="3439877"/>
              <a:ext cx="1494971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USER’S NEED</a:t>
              </a:r>
              <a:endParaRPr lang="id-ID" sz="1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4013" y="4317977"/>
              <a:ext cx="1516739" cy="11695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TECHNOLOGY </a:t>
              </a:r>
            </a:p>
            <a:p>
              <a:r>
                <a:rPr lang="id-ID" sz="1400" dirty="0" smtClean="0"/>
                <a:t>OPPORTUNITIES &amp; RESOURCES</a:t>
              </a:r>
              <a:endParaRPr lang="id-ID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85974" y="3809987"/>
              <a:ext cx="1213268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PRESYSTEMS ACQUISITON</a:t>
              </a:r>
              <a:endParaRPr lang="id-ID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51290" y="4659059"/>
              <a:ext cx="2240940" cy="830997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1200" dirty="0" smtClean="0"/>
                <a:t>Material Solution Analysis</a:t>
              </a:r>
            </a:p>
            <a:p>
              <a:r>
                <a:rPr lang="id-ID" sz="1200" dirty="0" smtClean="0"/>
                <a:t>Material Development Decision</a:t>
              </a:r>
              <a:endParaRPr lang="id-ID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29126" y="4680833"/>
              <a:ext cx="1213268" cy="64633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1200" dirty="0" smtClean="0"/>
                <a:t>Technology </a:t>
              </a:r>
            </a:p>
            <a:p>
              <a:r>
                <a:rPr lang="id-ID" sz="1200" dirty="0" smtClean="0"/>
                <a:t>Development</a:t>
              </a:r>
              <a:endParaRPr lang="id-ID" sz="1200" dirty="0"/>
            </a:p>
          </p:txBody>
        </p:sp>
        <p:cxnSp>
          <p:nvCxnSpPr>
            <p:cNvPr id="13" name="Straight Arrow Connector 12"/>
            <p:cNvCxnSpPr>
              <a:stCxn id="2" idx="3"/>
            </p:cNvCxnSpPr>
            <p:nvPr/>
          </p:nvCxnSpPr>
          <p:spPr>
            <a:xfrm>
              <a:off x="1770752" y="3593766"/>
              <a:ext cx="406400" cy="368625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3"/>
            </p:cNvCxnSpPr>
            <p:nvPr/>
          </p:nvCxnSpPr>
          <p:spPr>
            <a:xfrm flipV="1">
              <a:off x="1770752" y="4071597"/>
              <a:ext cx="406400" cy="831156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8" idx="2"/>
            </p:cNvCxnSpPr>
            <p:nvPr/>
          </p:nvCxnSpPr>
          <p:spPr>
            <a:xfrm flipV="1">
              <a:off x="2892609" y="4687309"/>
              <a:ext cx="249697" cy="76785"/>
            </a:xfrm>
            <a:prstGeom prst="straightConnector1">
              <a:avLst/>
            </a:prstGeom>
            <a:ln w="28575">
              <a:solidFill>
                <a:schemeClr val="tx2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934782" y="3817247"/>
              <a:ext cx="1213268" cy="738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SYSTEMS ACQUISITON</a:t>
              </a:r>
              <a:endParaRPr lang="id-ID" sz="1400" dirty="0"/>
            </a:p>
          </p:txBody>
        </p:sp>
        <p:cxnSp>
          <p:nvCxnSpPr>
            <p:cNvPr id="24" name="Straight Arrow Connector 23"/>
            <p:cNvCxnSpPr>
              <a:stCxn id="9" idx="3"/>
              <a:endCxn id="10" idx="1"/>
            </p:cNvCxnSpPr>
            <p:nvPr/>
          </p:nvCxnSpPr>
          <p:spPr>
            <a:xfrm flipV="1">
              <a:off x="4592230" y="5003999"/>
              <a:ext cx="436896" cy="70559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8" idx="3"/>
              <a:endCxn id="22" idx="1"/>
            </p:cNvCxnSpPr>
            <p:nvPr/>
          </p:nvCxnSpPr>
          <p:spPr>
            <a:xfrm flipV="1">
              <a:off x="3499242" y="4186579"/>
              <a:ext cx="1435540" cy="100462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081497" y="2993548"/>
              <a:ext cx="4818743" cy="6322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197613" y="3229433"/>
              <a:ext cx="2931884" cy="461665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1200" dirty="0" smtClean="0"/>
                <a:t>Engineering &amp; Manufacturing Deployment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550239" y="3106067"/>
              <a:ext cx="1213268" cy="830997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1200" dirty="0" smtClean="0"/>
                <a:t>Production &amp; Deployment</a:t>
              </a:r>
            </a:p>
          </p:txBody>
        </p:sp>
        <p:cxnSp>
          <p:nvCxnSpPr>
            <p:cNvPr id="33" name="Straight Arrow Connector 32"/>
            <p:cNvCxnSpPr>
              <a:stCxn id="31" idx="3"/>
              <a:endCxn id="32" idx="1"/>
            </p:cNvCxnSpPr>
            <p:nvPr/>
          </p:nvCxnSpPr>
          <p:spPr>
            <a:xfrm>
              <a:off x="9129497" y="3460266"/>
              <a:ext cx="420743" cy="6130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5" idx="0"/>
            </p:cNvCxnSpPr>
            <p:nvPr/>
          </p:nvCxnSpPr>
          <p:spPr>
            <a:xfrm flipV="1">
              <a:off x="4336130" y="4317977"/>
              <a:ext cx="474548" cy="250337"/>
            </a:xfrm>
            <a:prstGeom prst="straightConnector1">
              <a:avLst/>
            </a:prstGeom>
            <a:ln w="28575">
              <a:solidFill>
                <a:schemeClr val="tx2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22" idx="0"/>
              <a:endCxn id="30" idx="1"/>
            </p:cNvCxnSpPr>
            <p:nvPr/>
          </p:nvCxnSpPr>
          <p:spPr>
            <a:xfrm flipV="1">
              <a:off x="5541417" y="3309668"/>
              <a:ext cx="540080" cy="507579"/>
            </a:xfrm>
            <a:prstGeom prst="straightConnector1">
              <a:avLst/>
            </a:prstGeom>
            <a:ln w="28575">
              <a:solidFill>
                <a:schemeClr val="tx2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206226" y="3795479"/>
              <a:ext cx="1821676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id-ID" sz="1400" dirty="0" smtClean="0"/>
            </a:p>
            <a:p>
              <a:pPr algn="ctr"/>
              <a:r>
                <a:rPr lang="id-ID" sz="1400" dirty="0" smtClean="0"/>
                <a:t>SUSTAINMENT</a:t>
              </a:r>
            </a:p>
            <a:p>
              <a:pPr algn="ctr"/>
              <a:r>
                <a:rPr lang="id-ID" sz="1400" dirty="0" smtClean="0"/>
                <a:t>Operation &amp; Support</a:t>
              </a:r>
              <a:endParaRPr lang="id-ID" sz="1400" dirty="0"/>
            </a:p>
          </p:txBody>
        </p:sp>
        <p:cxnSp>
          <p:nvCxnSpPr>
            <p:cNvPr id="45" name="Straight Arrow Connector 44"/>
            <p:cNvCxnSpPr>
              <a:stCxn id="22" idx="3"/>
              <a:endCxn id="43" idx="1"/>
            </p:cNvCxnSpPr>
            <p:nvPr/>
          </p:nvCxnSpPr>
          <p:spPr>
            <a:xfrm>
              <a:off x="6148050" y="4186579"/>
              <a:ext cx="1058176" cy="85954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6336043" y="2616543"/>
              <a:ext cx="14949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Program Initiation</a:t>
              </a:r>
              <a:endParaRPr lang="id-ID" sz="14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6542951" y="2875331"/>
              <a:ext cx="249698" cy="354102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8796170" y="2580261"/>
              <a:ext cx="243788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Initial Operation Capability</a:t>
              </a:r>
              <a:endParaRPr lang="id-ID" sz="14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9307871" y="2839049"/>
              <a:ext cx="249698" cy="354102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0015113" y="3897077"/>
              <a:ext cx="1915629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OPERATION &amp; SUPPORT</a:t>
              </a:r>
              <a:endParaRPr lang="id-ID" sz="1400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9027902" y="4049829"/>
              <a:ext cx="1023068" cy="726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9804895" y="4561425"/>
              <a:ext cx="203875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d-ID" sz="1400" dirty="0" smtClean="0"/>
                <a:t>Full Operation Capabiuty</a:t>
              </a:r>
              <a:endParaRPr lang="id-ID" sz="1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10207046" y="4252667"/>
              <a:ext cx="474548" cy="250337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3111384" y="5523032"/>
            <a:ext cx="6721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Adopted and modified from (</a:t>
            </a:r>
            <a:r>
              <a:rPr lang="en-US" dirty="0" smtClean="0"/>
              <a:t>Figure </a:t>
            </a:r>
            <a:r>
              <a:rPr lang="en-US" dirty="0"/>
              <a:t>4.1</a:t>
            </a:r>
            <a:r>
              <a:rPr lang="en-US" dirty="0" smtClean="0"/>
              <a:t>.</a:t>
            </a:r>
            <a:r>
              <a:rPr lang="id-ID" dirty="0" smtClean="0"/>
              <a:t>) </a:t>
            </a:r>
            <a:r>
              <a:rPr lang="en-US" dirty="0" err="1" smtClean="0"/>
              <a:t>DoD</a:t>
            </a:r>
            <a:r>
              <a:rPr lang="en-US" dirty="0" smtClean="0"/>
              <a:t> </a:t>
            </a:r>
            <a:r>
              <a:rPr lang="en-US" dirty="0"/>
              <a:t>system life cycle model.</a:t>
            </a:r>
            <a:endParaRPr lang="id-ID" dirty="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0" y="6177254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1" name="Picture 4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1" y="148168"/>
            <a:ext cx="692185" cy="504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279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5036"/>
            <a:ext cx="9144000" cy="970965"/>
          </a:xfrm>
          <a:prstGeom prst="rect">
            <a:avLst/>
          </a:prstGeom>
          <a:solidFill>
            <a:srgbClr val="2A04CC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50000"/>
              </a:lnSpc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Idea of System Engineering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2068838"/>
            <a:ext cx="9068937" cy="3477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 Focus on the system as a whole, not in partial view;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 Serve &amp; Concerned with customer needs &amp; operational environment;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 Vision &amp; Leads system conceptual design;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 Bridges traditional engineering disciplines &amp; gaps between specialties.</a:t>
            </a:r>
          </a:p>
          <a:p>
            <a:pPr eaLnBrk="1" hangingPunct="1"/>
            <a:endParaRPr lang="en-US" sz="2000" b="0" dirty="0">
              <a:latin typeface="Times New Roman" pitchFamily="18" charset="0"/>
            </a:endParaRPr>
          </a:p>
          <a:p>
            <a:pPr eaLnBrk="1" hangingPunct="1"/>
            <a:endParaRPr lang="en-US" sz="2000" b="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Why Modern System Engineering :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 Anticipate that “advancing technology” brought </a:t>
            </a:r>
            <a:r>
              <a:rPr lang="id-ID" sz="2000" dirty="0" smtClean="0">
                <a:latin typeface="Times New Roman" pitchFamily="18" charset="0"/>
              </a:rPr>
              <a:t>“</a:t>
            </a:r>
            <a:r>
              <a:rPr lang="en-US" sz="2000" dirty="0" smtClean="0">
                <a:latin typeface="Times New Roman" pitchFamily="18" charset="0"/>
              </a:rPr>
              <a:t>risks </a:t>
            </a:r>
            <a:r>
              <a:rPr lang="en-US" sz="2000" dirty="0">
                <a:latin typeface="Times New Roman" pitchFamily="18" charset="0"/>
              </a:rPr>
              <a:t>&amp; </a:t>
            </a:r>
            <a:r>
              <a:rPr lang="en-US" sz="2000" dirty="0" smtClean="0">
                <a:latin typeface="Times New Roman" pitchFamily="18" charset="0"/>
              </a:rPr>
              <a:t>complexity</a:t>
            </a:r>
            <a:r>
              <a:rPr lang="id-ID" sz="2000" dirty="0" smtClean="0">
                <a:latin typeface="Times New Roman" pitchFamily="18" charset="0"/>
              </a:rPr>
              <a:t>”</a:t>
            </a:r>
            <a:r>
              <a:rPr lang="en-US" sz="2000" dirty="0" smtClean="0">
                <a:latin typeface="Times New Roman" pitchFamily="18" charset="0"/>
              </a:rPr>
              <a:t>;</a:t>
            </a:r>
            <a:endParaRPr lang="en-US" sz="2000" dirty="0">
              <a:latin typeface="Times New Roman" pitchFamily="18" charset="0"/>
            </a:endParaRPr>
          </a:p>
          <a:p>
            <a:pPr eaLnBrk="1" hangingPunct="1"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 Prepare ”competition” required expert risk-taking;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Times New Roman" pitchFamily="18" charset="0"/>
              </a:rPr>
              <a:t> Build “specialization” required bridging disciplines &amp; interface.</a:t>
            </a:r>
          </a:p>
          <a:p>
            <a:pPr eaLnBrk="1" hangingPunct="1"/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1450" y="1323848"/>
            <a:ext cx="87541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Differs from traditional disciplines, in that it: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177254"/>
            <a:ext cx="9144000" cy="523220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sz="1400" i="1" dirty="0">
                <a:solidFill>
                  <a:srgbClr val="000099"/>
                </a:solidFill>
                <a:cs typeface="Tahoma" pitchFamily="34" charset="0"/>
              </a:rPr>
              <a:t>Adapted from Source: </a:t>
            </a:r>
            <a:r>
              <a:rPr lang="en-US" sz="1400" i="1" dirty="0">
                <a:solidFill>
                  <a:srgbClr val="000099"/>
                </a:solidFill>
              </a:rPr>
              <a:t>Alexander </a:t>
            </a:r>
            <a:r>
              <a:rPr lang="en-US" sz="1400" i="1" dirty="0" err="1">
                <a:solidFill>
                  <a:srgbClr val="000099"/>
                </a:solidFill>
              </a:rPr>
              <a:t>Kossiakoff</a:t>
            </a:r>
            <a:r>
              <a:rPr lang="en-US" sz="1400" i="1" dirty="0">
                <a:solidFill>
                  <a:srgbClr val="000099"/>
                </a:solidFill>
              </a:rPr>
              <a:t>, William N. Sweet, System Engineering - Principles and Practice, </a:t>
            </a:r>
            <a:r>
              <a:rPr lang="id-ID" sz="1400" dirty="0"/>
              <a:t>Samuel J. 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Seymour, Steven M. Biemer,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 JOHN WILEY &amp; </a:t>
            </a:r>
            <a:r>
              <a:rPr lang="id-ID" sz="14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ONS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, INC. PUBLICATIO</a:t>
            </a:r>
            <a:r>
              <a:rPr lang="id-ID" sz="1400" dirty="0">
                <a:solidFill>
                  <a:schemeClr val="accent5">
                    <a:lumMod val="50000"/>
                  </a:schemeClr>
                </a:solidFill>
              </a:rPr>
              <a:t>N, 2011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1" y="235252"/>
            <a:ext cx="692185" cy="504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629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1601</Words>
  <Application>Microsoft Macintosh PowerPoint</Application>
  <PresentationFormat>On-screen Show (4:3)</PresentationFormat>
  <Paragraphs>128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PERTEMUAN 7 &amp; 8</vt:lpstr>
      <vt:lpstr>GOALS</vt:lpstr>
      <vt:lpstr>Materi</vt:lpstr>
      <vt:lpstr>PowerPoint Presentation</vt:lpstr>
      <vt:lpstr>4. The System Development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Indicator</vt:lpstr>
      <vt:lpstr>TERIMA KASIH</vt:lpstr>
    </vt:vector>
  </TitlesOfParts>
  <Company>cyberoffice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Pendukung Keputusan </dc:title>
  <dc:creator>gerry firmansyah</dc:creator>
  <cp:lastModifiedBy>gerry firmansyah</cp:lastModifiedBy>
  <cp:revision>33</cp:revision>
  <dcterms:created xsi:type="dcterms:W3CDTF">2017-09-12T05:50:59Z</dcterms:created>
  <dcterms:modified xsi:type="dcterms:W3CDTF">2017-11-07T20:58:59Z</dcterms:modified>
</cp:coreProperties>
</file>