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C7F3-8424-4A33-8E58-21BE1EA431B4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1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CE5B1E0-073B-4556-AB1D-2BD112EE8E2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8902BC14-D109-4960-A338-519A4A887707}" type="slidenum">
              <a:rPr lang="en-US" altLang="id-ID"/>
              <a:pPr/>
              <a:t>12</a:t>
            </a:fld>
            <a:endParaRPr lang="en-US" altLang="id-ID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11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60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C601E241-2C0D-4E18-9D94-CE5586F6CC35}" type="slidenum">
              <a:rPr lang="en-US" altLang="id-ID"/>
              <a:pPr/>
              <a:t>13</a:t>
            </a:fld>
            <a:endParaRPr lang="en-US" alt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12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65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02FD204B-2F35-4223-BD36-B35F0FE408D8}" type="slidenum">
              <a:rPr lang="en-US" altLang="id-ID"/>
              <a:pPr/>
              <a:t>14</a:t>
            </a:fld>
            <a:endParaRPr lang="en-US" altLang="id-ID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13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970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6CEAF5B-A265-4297-9F75-055924C2A379}" type="slidenum">
              <a:rPr lang="en-US" altLang="id-ID"/>
              <a:pPr/>
              <a:t>15</a:t>
            </a:fld>
            <a:endParaRPr lang="en-US" altLang="id-ID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15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175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01A58BE-BEDA-4275-8E78-6A888992788F}" type="slidenum">
              <a:rPr lang="en-US" altLang="id-ID"/>
              <a:pPr/>
              <a:t>16</a:t>
            </a:fld>
            <a:endParaRPr lang="en-US" altLang="id-ID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18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3798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135FCE8-3587-467C-95D3-A5BC17594D03}" type="slidenum">
              <a:rPr lang="en-US" altLang="id-ID"/>
              <a:pPr/>
              <a:t>17</a:t>
            </a:fld>
            <a:endParaRPr lang="en-US" altLang="id-ID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20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584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BAEBC426-9FEF-4FE5-A016-14C470302FE1}" type="slidenum">
              <a:rPr lang="en-US" altLang="id-ID"/>
              <a:pPr/>
              <a:t>18</a:t>
            </a:fld>
            <a:endParaRPr lang="en-US" altLang="id-ID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21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789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EA2622B7-AA44-4BD0-8BE7-CEC1427E674E}" type="slidenum">
              <a:rPr lang="en-US" altLang="id-ID"/>
              <a:pPr/>
              <a:t>19</a:t>
            </a:fld>
            <a:endParaRPr lang="en-US" altLang="id-ID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15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994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42280A1-8530-471D-9F79-1FCD402FFD96}" type="slidenum">
              <a:rPr lang="en-US" altLang="id-ID"/>
              <a:pPr/>
              <a:t>21</a:t>
            </a:fld>
            <a:endParaRPr lang="en-US" altLang="id-ID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  <p:sp>
        <p:nvSpPr>
          <p:cNvPr id="4301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A1876EC-6B20-4B72-9531-764756EE002D}" type="slidenum">
              <a:rPr lang="en-US" altLang="id-ID"/>
              <a:pPr/>
              <a:t>22</a:t>
            </a:fld>
            <a:endParaRPr lang="en-US" altLang="id-ID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26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6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C1704430-D9E2-4A53-A2F2-08A15B79890F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2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717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8112A665-4BBC-472F-B791-110713554D6C}" type="slidenum">
              <a:rPr lang="en-US" altLang="id-ID"/>
              <a:pPr/>
              <a:t>23</a:t>
            </a:fld>
            <a:endParaRPr lang="en-US" altLang="id-ID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26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711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3B38C247-E9DB-43F2-A9EF-84F27D4EDE73}" type="slidenum">
              <a:rPr lang="en-US" altLang="id-ID"/>
              <a:pPr/>
              <a:t>24</a:t>
            </a:fld>
            <a:endParaRPr lang="en-US" altLang="id-ID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28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9158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38ADDC71-29BD-4D1B-9A1E-A5BA31AD878F}" type="slidenum">
              <a:rPr lang="en-US" altLang="id-ID"/>
              <a:pPr/>
              <a:t>25</a:t>
            </a:fld>
            <a:endParaRPr lang="en-US" altLang="id-ID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29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120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BE2C35DB-3A77-4BDB-BEDC-C00F79936FB0}" type="slidenum">
              <a:rPr lang="en-US" altLang="id-ID"/>
              <a:pPr/>
              <a:t>26</a:t>
            </a:fld>
            <a:endParaRPr lang="en-US" altLang="id-ID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29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325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D82C528-9162-4210-82E0-3517B2972510}" type="slidenum">
              <a:rPr lang="en-US" altLang="id-ID"/>
              <a:pPr/>
              <a:t>3</a:t>
            </a:fld>
            <a:endParaRPr lang="en-US" altLang="id-ID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  <p:sp>
        <p:nvSpPr>
          <p:cNvPr id="921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D953EE2-6944-4952-A242-879CA314F456}" type="slidenum">
              <a:rPr lang="en-US" altLang="id-ID"/>
              <a:pPr/>
              <a:t>4</a:t>
            </a:fld>
            <a:endParaRPr lang="en-US" altLang="id-ID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5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27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315FCC03-66D0-4F15-96C0-60CF711AC806}" type="slidenum">
              <a:rPr lang="en-US" altLang="id-ID"/>
              <a:pPr/>
              <a:t>5</a:t>
            </a:fld>
            <a:endParaRPr lang="en-US" altLang="id-ID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318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A938B98-D0B7-4A19-8CBF-77ACA105DBEA}" type="slidenum">
              <a:rPr lang="en-US" altLang="id-ID"/>
              <a:pPr/>
              <a:t>7</a:t>
            </a:fld>
            <a:endParaRPr lang="en-US" altLang="id-ID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6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639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3F226596-B26B-4BEE-AC00-A7458FB70E9B}" type="slidenum">
              <a:rPr lang="en-US" altLang="id-ID"/>
              <a:pPr/>
              <a:t>9</a:t>
            </a:fld>
            <a:endParaRPr lang="en-US" altLang="id-ID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7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946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B81A89CA-F24E-4A7A-93B2-FBA3EE595905}" type="slidenum">
              <a:rPr lang="en-US" altLang="id-ID"/>
              <a:pPr/>
              <a:t>10</a:t>
            </a:fld>
            <a:endParaRPr lang="en-US" altLang="id-ID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9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51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3AE2D6B7-5D42-48A7-A0F9-E27AB46F257E}" type="slidenum">
              <a:rPr lang="en-US" altLang="id-ID"/>
              <a:pPr/>
              <a:t>11</a:t>
            </a:fld>
            <a:endParaRPr lang="en-US" altLang="id-ID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altLang="id-ID" sz="1000" i="1">
                <a:latin typeface="Times New Roman" pitchFamily="18" charset="0"/>
              </a:rPr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3558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Judul Materi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1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3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14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7097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0295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8575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016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616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767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5013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136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2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3806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9191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95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8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1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3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6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8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58FD-6DB5-44A7-BD45-E6340527121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UEU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7000" contrast="-2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381000" y="6248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Ver 1,12/09/2012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971800" y="624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Code</a:t>
            </a:r>
            <a:r>
              <a:rPr lang="id-ID" baseline="0" dirty="0" smtClean="0">
                <a:solidFill>
                  <a:srgbClr val="FF0000"/>
                </a:solidFill>
              </a:rPr>
              <a:t> </a:t>
            </a:r>
            <a:r>
              <a:rPr lang="id-ID" baseline="0" dirty="0" smtClean="0">
                <a:solidFill>
                  <a:srgbClr val="FF0000"/>
                </a:solidFill>
              </a:rPr>
              <a:t>:CIS-131 SISTEM INT.PRE.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629400" y="6248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FASILKOM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BDF4-9BCF-46F7-ADFF-FBCC41AECD13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87408-07B7-40C6-9D3E-310DDE3389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7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altLang="id-ID" dirty="0" smtClean="0">
                <a:solidFill>
                  <a:schemeClr val="bg1"/>
                </a:solidFill>
              </a:rPr>
              <a:t>INTRODUCTION</a:t>
            </a:r>
            <a:r>
              <a:rPr lang="en-US" altLang="id-ID" dirty="0">
                <a:solidFill>
                  <a:schemeClr val="bg1"/>
                </a:solidFill>
              </a:rPr>
              <a:t/>
            </a:r>
            <a:br>
              <a:rPr lang="en-US" altLang="id-ID" dirty="0">
                <a:solidFill>
                  <a:schemeClr val="bg1"/>
                </a:solidFill>
              </a:rPr>
            </a:br>
            <a:endParaRPr lang="id-ID" dirty="0" smtClean="0">
              <a:solidFill>
                <a:schemeClr val="bg1"/>
              </a:solidFill>
            </a:endParaRPr>
          </a:p>
          <a:p>
            <a:endParaRPr lang="id-ID" dirty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By Kundang K Juman, Ir. MMSI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8288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400" dirty="0" smtClean="0">
                <a:solidFill>
                  <a:schemeClr val="bg1"/>
                </a:solidFill>
              </a:rPr>
              <a:t>Pertemuan-1</a:t>
            </a:r>
            <a:endParaRPr lang="id-ID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785813" y="1219200"/>
            <a:ext cx="8001000" cy="584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Feasibility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2590800"/>
            <a:ext cx="7391400" cy="353536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ERP is a large investment and must be treated as such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Investment entails more than cash outlays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Commitment to focus on interacting business processes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Benefits are not always economic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Many feasibility issues need consideration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801CE577-2809-4C10-84B8-2DBB8936DAD0}" type="slidenum">
              <a:rPr lang="en-US" altLang="id-ID" sz="1400">
                <a:latin typeface="Times New Roman" pitchFamily="18" charset="0"/>
              </a:rPr>
              <a:pPr algn="ctr" eaLnBrk="0" hangingPunct="0"/>
              <a:t>10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88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724564" y="762000"/>
            <a:ext cx="77724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Economic Feasibility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162800" cy="3352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77500" lnSpcReduction="200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Concerned with justifying an expenditure by considering both costs and benefits in monetary terms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Investment costs for ERP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Very high: $10 million for a moderate sized application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High likelihood of negative ROI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Tangible and intangible benefits must be considered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Opportunity costs of NOT implementi</a:t>
            </a:r>
            <a:r>
              <a:rPr lang="en-US" altLang="id-ID" dirty="0"/>
              <a:t>ng ERP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5E273A95-B2F4-422E-B24B-C78732C4B8BA}" type="slidenum">
              <a:rPr lang="en-US" altLang="id-ID" sz="1400">
                <a:latin typeface="Times New Roman" pitchFamily="18" charset="0"/>
              </a:rPr>
              <a:pPr algn="ctr" eaLnBrk="0" hangingPunct="0"/>
              <a:t>11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87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950" y="8382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Technical Feasibility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must be viewed as technically complex systems resting organizational database management systems</a:t>
            </a:r>
          </a:p>
          <a:p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may reside on single computer or be distributed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May strain computing resources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May strain communications resources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Usually requires latest technology particularly in larger organizations</a:t>
            </a:r>
          </a:p>
          <a:p>
            <a:endParaRPr lang="en-US" altLang="id-ID" dirty="0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BDAE9648-963F-428B-8B8B-D6C1A41A5393}" type="slidenum">
              <a:rPr lang="en-US" altLang="id-ID" sz="1400">
                <a:latin typeface="Times New Roman" pitchFamily="18" charset="0"/>
              </a:rPr>
              <a:pPr algn="ctr" eaLnBrk="0" hangingPunct="0"/>
              <a:t>12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5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774668" y="1066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Operational Feasibility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391400" cy="3657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Persons in the organization must be willing and able to achieve the change from current IS to an </a:t>
            </a:r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endParaRPr lang="en-US" altLang="id-ID" dirty="0">
              <a:solidFill>
                <a:schemeClr val="bg1"/>
              </a:solidFill>
            </a:endParaRPr>
          </a:p>
          <a:p>
            <a:r>
              <a:rPr lang="en-US" altLang="id-ID" dirty="0">
                <a:solidFill>
                  <a:schemeClr val="bg1"/>
                </a:solidFill>
              </a:rPr>
              <a:t>Is business process standardization desirable?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Loss of personalization of customer data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Cultural changes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Need for </a:t>
            </a:r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Champion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F3D1E46B-F4B5-4D97-B171-0CE2D309869F}" type="slidenum">
              <a:rPr lang="en-US" altLang="id-ID" sz="1400">
                <a:latin typeface="Times New Roman" pitchFamily="18" charset="0"/>
              </a:rPr>
              <a:pPr algn="ctr" eaLnBrk="0" hangingPunct="0"/>
              <a:t>13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968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Champion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391636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</a:rPr>
              <a:t>Person or group who serves as driving force behind the organization’s change to </a:t>
            </a:r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endParaRPr lang="en-US" altLang="id-ID" dirty="0">
              <a:solidFill>
                <a:schemeClr val="bg1"/>
              </a:solidFill>
            </a:endParaRPr>
          </a:p>
          <a:p>
            <a:r>
              <a:rPr lang="en-US" altLang="id-ID" dirty="0">
                <a:solidFill>
                  <a:schemeClr val="bg1"/>
                </a:solidFill>
              </a:rPr>
              <a:t>Variety of people can be </a:t>
            </a:r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champion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Lead the organization to a fundamental revamping of core business processes</a:t>
            </a:r>
          </a:p>
          <a:p>
            <a:endParaRPr lang="en-US" altLang="id-ID" dirty="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089C592F-ECE4-422C-A96E-B4B85546A176}" type="slidenum">
              <a:rPr lang="en-US" altLang="id-ID" sz="1400">
                <a:latin typeface="Times New Roman" pitchFamily="18" charset="0"/>
              </a:rPr>
              <a:pPr algn="ctr" eaLnBrk="0" hangingPunct="0"/>
              <a:t>14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48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Possible </a:t>
            </a:r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Champions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362200" y="1658968"/>
            <a:ext cx="5373688" cy="45243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1. Chief executive officer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2. Teams of senior management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	a) Chief information officer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	b) Vice president of manufacturing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	c) Chief financial officer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	d) Other senior managers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3. Collection of well-respected middle managers    from a wide spectrum of organization operations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B39B8947-B40C-429E-ACB6-D2E6F7E160D2}" type="slidenum">
              <a:rPr lang="en-US" altLang="id-ID" sz="1400">
                <a:latin typeface="Times New Roman" pitchFamily="18" charset="0"/>
              </a:rPr>
              <a:pPr algn="ctr" eaLnBrk="0" hangingPunct="0"/>
              <a:t>15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84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0715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Implementation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543800" cy="3352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Particular attention must be paid to software vendors, training, and cutover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Takes months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Average is about two years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Due to complexity and legacy systems developed years earlier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Variety of approaches can be taken</a:t>
            </a:r>
          </a:p>
          <a:p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EEFF47E8-F2EF-4A3E-8DCB-5A756BCE76D0}" type="slidenum">
              <a:rPr lang="en-US" altLang="id-ID" sz="1400">
                <a:latin typeface="Times New Roman" pitchFamily="18" charset="0"/>
              </a:rPr>
              <a:pPr algn="ctr" eaLnBrk="0" hangingPunct="0"/>
              <a:t>16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8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15169" y="6858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Vendor Selection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399" y="1600200"/>
            <a:ext cx="7161213" cy="46370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Choice of vendor is important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Underlying business concepts in vendor’s system should be major criteria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After major ERP pieces are in place, firm may want to consider bolt-on systems</a:t>
            </a:r>
          </a:p>
          <a:p>
            <a:pPr lvl="1"/>
            <a:r>
              <a:rPr lang="en-US" altLang="id-ID" sz="2400" dirty="0">
                <a:solidFill>
                  <a:schemeClr val="bg1"/>
                </a:solidFill>
              </a:rPr>
              <a:t>Software that takes advantage of ERP features</a:t>
            </a:r>
          </a:p>
          <a:p>
            <a:pPr lvl="2"/>
            <a:r>
              <a:rPr lang="en-US" altLang="id-ID" dirty="0">
                <a:solidFill>
                  <a:schemeClr val="bg1"/>
                </a:solidFill>
              </a:rPr>
              <a:t>Customer relations management</a:t>
            </a:r>
          </a:p>
          <a:p>
            <a:pPr lvl="2"/>
            <a:r>
              <a:rPr lang="en-US" altLang="id-ID" dirty="0">
                <a:solidFill>
                  <a:schemeClr val="bg1"/>
                </a:solidFill>
              </a:rPr>
              <a:t>Demand forecasting</a:t>
            </a:r>
          </a:p>
          <a:p>
            <a:pPr lvl="2"/>
            <a:r>
              <a:rPr lang="en-US" altLang="id-ID" dirty="0">
                <a:solidFill>
                  <a:schemeClr val="bg1"/>
                </a:solidFill>
              </a:rPr>
              <a:t>Logistics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5C9A8619-3B06-4AF4-A721-7B946A926CF1}" type="slidenum">
              <a:rPr lang="en-US" altLang="id-ID" sz="1400">
                <a:latin typeface="Times New Roman" pitchFamily="18" charset="0"/>
              </a:rPr>
              <a:pPr algn="ctr" eaLnBrk="0" hangingPunct="0"/>
              <a:t>17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97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User Training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</a:rPr>
              <a:t>Cannot be an afterthought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Must be part of the initial design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Requires users to understand business processes beyond their normal jobs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ERP vendors provide training services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SAP is a leader in Training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A48F38AD-96EF-4E97-BA14-CDC9D7196D26}" type="slidenum">
              <a:rPr lang="en-US" altLang="id-ID" sz="1400">
                <a:latin typeface="Times New Roman" pitchFamily="18" charset="0"/>
              </a:rPr>
              <a:pPr algn="ctr" eaLnBrk="0" hangingPunct="0"/>
              <a:t>18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29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Training Related to </a:t>
            </a:r>
            <a:br>
              <a:rPr lang="en-US" altLang="id-ID" dirty="0">
                <a:solidFill>
                  <a:schemeClr val="bg1"/>
                </a:solidFill>
                <a:latin typeface="Impact" pitchFamily="34" charset="0"/>
              </a:rPr>
            </a:b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ERP Software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3581400" cy="35607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d-ID" sz="2400" b="1">
                <a:latin typeface="Times New Roman" pitchFamily="18" charset="0"/>
              </a:rPr>
              <a:t>Type of Training</a:t>
            </a:r>
            <a:r>
              <a:rPr lang="en-US" altLang="id-ID" sz="2400">
                <a:latin typeface="Times New Roman" pitchFamily="18" charset="0"/>
              </a:rPr>
              <a:t>   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>
                <a:latin typeface="Times New Roman" pitchFamily="18" charset="0"/>
              </a:rPr>
              <a:t>Learning ERP Vendor Software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>
                <a:latin typeface="Times New Roman" pitchFamily="18" charset="0"/>
              </a:rPr>
              <a:t>Training by ERP Vendor (or company specializing in ERP training)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>
                <a:latin typeface="Times New Roman" pitchFamily="18" charset="0"/>
              </a:rPr>
              <a:t>Peer-to-peer training such as conferences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886200" y="2133600"/>
            <a:ext cx="4953000" cy="35607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d-ID" sz="2400" b="1">
                <a:latin typeface="Times New Roman" pitchFamily="18" charset="0"/>
              </a:rPr>
              <a:t>When Training Should Occur</a:t>
            </a:r>
            <a:endParaRPr lang="en-US" altLang="id-ID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id-ID" sz="2400">
                <a:latin typeface="Times New Roman" pitchFamily="18" charset="0"/>
              </a:rPr>
              <a:t>Before the EntIS is planned and designed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>
                <a:latin typeface="Times New Roman" pitchFamily="18" charset="0"/>
              </a:rPr>
              <a:t>As the is being designed and implemented; also after the system is implemented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>
                <a:latin typeface="Times New Roman" pitchFamily="18" charset="0"/>
              </a:rPr>
              <a:t>Especially helpful after the implementation of EntIS projects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304800" y="2590800"/>
            <a:ext cx="853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886200" y="2133600"/>
            <a:ext cx="0" cy="3560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31801D36-ADAE-4E76-94C7-6CFB6D7AC8CA}" type="slidenum">
              <a:rPr lang="en-US" altLang="id-ID" sz="1400">
                <a:latin typeface="Times New Roman" pitchFamily="18" charset="0"/>
              </a:rPr>
              <a:pPr algn="ctr" eaLnBrk="0" hangingPunct="0"/>
              <a:t>19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05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21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id-ID" altLang="id-ID" dirty="0" smtClean="0">
                <a:latin typeface="Impact" pitchFamily="34" charset="0"/>
              </a:rPr>
              <a:t/>
            </a:r>
            <a:br>
              <a:rPr lang="id-ID" altLang="id-ID" dirty="0" smtClean="0">
                <a:latin typeface="Impact" pitchFamily="34" charset="0"/>
              </a:rPr>
            </a:br>
            <a:r>
              <a:rPr lang="id-ID" altLang="id-ID" dirty="0">
                <a:latin typeface="Impact" pitchFamily="34" charset="0"/>
              </a:rPr>
              <a:t/>
            </a:r>
            <a:br>
              <a:rPr lang="id-ID" altLang="id-ID" dirty="0">
                <a:latin typeface="Impact" pitchFamily="34" charset="0"/>
              </a:rPr>
            </a:br>
            <a:r>
              <a:rPr lang="en-US" altLang="id-ID" dirty="0" smtClean="0">
                <a:solidFill>
                  <a:schemeClr val="bg1"/>
                </a:solidFill>
                <a:latin typeface="Impact" pitchFamily="34" charset="0"/>
              </a:rPr>
              <a:t>What 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is an Enterprise Information System (</a:t>
            </a:r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)?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543800" cy="3733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Computer-based system that can perform all standard accounting tasks for all of the organizational units in an integrated and coordinated fashion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System purpose is to collect and disseminate data to all processes of the organization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Also called enterprise resource planning (ERP)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232775" y="6372225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83FE64E4-47F4-4062-94D6-3E37A55D0756}" type="slidenum">
              <a:rPr lang="en-US" altLang="id-ID" sz="1400">
                <a:latin typeface="Times New Roman" pitchFamily="18" charset="0"/>
              </a:rPr>
              <a:pPr algn="ctr" eaLnBrk="0" hangingPunct="0"/>
              <a:t>2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56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533400"/>
            <a:ext cx="8229600" cy="1143000"/>
          </a:xfrm>
        </p:spPr>
        <p:txBody>
          <a:bodyPr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SAPPHIRE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dirty="0">
                <a:solidFill>
                  <a:schemeClr val="bg1"/>
                </a:solidFill>
              </a:rPr>
              <a:t>SAP’s user support group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Composed of SAP employees, customers, vendors of products that work with SAP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Purpose is NOT to sell SAP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Learn its features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Make better use of its capabiliti</a:t>
            </a:r>
            <a:r>
              <a:rPr lang="en-US" altLang="id-ID" dirty="0"/>
              <a:t>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473E4D27-28A6-44D8-BBE3-610E3E16C397}" type="slidenum">
              <a:rPr lang="en-US" altLang="id-ID" sz="1400">
                <a:latin typeface="Times New Roman" pitchFamily="18" charset="0"/>
              </a:rPr>
              <a:pPr algn="ctr" eaLnBrk="0" hangingPunct="0"/>
              <a:t>20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38149" y="838200"/>
            <a:ext cx="8715375" cy="144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altLang="id-ID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ERPWorld</a:t>
            </a:r>
            <a:r>
              <a:rPr lang="en-US" altLang="id-ID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 Organization (www.erpworld.com) </a:t>
            </a:r>
            <a:endParaRPr lang="en-US" altLang="id-ID" sz="28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DBA73CE0-06F3-4B7F-BC61-3FB82ADEC456}" type="slidenum">
              <a:rPr lang="en-US" altLang="id-ID" sz="1400">
                <a:latin typeface="Times New Roman" pitchFamily="18" charset="0"/>
              </a:rPr>
              <a:pPr algn="ctr" eaLnBrk="0" hangingPunct="0"/>
              <a:t>21</a:t>
            </a:fld>
            <a:endParaRPr lang="en-US" altLang="id-ID" sz="1400">
              <a:latin typeface="Times New Roman" pitchFamily="18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38150" y="2265363"/>
            <a:ext cx="8351838" cy="9493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id-ID" sz="2400"/>
              <a:t>ERPWORLD.COM is an International Industry Analyst group</a:t>
            </a:r>
          </a:p>
          <a:p>
            <a:pPr algn="ctr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altLang="id-ID" sz="2400"/>
              <a:t>focusing on eBusiness and Enterprise application projects</a:t>
            </a:r>
            <a:endParaRPr lang="en-US" altLang="id-ID" sz="2400">
              <a:latin typeface="Times New Roman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524000" y="4114800"/>
            <a:ext cx="6030913" cy="11874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2400">
                <a:latin typeface="Times New Roman" pitchFamily="18" charset="0"/>
              </a:rPr>
              <a:t>Not affiliated with any particular vendor</a:t>
            </a:r>
          </a:p>
          <a:p>
            <a:pPr algn="ctr" eaLnBrk="0" hangingPunct="0"/>
            <a:endParaRPr lang="en-US" altLang="id-ID" sz="2400">
              <a:latin typeface="Times New Roman" pitchFamily="18" charset="0"/>
            </a:endParaRPr>
          </a:p>
          <a:p>
            <a:pPr algn="ctr" eaLnBrk="0" hangingPunct="0"/>
            <a:r>
              <a:rPr lang="en-US" altLang="id-ID" sz="2400">
                <a:latin typeface="Times New Roman" pitchFamily="18" charset="0"/>
              </a:rPr>
              <a:t>Promotes knowledge and understanding of ERP</a:t>
            </a:r>
          </a:p>
        </p:txBody>
      </p:sp>
    </p:spTree>
    <p:extLst>
      <p:ext uri="{BB962C8B-B14F-4D97-AF65-F5344CB8AC3E}">
        <p14:creationId xmlns:p14="http://schemas.microsoft.com/office/powerpoint/2010/main" val="40425109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Implementation </a:t>
            </a:r>
            <a:br>
              <a:rPr lang="en-US" altLang="id-ID" dirty="0">
                <a:solidFill>
                  <a:schemeClr val="bg1"/>
                </a:solidFill>
                <a:latin typeface="Impact" pitchFamily="34" charset="0"/>
              </a:rPr>
            </a:b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Cutover Approaches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391400" cy="3276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200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Immediate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Extremely dangerous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Failure could stop all organizational information processing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Phased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Segments related to various business processes are implemented in sequence of importance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Most viable method</a:t>
            </a:r>
          </a:p>
          <a:p>
            <a:endParaRPr lang="en-US" altLang="id-ID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BE7B01CD-8421-4CBE-BD61-8B05CBA1FB4B}" type="slidenum">
              <a:rPr lang="en-US" altLang="id-ID" sz="1400">
                <a:latin typeface="Times New Roman" pitchFamily="18" charset="0"/>
              </a:rPr>
              <a:pPr algn="ctr" eaLnBrk="0" hangingPunct="0"/>
              <a:t>22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113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557213" y="10668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Implementation </a:t>
            </a:r>
            <a:br>
              <a:rPr lang="en-US" altLang="id-ID" dirty="0">
                <a:solidFill>
                  <a:schemeClr val="bg1"/>
                </a:solidFill>
                <a:latin typeface="Impact" pitchFamily="34" charset="0"/>
              </a:rPr>
            </a:b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Cutover Approaches (cont.)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086600" cy="3505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Parallel, often proceeded with a pilot effort</a:t>
            </a:r>
          </a:p>
          <a:p>
            <a:pPr lvl="1"/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and original system operate together for a period of time until </a:t>
            </a:r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is proven to work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Often too costly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May require more computing resources than a firm can acquire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CA0744D6-4BB7-411C-9F5B-39F8835ECB4A}" type="slidenum">
              <a:rPr lang="en-US" altLang="id-ID" sz="1400">
                <a:latin typeface="Times New Roman" pitchFamily="18" charset="0"/>
              </a:rPr>
              <a:pPr algn="ctr" eaLnBrk="0" hangingPunct="0"/>
              <a:t>23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55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705644" y="10668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Minimizing </a:t>
            </a:r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Failures</a:t>
            </a:r>
            <a:endParaRPr lang="en-US" altLang="id-ID" sz="4000" dirty="0">
              <a:solidFill>
                <a:schemeClr val="bg1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752600" y="2438400"/>
            <a:ext cx="6135688" cy="30130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1. Understand the organization’s span of complexity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2. Recognize processes where value cannot be maintained if standardization is imposed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id-ID" sz="2400" dirty="0">
                <a:latin typeface="Times New Roman" pitchFamily="18" charset="0"/>
              </a:rPr>
              <a:t>3. Achieve a consensus in the organization before deciding to implement an enterprise information system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8907DDD6-37E2-42E4-88A2-4AF2EBDE7022}" type="slidenum">
              <a:rPr lang="en-US" altLang="id-ID" sz="1400">
                <a:latin typeface="Times New Roman" pitchFamily="18" charset="0"/>
              </a:rPr>
              <a:pPr algn="ctr" eaLnBrk="0" hangingPunct="0"/>
              <a:t>24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61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>
                <a:latin typeface="Impact" pitchFamily="34" charset="0"/>
              </a:rPr>
              <a:t>EntIS and the Web</a:t>
            </a:r>
            <a:endParaRPr lang="en-US" altLang="id-ID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r>
              <a:rPr lang="en-US" altLang="id-ID"/>
              <a:t>Ease of use</a:t>
            </a:r>
          </a:p>
          <a:p>
            <a:pPr lvl="1"/>
            <a:r>
              <a:rPr lang="en-US" altLang="id-ID"/>
              <a:t>Web browsers are a viable interface for EntIS</a:t>
            </a:r>
          </a:p>
          <a:p>
            <a:pPr lvl="1"/>
            <a:r>
              <a:rPr lang="en-US" altLang="id-ID"/>
              <a:t>Users don’t have to learn a new interface</a:t>
            </a:r>
          </a:p>
          <a:p>
            <a:pPr lvl="1"/>
            <a:r>
              <a:rPr lang="en-US" altLang="id-ID"/>
              <a:t>WWW can provide a portal for an ERP vendor’s applications</a:t>
            </a:r>
          </a:p>
          <a:p>
            <a:pPr lvl="1"/>
            <a:r>
              <a:rPr lang="en-US" altLang="id-ID"/>
              <a:t>Organization can be given location in an electronic mall provided by vendor</a:t>
            </a:r>
          </a:p>
          <a:p>
            <a:pPr lvl="1"/>
            <a:r>
              <a:rPr lang="en-US" altLang="id-ID"/>
              <a:t>Benefits entities outside the boundaries of the organization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70CE3A67-C231-47A6-B3B5-9E872591405F}" type="slidenum">
              <a:rPr lang="en-US" altLang="id-ID" sz="1400">
                <a:latin typeface="Times New Roman" pitchFamily="18" charset="0"/>
              </a:rPr>
              <a:pPr algn="ctr" eaLnBrk="0" hangingPunct="0"/>
              <a:t>25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8368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and the Web (cont.)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86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Customer concerns</a:t>
            </a:r>
          </a:p>
          <a:p>
            <a:pPr lvl="1"/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are large and complex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Challenge to </a:t>
            </a:r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firms is to standardize sales processes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Organizations may choose to only allow business-to-business transactions to interface with their </a:t>
            </a:r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60CD15FA-F990-4A83-9412-D849B2FE0D83}" type="slidenum">
              <a:rPr lang="en-US" altLang="id-ID" sz="1400">
                <a:latin typeface="Times New Roman" pitchFamily="18" charset="0"/>
              </a:rPr>
              <a:pPr algn="ctr" eaLnBrk="0" hangingPunct="0"/>
              <a:t>26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19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950" y="762000"/>
            <a:ext cx="8229600" cy="1143000"/>
          </a:xfrm>
        </p:spPr>
        <p:txBody>
          <a:bodyPr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Future of </a:t>
            </a:r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667000"/>
            <a:ext cx="7696200" cy="3459165"/>
          </a:xfrm>
        </p:spPr>
        <p:txBody>
          <a:bodyPr>
            <a:normAutofit fontScale="92500" lnSpcReduction="10000"/>
          </a:bodyPr>
          <a:lstStyle/>
          <a:p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industry is currently growing at a rate exceeding 30% per year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Two directions 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Rapid development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Enterprise resource management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User-friendly software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Converging database and Enterprise systems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CB9A50EC-1FB1-48BB-9F42-53E81BB78E31}" type="slidenum">
              <a:rPr lang="en-US" altLang="id-ID" sz="1400">
                <a:latin typeface="Times New Roman" pitchFamily="18" charset="0"/>
              </a:rPr>
              <a:pPr algn="ctr" eaLnBrk="0" hangingPunct="0"/>
              <a:t>27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2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Accelerated ERP </a:t>
            </a:r>
            <a:br>
              <a:rPr lang="en-US" altLang="id-ID" dirty="0">
                <a:solidFill>
                  <a:schemeClr val="bg1"/>
                </a:solidFill>
                <a:latin typeface="Impact" pitchFamily="34" charset="0"/>
              </a:rPr>
            </a:b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Development Tools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7696200" cy="3687765"/>
          </a:xfrm>
        </p:spPr>
        <p:txBody>
          <a:bodyPr>
            <a:normAutofit fontScale="92500" lnSpcReduction="100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Two-year implementation efforts are just too long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Accelerated ERP model 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Simplification of the enterprise resource planning steps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SAP’s is called ASAP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First order of business is to become a competent user of ERP vendor’s software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D4E6B428-D400-498C-9D8B-115C3FF943FE}" type="slidenum">
              <a:rPr lang="en-US" altLang="id-ID" sz="1400">
                <a:latin typeface="Times New Roman" pitchFamily="18" charset="0"/>
              </a:rPr>
              <a:pPr algn="ctr" eaLnBrk="0" hangingPunct="0"/>
              <a:t>28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762000"/>
            <a:ext cx="8229600" cy="1143000"/>
          </a:xfrm>
        </p:spPr>
        <p:txBody>
          <a:bodyPr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Summary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7239000" cy="3840165"/>
          </a:xfrm>
        </p:spPr>
        <p:txBody>
          <a:bodyPr>
            <a:normAutofit fontScale="92500" lnSpcReduction="10000"/>
          </a:bodyPr>
          <a:lstStyle/>
          <a:p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Integrates all organizational units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ERP enables the management of an organization’s resources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Deals with internal processes</a:t>
            </a:r>
          </a:p>
          <a:p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history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Part of IS evolution beginning in 1960’s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Currently growing at exceptional rate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EB219B86-92A5-4633-9C65-89F80FCA04F2}" type="slidenum">
              <a:rPr lang="en-US" altLang="id-ID" sz="1400">
                <a:latin typeface="Times New Roman" pitchFamily="18" charset="0"/>
              </a:rPr>
              <a:pPr algn="ctr" eaLnBrk="0" hangingPunct="0"/>
              <a:t>29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371600" y="914400"/>
            <a:ext cx="6400800" cy="1066800"/>
          </a:xfrm>
          <a:prstGeom prst="rect">
            <a:avLst/>
          </a:prstGeom>
          <a:solidFill>
            <a:srgbClr val="CBD07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id-ID" sz="4400">
                <a:solidFill>
                  <a:schemeClr val="bg2"/>
                </a:solidFill>
                <a:latin typeface="Times New Roman" pitchFamily="18" charset="0"/>
              </a:rPr>
              <a:t>EIS</a:t>
            </a:r>
            <a:endParaRPr lang="en-US" altLang="id-ID" sz="2400">
              <a:latin typeface="Times New Roman" pitchFamily="18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371600" y="4724400"/>
            <a:ext cx="6400800" cy="1524000"/>
          </a:xfrm>
          <a:prstGeom prst="rect">
            <a:avLst/>
          </a:prstGeom>
          <a:solidFill>
            <a:srgbClr val="CBD07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id-ID" sz="4400">
                <a:solidFill>
                  <a:schemeClr val="bg2"/>
                </a:solidFill>
                <a:latin typeface="Times New Roman" pitchFamily="18" charset="0"/>
              </a:rPr>
              <a:t>EntIS</a:t>
            </a:r>
            <a:endParaRPr lang="en-US" altLang="id-ID" sz="2400">
              <a:latin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286000" y="1981200"/>
            <a:ext cx="914400" cy="2743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00400" y="1981200"/>
            <a:ext cx="914400" cy="2743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114800" y="1981200"/>
            <a:ext cx="914400" cy="27432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029200" y="1981200"/>
            <a:ext cx="914400" cy="2743200"/>
          </a:xfrm>
          <a:prstGeom prst="rect">
            <a:avLst/>
          </a:prstGeom>
          <a:solidFill>
            <a:srgbClr val="FFFF9D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943600" y="1981200"/>
            <a:ext cx="914400" cy="2743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 rot="-5400000">
            <a:off x="1631950" y="2984500"/>
            <a:ext cx="234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dirty="0">
                <a:solidFill>
                  <a:schemeClr val="bg2"/>
                </a:solidFill>
                <a:latin typeface="Times New Roman" pitchFamily="18" charset="0"/>
              </a:rPr>
              <a:t>Marketing Information </a:t>
            </a:r>
          </a:p>
          <a:p>
            <a:pPr algn="ctr" eaLnBrk="0" hangingPunct="0"/>
            <a:r>
              <a:rPr lang="en-US" altLang="id-ID" dirty="0">
                <a:solidFill>
                  <a:schemeClr val="bg2"/>
                </a:solidFill>
                <a:latin typeface="Times New Roman" pitchFamily="18" charset="0"/>
              </a:rPr>
              <a:t>Systems</a:t>
            </a:r>
            <a:endParaRPr lang="en-US" altLang="id-ID" sz="2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 rot="-5400000">
            <a:off x="2232025" y="3046413"/>
            <a:ext cx="2714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id-ID">
                <a:solidFill>
                  <a:schemeClr val="bg2"/>
                </a:solidFill>
                <a:latin typeface="Times New Roman" pitchFamily="18" charset="0"/>
              </a:rPr>
              <a:t>Information Resources Information Systems</a:t>
            </a:r>
            <a:endParaRPr lang="en-US" altLang="id-ID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 rot="-5392824">
            <a:off x="3211512" y="3016251"/>
            <a:ext cx="2714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id-ID">
                <a:solidFill>
                  <a:schemeClr val="bg2"/>
                </a:solidFill>
                <a:latin typeface="Times New Roman" pitchFamily="18" charset="0"/>
              </a:rPr>
              <a:t>Human Resource Information Systems</a:t>
            </a:r>
            <a:endParaRPr lang="en-US" altLang="id-ID" sz="2400">
              <a:latin typeface="Times New Roman" pitchFamily="18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 rot="-5400000">
            <a:off x="4206875" y="2965451"/>
            <a:ext cx="2555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id-ID">
                <a:solidFill>
                  <a:schemeClr val="bg2"/>
                </a:solidFill>
                <a:latin typeface="Times New Roman" pitchFamily="18" charset="0"/>
              </a:rPr>
              <a:t>Financial Information Systems</a:t>
            </a:r>
            <a:endParaRPr lang="en-US" altLang="id-ID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 rot="-5400000">
            <a:off x="5064919" y="3029744"/>
            <a:ext cx="2744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id-ID">
                <a:solidFill>
                  <a:schemeClr val="bg2"/>
                </a:solidFill>
                <a:latin typeface="Times New Roman" pitchFamily="18" charset="0"/>
              </a:rPr>
              <a:t>Manufacturing Information Systems</a:t>
            </a:r>
            <a:endParaRPr lang="en-US" altLang="id-ID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52400" y="212725"/>
            <a:ext cx="1541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id-ID" sz="2000">
                <a:latin typeface="Times New Roman" pitchFamily="18" charset="0"/>
              </a:rPr>
              <a:t>Planning and Control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-19050" y="6308725"/>
            <a:ext cx="250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2000">
                <a:latin typeface="Times New Roman" pitchFamily="18" charset="0"/>
              </a:rPr>
              <a:t>Transaction Recording</a:t>
            </a:r>
            <a:endParaRPr lang="en-US" altLang="id-ID" sz="2400">
              <a:latin typeface="Times New Roman" pitchFamily="18" charset="0"/>
            </a:endParaRP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685800" y="914400"/>
            <a:ext cx="0" cy="533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8534400" y="914400"/>
            <a:ext cx="0" cy="533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573963" y="144463"/>
            <a:ext cx="157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id-ID" sz="2000">
                <a:latin typeface="Times New Roman" pitchFamily="18" charset="0"/>
              </a:rPr>
              <a:t>Aggregation </a:t>
            </a:r>
          </a:p>
          <a:p>
            <a:pPr algn="ctr" eaLnBrk="0" hangingPunct="0"/>
            <a:r>
              <a:rPr lang="en-US" altLang="id-ID" sz="2000">
                <a:latin typeface="Times New Roman" pitchFamily="18" charset="0"/>
              </a:rPr>
              <a:t>of Data</a:t>
            </a:r>
            <a:endParaRPr lang="en-US" altLang="id-ID" sz="2400">
              <a:latin typeface="Times New Roman" pitchFamily="18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7573963" y="6308725"/>
            <a:ext cx="144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2000">
                <a:latin typeface="Times New Roman" pitchFamily="18" charset="0"/>
              </a:rPr>
              <a:t>Data Details</a:t>
            </a:r>
            <a:endParaRPr lang="en-US" altLang="id-ID" sz="2400">
              <a:latin typeface="Times New Roman" pitchFamily="18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133600" y="144463"/>
            <a:ext cx="5019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2800">
                <a:latin typeface="Impact" pitchFamily="34" charset="0"/>
              </a:rPr>
              <a:t>EIS Sitting Atop Business Area ISs</a:t>
            </a:r>
            <a:endParaRPr lang="en-US" altLang="id-ID" sz="2400">
              <a:latin typeface="Times New Roman" pitchFamily="18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295900" y="65532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D2224242-0571-4B3F-BC0D-1AA7F060B7FA}" type="slidenum">
              <a:rPr lang="en-US" altLang="id-ID" sz="1400">
                <a:latin typeface="Times New Roman" pitchFamily="18" charset="0"/>
              </a:rPr>
              <a:pPr algn="ctr" eaLnBrk="0" hangingPunct="0"/>
              <a:t>3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32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7046" y="1143000"/>
            <a:ext cx="8229600" cy="1143000"/>
          </a:xfrm>
        </p:spPr>
        <p:txBody>
          <a:bodyPr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Summary [cont.]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514600"/>
            <a:ext cx="7467600" cy="3611565"/>
          </a:xfrm>
        </p:spPr>
        <p:txBody>
          <a:bodyPr>
            <a:normAutofit lnSpcReduction="10000"/>
          </a:bodyPr>
          <a:lstStyle/>
          <a:p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considerations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Cost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Training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Success versus failure</a:t>
            </a:r>
          </a:p>
          <a:p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future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Move beyond firm’s boundaries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Focus on the Web environment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188325" y="6372225"/>
            <a:ext cx="598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228CECDB-9E81-4A46-8217-CB5B230DD415}" type="slidenum">
              <a:rPr lang="en-US" altLang="id-ID" sz="1400">
                <a:latin typeface="Times New Roman" pitchFamily="18" charset="0"/>
              </a:rPr>
              <a:pPr algn="ctr" eaLnBrk="0" hangingPunct="0"/>
              <a:t>30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93974" y="7620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/>
              <a:t> 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Evolution of </a:t>
            </a:r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391400" cy="3810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85000" lnSpcReduction="10000"/>
          </a:bodyPr>
          <a:lstStyle/>
          <a:p>
            <a:r>
              <a:rPr lang="en-US" altLang="id-ID" dirty="0">
                <a:solidFill>
                  <a:schemeClr val="bg1"/>
                </a:solidFill>
              </a:rPr>
              <a:t>First ISs in 1960’s were TPSs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MISs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Manufacturing requirements planning (MRP)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Developed to deal with complex issues of inventory control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MRP II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Information systems that encompass the flow of material from vendors, through manufacturing, and to the firm’s customers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232775" y="6372225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9967E6F4-F45C-4FF6-BD83-F8F768587074}" type="slidenum">
              <a:rPr lang="en-US" altLang="id-ID" sz="1400">
                <a:latin typeface="Times New Roman" pitchFamily="18" charset="0"/>
              </a:rPr>
              <a:pPr algn="ctr" eaLnBrk="0" hangingPunct="0"/>
              <a:t>4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21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</a:rPr>
              <a:t> 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Evolution of </a:t>
            </a:r>
            <a:r>
              <a:rPr lang="en-US" altLang="id-ID" dirty="0" err="1">
                <a:solidFill>
                  <a:schemeClr val="bg1"/>
                </a:solidFill>
                <a:latin typeface="Impact" pitchFamily="34" charset="0"/>
              </a:rPr>
              <a:t>EntIS</a:t>
            </a: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 (cont.)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352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</a:rPr>
              <a:t>ERPs were next logical step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All information about organizational processes is consolidated</a:t>
            </a:r>
          </a:p>
          <a:p>
            <a:pPr lvl="1"/>
            <a:r>
              <a:rPr lang="en-US" altLang="id-ID" dirty="0">
                <a:solidFill>
                  <a:schemeClr val="bg1"/>
                </a:solidFill>
              </a:rPr>
              <a:t>Requires large commitment of hardware resources, sophisticated software, database management systems, and well-trained </a:t>
            </a:r>
            <a:r>
              <a:rPr lang="en-US" altLang="id-ID" dirty="0"/>
              <a:t>users</a:t>
            </a:r>
          </a:p>
          <a:p>
            <a:endParaRPr lang="en-US" altLang="id-ID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232775" y="6372225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2FB6DD11-4DD0-4228-81CE-8758842F76FF}" type="slidenum">
              <a:rPr lang="en-US" altLang="id-ID" sz="1400">
                <a:latin typeface="Times New Roman" pitchFamily="18" charset="0"/>
              </a:rPr>
              <a:pPr algn="ctr" eaLnBrk="0" hangingPunct="0"/>
              <a:t>5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0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1782" y="1295400"/>
            <a:ext cx="8305800" cy="579438"/>
          </a:xfrm>
        </p:spPr>
        <p:txBody>
          <a:bodyPr>
            <a:normAutofit fontScale="90000"/>
          </a:bodyPr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Driving Forces </a:t>
            </a:r>
            <a:br>
              <a:rPr lang="en-US" altLang="id-ID" dirty="0">
                <a:solidFill>
                  <a:schemeClr val="bg1"/>
                </a:solidFill>
                <a:latin typeface="Impact" pitchFamily="34" charset="0"/>
              </a:rPr>
            </a:br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Behind ERP Popularity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924800" cy="4068765"/>
          </a:xfrm>
        </p:spPr>
        <p:txBody>
          <a:bodyPr/>
          <a:lstStyle/>
          <a:p>
            <a:r>
              <a:rPr lang="en-US" altLang="id-ID" dirty="0">
                <a:solidFill>
                  <a:schemeClr val="bg1"/>
                </a:solidFill>
              </a:rPr>
              <a:t>Fears about Y2K problems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Difficulty in achieving </a:t>
            </a:r>
            <a:r>
              <a:rPr lang="en-US" altLang="id-ID" dirty="0" err="1">
                <a:solidFill>
                  <a:schemeClr val="bg1"/>
                </a:solidFill>
              </a:rPr>
              <a:t>enterprisewide</a:t>
            </a:r>
            <a:r>
              <a:rPr lang="en-US" altLang="id-ID" dirty="0">
                <a:solidFill>
                  <a:schemeClr val="bg1"/>
                </a:solidFill>
              </a:rPr>
              <a:t> systems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Recent flurry of corporate mergers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Follow-the-leader competitive strategies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32775" y="6372225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D7124154-2B6D-4071-951C-4B36125EE19F}" type="slidenum">
              <a:rPr lang="en-US" altLang="id-ID" sz="1400">
                <a:latin typeface="Times New Roman" pitchFamily="18" charset="0"/>
              </a:rPr>
              <a:pPr algn="ctr" eaLnBrk="0" hangingPunct="0"/>
              <a:t>6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77200" cy="6556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ERP Software Industry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38969" y="2057400"/>
            <a:ext cx="7848600" cy="3581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</a:rPr>
              <a:t>Only limited number of vendors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Five largest vendors had combined sales of $10 billion in 1998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Largest vendor is SAP (www.sap.com)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Training and consulting are also big expenditures in this area</a:t>
            </a:r>
          </a:p>
          <a:p>
            <a:endParaRPr lang="en-US" altLang="id-ID" dirty="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232775" y="6372225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2C4EBEF0-20A1-4C8E-A71F-4928120A3345}" type="slidenum">
              <a:rPr lang="en-US" altLang="id-ID" sz="1400">
                <a:latin typeface="Times New Roman" pitchFamily="18" charset="0"/>
              </a:rPr>
              <a:pPr algn="ctr" eaLnBrk="0" hangingPunct="0"/>
              <a:t>7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332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430118"/>
              </p:ext>
            </p:extLst>
          </p:nvPr>
        </p:nvGraphicFramePr>
        <p:xfrm>
          <a:off x="914400" y="1797294"/>
          <a:ext cx="8229600" cy="457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4677032" imgH="2600680" progId="Excel.Sheet.8">
                  <p:embed/>
                </p:oleObj>
              </mc:Choice>
              <mc:Fallback>
                <p:oleObj name="Worksheet" r:id="rId3" imgW="4677032" imgH="26006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97294"/>
                        <a:ext cx="8229600" cy="4574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232775" y="6372225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3B8431A2-FAAC-469B-A934-166CD6D0FA8F}" type="slidenum">
              <a:rPr lang="en-US" altLang="id-ID" sz="1400">
                <a:latin typeface="Times New Roman" pitchFamily="18" charset="0"/>
              </a:rPr>
              <a:pPr algn="ctr" eaLnBrk="0" hangingPunct="0"/>
              <a:t>8</a:t>
            </a:fld>
            <a:endParaRPr lang="en-US" altLang="id-ID" sz="1400">
              <a:latin typeface="Times New Roman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95400" y="1143000"/>
            <a:ext cx="6643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3600" dirty="0">
                <a:solidFill>
                  <a:schemeClr val="bg1"/>
                </a:solidFill>
                <a:latin typeface="Impact" pitchFamily="34" charset="0"/>
              </a:rPr>
              <a:t>1998 ERP Sales of Top Five Vendors</a:t>
            </a:r>
            <a:endParaRPr lang="en-US" altLang="id-ID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512763" y="990600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  <a:latin typeface="Impact" pitchFamily="34" charset="0"/>
              </a:rPr>
              <a:t>Back Office Systems</a:t>
            </a:r>
            <a:endParaRPr lang="en-US" altLang="id-ID" dirty="0">
              <a:solidFill>
                <a:schemeClr val="bg1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38300" y="2743200"/>
            <a:ext cx="6819900" cy="3429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id-ID" dirty="0">
                <a:solidFill>
                  <a:schemeClr val="bg1"/>
                </a:solidFill>
              </a:rPr>
              <a:t>Another name for ERP</a:t>
            </a:r>
          </a:p>
          <a:p>
            <a:r>
              <a:rPr lang="en-US" altLang="id-ID" dirty="0">
                <a:solidFill>
                  <a:schemeClr val="bg1"/>
                </a:solidFill>
              </a:rPr>
              <a:t>Traditionally ERP focused on internal entities</a:t>
            </a:r>
          </a:p>
          <a:p>
            <a:r>
              <a:rPr lang="en-US" altLang="id-ID" dirty="0" err="1">
                <a:solidFill>
                  <a:schemeClr val="bg1"/>
                </a:solidFill>
              </a:rPr>
              <a:t>EntIS</a:t>
            </a:r>
            <a:r>
              <a:rPr lang="en-US" altLang="id-ID" dirty="0">
                <a:solidFill>
                  <a:schemeClr val="bg1"/>
                </a:solidFill>
              </a:rPr>
              <a:t> is evolving outside the firm</a:t>
            </a:r>
            <a:r>
              <a:rPr lang="en-US" altLang="id-ID" dirty="0"/>
              <a:t>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232775" y="6372225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id-ID" sz="1400">
                <a:latin typeface="Times New Roman" pitchFamily="18" charset="0"/>
              </a:rPr>
              <a:t>15-</a:t>
            </a:r>
            <a:fld id="{5BCEF267-79DF-434B-87B5-C1DAA85323DA}" type="slidenum">
              <a:rPr lang="en-US" altLang="id-ID" sz="1400">
                <a:latin typeface="Times New Roman" pitchFamily="18" charset="0"/>
              </a:rPr>
              <a:pPr algn="ctr" eaLnBrk="0" hangingPunct="0"/>
              <a:t>9</a:t>
            </a:fld>
            <a:endParaRPr lang="en-US" altLang="id-ID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624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1089</Words>
  <Application>Microsoft Office PowerPoint</Application>
  <PresentationFormat>On-screen Show (4:3)</PresentationFormat>
  <Paragraphs>255</Paragraphs>
  <Slides>30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2_Office Theme</vt:lpstr>
      <vt:lpstr>Custom Design</vt:lpstr>
      <vt:lpstr>Microsoft Excel Worksheet</vt:lpstr>
      <vt:lpstr>PowerPoint Presentation</vt:lpstr>
      <vt:lpstr>  What is an Enterprise Information System (EntIS)?</vt:lpstr>
      <vt:lpstr>PowerPoint Presentation</vt:lpstr>
      <vt:lpstr> Evolution of EntIS</vt:lpstr>
      <vt:lpstr> Evolution of EntIS (cont.)</vt:lpstr>
      <vt:lpstr>Driving Forces  Behind ERP Popularity</vt:lpstr>
      <vt:lpstr>ERP Software Industry</vt:lpstr>
      <vt:lpstr>PowerPoint Presentation</vt:lpstr>
      <vt:lpstr>Back Office Systems</vt:lpstr>
      <vt:lpstr>EntIS Feasibility</vt:lpstr>
      <vt:lpstr>Economic Feasibility</vt:lpstr>
      <vt:lpstr>Technical Feasibility</vt:lpstr>
      <vt:lpstr>Operational Feasibility</vt:lpstr>
      <vt:lpstr>EntIS Champion</vt:lpstr>
      <vt:lpstr>Possible EntIS Champions</vt:lpstr>
      <vt:lpstr>EntIS Implementation</vt:lpstr>
      <vt:lpstr>EntIS Vendor Selection</vt:lpstr>
      <vt:lpstr>User Training</vt:lpstr>
      <vt:lpstr>Training Related to  ERP Software</vt:lpstr>
      <vt:lpstr>SAPPHIRE</vt:lpstr>
      <vt:lpstr>PowerPoint Presentation</vt:lpstr>
      <vt:lpstr>EntIS Implementation  Cutover Approaches </vt:lpstr>
      <vt:lpstr>EntIS Implementation  Cutover Approaches (cont.) </vt:lpstr>
      <vt:lpstr>Minimizing EntIS Failures</vt:lpstr>
      <vt:lpstr>EntIS and the Web</vt:lpstr>
      <vt:lpstr>EntIS and the Web (cont.)</vt:lpstr>
      <vt:lpstr>Future of EntIS</vt:lpstr>
      <vt:lpstr>Accelerated ERP  Development Tools</vt:lpstr>
      <vt:lpstr>Summary</vt:lpstr>
      <vt:lpstr>Summary [cont.]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kundang</cp:lastModifiedBy>
  <cp:revision>28</cp:revision>
  <dcterms:created xsi:type="dcterms:W3CDTF">2013-09-12T06:02:39Z</dcterms:created>
  <dcterms:modified xsi:type="dcterms:W3CDTF">2013-09-25T01:38:34Z</dcterms:modified>
</cp:coreProperties>
</file>