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57" r:id="rId3"/>
    <p:sldId id="258" r:id="rId4"/>
    <p:sldId id="261" r:id="rId5"/>
    <p:sldId id="262" r:id="rId6"/>
    <p:sldId id="263" r:id="rId7"/>
    <p:sldId id="264" r:id="rId8"/>
    <p:sldId id="267" r:id="rId9"/>
    <p:sldId id="268" r:id="rId10"/>
    <p:sldId id="270" r:id="rId11"/>
    <p:sldId id="271" r:id="rId12"/>
    <p:sldId id="272"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6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3F653B-429F-403B-BE88-0A47C4EADB38}" type="datetimeFigureOut">
              <a:rPr lang="id-ID" smtClean="0"/>
              <a:t>25/09/2013</a:t>
            </a:fld>
            <a:endParaRPr lang="id-ID"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353F5C-F183-4984-AE92-810538A6563C}" type="slidenum">
              <a:rPr lang="id-ID" smtClean="0"/>
              <a:t>‹#›</a:t>
            </a:fld>
            <a:endParaRPr lang="id-ID"/>
          </a:p>
        </p:txBody>
      </p:sp>
    </p:spTree>
    <p:extLst>
      <p:ext uri="{BB962C8B-B14F-4D97-AF65-F5344CB8AC3E}">
        <p14:creationId xmlns:p14="http://schemas.microsoft.com/office/powerpoint/2010/main" val="620144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DC7F3-8424-4A33-8E58-21BE1EA431B4}" type="datetimeFigureOut">
              <a:rPr lang="en-US" smtClean="0"/>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46171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CE5B1E0-073B-4556-AB1D-2BD112EE8E2A}"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smtClean="0"/>
              <a:t>Judul Materi</a:t>
            </a:r>
            <a:endParaRPr lang="en-US" dirty="0"/>
          </a:p>
        </p:txBody>
      </p:sp>
      <p:sp>
        <p:nvSpPr>
          <p:cNvPr id="2" name="Title 1"/>
          <p:cNvSpPr>
            <a:spLocks noGrp="1"/>
          </p:cNvSpPr>
          <p:nvPr>
            <p:ph type="title"/>
          </p:nvPr>
        </p:nvSpPr>
        <p:spPr/>
        <p:txBody>
          <a:bodyPr/>
          <a:lstStyle/>
          <a:p>
            <a:r>
              <a:rPr lang="en-US" smtClean="0"/>
              <a:t>Click to edit Master title style</a:t>
            </a:r>
            <a:endParaRPr lang="id-ID"/>
          </a:p>
        </p:txBody>
      </p:sp>
      <p:sp>
        <p:nvSpPr>
          <p:cNvPr id="7" name="Date Placeholder 6"/>
          <p:cNvSpPr>
            <a:spLocks noGrp="1"/>
          </p:cNvSpPr>
          <p:nvPr>
            <p:ph type="dt" sz="half" idx="10"/>
          </p:nvPr>
        </p:nvSpPr>
        <p:spPr/>
        <p:txBody>
          <a:bodyPr/>
          <a:lstStyle/>
          <a:p>
            <a:fld id="{D29558FD-6DB5-44A7-BD45-E6340527121A}" type="datetimeFigureOut">
              <a:rPr lang="en-US" smtClean="0"/>
              <a:pPr/>
              <a:t>9/25/2013</a:t>
            </a:fld>
            <a:endParaRPr lang="en-US" dirty="0"/>
          </a:p>
        </p:txBody>
      </p:sp>
      <p:sp>
        <p:nvSpPr>
          <p:cNvPr id="10" name="Slide Number Placeholder 9"/>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181121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558FD-6DB5-44A7-BD45-E6340527121A}"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60027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3"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558FD-6DB5-44A7-BD45-E6340527121A}"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153171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29558FD-6DB5-44A7-BD45-E6340527121A}"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186109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29558FD-6DB5-44A7-BD45-E6340527121A}"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38348498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558FD-6DB5-44A7-BD45-E6340527121A}"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41278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558FD-6DB5-44A7-BD45-E6340527121A}"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38017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9558FD-6DB5-44A7-BD45-E6340527121A}"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207008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9558FD-6DB5-44A7-BD45-E6340527121A}"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113121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9558FD-6DB5-44A7-BD45-E6340527121A}"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343012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558FD-6DB5-44A7-BD45-E6340527121A}"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69303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558FD-6DB5-44A7-BD45-E6340527121A}"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380276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558FD-6DB5-44A7-BD45-E6340527121A}"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09F20-3DB5-4E55-9D53-B85F76DDFA64}" type="slidenum">
              <a:rPr lang="en-US" smtClean="0"/>
              <a:pPr/>
              <a:t>‹#›</a:t>
            </a:fld>
            <a:endParaRPr lang="en-US"/>
          </a:p>
        </p:txBody>
      </p:sp>
    </p:spTree>
    <p:extLst>
      <p:ext uri="{BB962C8B-B14F-4D97-AF65-F5344CB8AC3E}">
        <p14:creationId xmlns:p14="http://schemas.microsoft.com/office/powerpoint/2010/main" val="315748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558FD-6DB5-44A7-BD45-E6340527121A}" type="datetimeFigureOut">
              <a:rPr lang="en-US" smtClean="0"/>
              <a:pPr/>
              <a:t>9/25/2013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09F20-3DB5-4E55-9D53-B85F76DDFA64}" type="slidenum">
              <a:rPr lang="en-US" smtClean="0"/>
              <a:pPr/>
              <a:t>‹#›</a:t>
            </a:fld>
            <a:endParaRPr lang="en-US"/>
          </a:p>
        </p:txBody>
      </p:sp>
      <p:pic>
        <p:nvPicPr>
          <p:cNvPr id="7" name="Picture 3" descr="UEU.jpg"/>
          <p:cNvPicPr>
            <a:picLocks noChangeAspect="1"/>
          </p:cNvPicPr>
          <p:nvPr userDrawn="1"/>
        </p:nvPicPr>
        <p:blipFill>
          <a:blip r:embed="rId15" cstate="print">
            <a:extLst>
              <a:ext uri="{BEBA8EAE-BF5A-486C-A8C5-ECC9F3942E4B}">
                <a14:imgProps xmlns:a14="http://schemas.microsoft.com/office/drawing/2010/main">
                  <a14:imgLayer r:embed="rId16">
                    <a14:imgEffect>
                      <a14:brightnessContrast bright="57000" contrast="-21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11" name="TextBox 10"/>
          <p:cNvSpPr txBox="1"/>
          <p:nvPr userDrawn="1"/>
        </p:nvSpPr>
        <p:spPr>
          <a:xfrm>
            <a:off x="381000" y="6248400"/>
            <a:ext cx="2057400" cy="381000"/>
          </a:xfrm>
          <a:prstGeom prst="rect">
            <a:avLst/>
          </a:prstGeom>
          <a:noFill/>
        </p:spPr>
        <p:txBody>
          <a:bodyPr wrap="square" rtlCol="0">
            <a:spAutoFit/>
          </a:bodyPr>
          <a:lstStyle/>
          <a:p>
            <a:r>
              <a:rPr lang="id-ID" dirty="0" smtClean="0">
                <a:solidFill>
                  <a:srgbClr val="FF0000"/>
                </a:solidFill>
              </a:rPr>
              <a:t>Ver 1,12/09/2012</a:t>
            </a:r>
            <a:endParaRPr lang="en-US" dirty="0">
              <a:solidFill>
                <a:srgbClr val="FF0000"/>
              </a:solidFill>
            </a:endParaRPr>
          </a:p>
        </p:txBody>
      </p:sp>
      <p:sp>
        <p:nvSpPr>
          <p:cNvPr id="12" name="TextBox 11"/>
          <p:cNvSpPr txBox="1"/>
          <p:nvPr userDrawn="1"/>
        </p:nvSpPr>
        <p:spPr>
          <a:xfrm>
            <a:off x="2971800" y="6248400"/>
            <a:ext cx="3352800" cy="369332"/>
          </a:xfrm>
          <a:prstGeom prst="rect">
            <a:avLst/>
          </a:prstGeom>
          <a:noFill/>
        </p:spPr>
        <p:txBody>
          <a:bodyPr wrap="square" rtlCol="0">
            <a:spAutoFit/>
          </a:bodyPr>
          <a:lstStyle/>
          <a:p>
            <a:r>
              <a:rPr lang="id-ID" dirty="0" smtClean="0">
                <a:solidFill>
                  <a:srgbClr val="FF0000"/>
                </a:solidFill>
              </a:rPr>
              <a:t>Code</a:t>
            </a:r>
            <a:r>
              <a:rPr lang="id-ID" baseline="0" dirty="0" smtClean="0">
                <a:solidFill>
                  <a:srgbClr val="FF0000"/>
                </a:solidFill>
              </a:rPr>
              <a:t> :</a:t>
            </a:r>
            <a:r>
              <a:rPr lang="id-ID" baseline="0" dirty="0" smtClean="0">
                <a:solidFill>
                  <a:srgbClr val="FF0000"/>
                </a:solidFill>
              </a:rPr>
              <a:t>CIS -131-SITEM INF-ENTERP</a:t>
            </a:r>
            <a:endParaRPr lang="en-US" dirty="0">
              <a:solidFill>
                <a:srgbClr val="FF0000"/>
              </a:solidFill>
            </a:endParaRPr>
          </a:p>
        </p:txBody>
      </p:sp>
      <p:sp>
        <p:nvSpPr>
          <p:cNvPr id="13" name="TextBox 12"/>
          <p:cNvSpPr txBox="1"/>
          <p:nvPr userDrawn="1"/>
        </p:nvSpPr>
        <p:spPr>
          <a:xfrm>
            <a:off x="6629400" y="6248400"/>
            <a:ext cx="2057400" cy="381000"/>
          </a:xfrm>
          <a:prstGeom prst="rect">
            <a:avLst/>
          </a:prstGeom>
          <a:noFill/>
        </p:spPr>
        <p:txBody>
          <a:bodyPr wrap="square" rtlCol="0">
            <a:spAutoFit/>
          </a:bodyPr>
          <a:lstStyle/>
          <a:p>
            <a:pPr algn="ctr"/>
            <a:r>
              <a:rPr lang="id-ID" dirty="0" smtClean="0">
                <a:solidFill>
                  <a:srgbClr val="FF0000"/>
                </a:solidFill>
              </a:rPr>
              <a:t>FASILKOM</a:t>
            </a:r>
            <a:endParaRPr lang="en-US" dirty="0">
              <a:solidFill>
                <a:srgbClr val="FF0000"/>
              </a:solidFill>
            </a:endParaRPr>
          </a:p>
        </p:txBody>
      </p:sp>
    </p:spTree>
    <p:extLst>
      <p:ext uri="{BB962C8B-B14F-4D97-AF65-F5344CB8AC3E}">
        <p14:creationId xmlns:p14="http://schemas.microsoft.com/office/powerpoint/2010/main" val="4010702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altLang="id-ID" dirty="0">
                <a:solidFill>
                  <a:schemeClr val="bg1"/>
                </a:solidFill>
              </a:rPr>
              <a:t>Information Systems</a:t>
            </a:r>
            <a:br>
              <a:rPr lang="en-US" altLang="id-ID" dirty="0">
                <a:solidFill>
                  <a:schemeClr val="bg1"/>
                </a:solidFill>
              </a:rPr>
            </a:br>
            <a:endParaRPr lang="id-ID" dirty="0" smtClean="0">
              <a:solidFill>
                <a:schemeClr val="bg1"/>
              </a:solidFill>
            </a:endParaRPr>
          </a:p>
          <a:p>
            <a:endParaRPr lang="id-ID" dirty="0">
              <a:solidFill>
                <a:schemeClr val="bg1"/>
              </a:solidFill>
            </a:endParaRPr>
          </a:p>
          <a:p>
            <a:r>
              <a:rPr lang="id-ID" dirty="0" smtClean="0">
                <a:solidFill>
                  <a:schemeClr val="bg1"/>
                </a:solidFill>
              </a:rPr>
              <a:t>By Kundang K Juman, Ir. MMSI</a:t>
            </a:r>
            <a:endParaRPr lang="en-US" dirty="0">
              <a:solidFill>
                <a:schemeClr val="bg1"/>
              </a:solidFill>
            </a:endParaRPr>
          </a:p>
        </p:txBody>
      </p:sp>
      <p:sp>
        <p:nvSpPr>
          <p:cNvPr id="4" name="TextBox 3"/>
          <p:cNvSpPr txBox="1"/>
          <p:nvPr/>
        </p:nvSpPr>
        <p:spPr>
          <a:xfrm>
            <a:off x="2209800" y="1828800"/>
            <a:ext cx="4114800" cy="923330"/>
          </a:xfrm>
          <a:prstGeom prst="rect">
            <a:avLst/>
          </a:prstGeom>
          <a:noFill/>
        </p:spPr>
        <p:txBody>
          <a:bodyPr wrap="square" rtlCol="0">
            <a:spAutoFit/>
          </a:bodyPr>
          <a:lstStyle/>
          <a:p>
            <a:r>
              <a:rPr lang="id-ID" sz="5400" dirty="0" smtClean="0">
                <a:solidFill>
                  <a:schemeClr val="bg1"/>
                </a:solidFill>
              </a:rPr>
              <a:t>Pertemuan-2</a:t>
            </a:r>
            <a:endParaRPr lang="id-ID"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531A671-B986-4EDA-A3C1-97802039F0B2}" type="slidenum">
              <a:rPr lang="en-US" altLang="id-ID"/>
              <a:pPr/>
              <a:t>10</a:t>
            </a:fld>
            <a:endParaRPr lang="en-US" altLang="id-ID"/>
          </a:p>
        </p:txBody>
      </p:sp>
      <p:sp>
        <p:nvSpPr>
          <p:cNvPr id="83970" name="Rectangle 2"/>
          <p:cNvSpPr>
            <a:spLocks noGrp="1" noChangeArrowheads="1"/>
          </p:cNvSpPr>
          <p:nvPr>
            <p:ph type="title"/>
          </p:nvPr>
        </p:nvSpPr>
        <p:spPr/>
        <p:txBody>
          <a:bodyPr>
            <a:normAutofit fontScale="90000"/>
          </a:bodyPr>
          <a:lstStyle/>
          <a:p>
            <a:r>
              <a:rPr lang="id-ID" altLang="id-ID" sz="4000" dirty="0" smtClean="0">
                <a:solidFill>
                  <a:schemeClr val="bg1"/>
                </a:solidFill>
              </a:rPr>
              <a:t/>
            </a:r>
            <a:br>
              <a:rPr lang="id-ID" altLang="id-ID" sz="4000" dirty="0" smtClean="0">
                <a:solidFill>
                  <a:schemeClr val="bg1"/>
                </a:solidFill>
              </a:rPr>
            </a:br>
            <a:r>
              <a:rPr lang="en-US" altLang="id-ID" sz="4000" dirty="0" smtClean="0">
                <a:solidFill>
                  <a:schemeClr val="bg1"/>
                </a:solidFill>
              </a:rPr>
              <a:t>Enterprise </a:t>
            </a:r>
            <a:r>
              <a:rPr lang="en-US" altLang="id-ID" sz="4000" dirty="0">
                <a:solidFill>
                  <a:schemeClr val="bg1"/>
                </a:solidFill>
              </a:rPr>
              <a:t>Systems &amp; Value Chain</a:t>
            </a:r>
          </a:p>
        </p:txBody>
      </p:sp>
      <p:sp>
        <p:nvSpPr>
          <p:cNvPr id="83971" name="Rectangle 3"/>
          <p:cNvSpPr>
            <a:spLocks noGrp="1" noChangeArrowheads="1"/>
          </p:cNvSpPr>
          <p:nvPr>
            <p:ph type="body" idx="1"/>
          </p:nvPr>
        </p:nvSpPr>
        <p:spPr>
          <a:xfrm>
            <a:off x="685800" y="1676400"/>
            <a:ext cx="7772400" cy="4419600"/>
          </a:xfrm>
        </p:spPr>
        <p:txBody>
          <a:bodyPr/>
          <a:lstStyle/>
          <a:p>
            <a:pPr>
              <a:lnSpc>
                <a:spcPct val="90000"/>
              </a:lnSpc>
            </a:pPr>
            <a:r>
              <a:rPr lang="en-US" altLang="id-ID" dirty="0">
                <a:solidFill>
                  <a:schemeClr val="bg1"/>
                </a:solidFill>
              </a:rPr>
              <a:t>Enterprise systems facilitate value chain management</a:t>
            </a:r>
          </a:p>
          <a:p>
            <a:pPr>
              <a:lnSpc>
                <a:spcPct val="90000"/>
              </a:lnSpc>
            </a:pPr>
            <a:r>
              <a:rPr lang="en-US" altLang="id-ID" dirty="0">
                <a:solidFill>
                  <a:schemeClr val="bg1"/>
                </a:solidFill>
              </a:rPr>
              <a:t>The value chain is the system of activities that transform inputs into outputs valued by the customer</a:t>
            </a:r>
          </a:p>
          <a:p>
            <a:pPr>
              <a:lnSpc>
                <a:spcPct val="90000"/>
              </a:lnSpc>
            </a:pPr>
            <a:r>
              <a:rPr lang="en-US" altLang="id-ID" dirty="0">
                <a:solidFill>
                  <a:schemeClr val="bg1"/>
                </a:solidFill>
              </a:rPr>
              <a:t>The goal of an organization is to add the greatest value with the lowest costs thereby increasing competitive advantage </a:t>
            </a:r>
          </a:p>
        </p:txBody>
      </p:sp>
    </p:spTree>
    <p:extLst>
      <p:ext uri="{BB962C8B-B14F-4D97-AF65-F5344CB8AC3E}">
        <p14:creationId xmlns:p14="http://schemas.microsoft.com/office/powerpoint/2010/main" val="204847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7BBE35C-4019-4991-B196-38215DADFFF7}" type="slidenum">
              <a:rPr lang="en-US" altLang="id-ID"/>
              <a:pPr/>
              <a:t>11</a:t>
            </a:fld>
            <a:endParaRPr lang="en-US" altLang="id-ID"/>
          </a:p>
        </p:txBody>
      </p:sp>
      <p:sp>
        <p:nvSpPr>
          <p:cNvPr id="41989" name="Rectangle 5"/>
          <p:cNvSpPr>
            <a:spLocks noGrp="1" noChangeArrowheads="1"/>
          </p:cNvSpPr>
          <p:nvPr>
            <p:ph type="title"/>
          </p:nvPr>
        </p:nvSpPr>
        <p:spPr>
          <a:xfrm>
            <a:off x="5638800" y="609600"/>
            <a:ext cx="3048000" cy="5257800"/>
          </a:xfrm>
        </p:spPr>
        <p:txBody>
          <a:bodyPr/>
          <a:lstStyle/>
          <a:p>
            <a:r>
              <a:rPr lang="en-US" altLang="id-ID" dirty="0">
                <a:solidFill>
                  <a:schemeClr val="bg1"/>
                </a:solidFill>
              </a:rPr>
              <a:t>Value Chain and System</a:t>
            </a:r>
          </a:p>
        </p:txBody>
      </p:sp>
      <p:pic>
        <p:nvPicPr>
          <p:cNvPr id="4198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5357813" cy="6858000"/>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117910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D6C7D7F-FE1A-4AAC-86A7-40E680EAB3E7}" type="slidenum">
              <a:rPr lang="en-US" altLang="id-ID"/>
              <a:pPr/>
              <a:t>12</a:t>
            </a:fld>
            <a:endParaRPr lang="en-US" altLang="id-ID"/>
          </a:p>
        </p:txBody>
      </p:sp>
      <p:sp>
        <p:nvSpPr>
          <p:cNvPr id="106498" name="Rectangle 2"/>
          <p:cNvSpPr>
            <a:spLocks noGrp="1" noChangeArrowheads="1"/>
          </p:cNvSpPr>
          <p:nvPr>
            <p:ph type="title"/>
          </p:nvPr>
        </p:nvSpPr>
        <p:spPr/>
        <p:txBody>
          <a:bodyPr>
            <a:normAutofit fontScale="90000"/>
          </a:bodyPr>
          <a:lstStyle/>
          <a:p>
            <a:r>
              <a:rPr lang="id-ID" altLang="id-ID" dirty="0" smtClean="0">
                <a:solidFill>
                  <a:schemeClr val="bg1"/>
                </a:solidFill>
              </a:rPr>
              <a:t/>
            </a:r>
            <a:br>
              <a:rPr lang="id-ID" altLang="id-ID" dirty="0" smtClean="0">
                <a:solidFill>
                  <a:schemeClr val="bg1"/>
                </a:solidFill>
              </a:rPr>
            </a:br>
            <a:r>
              <a:rPr lang="en-US" altLang="id-ID" dirty="0" smtClean="0">
                <a:solidFill>
                  <a:schemeClr val="bg1"/>
                </a:solidFill>
              </a:rPr>
              <a:t>How </a:t>
            </a:r>
            <a:r>
              <a:rPr lang="en-US" altLang="id-ID" dirty="0">
                <a:solidFill>
                  <a:schemeClr val="bg1"/>
                </a:solidFill>
              </a:rPr>
              <a:t>is value created?</a:t>
            </a:r>
          </a:p>
        </p:txBody>
      </p:sp>
      <p:sp>
        <p:nvSpPr>
          <p:cNvPr id="106499" name="Rectangle 3"/>
          <p:cNvSpPr>
            <a:spLocks noGrp="1" noChangeArrowheads="1"/>
          </p:cNvSpPr>
          <p:nvPr>
            <p:ph type="body" idx="1"/>
          </p:nvPr>
        </p:nvSpPr>
        <p:spPr/>
        <p:txBody>
          <a:bodyPr/>
          <a:lstStyle/>
          <a:p>
            <a:r>
              <a:rPr lang="en-US" altLang="id-ID" dirty="0">
                <a:solidFill>
                  <a:schemeClr val="bg1"/>
                </a:solidFill>
              </a:rPr>
              <a:t>By working at low cost</a:t>
            </a:r>
          </a:p>
          <a:p>
            <a:r>
              <a:rPr lang="en-US" altLang="id-ID" dirty="0">
                <a:solidFill>
                  <a:schemeClr val="bg1"/>
                </a:solidFill>
              </a:rPr>
              <a:t>Leveraging resources e.g. IT</a:t>
            </a:r>
          </a:p>
          <a:p>
            <a:r>
              <a:rPr lang="en-US" altLang="id-ID" dirty="0">
                <a:solidFill>
                  <a:schemeClr val="bg1"/>
                </a:solidFill>
              </a:rPr>
              <a:t>Enhancing differentiation e.g. through quality, workmanship, </a:t>
            </a:r>
            <a:r>
              <a:rPr lang="en-US" altLang="id-ID" dirty="0" err="1">
                <a:solidFill>
                  <a:schemeClr val="bg1"/>
                </a:solidFill>
              </a:rPr>
              <a:t>etc</a:t>
            </a:r>
            <a:endParaRPr lang="en-US" altLang="id-ID" dirty="0">
              <a:solidFill>
                <a:schemeClr val="bg1"/>
              </a:solidFill>
            </a:endParaRPr>
          </a:p>
          <a:p>
            <a:r>
              <a:rPr lang="en-US" altLang="id-ID" dirty="0">
                <a:solidFill>
                  <a:schemeClr val="bg1"/>
                </a:solidFill>
              </a:rPr>
              <a:t>Responding promptly to customer requirements</a:t>
            </a:r>
          </a:p>
        </p:txBody>
      </p:sp>
    </p:spTree>
    <p:extLst>
      <p:ext uri="{BB962C8B-B14F-4D97-AF65-F5344CB8AC3E}">
        <p14:creationId xmlns:p14="http://schemas.microsoft.com/office/powerpoint/2010/main" val="1753207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50D6D1D-9DC2-4EBC-BE8F-19154375B615}" type="slidenum">
              <a:rPr lang="en-US" altLang="id-ID"/>
              <a:pPr/>
              <a:t>13</a:t>
            </a:fld>
            <a:endParaRPr lang="en-US" altLang="id-ID"/>
          </a:p>
        </p:txBody>
      </p:sp>
      <p:sp>
        <p:nvSpPr>
          <p:cNvPr id="84994" name="Rectangle 2"/>
          <p:cNvSpPr>
            <a:spLocks noGrp="1" noChangeArrowheads="1"/>
          </p:cNvSpPr>
          <p:nvPr>
            <p:ph type="title"/>
          </p:nvPr>
        </p:nvSpPr>
        <p:spPr>
          <a:xfrm>
            <a:off x="685800" y="304800"/>
            <a:ext cx="7772400" cy="914400"/>
          </a:xfrm>
        </p:spPr>
        <p:txBody>
          <a:bodyPr/>
          <a:lstStyle/>
          <a:p>
            <a:r>
              <a:rPr lang="en-US" altLang="id-ID" sz="4000" dirty="0">
                <a:solidFill>
                  <a:schemeClr val="bg1"/>
                </a:solidFill>
              </a:rPr>
              <a:t>The Value of Systems Integration </a:t>
            </a:r>
          </a:p>
        </p:txBody>
      </p:sp>
      <p:sp>
        <p:nvSpPr>
          <p:cNvPr id="84995" name="Rectangle 3"/>
          <p:cNvSpPr>
            <a:spLocks noGrp="1" noChangeArrowheads="1"/>
          </p:cNvSpPr>
          <p:nvPr>
            <p:ph type="body" idx="1"/>
          </p:nvPr>
        </p:nvSpPr>
        <p:spPr>
          <a:xfrm>
            <a:off x="685800" y="1600200"/>
            <a:ext cx="7772400" cy="4495800"/>
          </a:xfrm>
        </p:spPr>
        <p:txBody>
          <a:bodyPr/>
          <a:lstStyle/>
          <a:p>
            <a:r>
              <a:rPr lang="en-US" altLang="id-ID" sz="2800" dirty="0">
                <a:solidFill>
                  <a:schemeClr val="bg1"/>
                </a:solidFill>
              </a:rPr>
              <a:t>How an ES can assist a firm in optimizing its value system:</a:t>
            </a:r>
          </a:p>
          <a:p>
            <a:pPr lvl="1"/>
            <a:r>
              <a:rPr lang="en-US" altLang="id-ID" sz="2400" dirty="0">
                <a:solidFill>
                  <a:schemeClr val="bg1"/>
                </a:solidFill>
              </a:rPr>
              <a:t> Coordination of value activities (through sharing data across business processes).</a:t>
            </a:r>
          </a:p>
          <a:p>
            <a:pPr lvl="1"/>
            <a:r>
              <a:rPr lang="en-US" altLang="id-ID" sz="2400" dirty="0">
                <a:solidFill>
                  <a:schemeClr val="bg1"/>
                </a:solidFill>
              </a:rPr>
              <a:t>Enterprise system ensures available to promise (ATP) services</a:t>
            </a:r>
          </a:p>
          <a:p>
            <a:pPr lvl="1"/>
            <a:r>
              <a:rPr lang="en-US" altLang="id-ID" sz="2400" dirty="0">
                <a:solidFill>
                  <a:schemeClr val="bg1"/>
                </a:solidFill>
              </a:rPr>
              <a:t>Permit optimal planning and decision making (e.g., by provide world-wide visibility of inventory balances and customer and vendor data, orders from customers can be sourced in a way that balances purchasing costs with shipping costs).</a:t>
            </a:r>
          </a:p>
        </p:txBody>
      </p:sp>
    </p:spTree>
    <p:extLst>
      <p:ext uri="{BB962C8B-B14F-4D97-AF65-F5344CB8AC3E}">
        <p14:creationId xmlns:p14="http://schemas.microsoft.com/office/powerpoint/2010/main" val="2831503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1C21F1E-6DD2-476B-8594-7388B9D11995}" type="slidenum">
              <a:rPr lang="en-US" altLang="id-ID"/>
              <a:pPr/>
              <a:t>14</a:t>
            </a:fld>
            <a:endParaRPr lang="en-US" altLang="id-ID"/>
          </a:p>
        </p:txBody>
      </p:sp>
      <p:sp>
        <p:nvSpPr>
          <p:cNvPr id="46082" name="Rectangle 2"/>
          <p:cNvSpPr>
            <a:spLocks noGrp="1" noChangeArrowheads="1"/>
          </p:cNvSpPr>
          <p:nvPr>
            <p:ph type="title"/>
          </p:nvPr>
        </p:nvSpPr>
        <p:spPr>
          <a:xfrm>
            <a:off x="76200" y="1062625"/>
            <a:ext cx="7772400" cy="1143000"/>
          </a:xfrm>
        </p:spPr>
        <p:txBody>
          <a:bodyPr/>
          <a:lstStyle/>
          <a:p>
            <a:r>
              <a:rPr lang="en-US" altLang="id-ID" dirty="0" smtClean="0">
                <a:solidFill>
                  <a:schemeClr val="bg1"/>
                </a:solidFill>
              </a:rPr>
              <a:t>Inefficient </a:t>
            </a:r>
            <a:r>
              <a:rPr lang="en-US" altLang="id-ID" dirty="0">
                <a:solidFill>
                  <a:schemeClr val="bg1"/>
                </a:solidFill>
              </a:rPr>
              <a:t>Customer Service</a:t>
            </a:r>
          </a:p>
        </p:txBody>
      </p:sp>
      <p:pic>
        <p:nvPicPr>
          <p:cNvPr id="4608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1666"/>
          <a:stretch>
            <a:fillRect/>
          </a:stretch>
        </p:blipFill>
        <p:spPr>
          <a:xfrm>
            <a:off x="0" y="1874837"/>
            <a:ext cx="7162800" cy="5341937"/>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46087" name="Text Box 7"/>
          <p:cNvSpPr txBox="1">
            <a:spLocks noChangeArrowheads="1"/>
          </p:cNvSpPr>
          <p:nvPr/>
        </p:nvSpPr>
        <p:spPr bwMode="auto">
          <a:xfrm>
            <a:off x="7086600" y="1066800"/>
            <a:ext cx="1905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d-ID" sz="2000"/>
              <a:t>1.  Check if the customer exists in the system and has good credit.</a:t>
            </a:r>
          </a:p>
        </p:txBody>
      </p:sp>
    </p:spTree>
    <p:extLst>
      <p:ext uri="{BB962C8B-B14F-4D97-AF65-F5344CB8AC3E}">
        <p14:creationId xmlns:p14="http://schemas.microsoft.com/office/powerpoint/2010/main" val="1471140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A3AF9D6-6944-4776-B3EF-1533D8DA53CC}" type="slidenum">
              <a:rPr lang="en-US" altLang="id-ID"/>
              <a:pPr/>
              <a:t>15</a:t>
            </a:fld>
            <a:endParaRPr lang="en-US" altLang="id-ID"/>
          </a:p>
        </p:txBody>
      </p:sp>
      <p:sp>
        <p:nvSpPr>
          <p:cNvPr id="86018" name="Rectangle 2"/>
          <p:cNvSpPr>
            <a:spLocks noGrp="1" noChangeArrowheads="1"/>
          </p:cNvSpPr>
          <p:nvPr>
            <p:ph type="title"/>
          </p:nvPr>
        </p:nvSpPr>
        <p:spPr/>
        <p:txBody>
          <a:bodyPr>
            <a:normAutofit fontScale="90000"/>
          </a:bodyPr>
          <a:lstStyle/>
          <a:p>
            <a:r>
              <a:rPr lang="en-US" altLang="id-ID" sz="4000" dirty="0">
                <a:solidFill>
                  <a:schemeClr val="bg1"/>
                </a:solidFill>
              </a:rPr>
              <a:t>Inefficient Customer Service &amp; Solution</a:t>
            </a:r>
          </a:p>
        </p:txBody>
      </p:sp>
      <p:sp>
        <p:nvSpPr>
          <p:cNvPr id="86019" name="Rectangle 3"/>
          <p:cNvSpPr>
            <a:spLocks noGrp="1" noChangeArrowheads="1"/>
          </p:cNvSpPr>
          <p:nvPr>
            <p:ph type="body" idx="1"/>
          </p:nvPr>
        </p:nvSpPr>
        <p:spPr/>
        <p:txBody>
          <a:bodyPr/>
          <a:lstStyle/>
          <a:p>
            <a:pPr>
              <a:lnSpc>
                <a:spcPct val="90000"/>
              </a:lnSpc>
            </a:pPr>
            <a:r>
              <a:rPr lang="en-US" altLang="id-ID" dirty="0">
                <a:solidFill>
                  <a:schemeClr val="bg1"/>
                </a:solidFill>
              </a:rPr>
              <a:t>If Sally kept the customer on the phone throughout this process, she would be providing a poor service</a:t>
            </a:r>
          </a:p>
          <a:p>
            <a:pPr>
              <a:lnSpc>
                <a:spcPct val="90000"/>
              </a:lnSpc>
            </a:pPr>
            <a:r>
              <a:rPr lang="en-US" altLang="id-ID" dirty="0">
                <a:solidFill>
                  <a:schemeClr val="bg1"/>
                </a:solidFill>
              </a:rPr>
              <a:t>Solution to inefficient service:</a:t>
            </a:r>
          </a:p>
          <a:p>
            <a:pPr lvl="1">
              <a:lnSpc>
                <a:spcPct val="90000"/>
              </a:lnSpc>
            </a:pPr>
            <a:r>
              <a:rPr lang="en-US" altLang="id-ID" dirty="0">
                <a:solidFill>
                  <a:schemeClr val="bg1"/>
                </a:solidFill>
              </a:rPr>
              <a:t>Enterprise system establishes available to promise (ATP) by checking warehouses and scheduled manufacturing</a:t>
            </a:r>
          </a:p>
          <a:p>
            <a:pPr lvl="1">
              <a:lnSpc>
                <a:spcPct val="90000"/>
              </a:lnSpc>
            </a:pPr>
            <a:r>
              <a:rPr lang="en-US" altLang="id-ID" dirty="0">
                <a:solidFill>
                  <a:schemeClr val="bg1"/>
                </a:solidFill>
              </a:rPr>
              <a:t>Price and creditworthiness automatically determined from database</a:t>
            </a:r>
          </a:p>
        </p:txBody>
      </p:sp>
    </p:spTree>
    <p:extLst>
      <p:ext uri="{BB962C8B-B14F-4D97-AF65-F5344CB8AC3E}">
        <p14:creationId xmlns:p14="http://schemas.microsoft.com/office/powerpoint/2010/main" val="35573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7D83BC6-D205-4FB4-927F-4489A70C52B3}" type="slidenum">
              <a:rPr lang="en-US" altLang="id-ID"/>
              <a:pPr/>
              <a:t>16</a:t>
            </a:fld>
            <a:endParaRPr lang="en-US" altLang="id-ID"/>
          </a:p>
        </p:txBody>
      </p:sp>
      <p:sp>
        <p:nvSpPr>
          <p:cNvPr id="58370" name="Rectangle 2"/>
          <p:cNvSpPr>
            <a:spLocks noGrp="1" noChangeArrowheads="1"/>
          </p:cNvSpPr>
          <p:nvPr>
            <p:ph type="title"/>
          </p:nvPr>
        </p:nvSpPr>
        <p:spPr>
          <a:xfrm>
            <a:off x="762000" y="914400"/>
            <a:ext cx="7772400" cy="990600"/>
          </a:xfrm>
        </p:spPr>
        <p:txBody>
          <a:bodyPr>
            <a:normAutofit fontScale="90000"/>
          </a:bodyPr>
          <a:lstStyle/>
          <a:p>
            <a:r>
              <a:rPr lang="en-US" altLang="id-ID" sz="4000" dirty="0">
                <a:solidFill>
                  <a:schemeClr val="bg1"/>
                </a:solidFill>
              </a:rPr>
              <a:t>Processing Orders Requires Multiple </a:t>
            </a:r>
            <a:r>
              <a:rPr lang="en-US" altLang="id-ID" sz="4000" dirty="0"/>
              <a:t>Tables</a:t>
            </a:r>
          </a:p>
        </p:txBody>
      </p:sp>
      <p:pic>
        <p:nvPicPr>
          <p:cNvPr id="583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85944"/>
            <a:ext cx="8305800" cy="4675188"/>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58374" name="Text Box 6"/>
          <p:cNvSpPr txBox="1">
            <a:spLocks noChangeArrowheads="1"/>
          </p:cNvSpPr>
          <p:nvPr/>
        </p:nvSpPr>
        <p:spPr bwMode="auto">
          <a:xfrm>
            <a:off x="685800" y="6156325"/>
            <a:ext cx="7315200" cy="7016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sz="2000" b="1"/>
              <a:t>Identify the key business event data (who, what, where, when) you would want to capture (Note, “why” not included).</a:t>
            </a:r>
          </a:p>
        </p:txBody>
      </p:sp>
      <p:sp>
        <p:nvSpPr>
          <p:cNvPr id="58375" name="Text Box 7"/>
          <p:cNvSpPr txBox="1">
            <a:spLocks noChangeArrowheads="1"/>
          </p:cNvSpPr>
          <p:nvPr/>
        </p:nvSpPr>
        <p:spPr bwMode="auto">
          <a:xfrm>
            <a:off x="7924800" y="609600"/>
            <a:ext cx="1219200" cy="1069975"/>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sz="1600"/>
              <a:t>Data, Field, record, file, table, database</a:t>
            </a:r>
          </a:p>
        </p:txBody>
      </p:sp>
    </p:spTree>
    <p:extLst>
      <p:ext uri="{BB962C8B-B14F-4D97-AF65-F5344CB8AC3E}">
        <p14:creationId xmlns:p14="http://schemas.microsoft.com/office/powerpoint/2010/main" val="2747351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52B3E5-ACCC-4383-835C-2584C1487D7A}" type="slidenum">
              <a:rPr lang="en-US" altLang="id-ID"/>
              <a:pPr/>
              <a:t>17</a:t>
            </a:fld>
            <a:endParaRPr lang="en-US" altLang="id-ID"/>
          </a:p>
        </p:txBody>
      </p:sp>
      <p:sp>
        <p:nvSpPr>
          <p:cNvPr id="60418" name="Rectangle 2"/>
          <p:cNvSpPr>
            <a:spLocks noGrp="1" noChangeArrowheads="1"/>
          </p:cNvSpPr>
          <p:nvPr>
            <p:ph type="title"/>
          </p:nvPr>
        </p:nvSpPr>
        <p:spPr>
          <a:xfrm>
            <a:off x="685800" y="0"/>
            <a:ext cx="7772400" cy="1143000"/>
          </a:xfrm>
        </p:spPr>
        <p:txBody>
          <a:bodyPr/>
          <a:lstStyle/>
          <a:p>
            <a:r>
              <a:rPr lang="en-US" altLang="id-ID" sz="4000"/>
              <a:t>Stored Data Used for Decisions</a:t>
            </a:r>
          </a:p>
        </p:txBody>
      </p:sp>
      <p:pic>
        <p:nvPicPr>
          <p:cNvPr id="6042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22363"/>
            <a:ext cx="9144000" cy="5146675"/>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1715445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FF8E5FF-8C71-40A2-9F28-E00CCD6D1A85}" type="slidenum">
              <a:rPr lang="en-US" altLang="id-ID"/>
              <a:pPr/>
              <a:t>18</a:t>
            </a:fld>
            <a:endParaRPr lang="en-US" altLang="id-ID"/>
          </a:p>
        </p:txBody>
      </p:sp>
      <p:sp>
        <p:nvSpPr>
          <p:cNvPr id="139266" name="Rectangle 2"/>
          <p:cNvSpPr>
            <a:spLocks noGrp="1" noChangeArrowheads="1"/>
          </p:cNvSpPr>
          <p:nvPr>
            <p:ph type="title"/>
          </p:nvPr>
        </p:nvSpPr>
        <p:spPr>
          <a:xfrm>
            <a:off x="685800" y="304800"/>
            <a:ext cx="7772400" cy="914400"/>
          </a:xfrm>
        </p:spPr>
        <p:txBody>
          <a:bodyPr>
            <a:normAutofit fontScale="90000"/>
          </a:bodyPr>
          <a:lstStyle/>
          <a:p>
            <a:r>
              <a:rPr lang="en-US" altLang="id-ID" sz="4000"/>
              <a:t>Approaches to building &amp; designing ES</a:t>
            </a:r>
          </a:p>
        </p:txBody>
      </p:sp>
      <p:sp>
        <p:nvSpPr>
          <p:cNvPr id="139267" name="Rectangle 3"/>
          <p:cNvSpPr>
            <a:spLocks noGrp="1" noChangeArrowheads="1"/>
          </p:cNvSpPr>
          <p:nvPr>
            <p:ph type="body" idx="1"/>
          </p:nvPr>
        </p:nvSpPr>
        <p:spPr>
          <a:xfrm>
            <a:off x="685800" y="1600200"/>
            <a:ext cx="7772400" cy="4953000"/>
          </a:xfrm>
        </p:spPr>
        <p:txBody>
          <a:bodyPr/>
          <a:lstStyle/>
          <a:p>
            <a:pPr>
              <a:lnSpc>
                <a:spcPct val="90000"/>
              </a:lnSpc>
            </a:pPr>
            <a:r>
              <a:rPr lang="en-US" altLang="id-ID"/>
              <a:t>Enterprise application integration</a:t>
            </a:r>
          </a:p>
          <a:p>
            <a:pPr lvl="1">
              <a:lnSpc>
                <a:spcPct val="90000"/>
              </a:lnSpc>
            </a:pPr>
            <a:r>
              <a:rPr lang="en-US" altLang="id-ID"/>
              <a:t>Connect the information systems of multiple organisations together through data standards or platforms such as EDI, XML, UNIX</a:t>
            </a:r>
          </a:p>
          <a:p>
            <a:pPr>
              <a:lnSpc>
                <a:spcPct val="90000"/>
              </a:lnSpc>
            </a:pPr>
            <a:r>
              <a:rPr lang="en-US" altLang="id-ID"/>
              <a:t>Event-driven architecture</a:t>
            </a:r>
          </a:p>
          <a:p>
            <a:pPr lvl="1">
              <a:lnSpc>
                <a:spcPct val="90000"/>
              </a:lnSpc>
            </a:pPr>
            <a:r>
              <a:rPr lang="en-US" altLang="id-ID"/>
              <a:t>Business events are “pushed” immediately and simultaneously to all interested parties</a:t>
            </a:r>
          </a:p>
          <a:p>
            <a:pPr lvl="1">
              <a:lnSpc>
                <a:spcPct val="90000"/>
              </a:lnSpc>
            </a:pPr>
            <a:r>
              <a:rPr lang="en-US" altLang="id-ID"/>
              <a:t>Enterprise operates in real-time</a:t>
            </a:r>
          </a:p>
          <a:p>
            <a:pPr lvl="1">
              <a:lnSpc>
                <a:spcPct val="90000"/>
              </a:lnSpc>
            </a:pPr>
            <a:r>
              <a:rPr lang="en-US" altLang="id-ID"/>
              <a:t>Event notification is sent through middleware (publish and send).</a:t>
            </a:r>
          </a:p>
          <a:p>
            <a:pPr lvl="1">
              <a:lnSpc>
                <a:spcPct val="90000"/>
              </a:lnSpc>
            </a:pPr>
            <a:endParaRPr lang="en-US" altLang="id-ID"/>
          </a:p>
        </p:txBody>
      </p:sp>
    </p:spTree>
    <p:extLst>
      <p:ext uri="{BB962C8B-B14F-4D97-AF65-F5344CB8AC3E}">
        <p14:creationId xmlns:p14="http://schemas.microsoft.com/office/powerpoint/2010/main" val="3724256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93FC107-FA52-4E1F-924E-B4D4A3F23BD8}" type="slidenum">
              <a:rPr lang="en-US" altLang="id-ID"/>
              <a:pPr/>
              <a:t>19</a:t>
            </a:fld>
            <a:endParaRPr lang="en-US" altLang="id-ID"/>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Text Box 3"/>
          <p:cNvSpPr txBox="1">
            <a:spLocks noChangeArrowheads="1"/>
          </p:cNvSpPr>
          <p:nvPr/>
        </p:nvSpPr>
        <p:spPr bwMode="auto">
          <a:xfrm>
            <a:off x="1981200" y="457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d-ID" altLang="id-ID"/>
          </a:p>
        </p:txBody>
      </p:sp>
      <p:sp>
        <p:nvSpPr>
          <p:cNvPr id="135172" name="Rectangle 4"/>
          <p:cNvSpPr>
            <a:spLocks noChangeArrowheads="1"/>
          </p:cNvSpPr>
          <p:nvPr/>
        </p:nvSpPr>
        <p:spPr bwMode="auto">
          <a:xfrm>
            <a:off x="8382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rgbClr val="000099"/>
                </a:solidFill>
                <a:latin typeface="Arial" charset="0"/>
              </a:defRPr>
            </a:lvl1pPr>
            <a:lvl2pPr algn="ctr">
              <a:defRPr sz="4400">
                <a:solidFill>
                  <a:srgbClr val="000099"/>
                </a:solidFill>
                <a:latin typeface="Arial" charset="0"/>
              </a:defRPr>
            </a:lvl2pPr>
            <a:lvl3pPr algn="ctr">
              <a:defRPr sz="4400">
                <a:solidFill>
                  <a:srgbClr val="000099"/>
                </a:solidFill>
                <a:latin typeface="Arial" charset="0"/>
              </a:defRPr>
            </a:lvl3pPr>
            <a:lvl4pPr algn="ctr">
              <a:defRPr sz="4400">
                <a:solidFill>
                  <a:srgbClr val="000099"/>
                </a:solidFill>
                <a:latin typeface="Arial" charset="0"/>
              </a:defRPr>
            </a:lvl4pPr>
            <a:lvl5pPr algn="ctr">
              <a:defRPr sz="4400">
                <a:solidFill>
                  <a:srgbClr val="000099"/>
                </a:solidFill>
                <a:latin typeface="Arial" charset="0"/>
              </a:defRPr>
            </a:lvl5pPr>
            <a:lvl6pPr marL="457200" algn="ctr" eaLnBrk="0" fontAlgn="base" hangingPunct="0">
              <a:spcBef>
                <a:spcPct val="0"/>
              </a:spcBef>
              <a:spcAft>
                <a:spcPct val="0"/>
              </a:spcAft>
              <a:defRPr sz="4400">
                <a:solidFill>
                  <a:srgbClr val="000099"/>
                </a:solidFill>
                <a:latin typeface="Arial" charset="0"/>
              </a:defRPr>
            </a:lvl6pPr>
            <a:lvl7pPr marL="914400" algn="ctr" eaLnBrk="0" fontAlgn="base" hangingPunct="0">
              <a:spcBef>
                <a:spcPct val="0"/>
              </a:spcBef>
              <a:spcAft>
                <a:spcPct val="0"/>
              </a:spcAft>
              <a:defRPr sz="4400">
                <a:solidFill>
                  <a:srgbClr val="000099"/>
                </a:solidFill>
                <a:latin typeface="Arial" charset="0"/>
              </a:defRPr>
            </a:lvl7pPr>
            <a:lvl8pPr marL="1371600" algn="ctr" eaLnBrk="0" fontAlgn="base" hangingPunct="0">
              <a:spcBef>
                <a:spcPct val="0"/>
              </a:spcBef>
              <a:spcAft>
                <a:spcPct val="0"/>
              </a:spcAft>
              <a:defRPr sz="4400">
                <a:solidFill>
                  <a:srgbClr val="000099"/>
                </a:solidFill>
                <a:latin typeface="Arial" charset="0"/>
              </a:defRPr>
            </a:lvl8pPr>
            <a:lvl9pPr marL="1828800" algn="ctr" eaLnBrk="0" fontAlgn="base" hangingPunct="0">
              <a:spcBef>
                <a:spcPct val="0"/>
              </a:spcBef>
              <a:spcAft>
                <a:spcPct val="0"/>
              </a:spcAft>
              <a:defRPr sz="4400">
                <a:solidFill>
                  <a:srgbClr val="000099"/>
                </a:solidFill>
                <a:latin typeface="Arial" charset="0"/>
              </a:defRPr>
            </a:lvl9pPr>
          </a:lstStyle>
          <a:p>
            <a:r>
              <a:rPr lang="en-US" altLang="id-ID"/>
              <a:t>Event-driven architecture</a:t>
            </a:r>
          </a:p>
        </p:txBody>
      </p:sp>
      <p:sp>
        <p:nvSpPr>
          <p:cNvPr id="135173" name="Text Box 5"/>
          <p:cNvSpPr txBox="1">
            <a:spLocks noChangeArrowheads="1"/>
          </p:cNvSpPr>
          <p:nvPr/>
        </p:nvSpPr>
        <p:spPr bwMode="auto">
          <a:xfrm>
            <a:off x="381000" y="6477000"/>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sz="1600"/>
              <a:t>Source: Michelson B, Elemental Links</a:t>
            </a:r>
          </a:p>
        </p:txBody>
      </p:sp>
    </p:spTree>
    <p:extLst>
      <p:ext uri="{BB962C8B-B14F-4D97-AF65-F5344CB8AC3E}">
        <p14:creationId xmlns:p14="http://schemas.microsoft.com/office/powerpoint/2010/main" val="54115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04800"/>
            <a:ext cx="7772400" cy="914400"/>
          </a:xfrm>
          <a:noFill/>
          <a:ln/>
          <a:extLst>
            <a:ext uri="{91240B29-F687-4F45-9708-019B960494DF}">
              <a14:hiddenLine xmlns:a14="http://schemas.microsoft.com/office/drawing/2010/main" w="25400" cap="flat" cmpd="sng">
                <a:solidFill>
                  <a:schemeClr val="tx1"/>
                </a:solidFill>
                <a:prstDash val="solid"/>
                <a:miter lim="800000"/>
                <a:headEnd/>
                <a:tailEnd/>
              </a14:hiddenLine>
            </a:ext>
          </a:extLst>
        </p:spPr>
        <p:txBody>
          <a:bodyPr>
            <a:normAutofit fontScale="90000"/>
          </a:bodyPr>
          <a:lstStyle/>
          <a:p>
            <a:r>
              <a:rPr lang="id-ID" altLang="id-ID" sz="4000" dirty="0" smtClean="0"/>
              <a:t/>
            </a:r>
            <a:br>
              <a:rPr lang="id-ID" altLang="id-ID" sz="4000" dirty="0" smtClean="0"/>
            </a:br>
            <a:r>
              <a:rPr lang="id-ID" altLang="id-ID" sz="4000" dirty="0"/>
              <a:t/>
            </a:r>
            <a:br>
              <a:rPr lang="id-ID" altLang="id-ID" sz="4000" dirty="0"/>
            </a:br>
            <a:r>
              <a:rPr lang="en-US" altLang="id-ID" sz="4000" dirty="0" smtClean="0">
                <a:solidFill>
                  <a:schemeClr val="bg1"/>
                </a:solidFill>
              </a:rPr>
              <a:t>Information </a:t>
            </a:r>
            <a:r>
              <a:rPr lang="en-US" altLang="id-ID" sz="4000" dirty="0">
                <a:solidFill>
                  <a:schemeClr val="bg1"/>
                </a:solidFill>
              </a:rPr>
              <a:t>Systems</a:t>
            </a:r>
            <a:br>
              <a:rPr lang="en-US" altLang="id-ID" sz="4000" dirty="0">
                <a:solidFill>
                  <a:schemeClr val="bg1"/>
                </a:solidFill>
              </a:rPr>
            </a:br>
            <a:r>
              <a:rPr lang="en-US" altLang="id-ID" sz="4000" dirty="0"/>
              <a:t>Objectives</a:t>
            </a:r>
          </a:p>
        </p:txBody>
      </p:sp>
      <p:sp>
        <p:nvSpPr>
          <p:cNvPr id="81923" name="Rectangle 3"/>
          <p:cNvSpPr>
            <a:spLocks noGrp="1" noChangeArrowheads="1"/>
          </p:cNvSpPr>
          <p:nvPr>
            <p:ph type="body" sz="half" idx="1"/>
          </p:nvPr>
        </p:nvSpPr>
        <p:spPr>
          <a:xfrm>
            <a:off x="685800" y="1600200"/>
            <a:ext cx="5181600" cy="49530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pPr>
              <a:lnSpc>
                <a:spcPct val="90000"/>
              </a:lnSpc>
            </a:pPr>
            <a:r>
              <a:rPr lang="en-US" altLang="id-ID" sz="2400" dirty="0">
                <a:solidFill>
                  <a:schemeClr val="bg1"/>
                </a:solidFill>
              </a:rPr>
              <a:t>Understand limitations of Legacy systems  </a:t>
            </a:r>
          </a:p>
          <a:p>
            <a:pPr>
              <a:lnSpc>
                <a:spcPct val="90000"/>
              </a:lnSpc>
            </a:pPr>
            <a:r>
              <a:rPr lang="en-US" altLang="id-ID" sz="2400" dirty="0">
                <a:solidFill>
                  <a:schemeClr val="bg1"/>
                </a:solidFill>
              </a:rPr>
              <a:t>Describe enterprise systems &amp; Enterprise resources planning (ERP) systems</a:t>
            </a:r>
          </a:p>
          <a:p>
            <a:pPr>
              <a:lnSpc>
                <a:spcPct val="90000"/>
              </a:lnSpc>
            </a:pPr>
            <a:r>
              <a:rPr lang="en-US" altLang="id-ID" sz="2400" dirty="0">
                <a:solidFill>
                  <a:schemeClr val="bg1"/>
                </a:solidFill>
              </a:rPr>
              <a:t>Explain the value chain concept</a:t>
            </a:r>
          </a:p>
          <a:p>
            <a:pPr>
              <a:lnSpc>
                <a:spcPct val="90000"/>
              </a:lnSpc>
            </a:pPr>
            <a:r>
              <a:rPr lang="en-US" altLang="id-ID" sz="2400" dirty="0">
                <a:solidFill>
                  <a:schemeClr val="bg1"/>
                </a:solidFill>
              </a:rPr>
              <a:t>Show how an enterprise system supports the organization’s value chain</a:t>
            </a:r>
          </a:p>
          <a:p>
            <a:pPr>
              <a:lnSpc>
                <a:spcPct val="90000"/>
              </a:lnSpc>
            </a:pPr>
            <a:r>
              <a:rPr lang="en-US" altLang="id-ID" sz="2400" dirty="0">
                <a:solidFill>
                  <a:schemeClr val="bg1"/>
                </a:solidFill>
              </a:rPr>
              <a:t>Illustrate value of systems integration</a:t>
            </a:r>
          </a:p>
          <a:p>
            <a:pPr>
              <a:lnSpc>
                <a:spcPct val="90000"/>
              </a:lnSpc>
            </a:pPr>
            <a:r>
              <a:rPr lang="en-US" altLang="id-ID" sz="2400" dirty="0">
                <a:solidFill>
                  <a:schemeClr val="bg1"/>
                </a:solidFill>
              </a:rPr>
              <a:t>Enumerate the pros and cons of implementing enterprise systems</a:t>
            </a:r>
          </a:p>
        </p:txBody>
      </p:sp>
      <p:sp>
        <p:nvSpPr>
          <p:cNvPr id="81924" name="AutoShape 4"/>
          <p:cNvSpPr>
            <a:spLocks noChangeArrowheads="1"/>
          </p:cNvSpPr>
          <p:nvPr/>
        </p:nvSpPr>
        <p:spPr bwMode="auto">
          <a:xfrm>
            <a:off x="6019800" y="2514600"/>
            <a:ext cx="2895600" cy="3276600"/>
          </a:xfrm>
          <a:prstGeom prst="flowChartInputOutput">
            <a:avLst/>
          </a:prstGeom>
          <a:solidFill>
            <a:srgbClr val="FFFF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id-ID" sz="3600"/>
              <a:t>Enterprise</a:t>
            </a:r>
          </a:p>
          <a:p>
            <a:pPr algn="ctr"/>
            <a:r>
              <a:rPr lang="en-US" altLang="id-ID" sz="3600"/>
              <a:t>Systems</a:t>
            </a:r>
          </a:p>
        </p:txBody>
      </p:sp>
    </p:spTree>
    <p:extLst>
      <p:ext uri="{BB962C8B-B14F-4D97-AF65-F5344CB8AC3E}">
        <p14:creationId xmlns:p14="http://schemas.microsoft.com/office/powerpoint/2010/main" val="166644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BCCD37A-0D34-4B1D-81D8-AD291D67EE82}" type="slidenum">
              <a:rPr lang="en-US" altLang="id-ID"/>
              <a:pPr/>
              <a:t>20</a:t>
            </a:fld>
            <a:endParaRPr lang="en-US" altLang="id-ID"/>
          </a:p>
        </p:txBody>
      </p:sp>
      <p:sp>
        <p:nvSpPr>
          <p:cNvPr id="136194" name="Rectangle 2"/>
          <p:cNvSpPr>
            <a:spLocks noGrp="1" noChangeArrowheads="1"/>
          </p:cNvSpPr>
          <p:nvPr>
            <p:ph type="title" idx="4294967295"/>
          </p:nvPr>
        </p:nvSpPr>
        <p:spPr>
          <a:xfrm>
            <a:off x="1066800" y="533400"/>
            <a:ext cx="7772400" cy="914400"/>
          </a:xfrm>
        </p:spPr>
        <p:txBody>
          <a:bodyPr/>
          <a:lstStyle/>
          <a:p>
            <a:r>
              <a:rPr lang="en-US" altLang="id-ID"/>
              <a:t>Event-driven architecture</a:t>
            </a:r>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696200" cy="4229100"/>
          </a:xfrm>
          <a:prstGeom prst="rect">
            <a:avLst/>
          </a:prstGeom>
          <a:noFill/>
          <a:extLst>
            <a:ext uri="{909E8E84-426E-40DD-AFC4-6F175D3DCCD1}">
              <a14:hiddenFill xmlns:a14="http://schemas.microsoft.com/office/drawing/2010/main">
                <a:solidFill>
                  <a:srgbClr val="FFFFFF"/>
                </a:solidFill>
              </a14:hiddenFill>
            </a:ext>
          </a:extLst>
        </p:spPr>
      </p:pic>
      <p:sp>
        <p:nvSpPr>
          <p:cNvPr id="136196" name="Text Box 4"/>
          <p:cNvSpPr txBox="1">
            <a:spLocks noChangeArrowheads="1"/>
          </p:cNvSpPr>
          <p:nvPr/>
        </p:nvSpPr>
        <p:spPr bwMode="auto">
          <a:xfrm>
            <a:off x="381000" y="6248400"/>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sz="1600"/>
              <a:t>Source: Michelson B, Elemental Links</a:t>
            </a:r>
          </a:p>
        </p:txBody>
      </p:sp>
    </p:spTree>
    <p:extLst>
      <p:ext uri="{BB962C8B-B14F-4D97-AF65-F5344CB8AC3E}">
        <p14:creationId xmlns:p14="http://schemas.microsoft.com/office/powerpoint/2010/main" val="1431348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C5948E-9D81-4ABF-A157-1831C2017E5E}" type="slidenum">
              <a:rPr lang="en-US" altLang="id-ID"/>
              <a:pPr/>
              <a:t>21</a:t>
            </a:fld>
            <a:endParaRPr lang="en-US" altLang="id-ID"/>
          </a:p>
        </p:txBody>
      </p:sp>
      <p:pic>
        <p:nvPicPr>
          <p:cNvPr id="13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379095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37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86200"/>
            <a:ext cx="6656388"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6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4A41F16-8FB8-46AE-BA68-E1A2AFC84FD9}" type="slidenum">
              <a:rPr lang="en-US" altLang="id-ID"/>
              <a:pPr/>
              <a:t>22</a:t>
            </a:fld>
            <a:endParaRPr lang="en-US" altLang="id-ID"/>
          </a:p>
        </p:txBody>
      </p:sp>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38243" name="Text Box 3"/>
          <p:cNvSpPr txBox="1">
            <a:spLocks noChangeArrowheads="1"/>
          </p:cNvSpPr>
          <p:nvPr/>
        </p:nvSpPr>
        <p:spPr bwMode="auto">
          <a:xfrm>
            <a:off x="381000" y="6477000"/>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sz="1600"/>
              <a:t>Source: Michelson B, Elemental Links</a:t>
            </a:r>
          </a:p>
        </p:txBody>
      </p:sp>
      <p:sp>
        <p:nvSpPr>
          <p:cNvPr id="138244" name="Rectangle 4"/>
          <p:cNvSpPr>
            <a:spLocks noChangeArrowheads="1"/>
          </p:cNvSpPr>
          <p:nvPr/>
        </p:nvSpPr>
        <p:spPr bwMode="auto">
          <a:xfrm>
            <a:off x="914400" y="228600"/>
            <a:ext cx="777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rgbClr val="000099"/>
                </a:solidFill>
                <a:latin typeface="Arial" charset="0"/>
              </a:defRPr>
            </a:lvl1pPr>
            <a:lvl2pPr algn="ctr">
              <a:defRPr sz="4400">
                <a:solidFill>
                  <a:srgbClr val="000099"/>
                </a:solidFill>
                <a:latin typeface="Arial" charset="0"/>
              </a:defRPr>
            </a:lvl2pPr>
            <a:lvl3pPr algn="ctr">
              <a:defRPr sz="4400">
                <a:solidFill>
                  <a:srgbClr val="000099"/>
                </a:solidFill>
                <a:latin typeface="Arial" charset="0"/>
              </a:defRPr>
            </a:lvl3pPr>
            <a:lvl4pPr algn="ctr">
              <a:defRPr sz="4400">
                <a:solidFill>
                  <a:srgbClr val="000099"/>
                </a:solidFill>
                <a:latin typeface="Arial" charset="0"/>
              </a:defRPr>
            </a:lvl4pPr>
            <a:lvl5pPr algn="ctr">
              <a:defRPr sz="4400">
                <a:solidFill>
                  <a:srgbClr val="000099"/>
                </a:solidFill>
                <a:latin typeface="Arial" charset="0"/>
              </a:defRPr>
            </a:lvl5pPr>
            <a:lvl6pPr marL="457200" algn="ctr" eaLnBrk="0" fontAlgn="base" hangingPunct="0">
              <a:spcBef>
                <a:spcPct val="0"/>
              </a:spcBef>
              <a:spcAft>
                <a:spcPct val="0"/>
              </a:spcAft>
              <a:defRPr sz="4400">
                <a:solidFill>
                  <a:srgbClr val="000099"/>
                </a:solidFill>
                <a:latin typeface="Arial" charset="0"/>
              </a:defRPr>
            </a:lvl6pPr>
            <a:lvl7pPr marL="914400" algn="ctr" eaLnBrk="0" fontAlgn="base" hangingPunct="0">
              <a:spcBef>
                <a:spcPct val="0"/>
              </a:spcBef>
              <a:spcAft>
                <a:spcPct val="0"/>
              </a:spcAft>
              <a:defRPr sz="4400">
                <a:solidFill>
                  <a:srgbClr val="000099"/>
                </a:solidFill>
                <a:latin typeface="Arial" charset="0"/>
              </a:defRPr>
            </a:lvl7pPr>
            <a:lvl8pPr marL="1371600" algn="ctr" eaLnBrk="0" fontAlgn="base" hangingPunct="0">
              <a:spcBef>
                <a:spcPct val="0"/>
              </a:spcBef>
              <a:spcAft>
                <a:spcPct val="0"/>
              </a:spcAft>
              <a:defRPr sz="4400">
                <a:solidFill>
                  <a:srgbClr val="000099"/>
                </a:solidFill>
                <a:latin typeface="Arial" charset="0"/>
              </a:defRPr>
            </a:lvl8pPr>
            <a:lvl9pPr marL="1828800" algn="ctr" eaLnBrk="0" fontAlgn="base" hangingPunct="0">
              <a:spcBef>
                <a:spcPct val="0"/>
              </a:spcBef>
              <a:spcAft>
                <a:spcPct val="0"/>
              </a:spcAft>
              <a:defRPr sz="4400">
                <a:solidFill>
                  <a:srgbClr val="000099"/>
                </a:solidFill>
                <a:latin typeface="Arial" charset="0"/>
              </a:defRPr>
            </a:lvl9pPr>
          </a:lstStyle>
          <a:p>
            <a:r>
              <a:rPr lang="en-US" altLang="id-ID"/>
              <a:t>Event-driven architecture</a:t>
            </a:r>
          </a:p>
        </p:txBody>
      </p:sp>
    </p:spTree>
    <p:extLst>
      <p:ext uri="{BB962C8B-B14F-4D97-AF65-F5344CB8AC3E}">
        <p14:creationId xmlns:p14="http://schemas.microsoft.com/office/powerpoint/2010/main" val="1195408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081B499B-3683-48E0-8D89-C2DCCE74F282}" type="slidenum">
              <a:rPr lang="en-US" altLang="id-ID"/>
              <a:pPr/>
              <a:t>23</a:t>
            </a:fld>
            <a:endParaRPr lang="en-US" altLang="id-ID"/>
          </a:p>
        </p:txBody>
      </p:sp>
      <p:sp>
        <p:nvSpPr>
          <p:cNvPr id="144386" name="Rectangle 2"/>
          <p:cNvSpPr>
            <a:spLocks noGrp="1" noChangeArrowheads="1"/>
          </p:cNvSpPr>
          <p:nvPr>
            <p:ph type="title" idx="4294967295"/>
          </p:nvPr>
        </p:nvSpPr>
        <p:spPr>
          <a:xfrm>
            <a:off x="914400" y="2667000"/>
            <a:ext cx="7772400" cy="1143000"/>
          </a:xfrm>
        </p:spPr>
        <p:txBody>
          <a:bodyPr>
            <a:normAutofit fontScale="90000"/>
          </a:bodyPr>
          <a:lstStyle/>
          <a:p>
            <a:r>
              <a:rPr lang="en-US" altLang="id-ID" sz="4000"/>
              <a:t>Pros &amp; Cons of Enterprise systems (also see Gelinas et al., p 65)</a:t>
            </a:r>
          </a:p>
        </p:txBody>
      </p:sp>
    </p:spTree>
    <p:extLst>
      <p:ext uri="{BB962C8B-B14F-4D97-AF65-F5344CB8AC3E}">
        <p14:creationId xmlns:p14="http://schemas.microsoft.com/office/powerpoint/2010/main" val="3634573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8C96F27E-BEF1-4853-9CA4-6E1699A0BA79}" type="slidenum">
              <a:rPr lang="en-US" altLang="id-ID"/>
              <a:pPr/>
              <a:t>24</a:t>
            </a:fld>
            <a:endParaRPr lang="en-US" altLang="id-ID"/>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419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Text Box 3"/>
          <p:cNvSpPr txBox="1">
            <a:spLocks noChangeArrowheads="1"/>
          </p:cNvSpPr>
          <p:nvPr/>
        </p:nvSpPr>
        <p:spPr bwMode="auto">
          <a:xfrm>
            <a:off x="228600" y="62484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a:t>ERP = Software packages</a:t>
            </a:r>
          </a:p>
        </p:txBody>
      </p:sp>
      <p:pic>
        <p:nvPicPr>
          <p:cNvPr id="141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4495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41319" name="Line 7"/>
          <p:cNvSpPr>
            <a:spLocks noChangeShapeType="1"/>
          </p:cNvSpPr>
          <p:nvPr/>
        </p:nvSpPr>
        <p:spPr bwMode="auto">
          <a:xfrm flipH="1" flipV="1">
            <a:off x="2438400" y="5257800"/>
            <a:ext cx="381000" cy="1066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41320" name="Line 8"/>
          <p:cNvSpPr>
            <a:spLocks noChangeShapeType="1"/>
          </p:cNvSpPr>
          <p:nvPr/>
        </p:nvSpPr>
        <p:spPr bwMode="auto">
          <a:xfrm flipV="1">
            <a:off x="2819400" y="5029200"/>
            <a:ext cx="152400" cy="1219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41321" name="Text Box 9"/>
          <p:cNvSpPr txBox="1">
            <a:spLocks noChangeArrowheads="1"/>
          </p:cNvSpPr>
          <p:nvPr/>
        </p:nvSpPr>
        <p:spPr bwMode="auto">
          <a:xfrm>
            <a:off x="6096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ZA" altLang="id-ID"/>
              <a:t>IDENTIFY AUDIT &amp; CONTROL RISKS IN ERP SYSTEMS</a:t>
            </a:r>
            <a:endParaRPr lang="en-GB" altLang="id-ID"/>
          </a:p>
        </p:txBody>
      </p:sp>
    </p:spTree>
    <p:extLst>
      <p:ext uri="{BB962C8B-B14F-4D97-AF65-F5344CB8AC3E}">
        <p14:creationId xmlns:p14="http://schemas.microsoft.com/office/powerpoint/2010/main" val="3415890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E73879D-353F-4D0A-A75C-9F47326B2637}" type="slidenum">
              <a:rPr lang="en-US" altLang="id-ID"/>
              <a:pPr/>
              <a:t>25</a:t>
            </a:fld>
            <a:endParaRPr lang="en-US" altLang="id-ID"/>
          </a:p>
        </p:txBody>
      </p:sp>
      <p:sp>
        <p:nvSpPr>
          <p:cNvPr id="87042" name="Rectangle 2"/>
          <p:cNvSpPr>
            <a:spLocks noGrp="1" noChangeArrowheads="1"/>
          </p:cNvSpPr>
          <p:nvPr>
            <p:ph type="title"/>
          </p:nvPr>
        </p:nvSpPr>
        <p:spPr>
          <a:xfrm>
            <a:off x="685800" y="609600"/>
            <a:ext cx="7772400" cy="762000"/>
          </a:xfrm>
        </p:spPr>
        <p:txBody>
          <a:bodyPr/>
          <a:lstStyle/>
          <a:p>
            <a:r>
              <a:rPr lang="en-US" altLang="id-ID" dirty="0">
                <a:solidFill>
                  <a:schemeClr val="bg1"/>
                </a:solidFill>
              </a:rPr>
              <a:t>Major ERP Modules</a:t>
            </a:r>
          </a:p>
        </p:txBody>
      </p:sp>
      <p:sp>
        <p:nvSpPr>
          <p:cNvPr id="87043" name="Rectangle 3"/>
          <p:cNvSpPr>
            <a:spLocks noGrp="1" noChangeArrowheads="1"/>
          </p:cNvSpPr>
          <p:nvPr>
            <p:ph type="body" idx="1"/>
          </p:nvPr>
        </p:nvSpPr>
        <p:spPr>
          <a:xfrm>
            <a:off x="685800" y="1447800"/>
            <a:ext cx="7772400" cy="4800600"/>
          </a:xfrm>
        </p:spPr>
        <p:txBody>
          <a:bodyPr/>
          <a:lstStyle/>
          <a:p>
            <a:r>
              <a:rPr lang="en-US" altLang="id-ID" dirty="0">
                <a:solidFill>
                  <a:schemeClr val="bg1"/>
                </a:solidFill>
              </a:rPr>
              <a:t>Sales and Distribution</a:t>
            </a:r>
          </a:p>
          <a:p>
            <a:r>
              <a:rPr lang="en-US" altLang="id-ID" dirty="0">
                <a:solidFill>
                  <a:schemeClr val="bg1"/>
                </a:solidFill>
              </a:rPr>
              <a:t>Based on SAP (best selling ERP)</a:t>
            </a:r>
          </a:p>
          <a:p>
            <a:r>
              <a:rPr lang="en-US" altLang="id-ID" dirty="0">
                <a:solidFill>
                  <a:schemeClr val="bg1"/>
                </a:solidFill>
              </a:rPr>
              <a:t>Materials Management</a:t>
            </a:r>
          </a:p>
          <a:p>
            <a:r>
              <a:rPr lang="en-US" altLang="id-ID" dirty="0">
                <a:solidFill>
                  <a:schemeClr val="bg1"/>
                </a:solidFill>
              </a:rPr>
              <a:t>Financial Accounting</a:t>
            </a:r>
          </a:p>
          <a:p>
            <a:r>
              <a:rPr lang="en-US" altLang="id-ID" dirty="0">
                <a:solidFill>
                  <a:schemeClr val="bg1"/>
                </a:solidFill>
              </a:rPr>
              <a:t>Controlling and Profitability Analysis</a:t>
            </a:r>
          </a:p>
          <a:p>
            <a:r>
              <a:rPr lang="en-US" altLang="id-ID" dirty="0">
                <a:solidFill>
                  <a:schemeClr val="bg1"/>
                </a:solidFill>
              </a:rPr>
              <a:t>Human Resources</a:t>
            </a:r>
          </a:p>
          <a:p>
            <a:endParaRPr lang="en-US" altLang="id-ID" dirty="0"/>
          </a:p>
          <a:p>
            <a:endParaRPr lang="en-US" altLang="id-ID" dirty="0"/>
          </a:p>
          <a:p>
            <a:endParaRPr lang="en-US" altLang="id-ID" dirty="0"/>
          </a:p>
          <a:p>
            <a:endParaRPr lang="en-US" altLang="id-ID" dirty="0"/>
          </a:p>
          <a:p>
            <a:endParaRPr lang="en-US" altLang="id-ID" dirty="0"/>
          </a:p>
        </p:txBody>
      </p:sp>
    </p:spTree>
    <p:extLst>
      <p:ext uri="{BB962C8B-B14F-4D97-AF65-F5344CB8AC3E}">
        <p14:creationId xmlns:p14="http://schemas.microsoft.com/office/powerpoint/2010/main" val="3406744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C19AC04-2BF1-47DB-8121-927461FCA6D6}" type="slidenum">
              <a:rPr lang="en-US" altLang="id-ID"/>
              <a:pPr/>
              <a:t>26</a:t>
            </a:fld>
            <a:endParaRPr lang="en-US" altLang="id-ID"/>
          </a:p>
        </p:txBody>
      </p:sp>
      <p:sp>
        <p:nvSpPr>
          <p:cNvPr id="146434" name="Rectangle 2"/>
          <p:cNvSpPr>
            <a:spLocks noGrp="1" noChangeArrowheads="1"/>
          </p:cNvSpPr>
          <p:nvPr>
            <p:ph type="title"/>
          </p:nvPr>
        </p:nvSpPr>
        <p:spPr>
          <a:xfrm>
            <a:off x="685800" y="609600"/>
            <a:ext cx="7772400" cy="762000"/>
          </a:xfrm>
        </p:spPr>
        <p:txBody>
          <a:bodyPr/>
          <a:lstStyle/>
          <a:p>
            <a:r>
              <a:rPr lang="en-US" altLang="id-ID" dirty="0">
                <a:solidFill>
                  <a:schemeClr val="bg1"/>
                </a:solidFill>
              </a:rPr>
              <a:t>Major ERP Modules</a:t>
            </a:r>
          </a:p>
        </p:txBody>
      </p:sp>
      <p:sp>
        <p:nvSpPr>
          <p:cNvPr id="146435" name="Rectangle 3"/>
          <p:cNvSpPr>
            <a:spLocks noGrp="1" noChangeArrowheads="1"/>
          </p:cNvSpPr>
          <p:nvPr>
            <p:ph type="body" idx="1"/>
          </p:nvPr>
        </p:nvSpPr>
        <p:spPr>
          <a:xfrm>
            <a:off x="685800" y="1447800"/>
            <a:ext cx="7772400" cy="4800600"/>
          </a:xfrm>
        </p:spPr>
        <p:txBody>
          <a:bodyPr/>
          <a:lstStyle/>
          <a:p>
            <a:r>
              <a:rPr lang="en-US" altLang="id-ID" dirty="0">
                <a:solidFill>
                  <a:schemeClr val="bg1"/>
                </a:solidFill>
              </a:rPr>
              <a:t>Sales and Distribution</a:t>
            </a:r>
          </a:p>
          <a:p>
            <a:pPr lvl="1"/>
            <a:r>
              <a:rPr lang="en-US" altLang="id-ID" dirty="0">
                <a:solidFill>
                  <a:schemeClr val="bg1"/>
                </a:solidFill>
              </a:rPr>
              <a:t>Records customer orders</a:t>
            </a:r>
          </a:p>
          <a:p>
            <a:pPr lvl="1"/>
            <a:r>
              <a:rPr lang="en-US" altLang="id-ID" dirty="0">
                <a:solidFill>
                  <a:schemeClr val="bg1"/>
                </a:solidFill>
              </a:rPr>
              <a:t>Shipping </a:t>
            </a:r>
          </a:p>
          <a:p>
            <a:pPr lvl="1"/>
            <a:r>
              <a:rPr lang="en-US" altLang="id-ID" dirty="0">
                <a:solidFill>
                  <a:schemeClr val="bg1"/>
                </a:solidFill>
              </a:rPr>
              <a:t>Billing</a:t>
            </a:r>
          </a:p>
          <a:p>
            <a:pPr lvl="1"/>
            <a:r>
              <a:rPr lang="en-US" altLang="id-ID" dirty="0">
                <a:solidFill>
                  <a:schemeClr val="bg1"/>
                </a:solidFill>
              </a:rPr>
              <a:t>Connections to </a:t>
            </a:r>
          </a:p>
          <a:p>
            <a:pPr lvl="2"/>
            <a:r>
              <a:rPr lang="en-US" altLang="id-ID" dirty="0">
                <a:solidFill>
                  <a:schemeClr val="bg1"/>
                </a:solidFill>
              </a:rPr>
              <a:t>Materials management module</a:t>
            </a:r>
          </a:p>
          <a:p>
            <a:pPr lvl="2"/>
            <a:r>
              <a:rPr lang="en-US" altLang="id-ID" dirty="0">
                <a:solidFill>
                  <a:schemeClr val="bg1"/>
                </a:solidFill>
              </a:rPr>
              <a:t>Financial accounting module</a:t>
            </a:r>
          </a:p>
          <a:p>
            <a:pPr lvl="2"/>
            <a:r>
              <a:rPr lang="en-US" altLang="id-ID" dirty="0">
                <a:solidFill>
                  <a:schemeClr val="bg1"/>
                </a:solidFill>
              </a:rPr>
              <a:t>Controlling module</a:t>
            </a:r>
          </a:p>
          <a:p>
            <a:r>
              <a:rPr lang="en-US" altLang="id-ID" dirty="0">
                <a:solidFill>
                  <a:schemeClr val="bg1"/>
                </a:solidFill>
              </a:rPr>
              <a:t>Based on SAP (best selling ERP)</a:t>
            </a:r>
          </a:p>
        </p:txBody>
      </p:sp>
    </p:spTree>
    <p:extLst>
      <p:ext uri="{BB962C8B-B14F-4D97-AF65-F5344CB8AC3E}">
        <p14:creationId xmlns:p14="http://schemas.microsoft.com/office/powerpoint/2010/main" val="2209446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F3897A8-58ED-43E2-84BB-E76CEC72D67E}" type="slidenum">
              <a:rPr lang="en-US" altLang="id-ID"/>
              <a:pPr/>
              <a:t>27</a:t>
            </a:fld>
            <a:endParaRPr lang="en-US" altLang="id-ID"/>
          </a:p>
        </p:txBody>
      </p:sp>
      <p:sp>
        <p:nvSpPr>
          <p:cNvPr id="88066" name="Rectangle 2"/>
          <p:cNvSpPr>
            <a:spLocks noGrp="1" noChangeArrowheads="1"/>
          </p:cNvSpPr>
          <p:nvPr>
            <p:ph type="title"/>
          </p:nvPr>
        </p:nvSpPr>
        <p:spPr>
          <a:xfrm>
            <a:off x="685800" y="609600"/>
            <a:ext cx="7772400" cy="762000"/>
          </a:xfrm>
        </p:spPr>
        <p:txBody>
          <a:bodyPr/>
          <a:lstStyle/>
          <a:p>
            <a:r>
              <a:rPr lang="en-US" altLang="id-ID" dirty="0">
                <a:solidFill>
                  <a:schemeClr val="bg1"/>
                </a:solidFill>
              </a:rPr>
              <a:t>Major ERP Modules, Cont’d.</a:t>
            </a:r>
          </a:p>
        </p:txBody>
      </p:sp>
      <p:sp>
        <p:nvSpPr>
          <p:cNvPr id="88067" name="Rectangle 3"/>
          <p:cNvSpPr>
            <a:spLocks noGrp="1" noChangeArrowheads="1"/>
          </p:cNvSpPr>
          <p:nvPr>
            <p:ph type="body" idx="1"/>
          </p:nvPr>
        </p:nvSpPr>
        <p:spPr>
          <a:xfrm>
            <a:off x="685800" y="1371600"/>
            <a:ext cx="7772400" cy="4724400"/>
          </a:xfrm>
        </p:spPr>
        <p:txBody>
          <a:bodyPr/>
          <a:lstStyle/>
          <a:p>
            <a:r>
              <a:rPr lang="en-US" altLang="id-ID" dirty="0">
                <a:solidFill>
                  <a:schemeClr val="bg1"/>
                </a:solidFill>
              </a:rPr>
              <a:t>Materials Management</a:t>
            </a:r>
          </a:p>
          <a:p>
            <a:pPr lvl="1"/>
            <a:r>
              <a:rPr lang="en-US" altLang="id-ID" dirty="0">
                <a:solidFill>
                  <a:schemeClr val="bg1"/>
                </a:solidFill>
              </a:rPr>
              <a:t>Acquisition and management of goods from vendors</a:t>
            </a:r>
          </a:p>
          <a:p>
            <a:pPr lvl="2"/>
            <a:r>
              <a:rPr lang="en-US" altLang="id-ID" dirty="0">
                <a:solidFill>
                  <a:schemeClr val="bg1"/>
                </a:solidFill>
              </a:rPr>
              <a:t>Purchase order preparation</a:t>
            </a:r>
          </a:p>
          <a:p>
            <a:pPr lvl="2"/>
            <a:r>
              <a:rPr lang="en-US" altLang="id-ID" dirty="0">
                <a:solidFill>
                  <a:schemeClr val="bg1"/>
                </a:solidFill>
              </a:rPr>
              <a:t>Receiving</a:t>
            </a:r>
          </a:p>
          <a:p>
            <a:pPr lvl="2"/>
            <a:r>
              <a:rPr lang="en-US" altLang="id-ID" dirty="0">
                <a:solidFill>
                  <a:schemeClr val="bg1"/>
                </a:solidFill>
              </a:rPr>
              <a:t>Recording invoice</a:t>
            </a:r>
          </a:p>
          <a:p>
            <a:pPr lvl="1"/>
            <a:r>
              <a:rPr lang="en-US" altLang="id-ID" dirty="0">
                <a:solidFill>
                  <a:schemeClr val="bg1"/>
                </a:solidFill>
              </a:rPr>
              <a:t>Interacts with </a:t>
            </a:r>
          </a:p>
          <a:p>
            <a:pPr lvl="2"/>
            <a:r>
              <a:rPr lang="en-US" altLang="id-ID" dirty="0">
                <a:solidFill>
                  <a:schemeClr val="bg1"/>
                </a:solidFill>
              </a:rPr>
              <a:t>Sales and distribution module</a:t>
            </a:r>
          </a:p>
          <a:p>
            <a:pPr lvl="2"/>
            <a:r>
              <a:rPr lang="en-US" altLang="id-ID" dirty="0">
                <a:solidFill>
                  <a:schemeClr val="bg1"/>
                </a:solidFill>
              </a:rPr>
              <a:t>Financial accounting module</a:t>
            </a:r>
          </a:p>
          <a:p>
            <a:pPr lvl="2"/>
            <a:r>
              <a:rPr lang="en-US" altLang="id-ID" dirty="0">
                <a:solidFill>
                  <a:schemeClr val="bg1"/>
                </a:solidFill>
              </a:rPr>
              <a:t>Controlling module</a:t>
            </a:r>
          </a:p>
        </p:txBody>
      </p:sp>
    </p:spTree>
    <p:extLst>
      <p:ext uri="{BB962C8B-B14F-4D97-AF65-F5344CB8AC3E}">
        <p14:creationId xmlns:p14="http://schemas.microsoft.com/office/powerpoint/2010/main" val="3767417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353669-C467-417E-BD6C-B554FEE90EDB}" type="slidenum">
              <a:rPr lang="en-US" altLang="id-ID"/>
              <a:pPr/>
              <a:t>28</a:t>
            </a:fld>
            <a:endParaRPr lang="en-US" altLang="id-ID"/>
          </a:p>
        </p:txBody>
      </p:sp>
      <p:sp>
        <p:nvSpPr>
          <p:cNvPr id="89090" name="Rectangle 2"/>
          <p:cNvSpPr>
            <a:spLocks noGrp="1" noChangeArrowheads="1"/>
          </p:cNvSpPr>
          <p:nvPr>
            <p:ph type="title"/>
          </p:nvPr>
        </p:nvSpPr>
        <p:spPr>
          <a:xfrm>
            <a:off x="685800" y="838200"/>
            <a:ext cx="7772400" cy="609600"/>
          </a:xfrm>
        </p:spPr>
        <p:txBody>
          <a:bodyPr>
            <a:normAutofit fontScale="90000"/>
          </a:bodyPr>
          <a:lstStyle/>
          <a:p>
            <a:r>
              <a:rPr lang="en-US" altLang="id-ID" sz="4000" dirty="0">
                <a:solidFill>
                  <a:schemeClr val="bg1"/>
                </a:solidFill>
              </a:rPr>
              <a:t>Major ERP Modules, Cont’d</a:t>
            </a:r>
            <a:r>
              <a:rPr lang="en-US" altLang="id-ID" sz="4000" dirty="0"/>
              <a:t>.</a:t>
            </a:r>
          </a:p>
        </p:txBody>
      </p:sp>
      <p:sp>
        <p:nvSpPr>
          <p:cNvPr id="89091" name="Rectangle 3"/>
          <p:cNvSpPr>
            <a:spLocks noGrp="1" noChangeArrowheads="1"/>
          </p:cNvSpPr>
          <p:nvPr>
            <p:ph type="body" idx="1"/>
          </p:nvPr>
        </p:nvSpPr>
        <p:spPr/>
        <p:txBody>
          <a:bodyPr/>
          <a:lstStyle/>
          <a:p>
            <a:pPr>
              <a:lnSpc>
                <a:spcPct val="90000"/>
              </a:lnSpc>
            </a:pPr>
            <a:r>
              <a:rPr lang="en-US" altLang="id-ID" sz="2400" dirty="0">
                <a:solidFill>
                  <a:schemeClr val="bg1"/>
                </a:solidFill>
              </a:rPr>
              <a:t>Financial Accounting</a:t>
            </a:r>
          </a:p>
          <a:p>
            <a:pPr lvl="1">
              <a:lnSpc>
                <a:spcPct val="90000"/>
              </a:lnSpc>
            </a:pPr>
            <a:r>
              <a:rPr lang="en-US" altLang="id-ID" sz="2000" dirty="0">
                <a:solidFill>
                  <a:schemeClr val="bg1"/>
                </a:solidFill>
              </a:rPr>
              <a:t>Plays a central role in an ERP system and incorporates data from other modules into general ledger accounts and financial statements</a:t>
            </a:r>
          </a:p>
          <a:p>
            <a:pPr lvl="1">
              <a:lnSpc>
                <a:spcPct val="90000"/>
              </a:lnSpc>
            </a:pPr>
            <a:r>
              <a:rPr lang="en-US" altLang="id-ID" sz="2000" dirty="0">
                <a:solidFill>
                  <a:schemeClr val="bg1"/>
                </a:solidFill>
              </a:rPr>
              <a:t>Business events from other modules, such as SD and MM, are incorporated by the FI module into the general ledger accounts and included in the external account statements, the balance sheet, profit and loss statement, and statement of cash flows. </a:t>
            </a:r>
          </a:p>
          <a:p>
            <a:pPr lvl="1">
              <a:lnSpc>
                <a:spcPct val="90000"/>
              </a:lnSpc>
            </a:pPr>
            <a:r>
              <a:rPr lang="en-US" altLang="id-ID" sz="2000" dirty="0">
                <a:solidFill>
                  <a:schemeClr val="bg1"/>
                </a:solidFill>
              </a:rPr>
              <a:t>The FI module also includes accounts receivable and accounts payable functions to record and manage that data directly and to complete events begun in the SD and MM modules. </a:t>
            </a:r>
          </a:p>
        </p:txBody>
      </p:sp>
    </p:spTree>
    <p:extLst>
      <p:ext uri="{BB962C8B-B14F-4D97-AF65-F5344CB8AC3E}">
        <p14:creationId xmlns:p14="http://schemas.microsoft.com/office/powerpoint/2010/main" val="270730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9EC4648-39B5-43E3-A06A-CA67E00D7987}" type="slidenum">
              <a:rPr lang="en-US" altLang="id-ID"/>
              <a:pPr/>
              <a:t>29</a:t>
            </a:fld>
            <a:endParaRPr lang="en-US" altLang="id-ID"/>
          </a:p>
        </p:txBody>
      </p:sp>
      <p:sp>
        <p:nvSpPr>
          <p:cNvPr id="90114" name="Rectangle 2"/>
          <p:cNvSpPr>
            <a:spLocks noGrp="1" noChangeArrowheads="1"/>
          </p:cNvSpPr>
          <p:nvPr>
            <p:ph type="title"/>
          </p:nvPr>
        </p:nvSpPr>
        <p:spPr>
          <a:xfrm>
            <a:off x="685800" y="838200"/>
            <a:ext cx="7772400" cy="609600"/>
          </a:xfrm>
        </p:spPr>
        <p:txBody>
          <a:bodyPr>
            <a:normAutofit fontScale="90000"/>
          </a:bodyPr>
          <a:lstStyle/>
          <a:p>
            <a:r>
              <a:rPr lang="en-US" altLang="id-ID" dirty="0">
                <a:solidFill>
                  <a:schemeClr val="bg1"/>
                </a:solidFill>
              </a:rPr>
              <a:t>Major ERP Modules, Cont’d.</a:t>
            </a:r>
          </a:p>
        </p:txBody>
      </p:sp>
      <p:sp>
        <p:nvSpPr>
          <p:cNvPr id="90115" name="Rectangle 3"/>
          <p:cNvSpPr>
            <a:spLocks noGrp="1" noChangeArrowheads="1"/>
          </p:cNvSpPr>
          <p:nvPr>
            <p:ph type="body" idx="1"/>
          </p:nvPr>
        </p:nvSpPr>
        <p:spPr>
          <a:xfrm>
            <a:off x="609600" y="1676400"/>
            <a:ext cx="7772400" cy="5410200"/>
          </a:xfrm>
        </p:spPr>
        <p:txBody>
          <a:bodyPr/>
          <a:lstStyle/>
          <a:p>
            <a:r>
              <a:rPr lang="en-US" altLang="id-ID" dirty="0">
                <a:solidFill>
                  <a:schemeClr val="bg1"/>
                </a:solidFill>
              </a:rPr>
              <a:t>Controlling and Profitability Analysis</a:t>
            </a:r>
          </a:p>
          <a:p>
            <a:pPr lvl="1"/>
            <a:r>
              <a:rPr lang="en-US" altLang="id-ID" dirty="0">
                <a:solidFill>
                  <a:schemeClr val="bg1"/>
                </a:solidFill>
              </a:rPr>
              <a:t>Handles internal accounting including:</a:t>
            </a:r>
          </a:p>
          <a:p>
            <a:pPr lvl="2"/>
            <a:r>
              <a:rPr lang="en-US" altLang="id-ID" dirty="0">
                <a:solidFill>
                  <a:schemeClr val="bg1"/>
                </a:solidFill>
              </a:rPr>
              <a:t>Cost center accounting</a:t>
            </a:r>
          </a:p>
          <a:p>
            <a:pPr lvl="2"/>
            <a:r>
              <a:rPr lang="en-US" altLang="id-ID" dirty="0">
                <a:solidFill>
                  <a:schemeClr val="bg1"/>
                </a:solidFill>
              </a:rPr>
              <a:t>Profitability analysis for sales</a:t>
            </a:r>
          </a:p>
          <a:p>
            <a:pPr lvl="2"/>
            <a:r>
              <a:rPr lang="en-US" altLang="id-ID" dirty="0">
                <a:solidFill>
                  <a:schemeClr val="bg1"/>
                </a:solidFill>
              </a:rPr>
              <a:t>Activity-based accounting</a:t>
            </a:r>
          </a:p>
          <a:p>
            <a:pPr lvl="2"/>
            <a:r>
              <a:rPr lang="en-US" altLang="id-ID" dirty="0">
                <a:solidFill>
                  <a:schemeClr val="bg1"/>
                </a:solidFill>
              </a:rPr>
              <a:t>Budgeting</a:t>
            </a:r>
          </a:p>
          <a:p>
            <a:r>
              <a:rPr lang="en-US" altLang="id-ID" dirty="0">
                <a:solidFill>
                  <a:schemeClr val="bg1"/>
                </a:solidFill>
              </a:rPr>
              <a:t>Human Resources</a:t>
            </a:r>
          </a:p>
          <a:p>
            <a:pPr lvl="1"/>
            <a:r>
              <a:rPr lang="en-US" altLang="id-ID" dirty="0">
                <a:solidFill>
                  <a:schemeClr val="bg1"/>
                </a:solidFill>
              </a:rPr>
              <a:t>Recruiting, management and administration of personnel</a:t>
            </a:r>
          </a:p>
          <a:p>
            <a:pPr lvl="1"/>
            <a:r>
              <a:rPr lang="en-US" altLang="id-ID" dirty="0">
                <a:solidFill>
                  <a:schemeClr val="bg1"/>
                </a:solidFill>
              </a:rPr>
              <a:t>Payroll processing</a:t>
            </a:r>
          </a:p>
          <a:p>
            <a:pPr lvl="1"/>
            <a:r>
              <a:rPr lang="en-US" altLang="id-ID" dirty="0">
                <a:solidFill>
                  <a:schemeClr val="bg1"/>
                </a:solidFill>
              </a:rPr>
              <a:t>Training, reporting, </a:t>
            </a:r>
            <a:r>
              <a:rPr lang="en-US" altLang="id-ID" dirty="0"/>
              <a:t>benefits</a:t>
            </a:r>
          </a:p>
        </p:txBody>
      </p:sp>
    </p:spTree>
    <p:extLst>
      <p:ext uri="{BB962C8B-B14F-4D97-AF65-F5344CB8AC3E}">
        <p14:creationId xmlns:p14="http://schemas.microsoft.com/office/powerpoint/2010/main" val="2018863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2DF1723-1ED9-4D6C-85C7-95352EA65DF6}" type="slidenum">
              <a:rPr lang="en-US" altLang="id-ID"/>
              <a:pPr/>
              <a:t>3</a:t>
            </a:fld>
            <a:endParaRPr lang="en-US" altLang="id-ID"/>
          </a:p>
        </p:txBody>
      </p:sp>
      <p:sp>
        <p:nvSpPr>
          <p:cNvPr id="102402" name="Rectangle 2"/>
          <p:cNvSpPr>
            <a:spLocks noGrp="1" noChangeArrowheads="1"/>
          </p:cNvSpPr>
          <p:nvPr>
            <p:ph type="title"/>
          </p:nvPr>
        </p:nvSpPr>
        <p:spPr/>
        <p:txBody>
          <a:bodyPr>
            <a:normAutofit fontScale="90000"/>
          </a:bodyPr>
          <a:lstStyle/>
          <a:p>
            <a:r>
              <a:rPr lang="id-ID" altLang="id-ID" dirty="0" smtClean="0">
                <a:solidFill>
                  <a:schemeClr val="bg1"/>
                </a:solidFill>
              </a:rPr>
              <a:t/>
            </a:r>
            <a:br>
              <a:rPr lang="id-ID" altLang="id-ID" dirty="0" smtClean="0">
                <a:solidFill>
                  <a:schemeClr val="bg1"/>
                </a:solidFill>
              </a:rPr>
            </a:br>
            <a:r>
              <a:rPr lang="en-US" altLang="id-ID" dirty="0" smtClean="0">
                <a:solidFill>
                  <a:schemeClr val="bg1"/>
                </a:solidFill>
              </a:rPr>
              <a:t>Information </a:t>
            </a:r>
            <a:r>
              <a:rPr lang="en-US" altLang="id-ID" dirty="0">
                <a:solidFill>
                  <a:schemeClr val="bg1"/>
                </a:solidFill>
              </a:rPr>
              <a:t>Systems Silos</a:t>
            </a:r>
          </a:p>
        </p:txBody>
      </p:sp>
      <p:graphicFrame>
        <p:nvGraphicFramePr>
          <p:cNvPr id="102403" name="Object 3"/>
          <p:cNvGraphicFramePr>
            <a:graphicFrameLocks noGrp="1" noChangeAspect="1"/>
          </p:cNvGraphicFramePr>
          <p:nvPr>
            <p:ph idx="1"/>
          </p:nvPr>
        </p:nvGraphicFramePr>
        <p:xfrm>
          <a:off x="757238" y="2119313"/>
          <a:ext cx="5184775" cy="3816350"/>
        </p:xfrm>
        <a:graphic>
          <a:graphicData uri="http://schemas.openxmlformats.org/presentationml/2006/ole">
            <mc:AlternateContent xmlns:mc="http://schemas.openxmlformats.org/markup-compatibility/2006">
              <mc:Choice xmlns:v="urn:schemas-microsoft-com:vml" Requires="v">
                <p:oleObj spid="_x0000_s9225" name="Visio" r:id="rId3" imgW="1995221" imgH="1526438" progId="Visio.Drawing.11">
                  <p:embed/>
                </p:oleObj>
              </mc:Choice>
              <mc:Fallback>
                <p:oleObj name="Visio" r:id="rId3" imgW="1995221" imgH="152643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2119313"/>
                        <a:ext cx="51847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4" name="Text Box 4"/>
          <p:cNvSpPr txBox="1">
            <a:spLocks noChangeArrowheads="1"/>
          </p:cNvSpPr>
          <p:nvPr/>
        </p:nvSpPr>
        <p:spPr bwMode="auto">
          <a:xfrm>
            <a:off x="6096000" y="2209800"/>
            <a:ext cx="2819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id-ID" i="1" dirty="0">
                <a:solidFill>
                  <a:schemeClr val="bg1"/>
                </a:solidFill>
                <a:latin typeface="Arial" charset="0"/>
              </a:rPr>
              <a:t>Departments had their own systems. Very little system-to-system communication across departments</a:t>
            </a:r>
          </a:p>
          <a:p>
            <a:pPr eaLnBrk="1" hangingPunct="1"/>
            <a:endParaRPr lang="en-US" altLang="id-ID" i="1" dirty="0">
              <a:solidFill>
                <a:schemeClr val="bg1"/>
              </a:solidFill>
              <a:latin typeface="Arial" charset="0"/>
            </a:endParaRPr>
          </a:p>
          <a:p>
            <a:pPr eaLnBrk="1" hangingPunct="1"/>
            <a:r>
              <a:rPr lang="en-US" altLang="id-ID" i="1" dirty="0">
                <a:solidFill>
                  <a:schemeClr val="bg1"/>
                </a:solidFill>
                <a:latin typeface="Arial" charset="0"/>
              </a:rPr>
              <a:t>What is wrong with systems arranged in this manner?</a:t>
            </a:r>
          </a:p>
        </p:txBody>
      </p:sp>
    </p:spTree>
    <p:extLst>
      <p:ext uri="{BB962C8B-B14F-4D97-AF65-F5344CB8AC3E}">
        <p14:creationId xmlns:p14="http://schemas.microsoft.com/office/powerpoint/2010/main" val="1308606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8F1607E-BE02-4DDA-AB80-43049B781B60}" type="slidenum">
              <a:rPr lang="en-US" altLang="id-ID"/>
              <a:pPr/>
              <a:t>30</a:t>
            </a:fld>
            <a:endParaRPr lang="en-US" altLang="id-ID"/>
          </a:p>
        </p:txBody>
      </p:sp>
      <p:sp>
        <p:nvSpPr>
          <p:cNvPr id="98306" name="Rectangle 2"/>
          <p:cNvSpPr>
            <a:spLocks noGrp="1" noChangeArrowheads="1"/>
          </p:cNvSpPr>
          <p:nvPr>
            <p:ph type="title"/>
          </p:nvPr>
        </p:nvSpPr>
        <p:spPr>
          <a:xfrm>
            <a:off x="838200" y="990600"/>
            <a:ext cx="7772400" cy="1143000"/>
          </a:xfrm>
        </p:spPr>
        <p:txBody>
          <a:bodyPr>
            <a:normAutofit fontScale="90000"/>
          </a:bodyPr>
          <a:lstStyle/>
          <a:p>
            <a:r>
              <a:rPr lang="en-US" altLang="id-ID" sz="4000" dirty="0">
                <a:solidFill>
                  <a:schemeClr val="bg1"/>
                </a:solidFill>
              </a:rPr>
              <a:t>Enterprise systems &amp; goals of information system</a:t>
            </a:r>
          </a:p>
        </p:txBody>
      </p:sp>
      <p:sp>
        <p:nvSpPr>
          <p:cNvPr id="98307" name="Rectangle 3"/>
          <p:cNvSpPr>
            <a:spLocks noGrp="1" noChangeArrowheads="1"/>
          </p:cNvSpPr>
          <p:nvPr>
            <p:ph type="body" idx="1"/>
          </p:nvPr>
        </p:nvSpPr>
        <p:spPr>
          <a:xfrm>
            <a:off x="1524000" y="2438400"/>
            <a:ext cx="6934200" cy="4191000"/>
          </a:xfrm>
        </p:spPr>
        <p:txBody>
          <a:bodyPr>
            <a:normAutofit fontScale="92500"/>
          </a:bodyPr>
          <a:lstStyle/>
          <a:p>
            <a:pPr>
              <a:lnSpc>
                <a:spcPct val="90000"/>
              </a:lnSpc>
            </a:pPr>
            <a:r>
              <a:rPr lang="en-US" altLang="id-ID" dirty="0">
                <a:solidFill>
                  <a:schemeClr val="bg1"/>
                </a:solidFill>
              </a:rPr>
              <a:t>How ES achieve the goals of information system:</a:t>
            </a:r>
          </a:p>
          <a:p>
            <a:pPr lvl="1">
              <a:lnSpc>
                <a:spcPct val="90000"/>
              </a:lnSpc>
            </a:pPr>
            <a:r>
              <a:rPr lang="en-US" altLang="id-ID" dirty="0">
                <a:solidFill>
                  <a:schemeClr val="bg1"/>
                </a:solidFill>
              </a:rPr>
              <a:t>Ensure that relevant &amp; understandable data is collected</a:t>
            </a:r>
          </a:p>
          <a:p>
            <a:pPr lvl="1">
              <a:lnSpc>
                <a:spcPct val="90000"/>
              </a:lnSpc>
            </a:pPr>
            <a:r>
              <a:rPr lang="en-US" altLang="id-ID" dirty="0">
                <a:solidFill>
                  <a:schemeClr val="bg1"/>
                </a:solidFill>
              </a:rPr>
              <a:t>By providing one central database reliability, validity and accuracy are assured/enhanced</a:t>
            </a:r>
          </a:p>
          <a:p>
            <a:pPr lvl="1">
              <a:lnSpc>
                <a:spcPct val="90000"/>
              </a:lnSpc>
            </a:pPr>
            <a:r>
              <a:rPr lang="en-US" altLang="id-ID" dirty="0">
                <a:solidFill>
                  <a:schemeClr val="bg1"/>
                </a:solidFill>
              </a:rPr>
              <a:t> Enforcing standards &amp; business rules ensures consistency and completeness</a:t>
            </a:r>
          </a:p>
          <a:p>
            <a:pPr lvl="1">
              <a:lnSpc>
                <a:spcPct val="90000"/>
              </a:lnSpc>
            </a:pPr>
            <a:r>
              <a:rPr lang="en-US" altLang="id-ID" dirty="0">
                <a:solidFill>
                  <a:schemeClr val="bg1"/>
                </a:solidFill>
              </a:rPr>
              <a:t>Sharing of services ensures efficiency &amp; </a:t>
            </a:r>
            <a:r>
              <a:rPr lang="en-US" altLang="id-ID" dirty="0"/>
              <a:t>consistency</a:t>
            </a:r>
          </a:p>
        </p:txBody>
      </p:sp>
    </p:spTree>
    <p:extLst>
      <p:ext uri="{BB962C8B-B14F-4D97-AF65-F5344CB8AC3E}">
        <p14:creationId xmlns:p14="http://schemas.microsoft.com/office/powerpoint/2010/main" val="2212003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2F9588A-48CC-4EC9-A24F-0EEA30ABC33E}" type="slidenum">
              <a:rPr lang="en-US" altLang="id-ID"/>
              <a:pPr/>
              <a:t>4</a:t>
            </a:fld>
            <a:endParaRPr lang="en-US" altLang="id-ID"/>
          </a:p>
        </p:txBody>
      </p:sp>
      <p:sp>
        <p:nvSpPr>
          <p:cNvPr id="103426" name="Rectangle 2"/>
          <p:cNvSpPr>
            <a:spLocks noGrp="1" noChangeArrowheads="1"/>
          </p:cNvSpPr>
          <p:nvPr>
            <p:ph type="title"/>
          </p:nvPr>
        </p:nvSpPr>
        <p:spPr/>
        <p:txBody>
          <a:bodyPr>
            <a:normAutofit fontScale="90000"/>
          </a:bodyPr>
          <a:lstStyle/>
          <a:p>
            <a:r>
              <a:rPr lang="id-ID" altLang="id-ID" dirty="0" smtClean="0">
                <a:solidFill>
                  <a:schemeClr val="bg1"/>
                </a:solidFill>
              </a:rPr>
              <a:t/>
            </a:r>
            <a:br>
              <a:rPr lang="id-ID" altLang="id-ID" dirty="0" smtClean="0">
                <a:solidFill>
                  <a:schemeClr val="bg1"/>
                </a:solidFill>
              </a:rPr>
            </a:br>
            <a:r>
              <a:rPr lang="en-US" altLang="id-ID" dirty="0" smtClean="0">
                <a:solidFill>
                  <a:schemeClr val="bg1"/>
                </a:solidFill>
              </a:rPr>
              <a:t>ERP </a:t>
            </a:r>
            <a:r>
              <a:rPr lang="en-US" altLang="id-ID" dirty="0">
                <a:solidFill>
                  <a:schemeClr val="bg1"/>
                </a:solidFill>
              </a:rPr>
              <a:t>Brings Integration</a:t>
            </a:r>
          </a:p>
        </p:txBody>
      </p:sp>
      <p:graphicFrame>
        <p:nvGraphicFramePr>
          <p:cNvPr id="103427" name="Object 3"/>
          <p:cNvGraphicFramePr>
            <a:graphicFrameLocks noGrp="1" noChangeAspect="1"/>
          </p:cNvGraphicFramePr>
          <p:nvPr>
            <p:ph idx="1"/>
            <p:extLst>
              <p:ext uri="{D42A27DB-BD31-4B8C-83A1-F6EECF244321}">
                <p14:modId xmlns:p14="http://schemas.microsoft.com/office/powerpoint/2010/main" val="2413410314"/>
              </p:ext>
            </p:extLst>
          </p:nvPr>
        </p:nvGraphicFramePr>
        <p:xfrm>
          <a:off x="2057400" y="1371600"/>
          <a:ext cx="5026025" cy="4859338"/>
        </p:xfrm>
        <a:graphic>
          <a:graphicData uri="http://schemas.openxmlformats.org/presentationml/2006/ole">
            <mc:AlternateContent xmlns:mc="http://schemas.openxmlformats.org/markup-compatibility/2006">
              <mc:Choice xmlns:v="urn:schemas-microsoft-com:vml" Requires="v">
                <p:oleObj spid="_x0000_s10249" name="Visio" r:id="rId3" imgW="2812988" imgH="2719103" progId="Visio.Drawing.11">
                  <p:embed/>
                </p:oleObj>
              </mc:Choice>
              <mc:Fallback>
                <p:oleObj name="Visio" r:id="rId3" imgW="2812988" imgH="2719103" progId="Visio.Drawing.11">
                  <p:embed/>
                  <p:pic>
                    <p:nvPicPr>
                      <p:cNvPr id="0" name=""/>
                      <p:cNvPicPr>
                        <a:picLocks noChangeAspect="1" noChangeArrowheads="1"/>
                      </p:cNvPicPr>
                      <p:nvPr/>
                    </p:nvPicPr>
                    <p:blipFill>
                      <a:blip r:embed="rId4"/>
                      <a:srcRect/>
                      <a:stretch>
                        <a:fillRect/>
                      </a:stretch>
                    </p:blipFill>
                    <p:spPr bwMode="auto">
                      <a:xfrm>
                        <a:off x="2057400" y="1371600"/>
                        <a:ext cx="5026025"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83454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6487B66-C3C9-4213-A306-AF70FFE5EB33}" type="slidenum">
              <a:rPr lang="en-US" altLang="id-ID"/>
              <a:pPr/>
              <a:t>5</a:t>
            </a:fld>
            <a:endParaRPr lang="en-US" altLang="id-ID"/>
          </a:p>
        </p:txBody>
      </p:sp>
      <p:pic>
        <p:nvPicPr>
          <p:cNvPr id="100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5"/>
          <p:cNvSpPr txBox="1">
            <a:spLocks noChangeArrowheads="1"/>
          </p:cNvSpPr>
          <p:nvPr/>
        </p:nvSpPr>
        <p:spPr bwMode="auto">
          <a:xfrm>
            <a:off x="2362200" y="64770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d-ID"/>
              <a:t>ERP = Software packages</a:t>
            </a:r>
          </a:p>
        </p:txBody>
      </p:sp>
      <p:sp>
        <p:nvSpPr>
          <p:cNvPr id="100360" name="Line 8"/>
          <p:cNvSpPr>
            <a:spLocks noChangeShapeType="1"/>
          </p:cNvSpPr>
          <p:nvPr/>
        </p:nvSpPr>
        <p:spPr bwMode="auto">
          <a:xfrm flipH="1" flipV="1">
            <a:off x="4800600" y="5105400"/>
            <a:ext cx="304800" cy="1371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100361" name="Line 9"/>
          <p:cNvSpPr>
            <a:spLocks noChangeShapeType="1"/>
          </p:cNvSpPr>
          <p:nvPr/>
        </p:nvSpPr>
        <p:spPr bwMode="auto">
          <a:xfrm flipH="1" flipV="1">
            <a:off x="3200400" y="4191000"/>
            <a:ext cx="1828800" cy="2286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103921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72C41D-7582-44A8-B19D-348FAA79D644}" type="slidenum">
              <a:rPr lang="en-US" altLang="id-ID"/>
              <a:pPr/>
              <a:t>6</a:t>
            </a:fld>
            <a:endParaRPr lang="en-US" altLang="id-ID"/>
          </a:p>
        </p:txBody>
      </p:sp>
      <p:sp>
        <p:nvSpPr>
          <p:cNvPr id="95234" name="Rectangle 2"/>
          <p:cNvSpPr>
            <a:spLocks noGrp="1" noChangeArrowheads="1"/>
          </p:cNvSpPr>
          <p:nvPr>
            <p:ph type="title"/>
          </p:nvPr>
        </p:nvSpPr>
        <p:spPr>
          <a:xfrm>
            <a:off x="685800" y="304800"/>
            <a:ext cx="7772400" cy="838200"/>
          </a:xfrm>
        </p:spPr>
        <p:txBody>
          <a:bodyPr>
            <a:normAutofit fontScale="90000"/>
          </a:bodyPr>
          <a:lstStyle/>
          <a:p>
            <a:r>
              <a:rPr lang="id-ID" altLang="id-ID" dirty="0" smtClean="0">
                <a:solidFill>
                  <a:schemeClr val="bg1"/>
                </a:solidFill>
              </a:rPr>
              <a:t/>
            </a:r>
            <a:br>
              <a:rPr lang="id-ID" altLang="id-ID" dirty="0" smtClean="0">
                <a:solidFill>
                  <a:schemeClr val="bg1"/>
                </a:solidFill>
              </a:rPr>
            </a:br>
            <a:r>
              <a:rPr lang="en-US" altLang="id-ID" dirty="0" smtClean="0">
                <a:solidFill>
                  <a:schemeClr val="bg1"/>
                </a:solidFill>
              </a:rPr>
              <a:t>Enterprise </a:t>
            </a:r>
            <a:r>
              <a:rPr lang="en-US" altLang="id-ID" dirty="0">
                <a:solidFill>
                  <a:schemeClr val="bg1"/>
                </a:solidFill>
              </a:rPr>
              <a:t>systems - ES</a:t>
            </a:r>
          </a:p>
        </p:txBody>
      </p:sp>
      <p:sp>
        <p:nvSpPr>
          <p:cNvPr id="95235" name="Rectangle 3"/>
          <p:cNvSpPr>
            <a:spLocks noGrp="1" noChangeArrowheads="1"/>
          </p:cNvSpPr>
          <p:nvPr>
            <p:ph type="body" idx="1"/>
          </p:nvPr>
        </p:nvSpPr>
        <p:spPr>
          <a:xfrm>
            <a:off x="685800" y="1371600"/>
            <a:ext cx="7772400" cy="5105400"/>
          </a:xfrm>
        </p:spPr>
        <p:txBody>
          <a:bodyPr/>
          <a:lstStyle/>
          <a:p>
            <a:pPr>
              <a:lnSpc>
                <a:spcPct val="90000"/>
              </a:lnSpc>
            </a:pPr>
            <a:r>
              <a:rPr lang="en-US" altLang="id-ID" dirty="0">
                <a:solidFill>
                  <a:schemeClr val="bg1"/>
                </a:solidFill>
              </a:rPr>
              <a:t>How the Enterprise systems facilitate the purchasing function: </a:t>
            </a:r>
          </a:p>
          <a:p>
            <a:pPr lvl="1">
              <a:lnSpc>
                <a:spcPct val="90000"/>
              </a:lnSpc>
            </a:pPr>
            <a:r>
              <a:rPr lang="en-US" altLang="id-ID" dirty="0">
                <a:solidFill>
                  <a:schemeClr val="bg1"/>
                </a:solidFill>
              </a:rPr>
              <a:t>Provide electronic order form (P-</a:t>
            </a:r>
            <a:r>
              <a:rPr lang="en-US" altLang="id-ID" dirty="0" err="1">
                <a:solidFill>
                  <a:schemeClr val="bg1"/>
                </a:solidFill>
              </a:rPr>
              <a:t>Rqn</a:t>
            </a:r>
            <a:r>
              <a:rPr lang="en-US" altLang="id-ID" dirty="0">
                <a:solidFill>
                  <a:schemeClr val="bg1"/>
                </a:solidFill>
              </a:rPr>
              <a:t>), budget info, templates, legal notices, </a:t>
            </a:r>
            <a:r>
              <a:rPr lang="en-US" altLang="id-ID" dirty="0" err="1">
                <a:solidFill>
                  <a:schemeClr val="bg1"/>
                </a:solidFill>
              </a:rPr>
              <a:t>etc</a:t>
            </a:r>
            <a:r>
              <a:rPr lang="en-US" altLang="id-ID" dirty="0">
                <a:solidFill>
                  <a:schemeClr val="bg1"/>
                </a:solidFill>
              </a:rPr>
              <a:t>;</a:t>
            </a:r>
          </a:p>
          <a:p>
            <a:pPr lvl="1">
              <a:lnSpc>
                <a:spcPct val="90000"/>
              </a:lnSpc>
            </a:pPr>
            <a:r>
              <a:rPr lang="en-US" altLang="id-ID" dirty="0">
                <a:solidFill>
                  <a:schemeClr val="bg1"/>
                </a:solidFill>
              </a:rPr>
              <a:t>Apply business rules -determine if purchase does not exceed budget;</a:t>
            </a:r>
          </a:p>
          <a:p>
            <a:pPr lvl="1">
              <a:lnSpc>
                <a:spcPct val="90000"/>
              </a:lnSpc>
            </a:pPr>
            <a:r>
              <a:rPr lang="en-US" altLang="id-ID" dirty="0">
                <a:solidFill>
                  <a:schemeClr val="bg1"/>
                </a:solidFill>
              </a:rPr>
              <a:t>Routing the order for approval;</a:t>
            </a:r>
          </a:p>
          <a:p>
            <a:pPr lvl="1">
              <a:lnSpc>
                <a:spcPct val="90000"/>
              </a:lnSpc>
            </a:pPr>
            <a:r>
              <a:rPr lang="en-US" altLang="id-ID" dirty="0">
                <a:solidFill>
                  <a:schemeClr val="bg1"/>
                </a:solidFill>
              </a:rPr>
              <a:t>Assist buyer with selection of appropriate vendor;</a:t>
            </a:r>
          </a:p>
          <a:p>
            <a:pPr lvl="1">
              <a:lnSpc>
                <a:spcPct val="90000"/>
              </a:lnSpc>
            </a:pPr>
            <a:r>
              <a:rPr lang="en-US" altLang="id-ID" dirty="0">
                <a:solidFill>
                  <a:schemeClr val="bg1"/>
                </a:solidFill>
              </a:rPr>
              <a:t>Connect to ES of business partners;</a:t>
            </a:r>
          </a:p>
          <a:p>
            <a:pPr lvl="1">
              <a:lnSpc>
                <a:spcPct val="90000"/>
              </a:lnSpc>
            </a:pPr>
            <a:r>
              <a:rPr lang="en-US" altLang="id-ID" dirty="0">
                <a:solidFill>
                  <a:schemeClr val="bg1"/>
                </a:solidFill>
              </a:rPr>
              <a:t>Providing information for decision ma</a:t>
            </a:r>
            <a:r>
              <a:rPr lang="en-US" altLang="id-ID" dirty="0"/>
              <a:t>king.</a:t>
            </a:r>
          </a:p>
        </p:txBody>
      </p:sp>
    </p:spTree>
    <p:extLst>
      <p:ext uri="{BB962C8B-B14F-4D97-AF65-F5344CB8AC3E}">
        <p14:creationId xmlns:p14="http://schemas.microsoft.com/office/powerpoint/2010/main" val="2499936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F3BA13-910E-4755-9D95-748A598BE9BA}" type="slidenum">
              <a:rPr lang="en-US" altLang="id-ID"/>
              <a:pPr/>
              <a:t>7</a:t>
            </a:fld>
            <a:endParaRPr lang="en-US" altLang="id-ID"/>
          </a:p>
        </p:txBody>
      </p:sp>
      <p:sp>
        <p:nvSpPr>
          <p:cNvPr id="96258" name="Rectangle 2"/>
          <p:cNvSpPr>
            <a:spLocks noGrp="1" noChangeArrowheads="1"/>
          </p:cNvSpPr>
          <p:nvPr>
            <p:ph type="title"/>
          </p:nvPr>
        </p:nvSpPr>
        <p:spPr/>
        <p:txBody>
          <a:bodyPr>
            <a:normAutofit fontScale="90000"/>
          </a:bodyPr>
          <a:lstStyle/>
          <a:p>
            <a:r>
              <a:rPr lang="id-ID" altLang="id-ID" sz="4000" dirty="0" smtClean="0"/>
              <a:t/>
            </a:r>
            <a:br>
              <a:rPr lang="id-ID" altLang="id-ID" sz="4000" dirty="0" smtClean="0"/>
            </a:br>
            <a:r>
              <a:rPr lang="id-ID" altLang="id-ID" sz="4000" dirty="0" smtClean="0"/>
              <a:t/>
            </a:r>
            <a:br>
              <a:rPr lang="id-ID" altLang="id-ID" sz="4000" dirty="0" smtClean="0"/>
            </a:br>
            <a:r>
              <a:rPr lang="en-US" altLang="id-ID" sz="4000" dirty="0" smtClean="0">
                <a:solidFill>
                  <a:schemeClr val="bg1"/>
                </a:solidFill>
              </a:rPr>
              <a:t>Enterprise </a:t>
            </a:r>
            <a:r>
              <a:rPr lang="en-US" altLang="id-ID" sz="4000" dirty="0">
                <a:solidFill>
                  <a:schemeClr val="bg1"/>
                </a:solidFill>
              </a:rPr>
              <a:t>Resource Planning (ERP)  </a:t>
            </a:r>
            <a:r>
              <a:rPr lang="en-US" altLang="id-ID" sz="4000" dirty="0"/>
              <a:t>systems</a:t>
            </a:r>
          </a:p>
        </p:txBody>
      </p:sp>
      <p:sp>
        <p:nvSpPr>
          <p:cNvPr id="96259" name="Rectangle 3"/>
          <p:cNvSpPr>
            <a:spLocks noGrp="1" noChangeArrowheads="1"/>
          </p:cNvSpPr>
          <p:nvPr>
            <p:ph type="body" idx="1"/>
          </p:nvPr>
        </p:nvSpPr>
        <p:spPr/>
        <p:txBody>
          <a:bodyPr/>
          <a:lstStyle/>
          <a:p>
            <a:r>
              <a:rPr lang="en-US" altLang="id-ID" dirty="0">
                <a:solidFill>
                  <a:schemeClr val="bg1"/>
                </a:solidFill>
              </a:rPr>
              <a:t>ERP systems</a:t>
            </a:r>
            <a:r>
              <a:rPr lang="en-US" altLang="id-ID" b="1" dirty="0">
                <a:solidFill>
                  <a:schemeClr val="bg1"/>
                </a:solidFill>
              </a:rPr>
              <a:t> </a:t>
            </a:r>
            <a:r>
              <a:rPr lang="en-US" altLang="id-ID" dirty="0">
                <a:solidFill>
                  <a:schemeClr val="bg1"/>
                </a:solidFill>
              </a:rPr>
              <a:t>are software packages that can be used for the core systems necessary to support enterprise systems</a:t>
            </a:r>
          </a:p>
        </p:txBody>
      </p:sp>
    </p:spTree>
    <p:extLst>
      <p:ext uri="{BB962C8B-B14F-4D97-AF65-F5344CB8AC3E}">
        <p14:creationId xmlns:p14="http://schemas.microsoft.com/office/powerpoint/2010/main" val="75163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6A84BA1-2728-4AD9-979D-86A4BAFD36C6}" type="slidenum">
              <a:rPr lang="en-US" altLang="id-ID"/>
              <a:pPr/>
              <a:t>8</a:t>
            </a:fld>
            <a:endParaRPr lang="en-US" altLang="id-ID"/>
          </a:p>
        </p:txBody>
      </p:sp>
      <p:sp>
        <p:nvSpPr>
          <p:cNvPr id="38914" name="Rectangle 2"/>
          <p:cNvSpPr>
            <a:spLocks noGrp="1" noChangeArrowheads="1"/>
          </p:cNvSpPr>
          <p:nvPr>
            <p:ph type="title"/>
          </p:nvPr>
        </p:nvSpPr>
        <p:spPr/>
        <p:txBody>
          <a:bodyPr>
            <a:normAutofit fontScale="90000"/>
          </a:bodyPr>
          <a:lstStyle/>
          <a:p>
            <a:r>
              <a:rPr lang="id-ID" altLang="id-ID" dirty="0" smtClean="0">
                <a:solidFill>
                  <a:schemeClr val="bg1"/>
                </a:solidFill>
              </a:rPr>
              <a:t/>
            </a:r>
            <a:br>
              <a:rPr lang="id-ID" altLang="id-ID" dirty="0" smtClean="0">
                <a:solidFill>
                  <a:schemeClr val="bg1"/>
                </a:solidFill>
              </a:rPr>
            </a:br>
            <a:r>
              <a:rPr lang="en-US" altLang="id-ID" dirty="0" smtClean="0">
                <a:solidFill>
                  <a:schemeClr val="bg1"/>
                </a:solidFill>
              </a:rPr>
              <a:t>Third-Party </a:t>
            </a:r>
            <a:r>
              <a:rPr lang="en-US" altLang="id-ID" dirty="0">
                <a:solidFill>
                  <a:schemeClr val="bg1"/>
                </a:solidFill>
              </a:rPr>
              <a:t>Modules</a:t>
            </a:r>
          </a:p>
        </p:txBody>
      </p:sp>
      <p:sp>
        <p:nvSpPr>
          <p:cNvPr id="38915" name="Rectangle 3"/>
          <p:cNvSpPr>
            <a:spLocks noGrp="1" noChangeArrowheads="1"/>
          </p:cNvSpPr>
          <p:nvPr>
            <p:ph type="body" idx="1"/>
          </p:nvPr>
        </p:nvSpPr>
        <p:spPr/>
        <p:txBody>
          <a:bodyPr/>
          <a:lstStyle/>
          <a:p>
            <a:r>
              <a:rPr lang="en-US" altLang="id-ID" sz="2800" dirty="0">
                <a:solidFill>
                  <a:schemeClr val="bg1"/>
                </a:solidFill>
              </a:rPr>
              <a:t>Customer Relationship Management (CRM)—builds and maintains customer related data</a:t>
            </a:r>
          </a:p>
          <a:p>
            <a:r>
              <a:rPr lang="en-US" altLang="id-ID" sz="2800" dirty="0">
                <a:solidFill>
                  <a:schemeClr val="bg1"/>
                </a:solidFill>
              </a:rPr>
              <a:t>Customer Self-Service (CSS)—allows customers to complete tasks without assistance</a:t>
            </a:r>
          </a:p>
          <a:p>
            <a:r>
              <a:rPr lang="en-US" altLang="id-ID" sz="2800" dirty="0">
                <a:solidFill>
                  <a:schemeClr val="bg1"/>
                </a:solidFill>
              </a:rPr>
              <a:t>Sales Force Automation (SFA)—automates sales tasks such as order processing and tracking</a:t>
            </a:r>
          </a:p>
        </p:txBody>
      </p:sp>
    </p:spTree>
    <p:extLst>
      <p:ext uri="{BB962C8B-B14F-4D97-AF65-F5344CB8AC3E}">
        <p14:creationId xmlns:p14="http://schemas.microsoft.com/office/powerpoint/2010/main" val="2757922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3A805D8-9D4E-4F2A-B814-D9B00B3072B0}" type="slidenum">
              <a:rPr lang="en-US" altLang="id-ID"/>
              <a:pPr/>
              <a:t>9</a:t>
            </a:fld>
            <a:endParaRPr lang="en-US" altLang="id-ID"/>
          </a:p>
        </p:txBody>
      </p:sp>
      <p:sp>
        <p:nvSpPr>
          <p:cNvPr id="39938" name="Rectangle 2"/>
          <p:cNvSpPr>
            <a:spLocks noGrp="1" noChangeArrowheads="1"/>
          </p:cNvSpPr>
          <p:nvPr>
            <p:ph type="title"/>
          </p:nvPr>
        </p:nvSpPr>
        <p:spPr/>
        <p:txBody>
          <a:bodyPr>
            <a:normAutofit fontScale="90000"/>
          </a:bodyPr>
          <a:lstStyle/>
          <a:p>
            <a:r>
              <a:rPr lang="id-ID" altLang="id-ID" dirty="0" smtClean="0">
                <a:solidFill>
                  <a:schemeClr val="bg1"/>
                </a:solidFill>
              </a:rPr>
              <a:t/>
            </a:r>
            <a:br>
              <a:rPr lang="id-ID" altLang="id-ID" dirty="0" smtClean="0">
                <a:solidFill>
                  <a:schemeClr val="bg1"/>
                </a:solidFill>
              </a:rPr>
            </a:br>
            <a:r>
              <a:rPr lang="en-US" altLang="id-ID" dirty="0" smtClean="0">
                <a:solidFill>
                  <a:schemeClr val="bg1"/>
                </a:solidFill>
              </a:rPr>
              <a:t>Third-Party </a:t>
            </a:r>
            <a:r>
              <a:rPr lang="en-US" altLang="id-ID" dirty="0">
                <a:solidFill>
                  <a:schemeClr val="bg1"/>
                </a:solidFill>
              </a:rPr>
              <a:t>Modules, Cont’d</a:t>
            </a:r>
            <a:r>
              <a:rPr lang="en-US" altLang="id-ID" dirty="0"/>
              <a:t>.</a:t>
            </a:r>
          </a:p>
        </p:txBody>
      </p:sp>
      <p:sp>
        <p:nvSpPr>
          <p:cNvPr id="39939" name="Rectangle 3"/>
          <p:cNvSpPr>
            <a:spLocks noGrp="1" noChangeArrowheads="1"/>
          </p:cNvSpPr>
          <p:nvPr>
            <p:ph type="body" idx="1"/>
          </p:nvPr>
        </p:nvSpPr>
        <p:spPr/>
        <p:txBody>
          <a:bodyPr/>
          <a:lstStyle/>
          <a:p>
            <a:r>
              <a:rPr lang="en-US" altLang="id-ID" dirty="0">
                <a:solidFill>
                  <a:schemeClr val="bg1"/>
                </a:solidFill>
              </a:rPr>
              <a:t>Supply Chain Management (SCM)—plans and executes demand planning, inventory acquisition, manufacturing, distributing and selling</a:t>
            </a:r>
          </a:p>
          <a:p>
            <a:r>
              <a:rPr lang="en-US" altLang="id-ID" dirty="0">
                <a:solidFill>
                  <a:schemeClr val="bg1"/>
                </a:solidFill>
              </a:rPr>
              <a:t>Product Lifecycle Management (PLM)—manages product data from design through disposal of product</a:t>
            </a:r>
          </a:p>
        </p:txBody>
      </p:sp>
    </p:spTree>
    <p:extLst>
      <p:ext uri="{BB962C8B-B14F-4D97-AF65-F5344CB8AC3E}">
        <p14:creationId xmlns:p14="http://schemas.microsoft.com/office/powerpoint/2010/main" val="4032470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930</Words>
  <Application>Microsoft Office PowerPoint</Application>
  <PresentationFormat>On-screen Show (4:3)</PresentationFormat>
  <Paragraphs>159</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2_Office Theme</vt:lpstr>
      <vt:lpstr>Visio</vt:lpstr>
      <vt:lpstr>PowerPoint Presentation</vt:lpstr>
      <vt:lpstr>  Information Systems Objectives</vt:lpstr>
      <vt:lpstr> Information Systems Silos</vt:lpstr>
      <vt:lpstr> ERP Brings Integration</vt:lpstr>
      <vt:lpstr>PowerPoint Presentation</vt:lpstr>
      <vt:lpstr> Enterprise systems - ES</vt:lpstr>
      <vt:lpstr>  Enterprise Resource Planning (ERP)  systems</vt:lpstr>
      <vt:lpstr> Third-Party Modules</vt:lpstr>
      <vt:lpstr> Third-Party Modules, Cont’d.</vt:lpstr>
      <vt:lpstr> Enterprise Systems &amp; Value Chain</vt:lpstr>
      <vt:lpstr>Value Chain and System</vt:lpstr>
      <vt:lpstr> How is value created?</vt:lpstr>
      <vt:lpstr>The Value of Systems Integration </vt:lpstr>
      <vt:lpstr>Inefficient Customer Service</vt:lpstr>
      <vt:lpstr>Inefficient Customer Service &amp; Solution</vt:lpstr>
      <vt:lpstr>Processing Orders Requires Multiple Tables</vt:lpstr>
      <vt:lpstr>Stored Data Used for Decisions</vt:lpstr>
      <vt:lpstr>Approaches to building &amp; designing ES</vt:lpstr>
      <vt:lpstr>PowerPoint Presentation</vt:lpstr>
      <vt:lpstr>Event-driven architecture</vt:lpstr>
      <vt:lpstr>PowerPoint Presentation</vt:lpstr>
      <vt:lpstr>PowerPoint Presentation</vt:lpstr>
      <vt:lpstr>Pros &amp; Cons of Enterprise systems (also see Gelinas et al., p 65)</vt:lpstr>
      <vt:lpstr>PowerPoint Presentation</vt:lpstr>
      <vt:lpstr>Major ERP Modules</vt:lpstr>
      <vt:lpstr>Major ERP Modules</vt:lpstr>
      <vt:lpstr>Major ERP Modules, Cont’d.</vt:lpstr>
      <vt:lpstr>Major ERP Modules, Cont’d.</vt:lpstr>
      <vt:lpstr>Major ERP Modules, Cont’d.</vt:lpstr>
      <vt:lpstr>Enterprise systems &amp; goals of information system</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kundang</cp:lastModifiedBy>
  <cp:revision>20</cp:revision>
  <dcterms:created xsi:type="dcterms:W3CDTF">2013-09-12T06:02:39Z</dcterms:created>
  <dcterms:modified xsi:type="dcterms:W3CDTF">2013-09-25T01:48:57Z</dcterms:modified>
</cp:coreProperties>
</file>