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handoutMasterIdLst>
    <p:handoutMasterId r:id="rId19"/>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6" d="100"/>
          <a:sy n="76" d="100"/>
        </p:scale>
        <p:origin x="228" y="558"/>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868"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0ED322A-3509-41E4-ADF4-3F64AD1F06A2}" type="datetimeFigureOut">
              <a:rPr lang="id-ID" smtClean="0"/>
              <a:pPr/>
              <a:t>26/09/2013</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8D238F7-15B1-438F-9A89-C4D219D10BB2}" type="slidenum">
              <a:rPr lang="id-ID" smtClean="0"/>
              <a:pPr/>
              <a:t>‹#›</a:t>
            </a:fld>
            <a:endParaRPr lang="id-ID"/>
          </a:p>
        </p:txBody>
      </p:sp>
    </p:spTree>
    <p:extLst>
      <p:ext uri="{BB962C8B-B14F-4D97-AF65-F5344CB8AC3E}">
        <p14:creationId xmlns:p14="http://schemas.microsoft.com/office/powerpoint/2010/main" xmlns="" val="1128140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CDC7F3-8424-4A33-8E58-21BE1EA431B4}" type="datetimeFigureOut">
              <a:rPr lang="en-US" smtClean="0"/>
              <a:pPr/>
              <a:t>9/26/2013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xmlns="" val="1461716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2CE5B1E0-073B-4556-AB1D-2BD112EE8E2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AD856F96-6564-49A1-A741-532EB7161A52}" type="slidenum">
              <a:rPr lang="en-US" altLang="id-ID"/>
              <a:pPr/>
              <a:t>10</a:t>
            </a:fld>
            <a:endParaRPr lang="en-US" altLang="id-ID"/>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id-ID" alt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D44F2693-138C-4C8A-A700-093A76D13ECF}" type="slidenum">
              <a:rPr lang="en-US" altLang="id-ID"/>
              <a:pPr/>
              <a:t>11</a:t>
            </a:fld>
            <a:endParaRPr lang="en-US" altLang="id-ID"/>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id-ID" alt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4D0D78A6-771E-445E-99E6-D1C3D71D075F}" type="slidenum">
              <a:rPr lang="en-US" altLang="id-ID"/>
              <a:pPr/>
              <a:t>12</a:t>
            </a:fld>
            <a:endParaRPr lang="en-US" altLang="id-ID"/>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id-ID" alt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F2351FE7-0DC5-42F2-AF27-A97248599B0D}" type="slidenum">
              <a:rPr lang="en-US" altLang="id-ID"/>
              <a:pPr/>
              <a:t>13</a:t>
            </a:fld>
            <a:endParaRPr lang="en-US" altLang="id-ID"/>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id-ID" alt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B72D5E27-8170-45B2-A90B-2FC9E34F705B}" type="slidenum">
              <a:rPr lang="en-US" altLang="id-ID"/>
              <a:pPr/>
              <a:t>14</a:t>
            </a:fld>
            <a:endParaRPr lang="en-US" altLang="id-ID"/>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id-ID" alt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C45697CF-265D-4C57-A9DD-995EC8A43727}" type="slidenum">
              <a:rPr lang="en-US" altLang="id-ID"/>
              <a:pPr/>
              <a:t>15</a:t>
            </a:fld>
            <a:endParaRPr lang="en-US" altLang="id-ID"/>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id-ID" alt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363058AD-955F-4B4D-B9B2-0C4F813675A5}" type="slidenum">
              <a:rPr lang="en-US" altLang="id-ID"/>
              <a:pPr/>
              <a:t>16</a:t>
            </a:fld>
            <a:endParaRPr lang="en-US" altLang="id-ID"/>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id-ID" alt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4BDE2157-DDAC-4D82-96BA-1BAC4F65631E}" type="slidenum">
              <a:rPr lang="en-US" altLang="id-ID"/>
              <a:pPr/>
              <a:t>2</a:t>
            </a:fld>
            <a:endParaRPr lang="en-US" altLang="id-ID"/>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id-ID" alt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2FF8D184-BB3E-4771-862F-D235796FC696}" type="slidenum">
              <a:rPr lang="en-US" altLang="id-ID"/>
              <a:pPr/>
              <a:t>3</a:t>
            </a:fld>
            <a:endParaRPr lang="en-US" altLang="id-ID"/>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id-ID" alt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5A661EB5-C8F3-4E05-923B-9E4FFB600E70}" type="slidenum">
              <a:rPr lang="en-US" altLang="id-ID"/>
              <a:pPr/>
              <a:t>4</a:t>
            </a:fld>
            <a:endParaRPr lang="en-US" altLang="id-ID"/>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id-ID" alt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04781A55-F10E-4E4A-8403-4D4F8F7D4AAF}" type="slidenum">
              <a:rPr lang="en-US" altLang="id-ID"/>
              <a:pPr/>
              <a:t>5</a:t>
            </a:fld>
            <a:endParaRPr lang="en-US" altLang="id-ID"/>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id-ID" alt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3CBE8B92-3905-473B-9783-7D0EFE714439}" type="slidenum">
              <a:rPr lang="en-US" altLang="id-ID"/>
              <a:pPr/>
              <a:t>6</a:t>
            </a:fld>
            <a:endParaRPr lang="en-US" altLang="id-ID"/>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id-ID" alt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AA4A50E6-EF97-4513-9653-1E6FE962BCBF}" type="slidenum">
              <a:rPr lang="en-US" altLang="id-ID"/>
              <a:pPr/>
              <a:t>7</a:t>
            </a:fld>
            <a:endParaRPr lang="en-US" altLang="id-ID"/>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id-ID" alt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70F75A63-72F1-4003-B573-2730AA708673}" type="slidenum">
              <a:rPr lang="en-US" altLang="id-ID"/>
              <a:pPr/>
              <a:t>8</a:t>
            </a:fld>
            <a:endParaRPr lang="en-US" altLang="id-ID"/>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id-ID" alt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851F1BF4-5798-4BAE-9424-E1152623A906}" type="slidenum">
              <a:rPr lang="en-US" altLang="id-ID"/>
              <a:pPr/>
              <a:t>9</a:t>
            </a:fld>
            <a:endParaRPr lang="en-US" altLang="id-ID"/>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id-ID" alt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dirty="0" smtClean="0"/>
              <a:t>Judul Materi</a:t>
            </a:r>
            <a:endParaRPr lang="en-US" dirty="0"/>
          </a:p>
        </p:txBody>
      </p:sp>
      <p:sp>
        <p:nvSpPr>
          <p:cNvPr id="2" name="Title 1"/>
          <p:cNvSpPr>
            <a:spLocks noGrp="1"/>
          </p:cNvSpPr>
          <p:nvPr>
            <p:ph type="title"/>
          </p:nvPr>
        </p:nvSpPr>
        <p:spPr/>
        <p:txBody>
          <a:bodyPr/>
          <a:lstStyle/>
          <a:p>
            <a:r>
              <a:rPr lang="en-US" smtClean="0"/>
              <a:t>Click to edit Master title style</a:t>
            </a:r>
            <a:endParaRPr lang="id-ID"/>
          </a:p>
        </p:txBody>
      </p:sp>
      <p:sp>
        <p:nvSpPr>
          <p:cNvPr id="7" name="Date Placeholder 6"/>
          <p:cNvSpPr>
            <a:spLocks noGrp="1"/>
          </p:cNvSpPr>
          <p:nvPr>
            <p:ph type="dt" sz="half" idx="10"/>
          </p:nvPr>
        </p:nvSpPr>
        <p:spPr/>
        <p:txBody>
          <a:bodyPr/>
          <a:lstStyle/>
          <a:p>
            <a:fld id="{D29558FD-6DB5-44A7-BD45-E6340527121A}" type="datetimeFigureOut">
              <a:rPr lang="en-US" smtClean="0"/>
              <a:pPr/>
              <a:t>9/26/2013</a:t>
            </a:fld>
            <a:endParaRPr lang="en-US" dirty="0"/>
          </a:p>
        </p:txBody>
      </p:sp>
      <p:sp>
        <p:nvSpPr>
          <p:cNvPr id="10" name="Slide Number Placeholder 9"/>
          <p:cNvSpPr>
            <a:spLocks noGrp="1"/>
          </p:cNvSpPr>
          <p:nvPr>
            <p:ph type="sldNum" sz="quarter" idx="12"/>
          </p:nvPr>
        </p:nvSpPr>
        <p:spPr/>
        <p:txBody>
          <a:bodyPr/>
          <a:lstStyle/>
          <a:p>
            <a:fld id="{03A09F20-3DB5-4E55-9D53-B85F76DDFA64}" type="slidenum">
              <a:rPr lang="en-US" smtClean="0"/>
              <a:pPr/>
              <a:t>‹#›</a:t>
            </a:fld>
            <a:endParaRPr lang="en-US"/>
          </a:p>
        </p:txBody>
      </p:sp>
    </p:spTree>
    <p:extLst>
      <p:ext uri="{BB962C8B-B14F-4D97-AF65-F5344CB8AC3E}">
        <p14:creationId xmlns:p14="http://schemas.microsoft.com/office/powerpoint/2010/main" xmlns="" val="181121525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9558FD-6DB5-44A7-BD45-E6340527121A}" type="datetimeFigureOut">
              <a:rPr lang="en-US" smtClean="0"/>
              <a:pPr/>
              <a:t>9/26/2013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09F20-3DB5-4E55-9D53-B85F76DDFA64}" type="slidenum">
              <a:rPr lang="en-US" smtClean="0"/>
              <a:pPr/>
              <a:t>‹#›</a:t>
            </a:fld>
            <a:endParaRPr lang="en-US"/>
          </a:p>
        </p:txBody>
      </p:sp>
    </p:spTree>
    <p:extLst>
      <p:ext uri="{BB962C8B-B14F-4D97-AF65-F5344CB8AC3E}">
        <p14:creationId xmlns:p14="http://schemas.microsoft.com/office/powerpoint/2010/main" xmlns="" val="600270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49" y="366713"/>
            <a:ext cx="1543051"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3" y="366713"/>
            <a:ext cx="4476751"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9558FD-6DB5-44A7-BD45-E6340527121A}" type="datetimeFigureOut">
              <a:rPr lang="en-US" smtClean="0"/>
              <a:pPr/>
              <a:t>9/26/2013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09F20-3DB5-4E55-9D53-B85F76DDFA64}" type="slidenum">
              <a:rPr lang="en-US" smtClean="0"/>
              <a:pPr/>
              <a:t>‹#›</a:t>
            </a:fld>
            <a:endParaRPr lang="en-US"/>
          </a:p>
        </p:txBody>
      </p:sp>
    </p:spTree>
    <p:extLst>
      <p:ext uri="{BB962C8B-B14F-4D97-AF65-F5344CB8AC3E}">
        <p14:creationId xmlns:p14="http://schemas.microsoft.com/office/powerpoint/2010/main" xmlns="" val="153171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id-ID"/>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id-ID"/>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D3827B53-FAC8-458C-B7E1-27A34061FD71}" type="slidenum">
              <a:rPr lang="en-US" altLang="id-ID"/>
              <a:pPr/>
              <a:t>‹#›</a:t>
            </a:fld>
            <a:endParaRPr lang="en-US" altLang="id-ID"/>
          </a:p>
        </p:txBody>
      </p:sp>
    </p:spTree>
    <p:extLst>
      <p:ext uri="{BB962C8B-B14F-4D97-AF65-F5344CB8AC3E}">
        <p14:creationId xmlns:p14="http://schemas.microsoft.com/office/powerpoint/2010/main" xmlns="" val="2094216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9558FD-6DB5-44A7-BD45-E6340527121A}" type="datetimeFigureOut">
              <a:rPr lang="en-US" smtClean="0"/>
              <a:pPr/>
              <a:t>9/26/2013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09F20-3DB5-4E55-9D53-B85F76DDFA64}" type="slidenum">
              <a:rPr lang="en-US" smtClean="0"/>
              <a:pPr/>
              <a:t>‹#›</a:t>
            </a:fld>
            <a:endParaRPr lang="en-US"/>
          </a:p>
        </p:txBody>
      </p:sp>
    </p:spTree>
    <p:extLst>
      <p:ext uri="{BB962C8B-B14F-4D97-AF65-F5344CB8AC3E}">
        <p14:creationId xmlns:p14="http://schemas.microsoft.com/office/powerpoint/2010/main" xmlns="" val="4127892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9558FD-6DB5-44A7-BD45-E6340527121A}" type="datetimeFigureOut">
              <a:rPr lang="en-US" smtClean="0"/>
              <a:pPr/>
              <a:t>9/26/2013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09F20-3DB5-4E55-9D53-B85F76DDFA64}" type="slidenum">
              <a:rPr lang="en-US" smtClean="0"/>
              <a:pPr/>
              <a:t>‹#›</a:t>
            </a:fld>
            <a:endParaRPr lang="en-US"/>
          </a:p>
        </p:txBody>
      </p:sp>
    </p:spTree>
    <p:extLst>
      <p:ext uri="{BB962C8B-B14F-4D97-AF65-F5344CB8AC3E}">
        <p14:creationId xmlns:p14="http://schemas.microsoft.com/office/powerpoint/2010/main" xmlns="" val="3801770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3"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3"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9558FD-6DB5-44A7-BD45-E6340527121A}" type="datetimeFigureOut">
              <a:rPr lang="en-US" smtClean="0"/>
              <a:pPr/>
              <a:t>9/26/2013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A09F20-3DB5-4E55-9D53-B85F76DDFA64}" type="slidenum">
              <a:rPr lang="en-US" smtClean="0"/>
              <a:pPr/>
              <a:t>‹#›</a:t>
            </a:fld>
            <a:endParaRPr lang="en-US"/>
          </a:p>
        </p:txBody>
      </p:sp>
    </p:spTree>
    <p:extLst>
      <p:ext uri="{BB962C8B-B14F-4D97-AF65-F5344CB8AC3E}">
        <p14:creationId xmlns:p14="http://schemas.microsoft.com/office/powerpoint/2010/main" xmlns="" val="2070081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9558FD-6DB5-44A7-BD45-E6340527121A}" type="datetimeFigureOut">
              <a:rPr lang="en-US" smtClean="0"/>
              <a:pPr/>
              <a:t>9/26/2013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A09F20-3DB5-4E55-9D53-B85F76DDFA64}" type="slidenum">
              <a:rPr lang="en-US" smtClean="0"/>
              <a:pPr/>
              <a:t>‹#›</a:t>
            </a:fld>
            <a:endParaRPr lang="en-US"/>
          </a:p>
        </p:txBody>
      </p:sp>
    </p:spTree>
    <p:extLst>
      <p:ext uri="{BB962C8B-B14F-4D97-AF65-F5344CB8AC3E}">
        <p14:creationId xmlns:p14="http://schemas.microsoft.com/office/powerpoint/2010/main" xmlns="" val="1131211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9558FD-6DB5-44A7-BD45-E6340527121A}" type="datetimeFigureOut">
              <a:rPr lang="en-US" smtClean="0"/>
              <a:pPr/>
              <a:t>9/26/2013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A09F20-3DB5-4E55-9D53-B85F76DDFA64}" type="slidenum">
              <a:rPr lang="en-US" smtClean="0"/>
              <a:pPr/>
              <a:t>‹#›</a:t>
            </a:fld>
            <a:endParaRPr lang="en-US"/>
          </a:p>
        </p:txBody>
      </p:sp>
    </p:spTree>
    <p:extLst>
      <p:ext uri="{BB962C8B-B14F-4D97-AF65-F5344CB8AC3E}">
        <p14:creationId xmlns:p14="http://schemas.microsoft.com/office/powerpoint/2010/main" xmlns="" val="3430122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9558FD-6DB5-44A7-BD45-E6340527121A}" type="datetimeFigureOut">
              <a:rPr lang="en-US" smtClean="0"/>
              <a:pPr/>
              <a:t>9/26/2013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A09F20-3DB5-4E55-9D53-B85F76DDFA64}" type="slidenum">
              <a:rPr lang="en-US" smtClean="0"/>
              <a:pPr/>
              <a:t>‹#›</a:t>
            </a:fld>
            <a:endParaRPr lang="en-US"/>
          </a:p>
        </p:txBody>
      </p:sp>
    </p:spTree>
    <p:extLst>
      <p:ext uri="{BB962C8B-B14F-4D97-AF65-F5344CB8AC3E}">
        <p14:creationId xmlns:p14="http://schemas.microsoft.com/office/powerpoint/2010/main" xmlns="" val="693031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3"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9558FD-6DB5-44A7-BD45-E6340527121A}" type="datetimeFigureOut">
              <a:rPr lang="en-US" smtClean="0"/>
              <a:pPr/>
              <a:t>9/26/2013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A09F20-3DB5-4E55-9D53-B85F76DDFA64}" type="slidenum">
              <a:rPr lang="en-US" smtClean="0"/>
              <a:pPr/>
              <a:t>‹#›</a:t>
            </a:fld>
            <a:endParaRPr lang="en-US"/>
          </a:p>
        </p:txBody>
      </p:sp>
    </p:spTree>
    <p:extLst>
      <p:ext uri="{BB962C8B-B14F-4D97-AF65-F5344CB8AC3E}">
        <p14:creationId xmlns:p14="http://schemas.microsoft.com/office/powerpoint/2010/main" xmlns="" val="3802768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9558FD-6DB5-44A7-BD45-E6340527121A}" type="datetimeFigureOut">
              <a:rPr lang="en-US" smtClean="0"/>
              <a:pPr/>
              <a:t>9/26/2013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A09F20-3DB5-4E55-9D53-B85F76DDFA64}" type="slidenum">
              <a:rPr lang="en-US" smtClean="0"/>
              <a:pPr/>
              <a:t>‹#›</a:t>
            </a:fld>
            <a:endParaRPr lang="en-US"/>
          </a:p>
        </p:txBody>
      </p:sp>
    </p:spTree>
    <p:extLst>
      <p:ext uri="{BB962C8B-B14F-4D97-AF65-F5344CB8AC3E}">
        <p14:creationId xmlns:p14="http://schemas.microsoft.com/office/powerpoint/2010/main" xmlns="" val="3157480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9558FD-6DB5-44A7-BD45-E6340527121A}" type="datetimeFigureOut">
              <a:rPr lang="en-US" smtClean="0"/>
              <a:pPr/>
              <a:t>9/26/2013</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A09F20-3DB5-4E55-9D53-B85F76DDFA64}" type="slidenum">
              <a:rPr lang="en-US" smtClean="0"/>
              <a:pPr/>
              <a:t>‹#›</a:t>
            </a:fld>
            <a:endParaRPr lang="en-US"/>
          </a:p>
        </p:txBody>
      </p:sp>
      <p:pic>
        <p:nvPicPr>
          <p:cNvPr id="7" name="Picture 3" descr="UEU.jpg"/>
          <p:cNvPicPr>
            <a:picLocks noChangeAspect="1"/>
          </p:cNvPicPr>
          <p:nvPr userDrawn="1"/>
        </p:nvPicPr>
        <p:blipFill>
          <a:blip r:embed="rId14" cstate="print">
            <a:extLst>
              <a:ext uri="{BEBA8EAE-BF5A-486C-A8C5-ECC9F3942E4B}">
                <a14:imgProps xmlns:a14="http://schemas.microsoft.com/office/drawing/2010/main" xmlns="">
                  <a14:imgLayer r:embed="rId15">
                    <a14:imgEffect>
                      <a14:brightnessContrast bright="57000" contrast="-21000"/>
                    </a14:imgEffect>
                  </a14:imgLayer>
                </a14:imgProps>
              </a:ext>
            </a:extLst>
          </a:blip>
          <a:srcRect/>
          <a:stretch>
            <a:fillRect/>
          </a:stretch>
        </p:blipFill>
        <p:spPr bwMode="auto">
          <a:xfrm>
            <a:off x="0" y="0"/>
            <a:ext cx="9144000" cy="6858000"/>
          </a:xfrm>
          <a:prstGeom prst="rect">
            <a:avLst/>
          </a:prstGeom>
          <a:noFill/>
          <a:ln w="9525">
            <a:noFill/>
            <a:miter lim="800000"/>
            <a:headEnd/>
            <a:tailEnd/>
          </a:ln>
        </p:spPr>
      </p:pic>
      <p:sp>
        <p:nvSpPr>
          <p:cNvPr id="11" name="TextBox 10"/>
          <p:cNvSpPr txBox="1"/>
          <p:nvPr userDrawn="1"/>
        </p:nvSpPr>
        <p:spPr>
          <a:xfrm>
            <a:off x="381000" y="6248400"/>
            <a:ext cx="2057400" cy="381000"/>
          </a:xfrm>
          <a:prstGeom prst="rect">
            <a:avLst/>
          </a:prstGeom>
          <a:noFill/>
        </p:spPr>
        <p:txBody>
          <a:bodyPr wrap="square" rtlCol="0">
            <a:spAutoFit/>
          </a:bodyPr>
          <a:lstStyle/>
          <a:p>
            <a:r>
              <a:rPr lang="id-ID" dirty="0" smtClean="0">
                <a:solidFill>
                  <a:srgbClr val="FF0000"/>
                </a:solidFill>
              </a:rPr>
              <a:t>Ver 1,12/09/2012</a:t>
            </a:r>
            <a:endParaRPr lang="en-US" dirty="0">
              <a:solidFill>
                <a:srgbClr val="FF0000"/>
              </a:solidFill>
            </a:endParaRPr>
          </a:p>
        </p:txBody>
      </p:sp>
      <p:sp>
        <p:nvSpPr>
          <p:cNvPr id="12" name="TextBox 11"/>
          <p:cNvSpPr txBox="1"/>
          <p:nvPr userDrawn="1"/>
        </p:nvSpPr>
        <p:spPr>
          <a:xfrm>
            <a:off x="2971800" y="6248400"/>
            <a:ext cx="3352800" cy="369332"/>
          </a:xfrm>
          <a:prstGeom prst="rect">
            <a:avLst/>
          </a:prstGeom>
          <a:noFill/>
        </p:spPr>
        <p:txBody>
          <a:bodyPr wrap="square" rtlCol="0">
            <a:spAutoFit/>
          </a:bodyPr>
          <a:lstStyle/>
          <a:p>
            <a:r>
              <a:rPr lang="id-ID" dirty="0" smtClean="0">
                <a:solidFill>
                  <a:srgbClr val="FF0000"/>
                </a:solidFill>
              </a:rPr>
              <a:t>Code</a:t>
            </a:r>
            <a:r>
              <a:rPr lang="id-ID" baseline="0" dirty="0" smtClean="0">
                <a:solidFill>
                  <a:srgbClr val="FF0000"/>
                </a:solidFill>
              </a:rPr>
              <a:t> :CIS-131-SIS.-ENTERPRISE</a:t>
            </a:r>
            <a:endParaRPr lang="en-US" dirty="0">
              <a:solidFill>
                <a:srgbClr val="FF0000"/>
              </a:solidFill>
            </a:endParaRPr>
          </a:p>
        </p:txBody>
      </p:sp>
      <p:sp>
        <p:nvSpPr>
          <p:cNvPr id="13" name="TextBox 12"/>
          <p:cNvSpPr txBox="1"/>
          <p:nvPr userDrawn="1"/>
        </p:nvSpPr>
        <p:spPr>
          <a:xfrm>
            <a:off x="6629400" y="6248400"/>
            <a:ext cx="2057400" cy="381000"/>
          </a:xfrm>
          <a:prstGeom prst="rect">
            <a:avLst/>
          </a:prstGeom>
          <a:noFill/>
        </p:spPr>
        <p:txBody>
          <a:bodyPr wrap="square" rtlCol="0">
            <a:spAutoFit/>
          </a:bodyPr>
          <a:lstStyle/>
          <a:p>
            <a:pPr algn="ctr"/>
            <a:r>
              <a:rPr lang="id-ID" dirty="0" smtClean="0">
                <a:solidFill>
                  <a:srgbClr val="FF0000"/>
                </a:solidFill>
              </a:rPr>
              <a:t>FASILKOM</a:t>
            </a:r>
            <a:endParaRPr lang="en-US" dirty="0">
              <a:solidFill>
                <a:srgbClr val="FF0000"/>
              </a:solidFill>
            </a:endParaRPr>
          </a:p>
        </p:txBody>
      </p:sp>
    </p:spTree>
    <p:extLst>
      <p:ext uri="{BB962C8B-B14F-4D97-AF65-F5344CB8AC3E}">
        <p14:creationId xmlns:p14="http://schemas.microsoft.com/office/powerpoint/2010/main" xmlns="" val="40107028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20000"/>
          </a:bodyPr>
          <a:lstStyle/>
          <a:p>
            <a:r>
              <a:rPr lang="id-ID" altLang="id-ID" dirty="0" smtClean="0">
                <a:solidFill>
                  <a:schemeClr val="bg1"/>
                </a:solidFill>
              </a:rPr>
              <a:t>Architecture ENTERPRISE </a:t>
            </a:r>
            <a:r>
              <a:rPr lang="en-US" altLang="id-ID" dirty="0" smtClean="0">
                <a:solidFill>
                  <a:schemeClr val="bg1"/>
                </a:solidFill>
              </a:rPr>
              <a:t> </a:t>
            </a:r>
            <a:r>
              <a:rPr lang="en-US" altLang="id-ID" dirty="0">
                <a:solidFill>
                  <a:schemeClr val="bg1"/>
                </a:solidFill>
              </a:rPr>
              <a:t>Systems</a:t>
            </a:r>
            <a:br>
              <a:rPr lang="en-US" altLang="id-ID" dirty="0">
                <a:solidFill>
                  <a:schemeClr val="bg1"/>
                </a:solidFill>
              </a:rPr>
            </a:br>
            <a:endParaRPr lang="id-ID" dirty="0" smtClean="0">
              <a:solidFill>
                <a:schemeClr val="bg1"/>
              </a:solidFill>
            </a:endParaRPr>
          </a:p>
          <a:p>
            <a:endParaRPr lang="id-ID" dirty="0">
              <a:solidFill>
                <a:schemeClr val="bg1"/>
              </a:solidFill>
            </a:endParaRPr>
          </a:p>
          <a:p>
            <a:r>
              <a:rPr lang="id-ID" dirty="0" smtClean="0">
                <a:solidFill>
                  <a:schemeClr val="bg1"/>
                </a:solidFill>
              </a:rPr>
              <a:t>By Kundang K Juman, Ir. MMSI</a:t>
            </a:r>
            <a:endParaRPr lang="en-US" dirty="0">
              <a:solidFill>
                <a:schemeClr val="bg1"/>
              </a:solidFill>
            </a:endParaRPr>
          </a:p>
        </p:txBody>
      </p:sp>
      <p:sp>
        <p:nvSpPr>
          <p:cNvPr id="4" name="TextBox 3"/>
          <p:cNvSpPr txBox="1"/>
          <p:nvPr/>
        </p:nvSpPr>
        <p:spPr>
          <a:xfrm>
            <a:off x="2209800" y="1828800"/>
            <a:ext cx="4114800" cy="923330"/>
          </a:xfrm>
          <a:prstGeom prst="rect">
            <a:avLst/>
          </a:prstGeom>
          <a:noFill/>
        </p:spPr>
        <p:txBody>
          <a:bodyPr wrap="square" rtlCol="0">
            <a:spAutoFit/>
          </a:bodyPr>
          <a:lstStyle/>
          <a:p>
            <a:r>
              <a:rPr lang="id-ID" sz="5400" dirty="0" smtClean="0">
                <a:solidFill>
                  <a:schemeClr val="bg1"/>
                </a:solidFill>
              </a:rPr>
              <a:t>Pertemuan-</a:t>
            </a:r>
            <a:r>
              <a:rPr lang="en-US" sz="5400" dirty="0" smtClean="0">
                <a:solidFill>
                  <a:schemeClr val="bg1"/>
                </a:solidFill>
              </a:rPr>
              <a:t>1</a:t>
            </a:r>
            <a:endParaRPr lang="id-ID" sz="54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68" name="Rectangle 32"/>
          <p:cNvSpPr>
            <a:spLocks noGrp="1" noChangeArrowheads="1"/>
          </p:cNvSpPr>
          <p:nvPr>
            <p:ph type="title"/>
          </p:nvPr>
        </p:nvSpPr>
        <p:spPr>
          <a:xfrm>
            <a:off x="457200" y="152400"/>
            <a:ext cx="8229600" cy="1143000"/>
          </a:xfrm>
        </p:spPr>
        <p:txBody>
          <a:bodyPr>
            <a:normAutofit fontScale="90000"/>
          </a:bodyPr>
          <a:lstStyle/>
          <a:p>
            <a:r>
              <a:rPr lang="id-ID" altLang="ko-KR" dirty="0" smtClean="0">
                <a:solidFill>
                  <a:schemeClr val="bg1"/>
                </a:solidFill>
                <a:ea typeface="굴림" pitchFamily="34" charset="-127"/>
              </a:rPr>
              <a:t/>
            </a:r>
            <a:br>
              <a:rPr lang="id-ID" altLang="ko-KR" dirty="0" smtClean="0">
                <a:solidFill>
                  <a:schemeClr val="bg1"/>
                </a:solidFill>
                <a:ea typeface="굴림" pitchFamily="34" charset="-127"/>
              </a:rPr>
            </a:br>
            <a:r>
              <a:rPr lang="en-US" altLang="ko-KR" dirty="0" smtClean="0">
                <a:solidFill>
                  <a:schemeClr val="bg1"/>
                </a:solidFill>
                <a:ea typeface="굴림" pitchFamily="34" charset="-127"/>
              </a:rPr>
              <a:t>Framework </a:t>
            </a:r>
            <a:r>
              <a:rPr lang="en-US" altLang="ko-KR" dirty="0">
                <a:solidFill>
                  <a:schemeClr val="bg1"/>
                </a:solidFill>
                <a:ea typeface="굴림" pitchFamily="34" charset="-127"/>
              </a:rPr>
              <a:t>of IS architecture</a:t>
            </a:r>
            <a:endParaRPr lang="en-US" altLang="id-ID" dirty="0">
              <a:solidFill>
                <a:schemeClr val="bg1"/>
              </a:solidFill>
            </a:endParaRPr>
          </a:p>
        </p:txBody>
      </p:sp>
      <p:sp>
        <p:nvSpPr>
          <p:cNvPr id="14339" name="Rectangle 3"/>
          <p:cNvSpPr>
            <a:spLocks noGrp="1" noChangeArrowheads="1"/>
          </p:cNvSpPr>
          <p:nvPr>
            <p:ph type="body" sz="half" idx="1"/>
          </p:nvPr>
        </p:nvSpPr>
        <p:spPr>
          <a:xfrm>
            <a:off x="457200" y="4724400"/>
            <a:ext cx="8229600" cy="1828800"/>
          </a:xfrm>
        </p:spPr>
        <p:txBody>
          <a:bodyPr/>
          <a:lstStyle/>
          <a:p>
            <a:pPr>
              <a:lnSpc>
                <a:spcPct val="80000"/>
              </a:lnSpc>
            </a:pPr>
            <a:r>
              <a:rPr lang="en-US" altLang="ko-KR" sz="2000" dirty="0">
                <a:solidFill>
                  <a:schemeClr val="bg1"/>
                </a:solidFill>
                <a:ea typeface="굴림" pitchFamily="34" charset="-127"/>
              </a:rPr>
              <a:t>Each element on an axis of the matrix (A, B, C an 1, 2, 3) is explicitly different from all other elements on that one axis</a:t>
            </a:r>
          </a:p>
          <a:p>
            <a:pPr>
              <a:lnSpc>
                <a:spcPct val="80000"/>
              </a:lnSpc>
            </a:pPr>
            <a:r>
              <a:rPr lang="en-US" altLang="ko-KR" sz="2000" dirty="0">
                <a:solidFill>
                  <a:schemeClr val="bg1"/>
                </a:solidFill>
                <a:ea typeface="굴림" pitchFamily="34" charset="-127"/>
              </a:rPr>
              <a:t>Different in content, meaning, motivation, and use.</a:t>
            </a:r>
          </a:p>
          <a:p>
            <a:pPr>
              <a:lnSpc>
                <a:spcPct val="80000"/>
              </a:lnSpc>
              <a:buFontTx/>
              <a:buNone/>
            </a:pPr>
            <a:r>
              <a:rPr lang="en-US" altLang="ko-KR" sz="2000" dirty="0">
                <a:solidFill>
                  <a:schemeClr val="bg1"/>
                </a:solidFill>
                <a:ea typeface="굴림" pitchFamily="34" charset="-127"/>
              </a:rPr>
              <a:t>For example, in the data column, entity is seen as business entity from client’s point of view, data entity from designer’s point of view, and data row from builder’s point of view  (data-centric views)</a:t>
            </a:r>
            <a:endParaRPr lang="en-US" altLang="id-ID" sz="2000" dirty="0">
              <a:solidFill>
                <a:schemeClr val="bg1"/>
              </a:solidFill>
            </a:endParaRPr>
          </a:p>
        </p:txBody>
      </p:sp>
      <p:graphicFrame>
        <p:nvGraphicFramePr>
          <p:cNvPr id="14385" name="Group 49"/>
          <p:cNvGraphicFramePr>
            <a:graphicFrameLocks noGrp="1"/>
          </p:cNvGraphicFramePr>
          <p:nvPr>
            <p:ph sz="half" idx="2"/>
            <p:extLst>
              <p:ext uri="{D42A27DB-BD31-4B8C-83A1-F6EECF244321}">
                <p14:modId xmlns:p14="http://schemas.microsoft.com/office/powerpoint/2010/main" xmlns="" val="1915348481"/>
              </p:ext>
            </p:extLst>
          </p:nvPr>
        </p:nvGraphicFramePr>
        <p:xfrm>
          <a:off x="457200" y="1155700"/>
          <a:ext cx="8229600" cy="3425762"/>
        </p:xfrm>
        <a:graphic>
          <a:graphicData uri="http://schemas.openxmlformats.org/drawingml/2006/table">
            <a:tbl>
              <a:tblPr/>
              <a:tblGrid>
                <a:gridCol w="2743200"/>
                <a:gridCol w="1600200"/>
                <a:gridCol w="1752600"/>
                <a:gridCol w="2133600"/>
              </a:tblGrid>
              <a:tr h="79692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d-ID" sz="2800" b="0" i="0" u="none" strike="noStrike" cap="none" normalizeH="0" baseline="0" dirty="0" smtClean="0">
                          <a:ln>
                            <a:noFill/>
                          </a:ln>
                          <a:solidFill>
                            <a:schemeClr val="bg1"/>
                          </a:solidFill>
                          <a:effectLst/>
                          <a:latin typeface="Arial" charset="0"/>
                        </a:rPr>
                        <a:t>Component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id-ID" sz="2800" b="0" i="0" u="none" strike="noStrike" cap="none" normalizeH="0" baseline="0" dirty="0" smtClean="0">
                          <a:ln>
                            <a:noFill/>
                          </a:ln>
                          <a:solidFill>
                            <a:schemeClr val="bg1"/>
                          </a:solidFill>
                          <a:effectLst/>
                          <a:latin typeface="Arial" charset="0"/>
                        </a:rPr>
                        <a:t>Representation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2800" b="0" i="0" u="none" strike="noStrike" cap="none" normalizeH="0" baseline="0" smtClean="0">
                          <a:ln>
                            <a:noFill/>
                          </a:ln>
                          <a:solidFill>
                            <a:schemeClr val="bg1"/>
                          </a:solidFill>
                          <a:effectLst/>
                          <a:latin typeface="Arial" charset="0"/>
                          <a:ea typeface="굴림" pitchFamily="34" charset="-127"/>
                        </a:rPr>
                        <a:t>A.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2800" b="0" i="0" u="none" strike="noStrike" cap="none" normalizeH="0" baseline="0" smtClean="0">
                          <a:ln>
                            <a:noFill/>
                          </a:ln>
                          <a:solidFill>
                            <a:schemeClr val="bg1"/>
                          </a:solidFill>
                          <a:effectLst/>
                          <a:latin typeface="Arial" charset="0"/>
                          <a:ea typeface="굴림" pitchFamily="34" charset="-127"/>
                        </a:rPr>
                        <a:t>Data</a:t>
                      </a:r>
                      <a:endParaRPr kumimoji="0" lang="en-US" altLang="id-ID" sz="2800" b="0"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2800" b="0" i="0" u="none" strike="noStrike" cap="none" normalizeH="0" baseline="0" smtClean="0">
                          <a:ln>
                            <a:noFill/>
                          </a:ln>
                          <a:solidFill>
                            <a:schemeClr val="bg1"/>
                          </a:solidFill>
                          <a:effectLst/>
                          <a:latin typeface="Arial" charset="0"/>
                          <a:ea typeface="굴림" pitchFamily="34" charset="-127"/>
                        </a:rPr>
                        <a:t>B. Process</a:t>
                      </a:r>
                      <a:endParaRPr kumimoji="0" lang="en-US" altLang="id-ID" sz="2800" b="0"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2800" b="0" i="0" u="none" strike="noStrike" cap="none" normalizeH="0" baseline="0" smtClean="0">
                          <a:ln>
                            <a:noFill/>
                          </a:ln>
                          <a:solidFill>
                            <a:schemeClr val="bg1"/>
                          </a:solidFill>
                          <a:effectLst/>
                          <a:latin typeface="Arial" charset="0"/>
                          <a:ea typeface="굴림" pitchFamily="34" charset="-127"/>
                        </a:rPr>
                        <a:t>C.</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2800" b="0" i="0" u="none" strike="noStrike" cap="none" normalizeH="0" baseline="0" smtClean="0">
                          <a:ln>
                            <a:noFill/>
                          </a:ln>
                          <a:solidFill>
                            <a:schemeClr val="bg1"/>
                          </a:solidFill>
                          <a:effectLst/>
                          <a:latin typeface="Arial" charset="0"/>
                          <a:ea typeface="굴림" pitchFamily="34" charset="-127"/>
                        </a:rPr>
                        <a:t>Network</a:t>
                      </a:r>
                      <a:endParaRPr kumimoji="0" lang="en-US" altLang="id-ID" sz="2800" b="0"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3275">
                <a:tc>
                  <a:txBody>
                    <a:bodyPr/>
                    <a:lstStyle>
                      <a:lvl1pPr marL="533400" indent="-533400">
                        <a:spcBef>
                          <a:spcPct val="20000"/>
                        </a:spcBef>
                        <a:defRPr sz="2800">
                          <a:solidFill>
                            <a:schemeClr val="tx1"/>
                          </a:solidFill>
                          <a:latin typeface="Arial" charset="0"/>
                        </a:defRPr>
                      </a:lvl1pPr>
                      <a:lvl2pPr marL="914400" indent="-457200">
                        <a:spcBef>
                          <a:spcPct val="20000"/>
                        </a:spcBef>
                        <a:defRPr sz="2400">
                          <a:solidFill>
                            <a:schemeClr val="tx1"/>
                          </a:solidFill>
                          <a:latin typeface="Arial" charset="0"/>
                        </a:defRPr>
                      </a:lvl2pPr>
                      <a:lvl3pPr marL="1295400" indent="-381000">
                        <a:spcBef>
                          <a:spcPct val="20000"/>
                        </a:spcBef>
                        <a:defRPr sz="2000">
                          <a:solidFill>
                            <a:schemeClr val="tx1"/>
                          </a:solidFill>
                          <a:latin typeface="Arial" charset="0"/>
                        </a:defRPr>
                      </a:lvl3pPr>
                      <a:lvl4pPr marL="1714500" indent="-342900">
                        <a:spcBef>
                          <a:spcPct val="20000"/>
                        </a:spcBef>
                        <a:defRPr>
                          <a:solidFill>
                            <a:schemeClr val="tx1"/>
                          </a:solidFill>
                          <a:latin typeface="Arial" charset="0"/>
                        </a:defRPr>
                      </a:lvl4pPr>
                      <a:lvl5pPr marL="2171700" indent="-342900">
                        <a:spcBef>
                          <a:spcPct val="20000"/>
                        </a:spcBef>
                        <a:defRPr>
                          <a:solidFill>
                            <a:schemeClr val="tx1"/>
                          </a:solidFill>
                          <a:latin typeface="Arial" charset="0"/>
                        </a:defRPr>
                      </a:lvl5pPr>
                      <a:lvl6pPr marL="2628900" indent="-342900" fontAlgn="base">
                        <a:spcBef>
                          <a:spcPct val="20000"/>
                        </a:spcBef>
                        <a:spcAft>
                          <a:spcPct val="0"/>
                        </a:spcAft>
                        <a:defRPr>
                          <a:solidFill>
                            <a:schemeClr val="tx1"/>
                          </a:solidFill>
                          <a:latin typeface="Arial" charset="0"/>
                        </a:defRPr>
                      </a:lvl6pPr>
                      <a:lvl7pPr marL="3086100" indent="-342900" fontAlgn="base">
                        <a:spcBef>
                          <a:spcPct val="20000"/>
                        </a:spcBef>
                        <a:spcAft>
                          <a:spcPct val="0"/>
                        </a:spcAft>
                        <a:defRPr>
                          <a:solidFill>
                            <a:schemeClr val="tx1"/>
                          </a:solidFill>
                          <a:latin typeface="Arial" charset="0"/>
                        </a:defRPr>
                      </a:lvl7pPr>
                      <a:lvl8pPr marL="3543300" indent="-342900" fontAlgn="base">
                        <a:spcBef>
                          <a:spcPct val="20000"/>
                        </a:spcBef>
                        <a:spcAft>
                          <a:spcPct val="0"/>
                        </a:spcAft>
                        <a:defRPr>
                          <a:solidFill>
                            <a:schemeClr val="tx1"/>
                          </a:solidFill>
                          <a:latin typeface="Arial" charset="0"/>
                        </a:defRPr>
                      </a:lvl8pPr>
                      <a:lvl9pPr marL="4000500" indent="-342900" fontAlgn="base">
                        <a:spcBef>
                          <a:spcPct val="20000"/>
                        </a:spcBef>
                        <a:spcAft>
                          <a:spcPct val="0"/>
                        </a:spcAft>
                        <a:defRPr>
                          <a:solidFill>
                            <a:schemeClr val="tx1"/>
                          </a:solidFill>
                          <a:latin typeface="Arial" charset="0"/>
                        </a:defRPr>
                      </a:lvl9pPr>
                    </a:lstStyle>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altLang="ko-KR" sz="2800" b="0" i="0" u="none" strike="noStrike" cap="none" normalizeH="0" baseline="0" dirty="0" smtClean="0">
                          <a:ln>
                            <a:noFill/>
                          </a:ln>
                          <a:solidFill>
                            <a:schemeClr val="bg1"/>
                          </a:solidFill>
                          <a:effectLst/>
                          <a:latin typeface="Arial" charset="0"/>
                          <a:ea typeface="굴림" pitchFamily="34" charset="-127"/>
                        </a:rPr>
                        <a:t>1. Client</a:t>
                      </a:r>
                      <a:endParaRPr kumimoji="0" lang="en-US" altLang="id-ID" sz="2800" b="0" i="0" u="none" strike="noStrike" cap="none" normalizeH="0" baseline="0" dirty="0" smtClean="0">
                        <a:ln>
                          <a:noFill/>
                        </a:ln>
                        <a:solidFill>
                          <a:schemeClr val="bg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altLang="id-ID" sz="2800" b="0" i="0" u="none" strike="noStrike" cap="none" normalizeH="0" baseline="0" dirty="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altLang="id-ID" sz="2800" b="0"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altLang="id-ID" sz="2800" b="0"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533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2800" b="0" i="0" u="none" strike="noStrike" cap="none" normalizeH="0" baseline="0" smtClean="0">
                          <a:ln>
                            <a:noFill/>
                          </a:ln>
                          <a:solidFill>
                            <a:schemeClr val="bg1"/>
                          </a:solidFill>
                          <a:effectLst/>
                          <a:latin typeface="Arial" charset="0"/>
                          <a:ea typeface="굴림" pitchFamily="34" charset="-127"/>
                        </a:rPr>
                        <a:t>2. Designer</a:t>
                      </a:r>
                      <a:endParaRPr kumimoji="0" lang="en-US" altLang="id-ID" sz="2800" b="0" i="0" u="none" strike="noStrike" cap="none" normalizeH="0" baseline="0" smtClean="0">
                        <a:ln>
                          <a:noFill/>
                        </a:ln>
                        <a:solidFill>
                          <a:schemeClr val="bg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altLang="id-ID" sz="2800" b="0" i="0" u="none" strike="noStrike" cap="none" normalizeH="0" baseline="0" dirty="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altLang="id-ID" sz="2800" b="0" i="0" u="none" strike="noStrike" cap="none" normalizeH="0" baseline="0" dirty="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altLang="id-ID" sz="2800" b="0"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692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2800" b="0" i="0" u="none" strike="noStrike" cap="none" normalizeH="0" baseline="0" smtClean="0">
                          <a:ln>
                            <a:noFill/>
                          </a:ln>
                          <a:solidFill>
                            <a:schemeClr val="bg1"/>
                          </a:solidFill>
                          <a:effectLst/>
                          <a:latin typeface="Arial" charset="0"/>
                          <a:ea typeface="굴림" pitchFamily="34" charset="-127"/>
                        </a:rPr>
                        <a:t>3. Builder</a:t>
                      </a:r>
                      <a:endParaRPr kumimoji="0" lang="en-US" altLang="id-ID" sz="2800" b="0" i="0" u="none" strike="noStrike" cap="none" normalizeH="0" baseline="0" smtClean="0">
                        <a:ln>
                          <a:noFill/>
                        </a:ln>
                        <a:solidFill>
                          <a:schemeClr val="bg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altLang="id-ID" sz="2800" b="0"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altLang="id-ID" sz="2800" b="0" i="0" u="none" strike="noStrike" cap="none" normalizeH="0" baseline="0" dirty="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altLang="id-ID" sz="2800" b="0" i="0" u="none" strike="noStrike" cap="none" normalizeH="0" baseline="0" dirty="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33255415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28600" y="274638"/>
            <a:ext cx="8610600" cy="944562"/>
          </a:xfrm>
        </p:spPr>
        <p:txBody>
          <a:bodyPr>
            <a:normAutofit fontScale="90000"/>
          </a:bodyPr>
          <a:lstStyle/>
          <a:p>
            <a:r>
              <a:rPr lang="en-US" altLang="ko-KR" sz="2800">
                <a:ea typeface="굴림" pitchFamily="34" charset="-127"/>
              </a:rPr>
              <a:t>5. What are the elements of Zachman’s Framework </a:t>
            </a:r>
            <a:br>
              <a:rPr lang="en-US" altLang="ko-KR" sz="2800">
                <a:ea typeface="굴림" pitchFamily="34" charset="-127"/>
              </a:rPr>
            </a:br>
            <a:r>
              <a:rPr lang="en-US" altLang="ko-KR" sz="2800">
                <a:ea typeface="굴림" pitchFamily="34" charset="-127"/>
              </a:rPr>
              <a:t>for Information Systems Architecture?</a:t>
            </a:r>
            <a:endParaRPr lang="en-US" altLang="id-ID" sz="2800"/>
          </a:p>
        </p:txBody>
      </p:sp>
      <p:pic>
        <p:nvPicPr>
          <p:cNvPr id="16388" name="Picture 4" descr="zachman_Fig2_Top"/>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219200" y="1143000"/>
            <a:ext cx="6800850" cy="5372100"/>
          </a:xfrm>
          <a:prstGeom prst="rect">
            <a:avLst/>
          </a:prstGeom>
          <a:noFill/>
          <a:extLst>
            <a:ext uri="{909E8E84-426E-40DD-AFC4-6F175D3DCCD1}">
              <a14:hiddenFill xmlns:a14="http://schemas.microsoft.com/office/drawing/2010/main" xmlns="">
                <a:solidFill>
                  <a:srgbClr val="FFFFFF"/>
                </a:solidFill>
              </a14:hiddenFill>
            </a:ext>
          </a:extLst>
        </p:spPr>
      </p:pic>
      <p:sp>
        <p:nvSpPr>
          <p:cNvPr id="16389" name="Text Box 5"/>
          <p:cNvSpPr txBox="1">
            <a:spLocks noChangeArrowheads="1"/>
          </p:cNvSpPr>
          <p:nvPr/>
        </p:nvSpPr>
        <p:spPr bwMode="auto">
          <a:xfrm>
            <a:off x="6629400" y="6553200"/>
            <a:ext cx="2514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a:spcBef>
                <a:spcPct val="50000"/>
              </a:spcBef>
            </a:pPr>
            <a:r>
              <a:rPr lang="en-US" altLang="ko-KR">
                <a:ea typeface="굴림" pitchFamily="34" charset="-127"/>
              </a:rPr>
              <a:t>Zachman 1987</a:t>
            </a:r>
            <a:endParaRPr lang="en-US" altLang="id-ID"/>
          </a:p>
        </p:txBody>
      </p:sp>
      <p:sp>
        <p:nvSpPr>
          <p:cNvPr id="16390" name="Text Box 6"/>
          <p:cNvSpPr txBox="1">
            <a:spLocks noChangeArrowheads="1"/>
          </p:cNvSpPr>
          <p:nvPr/>
        </p:nvSpPr>
        <p:spPr bwMode="auto">
          <a:xfrm>
            <a:off x="457200" y="3581400"/>
            <a:ext cx="2057400" cy="366713"/>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ko-KR">
                <a:ea typeface="굴림" pitchFamily="34" charset="-127"/>
              </a:rPr>
              <a:t>Client’s view</a:t>
            </a:r>
            <a:endParaRPr lang="en-US" altLang="id-ID"/>
          </a:p>
        </p:txBody>
      </p:sp>
      <p:sp>
        <p:nvSpPr>
          <p:cNvPr id="16391" name="Text Box 7"/>
          <p:cNvSpPr txBox="1">
            <a:spLocks noChangeArrowheads="1"/>
          </p:cNvSpPr>
          <p:nvPr/>
        </p:nvSpPr>
        <p:spPr bwMode="auto">
          <a:xfrm>
            <a:off x="457200" y="4953000"/>
            <a:ext cx="2057400" cy="366713"/>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ko-KR">
                <a:ea typeface="굴림" pitchFamily="34" charset="-127"/>
              </a:rPr>
              <a:t>Designer’s view</a:t>
            </a:r>
            <a:endParaRPr lang="en-US" altLang="id-ID"/>
          </a:p>
        </p:txBody>
      </p:sp>
      <p:sp>
        <p:nvSpPr>
          <p:cNvPr id="16392" name="Text Box 8"/>
          <p:cNvSpPr txBox="1">
            <a:spLocks noChangeArrowheads="1"/>
          </p:cNvSpPr>
          <p:nvPr/>
        </p:nvSpPr>
        <p:spPr bwMode="auto">
          <a:xfrm>
            <a:off x="457200" y="6172200"/>
            <a:ext cx="2057400" cy="366713"/>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ko-KR">
                <a:ea typeface="굴림" pitchFamily="34" charset="-127"/>
              </a:rPr>
              <a:t>Builder’s view</a:t>
            </a:r>
            <a:endParaRPr lang="en-US" altLang="id-ID"/>
          </a:p>
        </p:txBody>
      </p:sp>
      <p:sp>
        <p:nvSpPr>
          <p:cNvPr id="16393" name="Text Box 9"/>
          <p:cNvSpPr txBox="1">
            <a:spLocks noChangeArrowheads="1"/>
          </p:cNvSpPr>
          <p:nvPr/>
        </p:nvSpPr>
        <p:spPr bwMode="auto">
          <a:xfrm>
            <a:off x="457200" y="2528888"/>
            <a:ext cx="2057400" cy="366712"/>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ko-KR">
                <a:ea typeface="굴림" pitchFamily="34" charset="-127"/>
              </a:rPr>
              <a:t>All view</a:t>
            </a:r>
            <a:endParaRPr lang="en-US" altLang="id-ID"/>
          </a:p>
        </p:txBody>
      </p:sp>
    </p:spTree>
    <p:extLst>
      <p:ext uri="{BB962C8B-B14F-4D97-AF65-F5344CB8AC3E}">
        <p14:creationId xmlns:p14="http://schemas.microsoft.com/office/powerpoint/2010/main" xmlns="" val="2744902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id-ID" altLang="ko-KR" sz="4000" dirty="0" smtClean="0">
                <a:solidFill>
                  <a:schemeClr val="bg1"/>
                </a:solidFill>
                <a:ea typeface="굴림" pitchFamily="34" charset="-127"/>
              </a:rPr>
              <a:t/>
            </a:r>
            <a:br>
              <a:rPr lang="id-ID" altLang="ko-KR" sz="4000" dirty="0" smtClean="0">
                <a:solidFill>
                  <a:schemeClr val="bg1"/>
                </a:solidFill>
                <a:ea typeface="굴림" pitchFamily="34" charset="-127"/>
              </a:rPr>
            </a:br>
            <a:r>
              <a:rPr lang="id-ID" altLang="ko-KR" sz="4000" dirty="0">
                <a:solidFill>
                  <a:schemeClr val="bg1"/>
                </a:solidFill>
                <a:ea typeface="굴림" pitchFamily="34" charset="-127"/>
              </a:rPr>
              <a:t/>
            </a:r>
            <a:br>
              <a:rPr lang="id-ID" altLang="ko-KR" sz="4000" dirty="0">
                <a:solidFill>
                  <a:schemeClr val="bg1"/>
                </a:solidFill>
                <a:ea typeface="굴림" pitchFamily="34" charset="-127"/>
              </a:rPr>
            </a:br>
            <a:r>
              <a:rPr lang="id-ID" altLang="ko-KR" sz="4000" dirty="0" smtClean="0">
                <a:solidFill>
                  <a:schemeClr val="bg1"/>
                </a:solidFill>
                <a:ea typeface="굴림" pitchFamily="34" charset="-127"/>
              </a:rPr>
              <a:t/>
            </a:r>
            <a:br>
              <a:rPr lang="id-ID" altLang="ko-KR" sz="4000" dirty="0" smtClean="0">
                <a:solidFill>
                  <a:schemeClr val="bg1"/>
                </a:solidFill>
                <a:ea typeface="굴림" pitchFamily="34" charset="-127"/>
              </a:rPr>
            </a:br>
            <a:r>
              <a:rPr lang="en-US" altLang="ko-KR" sz="4000" dirty="0" smtClean="0">
                <a:solidFill>
                  <a:schemeClr val="bg1"/>
                </a:solidFill>
                <a:ea typeface="굴림" pitchFamily="34" charset="-127"/>
              </a:rPr>
              <a:t>A</a:t>
            </a:r>
            <a:r>
              <a:rPr lang="en-US" altLang="ko-KR" sz="4000" dirty="0">
                <a:solidFill>
                  <a:schemeClr val="bg1"/>
                </a:solidFill>
                <a:ea typeface="굴림" pitchFamily="34" charset="-127"/>
              </a:rPr>
              <a:t>. Architectural representations for </a:t>
            </a:r>
            <a:r>
              <a:rPr lang="id-ID" altLang="ko-KR" sz="4000" dirty="0" smtClean="0">
                <a:solidFill>
                  <a:schemeClr val="bg1"/>
                </a:solidFill>
                <a:ea typeface="굴림" pitchFamily="34" charset="-127"/>
              </a:rPr>
              <a:t/>
            </a:r>
            <a:br>
              <a:rPr lang="id-ID" altLang="ko-KR" sz="4000" dirty="0" smtClean="0">
                <a:solidFill>
                  <a:schemeClr val="bg1"/>
                </a:solidFill>
                <a:ea typeface="굴림" pitchFamily="34" charset="-127"/>
              </a:rPr>
            </a:br>
            <a:r>
              <a:rPr lang="en-US" altLang="ko-KR" sz="4000" dirty="0" smtClean="0">
                <a:ea typeface="굴림" pitchFamily="34" charset="-127"/>
              </a:rPr>
              <a:t>describing </a:t>
            </a:r>
            <a:r>
              <a:rPr lang="en-US" altLang="ko-KR" sz="4000" dirty="0">
                <a:ea typeface="굴림" pitchFamily="34" charset="-127"/>
              </a:rPr>
              <a:t>the data (see handout)</a:t>
            </a:r>
            <a:endParaRPr lang="en-US" altLang="id-ID" sz="4000" dirty="0"/>
          </a:p>
        </p:txBody>
      </p:sp>
      <p:sp>
        <p:nvSpPr>
          <p:cNvPr id="17411" name="Rectangle 3"/>
          <p:cNvSpPr>
            <a:spLocks noGrp="1" noChangeArrowheads="1"/>
          </p:cNvSpPr>
          <p:nvPr>
            <p:ph type="body" idx="1"/>
          </p:nvPr>
        </p:nvSpPr>
        <p:spPr/>
        <p:txBody>
          <a:bodyPr/>
          <a:lstStyle/>
          <a:p>
            <a:pPr>
              <a:lnSpc>
                <a:spcPct val="80000"/>
              </a:lnSpc>
            </a:pPr>
            <a:r>
              <a:rPr lang="en-US" altLang="ko-KR" sz="1800" dirty="0">
                <a:solidFill>
                  <a:schemeClr val="bg1"/>
                </a:solidFill>
                <a:ea typeface="굴림" pitchFamily="34" charset="-127"/>
              </a:rPr>
              <a:t>Business scope (all perspective)</a:t>
            </a:r>
          </a:p>
          <a:p>
            <a:pPr lvl="1">
              <a:lnSpc>
                <a:spcPct val="80000"/>
              </a:lnSpc>
            </a:pPr>
            <a:r>
              <a:rPr lang="en-US" altLang="ko-KR" sz="1600" dirty="0">
                <a:solidFill>
                  <a:schemeClr val="bg1"/>
                </a:solidFill>
                <a:ea typeface="굴림" pitchFamily="34" charset="-127"/>
              </a:rPr>
              <a:t>A list of all the things that are important to the business (e.g. product, part, supplies, employee, promotion, customer order, shipment)</a:t>
            </a:r>
          </a:p>
          <a:p>
            <a:pPr lvl="1">
              <a:lnSpc>
                <a:spcPct val="80000"/>
              </a:lnSpc>
            </a:pPr>
            <a:r>
              <a:rPr lang="en-US" altLang="ko-KR" sz="1600" dirty="0">
                <a:solidFill>
                  <a:schemeClr val="bg1"/>
                </a:solidFill>
                <a:ea typeface="굴림" pitchFamily="34" charset="-127"/>
              </a:rPr>
              <a:t>It supports strategy/resource investment decisions  </a:t>
            </a:r>
          </a:p>
          <a:p>
            <a:pPr>
              <a:lnSpc>
                <a:spcPct val="80000"/>
              </a:lnSpc>
            </a:pPr>
            <a:r>
              <a:rPr lang="en-US" altLang="ko-KR" sz="1800" dirty="0">
                <a:solidFill>
                  <a:schemeClr val="bg1"/>
                </a:solidFill>
                <a:ea typeface="굴림" pitchFamily="34" charset="-127"/>
              </a:rPr>
              <a:t>Business model (client perspective)</a:t>
            </a:r>
          </a:p>
          <a:p>
            <a:pPr lvl="1">
              <a:lnSpc>
                <a:spcPct val="80000"/>
              </a:lnSpc>
            </a:pPr>
            <a:r>
              <a:rPr lang="en-US" altLang="ko-KR" sz="1600" dirty="0">
                <a:solidFill>
                  <a:schemeClr val="bg1"/>
                </a:solidFill>
                <a:ea typeface="굴림" pitchFamily="34" charset="-127"/>
              </a:rPr>
              <a:t>Entity means “business” entity (e.g. DEPT, PROJ)</a:t>
            </a:r>
          </a:p>
          <a:p>
            <a:pPr lvl="1">
              <a:lnSpc>
                <a:spcPct val="80000"/>
              </a:lnSpc>
            </a:pPr>
            <a:r>
              <a:rPr lang="en-US" altLang="ko-KR" sz="1600" dirty="0">
                <a:solidFill>
                  <a:schemeClr val="bg1"/>
                </a:solidFill>
                <a:ea typeface="굴림" pitchFamily="34" charset="-127"/>
              </a:rPr>
              <a:t>Relationship means the relationship between business entity (</a:t>
            </a:r>
            <a:r>
              <a:rPr lang="en-US" altLang="ko-KR" sz="1600" dirty="0" err="1">
                <a:solidFill>
                  <a:schemeClr val="bg1"/>
                </a:solidFill>
                <a:ea typeface="굴림" pitchFamily="34" charset="-127"/>
              </a:rPr>
              <a:t>m:n</a:t>
            </a:r>
            <a:r>
              <a:rPr lang="en-US" altLang="ko-KR" sz="1600" dirty="0">
                <a:solidFill>
                  <a:schemeClr val="bg1"/>
                </a:solidFill>
                <a:ea typeface="굴림" pitchFamily="34" charset="-127"/>
              </a:rPr>
              <a:t> relationship is allowed)</a:t>
            </a:r>
          </a:p>
          <a:p>
            <a:pPr>
              <a:lnSpc>
                <a:spcPct val="80000"/>
              </a:lnSpc>
            </a:pPr>
            <a:r>
              <a:rPr lang="en-US" altLang="ko-KR" sz="1800" dirty="0">
                <a:solidFill>
                  <a:schemeClr val="bg1"/>
                </a:solidFill>
                <a:ea typeface="굴림" pitchFamily="34" charset="-127"/>
              </a:rPr>
              <a:t>Information systems model (designer perspective)</a:t>
            </a:r>
          </a:p>
          <a:p>
            <a:pPr lvl="1">
              <a:lnSpc>
                <a:spcPct val="80000"/>
              </a:lnSpc>
            </a:pPr>
            <a:r>
              <a:rPr lang="en-US" altLang="ko-KR" sz="1600" dirty="0">
                <a:solidFill>
                  <a:schemeClr val="bg1"/>
                </a:solidFill>
                <a:ea typeface="굴림" pitchFamily="34" charset="-127"/>
              </a:rPr>
              <a:t>Concepts independent of specific technology</a:t>
            </a:r>
          </a:p>
          <a:p>
            <a:pPr lvl="1">
              <a:lnSpc>
                <a:spcPct val="80000"/>
              </a:lnSpc>
            </a:pPr>
            <a:r>
              <a:rPr lang="en-US" altLang="ko-KR" sz="1600" dirty="0">
                <a:solidFill>
                  <a:schemeClr val="bg1"/>
                </a:solidFill>
                <a:ea typeface="굴림" pitchFamily="34" charset="-127"/>
              </a:rPr>
              <a:t>Entity means “data” entity (e.g. DEPT, DEPTPRJ, PROJ)</a:t>
            </a:r>
          </a:p>
          <a:p>
            <a:pPr lvl="1">
              <a:lnSpc>
                <a:spcPct val="80000"/>
              </a:lnSpc>
            </a:pPr>
            <a:r>
              <a:rPr lang="en-US" altLang="ko-KR" sz="1600" dirty="0">
                <a:solidFill>
                  <a:schemeClr val="bg1"/>
                </a:solidFill>
                <a:ea typeface="굴림" pitchFamily="34" charset="-127"/>
              </a:rPr>
              <a:t>Relationship means the relationship between data entity (</a:t>
            </a:r>
            <a:r>
              <a:rPr lang="en-US" altLang="ko-KR" sz="1600" dirty="0" err="1">
                <a:solidFill>
                  <a:schemeClr val="bg1"/>
                </a:solidFill>
                <a:ea typeface="굴림" pitchFamily="34" charset="-127"/>
              </a:rPr>
              <a:t>m:n</a:t>
            </a:r>
            <a:r>
              <a:rPr lang="en-US" altLang="ko-KR" sz="1600" dirty="0">
                <a:solidFill>
                  <a:schemeClr val="bg1"/>
                </a:solidFill>
                <a:ea typeface="굴림" pitchFamily="34" charset="-127"/>
              </a:rPr>
              <a:t> relationship is not allowed)</a:t>
            </a:r>
          </a:p>
          <a:p>
            <a:pPr>
              <a:lnSpc>
                <a:spcPct val="80000"/>
              </a:lnSpc>
            </a:pPr>
            <a:r>
              <a:rPr lang="en-US" altLang="ko-KR" sz="1800" dirty="0">
                <a:solidFill>
                  <a:schemeClr val="bg1"/>
                </a:solidFill>
                <a:ea typeface="굴림" pitchFamily="34" charset="-127"/>
              </a:rPr>
              <a:t>Technology model (builder perspective)</a:t>
            </a:r>
          </a:p>
          <a:p>
            <a:pPr lvl="1">
              <a:lnSpc>
                <a:spcPct val="80000"/>
              </a:lnSpc>
            </a:pPr>
            <a:r>
              <a:rPr lang="en-US" altLang="ko-KR" sz="1600" dirty="0">
                <a:solidFill>
                  <a:schemeClr val="bg1"/>
                </a:solidFill>
                <a:ea typeface="굴림" pitchFamily="34" charset="-127"/>
              </a:rPr>
              <a:t>Technology constraints are being applied</a:t>
            </a:r>
          </a:p>
          <a:p>
            <a:pPr lvl="1">
              <a:lnSpc>
                <a:spcPct val="80000"/>
              </a:lnSpc>
            </a:pPr>
            <a:r>
              <a:rPr lang="en-US" altLang="ko-KR" sz="1600" dirty="0">
                <a:solidFill>
                  <a:schemeClr val="bg1"/>
                </a:solidFill>
                <a:ea typeface="굴림" pitchFamily="34" charset="-127"/>
              </a:rPr>
              <a:t>Entity means technology-constrained equivalent (e.g. row, segment)</a:t>
            </a:r>
          </a:p>
          <a:p>
            <a:pPr lvl="1">
              <a:lnSpc>
                <a:spcPct val="80000"/>
              </a:lnSpc>
            </a:pPr>
            <a:r>
              <a:rPr lang="en-US" altLang="ko-KR" sz="1600" dirty="0">
                <a:solidFill>
                  <a:schemeClr val="bg1"/>
                </a:solidFill>
                <a:ea typeface="굴림" pitchFamily="34" charset="-127"/>
              </a:rPr>
              <a:t>Relationship means technology-constrained (e.g. key, </a:t>
            </a:r>
            <a:r>
              <a:rPr lang="en-US" altLang="ko-KR" sz="1600" dirty="0">
                <a:ea typeface="굴림" pitchFamily="34" charset="-127"/>
              </a:rPr>
              <a:t>pointer)</a:t>
            </a:r>
            <a:endParaRPr lang="en-US" altLang="id-ID" sz="1600" dirty="0"/>
          </a:p>
        </p:txBody>
      </p:sp>
    </p:spTree>
    <p:extLst>
      <p:ext uri="{BB962C8B-B14F-4D97-AF65-F5344CB8AC3E}">
        <p14:creationId xmlns:p14="http://schemas.microsoft.com/office/powerpoint/2010/main" xmlns="" val="37816200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id-ID" altLang="ko-KR" sz="4000" dirty="0" smtClean="0">
                <a:solidFill>
                  <a:schemeClr val="bg1"/>
                </a:solidFill>
                <a:ea typeface="굴림" pitchFamily="34" charset="-127"/>
              </a:rPr>
              <a:t/>
            </a:r>
            <a:br>
              <a:rPr lang="id-ID" altLang="ko-KR" sz="4000" dirty="0" smtClean="0">
                <a:solidFill>
                  <a:schemeClr val="bg1"/>
                </a:solidFill>
                <a:ea typeface="굴림" pitchFamily="34" charset="-127"/>
              </a:rPr>
            </a:br>
            <a:r>
              <a:rPr lang="id-ID" altLang="ko-KR" sz="4000" dirty="0">
                <a:solidFill>
                  <a:schemeClr val="bg1"/>
                </a:solidFill>
                <a:ea typeface="굴림" pitchFamily="34" charset="-127"/>
              </a:rPr>
              <a:t/>
            </a:r>
            <a:br>
              <a:rPr lang="id-ID" altLang="ko-KR" sz="4000" dirty="0">
                <a:solidFill>
                  <a:schemeClr val="bg1"/>
                </a:solidFill>
                <a:ea typeface="굴림" pitchFamily="34" charset="-127"/>
              </a:rPr>
            </a:br>
            <a:r>
              <a:rPr lang="en-US" altLang="ko-KR" sz="4000" dirty="0" smtClean="0">
                <a:solidFill>
                  <a:schemeClr val="bg1"/>
                </a:solidFill>
                <a:ea typeface="굴림" pitchFamily="34" charset="-127"/>
              </a:rPr>
              <a:t>B</a:t>
            </a:r>
            <a:r>
              <a:rPr lang="en-US" altLang="ko-KR" sz="4000" dirty="0">
                <a:solidFill>
                  <a:schemeClr val="bg1"/>
                </a:solidFill>
                <a:ea typeface="굴림" pitchFamily="34" charset="-127"/>
              </a:rPr>
              <a:t>. Architectural representations for </a:t>
            </a:r>
            <a:r>
              <a:rPr lang="en-US" altLang="ko-KR" sz="4000" dirty="0">
                <a:ea typeface="굴림" pitchFamily="34" charset="-127"/>
              </a:rPr>
              <a:t>describing the process</a:t>
            </a:r>
            <a:endParaRPr lang="en-US" altLang="id-ID" sz="4000" dirty="0"/>
          </a:p>
        </p:txBody>
      </p:sp>
      <p:sp>
        <p:nvSpPr>
          <p:cNvPr id="18435" name="Rectangle 3"/>
          <p:cNvSpPr>
            <a:spLocks noGrp="1" noChangeArrowheads="1"/>
          </p:cNvSpPr>
          <p:nvPr>
            <p:ph type="body" idx="1"/>
          </p:nvPr>
        </p:nvSpPr>
        <p:spPr/>
        <p:txBody>
          <a:bodyPr/>
          <a:lstStyle/>
          <a:p>
            <a:pPr>
              <a:lnSpc>
                <a:spcPct val="80000"/>
              </a:lnSpc>
            </a:pPr>
            <a:r>
              <a:rPr lang="en-US" altLang="ko-KR" sz="2000" dirty="0">
                <a:solidFill>
                  <a:schemeClr val="bg1"/>
                </a:solidFill>
                <a:ea typeface="굴림" pitchFamily="34" charset="-127"/>
              </a:rPr>
              <a:t>Business scope (all perspective)</a:t>
            </a:r>
          </a:p>
          <a:p>
            <a:pPr lvl="1">
              <a:lnSpc>
                <a:spcPct val="80000"/>
              </a:lnSpc>
            </a:pPr>
            <a:r>
              <a:rPr lang="en-US" altLang="ko-KR" sz="1800" dirty="0">
                <a:solidFill>
                  <a:schemeClr val="bg1"/>
                </a:solidFill>
                <a:ea typeface="굴림" pitchFamily="34" charset="-127"/>
              </a:rPr>
              <a:t>A list of business process; not definitive about I/O </a:t>
            </a:r>
          </a:p>
          <a:p>
            <a:pPr>
              <a:lnSpc>
                <a:spcPct val="80000"/>
              </a:lnSpc>
            </a:pPr>
            <a:r>
              <a:rPr lang="en-US" altLang="ko-KR" sz="2000" dirty="0">
                <a:solidFill>
                  <a:schemeClr val="bg1"/>
                </a:solidFill>
                <a:ea typeface="굴림" pitchFamily="34" charset="-127"/>
              </a:rPr>
              <a:t>Business model (client’s perspective)</a:t>
            </a:r>
          </a:p>
          <a:p>
            <a:pPr lvl="1">
              <a:lnSpc>
                <a:spcPct val="80000"/>
              </a:lnSpc>
            </a:pPr>
            <a:r>
              <a:rPr lang="en-US" altLang="ko-KR" sz="1800" dirty="0">
                <a:solidFill>
                  <a:schemeClr val="bg1"/>
                </a:solidFill>
                <a:ea typeface="굴림" pitchFamily="34" charset="-127"/>
              </a:rPr>
              <a:t>Process means “business” process</a:t>
            </a:r>
          </a:p>
          <a:p>
            <a:pPr lvl="1">
              <a:lnSpc>
                <a:spcPct val="80000"/>
              </a:lnSpc>
            </a:pPr>
            <a:r>
              <a:rPr lang="en-US" altLang="ko-KR" sz="1800" dirty="0">
                <a:solidFill>
                  <a:schemeClr val="bg1"/>
                </a:solidFill>
                <a:ea typeface="굴림" pitchFamily="34" charset="-127"/>
              </a:rPr>
              <a:t>I/O involves business resources</a:t>
            </a:r>
          </a:p>
          <a:p>
            <a:pPr lvl="1">
              <a:lnSpc>
                <a:spcPct val="80000"/>
              </a:lnSpc>
            </a:pPr>
            <a:r>
              <a:rPr lang="en-US" altLang="ko-KR" sz="1800" dirty="0">
                <a:solidFill>
                  <a:schemeClr val="bg1"/>
                </a:solidFill>
                <a:ea typeface="굴림" pitchFamily="34" charset="-127"/>
              </a:rPr>
              <a:t>e.g. Functional flow diagram</a:t>
            </a:r>
          </a:p>
          <a:p>
            <a:pPr>
              <a:lnSpc>
                <a:spcPct val="80000"/>
              </a:lnSpc>
            </a:pPr>
            <a:r>
              <a:rPr lang="en-US" altLang="ko-KR" sz="2000" dirty="0">
                <a:solidFill>
                  <a:schemeClr val="bg1"/>
                </a:solidFill>
                <a:ea typeface="굴림" pitchFamily="34" charset="-127"/>
              </a:rPr>
              <a:t>Information systems model (designer’s perspective)</a:t>
            </a:r>
          </a:p>
          <a:p>
            <a:pPr lvl="1">
              <a:lnSpc>
                <a:spcPct val="80000"/>
              </a:lnSpc>
            </a:pPr>
            <a:r>
              <a:rPr lang="en-US" altLang="ko-KR" sz="1800" dirty="0">
                <a:solidFill>
                  <a:schemeClr val="bg1"/>
                </a:solidFill>
                <a:ea typeface="굴림" pitchFamily="34" charset="-127"/>
              </a:rPr>
              <a:t>Process means “application” process</a:t>
            </a:r>
          </a:p>
          <a:p>
            <a:pPr lvl="1">
              <a:lnSpc>
                <a:spcPct val="80000"/>
              </a:lnSpc>
            </a:pPr>
            <a:r>
              <a:rPr lang="en-US" altLang="ko-KR" sz="1800" dirty="0">
                <a:solidFill>
                  <a:schemeClr val="bg1"/>
                </a:solidFill>
                <a:ea typeface="굴림" pitchFamily="34" charset="-127"/>
              </a:rPr>
              <a:t>I/O involves user views (i.e. some aggregation of data elements that flow into and out of the application processes)</a:t>
            </a:r>
          </a:p>
          <a:p>
            <a:pPr lvl="1">
              <a:lnSpc>
                <a:spcPct val="80000"/>
              </a:lnSpc>
            </a:pPr>
            <a:r>
              <a:rPr lang="en-US" altLang="ko-KR" sz="1800" dirty="0">
                <a:solidFill>
                  <a:schemeClr val="bg1"/>
                </a:solidFill>
                <a:ea typeface="굴림" pitchFamily="34" charset="-127"/>
              </a:rPr>
              <a:t>e.g. Data flow diagram</a:t>
            </a:r>
          </a:p>
          <a:p>
            <a:pPr>
              <a:lnSpc>
                <a:spcPct val="80000"/>
              </a:lnSpc>
            </a:pPr>
            <a:r>
              <a:rPr lang="en-US" altLang="ko-KR" sz="2000" dirty="0">
                <a:solidFill>
                  <a:schemeClr val="bg1"/>
                </a:solidFill>
                <a:ea typeface="굴림" pitchFamily="34" charset="-127"/>
              </a:rPr>
              <a:t>Technology model (builder’s perspective)</a:t>
            </a:r>
          </a:p>
          <a:p>
            <a:pPr lvl="1">
              <a:lnSpc>
                <a:spcPct val="80000"/>
              </a:lnSpc>
            </a:pPr>
            <a:r>
              <a:rPr lang="en-US" altLang="ko-KR" sz="1800" dirty="0">
                <a:solidFill>
                  <a:schemeClr val="bg1"/>
                </a:solidFill>
                <a:ea typeface="굴림" pitchFamily="34" charset="-127"/>
              </a:rPr>
              <a:t>Process means computer function</a:t>
            </a:r>
          </a:p>
          <a:p>
            <a:pPr lvl="1">
              <a:lnSpc>
                <a:spcPct val="80000"/>
              </a:lnSpc>
            </a:pPr>
            <a:r>
              <a:rPr lang="en-US" altLang="ko-KR" sz="1800" dirty="0">
                <a:solidFill>
                  <a:schemeClr val="bg1"/>
                </a:solidFill>
                <a:ea typeface="굴림" pitchFamily="34" charset="-127"/>
              </a:rPr>
              <a:t>I/O involves device formats</a:t>
            </a:r>
          </a:p>
          <a:p>
            <a:pPr lvl="1">
              <a:lnSpc>
                <a:spcPct val="80000"/>
              </a:lnSpc>
            </a:pPr>
            <a:r>
              <a:rPr lang="en-US" altLang="ko-KR" sz="1800" dirty="0">
                <a:solidFill>
                  <a:schemeClr val="bg1"/>
                </a:solidFill>
                <a:ea typeface="굴림" pitchFamily="34" charset="-127"/>
              </a:rPr>
              <a:t>e.g. Structure chart</a:t>
            </a:r>
            <a:endParaRPr lang="en-US" altLang="id-ID" sz="1800" dirty="0">
              <a:solidFill>
                <a:schemeClr val="bg1"/>
              </a:solidFill>
            </a:endParaRPr>
          </a:p>
        </p:txBody>
      </p:sp>
    </p:spTree>
    <p:extLst>
      <p:ext uri="{BB962C8B-B14F-4D97-AF65-F5344CB8AC3E}">
        <p14:creationId xmlns:p14="http://schemas.microsoft.com/office/powerpoint/2010/main" xmlns="" val="2377920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en-US" altLang="ko-KR" sz="4000" dirty="0">
                <a:solidFill>
                  <a:schemeClr val="bg1"/>
                </a:solidFill>
                <a:ea typeface="굴림" pitchFamily="34" charset="-127"/>
              </a:rPr>
              <a:t>C. </a:t>
            </a:r>
            <a:r>
              <a:rPr lang="id-ID" altLang="ko-KR" sz="4000" dirty="0" smtClean="0">
                <a:solidFill>
                  <a:schemeClr val="bg1"/>
                </a:solidFill>
                <a:ea typeface="굴림" pitchFamily="34" charset="-127"/>
              </a:rPr>
              <a:t/>
            </a:r>
            <a:br>
              <a:rPr lang="id-ID" altLang="ko-KR" sz="4000" dirty="0" smtClean="0">
                <a:solidFill>
                  <a:schemeClr val="bg1"/>
                </a:solidFill>
                <a:ea typeface="굴림" pitchFamily="34" charset="-127"/>
              </a:rPr>
            </a:br>
            <a:r>
              <a:rPr lang="id-ID" altLang="ko-KR" sz="4000" dirty="0">
                <a:solidFill>
                  <a:schemeClr val="bg1"/>
                </a:solidFill>
                <a:ea typeface="굴림" pitchFamily="34" charset="-127"/>
              </a:rPr>
              <a:t/>
            </a:r>
            <a:br>
              <a:rPr lang="id-ID" altLang="ko-KR" sz="4000" dirty="0">
                <a:solidFill>
                  <a:schemeClr val="bg1"/>
                </a:solidFill>
                <a:ea typeface="굴림" pitchFamily="34" charset="-127"/>
              </a:rPr>
            </a:br>
            <a:r>
              <a:rPr lang="en-US" altLang="ko-KR" sz="4000" dirty="0" smtClean="0">
                <a:solidFill>
                  <a:schemeClr val="bg1"/>
                </a:solidFill>
                <a:ea typeface="굴림" pitchFamily="34" charset="-127"/>
              </a:rPr>
              <a:t>Architectural </a:t>
            </a:r>
            <a:r>
              <a:rPr lang="en-US" altLang="ko-KR" sz="4000" dirty="0">
                <a:solidFill>
                  <a:schemeClr val="bg1"/>
                </a:solidFill>
                <a:ea typeface="굴림" pitchFamily="34" charset="-127"/>
              </a:rPr>
              <a:t>representations for describing the network</a:t>
            </a:r>
            <a:endParaRPr lang="en-US" altLang="id-ID" sz="4000" dirty="0">
              <a:solidFill>
                <a:schemeClr val="bg1"/>
              </a:solidFill>
            </a:endParaRPr>
          </a:p>
        </p:txBody>
      </p:sp>
      <p:sp>
        <p:nvSpPr>
          <p:cNvPr id="19459" name="Rectangle 3"/>
          <p:cNvSpPr>
            <a:spLocks noGrp="1" noChangeArrowheads="1"/>
          </p:cNvSpPr>
          <p:nvPr>
            <p:ph type="body" idx="1"/>
          </p:nvPr>
        </p:nvSpPr>
        <p:spPr/>
        <p:txBody>
          <a:bodyPr/>
          <a:lstStyle/>
          <a:p>
            <a:pPr>
              <a:lnSpc>
                <a:spcPct val="80000"/>
              </a:lnSpc>
            </a:pPr>
            <a:r>
              <a:rPr lang="en-US" altLang="ko-KR" sz="2400" dirty="0">
                <a:solidFill>
                  <a:schemeClr val="bg1"/>
                </a:solidFill>
                <a:ea typeface="굴림" pitchFamily="34" charset="-127"/>
              </a:rPr>
              <a:t>Business scope (all perspective)</a:t>
            </a:r>
          </a:p>
          <a:p>
            <a:pPr lvl="1">
              <a:lnSpc>
                <a:spcPct val="80000"/>
              </a:lnSpc>
            </a:pPr>
            <a:r>
              <a:rPr lang="en-US" altLang="ko-KR" sz="2000" dirty="0">
                <a:solidFill>
                  <a:schemeClr val="bg1"/>
                </a:solidFill>
                <a:ea typeface="굴림" pitchFamily="34" charset="-127"/>
              </a:rPr>
              <a:t>A list of locations in which the business operates</a:t>
            </a:r>
          </a:p>
          <a:p>
            <a:pPr lvl="1">
              <a:lnSpc>
                <a:spcPct val="80000"/>
              </a:lnSpc>
            </a:pPr>
            <a:r>
              <a:rPr lang="en-US" altLang="ko-KR" sz="2000" dirty="0">
                <a:solidFill>
                  <a:schemeClr val="bg1"/>
                </a:solidFill>
                <a:ea typeface="굴림" pitchFamily="34" charset="-127"/>
              </a:rPr>
              <a:t>Support strategy/resource investment decision for selecting the subset of locations in which to actually locate technology</a:t>
            </a:r>
          </a:p>
          <a:p>
            <a:pPr>
              <a:lnSpc>
                <a:spcPct val="80000"/>
              </a:lnSpc>
            </a:pPr>
            <a:r>
              <a:rPr lang="en-US" altLang="ko-KR" sz="2400" dirty="0">
                <a:solidFill>
                  <a:schemeClr val="bg1"/>
                </a:solidFill>
                <a:ea typeface="굴림" pitchFamily="34" charset="-127"/>
              </a:rPr>
              <a:t>Business model (client perspective)</a:t>
            </a:r>
          </a:p>
          <a:p>
            <a:pPr lvl="1">
              <a:lnSpc>
                <a:spcPct val="80000"/>
              </a:lnSpc>
            </a:pPr>
            <a:r>
              <a:rPr lang="en-US" altLang="ko-KR" sz="2000" dirty="0">
                <a:solidFill>
                  <a:schemeClr val="bg1"/>
                </a:solidFill>
                <a:ea typeface="굴림" pitchFamily="34" charset="-127"/>
              </a:rPr>
              <a:t>Node involves business units at some geographic locations</a:t>
            </a:r>
          </a:p>
          <a:p>
            <a:pPr lvl="1">
              <a:lnSpc>
                <a:spcPct val="80000"/>
              </a:lnSpc>
            </a:pPr>
            <a:r>
              <a:rPr lang="en-US" altLang="ko-KR" sz="2000" dirty="0">
                <a:solidFill>
                  <a:schemeClr val="bg1"/>
                </a:solidFill>
                <a:ea typeface="굴림" pitchFamily="34" charset="-127"/>
              </a:rPr>
              <a:t>Link involves logistics connections of product or information</a:t>
            </a:r>
          </a:p>
          <a:p>
            <a:pPr>
              <a:lnSpc>
                <a:spcPct val="80000"/>
              </a:lnSpc>
            </a:pPr>
            <a:r>
              <a:rPr lang="en-US" altLang="ko-KR" sz="2400" dirty="0">
                <a:solidFill>
                  <a:schemeClr val="bg1"/>
                </a:solidFill>
                <a:ea typeface="굴림" pitchFamily="34" charset="-127"/>
              </a:rPr>
              <a:t>Information system model (designer perspective)</a:t>
            </a:r>
          </a:p>
          <a:p>
            <a:pPr lvl="1">
              <a:lnSpc>
                <a:spcPct val="80000"/>
              </a:lnSpc>
            </a:pPr>
            <a:r>
              <a:rPr lang="en-US" altLang="ko-KR" sz="2000" dirty="0">
                <a:solidFill>
                  <a:schemeClr val="bg1"/>
                </a:solidFill>
                <a:ea typeface="굴림" pitchFamily="34" charset="-127"/>
              </a:rPr>
              <a:t>Node involves information system function</a:t>
            </a:r>
          </a:p>
          <a:p>
            <a:pPr lvl="1">
              <a:lnSpc>
                <a:spcPct val="80000"/>
              </a:lnSpc>
            </a:pPr>
            <a:r>
              <a:rPr lang="en-US" altLang="ko-KR" sz="2000" dirty="0">
                <a:solidFill>
                  <a:schemeClr val="bg1"/>
                </a:solidFill>
                <a:ea typeface="굴림" pitchFamily="34" charset="-127"/>
              </a:rPr>
              <a:t>Link involves special characteristics of communication line</a:t>
            </a:r>
          </a:p>
          <a:p>
            <a:pPr>
              <a:lnSpc>
                <a:spcPct val="80000"/>
              </a:lnSpc>
            </a:pPr>
            <a:r>
              <a:rPr lang="en-US" altLang="ko-KR" sz="2400" dirty="0">
                <a:solidFill>
                  <a:schemeClr val="bg1"/>
                </a:solidFill>
                <a:ea typeface="굴림" pitchFamily="34" charset="-127"/>
              </a:rPr>
              <a:t>Technology model (builder perspective)</a:t>
            </a:r>
          </a:p>
          <a:p>
            <a:pPr lvl="1">
              <a:lnSpc>
                <a:spcPct val="80000"/>
              </a:lnSpc>
            </a:pPr>
            <a:r>
              <a:rPr lang="en-US" altLang="ko-KR" sz="2000" dirty="0">
                <a:solidFill>
                  <a:schemeClr val="bg1"/>
                </a:solidFill>
                <a:ea typeface="굴림" pitchFamily="34" charset="-127"/>
              </a:rPr>
              <a:t>Node involves physical hardware and software</a:t>
            </a:r>
          </a:p>
          <a:p>
            <a:pPr lvl="1">
              <a:lnSpc>
                <a:spcPct val="80000"/>
              </a:lnSpc>
            </a:pPr>
            <a:r>
              <a:rPr lang="en-US" altLang="ko-KR" sz="2000" dirty="0">
                <a:solidFill>
                  <a:schemeClr val="bg1"/>
                </a:solidFill>
                <a:ea typeface="굴림" pitchFamily="34" charset="-127"/>
              </a:rPr>
              <a:t>Link involves complete specification of communications </a:t>
            </a:r>
            <a:r>
              <a:rPr lang="en-US" altLang="ko-KR" sz="2000" dirty="0">
                <a:ea typeface="굴림" pitchFamily="34" charset="-127"/>
              </a:rPr>
              <a:t>line</a:t>
            </a:r>
            <a:endParaRPr lang="en-US" altLang="id-ID" sz="2000" dirty="0"/>
          </a:p>
        </p:txBody>
      </p:sp>
    </p:spTree>
    <p:extLst>
      <p:ext uri="{BB962C8B-B14F-4D97-AF65-F5344CB8AC3E}">
        <p14:creationId xmlns:p14="http://schemas.microsoft.com/office/powerpoint/2010/main" xmlns="" val="21226119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1066800"/>
            <a:ext cx="8229600" cy="1143000"/>
          </a:xfrm>
        </p:spPr>
        <p:txBody>
          <a:bodyPr>
            <a:normAutofit fontScale="90000"/>
          </a:bodyPr>
          <a:lstStyle/>
          <a:p>
            <a:r>
              <a:rPr lang="en-US" altLang="ko-KR" sz="4000" dirty="0">
                <a:solidFill>
                  <a:schemeClr val="bg1"/>
                </a:solidFill>
                <a:ea typeface="굴림" pitchFamily="34" charset="-127"/>
              </a:rPr>
              <a:t>C. Architectural representations for other components</a:t>
            </a:r>
            <a:endParaRPr lang="en-US" altLang="id-ID" sz="4000" dirty="0">
              <a:solidFill>
                <a:schemeClr val="bg1"/>
              </a:solidFill>
            </a:endParaRPr>
          </a:p>
        </p:txBody>
      </p:sp>
      <p:sp>
        <p:nvSpPr>
          <p:cNvPr id="38915" name="Rectangle 3"/>
          <p:cNvSpPr>
            <a:spLocks noGrp="1" noChangeArrowheads="1"/>
          </p:cNvSpPr>
          <p:nvPr>
            <p:ph type="body" idx="1"/>
          </p:nvPr>
        </p:nvSpPr>
        <p:spPr>
          <a:xfrm>
            <a:off x="1066800" y="2667000"/>
            <a:ext cx="7620000" cy="3459165"/>
          </a:xfrm>
        </p:spPr>
        <p:txBody>
          <a:bodyPr/>
          <a:lstStyle/>
          <a:p>
            <a:pPr>
              <a:buFontTx/>
              <a:buNone/>
            </a:pPr>
            <a:endParaRPr lang="en-US" altLang="ko-KR" dirty="0">
              <a:ea typeface="굴림" pitchFamily="34" charset="-127"/>
            </a:endParaRPr>
          </a:p>
          <a:p>
            <a:pPr>
              <a:buFontTx/>
              <a:buNone/>
            </a:pPr>
            <a:r>
              <a:rPr lang="en-US" altLang="ko-KR" dirty="0">
                <a:solidFill>
                  <a:schemeClr val="bg1"/>
                </a:solidFill>
                <a:ea typeface="굴림" pitchFamily="34" charset="-127"/>
              </a:rPr>
              <a:t>Consider Other Components of A – F</a:t>
            </a:r>
          </a:p>
          <a:p>
            <a:pPr>
              <a:buFontTx/>
              <a:buNone/>
            </a:pPr>
            <a:endParaRPr lang="en-US" altLang="ko-KR" dirty="0">
              <a:solidFill>
                <a:schemeClr val="bg1"/>
              </a:solidFill>
              <a:ea typeface="굴림" pitchFamily="34" charset="-127"/>
            </a:endParaRPr>
          </a:p>
          <a:p>
            <a:pPr>
              <a:buFontTx/>
              <a:buNone/>
            </a:pPr>
            <a:r>
              <a:rPr lang="en-US" altLang="ko-KR" dirty="0">
                <a:solidFill>
                  <a:schemeClr val="bg1"/>
                </a:solidFill>
                <a:ea typeface="굴림" pitchFamily="34" charset="-127"/>
              </a:rPr>
              <a:t>Consider Other Representations of </a:t>
            </a:r>
            <a:r>
              <a:rPr lang="en-US" altLang="ko-KR" dirty="0">
                <a:ea typeface="굴림" pitchFamily="34" charset="-127"/>
              </a:rPr>
              <a:t>1 – 6</a:t>
            </a:r>
          </a:p>
        </p:txBody>
      </p:sp>
    </p:spTree>
    <p:extLst>
      <p:ext uri="{BB962C8B-B14F-4D97-AF65-F5344CB8AC3E}">
        <p14:creationId xmlns:p14="http://schemas.microsoft.com/office/powerpoint/2010/main" xmlns="" val="15691922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r>
              <a:rPr lang="id-ID" altLang="ko-KR" dirty="0" smtClean="0">
                <a:solidFill>
                  <a:schemeClr val="bg1"/>
                </a:solidFill>
                <a:ea typeface="굴림" pitchFamily="34" charset="-127"/>
              </a:rPr>
              <a:t/>
            </a:r>
            <a:br>
              <a:rPr lang="id-ID" altLang="ko-KR" dirty="0" smtClean="0">
                <a:solidFill>
                  <a:schemeClr val="bg1"/>
                </a:solidFill>
                <a:ea typeface="굴림" pitchFamily="34" charset="-127"/>
              </a:rPr>
            </a:br>
            <a:r>
              <a:rPr lang="en-US" altLang="ko-KR" dirty="0" smtClean="0">
                <a:solidFill>
                  <a:schemeClr val="bg1"/>
                </a:solidFill>
                <a:ea typeface="굴림" pitchFamily="34" charset="-127"/>
              </a:rPr>
              <a:t>Conclusions</a:t>
            </a:r>
            <a:endParaRPr lang="en-US" altLang="id-ID" dirty="0">
              <a:solidFill>
                <a:schemeClr val="bg1"/>
              </a:solidFill>
            </a:endParaRPr>
          </a:p>
        </p:txBody>
      </p:sp>
      <p:sp>
        <p:nvSpPr>
          <p:cNvPr id="21507" name="Rectangle 3"/>
          <p:cNvSpPr>
            <a:spLocks noGrp="1" noChangeArrowheads="1"/>
          </p:cNvSpPr>
          <p:nvPr>
            <p:ph type="body" idx="1"/>
          </p:nvPr>
        </p:nvSpPr>
        <p:spPr/>
        <p:txBody>
          <a:bodyPr/>
          <a:lstStyle/>
          <a:p>
            <a:pPr>
              <a:lnSpc>
                <a:spcPct val="80000"/>
              </a:lnSpc>
            </a:pPr>
            <a:r>
              <a:rPr lang="en-US" altLang="ko-KR" sz="2400" dirty="0">
                <a:solidFill>
                  <a:schemeClr val="bg1"/>
                </a:solidFill>
                <a:ea typeface="굴림" pitchFamily="34" charset="-127"/>
              </a:rPr>
              <a:t>Information system architecture can be understood in two aspects – type of component description and architectural representation</a:t>
            </a:r>
          </a:p>
          <a:p>
            <a:pPr>
              <a:lnSpc>
                <a:spcPct val="80000"/>
              </a:lnSpc>
            </a:pPr>
            <a:endParaRPr lang="en-US" altLang="ko-KR" sz="2400" dirty="0">
              <a:solidFill>
                <a:schemeClr val="bg1"/>
              </a:solidFill>
              <a:ea typeface="굴림" pitchFamily="34" charset="-127"/>
            </a:endParaRPr>
          </a:p>
          <a:p>
            <a:pPr>
              <a:lnSpc>
                <a:spcPct val="80000"/>
              </a:lnSpc>
            </a:pPr>
            <a:r>
              <a:rPr lang="en-US" altLang="ko-KR" sz="2400" dirty="0">
                <a:solidFill>
                  <a:schemeClr val="bg1"/>
                </a:solidFill>
                <a:ea typeface="굴림" pitchFamily="34" charset="-127"/>
              </a:rPr>
              <a:t>Architecture described in terms of components – data, process, and network, etc.  </a:t>
            </a:r>
          </a:p>
          <a:p>
            <a:pPr>
              <a:lnSpc>
                <a:spcPct val="80000"/>
              </a:lnSpc>
            </a:pPr>
            <a:endParaRPr lang="en-US" altLang="ko-KR" sz="2400" dirty="0">
              <a:solidFill>
                <a:schemeClr val="bg1"/>
              </a:solidFill>
              <a:ea typeface="굴림" pitchFamily="34" charset="-127"/>
            </a:endParaRPr>
          </a:p>
          <a:p>
            <a:pPr>
              <a:lnSpc>
                <a:spcPct val="80000"/>
              </a:lnSpc>
            </a:pPr>
            <a:r>
              <a:rPr lang="en-US" altLang="ko-KR" sz="2400" dirty="0">
                <a:solidFill>
                  <a:schemeClr val="bg1"/>
                </a:solidFill>
                <a:ea typeface="굴림" pitchFamily="34" charset="-127"/>
              </a:rPr>
              <a:t>Architecture viewed from different perspectives – client, designer, and builder, etc.</a:t>
            </a:r>
          </a:p>
          <a:p>
            <a:pPr>
              <a:lnSpc>
                <a:spcPct val="80000"/>
              </a:lnSpc>
            </a:pPr>
            <a:endParaRPr lang="en-US" altLang="ko-KR" sz="2400" dirty="0">
              <a:solidFill>
                <a:schemeClr val="bg1"/>
              </a:solidFill>
              <a:ea typeface="굴림" pitchFamily="34" charset="-127"/>
            </a:endParaRPr>
          </a:p>
          <a:p>
            <a:pPr>
              <a:lnSpc>
                <a:spcPct val="80000"/>
              </a:lnSpc>
            </a:pPr>
            <a:r>
              <a:rPr lang="en-US" altLang="ko-KR" sz="2400" dirty="0">
                <a:solidFill>
                  <a:schemeClr val="bg1"/>
                </a:solidFill>
                <a:ea typeface="굴림" pitchFamily="34" charset="-127"/>
              </a:rPr>
              <a:t>Role of designer is to bridge the view of the client </a:t>
            </a:r>
            <a:r>
              <a:rPr lang="en-US" altLang="ko-KR" sz="2400" dirty="0">
                <a:ea typeface="굴림" pitchFamily="34" charset="-127"/>
              </a:rPr>
              <a:t>owner with </a:t>
            </a:r>
            <a:r>
              <a:rPr lang="en-US" altLang="ko-KR" sz="2400" dirty="0">
                <a:solidFill>
                  <a:schemeClr val="bg1"/>
                </a:solidFill>
                <a:ea typeface="굴림" pitchFamily="34" charset="-127"/>
              </a:rPr>
              <a:t>the view of the builder to implement the GIS for any of the six scopes described in previous lecture</a:t>
            </a:r>
            <a:endParaRPr lang="en-US" altLang="id-ID" sz="2400" dirty="0">
              <a:solidFill>
                <a:schemeClr val="bg1"/>
              </a:solidFill>
            </a:endParaRPr>
          </a:p>
        </p:txBody>
      </p:sp>
    </p:spTree>
    <p:extLst>
      <p:ext uri="{BB962C8B-B14F-4D97-AF65-F5344CB8AC3E}">
        <p14:creationId xmlns:p14="http://schemas.microsoft.com/office/powerpoint/2010/main" xmlns="" val="208356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a:extLst>
            <a:ext uri="{91240B29-F687-4F45-9708-019B960494DF}">
              <a14:hiddenLine xmlns:a14="http://schemas.microsoft.com/office/drawing/2010/main" xmlns="" w="9525" cap="flat" cmpd="sng" algn="ctr">
                <a:solidFill>
                  <a:schemeClr val="tx1"/>
                </a:solidFill>
                <a:prstDash val="solid"/>
                <a:miter lim="800000"/>
                <a:headEnd/>
                <a:tailEnd/>
              </a14:hiddenLine>
            </a:ext>
          </a:extLst>
        </p:spPr>
        <p:txBody>
          <a:bodyPr>
            <a:normAutofit fontScale="90000"/>
          </a:bodyPr>
          <a:lstStyle/>
          <a:p>
            <a:r>
              <a:rPr lang="id-ID" altLang="ko-KR" dirty="0" smtClean="0">
                <a:solidFill>
                  <a:schemeClr val="bg1"/>
                </a:solidFill>
                <a:ea typeface="굴림" pitchFamily="34" charset="-127"/>
              </a:rPr>
              <a:t/>
            </a:r>
            <a:br>
              <a:rPr lang="id-ID" altLang="ko-KR" dirty="0" smtClean="0">
                <a:solidFill>
                  <a:schemeClr val="bg1"/>
                </a:solidFill>
                <a:ea typeface="굴림" pitchFamily="34" charset="-127"/>
              </a:rPr>
            </a:br>
            <a:r>
              <a:rPr lang="en-US" altLang="ko-KR" dirty="0" smtClean="0">
                <a:solidFill>
                  <a:schemeClr val="bg1"/>
                </a:solidFill>
                <a:ea typeface="굴림" pitchFamily="34" charset="-127"/>
              </a:rPr>
              <a:t>Outline</a:t>
            </a:r>
            <a:endParaRPr lang="en-US" altLang="id-ID" dirty="0">
              <a:solidFill>
                <a:schemeClr val="bg1"/>
              </a:solidFill>
            </a:endParaRPr>
          </a:p>
        </p:txBody>
      </p:sp>
      <p:sp>
        <p:nvSpPr>
          <p:cNvPr id="6147" name="Rectangle 3"/>
          <p:cNvSpPr>
            <a:spLocks noGrp="1" noChangeArrowheads="1"/>
          </p:cNvSpPr>
          <p:nvPr>
            <p:ph type="body" idx="1"/>
          </p:nvPr>
        </p:nvSpPr>
        <p:spPr/>
        <p:txBody>
          <a:bodyPr/>
          <a:lstStyle/>
          <a:p>
            <a:pPr>
              <a:lnSpc>
                <a:spcPct val="90000"/>
              </a:lnSpc>
              <a:buFontTx/>
              <a:buNone/>
            </a:pPr>
            <a:r>
              <a:rPr lang="en-US" altLang="ko-KR" dirty="0">
                <a:ea typeface="굴림" pitchFamily="34" charset="-127"/>
              </a:rPr>
              <a:t>1. </a:t>
            </a:r>
            <a:r>
              <a:rPr lang="en-US" altLang="ko-KR" dirty="0">
                <a:solidFill>
                  <a:schemeClr val="bg1"/>
                </a:solidFill>
                <a:ea typeface="굴림" pitchFamily="34" charset="-127"/>
              </a:rPr>
              <a:t>What is an enterprise information system (EIS) architecture? </a:t>
            </a:r>
          </a:p>
          <a:p>
            <a:pPr>
              <a:lnSpc>
                <a:spcPct val="90000"/>
              </a:lnSpc>
              <a:buFontTx/>
              <a:buNone/>
            </a:pPr>
            <a:r>
              <a:rPr lang="en-US" altLang="ko-KR" dirty="0">
                <a:solidFill>
                  <a:schemeClr val="bg1"/>
                </a:solidFill>
                <a:ea typeface="굴림" pitchFamily="34" charset="-127"/>
              </a:rPr>
              <a:t>2. What are architectural representations?</a:t>
            </a:r>
          </a:p>
          <a:p>
            <a:pPr>
              <a:lnSpc>
                <a:spcPct val="90000"/>
              </a:lnSpc>
              <a:buFontTx/>
              <a:buNone/>
            </a:pPr>
            <a:r>
              <a:rPr lang="en-US" altLang="ko-KR" dirty="0">
                <a:solidFill>
                  <a:schemeClr val="bg1"/>
                </a:solidFill>
                <a:ea typeface="굴림" pitchFamily="34" charset="-127"/>
              </a:rPr>
              <a:t>3. What are types of component descriptions?</a:t>
            </a:r>
          </a:p>
          <a:p>
            <a:pPr>
              <a:lnSpc>
                <a:spcPct val="90000"/>
              </a:lnSpc>
              <a:buFontTx/>
              <a:buNone/>
            </a:pPr>
            <a:r>
              <a:rPr lang="en-US" altLang="ko-KR" dirty="0">
                <a:solidFill>
                  <a:schemeClr val="bg1"/>
                </a:solidFill>
                <a:ea typeface="굴림" pitchFamily="34" charset="-127"/>
              </a:rPr>
              <a:t>4. What is a framework for information systems architecture?</a:t>
            </a:r>
          </a:p>
          <a:p>
            <a:pPr>
              <a:lnSpc>
                <a:spcPct val="90000"/>
              </a:lnSpc>
              <a:buFontTx/>
              <a:buNone/>
            </a:pPr>
            <a:r>
              <a:rPr lang="en-US" altLang="ko-KR" dirty="0">
                <a:solidFill>
                  <a:schemeClr val="bg1"/>
                </a:solidFill>
                <a:ea typeface="굴림" pitchFamily="34" charset="-127"/>
              </a:rPr>
              <a:t>5. What are the elements of </a:t>
            </a:r>
            <a:r>
              <a:rPr lang="en-US" altLang="ko-KR" dirty="0" err="1">
                <a:solidFill>
                  <a:schemeClr val="bg1"/>
                </a:solidFill>
                <a:ea typeface="굴림" pitchFamily="34" charset="-127"/>
              </a:rPr>
              <a:t>Zachman’s</a:t>
            </a:r>
            <a:r>
              <a:rPr lang="en-US" altLang="ko-KR" dirty="0">
                <a:solidFill>
                  <a:schemeClr val="bg1"/>
                </a:solidFill>
                <a:ea typeface="굴림" pitchFamily="34" charset="-127"/>
              </a:rPr>
              <a:t> framework for ISA? </a:t>
            </a:r>
            <a:endParaRPr lang="en-US" altLang="id-ID" dirty="0">
              <a:solidFill>
                <a:schemeClr val="bg1"/>
              </a:solidFill>
              <a:ea typeface="굴림" pitchFamily="34" charset="-127"/>
            </a:endParaRPr>
          </a:p>
        </p:txBody>
      </p:sp>
    </p:spTree>
    <p:extLst>
      <p:ext uri="{BB962C8B-B14F-4D97-AF65-F5344CB8AC3E}">
        <p14:creationId xmlns:p14="http://schemas.microsoft.com/office/powerpoint/2010/main" xmlns="" val="3750607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274638"/>
            <a:ext cx="8305800" cy="1630362"/>
          </a:xfrm>
        </p:spPr>
        <p:txBody>
          <a:bodyPr>
            <a:normAutofit fontScale="90000"/>
          </a:bodyPr>
          <a:lstStyle/>
          <a:p>
            <a:pPr algn="l"/>
            <a:r>
              <a:rPr lang="id-ID" altLang="ko-KR" sz="4000" dirty="0" smtClean="0">
                <a:ea typeface="굴림" pitchFamily="34" charset="-127"/>
              </a:rPr>
              <a:t/>
            </a:r>
            <a:br>
              <a:rPr lang="id-ID" altLang="ko-KR" sz="4000" dirty="0" smtClean="0">
                <a:ea typeface="굴림" pitchFamily="34" charset="-127"/>
              </a:rPr>
            </a:br>
            <a:r>
              <a:rPr lang="en-US" altLang="ko-KR" sz="4000" dirty="0" smtClean="0">
                <a:solidFill>
                  <a:schemeClr val="bg1"/>
                </a:solidFill>
                <a:ea typeface="굴림" pitchFamily="34" charset="-127"/>
              </a:rPr>
              <a:t>1</a:t>
            </a:r>
            <a:r>
              <a:rPr lang="en-US" altLang="ko-KR" sz="4000" dirty="0">
                <a:solidFill>
                  <a:schemeClr val="bg1"/>
                </a:solidFill>
                <a:ea typeface="굴림" pitchFamily="34" charset="-127"/>
              </a:rPr>
              <a:t>. What is an Enterprise Information System Architecture (EISA)? </a:t>
            </a:r>
            <a:r>
              <a:rPr lang="en-US" altLang="ko-KR" sz="1600" dirty="0">
                <a:solidFill>
                  <a:schemeClr val="bg1"/>
                </a:solidFill>
                <a:ea typeface="굴림" pitchFamily="34" charset="-127"/>
              </a:rPr>
              <a:t>(</a:t>
            </a:r>
            <a:r>
              <a:rPr lang="en-US" altLang="id-ID" sz="1600" dirty="0">
                <a:solidFill>
                  <a:schemeClr val="bg1"/>
                </a:solidFill>
              </a:rPr>
              <a:t>http://www.zachman.com/about-the-zachman-framework)</a:t>
            </a:r>
          </a:p>
        </p:txBody>
      </p:sp>
      <p:sp>
        <p:nvSpPr>
          <p:cNvPr id="7171" name="Rectangle 3"/>
          <p:cNvSpPr>
            <a:spLocks noGrp="1" noChangeArrowheads="1"/>
          </p:cNvSpPr>
          <p:nvPr>
            <p:ph type="body" idx="1"/>
          </p:nvPr>
        </p:nvSpPr>
        <p:spPr>
          <a:xfrm>
            <a:off x="457200" y="1981200"/>
            <a:ext cx="8229600" cy="4876800"/>
          </a:xfrm>
        </p:spPr>
        <p:txBody>
          <a:bodyPr/>
          <a:lstStyle/>
          <a:p>
            <a:r>
              <a:rPr lang="en-US" altLang="ko-KR" sz="2800" dirty="0">
                <a:solidFill>
                  <a:schemeClr val="bg1"/>
                </a:solidFill>
                <a:ea typeface="굴림" pitchFamily="34" charset="-127"/>
              </a:rPr>
              <a:t>GIS as an enterprise information system (IS)</a:t>
            </a:r>
          </a:p>
          <a:p>
            <a:r>
              <a:rPr lang="en-US" altLang="ko-KR" sz="2800" dirty="0">
                <a:solidFill>
                  <a:schemeClr val="bg1"/>
                </a:solidFill>
                <a:ea typeface="굴림" pitchFamily="34" charset="-127"/>
              </a:rPr>
              <a:t>Participants in enterprise GIS often do not share the same terminology and perspective </a:t>
            </a:r>
          </a:p>
          <a:p>
            <a:r>
              <a:rPr lang="en-US" altLang="ko-KR" sz="2800" dirty="0">
                <a:solidFill>
                  <a:schemeClr val="bg1"/>
                </a:solidFill>
                <a:ea typeface="굴림" pitchFamily="34" charset="-127"/>
              </a:rPr>
              <a:t>Need a way foster shared understanding of terminology given different perspectives </a:t>
            </a:r>
          </a:p>
          <a:p>
            <a:r>
              <a:rPr lang="en-US" altLang="ko-KR" sz="2800" dirty="0">
                <a:solidFill>
                  <a:schemeClr val="bg1"/>
                </a:solidFill>
                <a:ea typeface="굴림" pitchFamily="34" charset="-127"/>
              </a:rPr>
              <a:t>EISA framework encourages shared understanding through architecture perspective</a:t>
            </a:r>
          </a:p>
          <a:p>
            <a:r>
              <a:rPr lang="en-US" altLang="ko-KR" sz="2800" dirty="0">
                <a:solidFill>
                  <a:schemeClr val="bg1"/>
                </a:solidFill>
                <a:ea typeface="굴림" pitchFamily="34" charset="-127"/>
              </a:rPr>
              <a:t>Thus, EISA offers multiple perspectives for understanding IS, hence GIS,</a:t>
            </a:r>
            <a:r>
              <a:rPr lang="en-US" altLang="ko-KR" sz="2800" i="1" dirty="0">
                <a:solidFill>
                  <a:schemeClr val="bg1"/>
                </a:solidFill>
                <a:ea typeface="굴림" pitchFamily="34" charset="-127"/>
              </a:rPr>
              <a:t> </a:t>
            </a:r>
            <a:r>
              <a:rPr lang="en-US" altLang="ko-KR" sz="2800" dirty="0">
                <a:solidFill>
                  <a:schemeClr val="bg1"/>
                </a:solidFill>
                <a:ea typeface="굴림" pitchFamily="34" charset="-127"/>
              </a:rPr>
              <a:t>as enterprise information systems </a:t>
            </a:r>
            <a:endParaRPr lang="en-US" altLang="id-ID" sz="2800" dirty="0">
              <a:solidFill>
                <a:schemeClr val="bg1"/>
              </a:solidFill>
            </a:endParaRPr>
          </a:p>
        </p:txBody>
      </p:sp>
    </p:spTree>
    <p:extLst>
      <p:ext uri="{BB962C8B-B14F-4D97-AF65-F5344CB8AC3E}">
        <p14:creationId xmlns:p14="http://schemas.microsoft.com/office/powerpoint/2010/main" xmlns="" val="23799814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838200"/>
            <a:ext cx="8229600" cy="1143000"/>
          </a:xfrm>
        </p:spPr>
        <p:txBody>
          <a:bodyPr>
            <a:normAutofit fontScale="90000"/>
          </a:bodyPr>
          <a:lstStyle/>
          <a:p>
            <a:r>
              <a:rPr lang="en-US" altLang="ko-KR" sz="3600" dirty="0">
                <a:solidFill>
                  <a:schemeClr val="bg1"/>
                </a:solidFill>
                <a:ea typeface="굴림" pitchFamily="34" charset="-127"/>
              </a:rPr>
              <a:t>Why do we need shared terms for information systems architecture?</a:t>
            </a:r>
            <a:endParaRPr lang="en-US" altLang="id-ID" sz="3600" dirty="0">
              <a:solidFill>
                <a:schemeClr val="bg1"/>
              </a:solidFill>
            </a:endParaRPr>
          </a:p>
        </p:txBody>
      </p:sp>
      <p:sp>
        <p:nvSpPr>
          <p:cNvPr id="8195" name="Rectangle 3"/>
          <p:cNvSpPr>
            <a:spLocks noGrp="1" noChangeArrowheads="1"/>
          </p:cNvSpPr>
          <p:nvPr>
            <p:ph type="body" idx="1"/>
          </p:nvPr>
        </p:nvSpPr>
        <p:spPr>
          <a:xfrm>
            <a:off x="990600" y="2286000"/>
            <a:ext cx="7696200" cy="3840165"/>
          </a:xfrm>
        </p:spPr>
        <p:txBody>
          <a:bodyPr>
            <a:normAutofit fontScale="92500"/>
          </a:bodyPr>
          <a:lstStyle/>
          <a:p>
            <a:pPr>
              <a:lnSpc>
                <a:spcPct val="80000"/>
              </a:lnSpc>
            </a:pPr>
            <a:r>
              <a:rPr lang="en-US" altLang="ko-KR" sz="2800" dirty="0">
                <a:solidFill>
                  <a:schemeClr val="bg1"/>
                </a:solidFill>
                <a:ea typeface="굴림" pitchFamily="34" charset="-127"/>
              </a:rPr>
              <a:t>What “client owners” intend might differ from what “programmers” intend</a:t>
            </a:r>
          </a:p>
          <a:p>
            <a:pPr lvl="1">
              <a:lnSpc>
                <a:spcPct val="80000"/>
              </a:lnSpc>
            </a:pPr>
            <a:r>
              <a:rPr lang="en-US" altLang="ko-KR" sz="2400" dirty="0">
                <a:solidFill>
                  <a:schemeClr val="bg1"/>
                </a:solidFill>
                <a:ea typeface="굴림" pitchFamily="34" charset="-127"/>
              </a:rPr>
              <a:t>They might use the same term “data”, but they refer to different things depending on their perspective</a:t>
            </a:r>
          </a:p>
          <a:p>
            <a:pPr>
              <a:lnSpc>
                <a:spcPct val="80000"/>
              </a:lnSpc>
            </a:pPr>
            <a:r>
              <a:rPr lang="en-US" altLang="ko-KR" sz="2800" dirty="0">
                <a:solidFill>
                  <a:schemeClr val="bg1"/>
                </a:solidFill>
                <a:ea typeface="굴림" pitchFamily="34" charset="-127"/>
              </a:rPr>
              <a:t>What things look like differs from how things work</a:t>
            </a:r>
          </a:p>
          <a:p>
            <a:pPr lvl="1">
              <a:lnSpc>
                <a:spcPct val="80000"/>
              </a:lnSpc>
            </a:pPr>
            <a:r>
              <a:rPr lang="en-US" altLang="ko-KR" sz="2400" dirty="0">
                <a:solidFill>
                  <a:schemeClr val="bg1"/>
                </a:solidFill>
                <a:ea typeface="굴림" pitchFamily="34" charset="-127"/>
              </a:rPr>
              <a:t>The same term, but they refer to different things depending on what you describe, e.g. process  </a:t>
            </a:r>
          </a:p>
          <a:p>
            <a:pPr>
              <a:lnSpc>
                <a:spcPct val="80000"/>
              </a:lnSpc>
            </a:pPr>
            <a:r>
              <a:rPr lang="en-US" altLang="ko-KR" sz="2800" dirty="0">
                <a:solidFill>
                  <a:schemeClr val="bg1"/>
                </a:solidFill>
                <a:ea typeface="굴림" pitchFamily="34" charset="-127"/>
              </a:rPr>
              <a:t>Necessary to define the term based on participants’ view and component description</a:t>
            </a:r>
          </a:p>
          <a:p>
            <a:pPr lvl="1">
              <a:lnSpc>
                <a:spcPct val="80000"/>
              </a:lnSpc>
            </a:pPr>
            <a:r>
              <a:rPr lang="en-US" altLang="ko-KR" sz="2400" dirty="0">
                <a:solidFill>
                  <a:schemeClr val="bg1"/>
                </a:solidFill>
                <a:ea typeface="굴림" pitchFamily="34" charset="-127"/>
              </a:rPr>
              <a:t>Participant view: client owner, designer, builder</a:t>
            </a:r>
          </a:p>
          <a:p>
            <a:pPr lvl="1">
              <a:lnSpc>
                <a:spcPct val="80000"/>
              </a:lnSpc>
            </a:pPr>
            <a:r>
              <a:rPr lang="en-US" altLang="ko-KR" sz="2400" dirty="0">
                <a:solidFill>
                  <a:schemeClr val="bg1"/>
                </a:solidFill>
                <a:ea typeface="굴림" pitchFamily="34" charset="-127"/>
              </a:rPr>
              <a:t>Component description: data, process, network</a:t>
            </a:r>
            <a:endParaRPr lang="en-US" altLang="id-ID" sz="2400" dirty="0">
              <a:solidFill>
                <a:schemeClr val="bg1"/>
              </a:solidFill>
            </a:endParaRPr>
          </a:p>
        </p:txBody>
      </p:sp>
    </p:spTree>
    <p:extLst>
      <p:ext uri="{BB962C8B-B14F-4D97-AF65-F5344CB8AC3E}">
        <p14:creationId xmlns:p14="http://schemas.microsoft.com/office/powerpoint/2010/main" xmlns="" val="3787579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r>
              <a:rPr lang="id-ID" altLang="ko-KR" dirty="0" smtClean="0">
                <a:solidFill>
                  <a:schemeClr val="bg1"/>
                </a:solidFill>
                <a:ea typeface="굴림" pitchFamily="34" charset="-127"/>
              </a:rPr>
              <a:t/>
            </a:r>
            <a:br>
              <a:rPr lang="id-ID" altLang="ko-KR" dirty="0" smtClean="0">
                <a:solidFill>
                  <a:schemeClr val="bg1"/>
                </a:solidFill>
                <a:ea typeface="굴림" pitchFamily="34" charset="-127"/>
              </a:rPr>
            </a:br>
            <a:r>
              <a:rPr lang="id-ID" altLang="ko-KR" dirty="0">
                <a:solidFill>
                  <a:schemeClr val="bg1"/>
                </a:solidFill>
                <a:ea typeface="굴림" pitchFamily="34" charset="-127"/>
              </a:rPr>
              <a:t/>
            </a:r>
            <a:br>
              <a:rPr lang="id-ID" altLang="ko-KR" dirty="0">
                <a:solidFill>
                  <a:schemeClr val="bg1"/>
                </a:solidFill>
                <a:ea typeface="굴림" pitchFamily="34" charset="-127"/>
              </a:rPr>
            </a:br>
            <a:r>
              <a:rPr lang="en-US" altLang="ko-KR" dirty="0" smtClean="0">
                <a:solidFill>
                  <a:schemeClr val="bg1"/>
                </a:solidFill>
                <a:ea typeface="굴림" pitchFamily="34" charset="-127"/>
              </a:rPr>
              <a:t>Three </a:t>
            </a:r>
            <a:r>
              <a:rPr lang="en-US" altLang="ko-KR" dirty="0">
                <a:solidFill>
                  <a:schemeClr val="bg1"/>
                </a:solidFill>
                <a:ea typeface="굴림" pitchFamily="34" charset="-127"/>
              </a:rPr>
              <a:t>main participants</a:t>
            </a:r>
            <a:br>
              <a:rPr lang="en-US" altLang="ko-KR" dirty="0">
                <a:solidFill>
                  <a:schemeClr val="bg1"/>
                </a:solidFill>
                <a:ea typeface="굴림" pitchFamily="34" charset="-127"/>
              </a:rPr>
            </a:br>
            <a:r>
              <a:rPr lang="en-US" altLang="ko-KR" sz="3200" dirty="0">
                <a:solidFill>
                  <a:schemeClr val="bg1"/>
                </a:solidFill>
                <a:ea typeface="굴림" pitchFamily="34" charset="-127"/>
              </a:rPr>
              <a:t>- analogy of architectural concept </a:t>
            </a:r>
            <a:r>
              <a:rPr lang="en-US" altLang="ko-KR" sz="3200" dirty="0">
                <a:ea typeface="굴림" pitchFamily="34" charset="-127"/>
              </a:rPr>
              <a:t>-</a:t>
            </a:r>
            <a:endParaRPr lang="en-US" altLang="id-ID" sz="3200" dirty="0"/>
          </a:p>
        </p:txBody>
      </p:sp>
      <p:sp>
        <p:nvSpPr>
          <p:cNvPr id="10244" name="Rectangle 4"/>
          <p:cNvSpPr>
            <a:spLocks noChangeArrowheads="1"/>
          </p:cNvSpPr>
          <p:nvPr/>
        </p:nvSpPr>
        <p:spPr bwMode="auto">
          <a:xfrm>
            <a:off x="3429000" y="1905000"/>
            <a:ext cx="1905000" cy="1066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altLang="ko-KR" sz="2800">
                <a:ea typeface="굴림" pitchFamily="34" charset="-127"/>
              </a:rPr>
              <a:t>Client </a:t>
            </a:r>
          </a:p>
          <a:p>
            <a:pPr algn="ctr"/>
            <a:r>
              <a:rPr lang="en-US" altLang="ko-KR" sz="2800">
                <a:ea typeface="굴림" pitchFamily="34" charset="-127"/>
              </a:rPr>
              <a:t>Owner</a:t>
            </a:r>
            <a:endParaRPr lang="en-US" altLang="id-ID" sz="2800"/>
          </a:p>
        </p:txBody>
      </p:sp>
      <p:sp>
        <p:nvSpPr>
          <p:cNvPr id="10245" name="Rectangle 5"/>
          <p:cNvSpPr>
            <a:spLocks noChangeArrowheads="1"/>
          </p:cNvSpPr>
          <p:nvPr/>
        </p:nvSpPr>
        <p:spPr bwMode="auto">
          <a:xfrm>
            <a:off x="1676400" y="4572000"/>
            <a:ext cx="1905000" cy="1066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altLang="ko-KR" sz="2800">
                <a:ea typeface="굴림" pitchFamily="34" charset="-127"/>
              </a:rPr>
              <a:t>Designer</a:t>
            </a:r>
            <a:endParaRPr lang="en-US" altLang="id-ID" sz="2800"/>
          </a:p>
        </p:txBody>
      </p:sp>
      <p:sp>
        <p:nvSpPr>
          <p:cNvPr id="10246" name="Rectangle 6"/>
          <p:cNvSpPr>
            <a:spLocks noChangeArrowheads="1"/>
          </p:cNvSpPr>
          <p:nvPr/>
        </p:nvSpPr>
        <p:spPr bwMode="auto">
          <a:xfrm>
            <a:off x="6096000" y="4572000"/>
            <a:ext cx="1905000" cy="1066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altLang="ko-KR" sz="2800">
                <a:ea typeface="굴림" pitchFamily="34" charset="-127"/>
              </a:rPr>
              <a:t>Builder</a:t>
            </a:r>
            <a:endParaRPr lang="en-US" altLang="id-ID" sz="2800"/>
          </a:p>
        </p:txBody>
      </p:sp>
      <p:sp>
        <p:nvSpPr>
          <p:cNvPr id="10248" name="Text Box 8"/>
          <p:cNvSpPr txBox="1">
            <a:spLocks noChangeArrowheads="1"/>
          </p:cNvSpPr>
          <p:nvPr/>
        </p:nvSpPr>
        <p:spPr bwMode="auto">
          <a:xfrm>
            <a:off x="1295400" y="3048000"/>
            <a:ext cx="2590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ko-KR" dirty="0">
                <a:solidFill>
                  <a:schemeClr val="bg1"/>
                </a:solidFill>
                <a:ea typeface="굴림" pitchFamily="34" charset="-127"/>
              </a:rPr>
              <a:t>2) Architect’s drawings</a:t>
            </a:r>
            <a:endParaRPr lang="en-US" altLang="id-ID" dirty="0">
              <a:solidFill>
                <a:schemeClr val="bg1"/>
              </a:solidFill>
            </a:endParaRPr>
          </a:p>
        </p:txBody>
      </p:sp>
      <p:sp>
        <p:nvSpPr>
          <p:cNvPr id="10249" name="Text Box 9"/>
          <p:cNvSpPr txBox="1">
            <a:spLocks noChangeArrowheads="1"/>
          </p:cNvSpPr>
          <p:nvPr/>
        </p:nvSpPr>
        <p:spPr bwMode="auto">
          <a:xfrm>
            <a:off x="609600" y="4114800"/>
            <a:ext cx="2209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ko-KR" dirty="0">
                <a:ea typeface="굴림" pitchFamily="34" charset="-127"/>
              </a:rPr>
              <a:t>3</a:t>
            </a:r>
            <a:r>
              <a:rPr lang="en-US" altLang="ko-KR" dirty="0">
                <a:solidFill>
                  <a:schemeClr val="bg1"/>
                </a:solidFill>
                <a:ea typeface="굴림" pitchFamily="34" charset="-127"/>
              </a:rPr>
              <a:t>) Architect’s plans</a:t>
            </a:r>
            <a:endParaRPr lang="en-US" altLang="id-ID" dirty="0">
              <a:solidFill>
                <a:schemeClr val="bg1"/>
              </a:solidFill>
            </a:endParaRPr>
          </a:p>
        </p:txBody>
      </p:sp>
      <p:sp>
        <p:nvSpPr>
          <p:cNvPr id="10250" name="Text Box 10"/>
          <p:cNvSpPr txBox="1">
            <a:spLocks noChangeArrowheads="1"/>
          </p:cNvSpPr>
          <p:nvPr/>
        </p:nvSpPr>
        <p:spPr bwMode="auto">
          <a:xfrm>
            <a:off x="6096000" y="4114800"/>
            <a:ext cx="2362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ko-KR">
                <a:ea typeface="굴림" pitchFamily="34" charset="-127"/>
              </a:rPr>
              <a:t>4) Contractor’s plans</a:t>
            </a:r>
            <a:endParaRPr lang="en-US" altLang="id-ID"/>
          </a:p>
        </p:txBody>
      </p:sp>
      <p:sp>
        <p:nvSpPr>
          <p:cNvPr id="10251" name="Line 11"/>
          <p:cNvSpPr>
            <a:spLocks noChangeShapeType="1"/>
          </p:cNvSpPr>
          <p:nvPr/>
        </p:nvSpPr>
        <p:spPr bwMode="auto">
          <a:xfrm flipH="1">
            <a:off x="2590800" y="2971800"/>
            <a:ext cx="1524000" cy="1600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d-ID"/>
          </a:p>
        </p:txBody>
      </p:sp>
      <p:sp>
        <p:nvSpPr>
          <p:cNvPr id="10253" name="Line 13"/>
          <p:cNvSpPr>
            <a:spLocks noChangeShapeType="1"/>
          </p:cNvSpPr>
          <p:nvPr/>
        </p:nvSpPr>
        <p:spPr bwMode="auto">
          <a:xfrm>
            <a:off x="3581400" y="5181600"/>
            <a:ext cx="2514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d-ID"/>
          </a:p>
        </p:txBody>
      </p:sp>
      <p:sp>
        <p:nvSpPr>
          <p:cNvPr id="10256" name="Text Box 16"/>
          <p:cNvSpPr txBox="1">
            <a:spLocks noChangeArrowheads="1"/>
          </p:cNvSpPr>
          <p:nvPr/>
        </p:nvSpPr>
        <p:spPr bwMode="auto">
          <a:xfrm>
            <a:off x="381000" y="3748088"/>
            <a:ext cx="3200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ko-KR" dirty="0">
                <a:ea typeface="굴림" pitchFamily="34" charset="-127"/>
              </a:rPr>
              <a:t>1</a:t>
            </a:r>
            <a:r>
              <a:rPr lang="en-US" altLang="ko-KR" dirty="0">
                <a:solidFill>
                  <a:schemeClr val="bg1"/>
                </a:solidFill>
                <a:ea typeface="굴림" pitchFamily="34" charset="-127"/>
              </a:rPr>
              <a:t>) Bubble chart schematic</a:t>
            </a:r>
            <a:endParaRPr lang="en-US" altLang="id-ID" dirty="0">
              <a:solidFill>
                <a:schemeClr val="bg1"/>
              </a:solidFill>
            </a:endParaRPr>
          </a:p>
        </p:txBody>
      </p:sp>
    </p:spTree>
    <p:extLst>
      <p:ext uri="{BB962C8B-B14F-4D97-AF65-F5344CB8AC3E}">
        <p14:creationId xmlns:p14="http://schemas.microsoft.com/office/powerpoint/2010/main" xmlns="" val="39881963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id-ID" altLang="ko-KR" dirty="0" smtClean="0">
                <a:solidFill>
                  <a:schemeClr val="bg1"/>
                </a:solidFill>
                <a:ea typeface="굴림" pitchFamily="34" charset="-127"/>
              </a:rPr>
              <a:t/>
            </a:r>
            <a:br>
              <a:rPr lang="id-ID" altLang="ko-KR" dirty="0" smtClean="0">
                <a:solidFill>
                  <a:schemeClr val="bg1"/>
                </a:solidFill>
                <a:ea typeface="굴림" pitchFamily="34" charset="-127"/>
              </a:rPr>
            </a:br>
            <a:r>
              <a:rPr lang="en-US" altLang="ko-KR" dirty="0" smtClean="0">
                <a:solidFill>
                  <a:schemeClr val="bg1"/>
                </a:solidFill>
                <a:ea typeface="굴림" pitchFamily="34" charset="-127"/>
              </a:rPr>
              <a:t>Analogy </a:t>
            </a:r>
            <a:r>
              <a:rPr lang="en-US" altLang="ko-KR" dirty="0">
                <a:solidFill>
                  <a:schemeClr val="bg1"/>
                </a:solidFill>
                <a:ea typeface="굴림" pitchFamily="34" charset="-127"/>
              </a:rPr>
              <a:t>of architectural concept</a:t>
            </a:r>
            <a:endParaRPr lang="en-US" altLang="id-ID" dirty="0">
              <a:solidFill>
                <a:schemeClr val="bg1"/>
              </a:solidFill>
            </a:endParaRPr>
          </a:p>
        </p:txBody>
      </p:sp>
      <p:sp>
        <p:nvSpPr>
          <p:cNvPr id="9219" name="Rectangle 3"/>
          <p:cNvSpPr>
            <a:spLocks noGrp="1" noChangeArrowheads="1"/>
          </p:cNvSpPr>
          <p:nvPr>
            <p:ph type="body" idx="1"/>
          </p:nvPr>
        </p:nvSpPr>
        <p:spPr/>
        <p:txBody>
          <a:bodyPr/>
          <a:lstStyle/>
          <a:p>
            <a:pPr>
              <a:lnSpc>
                <a:spcPct val="90000"/>
              </a:lnSpc>
            </a:pPr>
            <a:r>
              <a:rPr lang="en-US" altLang="ko-KR" sz="2400" dirty="0">
                <a:solidFill>
                  <a:schemeClr val="bg1"/>
                </a:solidFill>
                <a:ea typeface="굴림" pitchFamily="34" charset="-127"/>
              </a:rPr>
              <a:t>Architect’s bubble chart schematic – all view</a:t>
            </a:r>
          </a:p>
          <a:p>
            <a:pPr lvl="1">
              <a:lnSpc>
                <a:spcPct val="90000"/>
              </a:lnSpc>
            </a:pPr>
            <a:r>
              <a:rPr lang="en-US" altLang="ko-KR" sz="2000" dirty="0">
                <a:solidFill>
                  <a:schemeClr val="bg1"/>
                </a:solidFill>
                <a:ea typeface="굴림" pitchFamily="34" charset="-127"/>
              </a:rPr>
              <a:t>Mutual understanding among all involved, and particularly between client and architect (designer)</a:t>
            </a:r>
          </a:p>
          <a:p>
            <a:pPr>
              <a:lnSpc>
                <a:spcPct val="90000"/>
              </a:lnSpc>
            </a:pPr>
            <a:r>
              <a:rPr lang="en-US" altLang="ko-KR" sz="2400" dirty="0">
                <a:solidFill>
                  <a:schemeClr val="bg1"/>
                </a:solidFill>
                <a:ea typeface="굴림" pitchFamily="34" charset="-127"/>
              </a:rPr>
              <a:t>Architect’s drawings – </a:t>
            </a:r>
            <a:r>
              <a:rPr lang="en-US" altLang="ko-KR" sz="2400" u="sng" dirty="0">
                <a:solidFill>
                  <a:schemeClr val="bg1"/>
                </a:solidFill>
                <a:ea typeface="굴림" pitchFamily="34" charset="-127"/>
              </a:rPr>
              <a:t>client</a:t>
            </a:r>
            <a:r>
              <a:rPr lang="en-US" altLang="ko-KR" sz="2400" dirty="0">
                <a:solidFill>
                  <a:schemeClr val="bg1"/>
                </a:solidFill>
                <a:ea typeface="굴림" pitchFamily="34" charset="-127"/>
              </a:rPr>
              <a:t>’s view</a:t>
            </a:r>
          </a:p>
          <a:p>
            <a:pPr lvl="1">
              <a:lnSpc>
                <a:spcPct val="90000"/>
              </a:lnSpc>
            </a:pPr>
            <a:r>
              <a:rPr lang="en-US" altLang="ko-KR" sz="2000" dirty="0">
                <a:solidFill>
                  <a:schemeClr val="bg1"/>
                </a:solidFill>
                <a:ea typeface="굴림" pitchFamily="34" charset="-127"/>
              </a:rPr>
              <a:t>A transcription of the client’s perceptual requirements</a:t>
            </a:r>
          </a:p>
          <a:p>
            <a:pPr lvl="1">
              <a:lnSpc>
                <a:spcPct val="90000"/>
              </a:lnSpc>
            </a:pPr>
            <a:r>
              <a:rPr lang="en-US" altLang="ko-KR" sz="2000" dirty="0">
                <a:solidFill>
                  <a:schemeClr val="bg1"/>
                </a:solidFill>
                <a:ea typeface="굴림" pitchFamily="34" charset="-127"/>
              </a:rPr>
              <a:t>Tasks to be accomplished given resources (time, budget)</a:t>
            </a:r>
          </a:p>
          <a:p>
            <a:pPr>
              <a:lnSpc>
                <a:spcPct val="90000"/>
              </a:lnSpc>
            </a:pPr>
            <a:r>
              <a:rPr lang="en-US" altLang="ko-KR" sz="2400" dirty="0">
                <a:solidFill>
                  <a:schemeClr val="bg1"/>
                </a:solidFill>
                <a:ea typeface="굴림" pitchFamily="34" charset="-127"/>
              </a:rPr>
              <a:t>Architect’s plans – </a:t>
            </a:r>
            <a:r>
              <a:rPr lang="en-US" altLang="ko-KR" sz="2400" u="sng" dirty="0">
                <a:solidFill>
                  <a:schemeClr val="bg1"/>
                </a:solidFill>
                <a:ea typeface="굴림" pitchFamily="34" charset="-127"/>
              </a:rPr>
              <a:t>designer</a:t>
            </a:r>
            <a:r>
              <a:rPr lang="en-US" altLang="ko-KR" sz="2400" dirty="0">
                <a:solidFill>
                  <a:schemeClr val="bg1"/>
                </a:solidFill>
                <a:ea typeface="굴림" pitchFamily="34" charset="-127"/>
              </a:rPr>
              <a:t>’s view</a:t>
            </a:r>
          </a:p>
          <a:p>
            <a:pPr lvl="1">
              <a:lnSpc>
                <a:spcPct val="90000"/>
              </a:lnSpc>
            </a:pPr>
            <a:r>
              <a:rPr lang="en-US" altLang="ko-KR" sz="2000" dirty="0">
                <a:solidFill>
                  <a:schemeClr val="bg1"/>
                </a:solidFill>
                <a:ea typeface="굴림" pitchFamily="34" charset="-127"/>
              </a:rPr>
              <a:t>A translation of the client’s perceptions/requirements into a product</a:t>
            </a:r>
          </a:p>
          <a:p>
            <a:pPr lvl="1">
              <a:lnSpc>
                <a:spcPct val="90000"/>
              </a:lnSpc>
            </a:pPr>
            <a:r>
              <a:rPr lang="en-US" altLang="ko-KR" sz="2000" dirty="0">
                <a:solidFill>
                  <a:schemeClr val="bg1"/>
                </a:solidFill>
                <a:ea typeface="굴림" pitchFamily="34" charset="-127"/>
              </a:rPr>
              <a:t>Tasks translated into a physical product </a:t>
            </a:r>
          </a:p>
          <a:p>
            <a:pPr>
              <a:lnSpc>
                <a:spcPct val="90000"/>
              </a:lnSpc>
            </a:pPr>
            <a:r>
              <a:rPr lang="en-US" altLang="ko-KR" sz="2400" dirty="0" err="1">
                <a:solidFill>
                  <a:schemeClr val="bg1"/>
                </a:solidFill>
                <a:ea typeface="굴림" pitchFamily="34" charset="-127"/>
              </a:rPr>
              <a:t>Constractor’s</a:t>
            </a:r>
            <a:r>
              <a:rPr lang="en-US" altLang="ko-KR" sz="2400" dirty="0">
                <a:solidFill>
                  <a:schemeClr val="bg1"/>
                </a:solidFill>
                <a:ea typeface="굴림" pitchFamily="34" charset="-127"/>
              </a:rPr>
              <a:t> plans – </a:t>
            </a:r>
            <a:r>
              <a:rPr lang="en-US" altLang="ko-KR" sz="2400" u="sng" dirty="0">
                <a:solidFill>
                  <a:schemeClr val="bg1"/>
                </a:solidFill>
                <a:ea typeface="굴림" pitchFamily="34" charset="-127"/>
              </a:rPr>
              <a:t>builder</a:t>
            </a:r>
            <a:r>
              <a:rPr lang="en-US" altLang="ko-KR" sz="2400" dirty="0">
                <a:solidFill>
                  <a:schemeClr val="bg1"/>
                </a:solidFill>
                <a:ea typeface="굴림" pitchFamily="34" charset="-127"/>
              </a:rPr>
              <a:t>’s view</a:t>
            </a:r>
          </a:p>
          <a:p>
            <a:pPr lvl="1">
              <a:lnSpc>
                <a:spcPct val="90000"/>
              </a:lnSpc>
            </a:pPr>
            <a:r>
              <a:rPr lang="en-US" altLang="ko-KR" sz="2000" dirty="0">
                <a:solidFill>
                  <a:schemeClr val="bg1"/>
                </a:solidFill>
                <a:ea typeface="굴림" pitchFamily="34" charset="-127"/>
              </a:rPr>
              <a:t>The plans representing builder’s perspective</a:t>
            </a:r>
          </a:p>
          <a:p>
            <a:pPr lvl="1">
              <a:lnSpc>
                <a:spcPct val="90000"/>
              </a:lnSpc>
            </a:pPr>
            <a:r>
              <a:rPr lang="en-US" altLang="ko-KR" sz="2000" dirty="0">
                <a:solidFill>
                  <a:schemeClr val="bg1"/>
                </a:solidFill>
                <a:ea typeface="굴림" pitchFamily="34" charset="-127"/>
              </a:rPr>
              <a:t>How tasks are accomplished given technology constraints </a:t>
            </a:r>
            <a:endParaRPr lang="en-US" altLang="id-ID" sz="2000" dirty="0">
              <a:solidFill>
                <a:schemeClr val="bg1"/>
              </a:solidFill>
            </a:endParaRPr>
          </a:p>
        </p:txBody>
      </p:sp>
    </p:spTree>
    <p:extLst>
      <p:ext uri="{BB962C8B-B14F-4D97-AF65-F5344CB8AC3E}">
        <p14:creationId xmlns:p14="http://schemas.microsoft.com/office/powerpoint/2010/main" xmlns="" val="660462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r>
              <a:rPr lang="id-ID" altLang="ko-KR" sz="4000" dirty="0" smtClean="0">
                <a:ea typeface="굴림" pitchFamily="34" charset="-127"/>
              </a:rPr>
              <a:t/>
            </a:r>
            <a:br>
              <a:rPr lang="id-ID" altLang="ko-KR" sz="4000" dirty="0" smtClean="0">
                <a:ea typeface="굴림" pitchFamily="34" charset="-127"/>
              </a:rPr>
            </a:br>
            <a:r>
              <a:rPr lang="en-US" altLang="ko-KR" sz="4000" dirty="0" smtClean="0">
                <a:solidFill>
                  <a:schemeClr val="bg1"/>
                </a:solidFill>
                <a:ea typeface="굴림" pitchFamily="34" charset="-127"/>
              </a:rPr>
              <a:t>2</a:t>
            </a:r>
            <a:r>
              <a:rPr lang="en-US" altLang="ko-KR" sz="4000" dirty="0">
                <a:solidFill>
                  <a:schemeClr val="bg1"/>
                </a:solidFill>
                <a:ea typeface="굴림" pitchFamily="34" charset="-127"/>
              </a:rPr>
              <a:t>.  What are the architectural representations of an IS?</a:t>
            </a:r>
            <a:endParaRPr lang="en-US" altLang="id-ID" sz="4000" dirty="0">
              <a:solidFill>
                <a:schemeClr val="bg1"/>
              </a:solidFill>
            </a:endParaRPr>
          </a:p>
        </p:txBody>
      </p:sp>
      <p:sp>
        <p:nvSpPr>
          <p:cNvPr id="11267" name="Rectangle 3"/>
          <p:cNvSpPr>
            <a:spLocks noGrp="1" noChangeArrowheads="1"/>
          </p:cNvSpPr>
          <p:nvPr>
            <p:ph type="body" idx="1"/>
          </p:nvPr>
        </p:nvSpPr>
        <p:spPr>
          <a:xfrm>
            <a:off x="457200" y="5486400"/>
            <a:ext cx="8229600" cy="1219200"/>
          </a:xfrm>
        </p:spPr>
        <p:txBody>
          <a:bodyPr/>
          <a:lstStyle/>
          <a:p>
            <a:pPr>
              <a:lnSpc>
                <a:spcPct val="80000"/>
              </a:lnSpc>
            </a:pPr>
            <a:r>
              <a:rPr lang="en-US" altLang="ko-KR" sz="2800" dirty="0">
                <a:solidFill>
                  <a:schemeClr val="bg1"/>
                </a:solidFill>
                <a:ea typeface="굴림" pitchFamily="34" charset="-127"/>
              </a:rPr>
              <a:t>Each of the architectural representations (artifacts) differs from the other in essence, not merely in level of detail</a:t>
            </a:r>
            <a:endParaRPr lang="en-US" altLang="id-ID" sz="2800" dirty="0">
              <a:solidFill>
                <a:schemeClr val="bg1"/>
              </a:solidFill>
            </a:endParaRPr>
          </a:p>
        </p:txBody>
      </p:sp>
      <p:pic>
        <p:nvPicPr>
          <p:cNvPr id="11268" name="Picture 4" descr="zachman_Table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57200" y="1752600"/>
            <a:ext cx="8305800" cy="3554413"/>
          </a:xfrm>
          <a:prstGeom prst="rect">
            <a:avLst/>
          </a:prstGeom>
          <a:noFill/>
          <a:extLst>
            <a:ext uri="{909E8E84-426E-40DD-AFC4-6F175D3DCCD1}">
              <a14:hiddenFill xmlns:a14="http://schemas.microsoft.com/office/drawing/2010/main" xmlns="">
                <a:solidFill>
                  <a:srgbClr val="FFFFFF"/>
                </a:solidFill>
              </a14:hiddenFill>
            </a:ext>
          </a:extLst>
        </p:spPr>
      </p:pic>
      <p:sp>
        <p:nvSpPr>
          <p:cNvPr id="11269" name="Rectangle 5"/>
          <p:cNvSpPr>
            <a:spLocks noChangeArrowheads="1"/>
          </p:cNvSpPr>
          <p:nvPr/>
        </p:nvSpPr>
        <p:spPr bwMode="auto">
          <a:xfrm>
            <a:off x="6096000" y="2133600"/>
            <a:ext cx="2362200" cy="3048000"/>
          </a:xfrm>
          <a:prstGeom prst="rect">
            <a:avLst/>
          </a:prstGeom>
          <a:noFill/>
          <a:ln w="25400">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11270" name="Rectangle 6"/>
          <p:cNvSpPr>
            <a:spLocks noChangeArrowheads="1"/>
          </p:cNvSpPr>
          <p:nvPr/>
        </p:nvSpPr>
        <p:spPr bwMode="auto">
          <a:xfrm>
            <a:off x="533400" y="2133600"/>
            <a:ext cx="1371600" cy="3048000"/>
          </a:xfrm>
          <a:prstGeom prst="rect">
            <a:avLst/>
          </a:prstGeom>
          <a:noFill/>
          <a:ln w="25400">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Tree>
    <p:extLst>
      <p:ext uri="{BB962C8B-B14F-4D97-AF65-F5344CB8AC3E}">
        <p14:creationId xmlns:p14="http://schemas.microsoft.com/office/powerpoint/2010/main" xmlns="" val="2712062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274638"/>
            <a:ext cx="9144000" cy="1143000"/>
          </a:xfrm>
        </p:spPr>
        <p:txBody>
          <a:bodyPr>
            <a:normAutofit fontScale="90000"/>
          </a:bodyPr>
          <a:lstStyle/>
          <a:p>
            <a:r>
              <a:rPr lang="en-US" altLang="ko-KR" sz="4000" dirty="0">
                <a:ea typeface="굴림" pitchFamily="34" charset="-127"/>
              </a:rPr>
              <a:t>3. </a:t>
            </a:r>
            <a:r>
              <a:rPr lang="en-US" altLang="ko-KR" sz="4000" dirty="0">
                <a:solidFill>
                  <a:schemeClr val="bg1"/>
                </a:solidFill>
                <a:ea typeface="굴림" pitchFamily="34" charset="-127"/>
              </a:rPr>
              <a:t>What are types of component descriptions</a:t>
            </a:r>
            <a:r>
              <a:rPr lang="en-US" altLang="ko-KR" sz="4000" dirty="0">
                <a:ea typeface="굴림" pitchFamily="34" charset="-127"/>
              </a:rPr>
              <a:t>?</a:t>
            </a:r>
            <a:endParaRPr lang="en-US" altLang="id-ID" sz="4000" dirty="0"/>
          </a:p>
        </p:txBody>
      </p:sp>
      <p:sp>
        <p:nvSpPr>
          <p:cNvPr id="12291" name="Rectangle 3"/>
          <p:cNvSpPr>
            <a:spLocks noGrp="1" noChangeArrowheads="1"/>
          </p:cNvSpPr>
          <p:nvPr>
            <p:ph type="body" idx="1"/>
          </p:nvPr>
        </p:nvSpPr>
        <p:spPr>
          <a:xfrm>
            <a:off x="123825" y="1219200"/>
            <a:ext cx="8229600" cy="5029200"/>
          </a:xfrm>
        </p:spPr>
        <p:txBody>
          <a:bodyPr/>
          <a:lstStyle/>
          <a:p>
            <a:pPr>
              <a:buFontTx/>
              <a:buNone/>
            </a:pPr>
            <a:r>
              <a:rPr lang="en-US" altLang="ko-KR" sz="2400" dirty="0">
                <a:solidFill>
                  <a:schemeClr val="bg1"/>
                </a:solidFill>
                <a:ea typeface="굴림" pitchFamily="34" charset="-127"/>
              </a:rPr>
              <a:t>The same product can be described differently in terms of:</a:t>
            </a:r>
          </a:p>
          <a:p>
            <a:r>
              <a:rPr lang="en-US" altLang="ko-KR" sz="2400" u="sng" dirty="0">
                <a:solidFill>
                  <a:schemeClr val="bg1"/>
                </a:solidFill>
                <a:ea typeface="굴림" pitchFamily="34" charset="-127"/>
              </a:rPr>
              <a:t>Data model</a:t>
            </a:r>
            <a:r>
              <a:rPr lang="en-US" altLang="ko-KR" sz="2400" dirty="0">
                <a:solidFill>
                  <a:schemeClr val="bg1"/>
                </a:solidFill>
                <a:ea typeface="굴림" pitchFamily="34" charset="-127"/>
              </a:rPr>
              <a:t>: What things are made of, entity-relationship-entity (Description I)</a:t>
            </a:r>
          </a:p>
          <a:p>
            <a:r>
              <a:rPr lang="en-US" altLang="ko-KR" sz="2400" u="sng" dirty="0">
                <a:solidFill>
                  <a:schemeClr val="bg1"/>
                </a:solidFill>
                <a:ea typeface="굴림" pitchFamily="34" charset="-127"/>
              </a:rPr>
              <a:t>Process model</a:t>
            </a:r>
            <a:r>
              <a:rPr lang="en-US" altLang="ko-KR" sz="2400" dirty="0">
                <a:solidFill>
                  <a:schemeClr val="bg1"/>
                </a:solidFill>
                <a:ea typeface="굴림" pitchFamily="34" charset="-127"/>
              </a:rPr>
              <a:t>: How things work, input-process-output (Description II)</a:t>
            </a:r>
          </a:p>
          <a:p>
            <a:r>
              <a:rPr lang="en-US" altLang="ko-KR" sz="2400" u="sng" dirty="0">
                <a:solidFill>
                  <a:schemeClr val="bg1"/>
                </a:solidFill>
                <a:ea typeface="굴림" pitchFamily="34" charset="-127"/>
              </a:rPr>
              <a:t>Network model</a:t>
            </a:r>
            <a:r>
              <a:rPr lang="en-US" altLang="ko-KR" sz="2400" dirty="0">
                <a:solidFill>
                  <a:schemeClr val="bg1"/>
                </a:solidFill>
                <a:ea typeface="굴림" pitchFamily="34" charset="-127"/>
              </a:rPr>
              <a:t>: Where the flow occurs, Node-line-node (Description III)</a:t>
            </a:r>
            <a:endParaRPr lang="en-US" altLang="id-ID" sz="2400" dirty="0">
              <a:solidFill>
                <a:schemeClr val="bg1"/>
              </a:solidFill>
            </a:endParaRPr>
          </a:p>
        </p:txBody>
      </p:sp>
      <p:pic>
        <p:nvPicPr>
          <p:cNvPr id="12292" name="Picture 4" descr="zachman_Table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23825" y="4267200"/>
            <a:ext cx="8867775" cy="2565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28245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id-ID" altLang="ko-KR" dirty="0" smtClean="0">
                <a:solidFill>
                  <a:schemeClr val="bg1"/>
                </a:solidFill>
                <a:ea typeface="굴림" pitchFamily="34" charset="-127"/>
              </a:rPr>
              <a:t/>
            </a:r>
            <a:br>
              <a:rPr lang="id-ID" altLang="ko-KR" dirty="0" smtClean="0">
                <a:solidFill>
                  <a:schemeClr val="bg1"/>
                </a:solidFill>
                <a:ea typeface="굴림" pitchFamily="34" charset="-127"/>
              </a:rPr>
            </a:br>
            <a:r>
              <a:rPr lang="en-US" altLang="ko-KR" dirty="0" smtClean="0">
                <a:solidFill>
                  <a:schemeClr val="bg1"/>
                </a:solidFill>
                <a:ea typeface="굴림" pitchFamily="34" charset="-127"/>
              </a:rPr>
              <a:t>4</a:t>
            </a:r>
            <a:r>
              <a:rPr lang="en-US" altLang="ko-KR" dirty="0">
                <a:solidFill>
                  <a:schemeClr val="bg1"/>
                </a:solidFill>
                <a:ea typeface="굴림" pitchFamily="34" charset="-127"/>
              </a:rPr>
              <a:t>. What is a framework for ISA?</a:t>
            </a:r>
            <a:endParaRPr lang="en-US" altLang="id-ID" dirty="0">
              <a:solidFill>
                <a:schemeClr val="bg1"/>
              </a:solidFill>
            </a:endParaRPr>
          </a:p>
        </p:txBody>
      </p:sp>
      <p:sp>
        <p:nvSpPr>
          <p:cNvPr id="13315" name="Rectangle 3"/>
          <p:cNvSpPr>
            <a:spLocks noGrp="1" noChangeArrowheads="1"/>
          </p:cNvSpPr>
          <p:nvPr>
            <p:ph type="body" idx="1"/>
          </p:nvPr>
        </p:nvSpPr>
        <p:spPr/>
        <p:txBody>
          <a:bodyPr/>
          <a:lstStyle/>
          <a:p>
            <a:pPr>
              <a:lnSpc>
                <a:spcPct val="80000"/>
              </a:lnSpc>
            </a:pPr>
            <a:r>
              <a:rPr lang="en-US" altLang="ko-KR" sz="2800" dirty="0">
                <a:solidFill>
                  <a:schemeClr val="bg1"/>
                </a:solidFill>
                <a:ea typeface="굴림" pitchFamily="34" charset="-127"/>
              </a:rPr>
              <a:t>Two axes of the framework for information systems architecture are important</a:t>
            </a:r>
          </a:p>
          <a:p>
            <a:pPr>
              <a:lnSpc>
                <a:spcPct val="80000"/>
              </a:lnSpc>
              <a:buFontTx/>
              <a:buNone/>
            </a:pPr>
            <a:r>
              <a:rPr lang="en-US" altLang="ko-KR" sz="2800" dirty="0">
                <a:solidFill>
                  <a:schemeClr val="bg1"/>
                </a:solidFill>
                <a:ea typeface="굴림" pitchFamily="34" charset="-127"/>
              </a:rPr>
              <a:t>1) Architectural Representations</a:t>
            </a:r>
          </a:p>
          <a:p>
            <a:pPr lvl="1">
              <a:lnSpc>
                <a:spcPct val="80000"/>
              </a:lnSpc>
            </a:pPr>
            <a:r>
              <a:rPr lang="en-US" altLang="ko-KR" sz="2400" dirty="0">
                <a:solidFill>
                  <a:schemeClr val="bg1"/>
                </a:solidFill>
                <a:ea typeface="굴림" pitchFamily="34" charset="-127"/>
              </a:rPr>
              <a:t>It represents different perspectives of the different participants</a:t>
            </a:r>
          </a:p>
          <a:p>
            <a:pPr lvl="1">
              <a:lnSpc>
                <a:spcPct val="80000"/>
              </a:lnSpc>
            </a:pPr>
            <a:r>
              <a:rPr lang="en-US" altLang="ko-KR" sz="2400" dirty="0">
                <a:solidFill>
                  <a:schemeClr val="bg1"/>
                </a:solidFill>
                <a:ea typeface="굴림" pitchFamily="34" charset="-127"/>
              </a:rPr>
              <a:t>Client, designer, builder’s view (person centric)</a:t>
            </a:r>
          </a:p>
          <a:p>
            <a:pPr lvl="1">
              <a:lnSpc>
                <a:spcPct val="80000"/>
              </a:lnSpc>
            </a:pPr>
            <a:r>
              <a:rPr lang="en-US" altLang="ko-KR" sz="2400" dirty="0">
                <a:solidFill>
                  <a:schemeClr val="bg1"/>
                </a:solidFill>
                <a:ea typeface="굴림" pitchFamily="34" charset="-127"/>
              </a:rPr>
              <a:t>Business, information system, technology model</a:t>
            </a:r>
          </a:p>
          <a:p>
            <a:pPr>
              <a:lnSpc>
                <a:spcPct val="80000"/>
              </a:lnSpc>
              <a:buFontTx/>
              <a:buNone/>
            </a:pPr>
            <a:r>
              <a:rPr lang="en-US" altLang="ko-KR" sz="2800" dirty="0">
                <a:solidFill>
                  <a:schemeClr val="bg1"/>
                </a:solidFill>
                <a:ea typeface="굴림" pitchFamily="34" charset="-127"/>
              </a:rPr>
              <a:t>2) Types of Component Descriptions</a:t>
            </a:r>
          </a:p>
          <a:p>
            <a:pPr lvl="1">
              <a:lnSpc>
                <a:spcPct val="80000"/>
              </a:lnSpc>
            </a:pPr>
            <a:r>
              <a:rPr lang="en-US" altLang="ko-KR" sz="2400" dirty="0">
                <a:solidFill>
                  <a:schemeClr val="bg1"/>
                </a:solidFill>
                <a:ea typeface="굴림" pitchFamily="34" charset="-127"/>
              </a:rPr>
              <a:t>The same product can be described, for different purposes, in different ways</a:t>
            </a:r>
          </a:p>
          <a:p>
            <a:pPr lvl="1">
              <a:lnSpc>
                <a:spcPct val="80000"/>
              </a:lnSpc>
            </a:pPr>
            <a:r>
              <a:rPr lang="en-US" altLang="ko-KR" sz="2400" dirty="0">
                <a:solidFill>
                  <a:schemeClr val="bg1"/>
                </a:solidFill>
                <a:ea typeface="굴림" pitchFamily="34" charset="-127"/>
              </a:rPr>
              <a:t>Structure, transform, flow</a:t>
            </a:r>
          </a:p>
          <a:p>
            <a:pPr lvl="1">
              <a:lnSpc>
                <a:spcPct val="80000"/>
              </a:lnSpc>
            </a:pPr>
            <a:r>
              <a:rPr lang="en-US" altLang="ko-KR" sz="2400" dirty="0">
                <a:solidFill>
                  <a:schemeClr val="bg1"/>
                </a:solidFill>
                <a:ea typeface="굴림" pitchFamily="34" charset="-127"/>
              </a:rPr>
              <a:t>Data, process, network (connectivity) centric views</a:t>
            </a:r>
            <a:endParaRPr lang="en-US" altLang="id-ID" sz="2400" dirty="0">
              <a:solidFill>
                <a:schemeClr val="bg1"/>
              </a:solidFill>
            </a:endParaRPr>
          </a:p>
        </p:txBody>
      </p:sp>
    </p:spTree>
    <p:extLst>
      <p:ext uri="{BB962C8B-B14F-4D97-AF65-F5344CB8AC3E}">
        <p14:creationId xmlns:p14="http://schemas.microsoft.com/office/powerpoint/2010/main" xmlns="" val="2836568629"/>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TotalTime>
  <Words>1048</Words>
  <Application>Microsoft Office PowerPoint</Application>
  <PresentationFormat>On-screen Show (4:3)</PresentationFormat>
  <Paragraphs>154</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2_Office Theme</vt:lpstr>
      <vt:lpstr>Slide 1</vt:lpstr>
      <vt:lpstr> Outline</vt:lpstr>
      <vt:lpstr> 1. What is an Enterprise Information System Architecture (EISA)? (http://www.zachman.com/about-the-zachman-framework)</vt:lpstr>
      <vt:lpstr>Why do we need shared terms for information systems architecture?</vt:lpstr>
      <vt:lpstr>  Three main participants - analogy of architectural concept -</vt:lpstr>
      <vt:lpstr> Analogy of architectural concept</vt:lpstr>
      <vt:lpstr> 2.  What are the architectural representations of an IS?</vt:lpstr>
      <vt:lpstr>3. What are types of component descriptions?</vt:lpstr>
      <vt:lpstr> 4. What is a framework for ISA?</vt:lpstr>
      <vt:lpstr> Framework of IS architecture</vt:lpstr>
      <vt:lpstr>5. What are the elements of Zachman’s Framework  for Information Systems Architecture?</vt:lpstr>
      <vt:lpstr>   A. Architectural representations for  describing the data (see handout)</vt:lpstr>
      <vt:lpstr>  B. Architectural representations for describing the process</vt:lpstr>
      <vt:lpstr>C.   Architectural representations for describing the network</vt:lpstr>
      <vt:lpstr>C. Architectural representations for other components</vt:lpstr>
      <vt:lpstr> Conclusions</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Class</cp:lastModifiedBy>
  <cp:revision>24</cp:revision>
  <dcterms:created xsi:type="dcterms:W3CDTF">2013-09-12T06:02:39Z</dcterms:created>
  <dcterms:modified xsi:type="dcterms:W3CDTF">2013-09-26T01:32:47Z</dcterms:modified>
</cp:coreProperties>
</file>