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6" r:id="rId2"/>
    <p:sldId id="256" r:id="rId3"/>
    <p:sldId id="267" r:id="rId4"/>
    <p:sldId id="268" r:id="rId5"/>
    <p:sldId id="269" r:id="rId6"/>
    <p:sldId id="270" r:id="rId7"/>
    <p:sldId id="271" r:id="rId8"/>
    <p:sldId id="272" r:id="rId9"/>
    <p:sldId id="273" r:id="rId10"/>
    <p:sldId id="274" r:id="rId11"/>
    <p:sldId id="275" r:id="rId12"/>
    <p:sldId id="276" r:id="rId13"/>
    <p:sldId id="277" r:id="rId14"/>
    <p:sldId id="27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600"/>
    <p:restoredTop sz="95439"/>
  </p:normalViewPr>
  <p:slideViewPr>
    <p:cSldViewPr snapToGrid="0" snapToObjects="1">
      <p:cViewPr varScale="1">
        <p:scale>
          <a:sx n="91" d="100"/>
          <a:sy n="91" d="100"/>
        </p:scale>
        <p:origin x="184"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12545AA3-23C4-BD4C-9DF6-6174EFE00073}"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136767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2545AA3-23C4-BD4C-9DF6-6174EFE00073}"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5012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2545AA3-23C4-BD4C-9DF6-6174EFE00073}"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057551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2545AA3-23C4-BD4C-9DF6-6174EFE00073}"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63815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2545AA3-23C4-BD4C-9DF6-6174EFE00073}" type="datetimeFigureOut">
              <a:rPr lang="en-US" smtClean="0"/>
              <a:t>3/26/18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81029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2545AA3-23C4-BD4C-9DF6-6174EFE00073}"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76359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2545AA3-23C4-BD4C-9DF6-6174EFE00073}" type="datetimeFigureOut">
              <a:rPr lang="en-US" smtClean="0"/>
              <a:t>3/26/18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322849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12545AA3-23C4-BD4C-9DF6-6174EFE00073}" type="datetimeFigureOut">
              <a:rPr lang="en-US" smtClean="0"/>
              <a:t>3/26/18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237903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45AA3-23C4-BD4C-9DF6-6174EFE00073}" type="datetimeFigureOut">
              <a:rPr lang="en-US" smtClean="0"/>
              <a:t>3/26/18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1982200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2545AA3-23C4-BD4C-9DF6-6174EFE00073}"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927886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2545AA3-23C4-BD4C-9DF6-6174EFE00073}" type="datetimeFigureOut">
              <a:rPr lang="en-US" smtClean="0"/>
              <a:t>3/26/18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D76F6-97A7-7B4A-B017-382814C5C195}" type="slidenum">
              <a:rPr lang="en-US" smtClean="0"/>
              <a:t>‹#›</a:t>
            </a:fld>
            <a:endParaRPr lang="en-US"/>
          </a:p>
        </p:txBody>
      </p:sp>
    </p:spTree>
    <p:extLst>
      <p:ext uri="{BB962C8B-B14F-4D97-AF65-F5344CB8AC3E}">
        <p14:creationId xmlns:p14="http://schemas.microsoft.com/office/powerpoint/2010/main" val="21132413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45AA3-23C4-BD4C-9DF6-6174EFE00073}" type="datetimeFigureOut">
              <a:rPr lang="en-US" smtClean="0"/>
              <a:t>3/26/18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D76F6-97A7-7B4A-B017-382814C5C195}" type="slidenum">
              <a:rPr lang="en-US" smtClean="0"/>
              <a:t>‹#›</a:t>
            </a:fld>
            <a:endParaRPr lang="en-US"/>
          </a:p>
        </p:txBody>
      </p:sp>
    </p:spTree>
    <p:extLst>
      <p:ext uri="{BB962C8B-B14F-4D97-AF65-F5344CB8AC3E}">
        <p14:creationId xmlns:p14="http://schemas.microsoft.com/office/powerpoint/2010/main" val="428235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4483" y="1606356"/>
            <a:ext cx="5940083" cy="2458329"/>
          </a:xfrm>
        </p:spPr>
        <p:txBody>
          <a:bodyPr>
            <a:normAutofit/>
          </a:bodyPr>
          <a:lstStyle/>
          <a:p>
            <a:r>
              <a:rPr lang="en-US" sz="2700" b="1"/>
              <a:t>ESTETIKA</a:t>
            </a:r>
            <a:br>
              <a:rPr lang="en-US" sz="2700" b="1"/>
            </a:br>
            <a:r>
              <a:rPr lang="en-US" sz="750" dirty="0"/>
              <a:t/>
            </a:r>
            <a:br>
              <a:rPr lang="en-US" sz="750" dirty="0"/>
            </a:br>
            <a:r>
              <a:rPr lang="en-US" sz="2250" b="1" dirty="0" err="1">
                <a:solidFill>
                  <a:srgbClr val="C00000"/>
                </a:solidFill>
                <a:latin typeface="+mn-lt"/>
              </a:rPr>
              <a:t>Kuliah</a:t>
            </a:r>
            <a:r>
              <a:rPr lang="en-US" sz="2250" b="1" dirty="0">
                <a:solidFill>
                  <a:srgbClr val="C00000"/>
                </a:solidFill>
                <a:latin typeface="+mn-lt"/>
              </a:rPr>
              <a:t> ke-1</a:t>
            </a:r>
            <a:br>
              <a:rPr lang="en-US" sz="2250" b="1" dirty="0">
                <a:solidFill>
                  <a:srgbClr val="C00000"/>
                </a:solidFill>
                <a:latin typeface="+mn-lt"/>
              </a:rPr>
            </a:br>
            <a:r>
              <a:rPr lang="en-US" sz="2250" dirty="0">
                <a:latin typeface="+mn-lt"/>
              </a:rPr>
              <a:t>14 September 2017</a:t>
            </a:r>
            <a:r>
              <a:rPr lang="en-US" sz="3000" dirty="0">
                <a:latin typeface="+mn-lt"/>
              </a:rPr>
              <a:t/>
            </a:r>
            <a:br>
              <a:rPr lang="en-US" sz="3000" dirty="0">
                <a:latin typeface="+mn-lt"/>
              </a:rPr>
            </a:br>
            <a:r>
              <a:rPr lang="en-US" b="1" dirty="0" err="1">
                <a:latin typeface="+mn-lt"/>
              </a:rPr>
              <a:t>Introduksi</a:t>
            </a:r>
            <a:r>
              <a:rPr lang="en-US" sz="2025" b="1" dirty="0"/>
              <a:t/>
            </a:r>
            <a:br>
              <a:rPr lang="en-US" sz="2025" b="1" dirty="0"/>
            </a:br>
            <a:r>
              <a:rPr lang="en-US" sz="2325" b="1" dirty="0" err="1"/>
              <a:t>Mochamad</a:t>
            </a:r>
            <a:r>
              <a:rPr lang="en-US" sz="2325" b="1" dirty="0"/>
              <a:t> </a:t>
            </a:r>
            <a:r>
              <a:rPr lang="en-US" sz="2325" b="1" dirty="0" err="1"/>
              <a:t>Fauzie</a:t>
            </a:r>
            <a:r>
              <a:rPr lang="en-US" sz="2325" b="1" dirty="0"/>
              <a:t>, </a:t>
            </a:r>
            <a:r>
              <a:rPr lang="en-US" sz="2325" b="1" dirty="0" err="1"/>
              <a:t>S.Pd</a:t>
            </a:r>
            <a:r>
              <a:rPr lang="en-US" sz="2325" b="1" dirty="0"/>
              <a:t>., M.Ds</a:t>
            </a:r>
          </a:p>
        </p:txBody>
      </p:sp>
    </p:spTree>
    <p:extLst>
      <p:ext uri="{BB962C8B-B14F-4D97-AF65-F5344CB8AC3E}">
        <p14:creationId xmlns:p14="http://schemas.microsoft.com/office/powerpoint/2010/main" val="124481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528" y="658368"/>
            <a:ext cx="8241792" cy="5949696"/>
          </a:xfrm>
        </p:spPr>
        <p:txBody>
          <a:bodyPr>
            <a:normAutofit/>
          </a:bodyPr>
          <a:lstStyle/>
          <a:p>
            <a:pPr algn="l"/>
            <a:r>
              <a:rPr lang="en-US" sz="2800"/>
              <a:t>Aspek filosofis ilmu estetika dapat juga dinamakan aspek </a:t>
            </a:r>
            <a:r>
              <a:rPr lang="en-US" sz="2800" b="1" i="1"/>
              <a:t>subjektif,</a:t>
            </a:r>
            <a:r>
              <a:rPr lang="en-US" sz="2800"/>
              <a:t> karena langsung berkaitan dgn kepribadian, pendirian, dan falsafah dari pengamat ybs—yg menggunakan norma-norma filosofis </a:t>
            </a:r>
            <a:r>
              <a:rPr lang="en-US" sz="2800" u="sng"/>
              <a:t>perorangan</a:t>
            </a:r>
            <a:r>
              <a:rPr lang="en-US" sz="2800"/>
              <a:t>. Aspek filosofis dari estetika ini juga disebut </a:t>
            </a:r>
            <a:r>
              <a:rPr lang="en-US" sz="2800" i="1"/>
              <a:t>normatif</a:t>
            </a:r>
            <a:r>
              <a:rPr lang="en-US" sz="2800"/>
              <a:t>. </a:t>
            </a:r>
          </a:p>
          <a:p>
            <a:pPr algn="l"/>
            <a:endParaRPr lang="en-US" sz="2800"/>
          </a:p>
          <a:p>
            <a:pPr algn="l"/>
            <a:r>
              <a:rPr lang="en-US" sz="2800"/>
              <a:t>Selanjutnya karena pendekatan masalah estetika dgn cara yg filosofis sering didahului atau dibarengi dgn renungan (kontemplasi), maka aspek filosofis dari ilmu estetika disebut juga </a:t>
            </a:r>
            <a:r>
              <a:rPr lang="en-US" sz="2800" i="1"/>
              <a:t>estetika kontemplatif.</a:t>
            </a:r>
            <a:r>
              <a:rPr lang="en-US" sz="2800"/>
              <a:t> Dilihat dari materi yg dipersoalkan (dlm filsafat estetika kontemplatif), dibedakan dlm dua bagian: </a:t>
            </a:r>
            <a:r>
              <a:rPr lang="en-US" sz="2800" i="1"/>
              <a:t>filsafat keindahan</a:t>
            </a:r>
            <a:r>
              <a:rPr lang="en-US" sz="2800"/>
              <a:t>, dan </a:t>
            </a:r>
            <a:r>
              <a:rPr lang="en-US" sz="2800" i="1"/>
              <a:t>filsafat kesenian</a:t>
            </a:r>
            <a:r>
              <a:rPr lang="en-US" sz="2800"/>
              <a:t>.</a:t>
            </a:r>
          </a:p>
        </p:txBody>
      </p:sp>
    </p:spTree>
    <p:extLst>
      <p:ext uri="{BB962C8B-B14F-4D97-AF65-F5344CB8AC3E}">
        <p14:creationId xmlns:p14="http://schemas.microsoft.com/office/powerpoint/2010/main" val="1858784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528" y="268224"/>
            <a:ext cx="8327136" cy="6376416"/>
          </a:xfrm>
        </p:spPr>
        <p:txBody>
          <a:bodyPr>
            <a:normAutofit fontScale="92500"/>
          </a:bodyPr>
          <a:lstStyle/>
          <a:p>
            <a:pPr algn="l"/>
            <a:r>
              <a:rPr lang="en-US" sz="3200" b="1"/>
              <a:t>Manfaat mempelajari Estetika</a:t>
            </a:r>
            <a:endParaRPr lang="en-US" sz="2800"/>
          </a:p>
          <a:p>
            <a:pPr marL="457200" indent="-457200" algn="l">
              <a:buFontTx/>
              <a:buChar char="-"/>
            </a:pPr>
            <a:r>
              <a:rPr lang="en-US" sz="2800"/>
              <a:t>Memperdalam pengertian ttg rasa-indah pada umumnya dan tentang kesenian pada khususnya</a:t>
            </a:r>
          </a:p>
          <a:p>
            <a:pPr marL="457200" indent="-457200" algn="l">
              <a:buFontTx/>
              <a:buChar char="-"/>
            </a:pPr>
            <a:r>
              <a:rPr lang="en-US" sz="2800"/>
              <a:t>Memperluas pengetahuan dan menyempurnakan pengertian ttg unsur-unsur objektif yangmembangkitkan rasa-indah pada manusia dan faktor-faktor objektif yang berpengaruh pada pembangkitan rasa-indah</a:t>
            </a:r>
          </a:p>
          <a:p>
            <a:pPr marL="457200" indent="-457200" algn="l">
              <a:buFontTx/>
              <a:buChar char="-"/>
            </a:pPr>
            <a:r>
              <a:rPr lang="en-US" sz="2800"/>
              <a:t>Memperluas pengetahuan dan menyempurnakan pengertian ttg unsur-unsur subjektif yang berpengaruh atas kemampuan manusia dlm menikmati keindahan</a:t>
            </a:r>
          </a:p>
          <a:p>
            <a:pPr marL="457200" indent="-457200" algn="l">
              <a:buFontTx/>
              <a:buChar char="-"/>
            </a:pPr>
            <a:r>
              <a:rPr lang="en-US" sz="2800"/>
              <a:t>Memperkokoh rasa cinta kepada kesenian dan kebudayaan bangsa pada umumnya, serta mempertajam kemampuan untuk mengapresiasi kesenian dan kebudayaan bangsa lain, yg dengan demikian mempererat hubungan antar bangsa</a:t>
            </a:r>
          </a:p>
        </p:txBody>
      </p:sp>
    </p:spTree>
    <p:extLst>
      <p:ext uri="{BB962C8B-B14F-4D97-AF65-F5344CB8AC3E}">
        <p14:creationId xmlns:p14="http://schemas.microsoft.com/office/powerpoint/2010/main" val="995358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43712"/>
            <a:ext cx="8052054" cy="5913120"/>
          </a:xfrm>
        </p:spPr>
        <p:txBody>
          <a:bodyPr>
            <a:normAutofit/>
          </a:bodyPr>
          <a:lstStyle/>
          <a:p>
            <a:pPr>
              <a:buFontTx/>
              <a:buChar char="-"/>
            </a:pPr>
            <a:r>
              <a:rPr lang="en-US"/>
              <a:t>Memupuk kehalusan rasa dalam manusia pada umumnya</a:t>
            </a:r>
          </a:p>
          <a:p>
            <a:pPr>
              <a:buFontTx/>
              <a:buChar char="-"/>
            </a:pPr>
            <a:r>
              <a:rPr lang="en-US"/>
              <a:t>Memperdalam pengertian keterkaitan wujud berkesenian dgn tata kehidupan, kebudayaan, dan perekonomian masyarakat yg bersangkutan</a:t>
            </a:r>
          </a:p>
          <a:p>
            <a:pPr>
              <a:buFontTx/>
              <a:buChar char="-"/>
            </a:pPr>
            <a:r>
              <a:rPr lang="en-US"/>
              <a:t>Memantapkan kemampuan penilaian karya seni dan dgn jalan itu secara tidak langsung mengembangkan apresiasi seni masyarakat pada umumnya</a:t>
            </a:r>
          </a:p>
          <a:p>
            <a:pPr>
              <a:buFontTx/>
              <a:buChar char="-"/>
            </a:pPr>
            <a:r>
              <a:rPr lang="en-US"/>
              <a:t>Memantapkan kewaspadaan atas pengaruh-pengaruh yg negatif yg dapat merusak mutu kesenian dan berbahaya terhadap kelestarian aspek-aspek dan nilai-nilai tertentu dari kebudayaan kita</a:t>
            </a:r>
          </a:p>
        </p:txBody>
      </p:sp>
    </p:spTree>
    <p:extLst>
      <p:ext uri="{BB962C8B-B14F-4D97-AF65-F5344CB8AC3E}">
        <p14:creationId xmlns:p14="http://schemas.microsoft.com/office/powerpoint/2010/main" val="1148144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72896"/>
            <a:ext cx="7886700" cy="5104067"/>
          </a:xfrm>
        </p:spPr>
        <p:txBody>
          <a:bodyPr>
            <a:normAutofit/>
          </a:bodyPr>
          <a:lstStyle/>
          <a:p>
            <a:pPr>
              <a:buFontTx/>
              <a:buChar char="-"/>
            </a:pPr>
            <a:r>
              <a:rPr lang="en-US"/>
              <a:t>Secara tidak langsung, dgn bobot yg baik yang dibawakan kesenian, dapat memperkokoh masyarakat dlm keyakinan akan kesusilaan, moralitas, perikemanusiaan, dan keTuhanan</a:t>
            </a:r>
          </a:p>
          <a:p>
            <a:pPr>
              <a:buFontTx/>
              <a:buChar char="-"/>
            </a:pPr>
            <a:r>
              <a:rPr lang="en-US"/>
              <a:t>Melatih diri disiplin dlm cara berpikir dan mengatur pemikiran secara sistematis, membangkitkan potensi untuk berfalsafat—yg akan memberi kemudahan dlm menghadapi segala permasalahan, memberi wawasan yg luas dan bekal bagi kehidupan spiritual dan psikologis kita. </a:t>
            </a:r>
          </a:p>
          <a:p>
            <a:pPr marL="0" indent="0" algn="ctr">
              <a:buNone/>
            </a:pPr>
            <a:r>
              <a:rPr lang="en-US"/>
              <a:t>___________</a:t>
            </a:r>
          </a:p>
          <a:p>
            <a:pPr marL="0" indent="0">
              <a:buNone/>
            </a:pPr>
            <a:endParaRPr lang="en-US"/>
          </a:p>
          <a:p>
            <a:endParaRPr lang="en-US"/>
          </a:p>
        </p:txBody>
      </p:sp>
    </p:spTree>
    <p:extLst>
      <p:ext uri="{BB962C8B-B14F-4D97-AF65-F5344CB8AC3E}">
        <p14:creationId xmlns:p14="http://schemas.microsoft.com/office/powerpoint/2010/main" val="209873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72896"/>
            <a:ext cx="7886700" cy="5104067"/>
          </a:xfrm>
        </p:spPr>
        <p:txBody>
          <a:bodyPr>
            <a:normAutofit/>
          </a:bodyPr>
          <a:lstStyle/>
          <a:p>
            <a:pPr marL="0" indent="0">
              <a:buNone/>
            </a:pPr>
            <a:r>
              <a:rPr lang="en-US" b="1"/>
              <a:t>KONTRAK PERKULIAHAN</a:t>
            </a:r>
          </a:p>
          <a:p>
            <a:pPr>
              <a:buFontTx/>
              <a:buChar char="-"/>
            </a:pPr>
            <a:r>
              <a:rPr lang="en-US"/>
              <a:t>Pokok-pokok bahasan sampai dengan UAS</a:t>
            </a:r>
          </a:p>
          <a:p>
            <a:pPr>
              <a:buFontTx/>
              <a:buChar char="-"/>
            </a:pPr>
            <a:r>
              <a:rPr lang="en-US"/>
              <a:t>Presensi</a:t>
            </a:r>
          </a:p>
          <a:p>
            <a:pPr>
              <a:buFontTx/>
              <a:buChar char="-"/>
            </a:pPr>
            <a:r>
              <a:rPr lang="en-US"/>
              <a:t>Toleransi keterlambatan</a:t>
            </a:r>
          </a:p>
          <a:p>
            <a:pPr>
              <a:buFontTx/>
              <a:buChar char="-"/>
            </a:pPr>
            <a:r>
              <a:rPr lang="en-US"/>
              <a:t>Tugas-tugas</a:t>
            </a:r>
          </a:p>
          <a:p>
            <a:pPr>
              <a:buFontTx/>
              <a:buChar char="-"/>
            </a:pPr>
            <a:r>
              <a:rPr lang="en-US"/>
              <a:t>UTS dan UAS</a:t>
            </a:r>
          </a:p>
          <a:p>
            <a:pPr>
              <a:buFontTx/>
              <a:buChar char="-"/>
            </a:pPr>
            <a:r>
              <a:rPr lang="en-US"/>
              <a:t>Alat dan media</a:t>
            </a:r>
          </a:p>
          <a:p>
            <a:pPr>
              <a:buFontTx/>
              <a:buChar char="-"/>
            </a:pPr>
            <a:r>
              <a:rPr lang="en-US"/>
              <a:t>Buku-buku rujukan</a:t>
            </a:r>
          </a:p>
          <a:p>
            <a:pPr>
              <a:buFontTx/>
              <a:buChar char="-"/>
            </a:pPr>
            <a:r>
              <a:rPr lang="en-US"/>
              <a:t>Dll. </a:t>
            </a:r>
          </a:p>
          <a:p>
            <a:pPr marL="0" indent="0" algn="ctr">
              <a:buNone/>
            </a:pPr>
            <a:endParaRPr lang="en-US"/>
          </a:p>
          <a:p>
            <a:pPr marL="0" indent="0">
              <a:buNone/>
            </a:pPr>
            <a:endParaRPr lang="en-US"/>
          </a:p>
          <a:p>
            <a:endParaRPr lang="en-US"/>
          </a:p>
        </p:txBody>
      </p:sp>
    </p:spTree>
    <p:extLst>
      <p:ext uri="{BB962C8B-B14F-4D97-AF65-F5344CB8AC3E}">
        <p14:creationId xmlns:p14="http://schemas.microsoft.com/office/powerpoint/2010/main" val="151916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528" y="816864"/>
            <a:ext cx="8241792" cy="5791200"/>
          </a:xfrm>
        </p:spPr>
        <p:txBody>
          <a:bodyPr>
            <a:normAutofit/>
          </a:bodyPr>
          <a:lstStyle/>
          <a:p>
            <a:pPr algn="l"/>
            <a:r>
              <a:rPr lang="en-US" sz="2800"/>
              <a:t>Kita dapat menggolongkan hal-hal yang indah menjadi dua: </a:t>
            </a:r>
            <a:r>
              <a:rPr lang="en-US" sz="2800" i="1"/>
              <a:t>keindahan alami</a:t>
            </a:r>
            <a:r>
              <a:rPr lang="en-US" sz="2800"/>
              <a:t> dan </a:t>
            </a:r>
            <a:r>
              <a:rPr lang="en-US" sz="2800" i="1"/>
              <a:t>keindahan barang-barang buatan manusia atau barang kesenian.</a:t>
            </a:r>
          </a:p>
          <a:p>
            <a:pPr algn="l"/>
            <a:r>
              <a:rPr lang="en-US" sz="2800" b="1"/>
              <a:t>Keindahan alami.</a:t>
            </a:r>
            <a:r>
              <a:rPr lang="en-US" sz="2800"/>
              <a:t> Keindahan yang tidak dibuat oleh manusia, misalnya: gunung, laut, pepohonan, bunga, kupu-kupu. Atau barang-barang yang memperoleh wujud indah akibat peristiwa alam, spt.: pulau Tanah Lot yang memperoleh bentuknya akibat pukulan ombak laut selama berabad-abad lamanya. Di samping itu, ada keindahan yang dirajut oleh binatang, seperti sarang burung manyar.  </a:t>
            </a:r>
          </a:p>
        </p:txBody>
      </p:sp>
    </p:spTree>
    <p:extLst>
      <p:ext uri="{BB962C8B-B14F-4D97-AF65-F5344CB8AC3E}">
        <p14:creationId xmlns:p14="http://schemas.microsoft.com/office/powerpoint/2010/main" val="2141445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528" y="816864"/>
            <a:ext cx="8241792" cy="5791200"/>
          </a:xfrm>
        </p:spPr>
        <p:txBody>
          <a:bodyPr>
            <a:normAutofit/>
          </a:bodyPr>
          <a:lstStyle/>
          <a:p>
            <a:pPr algn="l"/>
            <a:r>
              <a:rPr lang="en-US" sz="2800" b="1"/>
              <a:t>Keindahan barang-barang buatan manusia atau barang kesenian.</a:t>
            </a:r>
            <a:r>
              <a:rPr lang="en-US" sz="2800"/>
              <a:t> Meliputi barang-barang kerajinan dengan fungsi pakai, dan barang-barang yang dibuat manusia untuk menuangkan perasaan.</a:t>
            </a:r>
          </a:p>
          <a:p>
            <a:pPr algn="l"/>
            <a:endParaRPr lang="en-US" sz="2800"/>
          </a:p>
          <a:p>
            <a:pPr algn="l"/>
            <a:r>
              <a:rPr lang="en-US" sz="2800"/>
              <a:t>Pada umumnya apa yang kita sebut </a:t>
            </a:r>
            <a:r>
              <a:rPr lang="en-US" sz="2800" i="1"/>
              <a:t>indah</a:t>
            </a:r>
            <a:r>
              <a:rPr lang="en-US" sz="2800"/>
              <a:t> di dalam jiwa, dapat menimbulkan rasa </a:t>
            </a:r>
            <a:r>
              <a:rPr lang="en-US" sz="2800" i="1"/>
              <a:t>senang</a:t>
            </a:r>
            <a:r>
              <a:rPr lang="en-US" sz="2800"/>
              <a:t>, rasa </a:t>
            </a:r>
            <a:r>
              <a:rPr lang="en-US" sz="2800" i="1"/>
              <a:t>puas</a:t>
            </a:r>
            <a:r>
              <a:rPr lang="en-US" sz="2800"/>
              <a:t>, rasa </a:t>
            </a:r>
            <a:r>
              <a:rPr lang="en-US" sz="2800" i="1"/>
              <a:t>aman</a:t>
            </a:r>
            <a:r>
              <a:rPr lang="en-US" sz="2800"/>
              <a:t>, </a:t>
            </a:r>
            <a:r>
              <a:rPr lang="en-US" sz="2800" i="1"/>
              <a:t>nyaman</a:t>
            </a:r>
            <a:r>
              <a:rPr lang="en-US" sz="2800"/>
              <a:t> dan </a:t>
            </a:r>
            <a:r>
              <a:rPr lang="en-US" sz="2800" i="1"/>
              <a:t>bahagia</a:t>
            </a:r>
            <a:r>
              <a:rPr lang="en-US" sz="2800"/>
              <a:t>, dan bila perasaan itu sangat kuat, kita merasa terpaku, terharu, terpesona, serta menimbulkan keinginan untuk mengalami kembali perasaan itu walaupun sudah dinikmati berkali-kali. </a:t>
            </a:r>
          </a:p>
        </p:txBody>
      </p:sp>
    </p:spTree>
    <p:extLst>
      <p:ext uri="{BB962C8B-B14F-4D97-AF65-F5344CB8AC3E}">
        <p14:creationId xmlns:p14="http://schemas.microsoft.com/office/powerpoint/2010/main" val="830045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528" y="816864"/>
            <a:ext cx="8241792" cy="5791200"/>
          </a:xfrm>
        </p:spPr>
        <p:txBody>
          <a:bodyPr>
            <a:normAutofit/>
          </a:bodyPr>
          <a:lstStyle/>
          <a:p>
            <a:pPr algn="l"/>
            <a:r>
              <a:rPr lang="en-US" sz="2800" b="1"/>
              <a:t>Peran Panca Indera </a:t>
            </a:r>
          </a:p>
          <a:p>
            <a:pPr algn="l"/>
            <a:r>
              <a:rPr lang="en-US" sz="2800"/>
              <a:t>Rasa </a:t>
            </a:r>
            <a:r>
              <a:rPr lang="en-US" sz="2800" i="1"/>
              <a:t>nikmat-indah</a:t>
            </a:r>
            <a:r>
              <a:rPr lang="en-US" sz="2800"/>
              <a:t> yang terjadi pada kita, timbul karena peran panca-indera yg memiliki kemampuan untuk menangkap rangsangan dari luar dan meneruskannya ke dalam. Rangsangan itu diolah menjadi kesan. Kesan ini dilanjutkan lebih jauh ke tempat tertentu di mana perasaan kita bisa menikmatinya. </a:t>
            </a:r>
          </a:p>
          <a:p>
            <a:pPr algn="l"/>
            <a:r>
              <a:rPr lang="en-US" sz="2800"/>
              <a:t>Penangkapan kesan dari luar, yang menimbulkan nikmat-indah terjadi melalui dua dari panca indera kita, yakni mata dan atau telinga; yang melalui mata kita sebut kesan </a:t>
            </a:r>
            <a:r>
              <a:rPr lang="en-US" sz="2800" i="1"/>
              <a:t>visual</a:t>
            </a:r>
            <a:r>
              <a:rPr lang="en-US" sz="2800"/>
              <a:t>, dan yang melalui telinga kesan akustik atau </a:t>
            </a:r>
            <a:r>
              <a:rPr lang="en-US" sz="2800" i="1"/>
              <a:t>auditif</a:t>
            </a:r>
            <a:r>
              <a:rPr lang="en-US" sz="2800"/>
              <a:t>. </a:t>
            </a:r>
          </a:p>
        </p:txBody>
      </p:sp>
    </p:spTree>
    <p:extLst>
      <p:ext uri="{BB962C8B-B14F-4D97-AF65-F5344CB8AC3E}">
        <p14:creationId xmlns:p14="http://schemas.microsoft.com/office/powerpoint/2010/main" val="983780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528" y="816864"/>
            <a:ext cx="8241792" cy="5791200"/>
          </a:xfrm>
        </p:spPr>
        <p:txBody>
          <a:bodyPr>
            <a:normAutofit/>
          </a:bodyPr>
          <a:lstStyle/>
          <a:p>
            <a:pPr algn="l"/>
            <a:r>
              <a:rPr lang="en-US" sz="2800" b="1"/>
              <a:t>Keindahan dan Kebaikan</a:t>
            </a:r>
          </a:p>
          <a:p>
            <a:pPr algn="l"/>
            <a:r>
              <a:rPr lang="en-US" sz="2800"/>
              <a:t>Kita mengetahui, bahwa kepuasan atau rasa bahagia akan tergugah bila kita mengalami peristiwa yang menyenangkan—terutama peristiwa </a:t>
            </a:r>
            <a:r>
              <a:rPr lang="en-US" sz="2800" i="1"/>
              <a:t>baik</a:t>
            </a:r>
            <a:r>
              <a:rPr lang="en-US" sz="2800"/>
              <a:t> yang terjadi antara manusia dengan manusia. Setelah rasa nkmat kebaikan terhadap sesama manusia yg berdasar perikemanusiaan itu dirumuskan dlm istilah </a:t>
            </a:r>
            <a:r>
              <a:rPr lang="en-US" sz="2800" b="1" i="1"/>
              <a:t>etika</a:t>
            </a:r>
            <a:r>
              <a:rPr lang="en-US" sz="2800"/>
              <a:t>, maka timbullah kebutuhan untuk mencari istilah lain untuk rasa nikmat-indah yg mulai disadari perbedaannya dgn rasa-kebaikan. </a:t>
            </a:r>
          </a:p>
          <a:p>
            <a:pPr algn="l"/>
            <a:r>
              <a:rPr lang="en-US" sz="2800"/>
              <a:t>Alexander Baumgarten berhasil mencipatakan kata </a:t>
            </a:r>
            <a:r>
              <a:rPr lang="en-US" sz="2800" b="1" i="1"/>
              <a:t>“Aesthetika” </a:t>
            </a:r>
            <a:r>
              <a:rPr lang="en-US" sz="2800"/>
              <a:t>(1750). Pada awalnya istilah ini tidak mendapat banyak perhatian dari kalangan ilmuwan dan budayawan.</a:t>
            </a:r>
          </a:p>
        </p:txBody>
      </p:sp>
    </p:spTree>
    <p:extLst>
      <p:ext uri="{BB962C8B-B14F-4D97-AF65-F5344CB8AC3E}">
        <p14:creationId xmlns:p14="http://schemas.microsoft.com/office/powerpoint/2010/main" val="1412763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528" y="1158240"/>
            <a:ext cx="8241792" cy="5449824"/>
          </a:xfrm>
        </p:spPr>
        <p:txBody>
          <a:bodyPr>
            <a:normAutofit/>
          </a:bodyPr>
          <a:lstStyle/>
          <a:p>
            <a:pPr algn="l"/>
            <a:r>
              <a:rPr lang="en-US" sz="2800"/>
              <a:t>Setelah istilah </a:t>
            </a:r>
            <a:r>
              <a:rPr lang="en-US" sz="2800" i="1"/>
              <a:t>aesthetika</a:t>
            </a:r>
            <a:r>
              <a:rPr lang="en-US" sz="2800"/>
              <a:t> diambil alih oleh filsuf Jerman yang terkemuka dan termasyhur, Immanuel Kant (1724-1804), barulah diterima oleh kalangan luas dan menyebar ke seluruh pelosok dunia. </a:t>
            </a:r>
          </a:p>
          <a:p>
            <a:pPr algn="l"/>
            <a:r>
              <a:rPr lang="en-US" sz="2800" i="1"/>
              <a:t>Aesthetika</a:t>
            </a:r>
            <a:r>
              <a:rPr lang="en-US" sz="2800"/>
              <a:t> (dlm Bahasa Indonesia: estetika) melepaskan diri dari pengertian etika. Pemisahan ini selanjutnya dibantu oleh perkembangan yg lebih jauh dlm ilmu pengetahuan di Eropa yang terjadi dlm abad ke-18 dan ke-19, hingga estetika diangkat sbg suatu cabang ilmu pengetahuan tersendiri.</a:t>
            </a:r>
          </a:p>
          <a:p>
            <a:pPr algn="r"/>
            <a:r>
              <a:rPr lang="en-US" sz="2800"/>
              <a:t>(Djelantik, 2001:1-5)</a:t>
            </a:r>
          </a:p>
        </p:txBody>
      </p:sp>
    </p:spTree>
    <p:extLst>
      <p:ext uri="{BB962C8B-B14F-4D97-AF65-F5344CB8AC3E}">
        <p14:creationId xmlns:p14="http://schemas.microsoft.com/office/powerpoint/2010/main" val="1631910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528" y="816864"/>
            <a:ext cx="8241792" cy="5791200"/>
          </a:xfrm>
        </p:spPr>
        <p:txBody>
          <a:bodyPr>
            <a:normAutofit lnSpcReduction="10000"/>
          </a:bodyPr>
          <a:lstStyle/>
          <a:p>
            <a:pPr algn="l"/>
            <a:r>
              <a:rPr lang="en-US" sz="2800" i="1"/>
              <a:t>Ilmu Estetika adalah suatu ilmu yang mempelajari segala sesuatu yang berkaitan dengan keindahan, mempelajari semua aspek dari apa yang kita sebut keindahan.</a:t>
            </a:r>
          </a:p>
          <a:p>
            <a:pPr algn="l"/>
            <a:endParaRPr lang="en-US" sz="2800"/>
          </a:p>
          <a:p>
            <a:pPr algn="l"/>
            <a:r>
              <a:rPr lang="en-US" sz="2800"/>
              <a:t>Ilmu Estetika mengandung </a:t>
            </a:r>
            <a:r>
              <a:rPr lang="en-US" sz="2800" i="1"/>
              <a:t>dua aspek</a:t>
            </a:r>
            <a:r>
              <a:rPr lang="en-US" sz="2800"/>
              <a:t>: (1) aspek ilmiah, dan; (2) aspek Filosofis</a:t>
            </a:r>
          </a:p>
          <a:p>
            <a:pPr algn="l"/>
            <a:r>
              <a:rPr lang="en-US" sz="2800" b="1"/>
              <a:t>Aspek Ilmiah. </a:t>
            </a:r>
            <a:r>
              <a:rPr lang="en-US" sz="2800"/>
              <a:t>Dalam aspek ilmiah, ilmu estetika melakukan penelitian dgn menggunakan cara-cara kerja (metodologi) yg sama dgn ilmu pengetahuan lain pd umumnya, yg terdiri dari: observasi (pengamatan), eksperimen (percobaan), dan analisa (pembahasan). Dlm aspek ilmiah ini, ilmu estetika dapat mencari bantuan beberapa ilmu pengetahuan lain, spt: fisika, matematika, biologi, psikologi, psikiatri, dsb. </a:t>
            </a:r>
          </a:p>
        </p:txBody>
      </p:sp>
    </p:spTree>
    <p:extLst>
      <p:ext uri="{BB962C8B-B14F-4D97-AF65-F5344CB8AC3E}">
        <p14:creationId xmlns:p14="http://schemas.microsoft.com/office/powerpoint/2010/main" val="1741250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528" y="816864"/>
            <a:ext cx="8241792" cy="5791200"/>
          </a:xfrm>
        </p:spPr>
        <p:txBody>
          <a:bodyPr>
            <a:normAutofit/>
          </a:bodyPr>
          <a:lstStyle/>
          <a:p>
            <a:pPr algn="l"/>
            <a:r>
              <a:rPr lang="en-US" sz="2800" b="1"/>
              <a:t>Aspek Filosofis. </a:t>
            </a:r>
            <a:r>
              <a:rPr lang="en-US" sz="2800"/>
              <a:t>Dlm aspek ini, ilmu estetika memakai metodologi yg agak berlainan. Di samping observasi dan analisa, adalah melakukan komparasi (perbandingan), analogi (menonjolkan unsur persamaan), asosiasi (pengaitan), sintesis (penggabungan), dan konklusi (penyimpulan). </a:t>
            </a:r>
          </a:p>
          <a:p>
            <a:pPr algn="l"/>
            <a:endParaRPr lang="en-US" sz="2800"/>
          </a:p>
          <a:p>
            <a:pPr algn="l"/>
            <a:r>
              <a:rPr lang="en-US" sz="2800"/>
              <a:t>Dlm kegiatan yg sangat rumit ini estetika dpt dibantu oleh ilmu-ilmu humaniora, seperti: ilmu sosial, antropologi, ilmu sastra, ilmu politik, ilmu ekonomi, teologi, dll. </a:t>
            </a:r>
          </a:p>
          <a:p>
            <a:pPr algn="l"/>
            <a:endParaRPr lang="en-US" sz="2800"/>
          </a:p>
        </p:txBody>
      </p:sp>
    </p:spTree>
    <p:extLst>
      <p:ext uri="{BB962C8B-B14F-4D97-AF65-F5344CB8AC3E}">
        <p14:creationId xmlns:p14="http://schemas.microsoft.com/office/powerpoint/2010/main" val="1434268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4528" y="816864"/>
            <a:ext cx="8241792" cy="5791200"/>
          </a:xfrm>
        </p:spPr>
        <p:txBody>
          <a:bodyPr>
            <a:normAutofit/>
          </a:bodyPr>
          <a:lstStyle/>
          <a:p>
            <a:pPr algn="l"/>
            <a:r>
              <a:rPr lang="en-US" sz="2800"/>
              <a:t>Aspek ilmiah dari ilmu estetika dapat dikatakan </a:t>
            </a:r>
            <a:r>
              <a:rPr lang="en-US" sz="2800" b="1" i="1"/>
              <a:t>objektif </a:t>
            </a:r>
            <a:r>
              <a:rPr lang="en-US" sz="2800"/>
              <a:t>karena memakai ukuran yg nyata, jelas bagi semua pengamat—terlepas dari pendirian filosofis mereka. Pengukuran taraf keindahan akan membawa hasil yg dapat dibandingkan antara benda indah yg satu dgn yg lain, seolah-olah memakai </a:t>
            </a:r>
            <a:r>
              <a:rPr lang="en-US" sz="2800" i="1"/>
              <a:t>alat ukur </a:t>
            </a:r>
            <a:r>
              <a:rPr lang="en-US" sz="2800"/>
              <a:t>(instrumen) untuk menentukan taraf keindahan. Bagian ini dlm ilmu estetika lazim disebut </a:t>
            </a:r>
            <a:r>
              <a:rPr lang="en-US" sz="2800" i="1"/>
              <a:t>estetika instrumental</a:t>
            </a:r>
            <a:r>
              <a:rPr lang="en-US" sz="2800"/>
              <a:t>. </a:t>
            </a:r>
          </a:p>
          <a:p>
            <a:pPr algn="l"/>
            <a:r>
              <a:rPr lang="en-US" sz="2800"/>
              <a:t>Instrumen di sini merujuk pd kemampuan intelektual dari seorang pengamat untuk melakukan pengukuran dan selanjutnya penafsiran mutu estetik dari suatu benda atau suatu peristiwa kesenian. </a:t>
            </a:r>
          </a:p>
        </p:txBody>
      </p:sp>
    </p:spTree>
    <p:extLst>
      <p:ext uri="{BB962C8B-B14F-4D97-AF65-F5344CB8AC3E}">
        <p14:creationId xmlns:p14="http://schemas.microsoft.com/office/powerpoint/2010/main" val="618916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TotalTime>
  <Words>1017</Words>
  <Application>Microsoft Macintosh PowerPoint</Application>
  <PresentationFormat>On-screen Show (4:3)</PresentationFormat>
  <Paragraphs>49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Calibri Light</vt:lpstr>
      <vt:lpstr>Arial</vt:lpstr>
      <vt:lpstr>Office Theme</vt:lpstr>
      <vt:lpstr>ESTETIKA  Kuliah ke-1 14 September 2017 Introduksi Mochamad Fauzie, S.Pd., M.Ds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Mochamad Fauzie</dc:creator>
  <cp:keywords/>
  <dc:description/>
  <cp:lastModifiedBy>Microsoft Office User</cp:lastModifiedBy>
  <cp:revision>19</cp:revision>
  <dcterms:created xsi:type="dcterms:W3CDTF">2017-09-27T23:00:41Z</dcterms:created>
  <dcterms:modified xsi:type="dcterms:W3CDTF">2018-03-25T17:53:13Z</dcterms:modified>
  <cp:category/>
</cp:coreProperties>
</file>