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sldIdLst>
    <p:sldId id="256" r:id="rId2"/>
    <p:sldId id="269" r:id="rId3"/>
    <p:sldId id="258" r:id="rId4"/>
    <p:sldId id="264" r:id="rId5"/>
    <p:sldId id="265" r:id="rId6"/>
    <p:sldId id="266" r:id="rId7"/>
    <p:sldId id="259" r:id="rId8"/>
    <p:sldId id="260" r:id="rId9"/>
    <p:sldId id="261" r:id="rId10"/>
    <p:sldId id="262" r:id="rId11"/>
    <p:sldId id="267" r:id="rId12"/>
    <p:sldId id="270" r:id="rId13"/>
    <p:sldId id="268"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00"/>
    <p:restoredTop sz="95439"/>
  </p:normalViewPr>
  <p:slideViewPr>
    <p:cSldViewPr>
      <p:cViewPr varScale="1">
        <p:scale>
          <a:sx n="91" d="100"/>
          <a:sy n="91" d="100"/>
        </p:scale>
        <p:origin x="184" y="3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2"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2A456FF-E022-4A29-A215-9D2367DC8C9B}"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2DA3C-739D-45DC-85B7-344DB694BB12}" type="slidenum">
              <a:rPr lang="en-US" smtClean="0"/>
              <a:t>‹#›</a:t>
            </a:fld>
            <a:endParaRPr lang="en-US"/>
          </a:p>
        </p:txBody>
      </p:sp>
    </p:spTree>
    <p:extLst>
      <p:ext uri="{BB962C8B-B14F-4D97-AF65-F5344CB8AC3E}">
        <p14:creationId xmlns:p14="http://schemas.microsoft.com/office/powerpoint/2010/main" val="168545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2A456FF-E022-4A29-A215-9D2367DC8C9B}"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2DA3C-739D-45DC-85B7-344DB694BB12}" type="slidenum">
              <a:rPr lang="en-US" smtClean="0"/>
              <a:t>‹#›</a:t>
            </a:fld>
            <a:endParaRPr lang="en-US"/>
          </a:p>
        </p:txBody>
      </p:sp>
    </p:spTree>
    <p:extLst>
      <p:ext uri="{BB962C8B-B14F-4D97-AF65-F5344CB8AC3E}">
        <p14:creationId xmlns:p14="http://schemas.microsoft.com/office/powerpoint/2010/main" val="6947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2A456FF-E022-4A29-A215-9D2367DC8C9B}"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2DA3C-739D-45DC-85B7-344DB694BB12}" type="slidenum">
              <a:rPr lang="en-US" smtClean="0"/>
              <a:t>‹#›</a:t>
            </a:fld>
            <a:endParaRPr lang="en-US"/>
          </a:p>
        </p:txBody>
      </p:sp>
    </p:spTree>
    <p:extLst>
      <p:ext uri="{BB962C8B-B14F-4D97-AF65-F5344CB8AC3E}">
        <p14:creationId xmlns:p14="http://schemas.microsoft.com/office/powerpoint/2010/main" val="163774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2A456FF-E022-4A29-A215-9D2367DC8C9B}"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2DA3C-739D-45DC-85B7-344DB694BB12}" type="slidenum">
              <a:rPr lang="en-US" smtClean="0"/>
              <a:t>‹#›</a:t>
            </a:fld>
            <a:endParaRPr lang="en-US"/>
          </a:p>
        </p:txBody>
      </p:sp>
    </p:spTree>
    <p:extLst>
      <p:ext uri="{BB962C8B-B14F-4D97-AF65-F5344CB8AC3E}">
        <p14:creationId xmlns:p14="http://schemas.microsoft.com/office/powerpoint/2010/main" val="2044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2A456FF-E022-4A29-A215-9D2367DC8C9B}"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2DA3C-739D-45DC-85B7-344DB694BB12}" type="slidenum">
              <a:rPr lang="en-US" smtClean="0"/>
              <a:t>‹#›</a:t>
            </a:fld>
            <a:endParaRPr lang="en-US"/>
          </a:p>
        </p:txBody>
      </p:sp>
    </p:spTree>
    <p:extLst>
      <p:ext uri="{BB962C8B-B14F-4D97-AF65-F5344CB8AC3E}">
        <p14:creationId xmlns:p14="http://schemas.microsoft.com/office/powerpoint/2010/main" val="208548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2A456FF-E022-4A29-A215-9D2367DC8C9B}"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2DA3C-739D-45DC-85B7-344DB694BB12}" type="slidenum">
              <a:rPr lang="en-US" smtClean="0"/>
              <a:t>‹#›</a:t>
            </a:fld>
            <a:endParaRPr lang="en-US"/>
          </a:p>
        </p:txBody>
      </p:sp>
    </p:spTree>
    <p:extLst>
      <p:ext uri="{BB962C8B-B14F-4D97-AF65-F5344CB8AC3E}">
        <p14:creationId xmlns:p14="http://schemas.microsoft.com/office/powerpoint/2010/main" val="162634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A456FF-E022-4A29-A215-9D2367DC8C9B}" type="datetimeFigureOut">
              <a:rPr lang="en-US" smtClean="0"/>
              <a:t>3/26/18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2DA3C-739D-45DC-85B7-344DB694BB12}" type="slidenum">
              <a:rPr lang="en-US" smtClean="0"/>
              <a:t>‹#›</a:t>
            </a:fld>
            <a:endParaRPr lang="en-US"/>
          </a:p>
        </p:txBody>
      </p:sp>
    </p:spTree>
    <p:extLst>
      <p:ext uri="{BB962C8B-B14F-4D97-AF65-F5344CB8AC3E}">
        <p14:creationId xmlns:p14="http://schemas.microsoft.com/office/powerpoint/2010/main" val="83013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2A456FF-E022-4A29-A215-9D2367DC8C9B}" type="datetimeFigureOut">
              <a:rPr lang="en-US" smtClean="0"/>
              <a:t>3/26/18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2DA3C-739D-45DC-85B7-344DB694BB12}" type="slidenum">
              <a:rPr lang="en-US" smtClean="0"/>
              <a:t>‹#›</a:t>
            </a:fld>
            <a:endParaRPr lang="en-US"/>
          </a:p>
        </p:txBody>
      </p:sp>
    </p:spTree>
    <p:extLst>
      <p:ext uri="{BB962C8B-B14F-4D97-AF65-F5344CB8AC3E}">
        <p14:creationId xmlns:p14="http://schemas.microsoft.com/office/powerpoint/2010/main" val="204487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456FF-E022-4A29-A215-9D2367DC8C9B}" type="datetimeFigureOut">
              <a:rPr lang="en-US" smtClean="0"/>
              <a:t>3/26/18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2DA3C-739D-45DC-85B7-344DB694BB12}" type="slidenum">
              <a:rPr lang="en-US" smtClean="0"/>
              <a:t>‹#›</a:t>
            </a:fld>
            <a:endParaRPr lang="en-US"/>
          </a:p>
        </p:txBody>
      </p:sp>
    </p:spTree>
    <p:extLst>
      <p:ext uri="{BB962C8B-B14F-4D97-AF65-F5344CB8AC3E}">
        <p14:creationId xmlns:p14="http://schemas.microsoft.com/office/powerpoint/2010/main" val="198108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2A456FF-E022-4A29-A215-9D2367DC8C9B}"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2DA3C-739D-45DC-85B7-344DB694BB12}" type="slidenum">
              <a:rPr lang="en-US" smtClean="0"/>
              <a:t>‹#›</a:t>
            </a:fld>
            <a:endParaRPr lang="en-US"/>
          </a:p>
        </p:txBody>
      </p:sp>
    </p:spTree>
    <p:extLst>
      <p:ext uri="{BB962C8B-B14F-4D97-AF65-F5344CB8AC3E}">
        <p14:creationId xmlns:p14="http://schemas.microsoft.com/office/powerpoint/2010/main" val="1524308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2A456FF-E022-4A29-A215-9D2367DC8C9B}"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2DA3C-739D-45DC-85B7-344DB694BB12}" type="slidenum">
              <a:rPr lang="en-US" smtClean="0"/>
              <a:t>‹#›</a:t>
            </a:fld>
            <a:endParaRPr lang="en-US"/>
          </a:p>
        </p:txBody>
      </p:sp>
    </p:spTree>
    <p:extLst>
      <p:ext uri="{BB962C8B-B14F-4D97-AF65-F5344CB8AC3E}">
        <p14:creationId xmlns:p14="http://schemas.microsoft.com/office/powerpoint/2010/main" val="17227697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456FF-E022-4A29-A215-9D2367DC8C9B}" type="datetimeFigureOut">
              <a:rPr lang="en-US" smtClean="0"/>
              <a:t>3/26/18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2DA3C-739D-45DC-85B7-344DB694BB12}" type="slidenum">
              <a:rPr lang="en-US" smtClean="0"/>
              <a:t>‹#›</a:t>
            </a:fld>
            <a:endParaRPr lang="en-US"/>
          </a:p>
        </p:txBody>
      </p:sp>
    </p:spTree>
    <p:extLst>
      <p:ext uri="{BB962C8B-B14F-4D97-AF65-F5344CB8AC3E}">
        <p14:creationId xmlns:p14="http://schemas.microsoft.com/office/powerpoint/2010/main" val="1014747016"/>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876801"/>
            <a:ext cx="3962400" cy="381000"/>
          </a:xfrm>
          <a:prstGeom prst="rect">
            <a:avLst/>
          </a:prstGeom>
          <a:noFill/>
        </p:spPr>
        <p:txBody>
          <a:bodyPr wrap="square" rtlCol="0">
            <a:spAutoFit/>
          </a:bodyPr>
          <a:lstStyle/>
          <a:p>
            <a:r>
              <a:rPr lang="en-US" dirty="0" err="1" smtClean="0">
                <a:solidFill>
                  <a:schemeClr val="bg1"/>
                </a:solidFill>
              </a:rPr>
              <a:t>Koordinator</a:t>
            </a:r>
            <a:r>
              <a:rPr lang="en-US" dirty="0" smtClean="0">
                <a:solidFill>
                  <a:schemeClr val="bg1"/>
                </a:solidFill>
              </a:rPr>
              <a:t> : MUHAMMAD IQBAL</a:t>
            </a:r>
            <a:endParaRPr lang="en-US" dirty="0">
              <a:solidFill>
                <a:schemeClr val="bg1"/>
              </a:solidFill>
            </a:endParaRPr>
          </a:p>
        </p:txBody>
      </p:sp>
      <p:sp>
        <p:nvSpPr>
          <p:cNvPr id="7" name="Rectangle 6"/>
          <p:cNvSpPr/>
          <p:nvPr/>
        </p:nvSpPr>
        <p:spPr>
          <a:xfrm>
            <a:off x="1219200" y="1676400"/>
            <a:ext cx="6858000" cy="3170099"/>
          </a:xfrm>
          <a:prstGeom prst="rect">
            <a:avLst/>
          </a:prstGeom>
        </p:spPr>
        <p:txBody>
          <a:bodyPr wrap="square">
            <a:spAutoFit/>
          </a:bodyPr>
          <a:lstStyle/>
          <a:p>
            <a:pPr algn="ctr"/>
            <a:r>
              <a:rPr lang="en-US" sz="5400" dirty="0"/>
              <a:t>ESTETIKA</a:t>
            </a:r>
            <a:r>
              <a:rPr lang="en-US" b="1" dirty="0"/>
              <a:t/>
            </a:r>
            <a:br>
              <a:rPr lang="en-US" b="1" dirty="0"/>
            </a:br>
            <a:r>
              <a:rPr lang="en-US" sz="3200" dirty="0" err="1">
                <a:solidFill>
                  <a:srgbClr val="C00000"/>
                </a:solidFill>
              </a:rPr>
              <a:t>Kuliah</a:t>
            </a:r>
            <a:r>
              <a:rPr lang="en-US" sz="3200" dirty="0">
                <a:solidFill>
                  <a:srgbClr val="C00000"/>
                </a:solidFill>
              </a:rPr>
              <a:t> ke-11</a:t>
            </a:r>
          </a:p>
          <a:p>
            <a:pPr algn="ctr"/>
            <a:r>
              <a:rPr lang="en-US" sz="3200" dirty="0"/>
              <a:t>(7 Desember 2017)</a:t>
            </a:r>
            <a:br>
              <a:rPr lang="en-US" sz="3200" dirty="0"/>
            </a:br>
            <a:r>
              <a:rPr lang="en-US" sz="5400" b="1" dirty="0" err="1"/>
              <a:t>Ekspresi Nilai Estetis</a:t>
            </a:r>
          </a:p>
          <a:p>
            <a:pPr algn="ctr"/>
            <a:r>
              <a:rPr lang="en-US" sz="2800" dirty="0" err="1"/>
              <a:t>Mochamad</a:t>
            </a:r>
            <a:r>
              <a:rPr lang="en-US" sz="2800" dirty="0"/>
              <a:t> </a:t>
            </a:r>
            <a:r>
              <a:rPr lang="en-US" sz="2800" dirty="0" err="1"/>
              <a:t>Fauzie</a:t>
            </a:r>
            <a:r>
              <a:rPr lang="en-US" sz="2800" dirty="0"/>
              <a:t>, </a:t>
            </a:r>
            <a:r>
              <a:rPr lang="en-US" sz="2800" dirty="0" err="1"/>
              <a:t>S.Pd</a:t>
            </a:r>
            <a:r>
              <a:rPr lang="en-US" sz="2800" dirty="0"/>
              <a:t>., M.Ds</a:t>
            </a:r>
            <a:endParaRPr lang="en-US" sz="2800"/>
          </a:p>
        </p:txBody>
      </p:sp>
    </p:spTree>
    <p:extLst>
      <p:ext uri="{BB962C8B-B14F-4D97-AF65-F5344CB8AC3E}">
        <p14:creationId xmlns:p14="http://schemas.microsoft.com/office/powerpoint/2010/main" val="2995902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2647950" cy="701673"/>
          </a:xfrm>
        </p:spPr>
        <p:txBody>
          <a:bodyPr>
            <a:normAutofit fontScale="90000"/>
          </a:bodyPr>
          <a:lstStyle/>
          <a:p>
            <a:r>
              <a:rPr lang="en-US" b="1" dirty="0" err="1">
                <a:latin typeface="+mn-lt"/>
              </a:rPr>
              <a:t>Kreativitas</a:t>
            </a:r>
            <a:endParaRPr lang="en-US" b="1" dirty="0">
              <a:latin typeface="+mn-lt"/>
            </a:endParaRPr>
          </a:p>
        </p:txBody>
      </p:sp>
      <p:sp>
        <p:nvSpPr>
          <p:cNvPr id="2" name="Content Placeholder 1"/>
          <p:cNvSpPr>
            <a:spLocks noGrp="1"/>
          </p:cNvSpPr>
          <p:nvPr>
            <p:ph idx="1"/>
          </p:nvPr>
        </p:nvSpPr>
        <p:spPr>
          <a:xfrm>
            <a:off x="628650" y="1219200"/>
            <a:ext cx="7886700" cy="4957763"/>
          </a:xfrm>
        </p:spPr>
        <p:txBody>
          <a:bodyPr>
            <a:normAutofit/>
          </a:bodyPr>
          <a:lstStyle/>
          <a:p>
            <a:pPr marL="45720" indent="0">
              <a:buNone/>
            </a:pPr>
            <a:r>
              <a:rPr lang="en-US" dirty="0" err="1"/>
              <a:t>Berkebalikan</a:t>
            </a:r>
            <a:r>
              <a:rPr lang="en-US" dirty="0"/>
              <a:t> </a:t>
            </a:r>
            <a:r>
              <a:rPr lang="en-US" dirty="0" err="1"/>
              <a:t>dengan</a:t>
            </a:r>
            <a:r>
              <a:rPr lang="en-US" dirty="0"/>
              <a:t> </a:t>
            </a:r>
            <a:r>
              <a:rPr lang="en-US" dirty="0" err="1"/>
              <a:t>kanon</a:t>
            </a:r>
            <a:r>
              <a:rPr lang="en-US" dirty="0"/>
              <a:t>, </a:t>
            </a:r>
            <a:r>
              <a:rPr lang="en-US" dirty="0" err="1"/>
              <a:t>kreativitas</a:t>
            </a:r>
            <a:r>
              <a:rPr lang="en-US" dirty="0"/>
              <a:t> </a:t>
            </a:r>
            <a:r>
              <a:rPr lang="en-US" dirty="0" err="1"/>
              <a:t>justru</a:t>
            </a:r>
            <a:r>
              <a:rPr lang="en-US" dirty="0"/>
              <a:t> </a:t>
            </a:r>
            <a:r>
              <a:rPr lang="en-US" dirty="0" err="1"/>
              <a:t>berusaha</a:t>
            </a:r>
            <a:r>
              <a:rPr lang="en-US" dirty="0"/>
              <a:t> </a:t>
            </a:r>
            <a:r>
              <a:rPr lang="en-US" dirty="0" err="1"/>
              <a:t>menyelisihi</a:t>
            </a:r>
            <a:r>
              <a:rPr lang="en-US" dirty="0"/>
              <a:t> </a:t>
            </a:r>
            <a:r>
              <a:rPr lang="en-US" dirty="0" err="1"/>
              <a:t>aturan</a:t>
            </a:r>
            <a:r>
              <a:rPr lang="en-US" dirty="0"/>
              <a:t> yang </a:t>
            </a:r>
            <a:r>
              <a:rPr lang="en-US" dirty="0" err="1"/>
              <a:t>telah</a:t>
            </a:r>
            <a:r>
              <a:rPr lang="en-US" dirty="0"/>
              <a:t> </a:t>
            </a:r>
            <a:r>
              <a:rPr lang="en-US" dirty="0" err="1"/>
              <a:t>mapan</a:t>
            </a:r>
            <a:r>
              <a:rPr lang="en-US" dirty="0"/>
              <a:t>, </a:t>
            </a:r>
            <a:r>
              <a:rPr lang="en-US" dirty="0" err="1"/>
              <a:t>bertindak</a:t>
            </a:r>
            <a:r>
              <a:rPr lang="en-US" dirty="0"/>
              <a:t> </a:t>
            </a:r>
            <a:r>
              <a:rPr lang="en-US" dirty="0" err="1"/>
              <a:t>beda</a:t>
            </a:r>
            <a:r>
              <a:rPr lang="en-US" dirty="0"/>
              <a:t> </a:t>
            </a:r>
            <a:r>
              <a:rPr lang="en-US" dirty="0" err="1"/>
              <a:t>dari</a:t>
            </a:r>
            <a:r>
              <a:rPr lang="en-US" dirty="0"/>
              <a:t> </a:t>
            </a:r>
            <a:r>
              <a:rPr lang="en-US" dirty="0" err="1"/>
              <a:t>pakem</a:t>
            </a:r>
            <a:r>
              <a:rPr lang="en-US" dirty="0"/>
              <a:t>. </a:t>
            </a:r>
            <a:r>
              <a:rPr lang="en-US" dirty="0" err="1"/>
              <a:t>Kreativitas</a:t>
            </a:r>
            <a:r>
              <a:rPr lang="en-US" dirty="0"/>
              <a:t> di </a:t>
            </a:r>
            <a:r>
              <a:rPr lang="en-US" dirty="0" err="1"/>
              <a:t>perlukan</a:t>
            </a:r>
            <a:r>
              <a:rPr lang="en-US" dirty="0"/>
              <a:t> </a:t>
            </a:r>
            <a:r>
              <a:rPr lang="en-US" dirty="0" err="1"/>
              <a:t>untuk</a:t>
            </a:r>
            <a:r>
              <a:rPr lang="en-US" dirty="0"/>
              <a:t> </a:t>
            </a:r>
            <a:r>
              <a:rPr lang="en-US" dirty="0" err="1"/>
              <a:t>mengatasi</a:t>
            </a:r>
            <a:r>
              <a:rPr lang="en-US" dirty="0"/>
              <a:t> </a:t>
            </a:r>
            <a:r>
              <a:rPr lang="en-US" dirty="0" err="1"/>
              <a:t>familiaritas</a:t>
            </a:r>
            <a:r>
              <a:rPr lang="en-US" dirty="0"/>
              <a:t> yang </a:t>
            </a:r>
            <a:r>
              <a:rPr lang="en-US" dirty="0" err="1"/>
              <a:t>telah</a:t>
            </a:r>
            <a:r>
              <a:rPr lang="en-US" dirty="0"/>
              <a:t> </a:t>
            </a:r>
            <a:r>
              <a:rPr lang="en-US" dirty="0" err="1"/>
              <a:t>berlebih</a:t>
            </a:r>
            <a:r>
              <a:rPr lang="en-US" dirty="0"/>
              <a:t> </a:t>
            </a:r>
            <a:r>
              <a:rPr lang="en-US" dirty="0" err="1"/>
              <a:t>dan</a:t>
            </a:r>
            <a:r>
              <a:rPr lang="en-US" dirty="0"/>
              <a:t> </a:t>
            </a:r>
            <a:r>
              <a:rPr lang="en-US" dirty="0" err="1"/>
              <a:t>membosankan</a:t>
            </a:r>
            <a:r>
              <a:rPr lang="en-US" dirty="0"/>
              <a:t>.</a:t>
            </a:r>
          </a:p>
          <a:p>
            <a:pPr marL="45720" indent="0">
              <a:buNone/>
            </a:pPr>
            <a:endParaRPr lang="en-US" dirty="0"/>
          </a:p>
          <a:p>
            <a:pPr marL="45720" indent="0">
              <a:buNone/>
            </a:pPr>
            <a:r>
              <a:rPr lang="en-US" dirty="0" err="1"/>
              <a:t>Menurut</a:t>
            </a:r>
            <a:r>
              <a:rPr lang="en-US" dirty="0"/>
              <a:t> Baron, </a:t>
            </a:r>
            <a:r>
              <a:rPr lang="en-US" dirty="0" err="1"/>
              <a:t>kreativitas</a:t>
            </a:r>
            <a:r>
              <a:rPr lang="en-US" dirty="0"/>
              <a:t> </a:t>
            </a:r>
            <a:r>
              <a:rPr lang="en-US" dirty="0" err="1"/>
              <a:t>adalah</a:t>
            </a:r>
            <a:r>
              <a:rPr lang="en-US" dirty="0"/>
              <a:t> </a:t>
            </a:r>
            <a:r>
              <a:rPr lang="en-US" dirty="0" err="1"/>
              <a:t>kemampuan</a:t>
            </a:r>
            <a:r>
              <a:rPr lang="en-US" dirty="0"/>
              <a:t> </a:t>
            </a:r>
            <a:r>
              <a:rPr lang="en-US" dirty="0" err="1"/>
              <a:t>untuk</a:t>
            </a:r>
            <a:r>
              <a:rPr lang="en-US" dirty="0"/>
              <a:t> </a:t>
            </a:r>
            <a:r>
              <a:rPr lang="en-US" dirty="0" err="1"/>
              <a:t>menciptakan</a:t>
            </a:r>
            <a:r>
              <a:rPr lang="en-US" dirty="0"/>
              <a:t> </a:t>
            </a:r>
            <a:r>
              <a:rPr lang="en-US" dirty="0" err="1"/>
              <a:t>sesuatu</a:t>
            </a:r>
            <a:r>
              <a:rPr lang="en-US" dirty="0"/>
              <a:t> yang </a:t>
            </a:r>
            <a:r>
              <a:rPr lang="en-US" dirty="0" err="1"/>
              <a:t>baru</a:t>
            </a:r>
            <a:r>
              <a:rPr lang="en-US" dirty="0"/>
              <a:t>.</a:t>
            </a:r>
          </a:p>
          <a:p>
            <a:pPr marL="45720" indent="0">
              <a:buNone/>
            </a:pPr>
            <a:r>
              <a:rPr lang="en-US" dirty="0" err="1"/>
              <a:t>Menurut</a:t>
            </a:r>
            <a:r>
              <a:rPr lang="en-US" dirty="0"/>
              <a:t> </a:t>
            </a:r>
            <a:r>
              <a:rPr lang="en-US" dirty="0" err="1"/>
              <a:t>Amabile</a:t>
            </a:r>
            <a:r>
              <a:rPr lang="en-US" dirty="0"/>
              <a:t> </a:t>
            </a:r>
            <a:r>
              <a:rPr lang="en-US" dirty="0" err="1"/>
              <a:t>kreativitas</a:t>
            </a:r>
            <a:r>
              <a:rPr lang="en-US" dirty="0"/>
              <a:t> </a:t>
            </a:r>
            <a:r>
              <a:rPr lang="en-US" dirty="0" err="1"/>
              <a:t>merupakan</a:t>
            </a:r>
            <a:r>
              <a:rPr lang="en-US" dirty="0"/>
              <a:t> </a:t>
            </a:r>
            <a:r>
              <a:rPr lang="en-US" dirty="0" err="1"/>
              <a:t>suatu</a:t>
            </a:r>
            <a:r>
              <a:rPr lang="en-US" dirty="0"/>
              <a:t> </a:t>
            </a:r>
            <a:r>
              <a:rPr lang="en-US" dirty="0" err="1"/>
              <a:t>respon</a:t>
            </a:r>
            <a:r>
              <a:rPr lang="en-US" dirty="0"/>
              <a:t> </a:t>
            </a:r>
            <a:r>
              <a:rPr lang="en-US" dirty="0" err="1"/>
              <a:t>atau</a:t>
            </a:r>
            <a:r>
              <a:rPr lang="en-US" dirty="0"/>
              <a:t> </a:t>
            </a:r>
            <a:r>
              <a:rPr lang="en-US" dirty="0" err="1"/>
              <a:t>karya</a:t>
            </a:r>
            <a:r>
              <a:rPr lang="en-US" dirty="0"/>
              <a:t> </a:t>
            </a:r>
            <a:r>
              <a:rPr lang="en-US" dirty="0" err="1"/>
              <a:t>baru</a:t>
            </a:r>
            <a:r>
              <a:rPr lang="en-US" dirty="0"/>
              <a:t> yang </a:t>
            </a:r>
            <a:r>
              <a:rPr lang="en-US" dirty="0" err="1"/>
              <a:t>sesuai</a:t>
            </a:r>
            <a:r>
              <a:rPr lang="en-US" dirty="0"/>
              <a:t> </a:t>
            </a:r>
            <a:r>
              <a:rPr lang="en-US" dirty="0" err="1"/>
              <a:t>dengan</a:t>
            </a:r>
            <a:r>
              <a:rPr lang="en-US" dirty="0"/>
              <a:t> </a:t>
            </a:r>
            <a:r>
              <a:rPr lang="en-US" dirty="0" err="1"/>
              <a:t>tugas</a:t>
            </a:r>
            <a:r>
              <a:rPr lang="en-US" dirty="0"/>
              <a:t> yang </a:t>
            </a:r>
            <a:r>
              <a:rPr lang="en-US" dirty="0" err="1"/>
              <a:t>dihadapi</a:t>
            </a:r>
            <a:endParaRPr lang="en-US" dirty="0"/>
          </a:p>
          <a:p>
            <a:pPr marL="45720" indent="0">
              <a:buNone/>
            </a:pPr>
            <a:endParaRPr lang="en-US"/>
          </a:p>
        </p:txBody>
      </p:sp>
    </p:spTree>
    <p:extLst>
      <p:ext uri="{BB962C8B-B14F-4D97-AF65-F5344CB8AC3E}">
        <p14:creationId xmlns:p14="http://schemas.microsoft.com/office/powerpoint/2010/main" val="175700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3181350" cy="701674"/>
          </a:xfrm>
        </p:spPr>
        <p:txBody>
          <a:bodyPr/>
          <a:lstStyle/>
          <a:p>
            <a:r>
              <a:rPr lang="en-GB" b="1" dirty="0" err="1">
                <a:latin typeface="+mn-lt"/>
              </a:rPr>
              <a:t>Disharmoni</a:t>
            </a:r>
            <a:endParaRPr lang="en-GB" b="1" dirty="0">
              <a:latin typeface="+mn-lt"/>
            </a:endParaRPr>
          </a:p>
        </p:txBody>
      </p:sp>
      <p:sp>
        <p:nvSpPr>
          <p:cNvPr id="2" name="Content Placeholder 1"/>
          <p:cNvSpPr>
            <a:spLocks noGrp="1"/>
          </p:cNvSpPr>
          <p:nvPr>
            <p:ph idx="1"/>
          </p:nvPr>
        </p:nvSpPr>
        <p:spPr>
          <a:xfrm>
            <a:off x="628650" y="914400"/>
            <a:ext cx="8058150" cy="5943600"/>
          </a:xfrm>
        </p:spPr>
        <p:txBody>
          <a:bodyPr>
            <a:noAutofit/>
          </a:bodyPr>
          <a:lstStyle/>
          <a:p>
            <a:pPr marL="45720" indent="0">
              <a:lnSpc>
                <a:spcPct val="120000"/>
              </a:lnSpc>
              <a:buNone/>
            </a:pPr>
            <a:r>
              <a:rPr lang="en-US" sz="2300" dirty="0" err="1"/>
              <a:t>Berlawanan</a:t>
            </a:r>
            <a:r>
              <a:rPr lang="en-US" sz="2300" dirty="0"/>
              <a:t> dgn </a:t>
            </a:r>
            <a:r>
              <a:rPr lang="en-US" sz="2300" dirty="0" err="1"/>
              <a:t>harmoni</a:t>
            </a:r>
            <a:r>
              <a:rPr lang="en-US" sz="2300" dirty="0"/>
              <a:t> yg </a:t>
            </a:r>
            <a:r>
              <a:rPr lang="en-US" sz="2300" dirty="0" err="1"/>
              <a:t>menggunakan</a:t>
            </a:r>
            <a:r>
              <a:rPr lang="en-US" sz="2300" dirty="0"/>
              <a:t> </a:t>
            </a:r>
            <a:r>
              <a:rPr lang="en-US" sz="2300" dirty="0" err="1"/>
              <a:t>keselarasan</a:t>
            </a:r>
            <a:r>
              <a:rPr lang="en-US" sz="2300" dirty="0"/>
              <a:t> </a:t>
            </a:r>
            <a:r>
              <a:rPr lang="en-US" sz="2300" dirty="0" err="1"/>
              <a:t>untuk</a:t>
            </a:r>
            <a:r>
              <a:rPr lang="en-US" sz="2300" dirty="0"/>
              <a:t> </a:t>
            </a:r>
            <a:r>
              <a:rPr lang="en-US" sz="2300" dirty="0" err="1"/>
              <a:t>menghadirkan</a:t>
            </a:r>
            <a:r>
              <a:rPr lang="en-US" sz="2300" dirty="0"/>
              <a:t> </a:t>
            </a:r>
            <a:r>
              <a:rPr lang="en-US" sz="2300" dirty="0" err="1"/>
              <a:t>keindahan</a:t>
            </a:r>
            <a:r>
              <a:rPr lang="en-US" sz="2300" dirty="0"/>
              <a:t>, </a:t>
            </a:r>
            <a:r>
              <a:rPr lang="en-US" sz="2300" dirty="0" err="1"/>
              <a:t>disharmoni</a:t>
            </a:r>
            <a:r>
              <a:rPr lang="en-US" sz="2300" dirty="0"/>
              <a:t> </a:t>
            </a:r>
            <a:r>
              <a:rPr lang="en-US" sz="2300" dirty="0" err="1"/>
              <a:t>memanfaatkan</a:t>
            </a:r>
            <a:r>
              <a:rPr lang="en-US" sz="2300" dirty="0"/>
              <a:t> </a:t>
            </a:r>
            <a:r>
              <a:rPr lang="en-US" sz="2300" dirty="0" err="1"/>
              <a:t>ketidakselarasan</a:t>
            </a:r>
            <a:r>
              <a:rPr lang="en-US" sz="2300" dirty="0"/>
              <a:t>, </a:t>
            </a:r>
            <a:r>
              <a:rPr lang="en-US" sz="2300" dirty="0" err="1"/>
              <a:t>ketidaksenadaan</a:t>
            </a:r>
            <a:r>
              <a:rPr lang="en-US" sz="2300" dirty="0"/>
              <a:t> </a:t>
            </a:r>
            <a:r>
              <a:rPr lang="en-US" sz="2300" dirty="0" err="1"/>
              <a:t>carut-marut</a:t>
            </a:r>
            <a:r>
              <a:rPr lang="en-US" sz="2300" dirty="0"/>
              <a:t>, </a:t>
            </a:r>
            <a:r>
              <a:rPr lang="en-US" sz="2300" dirty="0" err="1"/>
              <a:t>kotor</a:t>
            </a:r>
            <a:r>
              <a:rPr lang="en-US" sz="2300" dirty="0"/>
              <a:t>, </a:t>
            </a:r>
            <a:r>
              <a:rPr lang="en-US" sz="2300" dirty="0" err="1"/>
              <a:t>ganjil</a:t>
            </a:r>
            <a:r>
              <a:rPr lang="en-US" sz="2300" dirty="0"/>
              <a:t>, </a:t>
            </a:r>
            <a:r>
              <a:rPr lang="en-US" sz="2300" dirty="0" err="1"/>
              <a:t>atau</a:t>
            </a:r>
            <a:r>
              <a:rPr lang="en-US" sz="2300" dirty="0"/>
              <a:t> </a:t>
            </a:r>
            <a:r>
              <a:rPr lang="en-US" sz="2300" dirty="0" err="1"/>
              <a:t>bahkan</a:t>
            </a:r>
            <a:r>
              <a:rPr lang="en-US" sz="2300" dirty="0"/>
              <a:t> </a:t>
            </a:r>
            <a:r>
              <a:rPr lang="en-US" sz="2300" dirty="0" err="1"/>
              <a:t>kejelekan</a:t>
            </a:r>
            <a:r>
              <a:rPr lang="en-US" sz="2300" dirty="0"/>
              <a:t>. </a:t>
            </a:r>
            <a:r>
              <a:rPr lang="en-US" sz="2300" dirty="0" err="1"/>
              <a:t>Tentu</a:t>
            </a:r>
            <a:r>
              <a:rPr lang="en-US" sz="2300" dirty="0"/>
              <a:t> </a:t>
            </a:r>
            <a:r>
              <a:rPr lang="en-US" sz="2300" dirty="0" err="1"/>
              <a:t>saja</a:t>
            </a:r>
            <a:r>
              <a:rPr lang="en-US" sz="2300" dirty="0"/>
              <a:t> </a:t>
            </a:r>
            <a:r>
              <a:rPr lang="en-US" sz="2300" dirty="0" err="1"/>
              <a:t>disharmoni</a:t>
            </a:r>
            <a:r>
              <a:rPr lang="en-US" sz="2300" dirty="0"/>
              <a:t> </a:t>
            </a:r>
            <a:r>
              <a:rPr lang="en-US" sz="2300" dirty="0" err="1"/>
              <a:t>tidak</a:t>
            </a:r>
            <a:r>
              <a:rPr lang="en-US" sz="2300" dirty="0"/>
              <a:t> </a:t>
            </a:r>
            <a:r>
              <a:rPr lang="en-US" sz="2300" dirty="0" err="1"/>
              <a:t>diniatkan</a:t>
            </a:r>
            <a:r>
              <a:rPr lang="en-US" sz="2300" dirty="0"/>
              <a:t> </a:t>
            </a:r>
            <a:r>
              <a:rPr lang="en-US" sz="2300" dirty="0" err="1"/>
              <a:t>untuk</a:t>
            </a:r>
            <a:r>
              <a:rPr lang="en-US" sz="2300" dirty="0"/>
              <a:t> </a:t>
            </a:r>
            <a:r>
              <a:rPr lang="en-US" sz="2300" dirty="0" err="1"/>
              <a:t>memuja</a:t>
            </a:r>
            <a:r>
              <a:rPr lang="en-US" sz="2300" dirty="0"/>
              <a:t> </a:t>
            </a:r>
            <a:r>
              <a:rPr lang="en-US" sz="2300" dirty="0" err="1"/>
              <a:t>keindahan</a:t>
            </a:r>
            <a:r>
              <a:rPr lang="en-US" sz="2300" dirty="0"/>
              <a:t>, </a:t>
            </a:r>
            <a:r>
              <a:rPr lang="en-US" sz="2300" dirty="0" err="1"/>
              <a:t>tetapi</a:t>
            </a:r>
            <a:r>
              <a:rPr lang="en-US" sz="2300" dirty="0"/>
              <a:t> </a:t>
            </a:r>
            <a:r>
              <a:rPr lang="en-US" sz="2300" dirty="0" err="1"/>
              <a:t>lebih</a:t>
            </a:r>
            <a:r>
              <a:rPr lang="en-US" sz="2300" dirty="0"/>
              <a:t> </a:t>
            </a:r>
            <a:r>
              <a:rPr lang="en-US" sz="2300" dirty="0" err="1"/>
              <a:t>sebagai</a:t>
            </a:r>
            <a:r>
              <a:rPr lang="en-US" sz="2300" dirty="0"/>
              <a:t> </a:t>
            </a:r>
            <a:r>
              <a:rPr lang="en-US" sz="2300" dirty="0" err="1"/>
              <a:t>strategi</a:t>
            </a:r>
            <a:r>
              <a:rPr lang="en-US" sz="2300" dirty="0"/>
              <a:t> </a:t>
            </a:r>
            <a:r>
              <a:rPr lang="en-US" sz="2300" dirty="0" err="1"/>
              <a:t>untuk</a:t>
            </a:r>
            <a:r>
              <a:rPr lang="en-US" sz="2300" dirty="0"/>
              <a:t> </a:t>
            </a:r>
            <a:r>
              <a:rPr lang="en-US" sz="2300" dirty="0" err="1"/>
              <a:t>memprovokasi</a:t>
            </a:r>
            <a:r>
              <a:rPr lang="en-US" sz="2300" dirty="0"/>
              <a:t> </a:t>
            </a:r>
            <a:r>
              <a:rPr lang="en-US" sz="2300" dirty="0" err="1"/>
              <a:t>perhatian</a:t>
            </a:r>
            <a:r>
              <a:rPr lang="en-US" sz="2300" dirty="0"/>
              <a:t> </a:t>
            </a:r>
            <a:r>
              <a:rPr lang="en-US" sz="2300" dirty="0" err="1"/>
              <a:t>spektator</a:t>
            </a:r>
            <a:r>
              <a:rPr lang="en-US" sz="2300" dirty="0"/>
              <a:t>.</a:t>
            </a:r>
          </a:p>
          <a:p>
            <a:pPr marL="45720" indent="0">
              <a:lnSpc>
                <a:spcPct val="120000"/>
              </a:lnSpc>
              <a:buNone/>
            </a:pPr>
            <a:r>
              <a:rPr lang="en-US" sz="2300" dirty="0"/>
              <a:t>Para </a:t>
            </a:r>
            <a:r>
              <a:rPr lang="en-US" sz="2300" dirty="0" err="1"/>
              <a:t>perupa dlm</a:t>
            </a:r>
            <a:r>
              <a:rPr lang="en-US" sz="2300" dirty="0"/>
              <a:t> </a:t>
            </a:r>
            <a:r>
              <a:rPr lang="en-US" sz="2300" dirty="0" err="1"/>
              <a:t>gerakan</a:t>
            </a:r>
            <a:r>
              <a:rPr lang="en-US" sz="2300" dirty="0"/>
              <a:t> Dada </a:t>
            </a:r>
            <a:r>
              <a:rPr lang="en-US" sz="2300" dirty="0" err="1"/>
              <a:t>juga</a:t>
            </a:r>
            <a:r>
              <a:rPr lang="en-US" sz="2300" dirty="0"/>
              <a:t> </a:t>
            </a:r>
            <a:r>
              <a:rPr lang="en-US" sz="2300" dirty="0" err="1"/>
              <a:t>kerap</a:t>
            </a:r>
            <a:r>
              <a:rPr lang="en-US" sz="2300" dirty="0"/>
              <a:t> </a:t>
            </a:r>
            <a:r>
              <a:rPr lang="en-US" sz="2300" dirty="0" err="1"/>
              <a:t>menggunakan</a:t>
            </a:r>
            <a:r>
              <a:rPr lang="en-US" sz="2300" dirty="0"/>
              <a:t> </a:t>
            </a:r>
            <a:r>
              <a:rPr lang="en-US" sz="2300" dirty="0" err="1"/>
              <a:t>strategi</a:t>
            </a:r>
            <a:r>
              <a:rPr lang="en-US" sz="2300" dirty="0"/>
              <a:t> </a:t>
            </a:r>
            <a:r>
              <a:rPr lang="en-US" sz="2300" dirty="0" err="1"/>
              <a:t>disharmoni</a:t>
            </a:r>
            <a:r>
              <a:rPr lang="en-US" sz="2300" dirty="0"/>
              <a:t> </a:t>
            </a:r>
            <a:r>
              <a:rPr lang="en-US" sz="2300" dirty="0" err="1"/>
              <a:t>untuk</a:t>
            </a:r>
            <a:r>
              <a:rPr lang="en-US" sz="2300" dirty="0"/>
              <a:t> </a:t>
            </a:r>
            <a:r>
              <a:rPr lang="en-US" sz="2300" dirty="0" err="1"/>
              <a:t>menhenyak</a:t>
            </a:r>
            <a:r>
              <a:rPr lang="en-US" sz="2300" dirty="0"/>
              <a:t> </a:t>
            </a:r>
            <a:r>
              <a:rPr lang="en-US" sz="2300" dirty="0" err="1"/>
              <a:t>para</a:t>
            </a:r>
            <a:r>
              <a:rPr lang="en-US" sz="2300" dirty="0"/>
              <a:t> </a:t>
            </a:r>
            <a:r>
              <a:rPr lang="en-US" sz="2300" dirty="0" err="1"/>
              <a:t>spektator</a:t>
            </a:r>
            <a:r>
              <a:rPr lang="en-US" sz="2300" dirty="0"/>
              <a:t> yg </a:t>
            </a:r>
            <a:r>
              <a:rPr lang="en-US" sz="2300" dirty="0" err="1"/>
              <a:t>telah</a:t>
            </a:r>
            <a:r>
              <a:rPr lang="en-US" sz="2300" dirty="0"/>
              <a:t> </a:t>
            </a:r>
            <a:r>
              <a:rPr lang="en-US" sz="2300" dirty="0" err="1"/>
              <a:t>akrab</a:t>
            </a:r>
            <a:r>
              <a:rPr lang="en-US" sz="2300" dirty="0"/>
              <a:t> </a:t>
            </a:r>
            <a:r>
              <a:rPr lang="en-US" sz="2300" dirty="0" err="1"/>
              <a:t>dengan</a:t>
            </a:r>
            <a:r>
              <a:rPr lang="en-US" sz="2300" dirty="0"/>
              <a:t> </a:t>
            </a:r>
            <a:r>
              <a:rPr lang="en-US" sz="2300" dirty="0" err="1"/>
              <a:t>harmoni</a:t>
            </a:r>
            <a:r>
              <a:rPr lang="en-US" sz="2300" dirty="0"/>
              <a:t>. Si </a:t>
            </a:r>
            <a:r>
              <a:rPr lang="en-US" sz="2300" dirty="0" err="1"/>
              <a:t>cantik</a:t>
            </a:r>
            <a:r>
              <a:rPr lang="en-US" sz="2300" dirty="0"/>
              <a:t> </a:t>
            </a:r>
            <a:r>
              <a:rPr lang="en-US" sz="2300" dirty="0" err="1"/>
              <a:t>Monalisa</a:t>
            </a:r>
            <a:r>
              <a:rPr lang="en-US" sz="2300" dirty="0"/>
              <a:t> pun </a:t>
            </a:r>
            <a:r>
              <a:rPr lang="en-US" sz="2300" dirty="0" err="1"/>
              <a:t>diberi</a:t>
            </a:r>
            <a:r>
              <a:rPr lang="en-US" sz="2300" dirty="0"/>
              <a:t> </a:t>
            </a:r>
            <a:r>
              <a:rPr lang="en-US" sz="2300" dirty="0" err="1"/>
              <a:t>sesuatu</a:t>
            </a:r>
            <a:r>
              <a:rPr lang="en-US" sz="2300" dirty="0"/>
              <a:t> yg tidak </a:t>
            </a:r>
            <a:r>
              <a:rPr lang="en-US" sz="2300" dirty="0" err="1"/>
              <a:t>selaras</a:t>
            </a:r>
            <a:r>
              <a:rPr lang="en-US" sz="2300" dirty="0"/>
              <a:t> </a:t>
            </a:r>
            <a:r>
              <a:rPr lang="en-US" sz="2300" dirty="0" err="1"/>
              <a:t>dgn</a:t>
            </a:r>
            <a:r>
              <a:rPr lang="en-US" sz="2300" dirty="0"/>
              <a:t> </a:t>
            </a:r>
            <a:r>
              <a:rPr lang="en-US" sz="2300" dirty="0" err="1"/>
              <a:t>kecantikannya</a:t>
            </a:r>
            <a:r>
              <a:rPr lang="en-US" sz="2300" dirty="0"/>
              <a:t>: kumis </a:t>
            </a:r>
            <a:r>
              <a:rPr lang="en-US" sz="2300" dirty="0" err="1"/>
              <a:t>jenggot</a:t>
            </a:r>
            <a:r>
              <a:rPr lang="en-US" sz="2300" dirty="0"/>
              <a:t>. </a:t>
            </a:r>
            <a:r>
              <a:rPr lang="en-US" sz="2300" dirty="0" err="1"/>
              <a:t>Seperti</a:t>
            </a:r>
            <a:r>
              <a:rPr lang="en-US" sz="2300" dirty="0"/>
              <a:t> </a:t>
            </a:r>
            <a:r>
              <a:rPr lang="en-US" sz="2300" dirty="0" err="1"/>
              <a:t>apa</a:t>
            </a:r>
            <a:r>
              <a:rPr lang="en-US" sz="2300" dirty="0"/>
              <a:t> yang </a:t>
            </a:r>
            <a:r>
              <a:rPr lang="en-US" sz="2300" dirty="0" err="1"/>
              <a:t>dilakukan</a:t>
            </a:r>
            <a:r>
              <a:rPr lang="en-US" sz="2300" dirty="0"/>
              <a:t> Marcel Duchamp </a:t>
            </a:r>
            <a:r>
              <a:rPr lang="en-US" sz="2300" dirty="0" err="1"/>
              <a:t>dgn</a:t>
            </a:r>
            <a:r>
              <a:rPr lang="en-US" sz="2300" dirty="0"/>
              <a:t> </a:t>
            </a:r>
            <a:r>
              <a:rPr lang="en-US" sz="2300" dirty="0" err="1"/>
              <a:t>kartu</a:t>
            </a:r>
            <a:r>
              <a:rPr lang="en-US" sz="2300" dirty="0"/>
              <a:t> </a:t>
            </a:r>
            <a:r>
              <a:rPr lang="en-US" sz="2300" dirty="0" err="1"/>
              <a:t>pos</a:t>
            </a:r>
            <a:r>
              <a:rPr lang="en-US" sz="2300" dirty="0"/>
              <a:t> </a:t>
            </a:r>
            <a:r>
              <a:rPr lang="en-US" sz="2300" dirty="0" err="1"/>
              <a:t>bergambar</a:t>
            </a:r>
            <a:r>
              <a:rPr lang="en-US" sz="2300" dirty="0"/>
              <a:t> </a:t>
            </a:r>
            <a:r>
              <a:rPr lang="en-US" sz="2300" dirty="0" err="1"/>
              <a:t>Monalisa</a:t>
            </a:r>
            <a:r>
              <a:rPr lang="en-US" sz="2300" dirty="0"/>
              <a:t> yg </a:t>
            </a:r>
            <a:r>
              <a:rPr lang="en-US" sz="2300" dirty="0" err="1"/>
              <a:t>diberi</a:t>
            </a:r>
            <a:r>
              <a:rPr lang="en-US" sz="2300" dirty="0"/>
              <a:t> judo L.H.O.O.Q  </a:t>
            </a:r>
            <a:r>
              <a:rPr lang="en-US" sz="2300" dirty="0" err="1"/>
              <a:t>pd</a:t>
            </a:r>
            <a:r>
              <a:rPr lang="en-US" sz="2300" dirty="0"/>
              <a:t> 1919. </a:t>
            </a:r>
            <a:r>
              <a:rPr lang="en-US" sz="2300" dirty="0" err="1"/>
              <a:t>Jika</a:t>
            </a:r>
            <a:r>
              <a:rPr lang="en-US" sz="2300" dirty="0"/>
              <a:t> </a:t>
            </a:r>
            <a:r>
              <a:rPr lang="en-US" sz="2300" dirty="0" err="1"/>
              <a:t>kerapian</a:t>
            </a:r>
            <a:r>
              <a:rPr lang="en-US" sz="2300" dirty="0"/>
              <a:t> </a:t>
            </a:r>
            <a:r>
              <a:rPr lang="en-US" sz="2300" dirty="0" err="1"/>
              <a:t>adalah</a:t>
            </a:r>
            <a:r>
              <a:rPr lang="en-US" sz="2300" dirty="0"/>
              <a:t> </a:t>
            </a:r>
            <a:r>
              <a:rPr lang="en-US" sz="2300" dirty="0" err="1"/>
              <a:t>keluarga</a:t>
            </a:r>
            <a:r>
              <a:rPr lang="en-US" sz="2300" dirty="0"/>
              <a:t> </a:t>
            </a:r>
            <a:r>
              <a:rPr lang="en-US" sz="2300" dirty="0" err="1"/>
              <a:t>harmoni</a:t>
            </a:r>
            <a:r>
              <a:rPr lang="en-US" sz="2300" dirty="0"/>
              <a:t>, </a:t>
            </a:r>
            <a:r>
              <a:rPr lang="en-US" sz="2300" dirty="0" err="1"/>
              <a:t>maka</a:t>
            </a:r>
            <a:r>
              <a:rPr lang="en-US" sz="2300" dirty="0"/>
              <a:t> </a:t>
            </a:r>
            <a:r>
              <a:rPr lang="en-US" sz="2300" dirty="0" err="1"/>
              <a:t>ketidakrapian</a:t>
            </a:r>
            <a:r>
              <a:rPr lang="en-US" sz="2300" dirty="0"/>
              <a:t> </a:t>
            </a:r>
            <a:r>
              <a:rPr lang="en-US" sz="2300" dirty="0" err="1"/>
              <a:t>menjadi</a:t>
            </a:r>
            <a:r>
              <a:rPr lang="en-US" sz="2300" dirty="0"/>
              <a:t> </a:t>
            </a:r>
            <a:r>
              <a:rPr lang="en-US" sz="2300" dirty="0" err="1"/>
              <a:t>komplotan</a:t>
            </a:r>
            <a:r>
              <a:rPr lang="en-US" sz="2300" dirty="0"/>
              <a:t> </a:t>
            </a:r>
            <a:r>
              <a:rPr lang="en-US" sz="2300" dirty="0" err="1"/>
              <a:t>disharmoni.</a:t>
            </a:r>
            <a:endParaRPr lang="en-GB" sz="2300" dirty="0"/>
          </a:p>
        </p:txBody>
      </p:sp>
    </p:spTree>
    <p:extLst>
      <p:ext uri="{BB962C8B-B14F-4D97-AF65-F5344CB8AC3E}">
        <p14:creationId xmlns:p14="http://schemas.microsoft.com/office/powerpoint/2010/main" val="1813475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9800" y="304800"/>
            <a:ext cx="2590800" cy="40934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657600"/>
            <a:ext cx="5002305" cy="2743200"/>
          </a:xfrm>
          <a:prstGeom prst="rect">
            <a:avLst/>
          </a:prstGeom>
        </p:spPr>
      </p:pic>
    </p:spTree>
    <p:extLst>
      <p:ext uri="{BB962C8B-B14F-4D97-AF65-F5344CB8AC3E}">
        <p14:creationId xmlns:p14="http://schemas.microsoft.com/office/powerpoint/2010/main" val="898992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2571750" cy="777874"/>
          </a:xfrm>
        </p:spPr>
        <p:txBody>
          <a:bodyPr/>
          <a:lstStyle/>
          <a:p>
            <a:r>
              <a:rPr lang="en-GB" b="1" dirty="0" err="1">
                <a:latin typeface="+mn-lt"/>
              </a:rPr>
              <a:t>Deformasi</a:t>
            </a:r>
            <a:endParaRPr lang="en-GB" b="1" dirty="0">
              <a:latin typeface="+mn-lt"/>
            </a:endParaRPr>
          </a:p>
        </p:txBody>
      </p:sp>
      <p:sp>
        <p:nvSpPr>
          <p:cNvPr id="2" name="Content Placeholder 1"/>
          <p:cNvSpPr>
            <a:spLocks noGrp="1"/>
          </p:cNvSpPr>
          <p:nvPr>
            <p:ph idx="1"/>
          </p:nvPr>
        </p:nvSpPr>
        <p:spPr>
          <a:xfrm>
            <a:off x="628650" y="990600"/>
            <a:ext cx="7886700" cy="5186363"/>
          </a:xfrm>
        </p:spPr>
        <p:txBody>
          <a:bodyPr>
            <a:noAutofit/>
          </a:bodyPr>
          <a:lstStyle/>
          <a:p>
            <a:pPr marL="45720" indent="0">
              <a:lnSpc>
                <a:spcPct val="120000"/>
              </a:lnSpc>
              <a:buNone/>
            </a:pPr>
            <a:r>
              <a:rPr lang="en-US" sz="2100" dirty="0" err="1"/>
              <a:t>Berkebalikan</a:t>
            </a:r>
            <a:r>
              <a:rPr lang="en-US" sz="2100" dirty="0"/>
              <a:t> </a:t>
            </a:r>
            <a:r>
              <a:rPr lang="en-US" sz="2100" dirty="0" err="1"/>
              <a:t>dgn</a:t>
            </a:r>
            <a:r>
              <a:rPr lang="en-US" sz="2100" dirty="0"/>
              <a:t> mimesis yg </a:t>
            </a:r>
            <a:r>
              <a:rPr lang="en-US" sz="2100" dirty="0" err="1"/>
              <a:t>berusaha</a:t>
            </a:r>
            <a:r>
              <a:rPr lang="en-US" sz="2100" dirty="0"/>
              <a:t> </a:t>
            </a:r>
            <a:r>
              <a:rPr lang="en-US" sz="2100" dirty="0" err="1"/>
              <a:t>menyamai</a:t>
            </a:r>
            <a:r>
              <a:rPr lang="en-US" sz="2100" dirty="0"/>
              <a:t> </a:t>
            </a:r>
            <a:r>
              <a:rPr lang="en-US" sz="2100" dirty="0" err="1"/>
              <a:t>tampilan</a:t>
            </a:r>
            <a:r>
              <a:rPr lang="en-US" sz="2100" dirty="0"/>
              <a:t> </a:t>
            </a:r>
            <a:r>
              <a:rPr lang="en-US" sz="2100" dirty="0" err="1"/>
              <a:t>objek</a:t>
            </a:r>
            <a:r>
              <a:rPr lang="en-US" sz="2100" dirty="0"/>
              <a:t> </a:t>
            </a:r>
            <a:r>
              <a:rPr lang="en-US" sz="2100" dirty="0" err="1"/>
              <a:t>acuan</a:t>
            </a:r>
            <a:r>
              <a:rPr lang="en-US" sz="2100" dirty="0"/>
              <a:t> </a:t>
            </a:r>
            <a:r>
              <a:rPr lang="en-US" sz="2100" dirty="0" err="1"/>
              <a:t>setepat</a:t>
            </a:r>
            <a:r>
              <a:rPr lang="en-US" sz="2100" dirty="0"/>
              <a:t> </a:t>
            </a:r>
            <a:r>
              <a:rPr lang="en-US" sz="2100" dirty="0" err="1"/>
              <a:t>mungkin</a:t>
            </a:r>
            <a:r>
              <a:rPr lang="en-US" sz="2100" dirty="0"/>
              <a:t>, </a:t>
            </a:r>
            <a:r>
              <a:rPr lang="en-US" sz="2100" dirty="0" err="1"/>
              <a:t>deformasi</a:t>
            </a:r>
            <a:r>
              <a:rPr lang="en-US" sz="2100" dirty="0"/>
              <a:t> </a:t>
            </a:r>
            <a:r>
              <a:rPr lang="en-US" sz="2100" dirty="0" err="1"/>
              <a:t>justru</a:t>
            </a:r>
            <a:r>
              <a:rPr lang="en-US" sz="2100" dirty="0"/>
              <a:t> </a:t>
            </a:r>
            <a:r>
              <a:rPr lang="en-US" sz="2100" dirty="0" err="1"/>
              <a:t>mengubah</a:t>
            </a:r>
            <a:r>
              <a:rPr lang="en-US" sz="2100" dirty="0"/>
              <a:t> </a:t>
            </a:r>
            <a:r>
              <a:rPr lang="en-US" sz="2100" dirty="0" err="1"/>
              <a:t>tampilan</a:t>
            </a:r>
            <a:r>
              <a:rPr lang="en-US" sz="2100" dirty="0"/>
              <a:t> </a:t>
            </a:r>
            <a:r>
              <a:rPr lang="en-US" sz="2100" dirty="0" err="1"/>
              <a:t>itu</a:t>
            </a:r>
            <a:r>
              <a:rPr lang="en-US" sz="2100" dirty="0"/>
              <a:t> </a:t>
            </a:r>
            <a:r>
              <a:rPr lang="en-US" sz="2100" dirty="0" err="1"/>
              <a:t>dengan</a:t>
            </a:r>
            <a:r>
              <a:rPr lang="en-US" sz="2100" dirty="0"/>
              <a:t> </a:t>
            </a:r>
            <a:r>
              <a:rPr lang="en-US" sz="2100" dirty="0" err="1"/>
              <a:t>berbagai</a:t>
            </a:r>
            <a:r>
              <a:rPr lang="en-US" sz="2100" dirty="0"/>
              <a:t> </a:t>
            </a:r>
            <a:r>
              <a:rPr lang="en-US" sz="2100" dirty="0" err="1"/>
              <a:t>cara</a:t>
            </a:r>
            <a:r>
              <a:rPr lang="en-US" sz="2100" dirty="0"/>
              <a:t>. </a:t>
            </a:r>
            <a:r>
              <a:rPr lang="en-US" sz="2100" dirty="0" err="1"/>
              <a:t>Secara</a:t>
            </a:r>
            <a:r>
              <a:rPr lang="en-US" sz="2100" dirty="0"/>
              <a:t> </a:t>
            </a:r>
            <a:r>
              <a:rPr lang="en-US" sz="2100" dirty="0" err="1"/>
              <a:t>harfiah</a:t>
            </a:r>
            <a:r>
              <a:rPr lang="en-US" sz="2100" dirty="0"/>
              <a:t> </a:t>
            </a:r>
            <a:r>
              <a:rPr lang="en-US" sz="2100" dirty="0" err="1"/>
              <a:t>deformasi</a:t>
            </a:r>
            <a:r>
              <a:rPr lang="en-US" sz="2100" dirty="0"/>
              <a:t> </a:t>
            </a:r>
            <a:r>
              <a:rPr lang="en-US" sz="2100" i="1" dirty="0"/>
              <a:t>(deformation)</a:t>
            </a:r>
            <a:r>
              <a:rPr lang="en-US" sz="2100" dirty="0"/>
              <a:t> </a:t>
            </a:r>
            <a:r>
              <a:rPr lang="en-US" sz="2100" dirty="0" err="1"/>
              <a:t>berarti</a:t>
            </a:r>
            <a:r>
              <a:rPr lang="en-US" sz="2100" dirty="0"/>
              <a:t> ‘</a:t>
            </a:r>
            <a:r>
              <a:rPr lang="en-US" sz="2100" dirty="0" err="1"/>
              <a:t>perbahan</a:t>
            </a:r>
            <a:r>
              <a:rPr lang="en-US" sz="2100" dirty="0"/>
              <a:t> </a:t>
            </a:r>
            <a:r>
              <a:rPr lang="en-US" sz="2100" dirty="0" err="1"/>
              <a:t>bentuk</a:t>
            </a:r>
            <a:r>
              <a:rPr lang="en-US" sz="2100" dirty="0"/>
              <a:t>’; </a:t>
            </a:r>
            <a:r>
              <a:rPr lang="en-US" sz="2100" dirty="0" err="1"/>
              <a:t>isitilah</a:t>
            </a:r>
            <a:r>
              <a:rPr lang="en-US" sz="2100" dirty="0"/>
              <a:t> </a:t>
            </a:r>
            <a:r>
              <a:rPr lang="en-US" sz="2100" dirty="0" err="1"/>
              <a:t>ini</a:t>
            </a:r>
            <a:r>
              <a:rPr lang="en-US" sz="2100" dirty="0"/>
              <a:t> </a:t>
            </a:r>
            <a:r>
              <a:rPr lang="en-US" sz="2100" dirty="0" err="1"/>
              <a:t>tersusun</a:t>
            </a:r>
            <a:r>
              <a:rPr lang="en-US" sz="2100" dirty="0"/>
              <a:t> </a:t>
            </a:r>
            <a:r>
              <a:rPr lang="en-US" sz="2100" dirty="0" err="1"/>
              <a:t>dari</a:t>
            </a:r>
            <a:r>
              <a:rPr lang="en-US" sz="2100" dirty="0"/>
              <a:t> kata de yang </a:t>
            </a:r>
            <a:r>
              <a:rPr lang="en-US" sz="2100" dirty="0" err="1"/>
              <a:t>berarti</a:t>
            </a:r>
            <a:r>
              <a:rPr lang="en-US" sz="2100" dirty="0"/>
              <a:t> ‘</a:t>
            </a:r>
            <a:r>
              <a:rPr lang="en-US" sz="2100" dirty="0" err="1"/>
              <a:t>perubahan</a:t>
            </a:r>
            <a:r>
              <a:rPr lang="en-US" sz="2100" dirty="0"/>
              <a:t>’ </a:t>
            </a:r>
            <a:r>
              <a:rPr lang="en-US" sz="2100" dirty="0" err="1"/>
              <a:t>atau</a:t>
            </a:r>
            <a:r>
              <a:rPr lang="en-US" sz="2100" dirty="0"/>
              <a:t> ‘</a:t>
            </a:r>
            <a:r>
              <a:rPr lang="en-US" sz="2100" dirty="0" err="1"/>
              <a:t>pembongkaran</a:t>
            </a:r>
            <a:r>
              <a:rPr lang="en-US" sz="2100" dirty="0"/>
              <a:t>’ </a:t>
            </a:r>
            <a:r>
              <a:rPr lang="en-US" sz="2100" dirty="0" err="1"/>
              <a:t>dan</a:t>
            </a:r>
            <a:r>
              <a:rPr lang="en-US" sz="2100" dirty="0"/>
              <a:t> </a:t>
            </a:r>
            <a:r>
              <a:rPr lang="en-US" sz="2100" i="1" dirty="0"/>
              <a:t>form</a:t>
            </a:r>
            <a:r>
              <a:rPr lang="en-US" sz="2100" dirty="0"/>
              <a:t> yang </a:t>
            </a:r>
            <a:r>
              <a:rPr lang="en-US" sz="2100" dirty="0" err="1"/>
              <a:t>berarti</a:t>
            </a:r>
            <a:r>
              <a:rPr lang="en-US" sz="2100" dirty="0"/>
              <a:t> ‘</a:t>
            </a:r>
            <a:r>
              <a:rPr lang="en-US" sz="2100" dirty="0" err="1"/>
              <a:t>bentuk</a:t>
            </a:r>
            <a:r>
              <a:rPr lang="en-US" sz="2100" dirty="0"/>
              <a:t>’</a:t>
            </a:r>
            <a:endParaRPr lang="en-GB" sz="2100" dirty="0"/>
          </a:p>
          <a:p>
            <a:pPr marL="45720" indent="0">
              <a:lnSpc>
                <a:spcPct val="120000"/>
              </a:lnSpc>
              <a:buNone/>
            </a:pPr>
            <a:r>
              <a:rPr lang="en-US" sz="2100" dirty="0" err="1"/>
              <a:t>Perubahan</a:t>
            </a:r>
            <a:r>
              <a:rPr lang="en-US" sz="2100" dirty="0"/>
              <a:t> </a:t>
            </a:r>
            <a:r>
              <a:rPr lang="en-US" sz="2100" dirty="0" err="1"/>
              <a:t>bentuk</a:t>
            </a:r>
            <a:r>
              <a:rPr lang="en-US" sz="2100" dirty="0"/>
              <a:t> </a:t>
            </a:r>
            <a:r>
              <a:rPr lang="en-US" sz="2100" dirty="0" err="1"/>
              <a:t>ini</a:t>
            </a:r>
            <a:r>
              <a:rPr lang="en-US" sz="2100" dirty="0"/>
              <a:t> dpt memancing </a:t>
            </a:r>
            <a:r>
              <a:rPr lang="en-US" sz="2100" dirty="0" err="1"/>
              <a:t>emosi</a:t>
            </a:r>
            <a:r>
              <a:rPr lang="en-US" sz="2100" dirty="0"/>
              <a:t> </a:t>
            </a:r>
            <a:r>
              <a:rPr lang="en-US" sz="2100" dirty="0" err="1"/>
              <a:t>estetis</a:t>
            </a:r>
            <a:r>
              <a:rPr lang="en-US" sz="2100" dirty="0"/>
              <a:t> </a:t>
            </a:r>
            <a:r>
              <a:rPr lang="en-US" sz="2100" dirty="0" err="1"/>
              <a:t>spektator</a:t>
            </a:r>
            <a:r>
              <a:rPr lang="en-US" sz="2100" dirty="0"/>
              <a:t>. Cara </a:t>
            </a:r>
            <a:r>
              <a:rPr lang="en-US" sz="2100" dirty="0" err="1"/>
              <a:t>berjalan</a:t>
            </a:r>
            <a:r>
              <a:rPr lang="en-US" sz="2100" dirty="0"/>
              <a:t> </a:t>
            </a:r>
            <a:r>
              <a:rPr lang="en-US" sz="2100" dirty="0" err="1"/>
              <a:t>para</a:t>
            </a:r>
            <a:r>
              <a:rPr lang="en-US" sz="2100" dirty="0"/>
              <a:t> remain </a:t>
            </a:r>
            <a:r>
              <a:rPr lang="en-US" sz="2100" i="1" dirty="0" err="1"/>
              <a:t>wayang</a:t>
            </a:r>
            <a:r>
              <a:rPr lang="en-US" sz="2100" i="1" dirty="0"/>
              <a:t> </a:t>
            </a:r>
            <a:r>
              <a:rPr lang="en-US" sz="2100" i="1" dirty="0" err="1"/>
              <a:t>wong,</a:t>
            </a:r>
            <a:r>
              <a:rPr lang="en-US" sz="2100" dirty="0"/>
              <a:t> </a:t>
            </a:r>
            <a:r>
              <a:rPr lang="en-US" sz="2100" dirty="0" err="1"/>
              <a:t>misalnya</a:t>
            </a:r>
            <a:r>
              <a:rPr lang="en-US" sz="2100" dirty="0"/>
              <a:t>, </a:t>
            </a:r>
            <a:r>
              <a:rPr lang="en-US" sz="2100" dirty="0" err="1"/>
              <a:t>berbeda</a:t>
            </a:r>
            <a:r>
              <a:rPr lang="en-US" sz="2100" dirty="0"/>
              <a:t> </a:t>
            </a:r>
            <a:r>
              <a:rPr lang="en-US" sz="2100" dirty="0" err="1"/>
              <a:t>jauh</a:t>
            </a:r>
            <a:r>
              <a:rPr lang="en-US" sz="2100" dirty="0"/>
              <a:t> </a:t>
            </a:r>
            <a:r>
              <a:rPr lang="en-US" sz="2100" dirty="0" err="1"/>
              <a:t>dgn</a:t>
            </a:r>
            <a:r>
              <a:rPr lang="en-US" sz="2100" dirty="0"/>
              <a:t> </a:t>
            </a:r>
            <a:r>
              <a:rPr lang="en-US" sz="2100" dirty="0" err="1"/>
              <a:t>cara</a:t>
            </a:r>
            <a:r>
              <a:rPr lang="en-US" sz="2100" dirty="0"/>
              <a:t> </a:t>
            </a:r>
            <a:r>
              <a:rPr lang="en-US" sz="2100" dirty="0" err="1"/>
              <a:t>berjalan</a:t>
            </a:r>
            <a:r>
              <a:rPr lang="en-US" sz="2100" dirty="0"/>
              <a:t> </a:t>
            </a:r>
            <a:r>
              <a:rPr lang="en-US" sz="2100" dirty="0" err="1"/>
              <a:t>mereka</a:t>
            </a:r>
            <a:r>
              <a:rPr lang="en-US" sz="2100" dirty="0"/>
              <a:t> </a:t>
            </a:r>
            <a:r>
              <a:rPr lang="en-US" sz="2100" dirty="0" err="1"/>
              <a:t>dlm</a:t>
            </a:r>
            <a:r>
              <a:rPr lang="en-US" sz="2100" dirty="0"/>
              <a:t> </a:t>
            </a:r>
            <a:r>
              <a:rPr lang="en-US" sz="2100" dirty="0" err="1"/>
              <a:t>kehidupan</a:t>
            </a:r>
            <a:r>
              <a:rPr lang="en-US" sz="2100" dirty="0"/>
              <a:t> </a:t>
            </a:r>
            <a:r>
              <a:rPr lang="en-US" sz="2100" dirty="0" err="1"/>
              <a:t>sehari-hari</a:t>
            </a:r>
            <a:r>
              <a:rPr lang="en-US" sz="2100" dirty="0"/>
              <a:t>. </a:t>
            </a:r>
            <a:r>
              <a:rPr lang="en-US" sz="2100" dirty="0" err="1"/>
              <a:t>Tingkah</a:t>
            </a:r>
            <a:r>
              <a:rPr lang="en-US" sz="2100" dirty="0"/>
              <a:t> </a:t>
            </a:r>
            <a:r>
              <a:rPr lang="en-US" sz="2100" dirty="0" err="1"/>
              <a:t>perubahan</a:t>
            </a:r>
            <a:r>
              <a:rPr lang="en-US" sz="2100" dirty="0"/>
              <a:t> </a:t>
            </a:r>
            <a:r>
              <a:rPr lang="en-US" sz="2100" dirty="0" err="1"/>
              <a:t>bentuk</a:t>
            </a:r>
            <a:r>
              <a:rPr lang="en-US" sz="2100" dirty="0"/>
              <a:t> </a:t>
            </a:r>
            <a:r>
              <a:rPr lang="en-US" sz="2100" dirty="0" err="1"/>
              <a:t>antar</a:t>
            </a:r>
            <a:r>
              <a:rPr lang="en-US" sz="2100" dirty="0"/>
              <a:t> </a:t>
            </a:r>
            <a:r>
              <a:rPr lang="en-US" sz="2100" dirty="0" err="1"/>
              <a:t>karya</a:t>
            </a:r>
            <a:r>
              <a:rPr lang="en-US" sz="2100" dirty="0"/>
              <a:t> </a:t>
            </a:r>
            <a:r>
              <a:rPr lang="en-US" sz="2100" dirty="0" err="1"/>
              <a:t>seni</a:t>
            </a:r>
            <a:r>
              <a:rPr lang="en-US" sz="2100" dirty="0"/>
              <a:t> </a:t>
            </a:r>
            <a:r>
              <a:rPr lang="en-US" sz="2100" dirty="0" err="1"/>
              <a:t>berbeda-beda</a:t>
            </a:r>
            <a:r>
              <a:rPr lang="en-US" sz="2100" dirty="0"/>
              <a:t>, </a:t>
            </a:r>
            <a:r>
              <a:rPr lang="en-US" sz="2100" dirty="0" err="1"/>
              <a:t>dari</a:t>
            </a:r>
            <a:r>
              <a:rPr lang="en-US" sz="2100" dirty="0"/>
              <a:t> </a:t>
            </a:r>
            <a:r>
              <a:rPr lang="en-US" sz="2100" dirty="0" err="1"/>
              <a:t>perubahan</a:t>
            </a:r>
            <a:r>
              <a:rPr lang="en-US" sz="2100" dirty="0"/>
              <a:t> paling </a:t>
            </a:r>
            <a:r>
              <a:rPr lang="en-US" sz="2100" dirty="0" err="1"/>
              <a:t>ekstrim</a:t>
            </a:r>
            <a:r>
              <a:rPr lang="en-US" sz="2100" dirty="0"/>
              <a:t> yang tdk dpt </a:t>
            </a:r>
            <a:r>
              <a:rPr lang="en-US" sz="2100" dirty="0" err="1"/>
              <a:t>lagi</a:t>
            </a:r>
            <a:r>
              <a:rPr lang="en-US" sz="2100" dirty="0"/>
              <a:t> </a:t>
            </a:r>
            <a:r>
              <a:rPr lang="en-US" sz="2100" dirty="0" err="1"/>
              <a:t>dikenali</a:t>
            </a:r>
            <a:r>
              <a:rPr lang="en-US" sz="2100" dirty="0"/>
              <a:t> </a:t>
            </a:r>
            <a:r>
              <a:rPr lang="en-US" sz="2100" dirty="0" err="1"/>
              <a:t>bentuk</a:t>
            </a:r>
            <a:r>
              <a:rPr lang="en-US" sz="2100" dirty="0"/>
              <a:t> </a:t>
            </a:r>
            <a:r>
              <a:rPr lang="en-US" sz="2100" dirty="0" err="1"/>
              <a:t>acuannya</a:t>
            </a:r>
            <a:r>
              <a:rPr lang="en-US" sz="2100" dirty="0"/>
              <a:t> </a:t>
            </a:r>
            <a:r>
              <a:rPr lang="en-US" sz="2100" dirty="0" err="1"/>
              <a:t>hingga</a:t>
            </a:r>
            <a:r>
              <a:rPr lang="en-US" sz="2100" dirty="0"/>
              <a:t> </a:t>
            </a:r>
            <a:r>
              <a:rPr lang="en-US" sz="2100" dirty="0" err="1"/>
              <a:t>perubahan</a:t>
            </a:r>
            <a:r>
              <a:rPr lang="en-US" sz="2100" dirty="0"/>
              <a:t> </a:t>
            </a:r>
            <a:r>
              <a:rPr lang="en-US" sz="2100" dirty="0" err="1"/>
              <a:t>kecil</a:t>
            </a:r>
            <a:r>
              <a:rPr lang="en-US" sz="2100" dirty="0"/>
              <a:t> yg </a:t>
            </a:r>
            <a:r>
              <a:rPr lang="en-US" sz="2100" dirty="0" err="1"/>
              <a:t>kadang</a:t>
            </a:r>
            <a:r>
              <a:rPr lang="en-US" sz="2100" dirty="0"/>
              <a:t> </a:t>
            </a:r>
            <a:r>
              <a:rPr lang="en-US" sz="2100" dirty="0" err="1"/>
              <a:t>tidak</a:t>
            </a:r>
            <a:r>
              <a:rPr lang="en-US" sz="2100" dirty="0"/>
              <a:t> </a:t>
            </a:r>
            <a:r>
              <a:rPr lang="en-US" sz="2100" dirty="0" err="1"/>
              <a:t>disadari</a:t>
            </a:r>
            <a:r>
              <a:rPr lang="en-US" sz="2100" dirty="0"/>
              <a:t> </a:t>
            </a:r>
            <a:r>
              <a:rPr lang="en-US" sz="2100" dirty="0" err="1"/>
              <a:t>perubahannya</a:t>
            </a:r>
            <a:r>
              <a:rPr lang="en-US" sz="2100" dirty="0"/>
              <a:t>. </a:t>
            </a:r>
            <a:r>
              <a:rPr lang="en-US" sz="2100" dirty="0" err="1"/>
              <a:t>Dalam</a:t>
            </a:r>
            <a:r>
              <a:rPr lang="en-US" sz="2100" dirty="0"/>
              <a:t> </a:t>
            </a:r>
            <a:r>
              <a:rPr lang="en-US" sz="2100" dirty="0" err="1"/>
              <a:t>seni</a:t>
            </a:r>
            <a:r>
              <a:rPr lang="en-US" sz="2100" dirty="0"/>
              <a:t> </a:t>
            </a:r>
            <a:r>
              <a:rPr lang="en-US" sz="2100" dirty="0" err="1"/>
              <a:t>Rupa</a:t>
            </a:r>
            <a:r>
              <a:rPr lang="en-US" sz="2100" dirty="0"/>
              <a:t> </a:t>
            </a:r>
            <a:r>
              <a:rPr lang="en-US" sz="2100" dirty="0" err="1"/>
              <a:t>terdapat</a:t>
            </a:r>
            <a:r>
              <a:rPr lang="en-US" sz="2100" dirty="0"/>
              <a:t> </a:t>
            </a:r>
            <a:r>
              <a:rPr lang="en-US" sz="2100" dirty="0" err="1"/>
              <a:t>berbagai</a:t>
            </a:r>
            <a:r>
              <a:rPr lang="en-US" sz="2100" dirty="0"/>
              <a:t> </a:t>
            </a:r>
            <a:r>
              <a:rPr lang="en-US" sz="2100" b="1" dirty="0" err="1"/>
              <a:t>teknik</a:t>
            </a:r>
            <a:r>
              <a:rPr lang="en-US" sz="2100" b="1" dirty="0"/>
              <a:t> </a:t>
            </a:r>
            <a:r>
              <a:rPr lang="en-US" sz="2100" b="1" dirty="0" err="1"/>
              <a:t>deformasi</a:t>
            </a:r>
            <a:r>
              <a:rPr lang="en-US" sz="2100" dirty="0"/>
              <a:t>, </a:t>
            </a:r>
            <a:r>
              <a:rPr lang="en-US" sz="2100" dirty="0" err="1"/>
              <a:t>seperti</a:t>
            </a:r>
            <a:r>
              <a:rPr lang="en-US" sz="2100" dirty="0"/>
              <a:t>: </a:t>
            </a:r>
            <a:r>
              <a:rPr lang="en-US" sz="2100" dirty="0" err="1"/>
              <a:t>destruksi, simplifikasi</a:t>
            </a:r>
            <a:r>
              <a:rPr lang="en-US" sz="2100" dirty="0"/>
              <a:t>, s</a:t>
            </a:r>
            <a:r>
              <a:rPr lang="en-US" sz="2100" dirty="0" err="1"/>
              <a:t>tilisasi</a:t>
            </a:r>
            <a:r>
              <a:rPr lang="en-US" sz="2100" dirty="0"/>
              <a:t>, d</a:t>
            </a:r>
            <a:r>
              <a:rPr lang="en-US" sz="2100" dirty="0" err="1"/>
              <a:t>istorsi</a:t>
            </a:r>
            <a:r>
              <a:rPr lang="en-US" sz="2100" dirty="0"/>
              <a:t>, t</a:t>
            </a:r>
            <a:r>
              <a:rPr lang="en-US" sz="2100" dirty="0" err="1"/>
              <a:t>ransformasi,</a:t>
            </a:r>
            <a:r>
              <a:rPr lang="en-US" sz="2100" dirty="0"/>
              <a:t> </a:t>
            </a:r>
            <a:r>
              <a:rPr lang="en-US" sz="2100" dirty="0" err="1"/>
              <a:t>atau</a:t>
            </a:r>
            <a:r>
              <a:rPr lang="en-US" sz="2100" dirty="0"/>
              <a:t> </a:t>
            </a:r>
            <a:r>
              <a:rPr lang="en-US" sz="2100" dirty="0" err="1"/>
              <a:t>bahkan</a:t>
            </a:r>
            <a:r>
              <a:rPr lang="en-US" sz="2100" dirty="0"/>
              <a:t> </a:t>
            </a:r>
            <a:r>
              <a:rPr lang="en-US" sz="2100" dirty="0" err="1"/>
              <a:t>idealisasi</a:t>
            </a:r>
            <a:r>
              <a:rPr lang="en-US" sz="2100" dirty="0"/>
              <a:t>.</a:t>
            </a:r>
            <a:endParaRPr lang="en-GB" sz="2100" dirty="0"/>
          </a:p>
        </p:txBody>
      </p:sp>
    </p:spTree>
    <p:extLst>
      <p:ext uri="{BB962C8B-B14F-4D97-AF65-F5344CB8AC3E}">
        <p14:creationId xmlns:p14="http://schemas.microsoft.com/office/powerpoint/2010/main" val="4024559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38200"/>
            <a:ext cx="5187950" cy="324639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599" y="3667976"/>
            <a:ext cx="2776789" cy="2809024"/>
          </a:xfrm>
          <a:prstGeom prst="rect">
            <a:avLst/>
          </a:prstGeom>
        </p:spPr>
      </p:pic>
    </p:spTree>
    <p:extLst>
      <p:ext uri="{BB962C8B-B14F-4D97-AF65-F5344CB8AC3E}">
        <p14:creationId xmlns:p14="http://schemas.microsoft.com/office/powerpoint/2010/main" val="120532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3943350" cy="396873"/>
          </a:xfrm>
        </p:spPr>
        <p:txBody>
          <a:bodyPr>
            <a:normAutofit fontScale="90000"/>
          </a:bodyPr>
          <a:lstStyle/>
          <a:p>
            <a:r>
              <a:rPr lang="id-ID" dirty="0">
                <a:latin typeface="+mn-lt"/>
              </a:rPr>
              <a:t/>
            </a:r>
            <a:br>
              <a:rPr lang="id-ID" dirty="0">
                <a:latin typeface="+mn-lt"/>
              </a:rPr>
            </a:br>
            <a:r>
              <a:rPr lang="id-ID" b="1" dirty="0">
                <a:latin typeface="+mn-lt"/>
              </a:rPr>
              <a:t>Antiorisinalitas</a:t>
            </a:r>
            <a:br>
              <a:rPr lang="id-ID" b="1" dirty="0">
                <a:latin typeface="+mn-lt"/>
              </a:rPr>
            </a:br>
            <a:endParaRPr lang="en-GB" b="1" dirty="0">
              <a:latin typeface="+mn-lt"/>
            </a:endParaRPr>
          </a:p>
        </p:txBody>
      </p:sp>
      <p:sp>
        <p:nvSpPr>
          <p:cNvPr id="4" name="Subtitle 2"/>
          <p:cNvSpPr>
            <a:spLocks noGrp="1"/>
          </p:cNvSpPr>
          <p:nvPr>
            <p:ph idx="1"/>
          </p:nvPr>
        </p:nvSpPr>
        <p:spPr>
          <a:xfrm>
            <a:off x="628650" y="990600"/>
            <a:ext cx="7886700" cy="5414963"/>
          </a:xfrm>
        </p:spPr>
        <p:txBody>
          <a:bodyPr>
            <a:normAutofit/>
          </a:bodyPr>
          <a:lstStyle/>
          <a:p>
            <a:pPr marL="45720" indent="0" algn="l">
              <a:lnSpc>
                <a:spcPct val="100000"/>
              </a:lnSpc>
              <a:buNone/>
            </a:pPr>
            <a:r>
              <a:rPr lang="id-ID" sz="2000" dirty="0"/>
              <a:t>Dalam seni modern, khususnya pada seni murni, orisinalitas menjadi nilai utama. Karya seni adalah pengejawantahan senimannya. Dengan demikian nilai masterly, atau jejak keterampilan seniman, tidak dapat dilepaskan. </a:t>
            </a:r>
          </a:p>
          <a:p>
            <a:pPr marL="45720" indent="0" algn="l">
              <a:lnSpc>
                <a:spcPct val="100000"/>
              </a:lnSpc>
              <a:buNone/>
            </a:pPr>
            <a:r>
              <a:rPr lang="id-ID" sz="2000" dirty="0"/>
              <a:t>Sebaliknya postmodern menolak hal itu, mereka justru menolak orisinalitas dan tidak dengan masterly sendiri. Perupa </a:t>
            </a:r>
            <a:r>
              <a:rPr lang="id-ID" sz="2000" i="1" dirty="0"/>
              <a:t>Conceptual Art</a:t>
            </a:r>
            <a:r>
              <a:rPr lang="id-ID" sz="2000" dirty="0"/>
              <a:t> John Baldessari meminta empat belas pelukis untuk melukis foto yang ia ajukan, yaitu berupa tangan menunjuk hal hal yang mereka anggap menarik. </a:t>
            </a:r>
          </a:p>
          <a:p>
            <a:pPr algn="l">
              <a:lnSpc>
                <a:spcPct val="100000"/>
              </a:lnSpc>
            </a:pPr>
            <a:endParaRPr lang="id-ID" sz="2000" dirty="0"/>
          </a:p>
          <a:p>
            <a:pPr marL="45720" indent="0" algn="l">
              <a:lnSpc>
                <a:spcPct val="100000"/>
              </a:lnSpc>
              <a:buNone/>
            </a:pPr>
            <a:r>
              <a:rPr lang="id-ID" sz="2000" dirty="0"/>
              <a:t>Di Indonesia, masalah “tidak mempedulikan orisinalitas”, yaitu dalam pengertian keterlibatan orang lain dalam penciptaan karya seni, pernah memicu perdebatan, di bawah isu artisan. Kontroversi pemakaian artisan meruncing dalam penciptaan lukisan, karena terdapat “jejak langsung keahlian tangan pelukis” yang di yakini antara pelukis satu dengan lainnya tidak sama.</a:t>
            </a:r>
          </a:p>
        </p:txBody>
      </p:sp>
    </p:spTree>
    <p:extLst>
      <p:ext uri="{BB962C8B-B14F-4D97-AF65-F5344CB8AC3E}">
        <p14:creationId xmlns:p14="http://schemas.microsoft.com/office/powerpoint/2010/main" val="2510387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457200"/>
            <a:ext cx="8210550" cy="6172200"/>
          </a:xfrm>
        </p:spPr>
        <p:txBody>
          <a:bodyPr>
            <a:noAutofit/>
          </a:bodyPr>
          <a:lstStyle/>
          <a:p>
            <a:pPr marL="45720" indent="0">
              <a:buNone/>
            </a:pPr>
            <a:r>
              <a:rPr lang="id-ID" sz="2900" dirty="0"/>
              <a:t>Sesungguhnya dinamika pemakaian artisan pada peciptaan seni patung tidak kalah ramai, bukan sekedar keterlibatan para tukang angkut, tapi juga sumbang gagasan dan skills. </a:t>
            </a:r>
          </a:p>
          <a:p>
            <a:pPr marL="45720" indent="0">
              <a:buNone/>
            </a:pPr>
            <a:r>
              <a:rPr lang="id-ID" sz="2900" dirty="0"/>
              <a:t/>
            </a:r>
            <a:br>
              <a:rPr lang="id-ID" sz="2900" dirty="0"/>
            </a:br>
            <a:r>
              <a:rPr lang="id-ID" sz="2900" dirty="0"/>
              <a:t>Seorang perupa seringkali merahasiakan artisan dalam proses kreatifnya. Ia akan menyembunyikan artisannya ketika ada tamu datang. Tetapi beberapa perupa lain jujur menuliskan keterlibatannya. Sebenarnya keterlibatan orang lain dalam penciptaan karya bukan hal baru. Namun demikian, tidak semua penggunaan artisan dilandasi konsep antiorisinalitas sebagaimana tindakan Baldessari</a:t>
            </a:r>
          </a:p>
        </p:txBody>
      </p:sp>
    </p:spTree>
    <p:extLst>
      <p:ext uri="{BB962C8B-B14F-4D97-AF65-F5344CB8AC3E}">
        <p14:creationId xmlns:p14="http://schemas.microsoft.com/office/powerpoint/2010/main" val="187967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2038350" cy="701674"/>
          </a:xfrm>
        </p:spPr>
        <p:txBody>
          <a:bodyPr/>
          <a:lstStyle/>
          <a:p>
            <a:r>
              <a:rPr lang="en-GB" b="1" dirty="0" err="1">
                <a:latin typeface="+mn-lt"/>
              </a:rPr>
              <a:t>Sublim</a:t>
            </a:r>
            <a:endParaRPr lang="en-GB" b="1" dirty="0">
              <a:latin typeface="+mn-lt"/>
            </a:endParaRPr>
          </a:p>
        </p:txBody>
      </p:sp>
      <p:sp>
        <p:nvSpPr>
          <p:cNvPr id="2" name="Content Placeholder 1"/>
          <p:cNvSpPr>
            <a:spLocks noGrp="1"/>
          </p:cNvSpPr>
          <p:nvPr>
            <p:ph idx="1"/>
          </p:nvPr>
        </p:nvSpPr>
        <p:spPr>
          <a:xfrm>
            <a:off x="628650" y="1066800"/>
            <a:ext cx="8058150" cy="5486399"/>
          </a:xfrm>
        </p:spPr>
        <p:txBody>
          <a:bodyPr>
            <a:noAutofit/>
          </a:bodyPr>
          <a:lstStyle/>
          <a:p>
            <a:pPr marL="0" indent="0">
              <a:lnSpc>
                <a:spcPct val="100000"/>
              </a:lnSpc>
              <a:buNone/>
            </a:pPr>
            <a:r>
              <a:rPr lang="id-ID" sz="2200" dirty="0"/>
              <a:t>Berbeda dengan order yang membangkitkan pengalaman keindahan pada spektator, juga berbeda dengan chaos yang mencoba menarik perhatian spektator dgn keunikan tertentu, sublim menimbulkan rasa kagum, tercengang, dan sekaligus tercekam pd diri spektator ketika menghadapi objek. Sublim, yang di gagas Edmund Burke pada abad ke- 18, merupakan tentang pengalaman </a:t>
            </a:r>
            <a:r>
              <a:rPr lang="id-ID" sz="2200" i="1" dirty="0"/>
              <a:t>astonishment, </a:t>
            </a:r>
            <a:r>
              <a:rPr lang="id-ID" sz="2200" dirty="0"/>
              <a:t>yaitu gerakan jiwa yang tertahan, dan dengan sedikit unsur rasa mencekam atau horor. </a:t>
            </a:r>
          </a:p>
          <a:p>
            <a:pPr marL="0" indent="0">
              <a:lnSpc>
                <a:spcPct val="100000"/>
              </a:lnSpc>
              <a:buNone/>
            </a:pPr>
            <a:r>
              <a:rPr lang="id-ID" sz="2200" dirty="0"/>
              <a:t>Jika objek sekaligus menyimpan bentuk yg harmonis, atau mengandung dinamika warna maupun cahaya yg memukau, maka selain ketercekaman ia juga akan merasakan keindahan. Misal, malam hari manusia sendirian di tanah lapang, saat ia menyaksikan bintang bintang yang bertebaran di langit cerah, ia merasakan keindahan sekaligus tercekam dgn keluasan letaknya. Bentuk super besar yg mampu membangkitkan pengalaman sublim di manfaatkan untuk pembuatan seni.</a:t>
            </a:r>
            <a:endParaRPr lang="id-ID" sz="2200" i="1" dirty="0"/>
          </a:p>
        </p:txBody>
      </p:sp>
    </p:spTree>
    <p:extLst>
      <p:ext uri="{BB962C8B-B14F-4D97-AF65-F5344CB8AC3E}">
        <p14:creationId xmlns:p14="http://schemas.microsoft.com/office/powerpoint/2010/main" val="3479137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762000"/>
            <a:ext cx="7886700" cy="5791200"/>
          </a:xfrm>
        </p:spPr>
        <p:txBody>
          <a:bodyPr>
            <a:normAutofit/>
          </a:bodyPr>
          <a:lstStyle/>
          <a:p>
            <a:pPr marL="0" indent="0">
              <a:buNone/>
            </a:pPr>
            <a:r>
              <a:rPr lang="id-ID" dirty="0"/>
              <a:t>Umumnya karya gigantik di buat oleh pemerintah untuk mengukuhkan kekuasaannya atau oleh agama di manfaatkan untuk menebalkan perasaan keagamaan umatnya.</a:t>
            </a:r>
          </a:p>
          <a:p>
            <a:pPr marL="0" indent="0">
              <a:buNone/>
            </a:pPr>
            <a:endParaRPr lang="id-ID" dirty="0"/>
          </a:p>
          <a:p>
            <a:pPr marL="0" indent="0">
              <a:buNone/>
            </a:pPr>
            <a:r>
              <a:rPr lang="id-ID" dirty="0"/>
              <a:t>Darius Agung dari Persia yg berkuasa dari Mediterania hingga India membuat bangunan </a:t>
            </a:r>
            <a:r>
              <a:rPr lang="id-ID" i="1" dirty="0"/>
              <a:t>Apadana</a:t>
            </a:r>
            <a:r>
              <a:rPr lang="id-ID" dirty="0"/>
              <a:t> yg mencengangkan. Raja yg berkuasa tahun 522 hinga 486 SM digambarkan memegang busur panah. Semua rakyat Persia tahu, pemanah bukan hanya gambaran perang, namun mencerminkan kebijaksanaan dan kepemimpinan</a:t>
            </a:r>
            <a:endParaRPr lang="en-GB" dirty="0"/>
          </a:p>
        </p:txBody>
      </p:sp>
    </p:spTree>
    <p:extLst>
      <p:ext uri="{BB962C8B-B14F-4D97-AF65-F5344CB8AC3E}">
        <p14:creationId xmlns:p14="http://schemas.microsoft.com/office/powerpoint/2010/main" val="1537268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14302" cy="6346869"/>
          </a:xfrm>
          <a:prstGeom prst="rect">
            <a:avLst/>
          </a:prstGeom>
        </p:spPr>
      </p:pic>
    </p:spTree>
    <p:extLst>
      <p:ext uri="{BB962C8B-B14F-4D97-AF65-F5344CB8AC3E}">
        <p14:creationId xmlns:p14="http://schemas.microsoft.com/office/powerpoint/2010/main" val="407955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458200" cy="6096000"/>
          </a:xfrm>
        </p:spPr>
        <p:txBody>
          <a:bodyPr>
            <a:normAutofit fontScale="55000" lnSpcReduction="20000"/>
          </a:bodyPr>
          <a:lstStyle/>
          <a:p>
            <a:pPr marL="45720" indent="0">
              <a:lnSpc>
                <a:spcPct val="120000"/>
              </a:lnSpc>
              <a:buNone/>
            </a:pPr>
            <a:r>
              <a:rPr lang="en-US" sz="5100" b="1" i="1" dirty="0" err="1">
                <a:latin typeface="Arial" pitchFamily="34" charset="0"/>
                <a:cs typeface="Arial" pitchFamily="34" charset="0"/>
              </a:rPr>
              <a:t>Nilai</a:t>
            </a:r>
            <a:r>
              <a:rPr lang="en-US" sz="5100" b="1" i="1" dirty="0">
                <a:latin typeface="Arial" pitchFamily="34" charset="0"/>
                <a:cs typeface="Arial" pitchFamily="34" charset="0"/>
              </a:rPr>
              <a:t> </a:t>
            </a:r>
            <a:r>
              <a:rPr lang="en-US" sz="5100" b="1" i="1" dirty="0" err="1">
                <a:latin typeface="Arial" pitchFamily="34" charset="0"/>
                <a:cs typeface="Arial" pitchFamily="34" charset="0"/>
              </a:rPr>
              <a:t>estetis</a:t>
            </a:r>
            <a:r>
              <a:rPr lang="en-US" sz="5100" b="1" i="1" dirty="0">
                <a:latin typeface="Arial" pitchFamily="34" charset="0"/>
                <a:cs typeface="Arial" pitchFamily="34" charset="0"/>
              </a:rPr>
              <a:t> </a:t>
            </a:r>
            <a:r>
              <a:rPr lang="en-US" sz="5100" dirty="0" err="1">
                <a:latin typeface="Arial" pitchFamily="34" charset="0"/>
                <a:cs typeface="Arial" pitchFamily="34" charset="0"/>
              </a:rPr>
              <a:t>dapat</a:t>
            </a:r>
            <a:r>
              <a:rPr lang="en-US" sz="5100" dirty="0">
                <a:latin typeface="Arial" pitchFamily="34" charset="0"/>
                <a:cs typeface="Arial" pitchFamily="34" charset="0"/>
              </a:rPr>
              <a:t> di </a:t>
            </a:r>
            <a:r>
              <a:rPr lang="en-US" sz="5100" dirty="0" err="1">
                <a:latin typeface="Arial" pitchFamily="34" charset="0"/>
                <a:cs typeface="Arial" pitchFamily="34" charset="0"/>
              </a:rPr>
              <a:t>lihat</a:t>
            </a:r>
            <a:r>
              <a:rPr lang="en-US" sz="5100" dirty="0">
                <a:latin typeface="Arial" pitchFamily="34" charset="0"/>
                <a:cs typeface="Arial" pitchFamily="34" charset="0"/>
              </a:rPr>
              <a:t> </a:t>
            </a:r>
            <a:r>
              <a:rPr lang="en-US" sz="5100" dirty="0" err="1">
                <a:latin typeface="Arial" pitchFamily="34" charset="0"/>
                <a:cs typeface="Arial" pitchFamily="34" charset="0"/>
              </a:rPr>
              <a:t>dari</a:t>
            </a:r>
            <a:r>
              <a:rPr lang="en-US" sz="5100" dirty="0">
                <a:latin typeface="Arial" pitchFamily="34" charset="0"/>
                <a:cs typeface="Arial" pitchFamily="34" charset="0"/>
              </a:rPr>
              <a:t> </a:t>
            </a:r>
            <a:r>
              <a:rPr lang="en-US" sz="5100" dirty="0" err="1">
                <a:latin typeface="Arial" pitchFamily="34" charset="0"/>
                <a:cs typeface="Arial" pitchFamily="34" charset="0"/>
              </a:rPr>
              <a:t>dua</a:t>
            </a:r>
            <a:r>
              <a:rPr lang="en-US" sz="5100" dirty="0">
                <a:latin typeface="Arial" pitchFamily="34" charset="0"/>
                <a:cs typeface="Arial" pitchFamily="34" charset="0"/>
              </a:rPr>
              <a:t> </a:t>
            </a:r>
            <a:r>
              <a:rPr lang="en-US" sz="5100" dirty="0" err="1">
                <a:latin typeface="Arial" pitchFamily="34" charset="0"/>
                <a:cs typeface="Arial" pitchFamily="34" charset="0"/>
              </a:rPr>
              <a:t>sudut</a:t>
            </a:r>
            <a:r>
              <a:rPr lang="en-US" sz="5100" dirty="0">
                <a:latin typeface="Arial" pitchFamily="34" charset="0"/>
                <a:cs typeface="Arial" pitchFamily="34" charset="0"/>
              </a:rPr>
              <a:t> </a:t>
            </a:r>
            <a:r>
              <a:rPr lang="en-US" sz="5100" dirty="0" err="1">
                <a:latin typeface="Arial" pitchFamily="34" charset="0"/>
                <a:cs typeface="Arial" pitchFamily="34" charset="0"/>
              </a:rPr>
              <a:t>pandang</a:t>
            </a:r>
            <a:r>
              <a:rPr lang="en-US" sz="5100" dirty="0">
                <a:latin typeface="Arial" pitchFamily="34" charset="0"/>
                <a:cs typeface="Arial" pitchFamily="34" charset="0"/>
              </a:rPr>
              <a:t>: </a:t>
            </a:r>
            <a:r>
              <a:rPr lang="en-US" sz="5100" dirty="0" err="1">
                <a:latin typeface="Arial" pitchFamily="34" charset="0"/>
                <a:cs typeface="Arial" pitchFamily="34" charset="0"/>
              </a:rPr>
              <a:t>ekspresi</a:t>
            </a:r>
            <a:r>
              <a:rPr lang="en-US" sz="5100" dirty="0">
                <a:latin typeface="Arial" pitchFamily="34" charset="0"/>
                <a:cs typeface="Arial" pitchFamily="34" charset="0"/>
              </a:rPr>
              <a:t> </a:t>
            </a:r>
            <a:r>
              <a:rPr lang="en-US" sz="5100" dirty="0" err="1">
                <a:latin typeface="Arial" pitchFamily="34" charset="0"/>
                <a:cs typeface="Arial" pitchFamily="34" charset="0"/>
              </a:rPr>
              <a:t>dan</a:t>
            </a:r>
            <a:r>
              <a:rPr lang="en-US" sz="5100" dirty="0">
                <a:latin typeface="Arial" pitchFamily="34" charset="0"/>
                <a:cs typeface="Arial" pitchFamily="34" charset="0"/>
              </a:rPr>
              <a:t> </a:t>
            </a:r>
            <a:r>
              <a:rPr lang="en-US" sz="5100" dirty="0" err="1">
                <a:latin typeface="Arial" pitchFamily="34" charset="0"/>
                <a:cs typeface="Arial" pitchFamily="34" charset="0"/>
              </a:rPr>
              <a:t>posisi</a:t>
            </a:r>
            <a:r>
              <a:rPr lang="en-US" sz="5100" dirty="0">
                <a:latin typeface="Arial" pitchFamily="34" charset="0"/>
                <a:cs typeface="Arial" pitchFamily="34" charset="0"/>
              </a:rPr>
              <a:t>. </a:t>
            </a:r>
            <a:r>
              <a:rPr lang="en-US" sz="5100" b="1" i="1" dirty="0" err="1">
                <a:latin typeface="Arial" pitchFamily="34" charset="0"/>
                <a:cs typeface="Arial" pitchFamily="34" charset="0"/>
              </a:rPr>
              <a:t>Ekspresi</a:t>
            </a:r>
            <a:r>
              <a:rPr lang="en-US" sz="5100" b="1" dirty="0">
                <a:latin typeface="Arial" pitchFamily="34" charset="0"/>
                <a:cs typeface="Arial" pitchFamily="34" charset="0"/>
              </a:rPr>
              <a:t> </a:t>
            </a:r>
            <a:r>
              <a:rPr lang="en-US" sz="5100" dirty="0" err="1">
                <a:latin typeface="Arial" pitchFamily="34" charset="0"/>
                <a:cs typeface="Arial" pitchFamily="34" charset="0"/>
              </a:rPr>
              <a:t>mencermati</a:t>
            </a:r>
            <a:r>
              <a:rPr lang="en-US" sz="5100" dirty="0">
                <a:latin typeface="Arial" pitchFamily="34" charset="0"/>
                <a:cs typeface="Arial" pitchFamily="34" charset="0"/>
              </a:rPr>
              <a:t> </a:t>
            </a:r>
            <a:r>
              <a:rPr lang="en-US" sz="5100" dirty="0" err="1">
                <a:latin typeface="Arial" pitchFamily="34" charset="0"/>
                <a:cs typeface="Arial" pitchFamily="34" charset="0"/>
              </a:rPr>
              <a:t>bagaimana</a:t>
            </a:r>
            <a:r>
              <a:rPr lang="en-US" sz="5100" dirty="0">
                <a:latin typeface="Arial" pitchFamily="34" charset="0"/>
                <a:cs typeface="Arial" pitchFamily="34" charset="0"/>
              </a:rPr>
              <a:t> </a:t>
            </a:r>
            <a:r>
              <a:rPr lang="en-US" sz="5100" dirty="0" err="1">
                <a:latin typeface="Arial" pitchFamily="34" charset="0"/>
                <a:cs typeface="Arial" pitchFamily="34" charset="0"/>
              </a:rPr>
              <a:t>cara</a:t>
            </a:r>
            <a:r>
              <a:rPr lang="en-US" sz="5100" dirty="0">
                <a:latin typeface="Arial" pitchFamily="34" charset="0"/>
                <a:cs typeface="Arial" pitchFamily="34" charset="0"/>
              </a:rPr>
              <a:t> </a:t>
            </a:r>
            <a:r>
              <a:rPr lang="en-US" sz="5100" dirty="0" err="1">
                <a:latin typeface="Arial" pitchFamily="34" charset="0"/>
                <a:cs typeface="Arial" pitchFamily="34" charset="0"/>
              </a:rPr>
              <a:t>nilai</a:t>
            </a:r>
            <a:r>
              <a:rPr lang="en-US" sz="5100" dirty="0">
                <a:latin typeface="Arial" pitchFamily="34" charset="0"/>
                <a:cs typeface="Arial" pitchFamily="34" charset="0"/>
              </a:rPr>
              <a:t> </a:t>
            </a:r>
            <a:r>
              <a:rPr lang="en-US" sz="5100" dirty="0" err="1">
                <a:latin typeface="Arial" pitchFamily="34" charset="0"/>
                <a:cs typeface="Arial" pitchFamily="34" charset="0"/>
              </a:rPr>
              <a:t>estetis</a:t>
            </a:r>
            <a:r>
              <a:rPr lang="en-US" sz="5100" dirty="0">
                <a:latin typeface="Arial" pitchFamily="34" charset="0"/>
                <a:cs typeface="Arial" pitchFamily="34" charset="0"/>
              </a:rPr>
              <a:t> </a:t>
            </a:r>
            <a:r>
              <a:rPr lang="en-US" sz="5100" dirty="0" err="1">
                <a:latin typeface="Arial" pitchFamily="34" charset="0"/>
                <a:cs typeface="Arial" pitchFamily="34" charset="0"/>
              </a:rPr>
              <a:t>terwujud atau terekspresikan</a:t>
            </a:r>
            <a:r>
              <a:rPr lang="en-US" sz="5100" dirty="0">
                <a:latin typeface="Arial" pitchFamily="34" charset="0"/>
                <a:cs typeface="Arial" pitchFamily="34" charset="0"/>
              </a:rPr>
              <a:t> </a:t>
            </a:r>
            <a:r>
              <a:rPr lang="en-US" sz="5100" dirty="0" err="1">
                <a:latin typeface="Arial" pitchFamily="34" charset="0"/>
                <a:cs typeface="Arial" pitchFamily="34" charset="0"/>
              </a:rPr>
              <a:t>dalam</a:t>
            </a:r>
            <a:r>
              <a:rPr lang="en-US" sz="5100" dirty="0">
                <a:latin typeface="Arial" pitchFamily="34" charset="0"/>
                <a:cs typeface="Arial" pitchFamily="34" charset="0"/>
              </a:rPr>
              <a:t> </a:t>
            </a:r>
            <a:r>
              <a:rPr lang="en-US" sz="5100" dirty="0" err="1">
                <a:latin typeface="Arial" pitchFamily="34" charset="0"/>
                <a:cs typeface="Arial" pitchFamily="34" charset="0"/>
              </a:rPr>
              <a:t>suatu</a:t>
            </a:r>
            <a:r>
              <a:rPr lang="en-US" sz="5100" dirty="0">
                <a:latin typeface="Arial" pitchFamily="34" charset="0"/>
                <a:cs typeface="Arial" pitchFamily="34" charset="0"/>
              </a:rPr>
              <a:t> </a:t>
            </a:r>
            <a:r>
              <a:rPr lang="en-US" sz="5100" dirty="0" err="1">
                <a:latin typeface="Arial" pitchFamily="34" charset="0"/>
                <a:cs typeface="Arial" pitchFamily="34" charset="0"/>
              </a:rPr>
              <a:t>objek</a:t>
            </a:r>
            <a:r>
              <a:rPr lang="en-US" sz="5100" dirty="0">
                <a:latin typeface="Arial" pitchFamily="34" charset="0"/>
                <a:cs typeface="Arial" pitchFamily="34" charset="0"/>
              </a:rPr>
              <a:t>. </a:t>
            </a:r>
            <a:r>
              <a:rPr lang="en-US" sz="5100" b="1" i="1" dirty="0" err="1">
                <a:latin typeface="Arial" pitchFamily="34" charset="0"/>
                <a:cs typeface="Arial" pitchFamily="34" charset="0"/>
              </a:rPr>
              <a:t>Ekspresi</a:t>
            </a:r>
            <a:r>
              <a:rPr lang="en-US" sz="5100" b="1" i="1" dirty="0">
                <a:latin typeface="Arial" pitchFamily="34" charset="0"/>
                <a:cs typeface="Arial" pitchFamily="34" charset="0"/>
              </a:rPr>
              <a:t> </a:t>
            </a:r>
            <a:r>
              <a:rPr lang="en-US" sz="5100" b="1" i="1" dirty="0" err="1">
                <a:latin typeface="Arial" pitchFamily="34" charset="0"/>
                <a:cs typeface="Arial" pitchFamily="34" charset="0"/>
              </a:rPr>
              <a:t>nilai</a:t>
            </a:r>
            <a:r>
              <a:rPr lang="en-US" sz="5100" b="1" i="1" dirty="0">
                <a:latin typeface="Arial" pitchFamily="34" charset="0"/>
                <a:cs typeface="Arial" pitchFamily="34" charset="0"/>
              </a:rPr>
              <a:t> </a:t>
            </a:r>
            <a:r>
              <a:rPr lang="en-US" sz="5100" b="1" i="1" dirty="0" err="1">
                <a:latin typeface="Arial" pitchFamily="34" charset="0"/>
                <a:cs typeface="Arial" pitchFamily="34" charset="0"/>
              </a:rPr>
              <a:t>estetis</a:t>
            </a:r>
            <a:r>
              <a:rPr lang="en-US" sz="5100" dirty="0">
                <a:latin typeface="Arial" pitchFamily="34" charset="0"/>
                <a:cs typeface="Arial" pitchFamily="34" charset="0"/>
              </a:rPr>
              <a:t> </a:t>
            </a:r>
            <a:r>
              <a:rPr lang="en-US" sz="5100" dirty="0" err="1">
                <a:latin typeface="Arial" pitchFamily="34" charset="0"/>
                <a:cs typeface="Arial" pitchFamily="34" charset="0"/>
              </a:rPr>
              <a:t>dapat</a:t>
            </a:r>
            <a:r>
              <a:rPr lang="en-US" sz="5100" dirty="0">
                <a:latin typeface="Arial" pitchFamily="34" charset="0"/>
                <a:cs typeface="Arial" pitchFamily="34" charset="0"/>
              </a:rPr>
              <a:t> </a:t>
            </a:r>
            <a:r>
              <a:rPr lang="en-US" sz="5100" dirty="0" err="1">
                <a:latin typeface="Arial" pitchFamily="34" charset="0"/>
                <a:cs typeface="Arial" pitchFamily="34" charset="0"/>
              </a:rPr>
              <a:t>berbentuk:</a:t>
            </a:r>
            <a:r>
              <a:rPr lang="en-US" sz="5100" dirty="0">
                <a:latin typeface="Arial" pitchFamily="34" charset="0"/>
                <a:cs typeface="Arial" pitchFamily="34" charset="0"/>
              </a:rPr>
              <a:t> order, chaos, </a:t>
            </a:r>
            <a:r>
              <a:rPr lang="en-US" sz="5100" dirty="0" err="1">
                <a:latin typeface="Arial" pitchFamily="34" charset="0"/>
                <a:cs typeface="Arial" pitchFamily="34" charset="0"/>
              </a:rPr>
              <a:t>sublim</a:t>
            </a:r>
            <a:r>
              <a:rPr lang="en-US" sz="5100" dirty="0">
                <a:latin typeface="Arial" pitchFamily="34" charset="0"/>
                <a:cs typeface="Arial" pitchFamily="34" charset="0"/>
              </a:rPr>
              <a:t>, </a:t>
            </a:r>
            <a:r>
              <a:rPr lang="en-US" sz="5100" dirty="0" err="1">
                <a:latin typeface="Arial" pitchFamily="34" charset="0"/>
                <a:cs typeface="Arial" pitchFamily="34" charset="0"/>
              </a:rPr>
              <a:t>atau</a:t>
            </a:r>
            <a:r>
              <a:rPr lang="en-US" sz="5100" dirty="0">
                <a:latin typeface="Arial" pitchFamily="34" charset="0"/>
                <a:cs typeface="Arial" pitchFamily="34" charset="0"/>
              </a:rPr>
              <a:t> </a:t>
            </a:r>
            <a:r>
              <a:rPr lang="en-US" sz="5100" dirty="0" err="1">
                <a:latin typeface="Arial" pitchFamily="34" charset="0"/>
                <a:cs typeface="Arial" pitchFamily="34" charset="0"/>
              </a:rPr>
              <a:t>desepsi</a:t>
            </a:r>
            <a:r>
              <a:rPr lang="en-US" sz="5100" dirty="0">
                <a:latin typeface="Arial" pitchFamily="34" charset="0"/>
                <a:cs typeface="Arial" pitchFamily="34" charset="0"/>
              </a:rPr>
              <a:t>. </a:t>
            </a:r>
          </a:p>
          <a:p>
            <a:pPr marL="45720" indent="0">
              <a:lnSpc>
                <a:spcPct val="120000"/>
              </a:lnSpc>
              <a:buNone/>
            </a:pPr>
            <a:r>
              <a:rPr lang="en-US" sz="5100" b="1" i="1" dirty="0">
                <a:latin typeface="Arial" pitchFamily="34" charset="0"/>
                <a:cs typeface="Arial" pitchFamily="34" charset="0"/>
              </a:rPr>
              <a:t>Order</a:t>
            </a:r>
            <a:r>
              <a:rPr lang="en-US" sz="5100" dirty="0">
                <a:latin typeface="Arial" pitchFamily="34" charset="0"/>
                <a:cs typeface="Arial" pitchFamily="34" charset="0"/>
              </a:rPr>
              <a:t> </a:t>
            </a:r>
            <a:r>
              <a:rPr lang="en-US" sz="5100" dirty="0" err="1">
                <a:latin typeface="Arial" pitchFamily="34" charset="0"/>
                <a:cs typeface="Arial" pitchFamily="34" charset="0"/>
              </a:rPr>
              <a:t>Merupakan</a:t>
            </a:r>
            <a:r>
              <a:rPr lang="en-US" sz="5100" dirty="0">
                <a:latin typeface="Arial" pitchFamily="34" charset="0"/>
                <a:cs typeface="Arial" pitchFamily="34" charset="0"/>
              </a:rPr>
              <a:t> </a:t>
            </a:r>
            <a:r>
              <a:rPr lang="en-US" sz="5100" dirty="0" err="1">
                <a:latin typeface="Arial" pitchFamily="34" charset="0"/>
                <a:cs typeface="Arial" pitchFamily="34" charset="0"/>
              </a:rPr>
              <a:t>ketertataan</a:t>
            </a:r>
            <a:r>
              <a:rPr lang="en-US" sz="5100" dirty="0">
                <a:latin typeface="Arial" pitchFamily="34" charset="0"/>
                <a:cs typeface="Arial" pitchFamily="34" charset="0"/>
              </a:rPr>
              <a:t>: </a:t>
            </a:r>
            <a:r>
              <a:rPr lang="en-US" sz="5100" dirty="0" err="1">
                <a:latin typeface="Arial" pitchFamily="34" charset="0"/>
                <a:cs typeface="Arial" pitchFamily="34" charset="0"/>
              </a:rPr>
              <a:t>ia</a:t>
            </a:r>
            <a:r>
              <a:rPr lang="en-US" sz="5100" dirty="0">
                <a:latin typeface="Arial" pitchFamily="34" charset="0"/>
                <a:cs typeface="Arial" pitchFamily="34" charset="0"/>
              </a:rPr>
              <a:t> </a:t>
            </a:r>
            <a:r>
              <a:rPr lang="en-US" sz="5100" dirty="0" err="1">
                <a:latin typeface="Arial" pitchFamily="34" charset="0"/>
                <a:cs typeface="Arial" pitchFamily="34" charset="0"/>
              </a:rPr>
              <a:t>dapat</a:t>
            </a:r>
            <a:r>
              <a:rPr lang="en-US" sz="5100" dirty="0">
                <a:latin typeface="Arial" pitchFamily="34" charset="0"/>
                <a:cs typeface="Arial" pitchFamily="34" charset="0"/>
              </a:rPr>
              <a:t> </a:t>
            </a:r>
            <a:r>
              <a:rPr lang="en-US" sz="5100" dirty="0" err="1">
                <a:latin typeface="Arial" pitchFamily="34" charset="0"/>
                <a:cs typeface="Arial" pitchFamily="34" charset="0"/>
              </a:rPr>
              <a:t>berupa</a:t>
            </a:r>
            <a:r>
              <a:rPr lang="en-US" sz="5100" dirty="0">
                <a:latin typeface="Arial" pitchFamily="34" charset="0"/>
                <a:cs typeface="Arial" pitchFamily="34" charset="0"/>
              </a:rPr>
              <a:t> canon, </a:t>
            </a:r>
            <a:r>
              <a:rPr lang="en-US" sz="5100" dirty="0" err="1">
                <a:latin typeface="Arial" pitchFamily="34" charset="0"/>
                <a:cs typeface="Arial" pitchFamily="34" charset="0"/>
              </a:rPr>
              <a:t>harmoni</a:t>
            </a:r>
            <a:r>
              <a:rPr lang="en-US" sz="5100" dirty="0">
                <a:latin typeface="Arial" pitchFamily="34" charset="0"/>
                <a:cs typeface="Arial" pitchFamily="34" charset="0"/>
              </a:rPr>
              <a:t>, mimesis, </a:t>
            </a:r>
            <a:r>
              <a:rPr lang="en-US" sz="5100" dirty="0" err="1">
                <a:latin typeface="Arial" pitchFamily="34" charset="0"/>
                <a:cs typeface="Arial" pitchFamily="34" charset="0"/>
              </a:rPr>
              <a:t>dan</a:t>
            </a:r>
            <a:r>
              <a:rPr lang="en-US" sz="5100" dirty="0">
                <a:latin typeface="Arial" pitchFamily="34" charset="0"/>
                <a:cs typeface="Arial" pitchFamily="34" charset="0"/>
              </a:rPr>
              <a:t> </a:t>
            </a:r>
            <a:r>
              <a:rPr lang="en-US" sz="5100" dirty="0" err="1">
                <a:latin typeface="Arial" pitchFamily="34" charset="0"/>
                <a:cs typeface="Arial" pitchFamily="34" charset="0"/>
              </a:rPr>
              <a:t>masterli</a:t>
            </a:r>
            <a:r>
              <a:rPr lang="en-US" sz="5100" dirty="0">
                <a:latin typeface="Arial" pitchFamily="34" charset="0"/>
                <a:cs typeface="Arial" pitchFamily="34" charset="0"/>
              </a:rPr>
              <a:t>. </a:t>
            </a:r>
          </a:p>
          <a:p>
            <a:pPr marL="45720" indent="0">
              <a:lnSpc>
                <a:spcPct val="120000"/>
              </a:lnSpc>
              <a:buNone/>
            </a:pPr>
            <a:r>
              <a:rPr lang="en-US" sz="5100" b="1" i="1" dirty="0">
                <a:latin typeface="Arial" pitchFamily="34" charset="0"/>
                <a:cs typeface="Arial" pitchFamily="34" charset="0"/>
              </a:rPr>
              <a:t>Chaos</a:t>
            </a:r>
            <a:r>
              <a:rPr lang="en-US" sz="5100" dirty="0">
                <a:latin typeface="Arial" pitchFamily="34" charset="0"/>
                <a:cs typeface="Arial" pitchFamily="34" charset="0"/>
              </a:rPr>
              <a:t> </a:t>
            </a:r>
            <a:r>
              <a:rPr lang="en-US" sz="5100" dirty="0" err="1">
                <a:latin typeface="Arial" pitchFamily="34" charset="0"/>
                <a:cs typeface="Arial" pitchFamily="34" charset="0"/>
              </a:rPr>
              <a:t>adalah</a:t>
            </a:r>
            <a:r>
              <a:rPr lang="en-US" sz="5100" dirty="0">
                <a:latin typeface="Arial" pitchFamily="34" charset="0"/>
                <a:cs typeface="Arial" pitchFamily="34" charset="0"/>
              </a:rPr>
              <a:t> </a:t>
            </a:r>
            <a:r>
              <a:rPr lang="en-US" sz="5100" dirty="0" err="1">
                <a:latin typeface="Arial" pitchFamily="34" charset="0"/>
                <a:cs typeface="Arial" pitchFamily="34" charset="0"/>
              </a:rPr>
              <a:t>ketidaktertataan</a:t>
            </a:r>
            <a:r>
              <a:rPr lang="en-US" sz="5100" dirty="0">
                <a:latin typeface="Arial" pitchFamily="34" charset="0"/>
                <a:cs typeface="Arial" pitchFamily="34" charset="0"/>
              </a:rPr>
              <a:t>: </a:t>
            </a:r>
            <a:r>
              <a:rPr lang="en-US" sz="5100" dirty="0" err="1">
                <a:latin typeface="Arial" pitchFamily="34" charset="0"/>
                <a:cs typeface="Arial" pitchFamily="34" charset="0"/>
              </a:rPr>
              <a:t>ini</a:t>
            </a:r>
            <a:r>
              <a:rPr lang="en-US" sz="5100" dirty="0">
                <a:latin typeface="Arial" pitchFamily="34" charset="0"/>
                <a:cs typeface="Arial" pitchFamily="34" charset="0"/>
              </a:rPr>
              <a:t> </a:t>
            </a:r>
            <a:r>
              <a:rPr lang="en-US" sz="5100" dirty="0" err="1">
                <a:latin typeface="Arial" pitchFamily="34" charset="0"/>
                <a:cs typeface="Arial" pitchFamily="34" charset="0"/>
              </a:rPr>
              <a:t>mencangkup</a:t>
            </a:r>
            <a:r>
              <a:rPr lang="en-US" sz="5100" dirty="0">
                <a:latin typeface="Arial" pitchFamily="34" charset="0"/>
                <a:cs typeface="Arial" pitchFamily="34" charset="0"/>
              </a:rPr>
              <a:t> </a:t>
            </a:r>
            <a:r>
              <a:rPr lang="en-US" sz="5100" dirty="0" err="1">
                <a:latin typeface="Arial" pitchFamily="34" charset="0"/>
                <a:cs typeface="Arial" pitchFamily="34" charset="0"/>
              </a:rPr>
              <a:t>kreativitas,disharmoni</a:t>
            </a:r>
            <a:r>
              <a:rPr lang="en-US" sz="5100" dirty="0">
                <a:latin typeface="Arial" pitchFamily="34" charset="0"/>
                <a:cs typeface="Arial" pitchFamily="34" charset="0"/>
              </a:rPr>
              <a:t>, </a:t>
            </a:r>
            <a:r>
              <a:rPr lang="en-US" sz="5100" dirty="0" err="1">
                <a:latin typeface="Arial" pitchFamily="34" charset="0"/>
                <a:cs typeface="Arial" pitchFamily="34" charset="0"/>
              </a:rPr>
              <a:t>distortsi</a:t>
            </a:r>
            <a:r>
              <a:rPr lang="en-US" sz="5100" dirty="0">
                <a:latin typeface="Arial" pitchFamily="34" charset="0"/>
                <a:cs typeface="Arial" pitchFamily="34" charset="0"/>
              </a:rPr>
              <a:t>, </a:t>
            </a:r>
            <a:r>
              <a:rPr lang="en-US" sz="5100" dirty="0" err="1">
                <a:latin typeface="Arial" pitchFamily="34" charset="0"/>
                <a:cs typeface="Arial" pitchFamily="34" charset="0"/>
              </a:rPr>
              <a:t>dan</a:t>
            </a:r>
            <a:r>
              <a:rPr lang="en-US" sz="5100" dirty="0">
                <a:latin typeface="Arial" pitchFamily="34" charset="0"/>
                <a:cs typeface="Arial" pitchFamily="34" charset="0"/>
              </a:rPr>
              <a:t> </a:t>
            </a:r>
            <a:r>
              <a:rPr lang="en-US" sz="5100" dirty="0" err="1">
                <a:latin typeface="Arial" pitchFamily="34" charset="0"/>
                <a:cs typeface="Arial" pitchFamily="34" charset="0"/>
              </a:rPr>
              <a:t>antiorginalitas</a:t>
            </a:r>
            <a:r>
              <a:rPr lang="en-US" sz="5100" dirty="0">
                <a:latin typeface="Arial" pitchFamily="34" charset="0"/>
                <a:cs typeface="Arial" pitchFamily="34" charset="0"/>
              </a:rPr>
              <a:t>.</a:t>
            </a:r>
          </a:p>
          <a:p>
            <a:pPr marL="45720" indent="0">
              <a:lnSpc>
                <a:spcPct val="120000"/>
              </a:lnSpc>
              <a:buNone/>
            </a:pPr>
            <a:r>
              <a:rPr lang="en-US" sz="5100" dirty="0">
                <a:latin typeface="Arial" pitchFamily="34" charset="0"/>
                <a:cs typeface="Arial" pitchFamily="34" charset="0"/>
              </a:rPr>
              <a:t>Di </a:t>
            </a:r>
            <a:r>
              <a:rPr lang="en-US" sz="5100" dirty="0" err="1">
                <a:latin typeface="Arial" pitchFamily="34" charset="0"/>
                <a:cs typeface="Arial" pitchFamily="34" charset="0"/>
              </a:rPr>
              <a:t>sisi</a:t>
            </a:r>
            <a:r>
              <a:rPr lang="en-US" sz="5100" dirty="0">
                <a:latin typeface="Arial" pitchFamily="34" charset="0"/>
                <a:cs typeface="Arial" pitchFamily="34" charset="0"/>
              </a:rPr>
              <a:t> lain, </a:t>
            </a:r>
            <a:r>
              <a:rPr lang="en-US" sz="5100" b="1" i="1" dirty="0" err="1">
                <a:latin typeface="Arial" pitchFamily="34" charset="0"/>
                <a:cs typeface="Arial" pitchFamily="34" charset="0"/>
              </a:rPr>
              <a:t>sublim</a:t>
            </a:r>
            <a:r>
              <a:rPr lang="en-US" sz="5100" dirty="0">
                <a:latin typeface="Arial" pitchFamily="34" charset="0"/>
                <a:cs typeface="Arial" pitchFamily="34" charset="0"/>
              </a:rPr>
              <a:t> </a:t>
            </a:r>
            <a:r>
              <a:rPr lang="en-US" sz="5100" dirty="0" err="1">
                <a:latin typeface="Arial" pitchFamily="34" charset="0"/>
                <a:cs typeface="Arial" pitchFamily="34" charset="0"/>
              </a:rPr>
              <a:t>berurusan</a:t>
            </a:r>
            <a:r>
              <a:rPr lang="en-US" sz="5100" dirty="0">
                <a:latin typeface="Arial" pitchFamily="34" charset="0"/>
                <a:cs typeface="Arial" pitchFamily="34" charset="0"/>
              </a:rPr>
              <a:t> </a:t>
            </a:r>
            <a:r>
              <a:rPr lang="en-US" sz="5100" dirty="0" err="1">
                <a:latin typeface="Arial" pitchFamily="34" charset="0"/>
                <a:cs typeface="Arial" pitchFamily="34" charset="0"/>
              </a:rPr>
              <a:t>dengan</a:t>
            </a:r>
            <a:r>
              <a:rPr lang="en-US" sz="5100" dirty="0">
                <a:latin typeface="Arial" pitchFamily="34" charset="0"/>
                <a:cs typeface="Arial" pitchFamily="34" charset="0"/>
              </a:rPr>
              <a:t> </a:t>
            </a:r>
            <a:r>
              <a:rPr lang="en-US" sz="5100" dirty="0" err="1">
                <a:latin typeface="Arial" pitchFamily="34" charset="0"/>
                <a:cs typeface="Arial" pitchFamily="34" charset="0"/>
              </a:rPr>
              <a:t>hal-hal</a:t>
            </a:r>
            <a:r>
              <a:rPr lang="en-US" sz="5100" dirty="0">
                <a:latin typeface="Arial" pitchFamily="34" charset="0"/>
                <a:cs typeface="Arial" pitchFamily="34" charset="0"/>
              </a:rPr>
              <a:t> yang </a:t>
            </a:r>
            <a:r>
              <a:rPr lang="en-US" sz="5100" dirty="0" err="1">
                <a:latin typeface="Arial" pitchFamily="34" charset="0"/>
                <a:cs typeface="Arial" pitchFamily="34" charset="0"/>
              </a:rPr>
              <a:t>menakjubkan</a:t>
            </a:r>
            <a:r>
              <a:rPr lang="en-US" sz="5100" dirty="0">
                <a:latin typeface="Arial" pitchFamily="34" charset="0"/>
                <a:cs typeface="Arial" pitchFamily="34" charset="0"/>
              </a:rPr>
              <a:t> </a:t>
            </a:r>
            <a:r>
              <a:rPr lang="en-US" sz="5100" dirty="0" err="1">
                <a:latin typeface="Arial" pitchFamily="34" charset="0"/>
                <a:cs typeface="Arial" pitchFamily="34" charset="0"/>
              </a:rPr>
              <a:t>sekaligus</a:t>
            </a:r>
            <a:r>
              <a:rPr lang="en-US" sz="5100" dirty="0">
                <a:latin typeface="Arial" pitchFamily="34" charset="0"/>
                <a:cs typeface="Arial" pitchFamily="34" charset="0"/>
              </a:rPr>
              <a:t> </a:t>
            </a:r>
            <a:r>
              <a:rPr lang="en-US" sz="5100" dirty="0" err="1">
                <a:latin typeface="Arial" pitchFamily="34" charset="0"/>
                <a:cs typeface="Arial" pitchFamily="34" charset="0"/>
              </a:rPr>
              <a:t>mencekam</a:t>
            </a:r>
            <a:r>
              <a:rPr lang="en-US" sz="5100" dirty="0">
                <a:latin typeface="Arial" pitchFamily="34" charset="0"/>
                <a:cs typeface="Arial" pitchFamily="34" charset="0"/>
              </a:rPr>
              <a:t>.</a:t>
            </a:r>
          </a:p>
        </p:txBody>
      </p:sp>
    </p:spTree>
    <p:extLst>
      <p:ext uri="{BB962C8B-B14F-4D97-AF65-F5344CB8AC3E}">
        <p14:creationId xmlns:p14="http://schemas.microsoft.com/office/powerpoint/2010/main" val="3664430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219950" cy="549274"/>
          </a:xfrm>
        </p:spPr>
        <p:txBody>
          <a:bodyPr>
            <a:normAutofit/>
          </a:bodyPr>
          <a:lstStyle/>
          <a:p>
            <a:r>
              <a:rPr lang="en-GB" sz="2800" b="1" dirty="0" err="1">
                <a:solidFill>
                  <a:srgbClr val="E5723E"/>
                </a:solidFill>
                <a:latin typeface="+mn-lt"/>
              </a:rPr>
              <a:t>Desepsi</a:t>
            </a:r>
            <a:r>
              <a:rPr lang="en-GB" sz="2800" b="1" dirty="0" err="1">
                <a:latin typeface="+mn-lt"/>
              </a:rPr>
              <a:t> </a:t>
            </a:r>
            <a:r>
              <a:rPr lang="en-GB" sz="2800" b="1" i="1" dirty="0" err="1">
                <a:solidFill>
                  <a:schemeClr val="bg1">
                    <a:lumMod val="50000"/>
                  </a:schemeClr>
                </a:solidFill>
                <a:latin typeface="+mn-lt"/>
              </a:rPr>
              <a:t>(deception)</a:t>
            </a:r>
            <a:endParaRPr lang="en-GB" sz="2800" b="1" i="1" dirty="0">
              <a:solidFill>
                <a:schemeClr val="bg1">
                  <a:lumMod val="50000"/>
                </a:schemeClr>
              </a:solidFill>
              <a:latin typeface="+mn-lt"/>
            </a:endParaRPr>
          </a:p>
        </p:txBody>
      </p:sp>
      <p:sp>
        <p:nvSpPr>
          <p:cNvPr id="2" name="Content Placeholder 1"/>
          <p:cNvSpPr>
            <a:spLocks noGrp="1"/>
          </p:cNvSpPr>
          <p:nvPr>
            <p:ph idx="1"/>
          </p:nvPr>
        </p:nvSpPr>
        <p:spPr>
          <a:xfrm>
            <a:off x="628650" y="914402"/>
            <a:ext cx="8286750" cy="5714998"/>
          </a:xfrm>
        </p:spPr>
        <p:txBody>
          <a:bodyPr>
            <a:normAutofit fontScale="92500"/>
          </a:bodyPr>
          <a:lstStyle/>
          <a:p>
            <a:pPr marL="45720" indent="0">
              <a:buNone/>
            </a:pPr>
            <a:r>
              <a:rPr lang="id-ID" dirty="0"/>
              <a:t>Tidak spt sublim yg membangkitkan keagungan, tdk sama dgn </a:t>
            </a:r>
            <a:r>
              <a:rPr lang="id-ID" i="1" dirty="0"/>
              <a:t>chaos </a:t>
            </a:r>
            <a:r>
              <a:rPr lang="id-ID" dirty="0"/>
              <a:t>yg memicu keanehan, dan tdk sepadan dgn order yg membuat nyaman dgn ketertataan, desepsi memakai trik–semacam muslihat–untuk mencuri perhatian spektator. Kreator yg memakai nilai estetis desepsi akan menggunakan cara-cara tertentu yg mengagetkan atau tdk terduga oleh spektator.</a:t>
            </a:r>
            <a:r>
              <a:rPr lang="en-GB" dirty="0"/>
              <a:t> </a:t>
            </a:r>
            <a:r>
              <a:rPr lang="id-ID" dirty="0"/>
              <a:t>Dlm seni rupa, desepsi identik dgn </a:t>
            </a:r>
            <a:r>
              <a:rPr lang="id-ID" i="1" dirty="0"/>
              <a:t>optical art</a:t>
            </a:r>
            <a:r>
              <a:rPr lang="id-ID" dirty="0"/>
              <a:t>, ilusi optik (</a:t>
            </a:r>
            <a:r>
              <a:rPr lang="id-ID" i="1" dirty="0"/>
              <a:t>optical illusion</a:t>
            </a:r>
            <a:r>
              <a:rPr lang="id-ID" dirty="0"/>
              <a:t>), citra ganda (</a:t>
            </a:r>
            <a:r>
              <a:rPr lang="id-ID" i="1" dirty="0"/>
              <a:t>double-image</a:t>
            </a:r>
            <a:r>
              <a:rPr lang="id-ID" dirty="0"/>
              <a:t>), atau figur ambigu (</a:t>
            </a:r>
            <a:r>
              <a:rPr lang="id-ID" i="1" dirty="0"/>
              <a:t>ambiguous figure</a:t>
            </a:r>
            <a:r>
              <a:rPr lang="id-ID" dirty="0"/>
              <a:t>).</a:t>
            </a:r>
            <a:endParaRPr lang="en-GB" dirty="0"/>
          </a:p>
          <a:p>
            <a:pPr marL="45720" indent="0">
              <a:buNone/>
            </a:pPr>
            <a:r>
              <a:rPr lang="id-ID" dirty="0"/>
              <a:t>Perspektif, yg dimulai sejak </a:t>
            </a:r>
            <a:r>
              <a:rPr lang="id-ID" i="1" dirty="0"/>
              <a:t>Renaissance </a:t>
            </a:r>
            <a:r>
              <a:rPr lang="id-ID" dirty="0"/>
              <a:t>dan kini bukan hal aneh, adalah bagian dari desepsi. Ketika dibuat secara ekstrim, perspektif menunjukkan kekuataannya untuk “mengelabui” mata manusia atau </a:t>
            </a:r>
            <a:r>
              <a:rPr lang="id-ID" i="1" dirty="0"/>
              <a:t>trompe l’oeil </a:t>
            </a:r>
            <a:r>
              <a:rPr lang="id-ID" dirty="0"/>
              <a:t>(Perancis). Andrea Pozzo menunjukan hal itu di kubah Gereja Saint Ignazio Roma yang dibuat tahun 1961 hingga 1694.</a:t>
            </a:r>
            <a:endParaRPr lang="en-GB" dirty="0"/>
          </a:p>
        </p:txBody>
      </p:sp>
    </p:spTree>
    <p:extLst>
      <p:ext uri="{BB962C8B-B14F-4D97-AF65-F5344CB8AC3E}">
        <p14:creationId xmlns:p14="http://schemas.microsoft.com/office/powerpoint/2010/main" val="519018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1" y="0"/>
            <a:ext cx="9152283" cy="5262563"/>
          </a:xfrm>
        </p:spPr>
      </p:pic>
    </p:spTree>
    <p:extLst>
      <p:ext uri="{BB962C8B-B14F-4D97-AF65-F5344CB8AC3E}">
        <p14:creationId xmlns:p14="http://schemas.microsoft.com/office/powerpoint/2010/main" val="59332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609600"/>
            <a:ext cx="7886700" cy="5567363"/>
          </a:xfrm>
        </p:spPr>
        <p:txBody>
          <a:bodyPr>
            <a:normAutofit lnSpcReduction="10000"/>
          </a:bodyPr>
          <a:lstStyle/>
          <a:p>
            <a:pPr marL="45720" indent="0">
              <a:buNone/>
            </a:pPr>
            <a:r>
              <a:rPr lang="id-ID" dirty="0"/>
              <a:t>Titik tertentu yang disyaratkan untuk mempersepsi suatu bentuk secara tepat mencapai </a:t>
            </a:r>
            <a:r>
              <a:rPr lang="id-ID" i="1" dirty="0"/>
              <a:t>elaborasi </a:t>
            </a:r>
            <a:r>
              <a:rPr lang="id-ID" dirty="0"/>
              <a:t>maksimal pada karya </a:t>
            </a:r>
            <a:r>
              <a:rPr lang="id-ID" i="1" dirty="0"/>
              <a:t>anamorphosis.</a:t>
            </a:r>
            <a:r>
              <a:rPr lang="id-ID" dirty="0"/>
              <a:t> Kata ini berasal dari bahasa Yunani, </a:t>
            </a:r>
            <a:r>
              <a:rPr lang="id-ID" i="1" dirty="0"/>
              <a:t>ana (</a:t>
            </a:r>
            <a:r>
              <a:rPr lang="id-ID" dirty="0"/>
              <a:t>kembali), dan </a:t>
            </a:r>
            <a:r>
              <a:rPr lang="id-ID" i="1" dirty="0"/>
              <a:t>morphe</a:t>
            </a:r>
            <a:r>
              <a:rPr lang="id-ID" dirty="0"/>
              <a:t> (bentuk). </a:t>
            </a:r>
            <a:r>
              <a:rPr lang="id-ID" i="1" dirty="0"/>
              <a:t>Anamorphosis</a:t>
            </a:r>
            <a:r>
              <a:rPr lang="id-ID" dirty="0"/>
              <a:t> akan tetap jika dilihat dari sudut yang tepat, karena perspektif sengaja didistorsi.</a:t>
            </a:r>
            <a:endParaRPr lang="en-GB" dirty="0"/>
          </a:p>
          <a:p>
            <a:pPr marL="45720" indent="0">
              <a:buNone/>
            </a:pPr>
            <a:r>
              <a:rPr lang="id-ID" dirty="0"/>
              <a:t>Pada tahun 1754, Perspektif sudah diolok olok oleh William Hogarth melalui karyanya </a:t>
            </a:r>
            <a:r>
              <a:rPr lang="id-ID" i="1" dirty="0"/>
              <a:t>Perspective Absurdities</a:t>
            </a:r>
            <a:r>
              <a:rPr lang="id-ID" dirty="0"/>
              <a:t>. Karya grafis ini menampilkan figur laki-laki di kejauhan, yg barada pd tanah lapang disuatu bukit, namun ia dapat meyulutkan rokok pada api yang disodorkan seseorang dari suatu jendela gedung bertingkat.</a:t>
            </a:r>
            <a:endParaRPr lang="en-GB" dirty="0"/>
          </a:p>
          <a:p>
            <a:endParaRPr lang="en-GB" dirty="0"/>
          </a:p>
        </p:txBody>
      </p:sp>
    </p:spTree>
    <p:extLst>
      <p:ext uri="{BB962C8B-B14F-4D97-AF65-F5344CB8AC3E}">
        <p14:creationId xmlns:p14="http://schemas.microsoft.com/office/powerpoint/2010/main" val="1094570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172200" cy="6859960"/>
          </a:xfrm>
        </p:spPr>
      </p:pic>
      <p:sp>
        <p:nvSpPr>
          <p:cNvPr id="2" name="Rectangle 1"/>
          <p:cNvSpPr/>
          <p:nvPr/>
        </p:nvSpPr>
        <p:spPr>
          <a:xfrm>
            <a:off x="6324600" y="5029200"/>
            <a:ext cx="2590800" cy="707886"/>
          </a:xfrm>
          <a:prstGeom prst="rect">
            <a:avLst/>
          </a:prstGeom>
        </p:spPr>
        <p:txBody>
          <a:bodyPr wrap="square">
            <a:spAutoFit/>
          </a:bodyPr>
          <a:lstStyle/>
          <a:p>
            <a:r>
              <a:rPr lang="id-ID" sz="2000" i="1" dirty="0"/>
              <a:t>Perspective Absurdities </a:t>
            </a:r>
            <a:r>
              <a:rPr lang="id-ID" sz="2000" dirty="0"/>
              <a:t>(Hogart, 1754)</a:t>
            </a:r>
            <a:endParaRPr lang="en-US" sz="2000"/>
          </a:p>
        </p:txBody>
      </p:sp>
    </p:spTree>
    <p:extLst>
      <p:ext uri="{BB962C8B-B14F-4D97-AF65-F5344CB8AC3E}">
        <p14:creationId xmlns:p14="http://schemas.microsoft.com/office/powerpoint/2010/main" val="2588463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3200400" cy="5943600"/>
          </a:xfrm>
        </p:spPr>
        <p:txBody>
          <a:bodyPr>
            <a:normAutofit fontScale="92500"/>
          </a:bodyPr>
          <a:lstStyle/>
          <a:p>
            <a:pPr marL="0" indent="0">
              <a:buNone/>
            </a:pPr>
            <a:r>
              <a:rPr lang="id-ID" dirty="0"/>
              <a:t>Dalam psikologi persepsi, figur ambigu mirip materi </a:t>
            </a:r>
            <a:r>
              <a:rPr lang="id-ID" i="1" dirty="0"/>
              <a:t>figure ground</a:t>
            </a:r>
            <a:r>
              <a:rPr lang="id-ID" dirty="0"/>
              <a:t>. Apabila spektator memperhatikan sesuatu sbg figur maka sesuatu yg lain akan menjadi </a:t>
            </a:r>
            <a:r>
              <a:rPr lang="id-ID" i="1" dirty="0"/>
              <a:t>ground</a:t>
            </a:r>
            <a:r>
              <a:rPr lang="id-ID" dirty="0"/>
              <a:t> (latar belakang), figur dapat dipertukarkan; konsekuensinya </a:t>
            </a:r>
            <a:r>
              <a:rPr lang="id-ID" i="1" dirty="0"/>
              <a:t>ground</a:t>
            </a:r>
            <a:r>
              <a:rPr lang="id-ID" dirty="0"/>
              <a:t> juga ikut bertukar.</a:t>
            </a:r>
          </a:p>
          <a:p>
            <a:pPr marL="0" indent="0">
              <a:buNone/>
            </a:pPr>
            <a:r>
              <a:rPr lang="id-ID" dirty="0"/>
              <a:t>________________</a:t>
            </a:r>
            <a:endParaRPr lang="en-GB" dirty="0"/>
          </a:p>
          <a:p>
            <a:endParaRPr lang="en-GB" dirty="0"/>
          </a:p>
          <a:p>
            <a:endParaRPr lang="en-GB"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350" y="0"/>
            <a:ext cx="5410650" cy="6858000"/>
          </a:xfrm>
          <a:prstGeom prst="rect">
            <a:avLst/>
          </a:prstGeom>
        </p:spPr>
      </p:pic>
    </p:spTree>
    <p:extLst>
      <p:ext uri="{BB962C8B-B14F-4D97-AF65-F5344CB8AC3E}">
        <p14:creationId xmlns:p14="http://schemas.microsoft.com/office/powerpoint/2010/main" val="249255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81642"/>
            <a:ext cx="1600200" cy="4408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Nilai</a:t>
            </a:r>
            <a:r>
              <a:rPr lang="en-US" dirty="0"/>
              <a:t> </a:t>
            </a:r>
            <a:r>
              <a:rPr lang="en-US" dirty="0" err="1"/>
              <a:t>Estetis</a:t>
            </a:r>
            <a:endParaRPr lang="en-US" dirty="0"/>
          </a:p>
        </p:txBody>
      </p:sp>
      <p:sp>
        <p:nvSpPr>
          <p:cNvPr id="12" name="Rectangle 11"/>
          <p:cNvSpPr/>
          <p:nvPr/>
        </p:nvSpPr>
        <p:spPr>
          <a:xfrm>
            <a:off x="1676400" y="1017318"/>
            <a:ext cx="1600200" cy="587828"/>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a:solidFill>
                  <a:schemeClr val="tx1"/>
                </a:solidFill>
              </a:rPr>
              <a:t>Ekspresi</a:t>
            </a:r>
            <a:endParaRPr lang="en-US" sz="2400" b="1" dirty="0">
              <a:solidFill>
                <a:schemeClr val="tx1"/>
              </a:solidFill>
            </a:endParaRPr>
          </a:p>
        </p:txBody>
      </p:sp>
      <p:cxnSp>
        <p:nvCxnSpPr>
          <p:cNvPr id="14" name="Straight Connector 13"/>
          <p:cNvCxnSpPr>
            <a:stCxn id="2" idx="2"/>
          </p:cNvCxnSpPr>
          <p:nvPr/>
        </p:nvCxnSpPr>
        <p:spPr>
          <a:xfrm>
            <a:off x="4152900" y="522513"/>
            <a:ext cx="0" cy="239487"/>
          </a:xfrm>
          <a:prstGeom prst="line">
            <a:avLst/>
          </a:prstGeom>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500745" y="762000"/>
            <a:ext cx="3238500" cy="0"/>
          </a:xfrm>
          <a:prstGeom prst="line">
            <a:avLst/>
          </a:prstGeom>
          <a:ln/>
        </p:spPr>
        <p:style>
          <a:lnRef idx="3">
            <a:schemeClr val="dk1"/>
          </a:lnRef>
          <a:fillRef idx="0">
            <a:schemeClr val="dk1"/>
          </a:fillRef>
          <a:effectRef idx="2">
            <a:schemeClr val="dk1"/>
          </a:effectRef>
          <a:fontRef idx="minor">
            <a:schemeClr val="tx1"/>
          </a:fontRef>
        </p:style>
      </p:cxnSp>
      <p:sp>
        <p:nvSpPr>
          <p:cNvPr id="18" name="Rectangle 17"/>
          <p:cNvSpPr/>
          <p:nvPr/>
        </p:nvSpPr>
        <p:spPr>
          <a:xfrm>
            <a:off x="4833502" y="996536"/>
            <a:ext cx="1600200" cy="587828"/>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a:solidFill>
                  <a:schemeClr val="tx1"/>
                </a:solidFill>
              </a:rPr>
              <a:t>Posisi</a:t>
            </a:r>
            <a:endParaRPr lang="en-US" sz="2400" b="1" dirty="0">
              <a:solidFill>
                <a:schemeClr val="tx1"/>
              </a:solidFill>
            </a:endParaRPr>
          </a:p>
        </p:txBody>
      </p:sp>
      <p:sp>
        <p:nvSpPr>
          <p:cNvPr id="20" name="Rectangle 19"/>
          <p:cNvSpPr/>
          <p:nvPr/>
        </p:nvSpPr>
        <p:spPr>
          <a:xfrm>
            <a:off x="4002232" y="1969818"/>
            <a:ext cx="1600200" cy="58782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Independen</a:t>
            </a:r>
            <a:endParaRPr lang="en-US" dirty="0"/>
          </a:p>
        </p:txBody>
      </p:sp>
      <p:sp>
        <p:nvSpPr>
          <p:cNvPr id="21" name="Rectangle 20"/>
          <p:cNvSpPr/>
          <p:nvPr/>
        </p:nvSpPr>
        <p:spPr>
          <a:xfrm>
            <a:off x="6078682" y="1969818"/>
            <a:ext cx="1600200" cy="58782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Dependen</a:t>
            </a:r>
            <a:endParaRPr lang="en-US" dirty="0"/>
          </a:p>
        </p:txBody>
      </p:sp>
      <p:cxnSp>
        <p:nvCxnSpPr>
          <p:cNvPr id="23" name="Straight Connector 22"/>
          <p:cNvCxnSpPr/>
          <p:nvPr/>
        </p:nvCxnSpPr>
        <p:spPr>
          <a:xfrm>
            <a:off x="2476500" y="762000"/>
            <a:ext cx="0" cy="228600"/>
          </a:xfrm>
          <a:prstGeom prst="line">
            <a:avLst/>
          </a:prstGeom>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5739245" y="762000"/>
            <a:ext cx="0" cy="228600"/>
          </a:xfrm>
          <a:prstGeom prst="line">
            <a:avLst/>
          </a:prstGeom>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5725390" y="1616031"/>
            <a:ext cx="0" cy="203860"/>
          </a:xfrm>
          <a:prstGeom prst="line">
            <a:avLst/>
          </a:prstGeom>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4802332" y="1819891"/>
            <a:ext cx="2076450" cy="0"/>
          </a:xfrm>
          <a:prstGeom prst="line">
            <a:avLst/>
          </a:prstGeom>
          <a:ln/>
        </p:spPr>
        <p:style>
          <a:lnRef idx="3">
            <a:schemeClr val="dk1"/>
          </a:lnRef>
          <a:fillRef idx="0">
            <a:schemeClr val="dk1"/>
          </a:fillRef>
          <a:effectRef idx="2">
            <a:schemeClr val="dk1"/>
          </a:effectRef>
          <a:fontRef idx="minor">
            <a:schemeClr val="tx1"/>
          </a:fontRef>
        </p:style>
      </p:cxnSp>
      <p:cxnSp>
        <p:nvCxnSpPr>
          <p:cNvPr id="28" name="Straight Connector 27"/>
          <p:cNvCxnSpPr>
            <a:endCxn id="20" idx="0"/>
          </p:cNvCxnSpPr>
          <p:nvPr/>
        </p:nvCxnSpPr>
        <p:spPr>
          <a:xfrm>
            <a:off x="4802332" y="1819891"/>
            <a:ext cx="0" cy="149927"/>
          </a:xfrm>
          <a:prstGeom prst="line">
            <a:avLst/>
          </a:prstGeom>
          <a:ln/>
        </p:spPr>
        <p:style>
          <a:lnRef idx="3">
            <a:schemeClr val="dk1"/>
          </a:lnRef>
          <a:fillRef idx="0">
            <a:schemeClr val="dk1"/>
          </a:fillRef>
          <a:effectRef idx="2">
            <a:schemeClr val="dk1"/>
          </a:effectRef>
          <a:fontRef idx="minor">
            <a:schemeClr val="tx1"/>
          </a:fontRef>
        </p:style>
      </p:cxnSp>
      <p:cxnSp>
        <p:nvCxnSpPr>
          <p:cNvPr id="29" name="Straight Connector 28"/>
          <p:cNvCxnSpPr>
            <a:endCxn id="21" idx="0"/>
          </p:cNvCxnSpPr>
          <p:nvPr/>
        </p:nvCxnSpPr>
        <p:spPr>
          <a:xfrm>
            <a:off x="6877050" y="1819891"/>
            <a:ext cx="1732" cy="149927"/>
          </a:xfrm>
          <a:prstGeom prst="line">
            <a:avLst/>
          </a:prstGeom>
          <a:ln/>
        </p:spPr>
        <p:style>
          <a:lnRef idx="3">
            <a:schemeClr val="dk1"/>
          </a:lnRef>
          <a:fillRef idx="0">
            <a:schemeClr val="dk1"/>
          </a:fillRef>
          <a:effectRef idx="2">
            <a:schemeClr val="dk1"/>
          </a:effectRef>
          <a:fontRef idx="minor">
            <a:schemeClr val="tx1"/>
          </a:fontRef>
        </p:style>
      </p:cxnSp>
      <p:cxnSp>
        <p:nvCxnSpPr>
          <p:cNvPr id="32" name="Straight Connector 31"/>
          <p:cNvCxnSpPr>
            <a:stCxn id="12" idx="2"/>
          </p:cNvCxnSpPr>
          <p:nvPr/>
        </p:nvCxnSpPr>
        <p:spPr>
          <a:xfrm>
            <a:off x="2476500" y="1605146"/>
            <a:ext cx="0" cy="1157845"/>
          </a:xfrm>
          <a:prstGeom prst="line">
            <a:avLst/>
          </a:prstGeom>
          <a:ln/>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flipV="1">
            <a:off x="1676400" y="2769918"/>
            <a:ext cx="5661313" cy="1"/>
          </a:xfrm>
          <a:prstGeom prst="line">
            <a:avLst/>
          </a:prstGeom>
          <a:ln/>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a:off x="5444837" y="2762991"/>
            <a:ext cx="0" cy="228600"/>
          </a:xfrm>
          <a:prstGeom prst="line">
            <a:avLst/>
          </a:prstGeom>
          <a:ln/>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a:off x="7336847" y="2773382"/>
            <a:ext cx="0" cy="228600"/>
          </a:xfrm>
          <a:prstGeom prst="line">
            <a:avLst/>
          </a:prstGeom>
          <a:ln/>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a:xfrm>
            <a:off x="3590925" y="2773382"/>
            <a:ext cx="0" cy="228600"/>
          </a:xfrm>
          <a:prstGeom prst="line">
            <a:avLst/>
          </a:prstGeom>
          <a:ln/>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a:off x="1676400" y="2762991"/>
            <a:ext cx="0" cy="228600"/>
          </a:xfrm>
          <a:prstGeom prst="line">
            <a:avLst/>
          </a:prstGeom>
          <a:ln/>
        </p:spPr>
        <p:style>
          <a:lnRef idx="3">
            <a:schemeClr val="dk1"/>
          </a:lnRef>
          <a:fillRef idx="0">
            <a:schemeClr val="dk1"/>
          </a:fillRef>
          <a:effectRef idx="2">
            <a:schemeClr val="dk1"/>
          </a:effectRef>
          <a:fontRef idx="minor">
            <a:schemeClr val="tx1"/>
          </a:fontRef>
        </p:style>
      </p:cxnSp>
      <p:sp>
        <p:nvSpPr>
          <p:cNvPr id="42" name="Rectangle 41"/>
          <p:cNvSpPr/>
          <p:nvPr/>
        </p:nvSpPr>
        <p:spPr>
          <a:xfrm>
            <a:off x="876300" y="3001982"/>
            <a:ext cx="1600200" cy="58782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Order</a:t>
            </a:r>
          </a:p>
        </p:txBody>
      </p:sp>
      <p:sp>
        <p:nvSpPr>
          <p:cNvPr id="43" name="Rectangle 42"/>
          <p:cNvSpPr/>
          <p:nvPr/>
        </p:nvSpPr>
        <p:spPr>
          <a:xfrm>
            <a:off x="2790825" y="3001982"/>
            <a:ext cx="1600200" cy="58782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Chaos</a:t>
            </a:r>
          </a:p>
        </p:txBody>
      </p:sp>
      <p:sp>
        <p:nvSpPr>
          <p:cNvPr id="44" name="Rectangle 43"/>
          <p:cNvSpPr/>
          <p:nvPr/>
        </p:nvSpPr>
        <p:spPr>
          <a:xfrm>
            <a:off x="4622223" y="3001982"/>
            <a:ext cx="1600200" cy="58782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Sublim</a:t>
            </a:r>
            <a:endParaRPr lang="en-US" dirty="0"/>
          </a:p>
        </p:txBody>
      </p:sp>
      <p:sp>
        <p:nvSpPr>
          <p:cNvPr id="45" name="Rectangle 44"/>
          <p:cNvSpPr/>
          <p:nvPr/>
        </p:nvSpPr>
        <p:spPr>
          <a:xfrm>
            <a:off x="6537613" y="2991591"/>
            <a:ext cx="1600200" cy="58782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Desepsi</a:t>
            </a:r>
            <a:endParaRPr lang="en-US" dirty="0"/>
          </a:p>
        </p:txBody>
      </p:sp>
      <p:cxnSp>
        <p:nvCxnSpPr>
          <p:cNvPr id="48" name="Straight Connector 47"/>
          <p:cNvCxnSpPr/>
          <p:nvPr/>
        </p:nvCxnSpPr>
        <p:spPr>
          <a:xfrm>
            <a:off x="2286000" y="3589810"/>
            <a:ext cx="0" cy="2887190"/>
          </a:xfrm>
          <a:prstGeom prst="line">
            <a:avLst/>
          </a:prstGeom>
          <a:ln/>
        </p:spPr>
        <p:style>
          <a:lnRef idx="3">
            <a:schemeClr val="dk1"/>
          </a:lnRef>
          <a:fillRef idx="0">
            <a:schemeClr val="dk1"/>
          </a:fillRef>
          <a:effectRef idx="2">
            <a:schemeClr val="dk1"/>
          </a:effectRef>
          <a:fontRef idx="minor">
            <a:schemeClr val="tx1"/>
          </a:fontRef>
        </p:style>
      </p:cxnSp>
      <p:sp>
        <p:nvSpPr>
          <p:cNvPr id="49" name="Rectangle 48"/>
          <p:cNvSpPr/>
          <p:nvPr/>
        </p:nvSpPr>
        <p:spPr>
          <a:xfrm>
            <a:off x="457200" y="3687783"/>
            <a:ext cx="1600200" cy="58782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Kanon</a:t>
            </a:r>
            <a:endParaRPr lang="en-US" dirty="0"/>
          </a:p>
        </p:txBody>
      </p:sp>
      <p:sp>
        <p:nvSpPr>
          <p:cNvPr id="50" name="Rectangle 49"/>
          <p:cNvSpPr/>
          <p:nvPr/>
        </p:nvSpPr>
        <p:spPr>
          <a:xfrm>
            <a:off x="457200" y="4565815"/>
            <a:ext cx="1600200" cy="58782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Harmoni</a:t>
            </a:r>
            <a:endParaRPr lang="en-US" dirty="0"/>
          </a:p>
        </p:txBody>
      </p:sp>
      <p:sp>
        <p:nvSpPr>
          <p:cNvPr id="51" name="Rectangle 50"/>
          <p:cNvSpPr/>
          <p:nvPr/>
        </p:nvSpPr>
        <p:spPr>
          <a:xfrm>
            <a:off x="457200" y="5394859"/>
            <a:ext cx="1600200" cy="58782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Mimesis</a:t>
            </a:r>
          </a:p>
        </p:txBody>
      </p:sp>
      <p:sp>
        <p:nvSpPr>
          <p:cNvPr id="53" name="Rectangle 52"/>
          <p:cNvSpPr/>
          <p:nvPr/>
        </p:nvSpPr>
        <p:spPr>
          <a:xfrm>
            <a:off x="457200" y="6211287"/>
            <a:ext cx="1600200" cy="58782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Masterly</a:t>
            </a:r>
          </a:p>
        </p:txBody>
      </p:sp>
      <p:cxnSp>
        <p:nvCxnSpPr>
          <p:cNvPr id="68" name="Straight Connector 67"/>
          <p:cNvCxnSpPr/>
          <p:nvPr/>
        </p:nvCxnSpPr>
        <p:spPr>
          <a:xfrm>
            <a:off x="2057400" y="3981697"/>
            <a:ext cx="228600" cy="0"/>
          </a:xfrm>
          <a:prstGeom prst="line">
            <a:avLst/>
          </a:prstGeom>
          <a:ln/>
        </p:spPr>
        <p:style>
          <a:lnRef idx="3">
            <a:schemeClr val="dk1"/>
          </a:lnRef>
          <a:fillRef idx="0">
            <a:schemeClr val="dk1"/>
          </a:fillRef>
          <a:effectRef idx="2">
            <a:schemeClr val="dk1"/>
          </a:effectRef>
          <a:fontRef idx="minor">
            <a:schemeClr val="tx1"/>
          </a:fontRef>
        </p:style>
      </p:cxnSp>
      <p:cxnSp>
        <p:nvCxnSpPr>
          <p:cNvPr id="72" name="Straight Connector 71"/>
          <p:cNvCxnSpPr/>
          <p:nvPr/>
        </p:nvCxnSpPr>
        <p:spPr>
          <a:xfrm>
            <a:off x="2050471" y="4859729"/>
            <a:ext cx="228600" cy="0"/>
          </a:xfrm>
          <a:prstGeom prst="line">
            <a:avLst/>
          </a:prstGeom>
          <a:ln/>
        </p:spPr>
        <p:style>
          <a:lnRef idx="3">
            <a:schemeClr val="dk1"/>
          </a:lnRef>
          <a:fillRef idx="0">
            <a:schemeClr val="dk1"/>
          </a:fillRef>
          <a:effectRef idx="2">
            <a:schemeClr val="dk1"/>
          </a:effectRef>
          <a:fontRef idx="minor">
            <a:schemeClr val="tx1"/>
          </a:fontRef>
        </p:style>
      </p:cxnSp>
      <p:cxnSp>
        <p:nvCxnSpPr>
          <p:cNvPr id="73" name="Straight Connector 72"/>
          <p:cNvCxnSpPr/>
          <p:nvPr/>
        </p:nvCxnSpPr>
        <p:spPr>
          <a:xfrm>
            <a:off x="2050471" y="5688773"/>
            <a:ext cx="228600" cy="0"/>
          </a:xfrm>
          <a:prstGeom prst="line">
            <a:avLst/>
          </a:prstGeom>
          <a:ln/>
        </p:spPr>
        <p:style>
          <a:lnRef idx="3">
            <a:schemeClr val="dk1"/>
          </a:lnRef>
          <a:fillRef idx="0">
            <a:schemeClr val="dk1"/>
          </a:fillRef>
          <a:effectRef idx="2">
            <a:schemeClr val="dk1"/>
          </a:effectRef>
          <a:fontRef idx="minor">
            <a:schemeClr val="tx1"/>
          </a:fontRef>
        </p:style>
      </p:cxnSp>
      <p:cxnSp>
        <p:nvCxnSpPr>
          <p:cNvPr id="74" name="Straight Connector 73"/>
          <p:cNvCxnSpPr/>
          <p:nvPr/>
        </p:nvCxnSpPr>
        <p:spPr>
          <a:xfrm>
            <a:off x="2057400" y="6477000"/>
            <a:ext cx="228600" cy="0"/>
          </a:xfrm>
          <a:prstGeom prst="line">
            <a:avLst/>
          </a:prstGeom>
          <a:ln/>
        </p:spPr>
        <p:style>
          <a:lnRef idx="3">
            <a:schemeClr val="dk1"/>
          </a:lnRef>
          <a:fillRef idx="0">
            <a:schemeClr val="dk1"/>
          </a:fillRef>
          <a:effectRef idx="2">
            <a:schemeClr val="dk1"/>
          </a:effectRef>
          <a:fontRef idx="minor">
            <a:schemeClr val="tx1"/>
          </a:fontRef>
        </p:style>
      </p:cxnSp>
      <p:sp>
        <p:nvSpPr>
          <p:cNvPr id="76" name="Rectangle 75"/>
          <p:cNvSpPr/>
          <p:nvPr/>
        </p:nvSpPr>
        <p:spPr>
          <a:xfrm>
            <a:off x="3129392" y="3687783"/>
            <a:ext cx="1600200" cy="58782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Kreativitas</a:t>
            </a:r>
            <a:endParaRPr lang="en-US" dirty="0"/>
          </a:p>
        </p:txBody>
      </p:sp>
      <p:sp>
        <p:nvSpPr>
          <p:cNvPr id="77" name="Rectangle 76"/>
          <p:cNvSpPr/>
          <p:nvPr/>
        </p:nvSpPr>
        <p:spPr>
          <a:xfrm>
            <a:off x="3129392" y="4565815"/>
            <a:ext cx="1600200" cy="58782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Disharmoni</a:t>
            </a:r>
            <a:endParaRPr lang="en-US" dirty="0"/>
          </a:p>
        </p:txBody>
      </p:sp>
      <p:sp>
        <p:nvSpPr>
          <p:cNvPr id="78" name="Rectangle 77"/>
          <p:cNvSpPr/>
          <p:nvPr/>
        </p:nvSpPr>
        <p:spPr>
          <a:xfrm>
            <a:off x="3129392" y="5394859"/>
            <a:ext cx="1600200" cy="58782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Deformasi</a:t>
            </a:r>
            <a:endParaRPr lang="en-US" dirty="0"/>
          </a:p>
        </p:txBody>
      </p:sp>
      <p:sp>
        <p:nvSpPr>
          <p:cNvPr id="79" name="Rectangle 78"/>
          <p:cNvSpPr/>
          <p:nvPr/>
        </p:nvSpPr>
        <p:spPr>
          <a:xfrm>
            <a:off x="3129392" y="6211287"/>
            <a:ext cx="1976008" cy="58782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Antiorisinalitas</a:t>
            </a:r>
            <a:endParaRPr lang="en-US" dirty="0"/>
          </a:p>
        </p:txBody>
      </p:sp>
      <p:cxnSp>
        <p:nvCxnSpPr>
          <p:cNvPr id="80" name="Straight Connector 79"/>
          <p:cNvCxnSpPr/>
          <p:nvPr/>
        </p:nvCxnSpPr>
        <p:spPr>
          <a:xfrm>
            <a:off x="2895600" y="3589810"/>
            <a:ext cx="0" cy="2887190"/>
          </a:xfrm>
          <a:prstGeom prst="line">
            <a:avLst/>
          </a:prstGeom>
          <a:ln/>
        </p:spPr>
        <p:style>
          <a:lnRef idx="3">
            <a:schemeClr val="dk1"/>
          </a:lnRef>
          <a:fillRef idx="0">
            <a:schemeClr val="dk1"/>
          </a:fillRef>
          <a:effectRef idx="2">
            <a:schemeClr val="dk1"/>
          </a:effectRef>
          <a:fontRef idx="minor">
            <a:schemeClr val="tx1"/>
          </a:fontRef>
        </p:style>
      </p:cxnSp>
      <p:cxnSp>
        <p:nvCxnSpPr>
          <p:cNvPr id="81" name="Straight Connector 80"/>
          <p:cNvCxnSpPr/>
          <p:nvPr/>
        </p:nvCxnSpPr>
        <p:spPr>
          <a:xfrm>
            <a:off x="2895600" y="3980212"/>
            <a:ext cx="228600" cy="0"/>
          </a:xfrm>
          <a:prstGeom prst="line">
            <a:avLst/>
          </a:prstGeom>
          <a:ln/>
        </p:spPr>
        <p:style>
          <a:lnRef idx="3">
            <a:schemeClr val="dk1"/>
          </a:lnRef>
          <a:fillRef idx="0">
            <a:schemeClr val="dk1"/>
          </a:fillRef>
          <a:effectRef idx="2">
            <a:schemeClr val="dk1"/>
          </a:effectRef>
          <a:fontRef idx="minor">
            <a:schemeClr val="tx1"/>
          </a:fontRef>
        </p:style>
      </p:cxnSp>
      <p:cxnSp>
        <p:nvCxnSpPr>
          <p:cNvPr id="82" name="Straight Connector 81"/>
          <p:cNvCxnSpPr/>
          <p:nvPr/>
        </p:nvCxnSpPr>
        <p:spPr>
          <a:xfrm>
            <a:off x="2888671" y="4858244"/>
            <a:ext cx="228600" cy="0"/>
          </a:xfrm>
          <a:prstGeom prst="line">
            <a:avLst/>
          </a:prstGeom>
          <a:ln/>
        </p:spPr>
        <p:style>
          <a:lnRef idx="3">
            <a:schemeClr val="dk1"/>
          </a:lnRef>
          <a:fillRef idx="0">
            <a:schemeClr val="dk1"/>
          </a:fillRef>
          <a:effectRef idx="2">
            <a:schemeClr val="dk1"/>
          </a:effectRef>
          <a:fontRef idx="minor">
            <a:schemeClr val="tx1"/>
          </a:fontRef>
        </p:style>
      </p:cxnSp>
      <p:cxnSp>
        <p:nvCxnSpPr>
          <p:cNvPr id="83" name="Straight Connector 82"/>
          <p:cNvCxnSpPr/>
          <p:nvPr/>
        </p:nvCxnSpPr>
        <p:spPr>
          <a:xfrm>
            <a:off x="2888671" y="5687288"/>
            <a:ext cx="228600" cy="0"/>
          </a:xfrm>
          <a:prstGeom prst="line">
            <a:avLst/>
          </a:prstGeom>
          <a:ln/>
        </p:spPr>
        <p:style>
          <a:lnRef idx="3">
            <a:schemeClr val="dk1"/>
          </a:lnRef>
          <a:fillRef idx="0">
            <a:schemeClr val="dk1"/>
          </a:fillRef>
          <a:effectRef idx="2">
            <a:schemeClr val="dk1"/>
          </a:effectRef>
          <a:fontRef idx="minor">
            <a:schemeClr val="tx1"/>
          </a:fontRef>
        </p:style>
      </p:cxnSp>
      <p:cxnSp>
        <p:nvCxnSpPr>
          <p:cNvPr id="84" name="Straight Connector 83"/>
          <p:cNvCxnSpPr/>
          <p:nvPr/>
        </p:nvCxnSpPr>
        <p:spPr>
          <a:xfrm>
            <a:off x="2878278" y="6475515"/>
            <a:ext cx="2286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68690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701674"/>
          </a:xfrm>
        </p:spPr>
        <p:txBody>
          <a:bodyPr>
            <a:noAutofit/>
          </a:bodyPr>
          <a:lstStyle/>
          <a:p>
            <a:r>
              <a:rPr lang="en-GB" sz="4800" b="1" dirty="0">
                <a:latin typeface="+mn-lt"/>
              </a:rPr>
              <a:t>Order</a:t>
            </a:r>
          </a:p>
        </p:txBody>
      </p:sp>
      <p:sp>
        <p:nvSpPr>
          <p:cNvPr id="2" name="Content Placeholder 1"/>
          <p:cNvSpPr>
            <a:spLocks noGrp="1"/>
          </p:cNvSpPr>
          <p:nvPr>
            <p:ph idx="1"/>
          </p:nvPr>
        </p:nvSpPr>
        <p:spPr>
          <a:xfrm>
            <a:off x="628650" y="1066801"/>
            <a:ext cx="7886700" cy="5110162"/>
          </a:xfrm>
        </p:spPr>
        <p:txBody>
          <a:bodyPr/>
          <a:lstStyle/>
          <a:p>
            <a:pPr marL="45720" indent="0">
              <a:buNone/>
            </a:pPr>
            <a:r>
              <a:rPr lang="en-US" sz="3200" dirty="0"/>
              <a:t>Order </a:t>
            </a:r>
            <a:r>
              <a:rPr lang="en-US" sz="3200" dirty="0" err="1"/>
              <a:t>adalah</a:t>
            </a:r>
            <a:r>
              <a:rPr lang="en-US" sz="3200" dirty="0"/>
              <a:t> </a:t>
            </a:r>
            <a:r>
              <a:rPr lang="en-US" sz="3200" dirty="0" err="1"/>
              <a:t>keteraturan</a:t>
            </a:r>
            <a:r>
              <a:rPr lang="en-US" sz="3200" dirty="0"/>
              <a:t>. </a:t>
            </a:r>
            <a:r>
              <a:rPr lang="en-US" sz="3200" dirty="0" err="1"/>
              <a:t>Sebagai</a:t>
            </a:r>
            <a:r>
              <a:rPr lang="en-US" sz="3200" dirty="0"/>
              <a:t> </a:t>
            </a:r>
            <a:r>
              <a:rPr lang="en-US" sz="3200" dirty="0" err="1"/>
              <a:t>nilai</a:t>
            </a:r>
            <a:r>
              <a:rPr lang="en-US" sz="3200" dirty="0"/>
              <a:t> </a:t>
            </a:r>
            <a:r>
              <a:rPr lang="en-US" sz="3200" dirty="0" err="1"/>
              <a:t>estetis</a:t>
            </a:r>
            <a:r>
              <a:rPr lang="en-US" sz="3200" dirty="0"/>
              <a:t>, order </a:t>
            </a:r>
            <a:r>
              <a:rPr lang="en-US" sz="3200" dirty="0" err="1"/>
              <a:t>berarti</a:t>
            </a:r>
            <a:r>
              <a:rPr lang="en-US" sz="3200" dirty="0"/>
              <a:t> </a:t>
            </a:r>
            <a:r>
              <a:rPr lang="en-US" sz="3200" dirty="0" err="1"/>
              <a:t>suatu</a:t>
            </a:r>
            <a:r>
              <a:rPr lang="en-US" sz="3200" dirty="0"/>
              <a:t> </a:t>
            </a:r>
            <a:r>
              <a:rPr lang="en-US" sz="3200" dirty="0" err="1"/>
              <a:t>ketertataan</a:t>
            </a:r>
            <a:r>
              <a:rPr lang="en-US" sz="3200" dirty="0"/>
              <a:t> yang di</a:t>
            </a:r>
            <a:r>
              <a:rPr lang="en-US" sz="3200" dirty="0" err="1"/>
              <a:t>terapkan</a:t>
            </a:r>
            <a:r>
              <a:rPr lang="en-US" sz="3200" dirty="0"/>
              <a:t> </a:t>
            </a:r>
            <a:r>
              <a:rPr lang="en-US" sz="3200" dirty="0" err="1"/>
              <a:t>pada</a:t>
            </a:r>
            <a:r>
              <a:rPr lang="en-US" sz="3200" dirty="0"/>
              <a:t> </a:t>
            </a:r>
            <a:r>
              <a:rPr lang="en-US" sz="3200" dirty="0" err="1"/>
              <a:t>objek</a:t>
            </a:r>
            <a:r>
              <a:rPr lang="en-US" sz="3200" dirty="0"/>
              <a:t> </a:t>
            </a:r>
            <a:r>
              <a:rPr lang="en-US" sz="3200" dirty="0" err="1"/>
              <a:t>untuk</a:t>
            </a:r>
            <a:r>
              <a:rPr lang="en-US" sz="3200" dirty="0"/>
              <a:t> </a:t>
            </a:r>
            <a:r>
              <a:rPr lang="en-US" sz="3200" dirty="0" err="1"/>
              <a:t>menarik</a:t>
            </a:r>
            <a:r>
              <a:rPr lang="en-US" sz="3200" dirty="0"/>
              <a:t> </a:t>
            </a:r>
            <a:r>
              <a:rPr lang="en-US" sz="3200" dirty="0" err="1"/>
              <a:t>perhatian</a:t>
            </a:r>
            <a:r>
              <a:rPr lang="en-US" sz="3200" dirty="0"/>
              <a:t> </a:t>
            </a:r>
            <a:r>
              <a:rPr lang="en-US" sz="3200" dirty="0" err="1"/>
              <a:t>spektator</a:t>
            </a:r>
            <a:r>
              <a:rPr lang="en-US" sz="3200" dirty="0"/>
              <a:t>. </a:t>
            </a:r>
          </a:p>
          <a:p>
            <a:pPr marL="45720" indent="0">
              <a:buNone/>
            </a:pPr>
            <a:r>
              <a:rPr lang="en-US" sz="3200" dirty="0" err="1"/>
              <a:t>Dalam</a:t>
            </a:r>
            <a:r>
              <a:rPr lang="en-US" sz="3200" dirty="0"/>
              <a:t> </a:t>
            </a:r>
            <a:r>
              <a:rPr lang="en-US" sz="3200" dirty="0" err="1"/>
              <a:t>bahasa</a:t>
            </a:r>
            <a:r>
              <a:rPr lang="en-US" sz="3200" dirty="0"/>
              <a:t> </a:t>
            </a:r>
            <a:r>
              <a:rPr lang="en-US" sz="3200" dirty="0" err="1"/>
              <a:t>sehari</a:t>
            </a:r>
            <a:r>
              <a:rPr lang="en-US" sz="3200" dirty="0"/>
              <a:t> </a:t>
            </a:r>
            <a:r>
              <a:rPr lang="en-US" sz="3200" dirty="0" err="1"/>
              <a:t>hari</a:t>
            </a:r>
            <a:r>
              <a:rPr lang="en-US" sz="3200" dirty="0"/>
              <a:t>, order </a:t>
            </a:r>
            <a:r>
              <a:rPr lang="en-US" sz="3200" dirty="0" err="1"/>
              <a:t>identik</a:t>
            </a:r>
            <a:r>
              <a:rPr lang="en-US" sz="3200" dirty="0"/>
              <a:t> </a:t>
            </a:r>
            <a:r>
              <a:rPr lang="en-US" sz="3200" dirty="0" err="1"/>
              <a:t>dengan</a:t>
            </a:r>
            <a:r>
              <a:rPr lang="en-US" sz="3200" dirty="0"/>
              <a:t> </a:t>
            </a:r>
            <a:r>
              <a:rPr lang="en-US" sz="3200" dirty="0" err="1"/>
              <a:t>keindahan</a:t>
            </a:r>
            <a:r>
              <a:rPr lang="en-US" sz="3200" dirty="0"/>
              <a:t>. </a:t>
            </a:r>
            <a:r>
              <a:rPr lang="en-US" sz="3200" dirty="0" err="1"/>
              <a:t>Nilai</a:t>
            </a:r>
            <a:r>
              <a:rPr lang="en-US" sz="3200" dirty="0"/>
              <a:t> </a:t>
            </a:r>
            <a:r>
              <a:rPr lang="en-US" sz="3200" dirty="0" err="1"/>
              <a:t>estetis</a:t>
            </a:r>
            <a:r>
              <a:rPr lang="en-US" sz="3200" dirty="0"/>
              <a:t> yang </a:t>
            </a:r>
            <a:r>
              <a:rPr lang="en-US" sz="3200" dirty="0" err="1"/>
              <a:t>terkendali</a:t>
            </a:r>
            <a:r>
              <a:rPr lang="en-US" sz="3200" dirty="0"/>
              <a:t> </a:t>
            </a:r>
            <a:r>
              <a:rPr lang="en-US" sz="3200" dirty="0" err="1"/>
              <a:t>ini</a:t>
            </a:r>
            <a:r>
              <a:rPr lang="en-US" sz="3200" dirty="0"/>
              <a:t> </a:t>
            </a:r>
            <a:r>
              <a:rPr lang="en-US" sz="3200" dirty="0" err="1"/>
              <a:t>berlandaskan</a:t>
            </a:r>
            <a:r>
              <a:rPr lang="en-US" sz="3200" dirty="0"/>
              <a:t> </a:t>
            </a:r>
            <a:r>
              <a:rPr lang="en-US" sz="3200" dirty="0" err="1"/>
              <a:t>pada</a:t>
            </a:r>
            <a:r>
              <a:rPr lang="en-US" sz="3200" dirty="0"/>
              <a:t> </a:t>
            </a:r>
            <a:r>
              <a:rPr lang="en-US" sz="3200" i="1" dirty="0" err="1"/>
              <a:t>kanon</a:t>
            </a:r>
            <a:r>
              <a:rPr lang="en-US" sz="3200" dirty="0"/>
              <a:t>, </a:t>
            </a:r>
            <a:r>
              <a:rPr lang="en-US" sz="3200" dirty="0" err="1"/>
              <a:t>dan</a:t>
            </a:r>
            <a:r>
              <a:rPr lang="en-US" sz="3200" dirty="0"/>
              <a:t> </a:t>
            </a:r>
            <a:r>
              <a:rPr lang="en-US" sz="3200" dirty="0" err="1"/>
              <a:t>propertinya</a:t>
            </a:r>
            <a:r>
              <a:rPr lang="en-US" sz="3200" dirty="0"/>
              <a:t> </a:t>
            </a:r>
            <a:r>
              <a:rPr lang="en-US" sz="3200" dirty="0" err="1"/>
              <a:t>terwujud</a:t>
            </a:r>
            <a:r>
              <a:rPr lang="en-US" sz="3200" dirty="0"/>
              <a:t> </a:t>
            </a:r>
            <a:r>
              <a:rPr lang="en-US" sz="3200" dirty="0" err="1"/>
              <a:t>dalam</a:t>
            </a:r>
            <a:r>
              <a:rPr lang="en-US" sz="3200" dirty="0"/>
              <a:t> </a:t>
            </a:r>
            <a:r>
              <a:rPr lang="en-US" sz="3200" dirty="0" err="1"/>
              <a:t>harmoni</a:t>
            </a:r>
            <a:r>
              <a:rPr lang="en-US" sz="3200" dirty="0"/>
              <a:t> </a:t>
            </a:r>
            <a:r>
              <a:rPr lang="en-US" sz="3200" dirty="0" err="1"/>
              <a:t>maupun</a:t>
            </a:r>
            <a:r>
              <a:rPr lang="en-US" sz="3200" dirty="0"/>
              <a:t> mimesis, </a:t>
            </a:r>
            <a:r>
              <a:rPr lang="en-US" sz="3200" dirty="0" err="1"/>
              <a:t>adapun</a:t>
            </a:r>
            <a:r>
              <a:rPr lang="en-US" sz="3200" dirty="0"/>
              <a:t> </a:t>
            </a:r>
            <a:r>
              <a:rPr lang="en-US" sz="3200" dirty="0" err="1"/>
              <a:t>presentasinya</a:t>
            </a:r>
            <a:r>
              <a:rPr lang="en-US" sz="3200" dirty="0"/>
              <a:t> </a:t>
            </a:r>
            <a:r>
              <a:rPr lang="en-US" sz="3200" dirty="0" err="1"/>
              <a:t>melalui</a:t>
            </a:r>
            <a:r>
              <a:rPr lang="en-US" sz="3200" dirty="0"/>
              <a:t> </a:t>
            </a:r>
            <a:r>
              <a:rPr lang="en-US" sz="3200" i="1" dirty="0"/>
              <a:t>masterly</a:t>
            </a:r>
            <a:r>
              <a:rPr lang="en-US" sz="3200" dirty="0"/>
              <a:t>.</a:t>
            </a:r>
            <a:endParaRPr lang="en-GB" sz="3200" dirty="0"/>
          </a:p>
          <a:p>
            <a:endParaRPr lang="en-GB" dirty="0"/>
          </a:p>
        </p:txBody>
      </p:sp>
    </p:spTree>
    <p:extLst>
      <p:ext uri="{BB962C8B-B14F-4D97-AF65-F5344CB8AC3E}">
        <p14:creationId xmlns:p14="http://schemas.microsoft.com/office/powerpoint/2010/main" val="122913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701674"/>
          </a:xfrm>
        </p:spPr>
        <p:txBody>
          <a:bodyPr/>
          <a:lstStyle/>
          <a:p>
            <a:r>
              <a:rPr lang="en-GB" b="1" dirty="0" err="1">
                <a:latin typeface="+mn-lt"/>
              </a:rPr>
              <a:t>Kanon</a:t>
            </a:r>
            <a:endParaRPr lang="en-GB" b="1" dirty="0">
              <a:latin typeface="+mn-lt"/>
            </a:endParaRPr>
          </a:p>
        </p:txBody>
      </p:sp>
      <p:sp>
        <p:nvSpPr>
          <p:cNvPr id="2" name="Content Placeholder 1"/>
          <p:cNvSpPr>
            <a:spLocks noGrp="1"/>
          </p:cNvSpPr>
          <p:nvPr>
            <p:ph idx="1"/>
          </p:nvPr>
        </p:nvSpPr>
        <p:spPr>
          <a:xfrm>
            <a:off x="628650" y="1062037"/>
            <a:ext cx="7886700" cy="5338763"/>
          </a:xfrm>
        </p:spPr>
        <p:txBody>
          <a:bodyPr>
            <a:normAutofit/>
          </a:bodyPr>
          <a:lstStyle/>
          <a:p>
            <a:pPr marL="45720" indent="0">
              <a:buNone/>
            </a:pPr>
            <a:r>
              <a:rPr lang="en-US" sz="3200" dirty="0" err="1"/>
              <a:t>Kanon</a:t>
            </a:r>
            <a:r>
              <a:rPr lang="en-US" sz="3200" dirty="0"/>
              <a:t> </a:t>
            </a:r>
            <a:r>
              <a:rPr lang="en-US" sz="3200" i="1" dirty="0"/>
              <a:t>(canon)</a:t>
            </a:r>
            <a:r>
              <a:rPr lang="en-US" sz="3200" dirty="0"/>
              <a:t> </a:t>
            </a:r>
            <a:r>
              <a:rPr lang="en-US" sz="3200" dirty="0" err="1"/>
              <a:t>berasal</a:t>
            </a:r>
            <a:r>
              <a:rPr lang="en-US" sz="3200" dirty="0"/>
              <a:t> </a:t>
            </a:r>
            <a:r>
              <a:rPr lang="en-US" sz="3200" dirty="0" err="1"/>
              <a:t>dari</a:t>
            </a:r>
            <a:r>
              <a:rPr lang="en-US" sz="3200" dirty="0"/>
              <a:t> </a:t>
            </a:r>
            <a:r>
              <a:rPr lang="en-US" sz="3200" dirty="0" err="1"/>
              <a:t>Bahasa</a:t>
            </a:r>
            <a:r>
              <a:rPr lang="en-US" sz="3200" dirty="0"/>
              <a:t> </a:t>
            </a:r>
            <a:r>
              <a:rPr lang="en-US" sz="3200" dirty="0" err="1"/>
              <a:t>Yunani</a:t>
            </a:r>
            <a:r>
              <a:rPr lang="en-US" sz="3200" dirty="0"/>
              <a:t>, "</a:t>
            </a:r>
            <a:r>
              <a:rPr lang="en-US" sz="3200" dirty="0" err="1"/>
              <a:t>kanon</a:t>
            </a:r>
            <a:r>
              <a:rPr lang="en-US" sz="3200" dirty="0"/>
              <a:t>", yang </a:t>
            </a:r>
            <a:r>
              <a:rPr lang="en-US" sz="3200" dirty="0" err="1"/>
              <a:t>berarti</a:t>
            </a:r>
            <a:r>
              <a:rPr lang="en-US" sz="3200" dirty="0"/>
              <a:t> "</a:t>
            </a:r>
            <a:r>
              <a:rPr lang="en-US" sz="3200" dirty="0" err="1"/>
              <a:t>aturan</a:t>
            </a:r>
            <a:r>
              <a:rPr lang="en-US" sz="3200" dirty="0"/>
              <a:t>". Kata </a:t>
            </a:r>
            <a:r>
              <a:rPr lang="en-US" sz="3200" dirty="0" err="1"/>
              <a:t>ini</a:t>
            </a:r>
            <a:r>
              <a:rPr lang="en-US" sz="3200" dirty="0"/>
              <a:t>, </a:t>
            </a:r>
            <a:r>
              <a:rPr lang="en-US" sz="3200" dirty="0" err="1"/>
              <a:t>sebelum</a:t>
            </a:r>
            <a:r>
              <a:rPr lang="en-US" sz="3200" dirty="0"/>
              <a:t> </a:t>
            </a:r>
            <a:r>
              <a:rPr lang="en-US" sz="3200" dirty="0" err="1"/>
              <a:t>abad</a:t>
            </a:r>
            <a:r>
              <a:rPr lang="en-US" sz="3200" dirty="0"/>
              <a:t> ke-12, di </a:t>
            </a:r>
            <a:r>
              <a:rPr lang="en-US" sz="3200" dirty="0" err="1"/>
              <a:t>serap</a:t>
            </a:r>
            <a:r>
              <a:rPr lang="en-US" sz="3200" dirty="0"/>
              <a:t> </a:t>
            </a:r>
            <a:r>
              <a:rPr lang="en-US" sz="3200" dirty="0" err="1"/>
              <a:t>ke</a:t>
            </a:r>
            <a:r>
              <a:rPr lang="en-US" sz="3200" dirty="0"/>
              <a:t> </a:t>
            </a:r>
            <a:r>
              <a:rPr lang="en-US" sz="3200" dirty="0" err="1"/>
              <a:t>Bahasa</a:t>
            </a:r>
            <a:r>
              <a:rPr lang="en-US" sz="3200" dirty="0"/>
              <a:t> </a:t>
            </a:r>
            <a:r>
              <a:rPr lang="en-US" sz="3200" dirty="0" err="1"/>
              <a:t>Inggris</a:t>
            </a:r>
            <a:r>
              <a:rPr lang="en-US" sz="3200" dirty="0"/>
              <a:t> </a:t>
            </a:r>
            <a:r>
              <a:rPr lang="en-US" sz="3200" dirty="0" err="1"/>
              <a:t>melalu</a:t>
            </a:r>
            <a:r>
              <a:rPr lang="en-US" sz="3200" dirty="0"/>
              <a:t> </a:t>
            </a:r>
            <a:r>
              <a:rPr lang="en-US" sz="3200" dirty="0" err="1"/>
              <a:t>Bahasa</a:t>
            </a:r>
            <a:r>
              <a:rPr lang="en-US" sz="3200" dirty="0"/>
              <a:t> </a:t>
            </a:r>
            <a:r>
              <a:rPr lang="en-US" sz="3200" dirty="0" err="1"/>
              <a:t>Latin</a:t>
            </a:r>
            <a:r>
              <a:rPr lang="en-US" sz="3200" dirty="0"/>
              <a:t>.    </a:t>
            </a:r>
            <a:endParaRPr lang="en-GB" sz="3200" dirty="0"/>
          </a:p>
          <a:p>
            <a:pPr marL="45720" indent="0">
              <a:buNone/>
            </a:pPr>
            <a:r>
              <a:rPr lang="en-US" sz="3200" dirty="0" err="1"/>
              <a:t>Kanon</a:t>
            </a:r>
            <a:r>
              <a:rPr lang="en-US" sz="3200" dirty="0"/>
              <a:t> </a:t>
            </a:r>
            <a:r>
              <a:rPr lang="en-US" sz="3200" dirty="0" err="1"/>
              <a:t>atau</a:t>
            </a:r>
            <a:r>
              <a:rPr lang="en-US" sz="3200" dirty="0"/>
              <a:t> </a:t>
            </a:r>
            <a:r>
              <a:rPr lang="en-US" sz="3200" dirty="0" err="1"/>
              <a:t>pakem</a:t>
            </a:r>
            <a:r>
              <a:rPr lang="en-US" sz="3200" dirty="0"/>
              <a:t> </a:t>
            </a:r>
            <a:r>
              <a:rPr lang="en-US" sz="3200" dirty="0" err="1"/>
              <a:t>merupakan</a:t>
            </a:r>
            <a:r>
              <a:rPr lang="en-US" sz="3200" dirty="0"/>
              <a:t> </a:t>
            </a:r>
            <a:r>
              <a:rPr lang="en-US" sz="3200" dirty="0" err="1"/>
              <a:t>pedoman</a:t>
            </a:r>
            <a:r>
              <a:rPr lang="en-US" sz="3200" dirty="0"/>
              <a:t> </a:t>
            </a:r>
            <a:r>
              <a:rPr lang="en-US" sz="3200" dirty="0" err="1"/>
              <a:t>baku</a:t>
            </a:r>
            <a:r>
              <a:rPr lang="en-US" sz="3200" dirty="0"/>
              <a:t> yang di </a:t>
            </a:r>
            <a:r>
              <a:rPr lang="en-US" sz="3200" dirty="0" err="1"/>
              <a:t>gunakan</a:t>
            </a:r>
            <a:r>
              <a:rPr lang="en-US" sz="3200" dirty="0"/>
              <a:t> </a:t>
            </a:r>
            <a:r>
              <a:rPr lang="en-US" sz="3200" dirty="0" err="1"/>
              <a:t>untuk</a:t>
            </a:r>
            <a:r>
              <a:rPr lang="en-US" sz="3200" dirty="0"/>
              <a:t> </a:t>
            </a:r>
            <a:r>
              <a:rPr lang="en-US" sz="3200" dirty="0" err="1"/>
              <a:t>menilai</a:t>
            </a:r>
            <a:r>
              <a:rPr lang="en-US" sz="3200" dirty="0"/>
              <a:t> </a:t>
            </a:r>
            <a:r>
              <a:rPr lang="en-US" sz="3200" dirty="0" err="1"/>
              <a:t>objek</a:t>
            </a:r>
            <a:r>
              <a:rPr lang="en-US" sz="3200" dirty="0"/>
              <a:t> </a:t>
            </a:r>
            <a:r>
              <a:rPr lang="en-US" sz="3200" dirty="0" err="1"/>
              <a:t>estetis</a:t>
            </a:r>
            <a:r>
              <a:rPr lang="en-US" sz="3200" dirty="0"/>
              <a:t>. Dari </a:t>
            </a:r>
            <a:r>
              <a:rPr lang="en-US" sz="3200" dirty="0" err="1"/>
              <a:t>perspektif</a:t>
            </a:r>
            <a:r>
              <a:rPr lang="en-US" sz="3200" dirty="0"/>
              <a:t> </a:t>
            </a:r>
            <a:r>
              <a:rPr lang="en-US" sz="3200" dirty="0" err="1"/>
              <a:t>seniman</a:t>
            </a:r>
            <a:r>
              <a:rPr lang="en-US" sz="3200" dirty="0"/>
              <a:t>, </a:t>
            </a:r>
            <a:r>
              <a:rPr lang="en-US" sz="3200" dirty="0" err="1"/>
              <a:t>kanon</a:t>
            </a:r>
            <a:r>
              <a:rPr lang="en-US" sz="3200" dirty="0"/>
              <a:t> </a:t>
            </a:r>
            <a:r>
              <a:rPr lang="en-US" sz="3200" dirty="0" err="1"/>
              <a:t>adalah</a:t>
            </a:r>
            <a:r>
              <a:rPr lang="en-US" sz="3200" dirty="0"/>
              <a:t> </a:t>
            </a:r>
            <a:r>
              <a:rPr lang="en-US" sz="3200" dirty="0" err="1"/>
              <a:t>kaidah-kaidah</a:t>
            </a:r>
            <a:r>
              <a:rPr lang="en-US" sz="3200" dirty="0"/>
              <a:t> yang di </a:t>
            </a:r>
            <a:r>
              <a:rPr lang="en-US" sz="3200" dirty="0" err="1"/>
              <a:t>gunakan</a:t>
            </a:r>
            <a:r>
              <a:rPr lang="en-US" sz="3200" dirty="0"/>
              <a:t> </a:t>
            </a:r>
            <a:r>
              <a:rPr lang="en-US" sz="3200" dirty="0" err="1"/>
              <a:t>untuk</a:t>
            </a:r>
            <a:r>
              <a:rPr lang="en-US" sz="3200" dirty="0"/>
              <a:t> </a:t>
            </a:r>
            <a:r>
              <a:rPr lang="en-US" sz="3200" dirty="0" err="1"/>
              <a:t>penciptaan</a:t>
            </a:r>
            <a:r>
              <a:rPr lang="en-US" sz="3200" dirty="0"/>
              <a:t> </a:t>
            </a:r>
            <a:r>
              <a:rPr lang="en-US" sz="3200" dirty="0" err="1"/>
              <a:t>karya</a:t>
            </a:r>
            <a:r>
              <a:rPr lang="en-US" sz="3200" dirty="0"/>
              <a:t> </a:t>
            </a:r>
            <a:r>
              <a:rPr lang="en-US" sz="3200" dirty="0" err="1"/>
              <a:t>seni</a:t>
            </a:r>
            <a:r>
              <a:rPr lang="en-US" sz="3200" dirty="0"/>
              <a:t>. </a:t>
            </a:r>
            <a:r>
              <a:rPr lang="en-US" sz="3200" dirty="0" err="1"/>
              <a:t>Seringkali</a:t>
            </a:r>
            <a:r>
              <a:rPr lang="en-US" sz="3200" dirty="0"/>
              <a:t> </a:t>
            </a:r>
            <a:r>
              <a:rPr lang="en-US" sz="3200" dirty="0" err="1"/>
              <a:t>kanon</a:t>
            </a:r>
            <a:r>
              <a:rPr lang="en-US" sz="3200" dirty="0"/>
              <a:t> </a:t>
            </a:r>
            <a:r>
              <a:rPr lang="en-US" sz="3200" dirty="0" err="1"/>
              <a:t>dianggap</a:t>
            </a:r>
            <a:r>
              <a:rPr lang="en-US" sz="3200" dirty="0"/>
              <a:t> </a:t>
            </a:r>
            <a:r>
              <a:rPr lang="en-US" sz="3200" dirty="0" err="1"/>
              <a:t>sebagai</a:t>
            </a:r>
            <a:r>
              <a:rPr lang="en-US" sz="3200" dirty="0"/>
              <a:t> barometer </a:t>
            </a:r>
            <a:r>
              <a:rPr lang="en-US" sz="3200" dirty="0" err="1"/>
              <a:t>penting</a:t>
            </a:r>
            <a:r>
              <a:rPr lang="en-US" sz="3200" dirty="0"/>
              <a:t> </a:t>
            </a:r>
            <a:r>
              <a:rPr lang="en-US" sz="3200" dirty="0" err="1"/>
              <a:t>dalam</a:t>
            </a:r>
            <a:r>
              <a:rPr lang="en-US" sz="3200" dirty="0"/>
              <a:t> </a:t>
            </a:r>
            <a:r>
              <a:rPr lang="en-US" sz="3200" dirty="0" err="1"/>
              <a:t>berkarya</a:t>
            </a:r>
            <a:r>
              <a:rPr lang="en-US" sz="3200" dirty="0"/>
              <a:t> </a:t>
            </a:r>
            <a:r>
              <a:rPr lang="en-US" sz="3200" dirty="0" err="1"/>
              <a:t>atau</a:t>
            </a:r>
            <a:r>
              <a:rPr lang="en-US" sz="3200" dirty="0"/>
              <a:t> </a:t>
            </a:r>
            <a:r>
              <a:rPr lang="en-US" sz="3200" dirty="0" err="1"/>
              <a:t>dalam</a:t>
            </a:r>
            <a:r>
              <a:rPr lang="en-US" sz="3200" dirty="0"/>
              <a:t> </a:t>
            </a:r>
            <a:r>
              <a:rPr lang="en-US" sz="3200" dirty="0" err="1"/>
              <a:t>menikmati</a:t>
            </a:r>
            <a:r>
              <a:rPr lang="en-US" sz="3200" dirty="0"/>
              <a:t> </a:t>
            </a:r>
            <a:r>
              <a:rPr lang="en-US" sz="3200" dirty="0" err="1"/>
              <a:t>karya</a:t>
            </a:r>
            <a:r>
              <a:rPr lang="en-US" sz="3200" dirty="0"/>
              <a:t> </a:t>
            </a:r>
            <a:r>
              <a:rPr lang="en-US" sz="3200" dirty="0" err="1"/>
              <a:t>seni</a:t>
            </a:r>
            <a:r>
              <a:rPr lang="en-US" sz="3200" dirty="0"/>
              <a:t>.</a:t>
            </a:r>
            <a:endParaRPr lang="en-GB" sz="3200" dirty="0"/>
          </a:p>
          <a:p>
            <a:pPr marL="45720" indent="0">
              <a:buNone/>
            </a:pPr>
            <a:endParaRPr lang="en-GB" dirty="0"/>
          </a:p>
        </p:txBody>
      </p:sp>
    </p:spTree>
    <p:extLst>
      <p:ext uri="{BB962C8B-B14F-4D97-AF65-F5344CB8AC3E}">
        <p14:creationId xmlns:p14="http://schemas.microsoft.com/office/powerpoint/2010/main" val="1885210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2647950" cy="777873"/>
          </a:xfrm>
        </p:spPr>
        <p:txBody>
          <a:bodyPr>
            <a:normAutofit/>
          </a:bodyPr>
          <a:lstStyle/>
          <a:p>
            <a:r>
              <a:rPr lang="en-GB" b="1" dirty="0" err="1">
                <a:latin typeface="+mn-lt"/>
              </a:rPr>
              <a:t>Harmoni</a:t>
            </a:r>
            <a:endParaRPr lang="en-GB" b="1" dirty="0">
              <a:latin typeface="+mn-lt"/>
            </a:endParaRPr>
          </a:p>
        </p:txBody>
      </p:sp>
      <p:sp>
        <p:nvSpPr>
          <p:cNvPr id="2" name="Content Placeholder 1"/>
          <p:cNvSpPr>
            <a:spLocks noGrp="1"/>
          </p:cNvSpPr>
          <p:nvPr>
            <p:ph idx="1"/>
          </p:nvPr>
        </p:nvSpPr>
        <p:spPr>
          <a:xfrm>
            <a:off x="628650" y="1142998"/>
            <a:ext cx="7886700" cy="5334001"/>
          </a:xfrm>
        </p:spPr>
        <p:txBody>
          <a:bodyPr>
            <a:normAutofit/>
          </a:bodyPr>
          <a:lstStyle/>
          <a:p>
            <a:pPr marL="45720" indent="0">
              <a:buNone/>
            </a:pPr>
            <a:r>
              <a:rPr lang="en-US" sz="3200" dirty="0" err="1"/>
              <a:t>Harmoni</a:t>
            </a:r>
            <a:r>
              <a:rPr lang="en-US" sz="3200" dirty="0"/>
              <a:t> </a:t>
            </a:r>
            <a:r>
              <a:rPr lang="en-US" sz="3200" dirty="0" err="1"/>
              <a:t>merupakan</a:t>
            </a:r>
            <a:r>
              <a:rPr lang="en-US" sz="3200" dirty="0"/>
              <a:t> </a:t>
            </a:r>
            <a:r>
              <a:rPr lang="en-US" sz="3200" dirty="0" err="1"/>
              <a:t>keselarasan</a:t>
            </a:r>
            <a:r>
              <a:rPr lang="en-US" sz="3200" dirty="0"/>
              <a:t> </a:t>
            </a:r>
            <a:r>
              <a:rPr lang="en-US" sz="3200" dirty="0" err="1"/>
              <a:t>antara</a:t>
            </a:r>
            <a:r>
              <a:rPr lang="en-US" sz="3200" dirty="0"/>
              <a:t> </a:t>
            </a:r>
            <a:r>
              <a:rPr lang="en-US" sz="3200" dirty="0" err="1"/>
              <a:t>unsur</a:t>
            </a:r>
            <a:r>
              <a:rPr lang="en-US" sz="3200" dirty="0"/>
              <a:t> </a:t>
            </a:r>
            <a:r>
              <a:rPr lang="en-US" sz="3200" dirty="0" err="1"/>
              <a:t>satu</a:t>
            </a:r>
            <a:r>
              <a:rPr lang="en-US" sz="3200" dirty="0"/>
              <a:t> </a:t>
            </a:r>
            <a:r>
              <a:rPr lang="en-US" sz="3200" dirty="0" err="1"/>
              <a:t>dengan</a:t>
            </a:r>
            <a:r>
              <a:rPr lang="en-US" sz="3200" dirty="0"/>
              <a:t> </a:t>
            </a:r>
            <a:r>
              <a:rPr lang="en-US" sz="3200" dirty="0" err="1"/>
              <a:t>unsur</a:t>
            </a:r>
            <a:r>
              <a:rPr lang="en-US" sz="3200" dirty="0"/>
              <a:t> </a:t>
            </a:r>
            <a:r>
              <a:rPr lang="en-US" sz="3200" dirty="0" err="1"/>
              <a:t>lainnya</a:t>
            </a:r>
            <a:r>
              <a:rPr lang="en-US" sz="3200" dirty="0"/>
              <a:t> yang </a:t>
            </a:r>
            <a:r>
              <a:rPr lang="en-US" sz="3200" dirty="0" err="1"/>
              <a:t>berbeda</a:t>
            </a:r>
            <a:r>
              <a:rPr lang="en-US" sz="3200" dirty="0"/>
              <a:t> </a:t>
            </a:r>
            <a:r>
              <a:rPr lang="en-US" sz="3200" dirty="0" err="1"/>
              <a:t>dlm</a:t>
            </a:r>
            <a:r>
              <a:rPr lang="en-US" sz="3200" dirty="0"/>
              <a:t> </a:t>
            </a:r>
            <a:r>
              <a:rPr lang="en-US" sz="3200" dirty="0" err="1"/>
              <a:t>suatu</a:t>
            </a:r>
            <a:r>
              <a:rPr lang="en-US" sz="3200" dirty="0"/>
              <a:t> </a:t>
            </a:r>
            <a:r>
              <a:rPr lang="en-US" sz="3200" dirty="0" err="1"/>
              <a:t>komposisi</a:t>
            </a:r>
            <a:r>
              <a:rPr lang="en-US" sz="3200" dirty="0"/>
              <a:t>. </a:t>
            </a:r>
            <a:r>
              <a:rPr lang="en-US" sz="3200" dirty="0" err="1"/>
              <a:t>Harmoni</a:t>
            </a:r>
            <a:r>
              <a:rPr lang="en-US" sz="3200" dirty="0"/>
              <a:t> </a:t>
            </a:r>
            <a:r>
              <a:rPr lang="en-US" sz="3200" dirty="0" err="1"/>
              <a:t>dihadirkan</a:t>
            </a:r>
            <a:r>
              <a:rPr lang="en-US" sz="3200" dirty="0"/>
              <a:t> agar </a:t>
            </a:r>
            <a:r>
              <a:rPr lang="en-US" sz="3200" dirty="0" err="1"/>
              <a:t>sesuatu</a:t>
            </a:r>
            <a:r>
              <a:rPr lang="en-US" sz="3200" dirty="0"/>
              <a:t> di </a:t>
            </a:r>
            <a:r>
              <a:rPr lang="en-US" sz="3200" dirty="0" err="1"/>
              <a:t>nilai</a:t>
            </a:r>
            <a:r>
              <a:rPr lang="en-US" sz="3200" dirty="0"/>
              <a:t> </a:t>
            </a:r>
            <a:r>
              <a:rPr lang="en-US" sz="3200" dirty="0" err="1"/>
              <a:t>indah</a:t>
            </a:r>
            <a:r>
              <a:rPr lang="en-US" sz="3200" dirty="0"/>
              <a:t>. </a:t>
            </a:r>
          </a:p>
          <a:p>
            <a:pPr marL="45720" indent="0">
              <a:buNone/>
            </a:pPr>
            <a:r>
              <a:rPr lang="en-US" sz="3200" dirty="0" err="1"/>
              <a:t>Pada</a:t>
            </a:r>
            <a:r>
              <a:rPr lang="en-US" sz="3200" dirty="0"/>
              <a:t> </a:t>
            </a:r>
            <a:r>
              <a:rPr lang="en-US" sz="3200" dirty="0" err="1"/>
              <a:t>masa</a:t>
            </a:r>
            <a:r>
              <a:rPr lang="en-US" sz="3200" dirty="0"/>
              <a:t> </a:t>
            </a:r>
            <a:r>
              <a:rPr lang="en-US" sz="3200" dirty="0" err="1"/>
              <a:t>Yunani</a:t>
            </a:r>
            <a:r>
              <a:rPr lang="en-US" sz="3200" dirty="0"/>
              <a:t> </a:t>
            </a:r>
            <a:r>
              <a:rPr lang="en-US" sz="3200" dirty="0" err="1"/>
              <a:t>Kuno,</a:t>
            </a:r>
            <a:r>
              <a:rPr lang="en-US" sz="3200" dirty="0"/>
              <a:t> </a:t>
            </a:r>
            <a:r>
              <a:rPr lang="en-US" sz="3200" dirty="0" err="1"/>
              <a:t>harmonia</a:t>
            </a:r>
            <a:r>
              <a:rPr lang="en-US" sz="3200" dirty="0"/>
              <a:t> </a:t>
            </a:r>
            <a:r>
              <a:rPr lang="en-US" sz="3200" dirty="0" err="1"/>
              <a:t>menjadi</a:t>
            </a:r>
            <a:r>
              <a:rPr lang="en-US" sz="3200" dirty="0"/>
              <a:t> </a:t>
            </a:r>
            <a:r>
              <a:rPr lang="en-US" sz="3200" dirty="0" err="1"/>
              <a:t>nama</a:t>
            </a:r>
            <a:r>
              <a:rPr lang="en-US" sz="3200" dirty="0"/>
              <a:t> lain </a:t>
            </a:r>
            <a:r>
              <a:rPr lang="en-US" sz="3200" dirty="0" err="1"/>
              <a:t>untuk</a:t>
            </a:r>
            <a:r>
              <a:rPr lang="en-US" sz="3200" dirty="0"/>
              <a:t> </a:t>
            </a:r>
            <a:r>
              <a:rPr lang="en-US" sz="3200" dirty="0" err="1"/>
              <a:t>keindahan</a:t>
            </a:r>
            <a:r>
              <a:rPr lang="en-US" sz="3200" dirty="0"/>
              <a:t> </a:t>
            </a:r>
            <a:r>
              <a:rPr lang="en-US" sz="3200" dirty="0" err="1"/>
              <a:t>suara</a:t>
            </a:r>
            <a:r>
              <a:rPr lang="en-US" sz="3200" dirty="0"/>
              <a:t> (</a:t>
            </a:r>
            <a:r>
              <a:rPr lang="en-US" sz="3200" dirty="0" err="1"/>
              <a:t>musik</a:t>
            </a:r>
            <a:r>
              <a:rPr lang="en-US" sz="3200" dirty="0"/>
              <a:t>); </a:t>
            </a:r>
            <a:r>
              <a:rPr lang="en-US" sz="3200" dirty="0" err="1"/>
              <a:t>setara</a:t>
            </a:r>
            <a:r>
              <a:rPr lang="en-US" sz="3200" dirty="0"/>
              <a:t> </a:t>
            </a:r>
            <a:r>
              <a:rPr lang="en-US" sz="3200" dirty="0" err="1"/>
              <a:t>dengan</a:t>
            </a:r>
            <a:r>
              <a:rPr lang="en-US" sz="3200" dirty="0"/>
              <a:t> </a:t>
            </a:r>
            <a:r>
              <a:rPr lang="en-US" sz="3200" i="1" dirty="0" err="1"/>
              <a:t>symmetria</a:t>
            </a:r>
            <a:r>
              <a:rPr lang="en-US" sz="3200" dirty="0"/>
              <a:t> </a:t>
            </a:r>
            <a:r>
              <a:rPr lang="en-US" sz="3200" dirty="0" err="1"/>
              <a:t>untuk</a:t>
            </a:r>
            <a:r>
              <a:rPr lang="en-US" sz="3200" dirty="0"/>
              <a:t> </a:t>
            </a:r>
            <a:r>
              <a:rPr lang="en-US" sz="3200" dirty="0" err="1"/>
              <a:t>keindahan</a:t>
            </a:r>
            <a:r>
              <a:rPr lang="en-US" sz="3200" dirty="0"/>
              <a:t> visual (</a:t>
            </a:r>
            <a:r>
              <a:rPr lang="en-US" sz="3200" dirty="0" err="1"/>
              <a:t>seni</a:t>
            </a:r>
            <a:r>
              <a:rPr lang="en-US" sz="3200" dirty="0"/>
              <a:t> </a:t>
            </a:r>
            <a:r>
              <a:rPr lang="en-US" sz="3200" dirty="0" err="1"/>
              <a:t>rupa</a:t>
            </a:r>
            <a:r>
              <a:rPr lang="en-US" sz="3200" dirty="0"/>
              <a:t>).</a:t>
            </a:r>
          </a:p>
          <a:p>
            <a:pPr marL="45720" indent="0">
              <a:buNone/>
            </a:pPr>
            <a:r>
              <a:rPr lang="en-US" sz="3200" dirty="0" err="1"/>
              <a:t>Pada</a:t>
            </a:r>
            <a:r>
              <a:rPr lang="en-US" sz="3200" dirty="0"/>
              <a:t> </a:t>
            </a:r>
            <a:r>
              <a:rPr lang="en-US" sz="3200" dirty="0" err="1"/>
              <a:t>tahun</a:t>
            </a:r>
            <a:r>
              <a:rPr lang="en-US" sz="3200" dirty="0"/>
              <a:t> 1722, </a:t>
            </a:r>
            <a:r>
              <a:rPr lang="en-US" sz="3200" dirty="0" err="1"/>
              <a:t>istilah</a:t>
            </a:r>
            <a:r>
              <a:rPr lang="en-US" sz="3200" dirty="0"/>
              <a:t> </a:t>
            </a:r>
            <a:r>
              <a:rPr lang="en-US" sz="3200" dirty="0" err="1"/>
              <a:t>harmoni</a:t>
            </a:r>
            <a:r>
              <a:rPr lang="en-US" sz="3200" dirty="0"/>
              <a:t> </a:t>
            </a:r>
            <a:r>
              <a:rPr lang="en-US" sz="3200" dirty="0" err="1"/>
              <a:t>juga</a:t>
            </a:r>
            <a:r>
              <a:rPr lang="en-US" sz="3200" dirty="0"/>
              <a:t> </a:t>
            </a:r>
            <a:r>
              <a:rPr lang="en-US" sz="3200" dirty="0" err="1"/>
              <a:t>sebagai</a:t>
            </a:r>
            <a:r>
              <a:rPr lang="en-US" sz="3200" dirty="0"/>
              <a:t> </a:t>
            </a:r>
            <a:r>
              <a:rPr lang="en-US" sz="3200" dirty="0" err="1"/>
              <a:t>judul</a:t>
            </a:r>
            <a:r>
              <a:rPr lang="en-US" sz="3200" dirty="0"/>
              <a:t> </a:t>
            </a:r>
            <a:r>
              <a:rPr lang="en-US" sz="3200" dirty="0" err="1"/>
              <a:t>tulisan</a:t>
            </a:r>
            <a:r>
              <a:rPr lang="en-US" sz="3200" dirty="0"/>
              <a:t> </a:t>
            </a:r>
            <a:r>
              <a:rPr lang="en-US" sz="3200" dirty="0" err="1"/>
              <a:t>tentang</a:t>
            </a:r>
            <a:r>
              <a:rPr lang="en-US" sz="3200" dirty="0"/>
              <a:t> </a:t>
            </a:r>
            <a:r>
              <a:rPr lang="en-US" sz="3200" dirty="0" err="1"/>
              <a:t>musik</a:t>
            </a:r>
            <a:r>
              <a:rPr lang="en-US" sz="3200" dirty="0"/>
              <a:t>, "</a:t>
            </a:r>
            <a:r>
              <a:rPr lang="en-US" sz="3200" dirty="0" err="1"/>
              <a:t>traite</a:t>
            </a:r>
            <a:r>
              <a:rPr lang="en-US" sz="3200" dirty="0"/>
              <a:t> de </a:t>
            </a:r>
            <a:r>
              <a:rPr lang="en-US" sz="3200" dirty="0" err="1"/>
              <a:t>l'harmonie</a:t>
            </a:r>
            <a:r>
              <a:rPr lang="en-US" sz="3200" dirty="0"/>
              <a:t> (</a:t>
            </a:r>
            <a:r>
              <a:rPr lang="en-US" sz="3200" dirty="0" err="1"/>
              <a:t>risalah</a:t>
            </a:r>
            <a:r>
              <a:rPr lang="en-US" sz="3200" dirty="0"/>
              <a:t> </a:t>
            </a:r>
            <a:r>
              <a:rPr lang="en-US" sz="3200" dirty="0" err="1"/>
              <a:t>tentang</a:t>
            </a:r>
            <a:r>
              <a:rPr lang="en-US" sz="3200" dirty="0"/>
              <a:t> </a:t>
            </a:r>
            <a:r>
              <a:rPr lang="en-US" sz="3200" dirty="0" err="1"/>
              <a:t>harmoni</a:t>
            </a:r>
            <a:r>
              <a:rPr lang="en-US" sz="3200" dirty="0"/>
              <a:t>).</a:t>
            </a:r>
            <a:endParaRPr lang="en-GB" sz="3200" dirty="0"/>
          </a:p>
        </p:txBody>
      </p:sp>
    </p:spTree>
    <p:extLst>
      <p:ext uri="{BB962C8B-B14F-4D97-AF65-F5344CB8AC3E}">
        <p14:creationId xmlns:p14="http://schemas.microsoft.com/office/powerpoint/2010/main" val="379672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2876550" cy="930274"/>
          </a:xfrm>
        </p:spPr>
        <p:txBody>
          <a:bodyPr/>
          <a:lstStyle/>
          <a:p>
            <a:r>
              <a:rPr lang="en-US" b="1" dirty="0" err="1">
                <a:latin typeface="+mn-lt"/>
              </a:rPr>
              <a:t>Mimesis</a:t>
            </a:r>
            <a:endParaRPr lang="en-US" b="1" dirty="0">
              <a:latin typeface="+mn-lt"/>
            </a:endParaRPr>
          </a:p>
        </p:txBody>
      </p:sp>
      <p:sp>
        <p:nvSpPr>
          <p:cNvPr id="2" name="Content Placeholder 1"/>
          <p:cNvSpPr>
            <a:spLocks noGrp="1"/>
          </p:cNvSpPr>
          <p:nvPr>
            <p:ph idx="1"/>
          </p:nvPr>
        </p:nvSpPr>
        <p:spPr/>
        <p:txBody>
          <a:bodyPr>
            <a:normAutofit fontScale="92500" lnSpcReduction="10000"/>
          </a:bodyPr>
          <a:lstStyle/>
          <a:p>
            <a:pPr marL="45720" indent="0">
              <a:buNone/>
            </a:pPr>
            <a:r>
              <a:rPr lang="en-US" dirty="0"/>
              <a:t>Mimesis </a:t>
            </a:r>
            <a:r>
              <a:rPr lang="en-US" dirty="0" err="1"/>
              <a:t>adalah</a:t>
            </a:r>
            <a:r>
              <a:rPr lang="en-US" dirty="0"/>
              <a:t> </a:t>
            </a:r>
            <a:r>
              <a:rPr lang="en-US" dirty="0" err="1"/>
              <a:t>peniruan</a:t>
            </a:r>
            <a:r>
              <a:rPr lang="en-US" dirty="0"/>
              <a:t> </a:t>
            </a:r>
            <a:r>
              <a:rPr lang="en-US" dirty="0" err="1"/>
              <a:t>terhadap</a:t>
            </a:r>
            <a:r>
              <a:rPr lang="en-US" dirty="0"/>
              <a:t> </a:t>
            </a:r>
            <a:r>
              <a:rPr lang="en-US" dirty="0" err="1"/>
              <a:t>sesuatu</a:t>
            </a:r>
            <a:r>
              <a:rPr lang="en-US" dirty="0"/>
              <a:t>. </a:t>
            </a:r>
            <a:r>
              <a:rPr lang="en-US" dirty="0" err="1"/>
              <a:t>Pada</a:t>
            </a:r>
            <a:r>
              <a:rPr lang="en-US" dirty="0"/>
              <a:t> </a:t>
            </a:r>
            <a:r>
              <a:rPr lang="en-US" dirty="0" err="1"/>
              <a:t>umumnya</a:t>
            </a:r>
            <a:r>
              <a:rPr lang="en-US" dirty="0"/>
              <a:t>, </a:t>
            </a:r>
            <a:r>
              <a:rPr lang="en-US" dirty="0" err="1"/>
              <a:t>manusia</a:t>
            </a:r>
            <a:r>
              <a:rPr lang="en-US" dirty="0"/>
              <a:t> </a:t>
            </a:r>
            <a:r>
              <a:rPr lang="en-US" dirty="0" err="1"/>
              <a:t>menyukai</a:t>
            </a:r>
            <a:r>
              <a:rPr lang="en-US" dirty="0"/>
              <a:t> </a:t>
            </a:r>
            <a:r>
              <a:rPr lang="en-US" dirty="0" err="1"/>
              <a:t>sesuatu</a:t>
            </a:r>
            <a:r>
              <a:rPr lang="en-US" dirty="0"/>
              <a:t> yang </a:t>
            </a:r>
            <a:r>
              <a:rPr lang="en-US" dirty="0" err="1"/>
              <a:t>mirip</a:t>
            </a:r>
            <a:r>
              <a:rPr lang="en-US" dirty="0"/>
              <a:t> </a:t>
            </a:r>
            <a:r>
              <a:rPr lang="en-US" dirty="0" err="1"/>
              <a:t>sesuatu</a:t>
            </a:r>
            <a:r>
              <a:rPr lang="en-US" dirty="0"/>
              <a:t> yang lain. </a:t>
            </a:r>
            <a:r>
              <a:rPr lang="en-US" dirty="0" err="1"/>
              <a:t>Sesuatu</a:t>
            </a:r>
            <a:r>
              <a:rPr lang="en-US" dirty="0"/>
              <a:t> yang </a:t>
            </a:r>
            <a:r>
              <a:rPr lang="en-US" dirty="0" err="1"/>
              <a:t>mirip</a:t>
            </a:r>
            <a:r>
              <a:rPr lang="en-US" dirty="0"/>
              <a:t> </a:t>
            </a:r>
            <a:r>
              <a:rPr lang="en-US" dirty="0" err="1"/>
              <a:t>tersebut</a:t>
            </a:r>
            <a:r>
              <a:rPr lang="en-US" dirty="0"/>
              <a:t> </a:t>
            </a:r>
            <a:r>
              <a:rPr lang="en-US" dirty="0" err="1"/>
              <a:t>terbuat</a:t>
            </a:r>
            <a:r>
              <a:rPr lang="en-US" dirty="0"/>
              <a:t> </a:t>
            </a:r>
            <a:r>
              <a:rPr lang="en-US" dirty="0" err="1"/>
              <a:t>dari</a:t>
            </a:r>
            <a:r>
              <a:rPr lang="en-US" dirty="0"/>
              <a:t> </a:t>
            </a:r>
            <a:r>
              <a:rPr lang="en-US" dirty="0" err="1"/>
              <a:t>bahan</a:t>
            </a:r>
            <a:r>
              <a:rPr lang="en-US" dirty="0"/>
              <a:t> yang </a:t>
            </a:r>
            <a:r>
              <a:rPr lang="en-US" dirty="0" err="1"/>
              <a:t>berbeda</a:t>
            </a:r>
            <a:r>
              <a:rPr lang="en-US" dirty="0"/>
              <a:t> </a:t>
            </a:r>
            <a:r>
              <a:rPr lang="en-US" dirty="0" err="1"/>
              <a:t>dengan</a:t>
            </a:r>
            <a:r>
              <a:rPr lang="en-US" dirty="0"/>
              <a:t> </a:t>
            </a:r>
            <a:r>
              <a:rPr lang="en-US" dirty="0" err="1"/>
              <a:t>apa</a:t>
            </a:r>
            <a:r>
              <a:rPr lang="en-US" dirty="0"/>
              <a:t> yang </a:t>
            </a:r>
            <a:r>
              <a:rPr lang="en-US" dirty="0" err="1"/>
              <a:t>menjadi</a:t>
            </a:r>
            <a:r>
              <a:rPr lang="en-US" dirty="0"/>
              <a:t> </a:t>
            </a:r>
            <a:r>
              <a:rPr lang="en-US" dirty="0" err="1"/>
              <a:t>acuannya</a:t>
            </a:r>
            <a:r>
              <a:rPr lang="en-US" dirty="0"/>
              <a:t>.</a:t>
            </a:r>
          </a:p>
          <a:p>
            <a:pPr marL="45720" indent="0">
              <a:buNone/>
            </a:pPr>
            <a:r>
              <a:rPr lang="en-US" dirty="0" err="1"/>
              <a:t>Namun</a:t>
            </a:r>
            <a:r>
              <a:rPr lang="en-US" dirty="0"/>
              <a:t> Mimesis </a:t>
            </a:r>
            <a:r>
              <a:rPr lang="en-US" dirty="0" err="1"/>
              <a:t>dalam</a:t>
            </a:r>
            <a:r>
              <a:rPr lang="en-US" dirty="0"/>
              <a:t> </a:t>
            </a:r>
            <a:r>
              <a:rPr lang="en-US" dirty="0" err="1"/>
              <a:t>pemahaman</a:t>
            </a:r>
            <a:r>
              <a:rPr lang="en-US" dirty="0"/>
              <a:t> </a:t>
            </a:r>
            <a:r>
              <a:rPr lang="en-US" dirty="0" err="1"/>
              <a:t>sekarang</a:t>
            </a:r>
            <a:r>
              <a:rPr lang="en-US" dirty="0"/>
              <a:t> </a:t>
            </a:r>
            <a:r>
              <a:rPr lang="en-US" dirty="0" err="1"/>
              <a:t>pernah</a:t>
            </a:r>
            <a:r>
              <a:rPr lang="en-US" dirty="0"/>
              <a:t> </a:t>
            </a:r>
            <a:r>
              <a:rPr lang="en-US" dirty="0" err="1"/>
              <a:t>dipandang</a:t>
            </a:r>
            <a:r>
              <a:rPr lang="en-US" dirty="0"/>
              <a:t> </a:t>
            </a:r>
            <a:r>
              <a:rPr lang="en-US" dirty="0" err="1"/>
              <a:t>negatif</a:t>
            </a:r>
            <a:r>
              <a:rPr lang="en-US" dirty="0"/>
              <a:t> </a:t>
            </a:r>
            <a:r>
              <a:rPr lang="en-US" dirty="0" err="1"/>
              <a:t>oleh</a:t>
            </a:r>
            <a:r>
              <a:rPr lang="en-US" dirty="0"/>
              <a:t> </a:t>
            </a:r>
            <a:r>
              <a:rPr lang="en-US" dirty="0" err="1"/>
              <a:t>Plato</a:t>
            </a:r>
            <a:r>
              <a:rPr lang="en-US" dirty="0"/>
              <a:t>. </a:t>
            </a:r>
            <a:r>
              <a:rPr lang="en-US" dirty="0" err="1"/>
              <a:t>Seperti</a:t>
            </a:r>
            <a:r>
              <a:rPr lang="en-US" dirty="0"/>
              <a:t> </a:t>
            </a:r>
            <a:r>
              <a:rPr lang="en-US" dirty="0" err="1"/>
              <a:t>dijelaskan</a:t>
            </a:r>
            <a:r>
              <a:rPr lang="en-US" dirty="0"/>
              <a:t> </a:t>
            </a:r>
            <a:r>
              <a:rPr lang="en-US" dirty="0" err="1"/>
              <a:t>dalam</a:t>
            </a:r>
            <a:r>
              <a:rPr lang="en-US" dirty="0"/>
              <a:t> </a:t>
            </a:r>
            <a:r>
              <a:rPr lang="en-US" dirty="0" err="1"/>
              <a:t>karya</a:t>
            </a:r>
            <a:r>
              <a:rPr lang="en-US" dirty="0"/>
              <a:t> </a:t>
            </a:r>
            <a:r>
              <a:rPr lang="en-US" dirty="0" err="1"/>
              <a:t>Plato</a:t>
            </a:r>
            <a:r>
              <a:rPr lang="en-US" dirty="0"/>
              <a:t>, </a:t>
            </a:r>
            <a:r>
              <a:rPr lang="en-US" dirty="0" err="1"/>
              <a:t>sifat</a:t>
            </a:r>
            <a:r>
              <a:rPr lang="en-US" dirty="0"/>
              <a:t> </a:t>
            </a:r>
            <a:r>
              <a:rPr lang="en-US" dirty="0" err="1"/>
              <a:t>dasar</a:t>
            </a:r>
            <a:r>
              <a:rPr lang="en-US" dirty="0"/>
              <a:t> mimesis </a:t>
            </a:r>
            <a:r>
              <a:rPr lang="en-US" dirty="0" err="1"/>
              <a:t>adalah</a:t>
            </a:r>
            <a:r>
              <a:rPr lang="en-US" dirty="0"/>
              <a:t> </a:t>
            </a:r>
            <a:r>
              <a:rPr lang="en-US" i="1" dirty="0" err="1"/>
              <a:t>menjauhkan</a:t>
            </a:r>
            <a:r>
              <a:rPr lang="en-US" i="1" dirty="0"/>
              <a:t> </a:t>
            </a:r>
            <a:r>
              <a:rPr lang="en-US" i="1" dirty="0" err="1"/>
              <a:t>dari</a:t>
            </a:r>
            <a:r>
              <a:rPr lang="en-US" i="1" dirty="0"/>
              <a:t> </a:t>
            </a:r>
            <a:r>
              <a:rPr lang="en-US" i="1" dirty="0" err="1"/>
              <a:t>kebenaran</a:t>
            </a:r>
            <a:r>
              <a:rPr lang="en-US" i="1" dirty="0"/>
              <a:t>, </a:t>
            </a:r>
            <a:r>
              <a:rPr lang="en-US" i="1" dirty="0" err="1"/>
              <a:t>hanya</a:t>
            </a:r>
            <a:r>
              <a:rPr lang="en-US" i="1" dirty="0"/>
              <a:t> </a:t>
            </a:r>
            <a:r>
              <a:rPr lang="en-US" i="1" dirty="0" err="1"/>
              <a:t>akan</a:t>
            </a:r>
            <a:r>
              <a:rPr lang="en-US" i="1" dirty="0"/>
              <a:t> </a:t>
            </a:r>
            <a:r>
              <a:rPr lang="en-US" i="1" dirty="0" err="1"/>
              <a:t>membawa</a:t>
            </a:r>
            <a:r>
              <a:rPr lang="en-US" i="1" dirty="0"/>
              <a:t> </a:t>
            </a:r>
            <a:r>
              <a:rPr lang="en-US" i="1" dirty="0" err="1"/>
              <a:t>ke</a:t>
            </a:r>
            <a:r>
              <a:rPr lang="en-US" i="1" dirty="0"/>
              <a:t> </a:t>
            </a:r>
            <a:r>
              <a:rPr lang="en-US" i="1" dirty="0" err="1"/>
              <a:t>kerendahan</a:t>
            </a:r>
            <a:r>
              <a:rPr lang="en-US" i="1" dirty="0"/>
              <a:t> </a:t>
            </a:r>
            <a:r>
              <a:rPr lang="en-US" i="1" dirty="0" err="1"/>
              <a:t>jiwa</a:t>
            </a:r>
            <a:r>
              <a:rPr lang="en-US" i="1" dirty="0"/>
              <a:t> </a:t>
            </a:r>
            <a:r>
              <a:rPr lang="en-US" i="1" dirty="0" err="1"/>
              <a:t>dan</a:t>
            </a:r>
            <a:r>
              <a:rPr lang="en-US" i="1" dirty="0"/>
              <a:t> </a:t>
            </a:r>
            <a:r>
              <a:rPr lang="en-US" i="1" dirty="0" err="1"/>
              <a:t>melemahkan</a:t>
            </a:r>
            <a:r>
              <a:rPr lang="en-US" i="1" dirty="0"/>
              <a:t> </a:t>
            </a:r>
            <a:r>
              <a:rPr lang="en-US" i="1" dirty="0" err="1"/>
              <a:t>intelektual</a:t>
            </a:r>
            <a:r>
              <a:rPr lang="en-US" i="1" dirty="0"/>
              <a:t>.</a:t>
            </a:r>
          </a:p>
          <a:p>
            <a:pPr marL="45720" indent="0">
              <a:buNone/>
            </a:pPr>
            <a:r>
              <a:rPr lang="en-US" dirty="0" err="1"/>
              <a:t>Menurut</a:t>
            </a:r>
            <a:r>
              <a:rPr lang="en-US" dirty="0"/>
              <a:t> </a:t>
            </a:r>
            <a:r>
              <a:rPr lang="en-US" dirty="0" err="1"/>
              <a:t>filsuf</a:t>
            </a:r>
            <a:r>
              <a:rPr lang="en-US" dirty="0"/>
              <a:t> </a:t>
            </a:r>
            <a:r>
              <a:rPr lang="en-US" dirty="0" err="1"/>
              <a:t>Yunani</a:t>
            </a:r>
            <a:r>
              <a:rPr lang="en-US" dirty="0"/>
              <a:t> </a:t>
            </a:r>
            <a:r>
              <a:rPr lang="en-US" dirty="0" err="1"/>
              <a:t>Kuno,</a:t>
            </a:r>
            <a:r>
              <a:rPr lang="en-US" dirty="0"/>
              <a:t> </a:t>
            </a:r>
            <a:r>
              <a:rPr lang="en-US" dirty="0" err="1"/>
              <a:t>semua</a:t>
            </a:r>
            <a:r>
              <a:rPr lang="en-US" dirty="0"/>
              <a:t> </a:t>
            </a:r>
            <a:r>
              <a:rPr lang="en-US" dirty="0" err="1"/>
              <a:t>fenomena</a:t>
            </a:r>
            <a:r>
              <a:rPr lang="en-US" dirty="0"/>
              <a:t> </a:t>
            </a:r>
            <a:r>
              <a:rPr lang="en-US" dirty="0" err="1"/>
              <a:t>alam</a:t>
            </a:r>
            <a:r>
              <a:rPr lang="en-US" dirty="0"/>
              <a:t> </a:t>
            </a:r>
            <a:r>
              <a:rPr lang="en-US" dirty="0" err="1"/>
              <a:t>hanyalah</a:t>
            </a:r>
            <a:r>
              <a:rPr lang="en-US" dirty="0"/>
              <a:t> </a:t>
            </a:r>
            <a:r>
              <a:rPr lang="en-US" dirty="0" err="1"/>
              <a:t>bayang-banyang</a:t>
            </a:r>
            <a:r>
              <a:rPr lang="en-US" dirty="0"/>
              <a:t> </a:t>
            </a:r>
            <a:r>
              <a:rPr lang="en-US" dirty="0" err="1"/>
              <a:t>dunia</a:t>
            </a:r>
            <a:r>
              <a:rPr lang="en-US" dirty="0"/>
              <a:t> idea (</a:t>
            </a:r>
            <a:r>
              <a:rPr lang="en-US" dirty="0" err="1"/>
              <a:t>pemikiran</a:t>
            </a:r>
            <a:r>
              <a:rPr lang="en-US" dirty="0"/>
              <a:t>)</a:t>
            </a:r>
          </a:p>
        </p:txBody>
      </p:sp>
    </p:spTree>
    <p:extLst>
      <p:ext uri="{BB962C8B-B14F-4D97-AF65-F5344CB8AC3E}">
        <p14:creationId xmlns:p14="http://schemas.microsoft.com/office/powerpoint/2010/main" val="637112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2495550" cy="625474"/>
          </a:xfrm>
        </p:spPr>
        <p:txBody>
          <a:bodyPr>
            <a:normAutofit fontScale="90000"/>
          </a:bodyPr>
          <a:lstStyle/>
          <a:p>
            <a:r>
              <a:rPr lang="en-US" b="1" dirty="0">
                <a:latin typeface="+mn-lt"/>
              </a:rPr>
              <a:t>Masterly</a:t>
            </a:r>
          </a:p>
        </p:txBody>
      </p:sp>
      <p:sp>
        <p:nvSpPr>
          <p:cNvPr id="2" name="Content Placeholder 1"/>
          <p:cNvSpPr>
            <a:spLocks noGrp="1"/>
          </p:cNvSpPr>
          <p:nvPr>
            <p:ph idx="1"/>
          </p:nvPr>
        </p:nvSpPr>
        <p:spPr>
          <a:xfrm>
            <a:off x="628650" y="990601"/>
            <a:ext cx="7886700" cy="5562599"/>
          </a:xfrm>
        </p:spPr>
        <p:txBody>
          <a:bodyPr>
            <a:normAutofit fontScale="92500" lnSpcReduction="20000"/>
          </a:bodyPr>
          <a:lstStyle/>
          <a:p>
            <a:pPr marL="0" indent="0">
              <a:buNone/>
            </a:pPr>
            <a:r>
              <a:rPr lang="en-US" dirty="0"/>
              <a:t>Masterly </a:t>
            </a:r>
            <a:r>
              <a:rPr lang="en-US" dirty="0" err="1"/>
              <a:t>adalah</a:t>
            </a:r>
            <a:r>
              <a:rPr lang="en-US" dirty="0"/>
              <a:t> </a:t>
            </a:r>
            <a:r>
              <a:rPr lang="en-US" dirty="0" err="1"/>
              <a:t>nilai</a:t>
            </a:r>
            <a:r>
              <a:rPr lang="en-US" dirty="0"/>
              <a:t> </a:t>
            </a:r>
            <a:r>
              <a:rPr lang="en-US" dirty="0" err="1"/>
              <a:t>estetis</a:t>
            </a:r>
            <a:r>
              <a:rPr lang="en-US" dirty="0"/>
              <a:t> yang </a:t>
            </a:r>
            <a:r>
              <a:rPr lang="en-US" dirty="0" err="1"/>
              <a:t>tercermin</a:t>
            </a:r>
            <a:r>
              <a:rPr lang="en-US" dirty="0"/>
              <a:t> </a:t>
            </a:r>
            <a:r>
              <a:rPr lang="en-US" dirty="0" err="1"/>
              <a:t>pada</a:t>
            </a:r>
            <a:r>
              <a:rPr lang="en-US" dirty="0"/>
              <a:t> </a:t>
            </a:r>
            <a:r>
              <a:rPr lang="en-US" dirty="0" err="1"/>
              <a:t>suatu</a:t>
            </a:r>
            <a:r>
              <a:rPr lang="en-US" dirty="0"/>
              <a:t> </a:t>
            </a:r>
            <a:r>
              <a:rPr lang="en-US" dirty="0" err="1"/>
              <a:t>objek</a:t>
            </a:r>
            <a:r>
              <a:rPr lang="en-US" dirty="0"/>
              <a:t> yang </a:t>
            </a:r>
            <a:r>
              <a:rPr lang="en-US" dirty="0" err="1"/>
              <a:t>merepresentasikan</a:t>
            </a:r>
            <a:r>
              <a:rPr lang="en-US" dirty="0"/>
              <a:t> </a:t>
            </a:r>
            <a:r>
              <a:rPr lang="en-US" dirty="0" err="1"/>
              <a:t>penguasaaan</a:t>
            </a:r>
            <a:r>
              <a:rPr lang="en-US" dirty="0"/>
              <a:t> </a:t>
            </a:r>
            <a:r>
              <a:rPr lang="en-US" dirty="0" err="1"/>
              <a:t>atau</a:t>
            </a:r>
            <a:r>
              <a:rPr lang="en-US" dirty="0"/>
              <a:t> </a:t>
            </a:r>
            <a:r>
              <a:rPr lang="en-US" dirty="0" err="1"/>
              <a:t>keterampilan</a:t>
            </a:r>
            <a:r>
              <a:rPr lang="en-US" dirty="0"/>
              <a:t> </a:t>
            </a:r>
            <a:r>
              <a:rPr lang="en-US" dirty="0" err="1"/>
              <a:t>seorang</a:t>
            </a:r>
            <a:r>
              <a:rPr lang="en-US" dirty="0"/>
              <a:t> </a:t>
            </a:r>
            <a:r>
              <a:rPr lang="en-US" dirty="0" err="1"/>
              <a:t>kurator</a:t>
            </a:r>
            <a:r>
              <a:rPr lang="en-US" dirty="0"/>
              <a:t>. </a:t>
            </a:r>
            <a:r>
              <a:rPr lang="en-US" dirty="0" err="1"/>
              <a:t>Ukiran</a:t>
            </a:r>
            <a:r>
              <a:rPr lang="en-US" dirty="0"/>
              <a:t> masterly </a:t>
            </a:r>
            <a:r>
              <a:rPr lang="en-US" dirty="0" err="1"/>
              <a:t>mencerminkan</a:t>
            </a:r>
            <a:r>
              <a:rPr lang="en-US" dirty="0"/>
              <a:t> </a:t>
            </a:r>
            <a:r>
              <a:rPr lang="en-US" dirty="0" err="1"/>
              <a:t>kemahiran</a:t>
            </a:r>
            <a:r>
              <a:rPr lang="en-US" dirty="0"/>
              <a:t> </a:t>
            </a:r>
            <a:r>
              <a:rPr lang="en-US" dirty="0" err="1"/>
              <a:t>dan</a:t>
            </a:r>
            <a:r>
              <a:rPr lang="en-US" dirty="0"/>
              <a:t> </a:t>
            </a:r>
            <a:r>
              <a:rPr lang="en-US" dirty="0" err="1"/>
              <a:t>ketrampilan</a:t>
            </a:r>
            <a:r>
              <a:rPr lang="en-US" dirty="0"/>
              <a:t> </a:t>
            </a:r>
            <a:r>
              <a:rPr lang="en-US" dirty="0" err="1"/>
              <a:t>seorang</a:t>
            </a:r>
            <a:r>
              <a:rPr lang="en-US" dirty="0"/>
              <a:t> </a:t>
            </a:r>
            <a:r>
              <a:rPr lang="en-US" dirty="0" err="1"/>
              <a:t>pengukir</a:t>
            </a:r>
            <a:r>
              <a:rPr lang="en-US" dirty="0"/>
              <a:t>.</a:t>
            </a:r>
          </a:p>
          <a:p>
            <a:pPr marL="0" indent="0">
              <a:buNone/>
            </a:pPr>
            <a:endParaRPr lang="en-US" dirty="0"/>
          </a:p>
          <a:p>
            <a:pPr marL="0" indent="0">
              <a:buNone/>
            </a:pPr>
            <a:r>
              <a:rPr lang="en-US" dirty="0" err="1"/>
              <a:t>Istilah</a:t>
            </a:r>
            <a:r>
              <a:rPr lang="en-US" dirty="0"/>
              <a:t> Masterly </a:t>
            </a:r>
            <a:r>
              <a:rPr lang="en-US" dirty="0" err="1"/>
              <a:t>berasal</a:t>
            </a:r>
            <a:r>
              <a:rPr lang="en-US" dirty="0"/>
              <a:t> </a:t>
            </a:r>
            <a:r>
              <a:rPr lang="en-US" dirty="0" err="1"/>
              <a:t>dari</a:t>
            </a:r>
            <a:r>
              <a:rPr lang="en-US" dirty="0"/>
              <a:t> kata master. </a:t>
            </a:r>
            <a:r>
              <a:rPr lang="en-US" dirty="0" err="1"/>
              <a:t>Awalnya</a:t>
            </a:r>
            <a:r>
              <a:rPr lang="en-US" dirty="0"/>
              <a:t> master </a:t>
            </a:r>
            <a:r>
              <a:rPr lang="en-US" dirty="0" err="1"/>
              <a:t>digunakan</a:t>
            </a:r>
            <a:r>
              <a:rPr lang="en-US" dirty="0"/>
              <a:t> </a:t>
            </a:r>
            <a:r>
              <a:rPr lang="en-US" dirty="0" err="1"/>
              <a:t>pada</a:t>
            </a:r>
            <a:r>
              <a:rPr lang="en-US" dirty="0"/>
              <a:t> </a:t>
            </a:r>
            <a:r>
              <a:rPr lang="en-US" dirty="0" err="1"/>
              <a:t>pengrajin</a:t>
            </a:r>
            <a:r>
              <a:rPr lang="en-US" dirty="0"/>
              <a:t> </a:t>
            </a:r>
            <a:r>
              <a:rPr lang="en-US" dirty="0" err="1"/>
              <a:t>Eropa</a:t>
            </a:r>
            <a:r>
              <a:rPr lang="en-US" dirty="0"/>
              <a:t>. Master </a:t>
            </a:r>
            <a:r>
              <a:rPr lang="en-US" dirty="0" err="1"/>
              <a:t>adalah</a:t>
            </a:r>
            <a:r>
              <a:rPr lang="en-US" dirty="0"/>
              <a:t> status </a:t>
            </a:r>
            <a:r>
              <a:rPr lang="en-US" dirty="0" err="1"/>
              <a:t>tertinggi</a:t>
            </a:r>
            <a:r>
              <a:rPr lang="en-US" dirty="0"/>
              <a:t> yang </a:t>
            </a:r>
            <a:r>
              <a:rPr lang="en-US" dirty="0" err="1"/>
              <a:t>dicapai</a:t>
            </a:r>
            <a:r>
              <a:rPr lang="en-US" dirty="0"/>
              <a:t> </a:t>
            </a:r>
            <a:r>
              <a:rPr lang="en-US" dirty="0" err="1"/>
              <a:t>melalui</a:t>
            </a:r>
            <a:r>
              <a:rPr lang="en-US" dirty="0"/>
              <a:t> </a:t>
            </a:r>
            <a:r>
              <a:rPr lang="en-US" dirty="0" err="1"/>
              <a:t>ujian</a:t>
            </a:r>
            <a:r>
              <a:rPr lang="en-US" dirty="0"/>
              <a:t> </a:t>
            </a:r>
            <a:r>
              <a:rPr lang="en-US" dirty="0" err="1"/>
              <a:t>akhir</a:t>
            </a:r>
            <a:r>
              <a:rPr lang="en-US" dirty="0"/>
              <a:t>. </a:t>
            </a:r>
            <a:r>
              <a:rPr lang="en-US" dirty="0" err="1"/>
              <a:t>Kerapkali</a:t>
            </a:r>
            <a:r>
              <a:rPr lang="en-US" dirty="0"/>
              <a:t> </a:t>
            </a:r>
            <a:r>
              <a:rPr lang="en-US" dirty="0" err="1"/>
              <a:t>nilai</a:t>
            </a:r>
            <a:r>
              <a:rPr lang="en-US" dirty="0"/>
              <a:t> masterly </a:t>
            </a:r>
            <a:r>
              <a:rPr lang="en-US" dirty="0" err="1"/>
              <a:t>hanya</a:t>
            </a:r>
            <a:r>
              <a:rPr lang="en-US" dirty="0"/>
              <a:t> </a:t>
            </a:r>
            <a:r>
              <a:rPr lang="en-US" dirty="0" err="1"/>
              <a:t>dapat</a:t>
            </a:r>
            <a:r>
              <a:rPr lang="en-US" dirty="0"/>
              <a:t> </a:t>
            </a:r>
            <a:r>
              <a:rPr lang="en-US" dirty="0" err="1"/>
              <a:t>dilihat</a:t>
            </a:r>
            <a:r>
              <a:rPr lang="en-US" dirty="0"/>
              <a:t> </a:t>
            </a:r>
            <a:r>
              <a:rPr lang="en-US" dirty="0" err="1"/>
              <a:t>oleh</a:t>
            </a:r>
            <a:r>
              <a:rPr lang="en-US" dirty="0"/>
              <a:t> orang yang </a:t>
            </a:r>
            <a:r>
              <a:rPr lang="en-US" dirty="0" err="1"/>
              <a:t>juga</a:t>
            </a:r>
            <a:r>
              <a:rPr lang="en-US" dirty="0"/>
              <a:t> </a:t>
            </a:r>
            <a:r>
              <a:rPr lang="en-US" dirty="0" err="1"/>
              <a:t>terlatih</a:t>
            </a:r>
            <a:r>
              <a:rPr lang="en-US" dirty="0"/>
              <a:t> </a:t>
            </a:r>
            <a:r>
              <a:rPr lang="en-US" dirty="0" err="1"/>
              <a:t>oleh</a:t>
            </a:r>
            <a:r>
              <a:rPr lang="en-US" dirty="0"/>
              <a:t> </a:t>
            </a:r>
            <a:r>
              <a:rPr lang="en-US" dirty="0" err="1"/>
              <a:t>pengamat</a:t>
            </a:r>
            <a:r>
              <a:rPr lang="en-US" dirty="0"/>
              <a:t> yang </a:t>
            </a:r>
            <a:r>
              <a:rPr lang="en-US" dirty="0" err="1"/>
              <a:t>telah</a:t>
            </a:r>
            <a:r>
              <a:rPr lang="en-US" dirty="0"/>
              <a:t> </a:t>
            </a:r>
            <a:r>
              <a:rPr lang="en-US" dirty="0" err="1"/>
              <a:t>banyak</a:t>
            </a:r>
            <a:r>
              <a:rPr lang="en-US" dirty="0"/>
              <a:t> </a:t>
            </a:r>
            <a:r>
              <a:rPr lang="en-US" dirty="0" err="1"/>
              <a:t>mendapati</a:t>
            </a:r>
            <a:r>
              <a:rPr lang="en-US" dirty="0"/>
              <a:t> </a:t>
            </a:r>
            <a:r>
              <a:rPr lang="en-US" dirty="0" err="1"/>
              <a:t>objek</a:t>
            </a:r>
            <a:r>
              <a:rPr lang="en-US" dirty="0"/>
              <a:t> </a:t>
            </a:r>
            <a:r>
              <a:rPr lang="en-US" dirty="0" err="1"/>
              <a:t>sejenis</a:t>
            </a:r>
            <a:r>
              <a:rPr lang="en-US" dirty="0"/>
              <a:t>.</a:t>
            </a:r>
          </a:p>
          <a:p>
            <a:pPr marL="0" indent="0">
              <a:buNone/>
            </a:pPr>
            <a:endParaRPr lang="en-US" dirty="0"/>
          </a:p>
          <a:p>
            <a:pPr marL="0" indent="0">
              <a:buNone/>
            </a:pPr>
            <a:r>
              <a:rPr lang="en-US" dirty="0" err="1"/>
              <a:t>Nilai</a:t>
            </a:r>
            <a:r>
              <a:rPr lang="en-US" dirty="0"/>
              <a:t> masterly </a:t>
            </a:r>
            <a:r>
              <a:rPr lang="en-US" dirty="0" err="1"/>
              <a:t>tidak</a:t>
            </a:r>
            <a:r>
              <a:rPr lang="en-US" dirty="0"/>
              <a:t> </a:t>
            </a:r>
            <a:r>
              <a:rPr lang="en-US" dirty="0" err="1"/>
              <a:t>hanya</a:t>
            </a:r>
            <a:r>
              <a:rPr lang="en-US" dirty="0"/>
              <a:t> </a:t>
            </a:r>
            <a:r>
              <a:rPr lang="en-US" dirty="0" err="1"/>
              <a:t>ada</a:t>
            </a:r>
            <a:r>
              <a:rPr lang="en-US" dirty="0"/>
              <a:t> </a:t>
            </a:r>
            <a:r>
              <a:rPr lang="en-US" dirty="0" err="1"/>
              <a:t>pada</a:t>
            </a:r>
            <a:r>
              <a:rPr lang="en-US" dirty="0"/>
              <a:t> </a:t>
            </a:r>
            <a:r>
              <a:rPr lang="en-US" dirty="0" err="1"/>
              <a:t>seni</a:t>
            </a:r>
            <a:r>
              <a:rPr lang="en-US" dirty="0"/>
              <a:t> </a:t>
            </a:r>
            <a:r>
              <a:rPr lang="en-US" dirty="0" err="1"/>
              <a:t>rupa</a:t>
            </a:r>
            <a:r>
              <a:rPr lang="en-US" dirty="0"/>
              <a:t>, </a:t>
            </a:r>
            <a:r>
              <a:rPr lang="en-US" dirty="0" err="1"/>
              <a:t>tiap</a:t>
            </a:r>
            <a:r>
              <a:rPr lang="en-US" dirty="0"/>
              <a:t> </a:t>
            </a:r>
            <a:r>
              <a:rPr lang="en-US" dirty="0" err="1"/>
              <a:t>bidang</a:t>
            </a:r>
            <a:r>
              <a:rPr lang="en-US" dirty="0"/>
              <a:t> </a:t>
            </a:r>
            <a:r>
              <a:rPr lang="en-US" dirty="0" err="1"/>
              <a:t>seni</a:t>
            </a:r>
            <a:r>
              <a:rPr lang="en-US" dirty="0"/>
              <a:t> </a:t>
            </a:r>
            <a:r>
              <a:rPr lang="en-US" dirty="0" err="1"/>
              <a:t>dapat</a:t>
            </a:r>
            <a:r>
              <a:rPr lang="en-US" dirty="0"/>
              <a:t> </a:t>
            </a:r>
            <a:r>
              <a:rPr lang="en-US" dirty="0" err="1"/>
              <a:t>mengembangkann</a:t>
            </a:r>
            <a:r>
              <a:rPr lang="en-US" dirty="0"/>
              <a:t> </a:t>
            </a:r>
            <a:r>
              <a:rPr lang="en-US" dirty="0" err="1"/>
              <a:t>kerumitan</a:t>
            </a:r>
            <a:r>
              <a:rPr lang="en-US" dirty="0"/>
              <a:t> </a:t>
            </a:r>
            <a:r>
              <a:rPr lang="en-US" dirty="0" err="1"/>
              <a:t>masterlynya</a:t>
            </a:r>
            <a:r>
              <a:rPr lang="en-US" dirty="0"/>
              <a:t> </a:t>
            </a:r>
            <a:r>
              <a:rPr lang="en-US" dirty="0" err="1"/>
              <a:t>masing-masing</a:t>
            </a:r>
            <a:r>
              <a:rPr lang="en-US" dirty="0"/>
              <a:t>.</a:t>
            </a:r>
          </a:p>
        </p:txBody>
      </p:sp>
    </p:spTree>
    <p:extLst>
      <p:ext uri="{BB962C8B-B14F-4D97-AF65-F5344CB8AC3E}">
        <p14:creationId xmlns:p14="http://schemas.microsoft.com/office/powerpoint/2010/main" val="236207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3333750" cy="930274"/>
          </a:xfrm>
        </p:spPr>
        <p:txBody>
          <a:bodyPr/>
          <a:lstStyle/>
          <a:p>
            <a:r>
              <a:rPr lang="en-US" b="1" dirty="0">
                <a:latin typeface="+mn-lt"/>
              </a:rPr>
              <a:t>Chaos</a:t>
            </a:r>
          </a:p>
        </p:txBody>
      </p:sp>
      <p:sp>
        <p:nvSpPr>
          <p:cNvPr id="2" name="Content Placeholder 1"/>
          <p:cNvSpPr>
            <a:spLocks noGrp="1"/>
          </p:cNvSpPr>
          <p:nvPr>
            <p:ph idx="1"/>
          </p:nvPr>
        </p:nvSpPr>
        <p:spPr>
          <a:xfrm>
            <a:off x="628650" y="1295400"/>
            <a:ext cx="7886700" cy="5257799"/>
          </a:xfrm>
        </p:spPr>
        <p:txBody>
          <a:bodyPr>
            <a:normAutofit lnSpcReduction="10000"/>
          </a:bodyPr>
          <a:lstStyle/>
          <a:p>
            <a:pPr marL="0" indent="0">
              <a:buNone/>
            </a:pPr>
            <a:r>
              <a:rPr lang="en-US" dirty="0" err="1"/>
              <a:t>Berbeda</a:t>
            </a:r>
            <a:r>
              <a:rPr lang="en-US" dirty="0"/>
              <a:t> </a:t>
            </a:r>
            <a:r>
              <a:rPr lang="en-US" dirty="0" err="1"/>
              <a:t>dengan</a:t>
            </a:r>
            <a:r>
              <a:rPr lang="en-US" dirty="0"/>
              <a:t> order, chaos </a:t>
            </a:r>
            <a:r>
              <a:rPr lang="en-US" dirty="0" err="1"/>
              <a:t>justru</a:t>
            </a:r>
            <a:r>
              <a:rPr lang="en-US" dirty="0"/>
              <a:t> </a:t>
            </a:r>
            <a:r>
              <a:rPr lang="en-US" dirty="0" err="1"/>
              <a:t>melawan</a:t>
            </a:r>
            <a:r>
              <a:rPr lang="en-US" dirty="0"/>
              <a:t> order </a:t>
            </a:r>
            <a:r>
              <a:rPr lang="en-US" dirty="0" err="1"/>
              <a:t>untuk</a:t>
            </a:r>
            <a:r>
              <a:rPr lang="en-US" dirty="0"/>
              <a:t> </a:t>
            </a:r>
            <a:r>
              <a:rPr lang="en-US" dirty="0" err="1"/>
              <a:t>menarik</a:t>
            </a:r>
            <a:r>
              <a:rPr lang="en-US" dirty="0"/>
              <a:t> </a:t>
            </a:r>
            <a:r>
              <a:rPr lang="en-US" dirty="0" err="1"/>
              <a:t>perhatian</a:t>
            </a:r>
            <a:r>
              <a:rPr lang="en-US" dirty="0"/>
              <a:t> </a:t>
            </a:r>
            <a:r>
              <a:rPr lang="en-US" dirty="0" err="1"/>
              <a:t>espektator</a:t>
            </a:r>
            <a:r>
              <a:rPr lang="en-US" dirty="0"/>
              <a:t>, </a:t>
            </a:r>
            <a:r>
              <a:rPr lang="en-US" dirty="0" err="1"/>
              <a:t>untuk</a:t>
            </a:r>
            <a:r>
              <a:rPr lang="en-US" dirty="0"/>
              <a:t> </a:t>
            </a:r>
            <a:r>
              <a:rPr lang="en-US" dirty="0" err="1"/>
              <a:t>memicu</a:t>
            </a:r>
            <a:r>
              <a:rPr lang="en-US" dirty="0"/>
              <a:t> </a:t>
            </a:r>
            <a:r>
              <a:rPr lang="en-US" dirty="0" err="1"/>
              <a:t>kemenarikan</a:t>
            </a:r>
            <a:r>
              <a:rPr lang="en-US" dirty="0"/>
              <a:t>. Chaos </a:t>
            </a:r>
            <a:r>
              <a:rPr lang="en-US" dirty="0" err="1"/>
              <a:t>menarik</a:t>
            </a:r>
            <a:r>
              <a:rPr lang="en-US" dirty="0"/>
              <a:t> </a:t>
            </a:r>
            <a:r>
              <a:rPr lang="en-US" dirty="0" err="1"/>
              <a:t>karena</a:t>
            </a:r>
            <a:r>
              <a:rPr lang="en-US" dirty="0"/>
              <a:t> </a:t>
            </a:r>
            <a:r>
              <a:rPr lang="en-US" dirty="0" err="1"/>
              <a:t>memantik</a:t>
            </a:r>
            <a:r>
              <a:rPr lang="en-US" dirty="0"/>
              <a:t> </a:t>
            </a:r>
            <a:r>
              <a:rPr lang="en-US" dirty="0" err="1"/>
              <a:t>kejutan</a:t>
            </a:r>
            <a:r>
              <a:rPr lang="en-US" dirty="0"/>
              <a:t> yang </a:t>
            </a:r>
            <a:r>
              <a:rPr lang="en-US" dirty="0" err="1"/>
              <a:t>berada</a:t>
            </a:r>
            <a:r>
              <a:rPr lang="en-US" dirty="0"/>
              <a:t> </a:t>
            </a:r>
            <a:r>
              <a:rPr lang="en-US" dirty="0" err="1"/>
              <a:t>diluar</a:t>
            </a:r>
            <a:r>
              <a:rPr lang="en-US" dirty="0"/>
              <a:t> </a:t>
            </a:r>
            <a:r>
              <a:rPr lang="en-US" dirty="0" err="1"/>
              <a:t>pemikiran</a:t>
            </a:r>
            <a:r>
              <a:rPr lang="en-US" dirty="0"/>
              <a:t> </a:t>
            </a:r>
            <a:r>
              <a:rPr lang="en-US" dirty="0" err="1"/>
              <a:t>spektator</a:t>
            </a:r>
            <a:r>
              <a:rPr lang="en-US" dirty="0"/>
              <a:t>.</a:t>
            </a:r>
          </a:p>
          <a:p>
            <a:pPr marL="0" indent="0">
              <a:buNone/>
            </a:pPr>
            <a:endParaRPr lang="en-US" dirty="0"/>
          </a:p>
          <a:p>
            <a:pPr marL="0" indent="0">
              <a:buNone/>
            </a:pPr>
            <a:r>
              <a:rPr lang="en-US" dirty="0"/>
              <a:t>Karen Armstrong </a:t>
            </a:r>
            <a:r>
              <a:rPr lang="en-US" dirty="0" err="1"/>
              <a:t>dalam</a:t>
            </a:r>
            <a:r>
              <a:rPr lang="en-US" dirty="0"/>
              <a:t> </a:t>
            </a:r>
            <a:r>
              <a:rPr lang="en-US" i="1" dirty="0"/>
              <a:t>The Greats Transformation </a:t>
            </a:r>
            <a:r>
              <a:rPr lang="en-US" dirty="0" err="1"/>
              <a:t>menceritakan,</a:t>
            </a:r>
            <a:r>
              <a:rPr lang="en-US" dirty="0"/>
              <a:t> </a:t>
            </a:r>
            <a:r>
              <a:rPr lang="en-US" dirty="0" err="1"/>
              <a:t>bahwa</a:t>
            </a:r>
            <a:r>
              <a:rPr lang="en-US" dirty="0"/>
              <a:t> </a:t>
            </a:r>
            <a:r>
              <a:rPr lang="en-US" dirty="0" err="1"/>
              <a:t>istilah</a:t>
            </a:r>
            <a:r>
              <a:rPr lang="en-US" dirty="0"/>
              <a:t> chaos </a:t>
            </a:r>
            <a:r>
              <a:rPr lang="en-US" dirty="0" err="1"/>
              <a:t>telah</a:t>
            </a:r>
            <a:r>
              <a:rPr lang="en-US" dirty="0"/>
              <a:t> </a:t>
            </a:r>
            <a:r>
              <a:rPr lang="en-US" dirty="0" err="1"/>
              <a:t>digunakan</a:t>
            </a:r>
            <a:r>
              <a:rPr lang="en-US" dirty="0"/>
              <a:t> </a:t>
            </a:r>
            <a:r>
              <a:rPr lang="en-US" dirty="0" err="1"/>
              <a:t>dalam</a:t>
            </a:r>
            <a:r>
              <a:rPr lang="en-US" dirty="0"/>
              <a:t> </a:t>
            </a:r>
            <a:r>
              <a:rPr lang="en-US" dirty="0" err="1"/>
              <a:t>visi</a:t>
            </a:r>
            <a:r>
              <a:rPr lang="en-US" dirty="0"/>
              <a:t> </a:t>
            </a:r>
            <a:r>
              <a:rPr lang="en-US" dirty="0" err="1"/>
              <a:t>suram</a:t>
            </a:r>
            <a:r>
              <a:rPr lang="en-US" dirty="0"/>
              <a:t> </a:t>
            </a:r>
            <a:r>
              <a:rPr lang="en-US" dirty="0" err="1"/>
              <a:t>kisah-kisah</a:t>
            </a:r>
            <a:r>
              <a:rPr lang="en-US" dirty="0"/>
              <a:t> </a:t>
            </a:r>
            <a:r>
              <a:rPr lang="en-US" dirty="0" err="1"/>
              <a:t>kelahiran</a:t>
            </a:r>
            <a:r>
              <a:rPr lang="en-US" dirty="0"/>
              <a:t> </a:t>
            </a:r>
            <a:r>
              <a:rPr lang="en-US" dirty="0" err="1"/>
              <a:t>pada</a:t>
            </a:r>
            <a:r>
              <a:rPr lang="en-US" dirty="0"/>
              <a:t> </a:t>
            </a:r>
            <a:r>
              <a:rPr lang="en-US" dirty="0" err="1"/>
              <a:t>dewa</a:t>
            </a:r>
            <a:r>
              <a:rPr lang="en-US" dirty="0"/>
              <a:t> </a:t>
            </a:r>
            <a:r>
              <a:rPr lang="en-US" dirty="0" err="1"/>
              <a:t>Yunani</a:t>
            </a:r>
            <a:r>
              <a:rPr lang="en-US" dirty="0"/>
              <a:t>. </a:t>
            </a:r>
            <a:r>
              <a:rPr lang="en-US" dirty="0" err="1"/>
              <a:t>Sementara</a:t>
            </a:r>
            <a:r>
              <a:rPr lang="en-US" dirty="0"/>
              <a:t> </a:t>
            </a:r>
            <a:r>
              <a:rPr lang="en-US" dirty="0" err="1"/>
              <a:t>itu</a:t>
            </a:r>
            <a:r>
              <a:rPr lang="en-US" dirty="0"/>
              <a:t>, Gilles </a:t>
            </a:r>
            <a:r>
              <a:rPr lang="en-US" dirty="0" err="1"/>
              <a:t>Deleuze</a:t>
            </a:r>
            <a:r>
              <a:rPr lang="en-US" dirty="0"/>
              <a:t> </a:t>
            </a:r>
            <a:r>
              <a:rPr lang="en-US" dirty="0" err="1"/>
              <a:t>dan</a:t>
            </a:r>
            <a:r>
              <a:rPr lang="en-US" dirty="0"/>
              <a:t> Felix </a:t>
            </a:r>
            <a:r>
              <a:rPr lang="en-US" dirty="0" err="1"/>
              <a:t>Guattary</a:t>
            </a:r>
            <a:r>
              <a:rPr lang="en-US" dirty="0"/>
              <a:t> </a:t>
            </a:r>
            <a:r>
              <a:rPr lang="en-US" dirty="0" err="1"/>
              <a:t>dlm</a:t>
            </a:r>
            <a:r>
              <a:rPr lang="en-US" dirty="0"/>
              <a:t> </a:t>
            </a:r>
            <a:r>
              <a:rPr lang="en-US" i="1" dirty="0"/>
              <a:t>What is </a:t>
            </a:r>
            <a:r>
              <a:rPr lang="en-US" i="1" dirty="0" err="1"/>
              <a:t>Philisophy</a:t>
            </a:r>
            <a:r>
              <a:rPr lang="en-US" dirty="0"/>
              <a:t> </a:t>
            </a:r>
            <a:r>
              <a:rPr lang="en-US" dirty="0" err="1"/>
              <a:t>menggambarkan</a:t>
            </a:r>
            <a:r>
              <a:rPr lang="en-US" dirty="0"/>
              <a:t> order </a:t>
            </a:r>
            <a:r>
              <a:rPr lang="en-US" dirty="0" err="1"/>
              <a:t>sebagai</a:t>
            </a:r>
            <a:r>
              <a:rPr lang="en-US" dirty="0"/>
              <a:t> “</a:t>
            </a:r>
            <a:r>
              <a:rPr lang="en-US" dirty="0" err="1"/>
              <a:t>payung</a:t>
            </a:r>
            <a:r>
              <a:rPr lang="en-US" dirty="0"/>
              <a:t>” </a:t>
            </a:r>
            <a:r>
              <a:rPr lang="en-US" dirty="0" err="1"/>
              <a:t>dan</a:t>
            </a:r>
            <a:r>
              <a:rPr lang="en-US" dirty="0"/>
              <a:t> chaos </a:t>
            </a:r>
            <a:r>
              <a:rPr lang="en-US" dirty="0" err="1"/>
              <a:t>adalah</a:t>
            </a:r>
            <a:r>
              <a:rPr lang="en-US" dirty="0"/>
              <a:t> </a:t>
            </a:r>
            <a:r>
              <a:rPr lang="en-US" dirty="0" err="1"/>
              <a:t>upaya</a:t>
            </a:r>
            <a:r>
              <a:rPr lang="en-US" dirty="0"/>
              <a:t> </a:t>
            </a:r>
            <a:r>
              <a:rPr lang="en-US" dirty="0" err="1"/>
              <a:t>menerobos</a:t>
            </a:r>
            <a:r>
              <a:rPr lang="en-US" dirty="0"/>
              <a:t> </a:t>
            </a:r>
            <a:r>
              <a:rPr lang="en-US" dirty="0" err="1"/>
              <a:t>payung</a:t>
            </a:r>
            <a:r>
              <a:rPr lang="en-US" dirty="0"/>
              <a:t> </a:t>
            </a:r>
            <a:r>
              <a:rPr lang="en-US" dirty="0" err="1"/>
              <a:t>tersebut</a:t>
            </a:r>
            <a:r>
              <a:rPr lang="en-US" dirty="0"/>
              <a:t>. Akan </a:t>
            </a:r>
            <a:r>
              <a:rPr lang="en-US" dirty="0" err="1"/>
              <a:t>tetapi</a:t>
            </a:r>
            <a:r>
              <a:rPr lang="en-US" dirty="0"/>
              <a:t> </a:t>
            </a:r>
            <a:r>
              <a:rPr lang="en-US" dirty="0" err="1"/>
              <a:t>aksi</a:t>
            </a:r>
            <a:r>
              <a:rPr lang="en-US" dirty="0"/>
              <a:t> </a:t>
            </a:r>
            <a:r>
              <a:rPr lang="en-US" dirty="0" err="1"/>
              <a:t>menerobos akan</a:t>
            </a:r>
            <a:r>
              <a:rPr lang="en-US" dirty="0"/>
              <a:t> </a:t>
            </a:r>
            <a:r>
              <a:rPr lang="en-US" dirty="0" err="1"/>
              <a:t>berhadapan</a:t>
            </a:r>
            <a:r>
              <a:rPr lang="en-US" dirty="0"/>
              <a:t> </a:t>
            </a:r>
            <a:r>
              <a:rPr lang="en-US" dirty="0" err="1"/>
              <a:t>dengan</a:t>
            </a:r>
            <a:r>
              <a:rPr lang="en-US" dirty="0"/>
              <a:t> </a:t>
            </a:r>
            <a:r>
              <a:rPr lang="en-US" dirty="0" err="1"/>
              <a:t>para</a:t>
            </a:r>
            <a:r>
              <a:rPr lang="en-US" dirty="0"/>
              <a:t> </a:t>
            </a:r>
            <a:r>
              <a:rPr lang="en-US" dirty="0" err="1"/>
              <a:t>penjaga</a:t>
            </a:r>
            <a:r>
              <a:rPr lang="en-US" dirty="0"/>
              <a:t> </a:t>
            </a:r>
            <a:r>
              <a:rPr lang="en-US" dirty="0" err="1"/>
              <a:t>order</a:t>
            </a:r>
            <a:r>
              <a:rPr lang="en-US" dirty="0"/>
              <a:t>.</a:t>
            </a:r>
          </a:p>
        </p:txBody>
      </p:sp>
    </p:spTree>
    <p:extLst>
      <p:ext uri="{BB962C8B-B14F-4D97-AF65-F5344CB8AC3E}">
        <p14:creationId xmlns:p14="http://schemas.microsoft.com/office/powerpoint/2010/main" val="29975008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477</TotalTime>
  <Words>1519</Words>
  <Application>Microsoft Macintosh PowerPoint</Application>
  <PresentationFormat>On-screen Show (4:3)</PresentationFormat>
  <Paragraphs>81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Calibri Light</vt:lpstr>
      <vt:lpstr>Arial</vt:lpstr>
      <vt:lpstr>Office Theme</vt:lpstr>
      <vt:lpstr>PowerPoint Presentation</vt:lpstr>
      <vt:lpstr>PowerPoint Presentation</vt:lpstr>
      <vt:lpstr>PowerPoint Presentation</vt:lpstr>
      <vt:lpstr>Order</vt:lpstr>
      <vt:lpstr>Kanon</vt:lpstr>
      <vt:lpstr>Harmoni</vt:lpstr>
      <vt:lpstr>Mimesis</vt:lpstr>
      <vt:lpstr>Masterly</vt:lpstr>
      <vt:lpstr>Chaos</vt:lpstr>
      <vt:lpstr>Kreativitas</vt:lpstr>
      <vt:lpstr>Disharmoni</vt:lpstr>
      <vt:lpstr>PowerPoint Presentation</vt:lpstr>
      <vt:lpstr>Deformasi</vt:lpstr>
      <vt:lpstr>PowerPoint Presentation</vt:lpstr>
      <vt:lpstr> Antiorisinalitas </vt:lpstr>
      <vt:lpstr>PowerPoint Presentation</vt:lpstr>
      <vt:lpstr>Sublim</vt:lpstr>
      <vt:lpstr>PowerPoint Presentation</vt:lpstr>
      <vt:lpstr>PowerPoint Presentation</vt:lpstr>
      <vt:lpstr>Desepsi (deception)</vt:lpstr>
      <vt:lpstr>PowerPoint Presentation</vt:lpstr>
      <vt:lpstr>PowerPoint Presentation</vt:lpstr>
      <vt:lpstr>PowerPoint Presentation</vt:lpstr>
      <vt:lpstr>PowerPoint Presentation</vt:lpstr>
    </vt:vector>
  </TitlesOfParts>
  <Manager/>
  <Company>home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2</dc:title>
  <dc:subject/>
  <dc:creator>Mochamad Fauzie</dc:creator>
  <cp:keywords/>
  <dc:description/>
  <cp:lastModifiedBy>Microsoft Office User</cp:lastModifiedBy>
  <cp:revision>49</cp:revision>
  <dcterms:created xsi:type="dcterms:W3CDTF">2017-12-05T08:44:07Z</dcterms:created>
  <dcterms:modified xsi:type="dcterms:W3CDTF">2018-03-25T17:59:22Z</dcterms:modified>
  <cp:category/>
</cp:coreProperties>
</file>