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 autoAdjust="0"/>
    <p:restoredTop sz="50000" autoAdjust="0"/>
  </p:normalViewPr>
  <p:slideViewPr>
    <p:cSldViewPr>
      <p:cViewPr>
        <p:scale>
          <a:sx n="110" d="100"/>
          <a:sy n="110" d="100"/>
        </p:scale>
        <p:origin x="1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DD0C-DCFB-4BAF-9752-124FF56781EF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EC36-71BF-46EB-8298-2214F11F06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028"/>
            <a:ext cx="7920111" cy="3277772"/>
          </a:xfrm>
        </p:spPr>
        <p:txBody>
          <a:bodyPr>
            <a:normAutofit/>
          </a:bodyPr>
          <a:lstStyle/>
          <a:p>
            <a:r>
              <a:rPr lang="en-US" sz="3600" smtClean="0"/>
              <a:t>ESTETIKA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3000" b="1" dirty="0" err="1">
                <a:solidFill>
                  <a:srgbClr val="C00000"/>
                </a:solidFill>
                <a:latin typeface="+mn-lt"/>
              </a:rPr>
              <a:t>Kuliah</a:t>
            </a:r>
            <a:r>
              <a:rPr lang="en-US" sz="3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+mn-lt"/>
              </a:rPr>
              <a:t>ke-12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>
                <a:latin typeface="+mn-lt"/>
              </a:rPr>
              <a:t>(14 Desember 2017)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b="1" dirty="0" err="1" smtClean="0">
                <a:latin typeface="+mn-lt"/>
              </a:rPr>
              <a:t>Posisi Nilai </a:t>
            </a:r>
            <a:r>
              <a:rPr lang="en-US" b="1" dirty="0">
                <a:latin typeface="+mn-lt"/>
              </a:rPr>
              <a:t>Estetis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800" dirty="0" err="1"/>
              <a:t>Mochamad</a:t>
            </a:r>
            <a:r>
              <a:rPr lang="en-US" sz="2800" dirty="0"/>
              <a:t> </a:t>
            </a:r>
            <a:r>
              <a:rPr lang="en-US" sz="2800" dirty="0" err="1"/>
              <a:t>Fauzie</a:t>
            </a:r>
            <a:r>
              <a:rPr lang="en-US" sz="2800" dirty="0"/>
              <a:t>, </a:t>
            </a:r>
            <a:r>
              <a:rPr lang="en-US" sz="2800" dirty="0" err="1"/>
              <a:t>S.Pd</a:t>
            </a:r>
            <a:r>
              <a:rPr lang="en-US" sz="2800" dirty="0"/>
              <a:t>., M.Ds</a:t>
            </a:r>
          </a:p>
        </p:txBody>
      </p:sp>
    </p:spTree>
    <p:extLst>
      <p:ext uri="{BB962C8B-B14F-4D97-AF65-F5344CB8AC3E}">
        <p14:creationId xmlns:p14="http://schemas.microsoft.com/office/powerpoint/2010/main" val="971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Film </a:t>
            </a:r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Fitna</a:t>
            </a:r>
            <a:r>
              <a:rPr lang="en-US" sz="3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: Al-Quran </a:t>
            </a:r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dan</a:t>
            </a:r>
            <a:r>
              <a:rPr lang="en-US" sz="3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Kekerasan</a:t>
            </a:r>
            <a:endParaRPr lang="en-US" sz="35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Franklin Gothic Book" panose="020B0503020102020204" pitchFamily="34" charset="0"/>
              </a:rPr>
              <a:t>Film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Fitna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buatan</a:t>
            </a:r>
            <a:r>
              <a:rPr lang="en-US" sz="2000" dirty="0" smtClean="0">
                <a:latin typeface="Franklin Gothic Book" panose="020B0503020102020204" pitchFamily="34" charset="0"/>
              </a:rPr>
              <a:t> Geert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Wilders, politisi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sayap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kanan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Belanda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juga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mengundang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kontroversi</a:t>
            </a:r>
            <a:r>
              <a:rPr lang="en-US" sz="2000" dirty="0" smtClean="0">
                <a:latin typeface="Franklin Gothic Book" panose="020B0503020102020204" pitchFamily="34" charset="0"/>
              </a:rPr>
              <a:t>. Film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berdurasi</a:t>
            </a:r>
            <a:r>
              <a:rPr lang="en-US" sz="2000" dirty="0" smtClean="0">
                <a:latin typeface="Franklin Gothic Book" panose="020B0503020102020204" pitchFamily="34" charset="0"/>
              </a:rPr>
              <a:t> 17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menit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mencoba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menghubungkan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ayat</a:t>
            </a:r>
            <a:r>
              <a:rPr lang="en-US" sz="2000" dirty="0" smtClean="0">
                <a:latin typeface="Franklin Gothic Book" panose="020B0503020102020204" pitchFamily="34" charset="0"/>
              </a:rPr>
              <a:t> Al-</a:t>
            </a:r>
            <a:r>
              <a:rPr lang="en-US" sz="2000" dirty="0" err="1">
                <a:latin typeface="Franklin Gothic Book" panose="020B0503020102020204" pitchFamily="34" charset="0"/>
              </a:rPr>
              <a:t>Q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uran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dgn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tindakan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kekerasan</a:t>
            </a:r>
            <a:r>
              <a:rPr lang="en-US" sz="2000" dirty="0" smtClean="0">
                <a:latin typeface="Franklin Gothic Book" panose="020B0503020102020204" pitchFamily="34" charset="0"/>
              </a:rPr>
              <a:t>. Wilders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mencantumkan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beberapa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potongan</a:t>
            </a:r>
            <a:r>
              <a:rPr lang="en-US" sz="2000" dirty="0" smtClean="0">
                <a:latin typeface="Franklin Gothic Book" panose="020B0503020102020204" pitchFamily="34" charset="0"/>
              </a:rPr>
              <a:t> video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bentrokan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terjadi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antara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umat</a:t>
            </a:r>
            <a:r>
              <a:rPr lang="en-US" sz="2000" dirty="0" smtClean="0">
                <a:latin typeface="Franklin Gothic Book" panose="020B0503020102020204" pitchFamily="34" charset="0"/>
              </a:rPr>
              <a:t> Islam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dgn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umat</a:t>
            </a:r>
            <a:r>
              <a:rPr lang="en-US" sz="2000" dirty="0" smtClean="0">
                <a:latin typeface="Franklin Gothic Book" panose="020B0503020102020204" pitchFamily="34" charset="0"/>
              </a:rPr>
              <a:t> lain</a:t>
            </a:r>
          </a:p>
          <a:p>
            <a:pPr marL="0" indent="0">
              <a:buNone/>
            </a:pPr>
            <a:endParaRPr lang="en-US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Franklin Gothic Book" panose="020B0503020102020204" pitchFamily="34" charset="0"/>
              </a:rPr>
              <a:t>Film yang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diliris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tanggal</a:t>
            </a:r>
            <a:r>
              <a:rPr lang="en-US" sz="2000" dirty="0" smtClean="0">
                <a:latin typeface="Franklin Gothic Book" panose="020B0503020102020204" pitchFamily="34" charset="0"/>
              </a:rPr>
              <a:t> 27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Maret</a:t>
            </a:r>
            <a:r>
              <a:rPr lang="en-US" sz="2000" dirty="0" smtClean="0">
                <a:latin typeface="Franklin Gothic Book" panose="020B0503020102020204" pitchFamily="34" charset="0"/>
              </a:rPr>
              <a:t> 2008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tidak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saja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memicu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protes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keras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dari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seluruh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negeri</a:t>
            </a:r>
            <a:r>
              <a:rPr lang="en-US" sz="2000" dirty="0" smtClean="0">
                <a:latin typeface="Franklin Gothic Book" panose="020B0503020102020204" pitchFamily="34" charset="0"/>
              </a:rPr>
              <a:t> Muslim,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namun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juga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kecaman</a:t>
            </a:r>
            <a:r>
              <a:rPr lang="en-US" sz="2000" dirty="0" smtClean="0">
                <a:latin typeface="Franklin Gothic Book" panose="020B0503020102020204" pitchFamily="34" charset="0"/>
              </a:rPr>
              <a:t> 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dari</a:t>
            </a:r>
            <a:r>
              <a:rPr lang="en-US" sz="2000" dirty="0" smtClean="0">
                <a:latin typeface="Franklin Gothic Book" panose="020B0503020102020204" pitchFamily="34" charset="0"/>
              </a:rPr>
              <a:t> PBB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melalui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Sekjen</a:t>
            </a:r>
            <a:r>
              <a:rPr lang="en-US" sz="2000" dirty="0" smtClean="0">
                <a:latin typeface="Franklin Gothic Book" panose="020B0503020102020204" pitchFamily="34" charset="0"/>
              </a:rPr>
              <a:t> Ban Ki Moon. Di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Singapura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Majelis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>
                <a:latin typeface="Franklin Gothic Book" panose="020B0503020102020204" pitchFamily="34" charset="0"/>
              </a:rPr>
              <a:t>A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gama</a:t>
            </a:r>
            <a:r>
              <a:rPr lang="en-US" sz="2000" dirty="0" smtClean="0">
                <a:latin typeface="Franklin Gothic Book" panose="020B0503020102020204" pitchFamily="34" charset="0"/>
              </a:rPr>
              <a:t> Islam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Singapura</a:t>
            </a:r>
            <a:r>
              <a:rPr lang="en-US" sz="2000" dirty="0" smtClean="0">
                <a:latin typeface="Franklin Gothic Book" panose="020B0503020102020204" pitchFamily="34" charset="0"/>
              </a:rPr>
              <a:t> (MUIS)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mengutuk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produksi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penyebaran</a:t>
            </a:r>
            <a:r>
              <a:rPr lang="en-US" sz="2000" dirty="0" smtClean="0">
                <a:latin typeface="Franklin Gothic Book" panose="020B0503020102020204" pitchFamily="34" charset="0"/>
              </a:rPr>
              <a:t> video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pertama</a:t>
            </a:r>
            <a:r>
              <a:rPr lang="en-US" sz="2000" dirty="0" smtClean="0">
                <a:latin typeface="Franklin Gothic Book" panose="020B0503020102020204" pitchFamily="34" charset="0"/>
              </a:rPr>
              <a:t> kali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diluncurkan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lewat</a:t>
            </a:r>
            <a:r>
              <a:rPr lang="en-US" sz="2000" dirty="0" smtClean="0">
                <a:latin typeface="Franklin Gothic Book" panose="020B0503020102020204" pitchFamily="34" charset="0"/>
              </a:rPr>
              <a:t> website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Liveleak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2000" dirty="0" smtClean="0">
                <a:latin typeface="Franklin Gothic Book" panose="020B050302010202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Franklin Gothic Book" panose="020B0503020102020204" pitchFamily="34" charset="0"/>
              </a:rPr>
              <a:t>Di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pihak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pendukung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anggota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Partij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Voor</a:t>
            </a:r>
            <a:r>
              <a:rPr lang="en-US" sz="2000" i="1" dirty="0" smtClean="0">
                <a:latin typeface="Franklin Gothic Book" panose="020B0503020102020204" pitchFamily="34" charset="0"/>
              </a:rPr>
              <a:t> de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Vrijheid</a:t>
            </a:r>
            <a:r>
              <a:rPr lang="en-US" sz="2000" i="1" dirty="0" smtClean="0">
                <a:latin typeface="Franklin Gothic Book" panose="020B0503020102020204" pitchFamily="34" charset="0"/>
              </a:rPr>
              <a:t> (PVV)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tetap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setia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pada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kepemimpinan</a:t>
            </a:r>
            <a:r>
              <a:rPr lang="en-US" sz="2000" dirty="0" smtClean="0">
                <a:latin typeface="Franklin Gothic Book" panose="020B0503020102020204" pitchFamily="34" charset="0"/>
              </a:rPr>
              <a:t> Wilders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dipartainya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menyatakan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i="1" dirty="0" smtClean="0">
                <a:latin typeface="Franklin Gothic Book" panose="020B0503020102020204" pitchFamily="34" charset="0"/>
              </a:rPr>
              <a:t>“Wilders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akan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terus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bersuara</a:t>
            </a:r>
            <a:r>
              <a:rPr lang="en-US" sz="2000" i="1" dirty="0" smtClean="0">
                <a:latin typeface="Franklin Gothic Book" panose="020B0503020102020204" pitchFamily="34" charset="0"/>
              </a:rPr>
              <a:t> negative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pada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kaum</a:t>
            </a:r>
            <a:r>
              <a:rPr lang="en-US" sz="2000" i="1" dirty="0" smtClean="0">
                <a:latin typeface="Franklin Gothic Book" panose="020B0503020102020204" pitchFamily="34" charset="0"/>
              </a:rPr>
              <a:t> Muslim karena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hal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itu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diyakini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sebagai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sebuah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kebenaran</a:t>
            </a:r>
            <a:r>
              <a:rPr lang="en-US" sz="2000" i="1" dirty="0" smtClean="0">
                <a:latin typeface="Franklin Gothic Book" panose="020B0503020102020204" pitchFamily="34" charset="0"/>
              </a:rPr>
              <a:t>.”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Sementara</a:t>
            </a:r>
            <a:r>
              <a:rPr lang="en-US" sz="2000" dirty="0" smtClean="0">
                <a:latin typeface="Franklin Gothic Book" panose="020B0503020102020204" pitchFamily="34" charset="0"/>
              </a:rPr>
              <a:t> Wilders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disidang, para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pendukungnya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berdemonstrasi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 luar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pengadilan</a:t>
            </a:r>
            <a:r>
              <a:rPr lang="en-US" sz="2000" dirty="0" smtClean="0">
                <a:latin typeface="Franklin Gothic Book" panose="020B05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5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Instalasi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 Pink Swing Park: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Ketelanjangan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Nabi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 Adam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Franklin Gothic Book" panose="020B0503020102020204" pitchFamily="34" charset="0"/>
              </a:rPr>
              <a:t>Seni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instalasi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berjudul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smtClean="0">
                <a:latin typeface="Franklin Gothic Book" panose="020B0503020102020204" pitchFamily="34" charset="0"/>
              </a:rPr>
              <a:t>Pink Swing Park </a:t>
            </a:r>
            <a:r>
              <a:rPr lang="en-US" sz="2000" dirty="0" err="1">
                <a:latin typeface="Franklin Gothic Book" panose="020B0503020102020204" pitchFamily="34" charset="0"/>
              </a:rPr>
              <a:t>(</a:t>
            </a:r>
            <a:r>
              <a:rPr lang="en-US" sz="2000" dirty="0" smtClean="0">
                <a:latin typeface="Franklin Gothic Book" panose="020B0503020102020204" pitchFamily="34" charset="0"/>
              </a:rPr>
              <a:t>Davy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Linggar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Agus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Suwage)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termasuk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menimbulkan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kontroversi</a:t>
            </a:r>
            <a:r>
              <a:rPr lang="en-US" sz="2000" dirty="0" smtClean="0">
                <a:latin typeface="Franklin Gothic Book" panose="020B0503020102020204" pitchFamily="34" charset="0"/>
              </a:rPr>
              <a:t>.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Instalasi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menjadi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bagian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dari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perhelatan</a:t>
            </a:r>
            <a:r>
              <a:rPr lang="en-US" sz="2000" dirty="0" smtClean="0">
                <a:latin typeface="Franklin Gothic Book" panose="020B0503020102020204" pitchFamily="34" charset="0"/>
              </a:rPr>
              <a:t> CP Biennale 2005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menampilkan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foto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bugil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selebriti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Anjasmara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bersama</a:t>
            </a:r>
            <a:r>
              <a:rPr lang="en-US" sz="2000" dirty="0" smtClean="0">
                <a:latin typeface="Franklin Gothic Book" panose="020B0503020102020204" pitchFamily="34" charset="0"/>
              </a:rPr>
              <a:t> model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Isabele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Yahya</a:t>
            </a:r>
            <a:r>
              <a:rPr lang="en-US" sz="2000" dirty="0" smtClean="0">
                <a:latin typeface="Franklin Gothic Book" panose="020B0503020102020204" pitchFamily="34" charset="0"/>
              </a:rPr>
              <a:t>.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Selain</a:t>
            </a:r>
            <a:r>
              <a:rPr lang="en-US" sz="2000" dirty="0" smtClean="0">
                <a:latin typeface="Franklin Gothic Book" panose="020B0503020102020204" pitchFamily="34" charset="0"/>
              </a:rPr>
              <a:t> 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foto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berukuran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besar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tsb</a:t>
            </a:r>
            <a:r>
              <a:rPr lang="en-US" sz="2000" dirty="0" smtClean="0">
                <a:latin typeface="Franklin Gothic Book" panose="020B0503020102020204" pitchFamily="34" charset="0"/>
              </a:rPr>
              <a:t>, juga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terangkai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dgn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sebuah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becak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ijuk, kerikil, 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beragam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asesoris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lainnya</a:t>
            </a:r>
            <a:r>
              <a:rPr lang="en-US" sz="2000" dirty="0" smtClean="0">
                <a:latin typeface="Franklin Gothic Book" panose="020B0503020102020204" pitchFamily="34" charset="0"/>
              </a:rPr>
              <a:t>.</a:t>
            </a:r>
            <a:endParaRPr lang="en-US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Franklin Gothic Book" panose="020B0503020102020204" pitchFamily="34" charset="0"/>
              </a:rPr>
              <a:t>Font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Pembela</a:t>
            </a:r>
            <a:r>
              <a:rPr lang="en-US" sz="2000" dirty="0" smtClean="0">
                <a:latin typeface="Franklin Gothic Book" panose="020B0503020102020204" pitchFamily="34" charset="0"/>
              </a:rPr>
              <a:t> Islam (FPI)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mengkritik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keras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mulai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dipamerkan</a:t>
            </a:r>
            <a:r>
              <a:rPr lang="en-US" sz="2000" dirty="0" smtClean="0">
                <a:latin typeface="Franklin Gothic Book" panose="020B0503020102020204" pitchFamily="34" charset="0"/>
              </a:rPr>
              <a:t> 5 September 2005 itu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melaporkan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ke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Mapolda</a:t>
            </a:r>
            <a:r>
              <a:rPr lang="en-US" sz="2000" dirty="0" smtClean="0">
                <a:latin typeface="Franklin Gothic Book" panose="020B0503020102020204" pitchFamily="34" charset="0"/>
              </a:rPr>
              <a:t> Metro Jaya.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Menurut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Jafar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Sidiq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komandan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Laskar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Nasional</a:t>
            </a:r>
            <a:r>
              <a:rPr lang="en-US" sz="2000" dirty="0" smtClean="0">
                <a:latin typeface="Franklin Gothic Book" panose="020B0503020102020204" pitchFamily="34" charset="0"/>
              </a:rPr>
              <a:t> FPI,</a:t>
            </a:r>
            <a:r>
              <a:rPr lang="en-US" sz="2000" i="1" dirty="0" smtClean="0">
                <a:latin typeface="Franklin Gothic Book" panose="020B0503020102020204" pitchFamily="34" charset="0"/>
              </a:rPr>
              <a:t>”</a:t>
            </a:r>
            <a:r>
              <a:rPr lang="en-US" sz="2000" i="1" dirty="0" err="1">
                <a:latin typeface="Franklin Gothic Book" panose="020B0503020102020204" pitchFamily="34" charset="0"/>
              </a:rPr>
              <a:t>F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oto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tersebut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merupakan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penodaan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terhadap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Nabi</a:t>
            </a:r>
            <a:r>
              <a:rPr lang="en-US" sz="2000" i="1" dirty="0" smtClean="0">
                <a:latin typeface="Franklin Gothic Book" panose="020B0503020102020204" pitchFamily="34" charset="0"/>
              </a:rPr>
              <a:t> Adam.”</a:t>
            </a:r>
            <a:r>
              <a:rPr lang="en-US" sz="2000" dirty="0" smtClean="0">
                <a:latin typeface="Franklin Gothic Book" panose="020B0503020102020204" pitchFamily="34" charset="0"/>
              </a:rPr>
              <a:t> Jim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Supangkat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Dewan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Kurator</a:t>
            </a:r>
            <a:r>
              <a:rPr lang="en-US" sz="2000" dirty="0" smtClean="0">
                <a:latin typeface="Franklin Gothic Book" panose="020B0503020102020204" pitchFamily="34" charset="0"/>
              </a:rPr>
              <a:t> Biennale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bertajuk</a:t>
            </a:r>
            <a:r>
              <a:rPr lang="en-US" sz="2000" dirty="0" smtClean="0">
                <a:latin typeface="Franklin Gothic Book" panose="020B0503020102020204" pitchFamily="34" charset="0"/>
              </a:rPr>
              <a:t> Urban/Culture itu,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menyatakan</a:t>
            </a:r>
            <a:r>
              <a:rPr lang="en-US" sz="2000" dirty="0" smtClean="0">
                <a:latin typeface="Franklin Gothic Book" panose="020B0503020102020204" pitchFamily="34" charset="0"/>
              </a:rPr>
              <a:t>,</a:t>
            </a:r>
            <a:r>
              <a:rPr lang="en-US" sz="2000" i="1" dirty="0" smtClean="0">
                <a:latin typeface="Franklin Gothic Book" panose="020B0503020102020204" pitchFamily="34" charset="0"/>
              </a:rPr>
              <a:t>”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Ini</a:t>
            </a:r>
            <a:r>
              <a:rPr lang="en-US" sz="2000" i="1" dirty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telah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terjadi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pembelokan</a:t>
            </a:r>
            <a:r>
              <a:rPr lang="en-US" sz="2000" i="1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err="1" smtClean="0">
                <a:latin typeface="Franklin Gothic Book" panose="020B0503020102020204" pitchFamily="34" charset="0"/>
              </a:rPr>
              <a:t>makna</a:t>
            </a:r>
            <a:r>
              <a:rPr lang="en-US" sz="2000" i="1" dirty="0" smtClean="0">
                <a:latin typeface="Franklin Gothic Book" panose="020B0503020102020204" pitchFamily="34" charset="0"/>
              </a:rPr>
              <a:t>.”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Menurut Jim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smtClean="0">
                <a:latin typeface="Franklin Gothic Book" panose="020B0503020102020204" pitchFamily="34" charset="0"/>
              </a:rPr>
              <a:t>Pink Swing Park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merupakan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refleksi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kritis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atas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persoalan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terjadi</a:t>
            </a:r>
            <a:r>
              <a:rPr lang="en-US" sz="2000" dirty="0" smtClean="0">
                <a:latin typeface="Franklin Gothic Book" panose="020B0503020102020204" pitchFamily="34" charset="0"/>
              </a:rPr>
              <a:t> di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perkotaan</a:t>
            </a:r>
            <a:r>
              <a:rPr lang="en-US" sz="2000" dirty="0" smtClean="0">
                <a:latin typeface="Franklin Gothic Book" panose="020B0503020102020204" pitchFamily="34" charset="0"/>
              </a:rPr>
              <a:t>.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Pemberitaan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santer</a:t>
            </a:r>
            <a:r>
              <a:rPr lang="en-US" sz="2000" dirty="0" smtClean="0">
                <a:latin typeface="Franklin Gothic Book" panose="020B0503020102020204" pitchFamily="34" charset="0"/>
              </a:rPr>
              <a:t> di infotainment,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menurut</a:t>
            </a:r>
            <a:r>
              <a:rPr lang="en-US" sz="2000" dirty="0" smtClean="0">
                <a:latin typeface="Franklin Gothic Book" panose="020B0503020102020204" pitchFamily="34" charset="0"/>
              </a:rPr>
              <a:t> Jim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telah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mengalami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manipulasi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fakta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sehingga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terjadi</a:t>
            </a:r>
            <a:r>
              <a:rPr lang="en-US" sz="2000" dirty="0" smtClean="0">
                <a:latin typeface="Franklin Gothic Book" panose="020B0503020102020204" pitchFamily="34" charset="0"/>
              </a:rPr>
              <a:t> polemik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berkepanjangan</a:t>
            </a:r>
            <a:r>
              <a:rPr lang="en-US" sz="2000" dirty="0" smtClean="0">
                <a:latin typeface="Franklin Gothic Book" panose="020B0503020102020204" pitchFamily="34" charset="0"/>
              </a:rPr>
              <a:t> di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masyarakat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memaksanya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menutup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perhelatan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dua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tahunan</a:t>
            </a:r>
            <a:r>
              <a:rPr lang="en-US" sz="2000" dirty="0" smtClean="0">
                <a:latin typeface="Franklin Gothic Book" panose="020B0503020102020204" pitchFamily="34" charset="0"/>
              </a:rPr>
              <a:t> yg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didanai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i="1" dirty="0" smtClean="0">
                <a:latin typeface="Franklin Gothic Book" panose="020B0503020102020204" pitchFamily="34" charset="0"/>
              </a:rPr>
              <a:t>Prince Claus Fund </a:t>
            </a:r>
            <a:r>
              <a:rPr lang="en-US" sz="2000" dirty="0" err="1">
                <a:latin typeface="Franklin Gothic Book" panose="020B0503020102020204" pitchFamily="34" charset="0"/>
              </a:rPr>
              <a:t>(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Belanda)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i="1" dirty="0" smtClean="0">
                <a:latin typeface="Franklin Gothic Book" panose="020B0503020102020204" pitchFamily="34" charset="0"/>
              </a:rPr>
              <a:t>Asian Culture Council Rockefeller Foundation (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Amerika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Serikat)</a:t>
            </a:r>
            <a:r>
              <a:rPr lang="en-US" sz="2000" dirty="0" smtClean="0">
                <a:latin typeface="Franklin Gothic Book" panose="020B0503020102020204" pitchFamily="34" charset="0"/>
              </a:rPr>
              <a:t>,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beberapa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lembaga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asing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lainnya</a:t>
            </a:r>
            <a:r>
              <a:rPr lang="en-US" sz="2000" dirty="0" smtClean="0">
                <a:latin typeface="Franklin Gothic Book" panose="020B0503020102020204" pitchFamily="34" charset="0"/>
              </a:rPr>
              <a:t> </a:t>
            </a:r>
            <a:r>
              <a:rPr lang="en-US" sz="20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2000" dirty="0" smtClean="0">
                <a:latin typeface="Franklin Gothic Book" panose="020B050302010202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500" dirty="0" err="1" smtClean="0">
                <a:latin typeface="Franklin Gothic Book" panose="020B0503020102020204" pitchFamily="34" charset="0"/>
              </a:rPr>
              <a:t>Lukisan</a:t>
            </a:r>
            <a:r>
              <a:rPr lang="en-US" sz="3500" dirty="0" smtClean="0">
                <a:latin typeface="Franklin Gothic Book" panose="020B0503020102020204" pitchFamily="34" charset="0"/>
              </a:rPr>
              <a:t> Holy Virgin Mary : </a:t>
            </a:r>
            <a:r>
              <a:rPr lang="en-US" sz="3500" dirty="0" err="1" smtClean="0">
                <a:latin typeface="Franklin Gothic Book" panose="020B0503020102020204" pitchFamily="34" charset="0"/>
              </a:rPr>
              <a:t>Kotoran</a:t>
            </a:r>
            <a:r>
              <a:rPr lang="en-US" sz="3500" dirty="0" smtClean="0">
                <a:latin typeface="Franklin Gothic Book" panose="020B0503020102020204" pitchFamily="34" charset="0"/>
              </a:rPr>
              <a:t> Gajah di </a:t>
            </a:r>
            <a:r>
              <a:rPr lang="en-US" sz="3500" dirty="0" err="1" smtClean="0">
                <a:latin typeface="Franklin Gothic Book" panose="020B0503020102020204" pitchFamily="34" charset="0"/>
              </a:rPr>
              <a:t>Payudara</a:t>
            </a:r>
            <a:r>
              <a:rPr lang="en-US" sz="3500" dirty="0" smtClean="0">
                <a:latin typeface="Franklin Gothic Book" panose="020B0503020102020204" pitchFamily="34" charset="0"/>
              </a:rPr>
              <a:t> Maria</a:t>
            </a:r>
            <a:endParaRPr lang="en-US" sz="3500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err="1" smtClean="0">
                <a:latin typeface="Franklin Gothic Book" panose="020B0503020102020204" pitchFamily="34" charset="0"/>
              </a:rPr>
              <a:t>Lukisan</a:t>
            </a:r>
            <a:r>
              <a:rPr lang="en-US" sz="1700" dirty="0" smtClean="0">
                <a:latin typeface="Franklin Gothic Book" panose="020B0503020102020204" pitchFamily="34" charset="0"/>
              </a:rPr>
              <a:t>  </a:t>
            </a:r>
            <a:r>
              <a:rPr lang="en-US" sz="1700" i="1" dirty="0" smtClean="0">
                <a:latin typeface="Franklin Gothic Book" panose="020B0503020102020204" pitchFamily="34" charset="0"/>
              </a:rPr>
              <a:t>The Holy Virgin Mary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ciptaan</a:t>
            </a:r>
            <a:r>
              <a:rPr lang="en-US" sz="1700" dirty="0" smtClean="0">
                <a:latin typeface="Franklin Gothic Book" panose="020B0503020102020204" pitchFamily="34" charset="0"/>
              </a:rPr>
              <a:t> Chris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Ofili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juga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memicu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kontrovesi</a:t>
            </a:r>
            <a:r>
              <a:rPr lang="en-US" sz="1700" dirty="0" smtClean="0">
                <a:latin typeface="Franklin Gothic Book" panose="020B0503020102020204" pitchFamily="34" charset="0"/>
              </a:rPr>
              <a:t>.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Lukisan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telah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menyinggung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umat</a:t>
            </a:r>
            <a:r>
              <a:rPr lang="en-US" sz="1700" dirty="0" smtClean="0">
                <a:latin typeface="Franklin Gothic Book" panose="020B0503020102020204" pitchFamily="34" charset="0"/>
              </a:rPr>
              <a:t> Kristen.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ciptaan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seniman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Inggris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itu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menggambarkan</a:t>
            </a:r>
            <a:r>
              <a:rPr lang="en-US" sz="1700" dirty="0" smtClean="0">
                <a:latin typeface="Franklin Gothic Book" panose="020B0503020102020204" pitchFamily="34" charset="0"/>
              </a:rPr>
              <a:t> Maria,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ibu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kandung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Yesus</a:t>
            </a:r>
            <a:r>
              <a:rPr lang="en-US" sz="1700" dirty="0" smtClean="0">
                <a:latin typeface="Franklin Gothic Book" panose="020B0503020102020204" pitchFamily="34" charset="0"/>
              </a:rPr>
              <a:t>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dengan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kulit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hitam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latar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belakang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berwarna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kuning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dipenuhi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dengan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kolase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potongan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gambar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payudara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kelamin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wanita</a:t>
            </a:r>
            <a:r>
              <a:rPr lang="en-US" sz="1700" dirty="0" smtClean="0">
                <a:latin typeface="Franklin Gothic Book" panose="020B0503020102020204" pitchFamily="34" charset="0"/>
              </a:rPr>
              <a:t> yang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diambil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dari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majalah</a:t>
            </a:r>
            <a:r>
              <a:rPr lang="en-US" sz="1700" dirty="0" smtClean="0">
                <a:latin typeface="Franklin Gothic Book" panose="020B0503020102020204" pitchFamily="34" charset="0"/>
              </a:rPr>
              <a:t>.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Pada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gambar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payudara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kiri</a:t>
            </a:r>
            <a:r>
              <a:rPr lang="en-US" sz="1700" dirty="0" smtClean="0">
                <a:latin typeface="Franklin Gothic Book" panose="020B0503020102020204" pitchFamily="34" charset="0"/>
              </a:rPr>
              <a:t> Maria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ditempeli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kotoran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gajah</a:t>
            </a:r>
            <a:endParaRPr lang="en-US" sz="17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1700" dirty="0" err="1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1700" dirty="0" err="1" smtClean="0">
                <a:latin typeface="Franklin Gothic Book" panose="020B0503020102020204" pitchFamily="34" charset="0"/>
              </a:rPr>
              <a:t>Sebagai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respon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terhadap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1700" dirty="0" smtClean="0">
                <a:latin typeface="Franklin Gothic Book" panose="020B0503020102020204" pitchFamily="34" charset="0"/>
              </a:rPr>
              <a:t> yang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dipajang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dalam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pameran</a:t>
            </a:r>
            <a:r>
              <a:rPr lang="en-US" sz="1700" dirty="0" smtClean="0">
                <a:latin typeface="Franklin Gothic Book" panose="020B0503020102020204" pitchFamily="34" charset="0"/>
              </a:rPr>
              <a:t> Sensation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gtersebut</a:t>
            </a:r>
            <a:r>
              <a:rPr lang="en-US" sz="1700" dirty="0" smtClean="0">
                <a:latin typeface="Franklin Gothic Book" panose="020B0503020102020204" pitchFamily="34" charset="0"/>
              </a:rPr>
              <a:t>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walikota</a:t>
            </a:r>
            <a:r>
              <a:rPr lang="en-US" sz="1700" dirty="0" smtClean="0">
                <a:latin typeface="Franklin Gothic Book" panose="020B0503020102020204" pitchFamily="34" charset="0"/>
              </a:rPr>
              <a:t> New York City, Rudy Giuliani,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pada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tanggal</a:t>
            </a:r>
            <a:r>
              <a:rPr lang="en-US" sz="1700" dirty="0" smtClean="0">
                <a:latin typeface="Franklin Gothic Book" panose="020B0503020102020204" pitchFamily="34" charset="0"/>
              </a:rPr>
              <a:t> 22 September 1999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menghentikan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sokongan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dana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kepada</a:t>
            </a:r>
            <a:r>
              <a:rPr lang="en-US" sz="1700" dirty="0" smtClean="0">
                <a:latin typeface="Franklin Gothic Book" panose="020B0503020102020204" pitchFamily="34" charset="0"/>
              </a:rPr>
              <a:t> Brooklyn Museum of Art,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lembaga</a:t>
            </a:r>
            <a:r>
              <a:rPr lang="en-US" sz="1700" dirty="0" smtClean="0">
                <a:latin typeface="Franklin Gothic Book" panose="020B0503020102020204" pitchFamily="34" charset="0"/>
              </a:rPr>
              <a:t> yang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memamerkannya</a:t>
            </a:r>
            <a:r>
              <a:rPr lang="en-US" sz="1700" dirty="0" smtClean="0">
                <a:latin typeface="Franklin Gothic Book" panose="020B0503020102020204" pitchFamily="34" charset="0"/>
              </a:rPr>
              <a:t>.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Menurut</a:t>
            </a:r>
            <a:r>
              <a:rPr lang="en-US" sz="1700" dirty="0" smtClean="0">
                <a:latin typeface="Franklin Gothic Book" panose="020B0503020102020204" pitchFamily="34" charset="0"/>
              </a:rPr>
              <a:t> Giuliani,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tersebut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melukai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perasan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Katolik,katanya</a:t>
            </a:r>
            <a:r>
              <a:rPr lang="en-US" sz="1700" dirty="0" smtClean="0">
                <a:latin typeface="Franklin Gothic Book" panose="020B0503020102020204" pitchFamily="34" charset="0"/>
              </a:rPr>
              <a:t> “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Kamu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tidak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boleh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menodai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hal</a:t>
            </a:r>
            <a:r>
              <a:rPr lang="en-US" sz="1700" dirty="0" smtClean="0">
                <a:latin typeface="Franklin Gothic Book" panose="020B0503020102020204" pitchFamily="34" charset="0"/>
              </a:rPr>
              <a:t> paling personal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mendalam</a:t>
            </a:r>
            <a:r>
              <a:rPr lang="en-US" sz="1700" dirty="0" smtClean="0">
                <a:latin typeface="Franklin Gothic Book" panose="020B0503020102020204" pitchFamily="34" charset="0"/>
              </a:rPr>
              <a:t> yang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dipercayai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masyarakat</a:t>
            </a:r>
            <a:r>
              <a:rPr lang="en-US" sz="1700" dirty="0" smtClean="0">
                <a:latin typeface="Franklin Gothic Book" panose="020B0503020102020204" pitchFamily="34" charset="0"/>
              </a:rPr>
              <a:t>.”</a:t>
            </a:r>
          </a:p>
          <a:p>
            <a:pPr marL="0" indent="0">
              <a:buNone/>
            </a:pPr>
            <a:endParaRPr lang="en-US" sz="17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Franklin Gothic Book" panose="020B0503020102020204" pitchFamily="34" charset="0"/>
              </a:rPr>
              <a:t>Di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sisi</a:t>
            </a:r>
            <a:r>
              <a:rPr lang="en-US" sz="1700" dirty="0" smtClean="0">
                <a:latin typeface="Franklin Gothic Book" panose="020B0503020102020204" pitchFamily="34" charset="0"/>
              </a:rPr>
              <a:t> lain,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redaksi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majalah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dan</a:t>
            </a:r>
            <a:r>
              <a:rPr lang="en-US" sz="1700" dirty="0" smtClean="0">
                <a:latin typeface="Franklin Gothic Book" panose="020B0503020102020204" pitchFamily="34" charset="0"/>
              </a:rPr>
              <a:t> website yang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berorientasi</a:t>
            </a:r>
            <a:r>
              <a:rPr lang="en-US" sz="1700" dirty="0" smtClean="0">
                <a:latin typeface="Franklin Gothic Book" panose="020B0503020102020204" pitchFamily="34" charset="0"/>
              </a:rPr>
              <a:t> liberal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segera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menerbitkan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essai</a:t>
            </a:r>
            <a:r>
              <a:rPr lang="en-US" sz="1700" dirty="0" smtClean="0">
                <a:latin typeface="Franklin Gothic Book" panose="020B0503020102020204" pitchFamily="34" charset="0"/>
              </a:rPr>
              <a:t> yang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memandang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positif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tersebut</a:t>
            </a:r>
            <a:r>
              <a:rPr lang="en-US" sz="1700" dirty="0" smtClean="0">
                <a:latin typeface="Franklin Gothic Book" panose="020B0503020102020204" pitchFamily="34" charset="0"/>
              </a:rPr>
              <a:t>.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Dalam</a:t>
            </a:r>
            <a:r>
              <a:rPr lang="en-US" sz="1700" dirty="0" smtClean="0">
                <a:latin typeface="Franklin Gothic Book" panose="020B0503020102020204" pitchFamily="34" charset="0"/>
              </a:rPr>
              <a:t> editorial New York Times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dinyatakan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bahwa</a:t>
            </a:r>
            <a:r>
              <a:rPr lang="en-US" sz="1700" dirty="0" smtClean="0">
                <a:latin typeface="Franklin Gothic Book" panose="020B0503020102020204" pitchFamily="34" charset="0"/>
              </a:rPr>
              <a:t>, “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Seni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secara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terus-menerus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berjuang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melawan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keterbatasan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persepsi</a:t>
            </a:r>
            <a:r>
              <a:rPr lang="en-US" sz="1700" dirty="0" smtClean="0">
                <a:latin typeface="Franklin Gothic Book" panose="020B0503020102020204" pitchFamily="34" charset="0"/>
              </a:rPr>
              <a:t>.”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Kelompok</a:t>
            </a:r>
            <a:r>
              <a:rPr lang="en-US" sz="1700" dirty="0" smtClean="0">
                <a:latin typeface="Franklin Gothic Book" panose="020B0503020102020204" pitchFamily="34" charset="0"/>
              </a:rPr>
              <a:t> liberal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meyakini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bahwa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fungsi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karya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seni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memang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untuk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menimbulkan</a:t>
            </a:r>
            <a:r>
              <a:rPr lang="en-US" sz="1700" dirty="0" smtClean="0">
                <a:latin typeface="Franklin Gothic Book" panose="020B0503020102020204" pitchFamily="34" charset="0"/>
              </a:rPr>
              <a:t> </a:t>
            </a:r>
            <a:r>
              <a:rPr lang="en-US" sz="1700" dirty="0" err="1" smtClean="0">
                <a:latin typeface="Franklin Gothic Book" panose="020B0503020102020204" pitchFamily="34" charset="0"/>
              </a:rPr>
              <a:t>provokasi</a:t>
            </a:r>
            <a:r>
              <a:rPr lang="en-US" sz="1700" dirty="0" smtClean="0">
                <a:latin typeface="Franklin Gothic Book" panose="020B0503020102020204" pitchFamily="34" charset="0"/>
              </a:rPr>
              <a:t>.</a:t>
            </a:r>
          </a:p>
          <a:p>
            <a:pPr marL="0" indent="0">
              <a:buNone/>
            </a:pPr>
            <a:endParaRPr lang="en-US" sz="17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"/>
            <a:ext cx="4897542" cy="6450270"/>
          </a:xfrm>
        </p:spPr>
      </p:pic>
    </p:spTree>
    <p:extLst>
      <p:ext uri="{BB962C8B-B14F-4D97-AF65-F5344CB8AC3E}">
        <p14:creationId xmlns:p14="http://schemas.microsoft.com/office/powerpoint/2010/main" val="3146760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D" sz="3600" dirty="0">
                <a:latin typeface="Franklin Gothic Book" pitchFamily="34" charset="0"/>
              </a:rPr>
              <a:t/>
            </a:r>
            <a:br>
              <a:rPr lang="en-ID" sz="3600" dirty="0">
                <a:latin typeface="Franklin Gothic Book" pitchFamily="34" charset="0"/>
              </a:rPr>
            </a:b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Novel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dan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Film The Da Vinci Code: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Yesus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Menikah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dirty="0" err="1"/>
              <a:t>N</a:t>
            </a:r>
            <a:r>
              <a:rPr lang="en-ID" sz="2400" dirty="0"/>
              <a:t>ovel </a:t>
            </a:r>
            <a:r>
              <a:rPr lang="en-ID" sz="2400" i="1" dirty="0"/>
              <a:t>The Da Vinci Code</a:t>
            </a:r>
            <a:r>
              <a:rPr lang="en-ID" sz="2400" dirty="0"/>
              <a:t> </a:t>
            </a:r>
            <a:r>
              <a:rPr lang="en-ID" sz="2400" dirty="0" err="1"/>
              <a:t>gubahan</a:t>
            </a:r>
            <a:r>
              <a:rPr lang="en-ID" sz="2400" dirty="0"/>
              <a:t> Dan Brown (2003)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sebagian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warga</a:t>
            </a:r>
            <a:r>
              <a:rPr lang="en-ID" sz="2400" dirty="0"/>
              <a:t> </a:t>
            </a:r>
            <a:r>
              <a:rPr lang="en-ID" sz="2400" dirty="0" err="1"/>
              <a:t>Katolik</a:t>
            </a:r>
            <a:r>
              <a:rPr lang="en-ID" sz="2400" dirty="0"/>
              <a:t> </a:t>
            </a:r>
            <a:r>
              <a:rPr lang="en-ID" sz="2400" dirty="0" err="1"/>
              <a:t>histeris</a:t>
            </a:r>
            <a:r>
              <a:rPr lang="en-ID" sz="2400" dirty="0"/>
              <a:t>. </a:t>
            </a:r>
            <a:r>
              <a:rPr lang="en-ID" sz="2400" dirty="0" err="1"/>
              <a:t>Lewat</a:t>
            </a:r>
            <a:r>
              <a:rPr lang="en-ID" sz="2400" dirty="0"/>
              <a:t> </a:t>
            </a:r>
            <a:r>
              <a:rPr lang="en-ID" sz="2400" dirty="0" err="1"/>
              <a:t>tokoh</a:t>
            </a:r>
            <a:r>
              <a:rPr lang="en-ID" sz="2400" dirty="0"/>
              <a:t> </a:t>
            </a:r>
            <a:r>
              <a:rPr lang="en-ID" sz="2400" dirty="0" err="1"/>
              <a:t>utamanya</a:t>
            </a:r>
            <a:r>
              <a:rPr lang="en-ID" sz="2400" dirty="0"/>
              <a:t>, Robert Langdon yg </a:t>
            </a:r>
            <a:r>
              <a:rPr lang="en-ID" sz="2400" dirty="0" err="1"/>
              <a:t>berperan</a:t>
            </a:r>
            <a:r>
              <a:rPr lang="en-ID" sz="2400" dirty="0"/>
              <a:t> </a:t>
            </a:r>
            <a:r>
              <a:rPr lang="en-ID" sz="2400" dirty="0" err="1"/>
              <a:t>sbg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r>
              <a:rPr lang="en-ID" sz="2400" dirty="0"/>
              <a:t> </a:t>
            </a:r>
            <a:r>
              <a:rPr lang="en-ID" sz="2400" dirty="0" err="1"/>
              <a:t>simbologi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Harvard University, Brown </a:t>
            </a:r>
            <a:r>
              <a:rPr lang="en-ID" sz="2400" i="1" dirty="0" err="1"/>
              <a:t>menyerang</a:t>
            </a:r>
            <a:r>
              <a:rPr lang="en-ID" sz="2400" dirty="0"/>
              <a:t> </a:t>
            </a:r>
            <a:r>
              <a:rPr lang="en-ID" sz="2400" dirty="0" err="1"/>
              <a:t>kepercayaan</a:t>
            </a:r>
            <a:r>
              <a:rPr lang="en-ID" sz="2400" dirty="0"/>
              <a:t> </a:t>
            </a:r>
            <a:r>
              <a:rPr lang="en-ID" sz="2400" dirty="0" err="1"/>
              <a:t>Kristiani</a:t>
            </a:r>
            <a:r>
              <a:rPr lang="en-ID" sz="2400" dirty="0"/>
              <a:t> </a:t>
            </a:r>
            <a:r>
              <a:rPr lang="en-ID" sz="2400" dirty="0" err="1"/>
              <a:t>dgn</a:t>
            </a:r>
            <a:r>
              <a:rPr lang="en-ID" sz="2400" dirty="0"/>
              <a:t> </a:t>
            </a:r>
            <a:r>
              <a:rPr lang="en-ID" sz="2400" dirty="0" err="1"/>
              <a:t>mengatakan</a:t>
            </a:r>
            <a:r>
              <a:rPr lang="en-ID" sz="2400" dirty="0"/>
              <a:t> </a:t>
            </a:r>
            <a:r>
              <a:rPr lang="en-ID" sz="2400" dirty="0" err="1"/>
              <a:t>Yesus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istri,</a:t>
            </a:r>
            <a:r>
              <a:rPr lang="en-ID" sz="2400" dirty="0"/>
              <a:t> Maria Magdalena.</a:t>
            </a:r>
            <a:r>
              <a:rPr lang="en-US" sz="2400" dirty="0" err="1"/>
              <a:t> </a:t>
            </a:r>
            <a:r>
              <a:rPr lang="en-ID" sz="2400" dirty="0" err="1"/>
              <a:t>Kardinal</a:t>
            </a:r>
            <a:r>
              <a:rPr lang="en-ID" sz="2400" dirty="0"/>
              <a:t> </a:t>
            </a:r>
            <a:r>
              <a:rPr lang="en-ID" sz="2400" dirty="0" err="1"/>
              <a:t>Bertone</a:t>
            </a:r>
            <a:r>
              <a:rPr lang="en-ID" sz="2400" dirty="0"/>
              <a:t>, orang </a:t>
            </a:r>
            <a:r>
              <a:rPr lang="en-ID" sz="2400" dirty="0" err="1"/>
              <a:t>kepercayaan</a:t>
            </a:r>
            <a:r>
              <a:rPr lang="en-ID" sz="2400" dirty="0"/>
              <a:t> di </a:t>
            </a:r>
            <a:r>
              <a:rPr lang="en-ID" sz="2400" dirty="0" err="1"/>
              <a:t>Departemen</a:t>
            </a:r>
            <a:r>
              <a:rPr lang="en-ID" sz="2400" dirty="0"/>
              <a:t> </a:t>
            </a:r>
            <a:r>
              <a:rPr lang="en-ID" sz="2400" dirty="0" err="1"/>
              <a:t>Kongregasi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Doktrin</a:t>
            </a:r>
            <a:r>
              <a:rPr lang="en-ID" sz="2400" dirty="0"/>
              <a:t> </a:t>
            </a:r>
            <a:r>
              <a:rPr lang="en-ID" sz="2400" dirty="0" err="1"/>
              <a:t>Keimanan</a:t>
            </a:r>
            <a:r>
              <a:rPr lang="en-ID" sz="2400" dirty="0"/>
              <a:t> </a:t>
            </a:r>
            <a:r>
              <a:rPr lang="en-ID" sz="2400" dirty="0" err="1"/>
              <a:t>Vatikan</a:t>
            </a:r>
            <a:r>
              <a:rPr lang="en-ID" sz="2400" dirty="0"/>
              <a:t>, </a:t>
            </a:r>
            <a:r>
              <a:rPr lang="en-ID" sz="2400" dirty="0" err="1"/>
              <a:t>menyerukan</a:t>
            </a:r>
            <a:r>
              <a:rPr lang="en-ID" sz="2400" dirty="0"/>
              <a:t> agar </a:t>
            </a:r>
            <a:r>
              <a:rPr lang="en-ID" sz="2400" dirty="0" err="1"/>
              <a:t>seluruh</a:t>
            </a:r>
            <a:r>
              <a:rPr lang="en-ID" sz="2400" dirty="0"/>
              <a:t> </a:t>
            </a:r>
            <a:r>
              <a:rPr lang="en-ID" sz="2400" dirty="0" err="1"/>
              <a:t>toko</a:t>
            </a:r>
            <a:r>
              <a:rPr lang="en-ID" sz="2400" dirty="0"/>
              <a:t> </a:t>
            </a:r>
            <a:r>
              <a:rPr lang="en-ID" sz="2400" dirty="0" err="1"/>
              <a:t>buku</a:t>
            </a:r>
            <a:r>
              <a:rPr lang="en-ID" sz="2400" dirty="0"/>
              <a:t> </a:t>
            </a:r>
            <a:r>
              <a:rPr lang="en-ID" sz="2400" dirty="0" err="1"/>
              <a:t>Katolik</a:t>
            </a:r>
            <a:r>
              <a:rPr lang="en-ID" sz="2400" dirty="0"/>
              <a:t> </a:t>
            </a:r>
            <a:r>
              <a:rPr lang="en-ID" sz="2400" dirty="0" err="1"/>
              <a:t>menarik</a:t>
            </a:r>
            <a:r>
              <a:rPr lang="en-ID" sz="2400" dirty="0"/>
              <a:t> novel </a:t>
            </a:r>
            <a:r>
              <a:rPr lang="en-ID" sz="2400" dirty="0" err="1"/>
              <a:t>tsb</a:t>
            </a:r>
            <a:r>
              <a:rPr lang="en-ID" sz="2400" dirty="0"/>
              <a:t>. </a:t>
            </a:r>
            <a:r>
              <a:rPr lang="en-ID" sz="2400" dirty="0" err="1"/>
              <a:t>Setelah</a:t>
            </a:r>
            <a:r>
              <a:rPr lang="en-ID" sz="2400" dirty="0"/>
              <a:t> </a:t>
            </a:r>
            <a:r>
              <a:rPr lang="en-ID" sz="2400" i="1" dirty="0"/>
              <a:t>The Da Vinci Code</a:t>
            </a:r>
            <a:r>
              <a:rPr lang="en-ID" sz="2400" dirty="0"/>
              <a:t> </a:t>
            </a:r>
            <a:r>
              <a:rPr lang="en-ID" sz="2400" dirty="0" err="1"/>
              <a:t>dibuat</a:t>
            </a:r>
            <a:r>
              <a:rPr lang="en-ID" sz="2400" dirty="0"/>
              <a:t> film, </a:t>
            </a: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petinggi</a:t>
            </a:r>
            <a:r>
              <a:rPr lang="en-ID" sz="2400" dirty="0"/>
              <a:t> </a:t>
            </a:r>
            <a:r>
              <a:rPr lang="en-ID" sz="2400" dirty="0" err="1"/>
              <a:t>Tahta</a:t>
            </a:r>
            <a:r>
              <a:rPr lang="en-ID" sz="2400" dirty="0"/>
              <a:t> </a:t>
            </a:r>
            <a:r>
              <a:rPr lang="en-ID" sz="2400" dirty="0" err="1"/>
              <a:t>Suci</a:t>
            </a:r>
            <a:r>
              <a:rPr lang="en-ID" sz="2400" dirty="0"/>
              <a:t> </a:t>
            </a:r>
            <a:r>
              <a:rPr lang="en-ID" sz="2400" dirty="0" err="1"/>
              <a:t>Gereja</a:t>
            </a:r>
            <a:r>
              <a:rPr lang="en-ID" sz="2400" dirty="0"/>
              <a:t> </a:t>
            </a:r>
            <a:r>
              <a:rPr lang="en-ID" sz="2400" dirty="0" err="1"/>
              <a:t>Katolik</a:t>
            </a:r>
            <a:r>
              <a:rPr lang="en-ID" sz="2400" dirty="0"/>
              <a:t> Roma di </a:t>
            </a:r>
            <a:r>
              <a:rPr lang="en-ID" sz="2400" dirty="0" err="1"/>
              <a:t>Vatikan</a:t>
            </a:r>
            <a:r>
              <a:rPr lang="en-ID" sz="2400" dirty="0"/>
              <a:t> </a:t>
            </a:r>
            <a:r>
              <a:rPr lang="en-ID" sz="2400" dirty="0" err="1"/>
              <a:t>menghimbau</a:t>
            </a:r>
            <a:r>
              <a:rPr lang="en-ID" sz="2400" dirty="0"/>
              <a:t> </a:t>
            </a:r>
            <a:r>
              <a:rPr lang="en-ID" sz="2400" dirty="0" err="1"/>
              <a:t>warga</a:t>
            </a:r>
            <a:r>
              <a:rPr lang="en-ID" sz="2400" dirty="0"/>
              <a:t> </a:t>
            </a:r>
            <a:r>
              <a:rPr lang="en-ID" sz="2400" dirty="0" err="1"/>
              <a:t>Katolik</a:t>
            </a:r>
            <a:r>
              <a:rPr lang="en-ID" sz="2400" dirty="0"/>
              <a:t> </a:t>
            </a:r>
            <a:r>
              <a:rPr lang="en-ID" sz="2400" dirty="0" err="1"/>
              <a:t>memboikotnya</a:t>
            </a:r>
            <a:r>
              <a:rPr lang="en-ID" sz="2400" dirty="0"/>
              <a:t>. </a:t>
            </a:r>
            <a:r>
              <a:rPr lang="en-ID" sz="2400" dirty="0" err="1"/>
              <a:t>Aksi</a:t>
            </a:r>
            <a:r>
              <a:rPr lang="en-ID" sz="2400" dirty="0"/>
              <a:t> demo </a:t>
            </a:r>
            <a:r>
              <a:rPr lang="en-ID" sz="2400" dirty="0" err="1"/>
              <a:t>penentangan</a:t>
            </a:r>
            <a:r>
              <a:rPr lang="en-ID" sz="2400" dirty="0"/>
              <a:t> </a:t>
            </a:r>
            <a:r>
              <a:rPr lang="en-ID" sz="2400" dirty="0" err="1"/>
              <a:t>marak</a:t>
            </a:r>
            <a:r>
              <a:rPr lang="en-ID" sz="2400" dirty="0"/>
              <a:t> di India, Thailand, </a:t>
            </a:r>
            <a:r>
              <a:rPr lang="en-ID" sz="2400" dirty="0" err="1"/>
              <a:t>dan</a:t>
            </a:r>
            <a:r>
              <a:rPr lang="en-ID" sz="2400" dirty="0"/>
              <a:t> di Indonesia, </a:t>
            </a:r>
            <a:r>
              <a:rPr lang="en-ID" sz="2400" dirty="0" err="1"/>
              <a:t>meskipun</a:t>
            </a:r>
            <a:r>
              <a:rPr lang="en-ID" sz="2400" dirty="0"/>
              <a:t> </a:t>
            </a:r>
            <a:r>
              <a:rPr lang="en-ID" sz="2400" dirty="0" err="1"/>
              <a:t>demikian</a:t>
            </a:r>
            <a:r>
              <a:rPr lang="en-ID" sz="2400" dirty="0"/>
              <a:t>, </a:t>
            </a:r>
            <a:r>
              <a:rPr lang="en-ID" sz="2400" dirty="0" err="1"/>
              <a:t>sbgmn</a:t>
            </a:r>
            <a:r>
              <a:rPr lang="en-ID" sz="2400" dirty="0"/>
              <a:t> di </a:t>
            </a:r>
            <a:r>
              <a:rPr lang="en-ID" sz="2400" dirty="0" err="1"/>
              <a:t>banyak</a:t>
            </a:r>
            <a:r>
              <a:rPr lang="en-ID" sz="2400" dirty="0"/>
              <a:t> Negara, </a:t>
            </a:r>
            <a:r>
              <a:rPr lang="en-ID" sz="2400" dirty="0" err="1"/>
              <a:t>pemutaran</a:t>
            </a:r>
            <a:r>
              <a:rPr lang="en-ID" sz="2400" dirty="0"/>
              <a:t> </a:t>
            </a:r>
            <a:r>
              <a:rPr lang="en-ID" sz="2400" dirty="0" err="1"/>
              <a:t>perdana</a:t>
            </a:r>
            <a:r>
              <a:rPr lang="en-ID" sz="2400" dirty="0"/>
              <a:t> </a:t>
            </a:r>
            <a:r>
              <a:rPr lang="en-ID" sz="2400" i="1" dirty="0"/>
              <a:t>The Da Vinci Code </a:t>
            </a:r>
            <a:r>
              <a:rPr lang="en-ID" sz="2400" dirty="0"/>
              <a:t>di Indonesia </a:t>
            </a:r>
            <a:r>
              <a:rPr lang="en-ID" sz="2400" dirty="0" err="1"/>
              <a:t>juga</a:t>
            </a:r>
            <a:r>
              <a:rPr lang="en-ID" sz="2400" dirty="0"/>
              <a:t> </a:t>
            </a:r>
            <a:r>
              <a:rPr lang="en-ID" sz="2400" dirty="0" err="1"/>
              <a:t>dijejali</a:t>
            </a:r>
            <a:r>
              <a:rPr lang="en-ID" sz="2400" dirty="0"/>
              <a:t> </a:t>
            </a:r>
            <a:r>
              <a:rPr lang="en-ID" sz="2400" dirty="0" err="1"/>
              <a:t>penonton</a:t>
            </a:r>
            <a:r>
              <a:rPr lang="en-ID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924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Franklin Gothic Book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3537575" cy="2667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355237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38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D" sz="3600" dirty="0" err="1">
                <a:latin typeface="Franklin Gothic Book" pitchFamily="34" charset="0"/>
              </a:rPr>
              <a:t/>
            </a:r>
            <a:br>
              <a:rPr lang="en-ID" sz="3600" dirty="0" err="1">
                <a:latin typeface="Franklin Gothic Book" pitchFamily="34" charset="0"/>
              </a:rPr>
            </a:b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Lagu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Judas: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Cinta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Segitiga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Maria Magdalena,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Yesus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dan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Judas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sz="2600" dirty="0" err="1"/>
              <a:t>Lagu</a:t>
            </a:r>
            <a:r>
              <a:rPr lang="en-ID" sz="2600" dirty="0"/>
              <a:t> Lady Gaga, </a:t>
            </a:r>
            <a:r>
              <a:rPr lang="en-ID" sz="2600" i="1" dirty="0"/>
              <a:t>Judas, </a:t>
            </a:r>
            <a:r>
              <a:rPr lang="en-ID" sz="2600" dirty="0" err="1"/>
              <a:t>menyebabkan</a:t>
            </a:r>
            <a:r>
              <a:rPr lang="en-ID" sz="2600" dirty="0"/>
              <a:t> pro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kontra</a:t>
            </a:r>
            <a:r>
              <a:rPr lang="en-ID" sz="2600" dirty="0"/>
              <a:t>. </a:t>
            </a:r>
            <a:r>
              <a:rPr lang="en-ID" sz="2600" dirty="0" err="1"/>
              <a:t>Melalaui</a:t>
            </a:r>
            <a:r>
              <a:rPr lang="en-ID" sz="2600" dirty="0"/>
              <a:t> video </a:t>
            </a:r>
            <a:r>
              <a:rPr lang="en-ID" sz="2600" dirty="0" err="1"/>
              <a:t>klip</a:t>
            </a:r>
            <a:r>
              <a:rPr lang="en-ID" sz="2600" dirty="0"/>
              <a:t> yg </a:t>
            </a:r>
            <a:r>
              <a:rPr lang="en-ID" sz="2600" dirty="0" err="1"/>
              <a:t>diliris</a:t>
            </a:r>
            <a:r>
              <a:rPr lang="en-ID" sz="2600" dirty="0"/>
              <a:t> </a:t>
            </a:r>
            <a:r>
              <a:rPr lang="en-ID" sz="2600" dirty="0" err="1"/>
              <a:t>tanggal</a:t>
            </a:r>
            <a:r>
              <a:rPr lang="en-ID" sz="2600" dirty="0"/>
              <a:t> 5 Mei 2011, </a:t>
            </a:r>
            <a:r>
              <a:rPr lang="en-ID" sz="2600" dirty="0" err="1"/>
              <a:t>alur</a:t>
            </a:r>
            <a:r>
              <a:rPr lang="en-ID" sz="2600" dirty="0"/>
              <a:t> </a:t>
            </a:r>
            <a:r>
              <a:rPr lang="en-ID" sz="2600" dirty="0" err="1"/>
              <a:t>cerita</a:t>
            </a:r>
            <a:r>
              <a:rPr lang="en-ID" sz="2600" dirty="0"/>
              <a:t> </a:t>
            </a:r>
            <a:r>
              <a:rPr lang="en-ID" sz="2600" dirty="0" err="1"/>
              <a:t>syairnya</a:t>
            </a:r>
            <a:r>
              <a:rPr lang="en-ID" sz="2600" dirty="0"/>
              <a:t> </a:t>
            </a:r>
            <a:r>
              <a:rPr lang="en-ID" sz="2600" dirty="0" err="1"/>
              <a:t>diperjelas</a:t>
            </a:r>
            <a:r>
              <a:rPr lang="en-ID" sz="2600" dirty="0"/>
              <a:t>. Gaga </a:t>
            </a:r>
            <a:r>
              <a:rPr lang="en-ID" sz="2600" dirty="0" err="1"/>
              <a:t>berperan</a:t>
            </a:r>
            <a:r>
              <a:rPr lang="en-ID" sz="2600" dirty="0"/>
              <a:t> </a:t>
            </a:r>
            <a:r>
              <a:rPr lang="en-ID" sz="2600" dirty="0" err="1"/>
              <a:t>sbg</a:t>
            </a:r>
            <a:r>
              <a:rPr lang="en-ID" sz="2600" dirty="0"/>
              <a:t> Maria Magdalena. </a:t>
            </a:r>
            <a:r>
              <a:rPr lang="en-ID" sz="2600" dirty="0" err="1"/>
              <a:t>Perempuan</a:t>
            </a:r>
            <a:r>
              <a:rPr lang="en-ID" sz="2600" dirty="0"/>
              <a:t> yg </a:t>
            </a:r>
            <a:r>
              <a:rPr lang="en-ID" sz="2600" dirty="0" err="1"/>
              <a:t>dalam</a:t>
            </a:r>
            <a:r>
              <a:rPr lang="en-ID" sz="2600" dirty="0"/>
              <a:t> </a:t>
            </a:r>
            <a:r>
              <a:rPr lang="en-ID" sz="2600" dirty="0" err="1"/>
              <a:t>Injil</a:t>
            </a:r>
            <a:r>
              <a:rPr lang="en-ID" sz="2600" dirty="0"/>
              <a:t> Markus 16:1 </a:t>
            </a:r>
            <a:r>
              <a:rPr lang="en-ID" sz="2600" dirty="0" err="1"/>
              <a:t>disebutkan</a:t>
            </a:r>
            <a:r>
              <a:rPr lang="en-ID" sz="2600" dirty="0"/>
              <a:t> </a:t>
            </a:r>
            <a:r>
              <a:rPr lang="en-ID" sz="2600" dirty="0" err="1"/>
              <a:t>pernah</a:t>
            </a:r>
            <a:r>
              <a:rPr lang="en-ID" sz="2600" dirty="0"/>
              <a:t> </a:t>
            </a:r>
            <a:r>
              <a:rPr lang="en-ID" sz="2600" dirty="0" err="1"/>
              <a:t>mengurapi</a:t>
            </a:r>
            <a:r>
              <a:rPr lang="en-ID" sz="2600" dirty="0"/>
              <a:t> </a:t>
            </a:r>
            <a:r>
              <a:rPr lang="en-ID" sz="2600" dirty="0" err="1"/>
              <a:t>Yesus</a:t>
            </a:r>
            <a:r>
              <a:rPr lang="en-ID" sz="2600" dirty="0"/>
              <a:t> </a:t>
            </a:r>
            <a:r>
              <a:rPr lang="en-ID" sz="2600" dirty="0" err="1"/>
              <a:t>itu</a:t>
            </a:r>
            <a:r>
              <a:rPr lang="en-ID" sz="2600" dirty="0"/>
              <a:t>, </a:t>
            </a:r>
            <a:r>
              <a:rPr lang="en-ID" sz="2600" dirty="0" err="1"/>
              <a:t>dlm</a:t>
            </a:r>
            <a:r>
              <a:rPr lang="en-ID" sz="2600" dirty="0"/>
              <a:t> </a:t>
            </a:r>
            <a:r>
              <a:rPr lang="en-ID" sz="2600" dirty="0" err="1"/>
              <a:t>lagu</a:t>
            </a:r>
            <a:r>
              <a:rPr lang="en-ID" sz="2600" dirty="0"/>
              <a:t> </a:t>
            </a:r>
            <a:r>
              <a:rPr lang="en-ID" sz="2600" i="1" dirty="0"/>
              <a:t>Judas</a:t>
            </a:r>
            <a:r>
              <a:rPr lang="en-ID" sz="2600" dirty="0"/>
              <a:t>, </a:t>
            </a:r>
            <a:r>
              <a:rPr lang="en-ID" sz="2600" dirty="0" err="1"/>
              <a:t>digambarkan</a:t>
            </a:r>
            <a:r>
              <a:rPr lang="en-ID" sz="2600" dirty="0"/>
              <a:t> </a:t>
            </a:r>
            <a:r>
              <a:rPr lang="en-ID" sz="2600" dirty="0" err="1"/>
              <a:t>sbg</a:t>
            </a:r>
            <a:r>
              <a:rPr lang="en-ID" sz="2600" dirty="0"/>
              <a:t> </a:t>
            </a:r>
            <a:r>
              <a:rPr lang="en-ID" sz="2600" dirty="0" err="1"/>
              <a:t>kekasih</a:t>
            </a:r>
            <a:r>
              <a:rPr lang="en-ID" sz="2600" dirty="0"/>
              <a:t> </a:t>
            </a:r>
            <a:r>
              <a:rPr lang="en-ID" sz="2600" dirty="0" err="1"/>
              <a:t>Yesus</a:t>
            </a:r>
            <a:r>
              <a:rPr lang="en-ID" sz="2600" dirty="0"/>
              <a:t> yg </a:t>
            </a:r>
            <a:r>
              <a:rPr lang="en-ID" sz="2600" dirty="0" err="1"/>
              <a:t>memanggil Yesus</a:t>
            </a:r>
            <a:r>
              <a:rPr lang="en-ID" sz="2600" dirty="0"/>
              <a:t> </a:t>
            </a:r>
            <a:r>
              <a:rPr lang="en-ID" sz="2600" dirty="0" err="1"/>
              <a:t>dgn</a:t>
            </a:r>
            <a:r>
              <a:rPr lang="en-ID" sz="2600" dirty="0"/>
              <a:t> </a:t>
            </a:r>
            <a:r>
              <a:rPr lang="en-ID" sz="2600" dirty="0" err="1"/>
              <a:t>sapaan</a:t>
            </a:r>
            <a:r>
              <a:rPr lang="en-ID" sz="2600" dirty="0"/>
              <a:t> </a:t>
            </a:r>
            <a:r>
              <a:rPr lang="en-ID" sz="2600" dirty="0" err="1"/>
              <a:t>mesra</a:t>
            </a:r>
            <a:r>
              <a:rPr lang="en-ID" sz="2600" dirty="0"/>
              <a:t> </a:t>
            </a:r>
            <a:r>
              <a:rPr lang="en-ID" sz="2600" i="1" dirty="0"/>
              <a:t>“Baby.”</a:t>
            </a:r>
            <a:r>
              <a:rPr lang="en-ID" sz="2600" dirty="0"/>
              <a:t> </a:t>
            </a:r>
          </a:p>
          <a:p>
            <a:pPr marL="0" indent="0">
              <a:buNone/>
            </a:pPr>
            <a:endParaRPr lang="en-ID" sz="2600" dirty="0"/>
          </a:p>
          <a:p>
            <a:pPr marL="0" indent="0">
              <a:buNone/>
            </a:pPr>
            <a:r>
              <a:rPr lang="en-ID" sz="2600" dirty="0" err="1"/>
              <a:t>Wanita</a:t>
            </a:r>
            <a:r>
              <a:rPr lang="en-ID" sz="2600" dirty="0"/>
              <a:t> yg </a:t>
            </a:r>
            <a:r>
              <a:rPr lang="en-ID" sz="2600" dirty="0" err="1"/>
              <a:t>pada</a:t>
            </a:r>
            <a:r>
              <a:rPr lang="en-ID" sz="2600" dirty="0"/>
              <a:t> </a:t>
            </a:r>
            <a:r>
              <a:rPr lang="en-ID" sz="2600" dirty="0" err="1"/>
              <a:t>abad</a:t>
            </a:r>
            <a:r>
              <a:rPr lang="en-ID" sz="2600" dirty="0"/>
              <a:t> ke-6 </a:t>
            </a:r>
            <a:r>
              <a:rPr lang="en-ID" sz="2600" dirty="0" err="1"/>
              <a:t>oleh</a:t>
            </a:r>
            <a:r>
              <a:rPr lang="en-ID" sz="2600" dirty="0"/>
              <a:t> </a:t>
            </a:r>
            <a:r>
              <a:rPr lang="en-ID" sz="2600" dirty="0" err="1"/>
              <a:t>Paus</a:t>
            </a:r>
            <a:r>
              <a:rPr lang="en-ID" sz="2600" dirty="0"/>
              <a:t> Gregory I </a:t>
            </a:r>
            <a:r>
              <a:rPr lang="en-ID" sz="2600" dirty="0" err="1"/>
              <a:t>dikatakan</a:t>
            </a:r>
            <a:r>
              <a:rPr lang="en-ID" sz="2600" dirty="0"/>
              <a:t> </a:t>
            </a:r>
            <a:r>
              <a:rPr lang="en-ID" sz="2600" dirty="0" err="1"/>
              <a:t>sebagai</a:t>
            </a:r>
            <a:r>
              <a:rPr lang="en-ID" sz="2600" dirty="0"/>
              <a:t> </a:t>
            </a:r>
            <a:r>
              <a:rPr lang="en-ID" sz="2600" dirty="0" err="1"/>
              <a:t>pelacur</a:t>
            </a:r>
            <a:r>
              <a:rPr lang="en-ID" sz="2600" dirty="0"/>
              <a:t> </a:t>
            </a:r>
            <a:r>
              <a:rPr lang="en-ID" sz="2600" dirty="0" err="1"/>
              <a:t>itu</a:t>
            </a:r>
            <a:r>
              <a:rPr lang="en-ID" sz="2600" dirty="0"/>
              <a:t>, </a:t>
            </a:r>
            <a:r>
              <a:rPr lang="en-ID" sz="2600" dirty="0" err="1"/>
              <a:t>dalam</a:t>
            </a:r>
            <a:r>
              <a:rPr lang="en-ID" sz="2600" dirty="0"/>
              <a:t> </a:t>
            </a:r>
            <a:r>
              <a:rPr lang="en-ID" sz="2600" dirty="0" err="1"/>
              <a:t>lagu</a:t>
            </a:r>
            <a:r>
              <a:rPr lang="en-ID" sz="2600" dirty="0"/>
              <a:t> Gaga, </a:t>
            </a:r>
            <a:r>
              <a:rPr lang="en-ID" sz="2600" dirty="0" err="1"/>
              <a:t>dikatakan</a:t>
            </a:r>
            <a:r>
              <a:rPr lang="en-ID" sz="2600" dirty="0"/>
              <a:t> </a:t>
            </a:r>
            <a:r>
              <a:rPr lang="en-ID" sz="2600" dirty="0" err="1"/>
              <a:t>berselingkuh</a:t>
            </a:r>
            <a:r>
              <a:rPr lang="en-ID" sz="2600" dirty="0"/>
              <a:t>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Yudas</a:t>
            </a:r>
            <a:r>
              <a:rPr lang="en-ID" sz="2600" dirty="0"/>
              <a:t>, “</a:t>
            </a:r>
            <a:r>
              <a:rPr lang="en-ID" sz="2600" i="1" dirty="0"/>
              <a:t>But I’m still in love with Judas.</a:t>
            </a:r>
            <a:r>
              <a:rPr lang="en-ID" sz="2600" dirty="0"/>
              <a:t>” </a:t>
            </a:r>
            <a:r>
              <a:rPr lang="en-ID" sz="2600" dirty="0" err="1"/>
              <a:t>Padahal</a:t>
            </a:r>
            <a:r>
              <a:rPr lang="en-ID" sz="2600" dirty="0"/>
              <a:t>, </a:t>
            </a:r>
            <a:r>
              <a:rPr lang="en-ID" sz="2600" dirty="0" err="1"/>
              <a:t>dalam</a:t>
            </a:r>
            <a:r>
              <a:rPr lang="en-ID" sz="2600" dirty="0"/>
              <a:t> </a:t>
            </a:r>
            <a:r>
              <a:rPr lang="en-ID" sz="2600" dirty="0" err="1"/>
              <a:t>kepercayaan</a:t>
            </a:r>
            <a:r>
              <a:rPr lang="en-ID" sz="2600" dirty="0"/>
              <a:t> </a:t>
            </a:r>
            <a:r>
              <a:rPr lang="en-ID" sz="2600" dirty="0" err="1"/>
              <a:t>Kristiani</a:t>
            </a:r>
            <a:r>
              <a:rPr lang="en-ID" sz="2600" dirty="0"/>
              <a:t>, </a:t>
            </a:r>
            <a:r>
              <a:rPr lang="en-ID" sz="2600" dirty="0" err="1"/>
              <a:t>Yesus</a:t>
            </a:r>
            <a:r>
              <a:rPr lang="en-ID" sz="2600" dirty="0"/>
              <a:t> </a:t>
            </a:r>
            <a:r>
              <a:rPr lang="en-ID" sz="2600" dirty="0" err="1"/>
              <a:t>diyakini</a:t>
            </a:r>
            <a:r>
              <a:rPr lang="en-ID" sz="2600" dirty="0"/>
              <a:t> </a:t>
            </a:r>
            <a:r>
              <a:rPr lang="en-ID" sz="2600" dirty="0" err="1"/>
              <a:t>menjalani</a:t>
            </a:r>
            <a:r>
              <a:rPr lang="en-ID" sz="2600" dirty="0"/>
              <a:t> </a:t>
            </a:r>
            <a:r>
              <a:rPr lang="en-ID" sz="2600" dirty="0" err="1"/>
              <a:t>hidup</a:t>
            </a:r>
            <a:r>
              <a:rPr lang="en-ID" sz="2600" dirty="0"/>
              <a:t> </a:t>
            </a:r>
            <a:r>
              <a:rPr lang="en-ID" sz="2600" i="1" dirty="0" err="1"/>
              <a:t>selibat</a:t>
            </a:r>
            <a:r>
              <a:rPr lang="en-ID" sz="2600" dirty="0"/>
              <a:t> </a:t>
            </a:r>
            <a:r>
              <a:rPr lang="en-ID" sz="2600" dirty="0" err="1"/>
              <a:t>(tidak</a:t>
            </a:r>
            <a:r>
              <a:rPr lang="en-ID" sz="2600" dirty="0"/>
              <a:t> </a:t>
            </a:r>
            <a:r>
              <a:rPr lang="en-ID" sz="2600" dirty="0" err="1"/>
              <a:t>menikah)</a:t>
            </a:r>
            <a:r>
              <a:rPr lang="en-ID" sz="2600" dirty="0"/>
              <a:t>. </a:t>
            </a:r>
            <a:r>
              <a:rPr lang="en-ID" sz="2600" dirty="0" err="1"/>
              <a:t>Yudas</a:t>
            </a:r>
            <a:r>
              <a:rPr lang="en-ID" sz="2600" dirty="0"/>
              <a:t>, </a:t>
            </a:r>
            <a:r>
              <a:rPr lang="en-ID" sz="2600" dirty="0" err="1"/>
              <a:t>menurut</a:t>
            </a:r>
            <a:r>
              <a:rPr lang="en-ID" sz="2600" dirty="0"/>
              <a:t> </a:t>
            </a:r>
            <a:r>
              <a:rPr lang="en-ID" sz="2600" dirty="0" err="1"/>
              <a:t>Injil</a:t>
            </a:r>
            <a:r>
              <a:rPr lang="en-ID" sz="2600" dirty="0"/>
              <a:t> </a:t>
            </a:r>
            <a:r>
              <a:rPr lang="en-ID" sz="2600" dirty="0" err="1"/>
              <a:t>Matius</a:t>
            </a:r>
            <a:r>
              <a:rPr lang="en-ID" sz="2600" dirty="0"/>
              <a:t> 26:14-15, </a:t>
            </a:r>
            <a:r>
              <a:rPr lang="en-ID" sz="2600" dirty="0" err="1"/>
              <a:t>adalah</a:t>
            </a:r>
            <a:r>
              <a:rPr lang="en-ID" sz="2600" dirty="0"/>
              <a:t> </a:t>
            </a:r>
            <a:r>
              <a:rPr lang="en-ID" sz="2600" dirty="0" err="1"/>
              <a:t>seorang</a:t>
            </a:r>
            <a:r>
              <a:rPr lang="en-ID" sz="2600" dirty="0"/>
              <a:t> </a:t>
            </a:r>
            <a:r>
              <a:rPr lang="en-ID" sz="2600" dirty="0" err="1"/>
              <a:t>penghianat</a:t>
            </a:r>
            <a:r>
              <a:rPr lang="en-ID" sz="2600" dirty="0"/>
              <a:t> yg </a:t>
            </a:r>
            <a:r>
              <a:rPr lang="en-ID" sz="2600" dirty="0" err="1"/>
              <a:t>bersedia</a:t>
            </a:r>
            <a:r>
              <a:rPr lang="en-ID" sz="2600" dirty="0"/>
              <a:t> </a:t>
            </a:r>
            <a:r>
              <a:rPr lang="en-ID" sz="2600" dirty="0" err="1"/>
              <a:t>menyerahkan</a:t>
            </a:r>
            <a:r>
              <a:rPr lang="en-ID" sz="2600" dirty="0"/>
              <a:t> </a:t>
            </a:r>
            <a:r>
              <a:rPr lang="en-ID" sz="2600" dirty="0" err="1"/>
              <a:t>Yesus</a:t>
            </a:r>
            <a:r>
              <a:rPr lang="en-ID" sz="2600" dirty="0"/>
              <a:t> agar </a:t>
            </a:r>
            <a:r>
              <a:rPr lang="en-ID" sz="2600" dirty="0" err="1"/>
              <a:t>disalib</a:t>
            </a:r>
            <a:r>
              <a:rPr lang="en-ID" sz="2600" dirty="0"/>
              <a:t> demi </a:t>
            </a:r>
            <a:r>
              <a:rPr lang="en-ID" sz="2600" dirty="0" err="1"/>
              <a:t>tiga</a:t>
            </a:r>
            <a:r>
              <a:rPr lang="en-ID" sz="2600" dirty="0"/>
              <a:t> </a:t>
            </a:r>
            <a:r>
              <a:rPr lang="en-ID" sz="2600" dirty="0" err="1"/>
              <a:t>puluh</a:t>
            </a:r>
            <a:r>
              <a:rPr lang="en-ID" sz="2600" dirty="0"/>
              <a:t> keeping </a:t>
            </a:r>
            <a:r>
              <a:rPr lang="en-ID" sz="2600" dirty="0" err="1"/>
              <a:t>uang</a:t>
            </a:r>
            <a:r>
              <a:rPr lang="en-ID" sz="2600" dirty="0"/>
              <a:t> </a:t>
            </a:r>
            <a:r>
              <a:rPr lang="en-ID" sz="2600" dirty="0" err="1"/>
              <a:t>perak</a:t>
            </a:r>
            <a:r>
              <a:rPr lang="en-ID" sz="2600" dirty="0"/>
              <a:t>. </a:t>
            </a:r>
            <a:r>
              <a:rPr lang="en-ID" sz="2600" dirty="0" err="1"/>
              <a:t>Lagu</a:t>
            </a:r>
            <a:r>
              <a:rPr lang="en-ID" sz="2600" dirty="0"/>
              <a:t> </a:t>
            </a:r>
            <a:r>
              <a:rPr lang="en-ID" sz="2600" dirty="0" err="1"/>
              <a:t>dlm</a:t>
            </a:r>
            <a:r>
              <a:rPr lang="en-ID" sz="2600" dirty="0"/>
              <a:t> album </a:t>
            </a:r>
            <a:r>
              <a:rPr lang="en-ID" sz="2600" i="1" dirty="0"/>
              <a:t>Born This Way</a:t>
            </a:r>
            <a:r>
              <a:rPr lang="en-ID" sz="2600" dirty="0"/>
              <a:t> </a:t>
            </a:r>
            <a:r>
              <a:rPr lang="en-ID" sz="2600" dirty="0" err="1"/>
              <a:t>tadi</a:t>
            </a:r>
            <a:r>
              <a:rPr lang="en-ID" sz="2600" dirty="0"/>
              <a:t> </a:t>
            </a:r>
            <a:r>
              <a:rPr lang="en-ID" sz="2600" dirty="0" err="1"/>
              <a:t>membuat</a:t>
            </a:r>
            <a:r>
              <a:rPr lang="en-ID" sz="2600" dirty="0"/>
              <a:t> </a:t>
            </a:r>
            <a:r>
              <a:rPr lang="en-ID" sz="2600" dirty="0" err="1"/>
              <a:t>marah</a:t>
            </a:r>
            <a:r>
              <a:rPr lang="en-ID" sz="2600" dirty="0"/>
              <a:t> </a:t>
            </a:r>
            <a:r>
              <a:rPr lang="en-ID" sz="2600" dirty="0" err="1"/>
              <a:t>umat</a:t>
            </a:r>
            <a:r>
              <a:rPr lang="en-ID" sz="2600" dirty="0"/>
              <a:t> </a:t>
            </a:r>
            <a:r>
              <a:rPr lang="en-ID" sz="2600" dirty="0" err="1"/>
              <a:t>Katholik</a:t>
            </a:r>
            <a:r>
              <a:rPr lang="en-ID" sz="2600" dirty="0"/>
              <a:t>.</a:t>
            </a:r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7145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ID" sz="3600" dirty="0" err="1">
                <a:latin typeface="Franklin Gothic Book" pitchFamily="34" charset="0"/>
                <a:ea typeface="Calibri"/>
                <a:cs typeface="Times New Roman"/>
              </a:rPr>
              <a:t/>
            </a:r>
            <a:br>
              <a:rPr lang="en-ID" sz="3600" dirty="0" err="1">
                <a:latin typeface="Franklin Gothic Book" pitchFamily="34" charset="0"/>
                <a:ea typeface="Calibri"/>
                <a:cs typeface="Times New Roman"/>
              </a:rPr>
            </a:b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Iklan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Es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Krim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Antonio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Federici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: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Suster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Hamil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</a:b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200" dirty="0" err="1"/>
              <a:t>Iklan</a:t>
            </a:r>
            <a:r>
              <a:rPr lang="en-ID" sz="2200" dirty="0"/>
              <a:t> </a:t>
            </a:r>
            <a:r>
              <a:rPr lang="en-ID" sz="2200" dirty="0" err="1"/>
              <a:t>milik</a:t>
            </a:r>
            <a:r>
              <a:rPr lang="en-ID" sz="2200" dirty="0"/>
              <a:t> Antonio </a:t>
            </a:r>
            <a:r>
              <a:rPr lang="en-ID" sz="2200" dirty="0" err="1"/>
              <a:t>Federici</a:t>
            </a:r>
            <a:r>
              <a:rPr lang="en-ID" sz="2200" dirty="0"/>
              <a:t>, </a:t>
            </a:r>
            <a:r>
              <a:rPr lang="en-ID" sz="2200" dirty="0" err="1"/>
              <a:t>perusahaan</a:t>
            </a:r>
            <a:r>
              <a:rPr lang="en-ID" sz="2200" dirty="0"/>
              <a:t> </a:t>
            </a:r>
            <a:r>
              <a:rPr lang="en-ID" sz="2200" dirty="0" err="1"/>
              <a:t>berbasis</a:t>
            </a:r>
            <a:r>
              <a:rPr lang="en-ID" sz="2200" dirty="0"/>
              <a:t> di </a:t>
            </a:r>
            <a:r>
              <a:rPr lang="en-ID" sz="2200" dirty="0" err="1"/>
              <a:t>Inggris</a:t>
            </a:r>
            <a:r>
              <a:rPr lang="en-ID" sz="2200" dirty="0"/>
              <a:t>, </a:t>
            </a:r>
            <a:r>
              <a:rPr lang="en-ID" sz="2200" dirty="0" err="1"/>
              <a:t>bergambar</a:t>
            </a:r>
            <a:r>
              <a:rPr lang="en-ID" sz="2200" dirty="0"/>
              <a:t> </a:t>
            </a:r>
            <a:r>
              <a:rPr lang="en-ID" sz="2200" dirty="0" err="1"/>
              <a:t>seorang</a:t>
            </a:r>
            <a:r>
              <a:rPr lang="en-ID" sz="2200" dirty="0"/>
              <a:t> </a:t>
            </a:r>
            <a:r>
              <a:rPr lang="en-ID" sz="2200" dirty="0" err="1"/>
              <a:t>suster</a:t>
            </a:r>
            <a:r>
              <a:rPr lang="en-ID" sz="2200" dirty="0"/>
              <a:t> </a:t>
            </a:r>
            <a:r>
              <a:rPr lang="en-ID" sz="2200" dirty="0" err="1"/>
              <a:t>hamil</a:t>
            </a:r>
            <a:r>
              <a:rPr lang="en-ID" sz="2200" dirty="0"/>
              <a:t> yg </a:t>
            </a:r>
            <a:r>
              <a:rPr lang="en-ID" sz="2200" dirty="0" err="1"/>
              <a:t>sedang</a:t>
            </a:r>
            <a:r>
              <a:rPr lang="en-ID" sz="2200" dirty="0"/>
              <a:t> </a:t>
            </a:r>
            <a:r>
              <a:rPr lang="en-ID" sz="2200" dirty="0" err="1"/>
              <a:t>menikmati</a:t>
            </a:r>
            <a:r>
              <a:rPr lang="en-ID" sz="2200" dirty="0"/>
              <a:t> </a:t>
            </a:r>
            <a:r>
              <a:rPr lang="en-ID" sz="2200" dirty="0" err="1"/>
              <a:t>es</a:t>
            </a:r>
            <a:r>
              <a:rPr lang="en-ID" sz="2200" dirty="0"/>
              <a:t> </a:t>
            </a:r>
            <a:r>
              <a:rPr lang="en-ID" sz="2200" dirty="0" err="1"/>
              <a:t>krim</a:t>
            </a:r>
            <a:r>
              <a:rPr lang="en-ID" sz="2200" dirty="0"/>
              <a:t> </a:t>
            </a:r>
            <a:r>
              <a:rPr lang="en-ID" sz="2200" dirty="0" err="1"/>
              <a:t>bercita rasa</a:t>
            </a:r>
            <a:r>
              <a:rPr lang="en-ID" sz="2200" dirty="0"/>
              <a:t> Italia. Advertising yg </a:t>
            </a:r>
            <a:r>
              <a:rPr lang="en-ID" sz="2200" dirty="0" err="1"/>
              <a:t>muncul</a:t>
            </a:r>
            <a:r>
              <a:rPr lang="en-ID" sz="2200" dirty="0"/>
              <a:t> </a:t>
            </a:r>
            <a:r>
              <a:rPr lang="en-ID" sz="2200" dirty="0" err="1"/>
              <a:t>scr</a:t>
            </a:r>
            <a:r>
              <a:rPr lang="en-ID" sz="2200" dirty="0"/>
              <a:t> </a:t>
            </a:r>
            <a:r>
              <a:rPr lang="en-ID" sz="2200" dirty="0" err="1"/>
              <a:t>bersamaan</a:t>
            </a:r>
            <a:r>
              <a:rPr lang="en-ID" sz="2200" dirty="0"/>
              <a:t> </a:t>
            </a:r>
            <a:r>
              <a:rPr lang="en-ID" sz="2200" dirty="0" err="1"/>
              <a:t>dlm</a:t>
            </a:r>
            <a:r>
              <a:rPr lang="en-ID" sz="2200" dirty="0"/>
              <a:t> </a:t>
            </a:r>
            <a:r>
              <a:rPr lang="en-ID" sz="2200" dirty="0" err="1"/>
              <a:t>majalah</a:t>
            </a:r>
            <a:r>
              <a:rPr lang="en-ID" sz="2200" dirty="0"/>
              <a:t> </a:t>
            </a:r>
            <a:r>
              <a:rPr lang="en-ID" sz="2200" i="1" dirty="0"/>
              <a:t>The Lady</a:t>
            </a:r>
            <a:r>
              <a:rPr lang="en-ID" sz="2200" dirty="0"/>
              <a:t>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i="1" dirty="0" err="1"/>
              <a:t>Grazia</a:t>
            </a:r>
            <a:r>
              <a:rPr lang="en-ID" sz="2200" dirty="0"/>
              <a:t> </a:t>
            </a:r>
            <a:r>
              <a:rPr lang="en-ID" sz="2200" dirty="0" err="1"/>
              <a:t>itu</a:t>
            </a:r>
            <a:r>
              <a:rPr lang="en-ID" sz="2200" dirty="0"/>
              <a:t> </a:t>
            </a:r>
            <a:r>
              <a:rPr lang="en-ID" sz="2200" dirty="0" err="1"/>
              <a:t>bertulisan</a:t>
            </a:r>
            <a:r>
              <a:rPr lang="en-ID" sz="2200" dirty="0"/>
              <a:t> </a:t>
            </a:r>
            <a:r>
              <a:rPr lang="en-ID" sz="2200" i="1" dirty="0"/>
              <a:t>immaculately </a:t>
            </a:r>
            <a:r>
              <a:rPr lang="en-ID" sz="2200" i="1" dirty="0" smtClean="0"/>
              <a:t>conceived. </a:t>
            </a:r>
            <a:r>
              <a:rPr lang="en-ID" sz="2200" dirty="0" err="1" smtClean="0"/>
              <a:t>Hasilnya</a:t>
            </a:r>
            <a:r>
              <a:rPr lang="en-ID" sz="2200" dirty="0"/>
              <a:t>, </a:t>
            </a:r>
            <a:r>
              <a:rPr lang="en-ID" sz="2200" dirty="0" err="1"/>
              <a:t>majalah</a:t>
            </a:r>
            <a:r>
              <a:rPr lang="en-ID" sz="2200" dirty="0"/>
              <a:t> </a:t>
            </a:r>
            <a:r>
              <a:rPr lang="en-ID" sz="2200" dirty="0" err="1"/>
              <a:t>tersebut</a:t>
            </a:r>
            <a:r>
              <a:rPr lang="en-ID" sz="2200" dirty="0"/>
              <a:t> menuai </a:t>
            </a:r>
            <a:r>
              <a:rPr lang="en-ID" sz="2200" dirty="0" err="1"/>
              <a:t>protes</a:t>
            </a:r>
            <a:r>
              <a:rPr lang="en-ID" sz="2200" dirty="0"/>
              <a:t> </a:t>
            </a:r>
            <a:r>
              <a:rPr lang="en-ID" sz="2200" dirty="0" err="1"/>
              <a:t>pembaca</a:t>
            </a:r>
            <a:r>
              <a:rPr lang="en-ID" sz="2200" dirty="0"/>
              <a:t>. </a:t>
            </a:r>
            <a:r>
              <a:rPr lang="en-ID" sz="2200" dirty="0" err="1"/>
              <a:t>Bahkan</a:t>
            </a:r>
            <a:r>
              <a:rPr lang="en-ID" sz="2200" dirty="0"/>
              <a:t>, otorita </a:t>
            </a:r>
            <a:r>
              <a:rPr lang="en-ID" sz="2200" dirty="0" err="1"/>
              <a:t>lembaga</a:t>
            </a:r>
            <a:r>
              <a:rPr lang="en-ID" sz="2200" dirty="0"/>
              <a:t> </a:t>
            </a:r>
            <a:r>
              <a:rPr lang="en-ID" sz="2200" dirty="0" err="1"/>
              <a:t>indepeden</a:t>
            </a:r>
            <a:r>
              <a:rPr lang="en-ID" sz="2200" dirty="0"/>
              <a:t> </a:t>
            </a:r>
            <a:r>
              <a:rPr lang="en-ID" sz="2200" dirty="0" err="1"/>
              <a:t>regulasi</a:t>
            </a:r>
            <a:r>
              <a:rPr lang="en-ID" sz="2200" dirty="0"/>
              <a:t> </a:t>
            </a:r>
            <a:r>
              <a:rPr lang="en-ID" sz="2200" dirty="0" err="1"/>
              <a:t>periklanan</a:t>
            </a:r>
            <a:r>
              <a:rPr lang="en-ID" sz="2200" dirty="0"/>
              <a:t> </a:t>
            </a:r>
            <a:r>
              <a:rPr lang="en-ID" sz="2200" dirty="0" err="1"/>
              <a:t>Inggris</a:t>
            </a:r>
            <a:r>
              <a:rPr lang="en-ID" sz="2200" dirty="0"/>
              <a:t>, </a:t>
            </a:r>
            <a:r>
              <a:rPr lang="en-ID" sz="2200" i="1" dirty="0"/>
              <a:t>Advertising Standards Authority (ASA)</a:t>
            </a:r>
            <a:r>
              <a:rPr lang="en-ID" sz="2200" dirty="0"/>
              <a:t>, berkata: </a:t>
            </a:r>
            <a:r>
              <a:rPr lang="en-ID" sz="2200" i="1" dirty="0"/>
              <a:t>“</a:t>
            </a:r>
            <a:r>
              <a:rPr lang="en-ID" sz="2200" i="1" dirty="0" err="1"/>
              <a:t>Penggunaan</a:t>
            </a:r>
            <a:r>
              <a:rPr lang="en-ID" sz="2200" i="1" dirty="0"/>
              <a:t> </a:t>
            </a:r>
            <a:r>
              <a:rPr lang="en-ID" sz="2200" i="1" dirty="0" err="1"/>
              <a:t>iklan</a:t>
            </a:r>
            <a:r>
              <a:rPr lang="en-ID" sz="2200" i="1" dirty="0"/>
              <a:t> </a:t>
            </a:r>
            <a:r>
              <a:rPr lang="en-ID" sz="2200" i="1" dirty="0" err="1"/>
              <a:t>suster</a:t>
            </a:r>
            <a:r>
              <a:rPr lang="en-ID" sz="2200" i="1" dirty="0"/>
              <a:t> </a:t>
            </a:r>
            <a:r>
              <a:rPr lang="en-ID" sz="2200" i="1" dirty="0" err="1"/>
              <a:t>hamil</a:t>
            </a:r>
            <a:r>
              <a:rPr lang="en-ID" sz="2200" i="1" dirty="0"/>
              <a:t> </a:t>
            </a:r>
            <a:r>
              <a:rPr lang="en-ID" sz="2200" i="1" dirty="0" err="1"/>
              <a:t>telah</a:t>
            </a:r>
            <a:r>
              <a:rPr lang="en-ID" sz="2200" i="1" dirty="0"/>
              <a:t> </a:t>
            </a:r>
            <a:r>
              <a:rPr lang="en-ID" sz="2200" i="1" dirty="0" err="1"/>
              <a:t>melukai</a:t>
            </a:r>
            <a:r>
              <a:rPr lang="en-ID" sz="2200" i="1" dirty="0"/>
              <a:t> </a:t>
            </a:r>
            <a:r>
              <a:rPr lang="en-ID" sz="2200" i="1" dirty="0" err="1"/>
              <a:t>kepercayaan</a:t>
            </a:r>
            <a:r>
              <a:rPr lang="en-ID" sz="2200" i="1" dirty="0"/>
              <a:t> </a:t>
            </a:r>
            <a:r>
              <a:rPr lang="en-ID" sz="2200" i="1" dirty="0" err="1"/>
              <a:t>Katolik</a:t>
            </a:r>
            <a:r>
              <a:rPr lang="en-ID" sz="2200" i="1" dirty="0"/>
              <a:t> Roma.” </a:t>
            </a:r>
          </a:p>
          <a:p>
            <a:pPr marL="0" indent="0">
              <a:buNone/>
            </a:pPr>
            <a:r>
              <a:rPr lang="en-ID" sz="2200" dirty="0" err="1"/>
              <a:t>Sebelumnya</a:t>
            </a:r>
            <a:r>
              <a:rPr lang="en-ID" sz="2200" dirty="0"/>
              <a:t>, </a:t>
            </a:r>
            <a:r>
              <a:rPr lang="en-ID" sz="2200" dirty="0" err="1"/>
              <a:t>Juli</a:t>
            </a:r>
            <a:r>
              <a:rPr lang="en-ID" sz="2200" dirty="0"/>
              <a:t> 2009, ASA </a:t>
            </a:r>
            <a:r>
              <a:rPr lang="en-ID" sz="2200" dirty="0" err="1"/>
              <a:t>juga</a:t>
            </a:r>
            <a:r>
              <a:rPr lang="en-ID" sz="2200" dirty="0"/>
              <a:t> </a:t>
            </a:r>
            <a:r>
              <a:rPr lang="en-ID" sz="2200" dirty="0" err="1"/>
              <a:t>pernah</a:t>
            </a:r>
            <a:r>
              <a:rPr lang="en-ID" sz="2200" dirty="0"/>
              <a:t> </a:t>
            </a:r>
            <a:r>
              <a:rPr lang="en-ID" sz="2200" dirty="0" err="1"/>
              <a:t>melarang</a:t>
            </a:r>
            <a:r>
              <a:rPr lang="en-ID" sz="2200" dirty="0"/>
              <a:t> </a:t>
            </a:r>
            <a:r>
              <a:rPr lang="en-ID" sz="2200" dirty="0" err="1"/>
              <a:t>iklan</a:t>
            </a:r>
            <a:r>
              <a:rPr lang="en-ID" sz="2200" dirty="0"/>
              <a:t> Antonio </a:t>
            </a:r>
            <a:r>
              <a:rPr lang="en-ID" sz="2200" dirty="0" err="1"/>
              <a:t>Federici</a:t>
            </a:r>
            <a:r>
              <a:rPr lang="en-ID" sz="2200" dirty="0"/>
              <a:t> </a:t>
            </a:r>
            <a:r>
              <a:rPr lang="en-ID" sz="2200" dirty="0" err="1"/>
              <a:t>lainnya</a:t>
            </a:r>
            <a:r>
              <a:rPr lang="en-ID" sz="2200" dirty="0"/>
              <a:t> yg </a:t>
            </a:r>
            <a:r>
              <a:rPr lang="en-ID" sz="2200" dirty="0" err="1"/>
              <a:t>memperlihatkan</a:t>
            </a:r>
            <a:r>
              <a:rPr lang="en-ID" sz="2200" dirty="0"/>
              <a:t> </a:t>
            </a:r>
            <a:r>
              <a:rPr lang="en-ID" sz="2200" dirty="0" err="1"/>
              <a:t>gambar</a:t>
            </a:r>
            <a:r>
              <a:rPr lang="en-ID" sz="2200" dirty="0"/>
              <a:t> </a:t>
            </a:r>
            <a:r>
              <a:rPr lang="en-ID" sz="2200" dirty="0" err="1"/>
              <a:t>seorang</a:t>
            </a:r>
            <a:r>
              <a:rPr lang="en-ID" sz="2200" dirty="0"/>
              <a:t> pastor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suster</a:t>
            </a:r>
            <a:r>
              <a:rPr lang="en-ID" sz="2200" dirty="0"/>
              <a:t> </a:t>
            </a:r>
            <a:r>
              <a:rPr lang="en-ID" sz="2200" dirty="0" err="1"/>
              <a:t>akan</a:t>
            </a:r>
            <a:r>
              <a:rPr lang="en-ID" sz="2200" dirty="0"/>
              <a:t> </a:t>
            </a:r>
            <a:r>
              <a:rPr lang="en-ID" sz="2200" dirty="0" err="1"/>
              <a:t>berciuman</a:t>
            </a:r>
            <a:r>
              <a:rPr lang="en-ID" sz="2200" dirty="0"/>
              <a:t>.</a:t>
            </a:r>
            <a:r>
              <a:rPr lang="en-US" sz="2200" dirty="0"/>
              <a:t> </a:t>
            </a:r>
            <a:r>
              <a:rPr lang="en-ID" sz="2200" dirty="0" err="1"/>
              <a:t>Pihak</a:t>
            </a:r>
            <a:r>
              <a:rPr lang="en-ID" sz="2200" dirty="0"/>
              <a:t> </a:t>
            </a:r>
            <a:r>
              <a:rPr lang="en-ID" sz="2200" dirty="0" err="1"/>
              <a:t>Federici</a:t>
            </a:r>
            <a:r>
              <a:rPr lang="en-ID" sz="2200" dirty="0"/>
              <a:t> </a:t>
            </a:r>
            <a:r>
              <a:rPr lang="en-ID" sz="2200" dirty="0" err="1"/>
              <a:t>mengklaim</a:t>
            </a:r>
            <a:r>
              <a:rPr lang="en-ID" sz="2200" dirty="0"/>
              <a:t> </a:t>
            </a:r>
            <a:r>
              <a:rPr lang="en-ID" sz="2200" dirty="0" err="1"/>
              <a:t>iklan</a:t>
            </a:r>
            <a:r>
              <a:rPr lang="en-ID" sz="2200" dirty="0"/>
              <a:t> </a:t>
            </a:r>
            <a:r>
              <a:rPr lang="en-ID" sz="2200" dirty="0" err="1"/>
              <a:t>itu</a:t>
            </a:r>
            <a:r>
              <a:rPr lang="en-ID" sz="2200" dirty="0"/>
              <a:t> </a:t>
            </a:r>
            <a:r>
              <a:rPr lang="en-ID" sz="2200" dirty="0" err="1"/>
              <a:t>merupakan</a:t>
            </a:r>
            <a:r>
              <a:rPr lang="en-ID" sz="2200" dirty="0"/>
              <a:t> “</a:t>
            </a:r>
            <a:r>
              <a:rPr lang="en-ID" sz="2200" dirty="0" err="1"/>
              <a:t>humor</a:t>
            </a:r>
            <a:r>
              <a:rPr lang="en-ID" sz="2200" dirty="0"/>
              <a:t> </a:t>
            </a:r>
            <a:r>
              <a:rPr lang="en-ID" sz="2200" dirty="0" err="1"/>
              <a:t>kelas</a:t>
            </a:r>
            <a:r>
              <a:rPr lang="en-ID" sz="2200" dirty="0"/>
              <a:t> </a:t>
            </a:r>
            <a:r>
              <a:rPr lang="en-ID" sz="2200" dirty="0" err="1"/>
              <a:t>tinggi</a:t>
            </a:r>
            <a:r>
              <a:rPr lang="en-ID" sz="2200" dirty="0"/>
              <a:t>”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pesannya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“</a:t>
            </a:r>
            <a:r>
              <a:rPr lang="en-ID" sz="2200" dirty="0" err="1"/>
              <a:t>Es</a:t>
            </a:r>
            <a:r>
              <a:rPr lang="en-ID" sz="2200" dirty="0"/>
              <a:t> </a:t>
            </a:r>
            <a:r>
              <a:rPr lang="en-ID" sz="2200" dirty="0" err="1"/>
              <a:t>krim</a:t>
            </a:r>
            <a:r>
              <a:rPr lang="en-ID" sz="2200" dirty="0"/>
              <a:t> </a:t>
            </a:r>
            <a:r>
              <a:rPr lang="en-ID" sz="2200" dirty="0" err="1"/>
              <a:t>sebagai</a:t>
            </a:r>
            <a:r>
              <a:rPr lang="en-ID" sz="2200" dirty="0"/>
              <a:t> agama kami.” </a:t>
            </a:r>
            <a:r>
              <a:rPr lang="en-ID" sz="2200" dirty="0" err="1"/>
              <a:t>Lebih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itu</a:t>
            </a:r>
            <a:r>
              <a:rPr lang="en-ID" sz="2200" dirty="0"/>
              <a:t>, </a:t>
            </a:r>
            <a:r>
              <a:rPr lang="en-ID" sz="2200" dirty="0" err="1"/>
              <a:t>perusahaan</a:t>
            </a:r>
            <a:r>
              <a:rPr lang="en-ID" sz="2200" dirty="0"/>
              <a:t> </a:t>
            </a:r>
            <a:r>
              <a:rPr lang="en-ID" sz="2200" dirty="0" err="1"/>
              <a:t>tersebut</a:t>
            </a:r>
            <a:r>
              <a:rPr lang="en-ID" sz="2200" dirty="0"/>
              <a:t> </a:t>
            </a:r>
            <a:r>
              <a:rPr lang="en-ID" sz="2200" dirty="0" err="1"/>
              <a:t>bertekad</a:t>
            </a:r>
            <a:r>
              <a:rPr lang="en-ID" sz="2200" dirty="0"/>
              <a:t> </a:t>
            </a:r>
            <a:r>
              <a:rPr lang="en-ID" sz="2200" dirty="0" err="1"/>
              <a:t>memajang</a:t>
            </a:r>
            <a:r>
              <a:rPr lang="en-ID" sz="2200" dirty="0"/>
              <a:t> poster </a:t>
            </a:r>
            <a:r>
              <a:rPr lang="en-ID" sz="2200" dirty="0" err="1"/>
              <a:t>baru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menentang</a:t>
            </a:r>
            <a:r>
              <a:rPr lang="en-ID" sz="2200" dirty="0"/>
              <a:t> </a:t>
            </a:r>
            <a:r>
              <a:rPr lang="en-ID" sz="2200" dirty="0" err="1"/>
              <a:t>larangan</a:t>
            </a:r>
            <a:r>
              <a:rPr lang="en-ID" sz="2200" dirty="0"/>
              <a:t> ASA di </a:t>
            </a:r>
            <a:r>
              <a:rPr lang="en-ID" sz="2200" dirty="0" err="1"/>
              <a:t>Westminter</a:t>
            </a:r>
            <a:r>
              <a:rPr lang="en-ID" sz="2200" dirty="0"/>
              <a:t> Abbey, </a:t>
            </a:r>
            <a:r>
              <a:rPr lang="en-ID" sz="2200" dirty="0" err="1"/>
              <a:t>tempat</a:t>
            </a:r>
            <a:r>
              <a:rPr lang="en-ID" sz="2200" dirty="0"/>
              <a:t> yg </a:t>
            </a:r>
            <a:r>
              <a:rPr lang="en-ID" sz="2200" dirty="0" err="1"/>
              <a:t>akan</a:t>
            </a:r>
            <a:r>
              <a:rPr lang="en-ID" sz="2200" dirty="0"/>
              <a:t> </a:t>
            </a:r>
            <a:r>
              <a:rPr lang="en-ID" sz="2200" dirty="0" err="1"/>
              <a:t>dikunjungi</a:t>
            </a:r>
            <a:r>
              <a:rPr lang="en-ID" sz="2200" dirty="0"/>
              <a:t> </a:t>
            </a:r>
            <a:r>
              <a:rPr lang="en-ID" sz="2200" dirty="0" err="1"/>
              <a:t>Paus</a:t>
            </a:r>
            <a:r>
              <a:rPr lang="en-ID" sz="2200" dirty="0"/>
              <a:t> </a:t>
            </a:r>
            <a:r>
              <a:rPr lang="en-ID" sz="2200" dirty="0" err="1"/>
              <a:t>Benediktus</a:t>
            </a:r>
            <a:r>
              <a:rPr lang="en-ID" sz="2200" dirty="0"/>
              <a:t> XVI </a:t>
            </a:r>
            <a:r>
              <a:rPr lang="en-ID" sz="2200" dirty="0" err="1"/>
              <a:t>sebelum</a:t>
            </a:r>
            <a:r>
              <a:rPr lang="en-ID" sz="2200" dirty="0"/>
              <a:t> </a:t>
            </a:r>
            <a:r>
              <a:rPr lang="en-ID" sz="2200" dirty="0" err="1"/>
              <a:t>menggelar</a:t>
            </a:r>
            <a:r>
              <a:rPr lang="en-ID" sz="2200" dirty="0"/>
              <a:t> </a:t>
            </a:r>
            <a:r>
              <a:rPr lang="en-ID" sz="2200" dirty="0" err="1"/>
              <a:t>misa</a:t>
            </a:r>
            <a:r>
              <a:rPr lang="en-ID" sz="2200" dirty="0"/>
              <a:t> di </a:t>
            </a:r>
            <a:r>
              <a:rPr lang="en-ID" sz="2200" dirty="0" err="1"/>
              <a:t>Katedral</a:t>
            </a:r>
            <a:r>
              <a:rPr lang="en-ID" sz="2200" dirty="0"/>
              <a:t> Westminster.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51296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ID" sz="3600" dirty="0">
                <a:latin typeface="Franklin Gothic Book" pitchFamily="34" charset="0"/>
              </a:rPr>
              <a:t> </a:t>
            </a:r>
            <a:r>
              <a:rPr lang="en-US" sz="3600" dirty="0">
                <a:latin typeface="Franklin Gothic Book" pitchFamily="34" charset="0"/>
              </a:rPr>
              <a:t/>
            </a:r>
            <a:br>
              <a:rPr lang="en-US" sz="3600" dirty="0">
                <a:latin typeface="Franklin Gothic Book" pitchFamily="34" charset="0"/>
              </a:rPr>
            </a:b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Album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Manusia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Setengah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Dewa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: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Dewa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Wisnu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Setengah</a:t>
            </a:r>
            <a:r>
              <a:rPr lang="en-ID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ID" sz="3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Manusia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/>
              <a:t>Album </a:t>
            </a:r>
            <a:r>
              <a:rPr lang="en-ID" sz="2400" dirty="0" err="1"/>
              <a:t>Iwan</a:t>
            </a:r>
            <a:r>
              <a:rPr lang="en-ID" sz="2400" dirty="0"/>
              <a:t> </a:t>
            </a:r>
            <a:r>
              <a:rPr lang="en-ID" sz="2400" dirty="0" err="1"/>
              <a:t>Fals</a:t>
            </a:r>
            <a:r>
              <a:rPr lang="en-ID" sz="2400" dirty="0"/>
              <a:t> </a:t>
            </a:r>
            <a:r>
              <a:rPr lang="en-ID" sz="2400" dirty="0" err="1"/>
              <a:t>berjudul</a:t>
            </a:r>
            <a:r>
              <a:rPr lang="en-ID" sz="2400" dirty="0"/>
              <a:t> </a:t>
            </a:r>
            <a:r>
              <a:rPr lang="en-ID" sz="2400" i="1" dirty="0" err="1"/>
              <a:t>Manusia</a:t>
            </a:r>
            <a:r>
              <a:rPr lang="en-ID" sz="2400" i="1" dirty="0"/>
              <a:t> </a:t>
            </a:r>
            <a:r>
              <a:rPr lang="en-ID" sz="2400" i="1" dirty="0" err="1"/>
              <a:t>Setengah</a:t>
            </a:r>
            <a:r>
              <a:rPr lang="en-ID" sz="2400" i="1" dirty="0"/>
              <a:t> </a:t>
            </a:r>
            <a:r>
              <a:rPr lang="en-ID" sz="2400" i="1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menimbulkan</a:t>
            </a:r>
            <a:r>
              <a:rPr lang="en-ID" sz="2400" dirty="0"/>
              <a:t> pro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kontra</a:t>
            </a:r>
            <a:r>
              <a:rPr lang="en-ID" sz="2400" dirty="0"/>
              <a:t>. </a:t>
            </a:r>
            <a:r>
              <a:rPr lang="en-ID" sz="2400" dirty="0" err="1"/>
              <a:t>Sampul</a:t>
            </a:r>
            <a:r>
              <a:rPr lang="en-ID" sz="2400" dirty="0"/>
              <a:t> album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bergambar</a:t>
            </a:r>
            <a:r>
              <a:rPr lang="en-ID" sz="2400" dirty="0"/>
              <a:t> </a:t>
            </a:r>
            <a:r>
              <a:rPr lang="en-ID" sz="2400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Wisnu</a:t>
            </a:r>
            <a:r>
              <a:rPr lang="en-ID" sz="2400" dirty="0"/>
              <a:t> </a:t>
            </a:r>
            <a:r>
              <a:rPr lang="en-ID" sz="2400" dirty="0" err="1"/>
              <a:t>mengendarai</a:t>
            </a:r>
            <a:r>
              <a:rPr lang="en-ID" sz="2400" dirty="0"/>
              <a:t> </a:t>
            </a:r>
            <a:r>
              <a:rPr lang="en-ID" sz="2400" dirty="0" err="1"/>
              <a:t>Garuda</a:t>
            </a:r>
            <a:r>
              <a:rPr lang="en-ID" sz="2400" dirty="0"/>
              <a:t>, </a:t>
            </a:r>
            <a:r>
              <a:rPr lang="en-ID" sz="2400" dirty="0" err="1"/>
              <a:t>dicetak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lukisan</a:t>
            </a:r>
            <a:r>
              <a:rPr lang="en-ID" sz="2400" dirty="0"/>
              <a:t> </a:t>
            </a:r>
            <a:r>
              <a:rPr lang="en-ID" sz="2400" dirty="0" err="1"/>
              <a:t>Utte</a:t>
            </a:r>
            <a:r>
              <a:rPr lang="en-ID" sz="2400" dirty="0"/>
              <a:t>, </a:t>
            </a:r>
            <a:r>
              <a:rPr lang="en-ID" sz="2400" dirty="0" err="1"/>
              <a:t>kakak</a:t>
            </a:r>
            <a:r>
              <a:rPr lang="en-ID" sz="2400" dirty="0"/>
              <a:t> </a:t>
            </a:r>
            <a:r>
              <a:rPr lang="en-ID" sz="2400" dirty="0" err="1"/>
              <a:t>kandung</a:t>
            </a:r>
            <a:r>
              <a:rPr lang="en-ID" sz="2400" dirty="0"/>
              <a:t> </a:t>
            </a:r>
            <a:r>
              <a:rPr lang="en-ID" sz="2400" dirty="0" err="1"/>
              <a:t>Iwan</a:t>
            </a:r>
            <a:r>
              <a:rPr lang="en-ID" sz="2400" dirty="0"/>
              <a:t>. </a:t>
            </a:r>
            <a:r>
              <a:rPr lang="en-ID" sz="2400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berlengan</a:t>
            </a:r>
            <a:r>
              <a:rPr lang="en-ID" sz="2400" dirty="0"/>
              <a:t> </a:t>
            </a:r>
            <a:r>
              <a:rPr lang="en-ID" sz="2400" dirty="0" err="1"/>
              <a:t>empat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Trimurti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kesatuan</a:t>
            </a:r>
            <a:r>
              <a:rPr lang="en-ID" sz="2400" dirty="0"/>
              <a:t> </a:t>
            </a:r>
            <a:r>
              <a:rPr lang="en-ID" sz="2400" dirty="0" err="1"/>
              <a:t>tiga</a:t>
            </a:r>
            <a:r>
              <a:rPr lang="en-ID" sz="2400" dirty="0"/>
              <a:t> </a:t>
            </a:r>
            <a:r>
              <a:rPr lang="en-ID" sz="2400" dirty="0" err="1"/>
              <a:t>dewa</a:t>
            </a:r>
            <a:r>
              <a:rPr lang="en-ID" sz="2400" dirty="0"/>
              <a:t> yang </a:t>
            </a:r>
            <a:r>
              <a:rPr lang="en-ID" sz="2400" dirty="0" err="1"/>
              <a:t>terdiri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Brahma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pencipta</a:t>
            </a:r>
            <a:r>
              <a:rPr lang="en-ID" sz="2400" dirty="0"/>
              <a:t>, </a:t>
            </a:r>
            <a:r>
              <a:rPr lang="en-ID" sz="2400" dirty="0" err="1"/>
              <a:t>Wisnu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pencipta</a:t>
            </a:r>
            <a:r>
              <a:rPr lang="en-ID" sz="2400" dirty="0"/>
              <a:t>, </a:t>
            </a:r>
            <a:r>
              <a:rPr lang="en-ID" sz="2400" dirty="0" err="1"/>
              <a:t>Wisnu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pelebur</a:t>
            </a:r>
            <a:r>
              <a:rPr lang="en-ID" sz="2400" dirty="0"/>
              <a:t>. </a:t>
            </a:r>
            <a:r>
              <a:rPr lang="en-ID" sz="2400" dirty="0" err="1"/>
              <a:t>Adapun</a:t>
            </a:r>
            <a:r>
              <a:rPr lang="en-ID" sz="2400" dirty="0"/>
              <a:t> Garuda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wahana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kendaraan</a:t>
            </a:r>
            <a:r>
              <a:rPr lang="en-ID" sz="2400" dirty="0"/>
              <a:t> </a:t>
            </a:r>
            <a:r>
              <a:rPr lang="en-ID" sz="2400" dirty="0" err="1"/>
              <a:t>suci</a:t>
            </a:r>
            <a:r>
              <a:rPr lang="en-ID" sz="2400" dirty="0"/>
              <a:t> </a:t>
            </a:r>
            <a:r>
              <a:rPr lang="en-ID" sz="2400" dirty="0" err="1"/>
              <a:t>Wisnu</a:t>
            </a:r>
            <a:r>
              <a:rPr lang="en-ID" sz="2400" dirty="0"/>
              <a:t>; </a:t>
            </a:r>
            <a:r>
              <a:rPr lang="en-ID" sz="2400" dirty="0" err="1"/>
              <a:t>masing-masing</a:t>
            </a:r>
            <a:r>
              <a:rPr lang="en-ID" sz="2400" dirty="0"/>
              <a:t> </a:t>
            </a:r>
            <a:r>
              <a:rPr lang="en-ID" sz="2400" dirty="0" err="1"/>
              <a:t>dewa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Trimurti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tunggangan</a:t>
            </a:r>
            <a:r>
              <a:rPr lang="en-ID" sz="2400" dirty="0"/>
              <a:t> </a:t>
            </a:r>
            <a:r>
              <a:rPr lang="en-ID" sz="2400" dirty="0" err="1"/>
              <a:t>tersendiri</a:t>
            </a:r>
            <a:r>
              <a:rPr lang="en-ID" sz="2400" dirty="0"/>
              <a:t>.</a:t>
            </a:r>
          </a:p>
          <a:p>
            <a:pPr marL="0" indent="0">
              <a:buNone/>
            </a:pPr>
            <a:r>
              <a:rPr lang="en-ID" sz="2400" dirty="0"/>
              <a:t>Arya Wedakara mengajukan keberatan karena Wisnu bukan manusia setengah dewa. Wisnu adalah dewa tertinggi dalam agama Hindu bersama Brahma dan Siwa.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72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Usaha untuk memisahkan nilai estetis dgn nilai etis, nilai moral, nilai agama, atau nilai-nilai selainnya, tumbuh dan menguat karena diinspirasi konsep </a:t>
            </a:r>
            <a:r>
              <a:rPr lang="en-US" sz="2800" i="1" dirty="0" err="1" smtClean="0"/>
              <a:t>disenterested</a:t>
            </a:r>
            <a:r>
              <a:rPr lang="en-US" sz="2800" dirty="0" err="1" smtClean="0"/>
              <a:t> Immanuel Kant. Konsekuensi</a:t>
            </a:r>
            <a:r>
              <a:rPr lang="en-US" sz="2800" dirty="0" smtClean="0"/>
              <a:t> (jika) menerima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itu, kata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Prettejohn</a:t>
            </a:r>
            <a:r>
              <a:rPr lang="en-US" sz="2800" dirty="0" err="1" smtClean="0"/>
              <a:t> adalah:</a:t>
            </a:r>
            <a:r>
              <a:rPr lang="en-US" sz="2800" dirty="0"/>
              <a:t> </a:t>
            </a:r>
            <a:r>
              <a:rPr lang="en-US" sz="2800" dirty="0" err="1" smtClean="0"/>
              <a:t>pengabaian (penafian)</a:t>
            </a:r>
            <a:r>
              <a:rPr lang="en-US" sz="2800" dirty="0" smtClean="0"/>
              <a:t> </a:t>
            </a:r>
            <a:r>
              <a:rPr lang="en-US" sz="2800" dirty="0" err="1" smtClean="0"/>
              <a:t>kaidah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norma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/>
              <a:t>. </a:t>
            </a:r>
            <a:endParaRPr lang="en-US" sz="2800" dirty="0" err="1"/>
          </a:p>
          <a:p>
            <a:pPr marL="0" indent="0">
              <a:buNone/>
            </a:pPr>
            <a:r>
              <a:rPr lang="en-US" sz="2800" dirty="0" smtClean="0"/>
              <a:t>Begitulah,</a:t>
            </a:r>
            <a:r>
              <a:rPr lang="en-US" sz="2800" i="1" dirty="0" smtClean="0"/>
              <a:t> disinterested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estetika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moralitas</a:t>
            </a:r>
            <a:r>
              <a:rPr lang="en-US" sz="2800" dirty="0" smtClean="0"/>
              <a:t>, </a:t>
            </a:r>
            <a:r>
              <a:rPr lang="en-US" sz="2800" dirty="0" err="1" smtClean="0"/>
              <a:t>manfaat, atau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pribadi. Gagasan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didukung</a:t>
            </a:r>
            <a:r>
              <a:rPr lang="en-US" sz="2800" dirty="0" smtClean="0"/>
              <a:t> </a:t>
            </a:r>
            <a:r>
              <a:rPr lang="en-US" sz="2800" b="1" dirty="0" smtClean="0"/>
              <a:t>Victor Cousin </a:t>
            </a:r>
            <a:r>
              <a:rPr lang="en-US" sz="2800" dirty="0" smtClean="0"/>
              <a:t>dgn sesumbar:</a:t>
            </a:r>
            <a:endParaRPr lang="en-US" sz="2800" dirty="0" err="1"/>
          </a:p>
          <a:p>
            <a:pPr marL="0" indent="0">
              <a:buNone/>
            </a:pPr>
            <a:endParaRPr lang="en-US" sz="2800" i="1" dirty="0" err="1"/>
          </a:p>
          <a:p>
            <a:pPr marL="0" indent="0">
              <a:buNone/>
            </a:pPr>
            <a:r>
              <a:rPr lang="en-US" sz="2800" i="1" dirty="0" err="1" smtClean="0"/>
              <a:t>”Kita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mesti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memiliki</a:t>
            </a:r>
            <a:r>
              <a:rPr lang="en-US" sz="2800" i="1" dirty="0" smtClean="0"/>
              <a:t> agama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agama, moral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moral </a:t>
            </a:r>
            <a:r>
              <a:rPr lang="en-US" sz="2800" i="1" dirty="0" err="1" smtClean="0"/>
              <a:t>sebagai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seni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seni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sendiri</a:t>
            </a:r>
            <a:r>
              <a:rPr lang="en-US" sz="2800" i="1" dirty="0" smtClean="0"/>
              <a:t>.” 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Tetapi bukan berarti seluruh estetikus mendukung pemisahan nilai estetis dgn nilai etis. Dlm </a:t>
            </a:r>
            <a:r>
              <a:rPr lang="en-US" sz="2800" i="1" dirty="0"/>
              <a:t>Art and Morality</a:t>
            </a:r>
            <a:r>
              <a:rPr lang="en-US" sz="2800" dirty="0"/>
              <a:t>, Jose Luis Bermudez dan Sebastian Gardner menyatakan: seluruh kontributor sepakat, bahwa realitas estetis </a:t>
            </a:r>
            <a:r>
              <a:rPr lang="en-US" sz="2800" u="sng" dirty="0"/>
              <a:t>tidak</a:t>
            </a:r>
            <a:r>
              <a:rPr lang="en-US" sz="2800" dirty="0"/>
              <a:t>—dan mesti </a:t>
            </a:r>
            <a:r>
              <a:rPr lang="en-US" sz="2800" u="sng" dirty="0"/>
              <a:t>tidak</a:t>
            </a:r>
            <a:r>
              <a:rPr lang="en-US" sz="2800" dirty="0"/>
              <a:t>—dipisahkan dari realitas moral.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Marcia Muelder Eaton juga mengatakan: </a:t>
            </a:r>
            <a:r>
              <a:rPr lang="en-US" sz="2800" i="1" dirty="0"/>
              <a:t>kebaikan dan cita rasa merupakan kesatuan</a:t>
            </a:r>
            <a:r>
              <a:rPr lang="en-US" sz="2800" dirty="0"/>
              <a:t>; </a:t>
            </a:r>
            <a:r>
              <a:rPr lang="en-US" sz="2800" i="1" dirty="0"/>
              <a:t>hakikat dan nilai seni tidak dapat dipahami jika dipisahkan dari keluasan tingkah laku dan tatanan manusia.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76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Pada konteks posisi, nilai estetis yang </a:t>
            </a:r>
            <a:r>
              <a:rPr lang="en-US" sz="2800" u="sng" dirty="0"/>
              <a:t>tidak</a:t>
            </a:r>
            <a:r>
              <a:rPr lang="en-US" sz="2800" dirty="0"/>
              <a:t> </a:t>
            </a:r>
            <a:r>
              <a:rPr lang="en-US" sz="2800" u="sng" dirty="0"/>
              <a:t>terikat </a:t>
            </a:r>
            <a:r>
              <a:rPr lang="en-US" sz="2800" dirty="0"/>
              <a:t>dengan nilai lain digolongkan sbg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“nilai estetis independen”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Sebaliknya, nilai estetis yang </a:t>
            </a:r>
            <a:r>
              <a:rPr lang="en-US" sz="2800" u="sng" dirty="0"/>
              <a:t>terkait</a:t>
            </a:r>
            <a:r>
              <a:rPr lang="en-US" sz="2800" dirty="0"/>
              <a:t> dgn nilai-nilai lain disebut </a:t>
            </a:r>
            <a:r>
              <a:rPr lang="en-US" sz="2800" dirty="0">
                <a:solidFill>
                  <a:srgbClr val="7030A0"/>
                </a:solidFill>
              </a:rPr>
              <a:t>“nilai estetis dependen”.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Berbeda dengan niali estetis dependen yang terkait dengan pandangan hidup </a:t>
            </a:r>
            <a:r>
              <a:rPr lang="en-US" sz="2800" i="1" dirty="0"/>
              <a:t>(worldview) </a:t>
            </a:r>
            <a:r>
              <a:rPr lang="en-US" sz="2800" dirty="0"/>
              <a:t>masyarakat tertentu, nilai estetis independen tidak terikat dengannya meskipun berasal dari kebudayaan, peradaban, atau agama tertentu.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7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49"/>
            <a:ext cx="4800600" cy="726051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Nilai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Estetis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Independen</a:t>
            </a:r>
            <a:endParaRPr lang="en-US" sz="35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Franklin Gothic Book" pitchFamily="34" charset="0"/>
              </a:rPr>
              <a:t>Nilai Estetis Independen ialah nilai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estetis</a:t>
            </a:r>
            <a:r>
              <a:rPr lang="en-US" sz="2200" dirty="0" smtClean="0">
                <a:latin typeface="Franklin Gothic Book" pitchFamily="34" charset="0"/>
              </a:rPr>
              <a:t> yg </a:t>
            </a:r>
            <a:r>
              <a:rPr lang="en-US" sz="2200" dirty="0" err="1" smtClean="0">
                <a:latin typeface="Franklin Gothic Book" pitchFamily="34" charset="0"/>
              </a:rPr>
              <a:t>tdk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terpengaruh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oleh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nilai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etis, nilai</a:t>
            </a:r>
            <a:r>
              <a:rPr lang="en-US" sz="2200" dirty="0" smtClean="0">
                <a:latin typeface="Franklin Gothic Book" pitchFamily="34" charset="0"/>
              </a:rPr>
              <a:t> agama </a:t>
            </a:r>
            <a:r>
              <a:rPr lang="en-US" sz="2200" dirty="0" err="1" smtClean="0">
                <a:latin typeface="Franklin Gothic Book" pitchFamily="34" charset="0"/>
              </a:rPr>
              <a:t>atau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nilai</a:t>
            </a:r>
            <a:r>
              <a:rPr lang="en-US" sz="2200" dirty="0" smtClean="0">
                <a:latin typeface="Franklin Gothic Book" pitchFamily="34" charset="0"/>
              </a:rPr>
              <a:t>–</a:t>
            </a:r>
            <a:r>
              <a:rPr lang="en-US" sz="2200" dirty="0" err="1" smtClean="0">
                <a:latin typeface="Franklin Gothic Book" pitchFamily="34" charset="0"/>
              </a:rPr>
              <a:t>nilai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lain. Nilai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jenis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ini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dapat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diterapkan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pd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kebudayaan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atau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peradaban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manapun. Meskipun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berasal, ditemukan, atau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dikembangkan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oleh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seseorang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atau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sekelompok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orang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dari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suatu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kebudayaan, peradaban atau</a:t>
            </a:r>
            <a:r>
              <a:rPr lang="en-US" sz="2200" dirty="0" smtClean="0">
                <a:latin typeface="Franklin Gothic Book" pitchFamily="34" charset="0"/>
              </a:rPr>
              <a:t> agama </a:t>
            </a:r>
            <a:r>
              <a:rPr lang="en-US" sz="2200" dirty="0" err="1" smtClean="0">
                <a:latin typeface="Franklin Gothic Book" pitchFamily="34" charset="0"/>
              </a:rPr>
              <a:t>tertentu, nilai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estetis</a:t>
            </a:r>
            <a:r>
              <a:rPr lang="en-US" sz="2200" dirty="0" smtClean="0">
                <a:latin typeface="Franklin Gothic Book" pitchFamily="34" charset="0"/>
              </a:rPr>
              <a:t> independen </a:t>
            </a:r>
            <a:r>
              <a:rPr lang="en-US" sz="2200" dirty="0" err="1" smtClean="0">
                <a:latin typeface="Franklin Gothic Book" pitchFamily="34" charset="0"/>
              </a:rPr>
              <a:t>tidak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terkait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>
                <a:latin typeface="Franklin Gothic Book" pitchFamily="34" charset="0"/>
              </a:rPr>
              <a:t>d</a:t>
            </a:r>
            <a:r>
              <a:rPr lang="en-US" sz="2200" dirty="0" err="1" smtClean="0">
                <a:latin typeface="Franklin Gothic Book" pitchFamily="34" charset="0"/>
              </a:rPr>
              <a:t>gn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i="1" dirty="0" smtClean="0">
                <a:latin typeface="Franklin Gothic Book" pitchFamily="34" charset="0"/>
              </a:rPr>
              <a:t>worldview</a:t>
            </a:r>
            <a:r>
              <a:rPr lang="en-US" sz="2200" dirty="0" smtClean="0">
                <a:latin typeface="Franklin Gothic Book" pitchFamily="34" charset="0"/>
              </a:rPr>
              <a:t> yg </a:t>
            </a:r>
            <a:r>
              <a:rPr lang="en-US" sz="2200" dirty="0" err="1" smtClean="0">
                <a:latin typeface="Franklin Gothic Book" pitchFamily="34" charset="0"/>
              </a:rPr>
              <a:t>ada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 sana</a:t>
            </a:r>
            <a:r>
              <a:rPr lang="en-US" sz="2200" dirty="0" smtClean="0">
                <a:latin typeface="Franklin Gothic Book" pitchFamily="34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Franklin Gothic Book" pitchFamily="34" charset="0"/>
            </a:endParaRPr>
          </a:p>
          <a:p>
            <a:pPr marL="0" indent="0">
              <a:buNone/>
            </a:pPr>
            <a:r>
              <a:rPr lang="en-US" sz="2200" i="1" dirty="0" err="1" smtClean="0">
                <a:latin typeface="Franklin Gothic Book" pitchFamily="34" charset="0"/>
              </a:rPr>
              <a:t>Bukti keberadaan</a:t>
            </a:r>
            <a:r>
              <a:rPr lang="en-US" sz="2200" i="1" dirty="0" smtClean="0">
                <a:latin typeface="Franklin Gothic Book" pitchFamily="34" charset="0"/>
              </a:rPr>
              <a:t> </a:t>
            </a:r>
            <a:r>
              <a:rPr lang="en-US" sz="2200" i="1" dirty="0" err="1" smtClean="0">
                <a:latin typeface="Franklin Gothic Book" pitchFamily="34" charset="0"/>
              </a:rPr>
              <a:t>nilai</a:t>
            </a:r>
            <a:r>
              <a:rPr lang="en-US" sz="2200" i="1" dirty="0" smtClean="0">
                <a:latin typeface="Franklin Gothic Book" pitchFamily="34" charset="0"/>
              </a:rPr>
              <a:t> </a:t>
            </a:r>
            <a:r>
              <a:rPr lang="en-US" sz="2200" i="1" dirty="0" err="1" smtClean="0">
                <a:latin typeface="Franklin Gothic Book" pitchFamily="34" charset="0"/>
              </a:rPr>
              <a:t>estetis</a:t>
            </a:r>
            <a:r>
              <a:rPr lang="en-US" sz="2200" i="1" dirty="0" smtClean="0">
                <a:latin typeface="Franklin Gothic Book" pitchFamily="34" charset="0"/>
              </a:rPr>
              <a:t> independen </a:t>
            </a:r>
            <a:r>
              <a:rPr lang="en-US" sz="2200" i="1" dirty="0" err="1" smtClean="0">
                <a:latin typeface="Franklin Gothic Book" pitchFamily="34" charset="0"/>
              </a:rPr>
              <a:t>ada</a:t>
            </a:r>
            <a:r>
              <a:rPr lang="en-US" sz="2200" i="1" dirty="0" smtClean="0">
                <a:latin typeface="Franklin Gothic Book" pitchFamily="34" charset="0"/>
              </a:rPr>
              <a:t> </a:t>
            </a:r>
            <a:r>
              <a:rPr lang="en-US" sz="2200" i="1" dirty="0" err="1" smtClean="0">
                <a:latin typeface="Franklin Gothic Book" pitchFamily="34" charset="0"/>
              </a:rPr>
              <a:t>pd</a:t>
            </a:r>
            <a:r>
              <a:rPr lang="en-US" sz="2200" i="1" dirty="0" smtClean="0">
                <a:latin typeface="Franklin Gothic Book" pitchFamily="34" charset="0"/>
              </a:rPr>
              <a:t> </a:t>
            </a:r>
            <a:r>
              <a:rPr lang="en-US" sz="2200" i="1" dirty="0" err="1" smtClean="0">
                <a:latin typeface="Franklin Gothic Book" pitchFamily="34" charset="0"/>
              </a:rPr>
              <a:t>karya</a:t>
            </a:r>
            <a:r>
              <a:rPr lang="en-US" sz="2200" i="1" dirty="0" smtClean="0">
                <a:latin typeface="Franklin Gothic Book" pitchFamily="34" charset="0"/>
              </a:rPr>
              <a:t> </a:t>
            </a:r>
            <a:r>
              <a:rPr lang="en-US" sz="2200" i="1" dirty="0" err="1" smtClean="0">
                <a:latin typeface="Franklin Gothic Book" pitchFamily="34" charset="0"/>
              </a:rPr>
              <a:t>seni</a:t>
            </a:r>
            <a:r>
              <a:rPr lang="en-US" sz="2200" i="1" dirty="0" smtClean="0">
                <a:latin typeface="Franklin Gothic Book" pitchFamily="34" charset="0"/>
              </a:rPr>
              <a:t> yg </a:t>
            </a:r>
            <a:r>
              <a:rPr lang="en-US" sz="2200" i="1" dirty="0" err="1" smtClean="0">
                <a:latin typeface="Franklin Gothic Book" pitchFamily="34" charset="0"/>
              </a:rPr>
              <a:t>dinilai</a:t>
            </a:r>
            <a:r>
              <a:rPr lang="en-US" sz="2200" i="1" dirty="0" smtClean="0">
                <a:latin typeface="Franklin Gothic Book" pitchFamily="34" charset="0"/>
              </a:rPr>
              <a:t> </a:t>
            </a:r>
            <a:r>
              <a:rPr lang="en-US" sz="2200" i="1" dirty="0" err="1" smtClean="0">
                <a:latin typeface="Franklin Gothic Book" pitchFamily="34" charset="0"/>
              </a:rPr>
              <a:t>menyinggung</a:t>
            </a:r>
            <a:r>
              <a:rPr lang="en-US" sz="2200" i="1" dirty="0" smtClean="0">
                <a:latin typeface="Franklin Gothic Book" pitchFamily="34" charset="0"/>
              </a:rPr>
              <a:t>  </a:t>
            </a:r>
            <a:r>
              <a:rPr lang="en-US" sz="2200" i="1" dirty="0" err="1" smtClean="0">
                <a:latin typeface="Franklin Gothic Book" pitchFamily="34" charset="0"/>
              </a:rPr>
              <a:t>nilai</a:t>
            </a:r>
            <a:r>
              <a:rPr lang="en-US" sz="2200" i="1" dirty="0" smtClean="0">
                <a:latin typeface="Franklin Gothic Book" pitchFamily="34" charset="0"/>
              </a:rPr>
              <a:t> agama </a:t>
            </a:r>
            <a:r>
              <a:rPr lang="en-US" sz="2200" i="1" dirty="0" err="1" smtClean="0">
                <a:latin typeface="Franklin Gothic Book" pitchFamily="34" charset="0"/>
              </a:rPr>
              <a:t>tertentu</a:t>
            </a:r>
            <a:r>
              <a:rPr lang="en-US" sz="2200" dirty="0" err="1" smtClean="0">
                <a:latin typeface="Franklin Gothic Book" pitchFamily="34" charset="0"/>
              </a:rPr>
              <a:t>. Pemeluk</a:t>
            </a:r>
            <a:r>
              <a:rPr lang="en-US" sz="2200" dirty="0" smtClean="0">
                <a:latin typeface="Franklin Gothic Book" pitchFamily="34" charset="0"/>
              </a:rPr>
              <a:t> agama </a:t>
            </a:r>
            <a:r>
              <a:rPr lang="en-US" sz="2200" dirty="0" err="1" smtClean="0">
                <a:latin typeface="Franklin Gothic Book" pitchFamily="34" charset="0"/>
              </a:rPr>
              <a:t>merasa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dilecehkan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oleh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karya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itu</a:t>
            </a:r>
            <a:r>
              <a:rPr lang="en-US" sz="2200" dirty="0" smtClean="0">
                <a:latin typeface="Franklin Gothic Book" pitchFamily="34" charset="0"/>
              </a:rPr>
              <a:t>; </a:t>
            </a:r>
            <a:r>
              <a:rPr lang="en-US" sz="2200" dirty="0" err="1" smtClean="0">
                <a:latin typeface="Franklin Gothic Book" pitchFamily="34" charset="0"/>
              </a:rPr>
              <a:t>namun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demikian,</a:t>
            </a:r>
            <a:r>
              <a:rPr lang="en-US" sz="2200" dirty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dia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tetap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dapat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merasakan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keindahan</a:t>
            </a:r>
            <a:r>
              <a:rPr lang="en-US" sz="2200" dirty="0" smtClean="0">
                <a:latin typeface="Franklin Gothic Book" pitchFamily="34" charset="0"/>
              </a:rPr>
              <a:t> yg </a:t>
            </a:r>
            <a:r>
              <a:rPr lang="en-US" sz="2200" dirty="0" err="1" smtClean="0">
                <a:latin typeface="Franklin Gothic Book" pitchFamily="34" charset="0"/>
              </a:rPr>
              <a:t>ada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pd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karya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tsb. Misalnya</a:t>
            </a:r>
            <a:r>
              <a:rPr lang="en-US" sz="2200" dirty="0" smtClean="0">
                <a:latin typeface="Franklin Gothic Book" pitchFamily="34" charset="0"/>
              </a:rPr>
              <a:t>, </a:t>
            </a:r>
            <a:r>
              <a:rPr lang="en-US" sz="2200" dirty="0" err="1" smtClean="0">
                <a:latin typeface="Franklin Gothic Book" pitchFamily="34" charset="0"/>
              </a:rPr>
              <a:t>kendati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seorang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khatolik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tidak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senang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terhadap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fotografi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i="1" dirty="0" smtClean="0">
                <a:latin typeface="Franklin Gothic Book" pitchFamily="34" charset="0"/>
              </a:rPr>
              <a:t>Piss Christ</a:t>
            </a:r>
            <a:r>
              <a:rPr lang="en-US" sz="2200" dirty="0" smtClean="0">
                <a:latin typeface="Franklin Gothic Book" pitchFamily="34" charset="0"/>
              </a:rPr>
              <a:t> yang </a:t>
            </a:r>
            <a:r>
              <a:rPr lang="en-US" sz="2200" dirty="0" err="1" smtClean="0">
                <a:latin typeface="Franklin Gothic Book" pitchFamily="34" charset="0"/>
              </a:rPr>
              <a:t>melecehkan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Yesus</a:t>
            </a:r>
            <a:r>
              <a:rPr lang="en-US" sz="2200" dirty="0" smtClean="0">
                <a:latin typeface="Franklin Gothic Book" pitchFamily="34" charset="0"/>
              </a:rPr>
              <a:t>, </a:t>
            </a:r>
            <a:r>
              <a:rPr lang="en-US" sz="2200" dirty="0" err="1" smtClean="0">
                <a:latin typeface="Franklin Gothic Book" pitchFamily="34" charset="0"/>
              </a:rPr>
              <a:t>ia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tetap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dapat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merasakan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keindahan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warna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pencahayaan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fotografi</a:t>
            </a:r>
            <a:r>
              <a:rPr lang="en-US" sz="2200" dirty="0" smtClean="0">
                <a:latin typeface="Franklin Gothic Book" pitchFamily="34" charset="0"/>
              </a:rPr>
              <a:t> Andres Serrano itu.</a:t>
            </a:r>
            <a:endParaRPr lang="en-US" sz="22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Franklin Gothic Book" pitchFamily="34" charset="0"/>
              </a:rPr>
              <a:t>N</a:t>
            </a:r>
            <a:r>
              <a:rPr lang="en-US" sz="2400" b="1" dirty="0" err="1" smtClean="0">
                <a:latin typeface="Franklin Gothic Book" pitchFamily="34" charset="0"/>
              </a:rPr>
              <a:t>ilai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estetis</a:t>
            </a:r>
            <a:r>
              <a:rPr lang="en-US" sz="2400" b="1" dirty="0" smtClean="0">
                <a:latin typeface="Franklin Gothic Book" pitchFamily="34" charset="0"/>
              </a:rPr>
              <a:t> independen </a:t>
            </a:r>
            <a:r>
              <a:rPr lang="en-US" sz="2400" dirty="0" err="1" smtClean="0">
                <a:latin typeface="Franklin Gothic Book" pitchFamily="34" charset="0"/>
              </a:rPr>
              <a:t>terletak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pd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unsur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gramatika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pd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properti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estetis</a:t>
            </a:r>
            <a:r>
              <a:rPr lang="en-US" sz="2400" dirty="0" smtClean="0">
                <a:latin typeface="Franklin Gothic Book" pitchFamily="34" charset="0"/>
              </a:rPr>
              <a:t> paling </a:t>
            </a:r>
            <a:r>
              <a:rPr lang="en-US" sz="2400" dirty="0" err="1" smtClean="0">
                <a:latin typeface="Franklin Gothic Book" pitchFamily="34" charset="0"/>
              </a:rPr>
              <a:t>mendasar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objek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estetis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Dlm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rupa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terletak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pd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warna, garis, bidang, 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tekstur,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pengorganisasiannya,</a:t>
            </a:r>
            <a:r>
              <a:rPr lang="en-US" sz="2400" dirty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sejauh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u="sng" dirty="0" err="1" smtClean="0">
                <a:latin typeface="Franklin Gothic Book" pitchFamily="34" charset="0"/>
              </a:rPr>
              <a:t>belum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dikaitkan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dgn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citra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tertentu. 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estetis</a:t>
            </a:r>
            <a:r>
              <a:rPr lang="en-US" sz="2400" dirty="0" smtClean="0">
                <a:latin typeface="Franklin Gothic Book" pitchFamily="34" charset="0"/>
              </a:rPr>
              <a:t> independen, </a:t>
            </a:r>
            <a:r>
              <a:rPr lang="en-US" sz="2400" dirty="0" err="1" smtClean="0">
                <a:latin typeface="Franklin Gothic Book" pitchFamily="34" charset="0"/>
              </a:rPr>
              <a:t>dlm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rupa</a:t>
            </a:r>
            <a:r>
              <a:rPr lang="en-US" sz="2400" dirty="0" smtClean="0">
                <a:latin typeface="Franklin Gothic Book" pitchFamily="34" charset="0"/>
              </a:rPr>
              <a:t> paling </a:t>
            </a:r>
            <a:r>
              <a:rPr lang="en-US" sz="2400" dirty="0" err="1" smtClean="0">
                <a:latin typeface="Franklin Gothic Book" pitchFamily="34" charset="0"/>
              </a:rPr>
              <a:t>tampak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pd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materi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nirmana.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N</a:t>
            </a:r>
            <a:r>
              <a:rPr lang="en-US" sz="2400" dirty="0" err="1" smtClean="0">
                <a:latin typeface="Franklin Gothic Book" pitchFamily="34" charset="0"/>
              </a:rPr>
              <a:t>irmana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pengomposisian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unsur</a:t>
            </a:r>
            <a:r>
              <a:rPr lang="en-US" sz="2400" dirty="0" smtClean="0">
                <a:latin typeface="Franklin Gothic Book" pitchFamily="34" charset="0"/>
              </a:rPr>
              <a:t> visual </a:t>
            </a:r>
            <a:r>
              <a:rPr lang="en-US" sz="2400" dirty="0" err="1" smtClean="0">
                <a:latin typeface="Franklin Gothic Book" pitchFamily="34" charset="0"/>
              </a:rPr>
              <a:t>tanpa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makna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tertentu; </a:t>
            </a:r>
            <a:r>
              <a:rPr lang="en-US" sz="2400" i="1" dirty="0" err="1" smtClean="0">
                <a:latin typeface="Franklin Gothic Book" pitchFamily="34" charset="0"/>
              </a:rPr>
              <a:t>nir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berarti</a:t>
            </a:r>
            <a:r>
              <a:rPr lang="en-US" sz="2400" dirty="0" smtClean="0">
                <a:latin typeface="Franklin Gothic Book" pitchFamily="34" charset="0"/>
              </a:rPr>
              <a:t> “</a:t>
            </a:r>
            <a:r>
              <a:rPr lang="en-US" sz="2400" dirty="0" err="1" smtClean="0">
                <a:latin typeface="Franklin Gothic Book" pitchFamily="34" charset="0"/>
              </a:rPr>
              <a:t>kosong”, 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err="1" smtClean="0">
                <a:latin typeface="Franklin Gothic Book" pitchFamily="34" charset="0"/>
              </a:rPr>
              <a:t>mana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berarti”makna</a:t>
            </a:r>
            <a:r>
              <a:rPr lang="en-US" sz="2400" dirty="0" smtClean="0">
                <a:latin typeface="Franklin Gothic Book" pitchFamily="34" charset="0"/>
              </a:rPr>
              <a:t>”. </a:t>
            </a:r>
          </a:p>
          <a:p>
            <a:pPr marL="0" indent="0">
              <a:buNone/>
            </a:pPr>
            <a:r>
              <a:rPr lang="en-US" sz="2400" dirty="0" err="1" smtClean="0">
                <a:latin typeface="Franklin Gothic Book" pitchFamily="34" charset="0"/>
              </a:rPr>
              <a:t>Garis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yg </a:t>
            </a:r>
            <a:r>
              <a:rPr lang="en-US" sz="2400" dirty="0" err="1" smtClean="0">
                <a:latin typeface="Franklin Gothic Book" pitchFamily="34" charset="0"/>
              </a:rPr>
              <a:t>dinamis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gradasi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warna</a:t>
            </a:r>
            <a:r>
              <a:rPr lang="en-US" sz="2400" dirty="0" smtClean="0">
                <a:latin typeface="Franklin Gothic Book" pitchFamily="34" charset="0"/>
              </a:rPr>
              <a:t> yg </a:t>
            </a:r>
            <a:r>
              <a:rPr lang="en-US" sz="2400" dirty="0" err="1" smtClean="0">
                <a:latin typeface="Franklin Gothic Book" pitchFamily="34" charset="0"/>
              </a:rPr>
              <a:t>halus</a:t>
            </a:r>
            <a:r>
              <a:rPr lang="en-US" sz="2400" dirty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dinikmati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semua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orang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peradaban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manapun. Tapi ketika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garis</a:t>
            </a:r>
            <a:r>
              <a:rPr lang="en-US" sz="2400" dirty="0" smtClean="0">
                <a:latin typeface="Franklin Gothic Book" pitchFamily="34" charset="0"/>
              </a:rPr>
              <a:t> yg </a:t>
            </a:r>
            <a:r>
              <a:rPr lang="en-US" sz="2400" dirty="0" err="1" smtClean="0">
                <a:latin typeface="Franklin Gothic Book" pitchFamily="34" charset="0"/>
              </a:rPr>
              <a:t>dinamis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>
                <a:latin typeface="Franklin Gothic Book" pitchFamily="34" charset="0"/>
              </a:rPr>
              <a:t>itu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susunan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 yang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misalnya,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mencitrakan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u="sng" dirty="0" smtClean="0">
                <a:latin typeface="Franklin Gothic Book" pitchFamily="34" charset="0"/>
              </a:rPr>
              <a:t>dewa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 yg </a:t>
            </a:r>
            <a:r>
              <a:rPr lang="en-US" sz="2400" u="sng" dirty="0" smtClean="0">
                <a:latin typeface="Franklin Gothic Book" pitchFamily="34" charset="0"/>
              </a:rPr>
              <a:t>di</a:t>
            </a:r>
            <a:r>
              <a:rPr lang="en-US" sz="2400" u="sng" dirty="0" err="1" smtClean="0">
                <a:latin typeface="Franklin Gothic Book" pitchFamily="34" charset="0"/>
              </a:rPr>
              <a:t>plesetkan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u="sng" dirty="0" err="1" smtClean="0">
                <a:latin typeface="Franklin Gothic Book" pitchFamily="34" charset="0"/>
              </a:rPr>
              <a:t>nilai</a:t>
            </a:r>
            <a:r>
              <a:rPr lang="en-US" sz="2400" u="sng" dirty="0" smtClean="0">
                <a:latin typeface="Franklin Gothic Book" pitchFamily="34" charset="0"/>
              </a:rPr>
              <a:t>–</a:t>
            </a:r>
            <a:r>
              <a:rPr lang="en-US" sz="2400" u="sng" dirty="0" err="1" smtClean="0">
                <a:latin typeface="Franklin Gothic Book" pitchFamily="34" charset="0"/>
              </a:rPr>
              <a:t>nilai</a:t>
            </a:r>
            <a:r>
              <a:rPr lang="en-US" sz="2400" u="sng" dirty="0" smtClean="0">
                <a:latin typeface="Franklin Gothic Book" pitchFamily="34" charset="0"/>
              </a:rPr>
              <a:t> </a:t>
            </a:r>
            <a:r>
              <a:rPr lang="en-US" sz="2400" dirty="0" smtClean="0">
                <a:latin typeface="Franklin Gothic Book" pitchFamily="34" charset="0"/>
              </a:rPr>
              <a:t>lain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dipertimbangkan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spektator</a:t>
            </a:r>
            <a:r>
              <a:rPr lang="en-US" sz="2400" dirty="0" smtClean="0">
                <a:latin typeface="Franklin Gothic Book" pitchFamily="34" charset="0"/>
              </a:rPr>
              <a:t> yg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hubungan</a:t>
            </a:r>
            <a:r>
              <a:rPr lang="en-US" sz="2400" dirty="0" smtClean="0">
                <a:latin typeface="Franklin Gothic Book" pitchFamily="34" charset="0"/>
              </a:rPr>
              <a:t> emosional </a:t>
            </a:r>
            <a:r>
              <a:rPr lang="en-US" sz="2400" dirty="0" err="1" smtClean="0">
                <a:latin typeface="Franklin Gothic Book" pitchFamily="34" charset="0"/>
              </a:rPr>
              <a:t>dgn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dewa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itu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meskipun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tetap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kekuatan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garis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tadi</a:t>
            </a:r>
            <a:r>
              <a:rPr lang="en-US" sz="2400" dirty="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b="1" dirty="0" err="1" smtClean="0">
                <a:solidFill>
                  <a:srgbClr val="7030A0"/>
                </a:solidFill>
                <a:latin typeface="+mn-lt"/>
              </a:rPr>
              <a:t>Nilai</a:t>
            </a:r>
            <a:r>
              <a:rPr lang="en-US" sz="35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+mn-lt"/>
              </a:rPr>
              <a:t>Estetis</a:t>
            </a:r>
            <a:r>
              <a:rPr lang="en-US" sz="35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+mn-lt"/>
              </a:rPr>
              <a:t>Dependen</a:t>
            </a:r>
            <a:r>
              <a:rPr lang="en-US" sz="3500" b="1" dirty="0" smtClean="0">
                <a:solidFill>
                  <a:srgbClr val="7030A0"/>
                </a:solidFill>
                <a:latin typeface="+mn-lt"/>
              </a:rPr>
              <a:t> </a:t>
            </a:r>
            <a:endParaRPr lang="en-US" sz="35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Properti</a:t>
            </a:r>
            <a:r>
              <a:rPr lang="en-US" sz="2400" dirty="0" smtClean="0"/>
              <a:t> </a:t>
            </a:r>
            <a:r>
              <a:rPr lang="en-US" sz="2400" dirty="0" err="1" smtClean="0"/>
              <a:t>estetis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gramatikal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estetis</a:t>
            </a:r>
            <a:r>
              <a:rPr lang="en-US" sz="2400" dirty="0" smtClean="0"/>
              <a:t> </a:t>
            </a:r>
            <a:r>
              <a:rPr lang="en-US" sz="2400" dirty="0" err="1" smtClean="0"/>
              <a:t>dikomposisikan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spektator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mengkaitkan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tadi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-</a:t>
            </a:r>
            <a:r>
              <a:rPr lang="en-US" sz="2400" dirty="0" err="1" smtClean="0"/>
              <a:t>nilai</a:t>
            </a:r>
            <a:r>
              <a:rPr lang="en-US" sz="2400" dirty="0" smtClean="0"/>
              <a:t> lain </a:t>
            </a:r>
            <a:r>
              <a:rPr lang="en-US" sz="2400" u="sng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estetis. Spektator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spektator</a:t>
            </a:r>
            <a:r>
              <a:rPr lang="en-US" sz="2400" dirty="0" smtClean="0"/>
              <a:t> yg lain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menanggapi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estetis. Ini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i="1" dirty="0" smtClean="0"/>
              <a:t>worldview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lainnya.</a:t>
            </a:r>
            <a:endParaRPr lang="en-US" sz="2400" dirty="0" err="1"/>
          </a:p>
          <a:p>
            <a:pPr marL="0" indent="0">
              <a:buNone/>
            </a:pP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i="1" dirty="0" err="1" smtClean="0"/>
              <a:t>wolrdview</a:t>
            </a:r>
            <a:r>
              <a:rPr lang="en-US" sz="2400" dirty="0" smtClean="0"/>
              <a:t> </a:t>
            </a:r>
            <a:r>
              <a:rPr lang="en-US" sz="2400" dirty="0" err="1"/>
              <a:t>(pandangan </a:t>
            </a:r>
            <a:r>
              <a:rPr lang="en-US" sz="2400" dirty="0" err="1" smtClean="0"/>
              <a:t>hidup)</a:t>
            </a:r>
            <a:r>
              <a:rPr lang="en-US" sz="2400" dirty="0" smtClean="0"/>
              <a:t> yang  </a:t>
            </a:r>
            <a:r>
              <a:rPr lang="en-US" sz="2400" dirty="0" err="1" smtClean="0"/>
              <a:t>ada</a:t>
            </a:r>
            <a:r>
              <a:rPr lang="en-US" sz="2400" dirty="0" smtClean="0"/>
              <a:t>  pd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peradaban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kebudayaan, 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akan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objek </a:t>
            </a:r>
            <a:r>
              <a:rPr lang="en-US" sz="2400" dirty="0" err="1" smtClean="0"/>
              <a:t>estetis</a:t>
            </a:r>
            <a:r>
              <a:rPr lang="en-US" sz="2400" dirty="0" smtClean="0"/>
              <a:t> yg </a:t>
            </a:r>
            <a:r>
              <a:rPr lang="en-US" sz="2400" dirty="0" err="1" smtClean="0"/>
              <a:t>memacu</a:t>
            </a:r>
            <a:r>
              <a:rPr lang="en-US" sz="2400" dirty="0" smtClean="0"/>
              <a:t> </a:t>
            </a:r>
            <a:r>
              <a:rPr lang="en-US" sz="2400" dirty="0" err="1" smtClean="0"/>
              <a:t>kontroversi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/>
              <a:t>masyarakat untuk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i="1" dirty="0" err="1"/>
              <a:t>fenomena</a:t>
            </a:r>
            <a:r>
              <a:rPr lang="en-US" sz="2400" i="1" dirty="0"/>
              <a:t> </a:t>
            </a:r>
            <a:r>
              <a:rPr lang="en-US" sz="2400" i="1" u="sng" dirty="0" err="1"/>
              <a:t>persentuhan</a:t>
            </a:r>
            <a:r>
              <a:rPr lang="en-US" sz="2400" i="1" dirty="0"/>
              <a:t> </a:t>
            </a:r>
            <a:r>
              <a:rPr lang="en-US" sz="2400" i="1" dirty="0" err="1"/>
              <a:t>objek</a:t>
            </a:r>
            <a:r>
              <a:rPr lang="en-US" sz="2400" i="1" dirty="0"/>
              <a:t> </a:t>
            </a:r>
            <a:r>
              <a:rPr lang="en-US" sz="2400" i="1" dirty="0" err="1"/>
              <a:t>estetis</a:t>
            </a:r>
            <a:r>
              <a:rPr lang="en-US" sz="2400" i="1" dirty="0"/>
              <a:t> </a:t>
            </a:r>
            <a:r>
              <a:rPr lang="en-US" sz="2400" i="1" dirty="0" err="1"/>
              <a:t>dgn</a:t>
            </a:r>
            <a:r>
              <a:rPr lang="en-US" sz="2400" i="1" dirty="0"/>
              <a:t> </a:t>
            </a:r>
            <a:r>
              <a:rPr lang="en-US" sz="2400" i="1" dirty="0" err="1"/>
              <a:t>nilai-nilai</a:t>
            </a:r>
            <a:r>
              <a:rPr lang="en-US" sz="2400" i="1" dirty="0"/>
              <a:t> </a:t>
            </a:r>
            <a:r>
              <a:rPr lang="en-US" sz="2400" i="1" dirty="0" err="1"/>
              <a:t>diluar</a:t>
            </a:r>
            <a:r>
              <a:rPr lang="en-US" sz="2400" i="1" dirty="0"/>
              <a:t> </a:t>
            </a:r>
            <a:r>
              <a:rPr lang="en-US" sz="2400" i="1" dirty="0" err="1"/>
              <a:t>nilai</a:t>
            </a:r>
            <a:r>
              <a:rPr lang="en-US" sz="2400" i="1" dirty="0"/>
              <a:t> </a:t>
            </a:r>
            <a:r>
              <a:rPr lang="en-US" sz="2400" i="1" dirty="0" err="1"/>
              <a:t>estetis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639762"/>
          </a:xfrm>
        </p:spPr>
        <p:txBody>
          <a:bodyPr>
            <a:normAutofit/>
          </a:bodyPr>
          <a:lstStyle/>
          <a:p>
            <a:pPr algn="l"/>
            <a:r>
              <a:rPr lang="en-US" sz="35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Kasus</a:t>
            </a:r>
            <a:r>
              <a:rPr lang="en-US" sz="35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Persinggungan</a:t>
            </a:r>
            <a:r>
              <a:rPr lang="en-US" sz="35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Nilai</a:t>
            </a:r>
            <a:r>
              <a:rPr lang="en-US" sz="35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endParaRPr lang="en-US" sz="35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estetis</a:t>
            </a:r>
            <a:r>
              <a:rPr lang="en-US" sz="2400" dirty="0" smtClean="0"/>
              <a:t>,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, yg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memicu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estetis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senang</a:t>
            </a:r>
            <a:r>
              <a:rPr lang="en-US" sz="2400" dirty="0" smtClean="0"/>
              <a:t>,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pd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ontro</a:t>
            </a:r>
            <a:r>
              <a:rPr lang="en-US" sz="2400" dirty="0"/>
              <a:t>v</a:t>
            </a:r>
            <a:r>
              <a:rPr lang="en-US" sz="2400" dirty="0" err="1" smtClean="0"/>
              <a:t>ersial.</a:t>
            </a:r>
            <a:r>
              <a:rPr lang="en-US" sz="2400" dirty="0" smtClean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arya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/>
              <a:t>pd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dihujat</a:t>
            </a:r>
            <a:r>
              <a:rPr lang="en-US" sz="2400" dirty="0" smtClean="0"/>
              <a:t> </a:t>
            </a:r>
            <a:r>
              <a:rPr lang="en-US" sz="2400" dirty="0" err="1" smtClean="0"/>
              <a:t>penentang,</a:t>
            </a:r>
            <a:r>
              <a:rPr lang="en-US" sz="2400" dirty="0" smtClean="0"/>
              <a:t> </a:t>
            </a:r>
            <a:r>
              <a:rPr lang="en-US" sz="2400" dirty="0" err="1"/>
              <a:t>pd </a:t>
            </a:r>
            <a:r>
              <a:rPr lang="en-US" sz="2400" dirty="0" err="1" smtClean="0"/>
              <a:t>sisi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dipuja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kontroversial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disejumlah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,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.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 yg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pd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apapun, 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lukisan</a:t>
            </a:r>
            <a:r>
              <a:rPr lang="en-US" sz="2400" dirty="0" smtClean="0"/>
              <a:t>, </a:t>
            </a:r>
            <a:r>
              <a:rPr lang="en-US" sz="2400" dirty="0" err="1" smtClean="0"/>
              <a:t>patung</a:t>
            </a:r>
            <a:r>
              <a:rPr lang="en-US" sz="2400" dirty="0" smtClean="0"/>
              <a:t>, </a:t>
            </a:r>
            <a:r>
              <a:rPr lang="en-US" sz="2400" dirty="0" err="1" smtClean="0"/>
              <a:t>desain</a:t>
            </a:r>
            <a:r>
              <a:rPr lang="en-US" sz="2400" dirty="0" smtClean="0"/>
              <a:t>, </a:t>
            </a:r>
            <a:r>
              <a:rPr lang="en-US" sz="2400" dirty="0" err="1" smtClean="0"/>
              <a:t>fotografi</a:t>
            </a:r>
            <a:r>
              <a:rPr lang="en-US" sz="2400" dirty="0" smtClean="0"/>
              <a:t>, </a:t>
            </a:r>
            <a:r>
              <a:rPr lang="en-US" sz="2400" dirty="0" err="1" smtClean="0"/>
              <a:t>instalasi</a:t>
            </a:r>
            <a:r>
              <a:rPr lang="en-US" sz="2400" dirty="0" smtClean="0"/>
              <a:t>, </a:t>
            </a:r>
            <a:r>
              <a:rPr lang="en-US" sz="2400" dirty="0" err="1" smtClean="0"/>
              <a:t>musik</a:t>
            </a:r>
            <a:r>
              <a:rPr lang="en-US" sz="2400" dirty="0" smtClean="0"/>
              <a:t>, </a:t>
            </a:r>
            <a:r>
              <a:rPr lang="en-US" sz="2400" dirty="0" err="1" smtClean="0"/>
              <a:t>sastra</a:t>
            </a:r>
            <a:r>
              <a:rPr lang="en-US" sz="2400" dirty="0" smtClean="0"/>
              <a:t>, film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lain.</a:t>
            </a:r>
          </a:p>
          <a:p>
            <a:pPr marL="0" indent="0">
              <a:buNone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kontroversial</a:t>
            </a:r>
            <a:r>
              <a:rPr lang="en-US" sz="2400" dirty="0" smtClean="0"/>
              <a:t> </a:t>
            </a:r>
            <a:r>
              <a:rPr lang="en-US" sz="2400" dirty="0" err="1" smtClean="0"/>
              <a:t>sngt</a:t>
            </a:r>
            <a:r>
              <a:rPr lang="en-US" sz="2400" dirty="0" smtClean="0"/>
              <a:t> </a:t>
            </a:r>
            <a:r>
              <a:rPr lang="en-US" sz="2400" dirty="0" err="1" smtClean="0"/>
              <a:t>berlimpah</a:t>
            </a:r>
            <a:r>
              <a:rPr lang="en-US" sz="2400" dirty="0" smtClean="0"/>
              <a:t>,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di sini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yg tidak </a:t>
            </a:r>
            <a:r>
              <a:rPr lang="en-US" sz="2400" dirty="0" err="1" smtClean="0"/>
              <a:t>dibicarakan, spt</a:t>
            </a:r>
            <a:r>
              <a:rPr lang="en-US" sz="2400" dirty="0" smtClean="0"/>
              <a:t> </a:t>
            </a:r>
            <a:r>
              <a:rPr lang="en-US" sz="2400" dirty="0" err="1" smtClean="0"/>
              <a:t>kartun</a:t>
            </a:r>
            <a:r>
              <a:rPr lang="en-US" sz="2400" dirty="0" smtClean="0"/>
              <a:t>  </a:t>
            </a:r>
            <a:r>
              <a:rPr lang="en-US" sz="2400" i="1" dirty="0" smtClean="0"/>
              <a:t>Charlie </a:t>
            </a:r>
            <a:r>
              <a:rPr lang="en-US" sz="2400" i="1" dirty="0" err="1" smtClean="0"/>
              <a:t>Hebdo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film </a:t>
            </a:r>
            <a:r>
              <a:rPr lang="en-US" sz="2400" i="1" dirty="0" smtClean="0"/>
              <a:t>The Look of Silent </a:t>
            </a:r>
            <a:r>
              <a:rPr lang="en-US" sz="2400" dirty="0" smtClean="0"/>
              <a:t>(</a:t>
            </a:r>
            <a:r>
              <a:rPr lang="en-US" sz="2400" dirty="0" err="1" smtClean="0"/>
              <a:t>Senyap</a:t>
            </a:r>
            <a:r>
              <a:rPr lang="en-US" sz="2400" dirty="0" smtClean="0"/>
              <a:t>) </a:t>
            </a:r>
            <a:r>
              <a:rPr lang="en-US" sz="2400" dirty="0" err="1"/>
              <a:t>yng di</a:t>
            </a:r>
            <a:r>
              <a:rPr lang="en-US" sz="2400" dirty="0" err="1" smtClean="0"/>
              <a:t>sutradarai</a:t>
            </a:r>
            <a:r>
              <a:rPr lang="en-US" sz="2400" dirty="0" smtClean="0"/>
              <a:t> Joshua </a:t>
            </a:r>
            <a:r>
              <a:rPr lang="en-US" sz="2400" dirty="0" err="1" smtClean="0"/>
              <a:t>Oppenheirmer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Kartun</a:t>
            </a:r>
            <a:r>
              <a:rPr lang="en-US" sz="3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Nabi</a:t>
            </a:r>
            <a:r>
              <a:rPr lang="en-US" sz="3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Muhammad: </a:t>
            </a:r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Bom</a:t>
            </a:r>
            <a:r>
              <a:rPr lang="en-US" sz="35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di </a:t>
            </a:r>
            <a:r>
              <a:rPr lang="en-US" sz="3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Surban</a:t>
            </a:r>
            <a:endParaRPr lang="en-US" sz="35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Harian</a:t>
            </a:r>
            <a:r>
              <a:rPr lang="en-US" sz="2400" dirty="0" smtClean="0"/>
              <a:t> Denmark </a:t>
            </a:r>
            <a:r>
              <a:rPr lang="en-US" sz="2400" i="1" dirty="0" err="1" smtClean="0"/>
              <a:t>Jyllands</a:t>
            </a:r>
            <a:r>
              <a:rPr lang="en-US" sz="2400" i="1" dirty="0" smtClean="0"/>
              <a:t>–</a:t>
            </a:r>
            <a:r>
              <a:rPr lang="en-US" sz="2400" i="1" dirty="0" err="1" smtClean="0"/>
              <a:t>Posten</a:t>
            </a:r>
            <a:r>
              <a:rPr lang="en-US" sz="2400" dirty="0" smtClean="0"/>
              <a:t> </a:t>
            </a:r>
            <a:r>
              <a:rPr lang="en-US" sz="2400" dirty="0" err="1" smtClean="0"/>
              <a:t>edisi</a:t>
            </a:r>
            <a:r>
              <a:rPr lang="en-US" sz="2400" dirty="0" smtClean="0"/>
              <a:t> 30 </a:t>
            </a:r>
            <a:r>
              <a:rPr lang="en-US" sz="2400" dirty="0" err="1"/>
              <a:t>D</a:t>
            </a:r>
            <a:r>
              <a:rPr lang="en-US" sz="2400" dirty="0" err="1" smtClean="0"/>
              <a:t>esember</a:t>
            </a:r>
            <a:r>
              <a:rPr lang="en-US" sz="2400" dirty="0" smtClean="0"/>
              <a:t> 2005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kartun</a:t>
            </a:r>
            <a:r>
              <a:rPr lang="en-US" sz="2400" dirty="0" smtClean="0"/>
              <a:t> yg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kontroversi</a:t>
            </a:r>
            <a:r>
              <a:rPr lang="en-US" sz="2400" dirty="0" smtClean="0"/>
              <a:t> </a:t>
            </a:r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di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kartunis</a:t>
            </a:r>
            <a:r>
              <a:rPr lang="en-US" sz="2400" dirty="0" smtClean="0"/>
              <a:t> Kurt </a:t>
            </a:r>
            <a:r>
              <a:rPr lang="en-US" sz="2400" dirty="0" err="1" smtClean="0"/>
              <a:t>Westergaard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Nabi</a:t>
            </a:r>
            <a:r>
              <a:rPr lang="en-US" sz="2400" dirty="0" smtClean="0"/>
              <a:t> Muhammad </a:t>
            </a:r>
            <a:r>
              <a:rPr lang="en-US" sz="2400" dirty="0" err="1" smtClean="0"/>
              <a:t>memakai</a:t>
            </a:r>
            <a:r>
              <a:rPr lang="en-US" sz="2400" dirty="0" smtClean="0"/>
              <a:t> </a:t>
            </a:r>
            <a:r>
              <a:rPr lang="en-US" sz="2400" dirty="0" err="1" smtClean="0"/>
              <a:t>sorban</a:t>
            </a:r>
            <a:r>
              <a:rPr lang="en-US" sz="2400" dirty="0" smtClean="0"/>
              <a:t> yg </a:t>
            </a:r>
            <a:r>
              <a:rPr lang="en-US" sz="2400" dirty="0" err="1" smtClean="0"/>
              <a:t>terselip</a:t>
            </a:r>
            <a:r>
              <a:rPr lang="en-US" sz="2400" dirty="0" smtClean="0"/>
              <a:t> </a:t>
            </a:r>
            <a:r>
              <a:rPr lang="en-US" sz="2400" dirty="0" err="1" smtClean="0"/>
              <a:t>bom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Kartun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diprotes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muslim</a:t>
            </a:r>
            <a:r>
              <a:rPr lang="en-US" sz="2400" dirty="0" smtClean="0"/>
              <a:t> di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negara, termasuk</a:t>
            </a:r>
            <a:r>
              <a:rPr lang="en-US" sz="2400" dirty="0" smtClean="0"/>
              <a:t> di Indonesia. </a:t>
            </a:r>
            <a:r>
              <a:rPr lang="en-US" sz="2400" dirty="0" err="1" smtClean="0"/>
              <a:t>Koalisasi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massa</a:t>
            </a:r>
            <a:r>
              <a:rPr lang="en-US" sz="2400" dirty="0" smtClean="0"/>
              <a:t> </a:t>
            </a:r>
            <a:r>
              <a:rPr lang="en-US" sz="2400" dirty="0" err="1" smtClean="0"/>
              <a:t>Yordania</a:t>
            </a:r>
            <a:r>
              <a:rPr lang="en-US" sz="2400" dirty="0" smtClean="0"/>
              <a:t> </a:t>
            </a:r>
            <a:r>
              <a:rPr lang="en-US" sz="2400" dirty="0" err="1" smtClean="0"/>
              <a:t>bernisiatif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Westergaard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melecehkan</a:t>
            </a:r>
            <a:r>
              <a:rPr lang="en-US" sz="2400" dirty="0" smtClean="0"/>
              <a:t> </a:t>
            </a:r>
            <a:r>
              <a:rPr lang="en-US" sz="2400" dirty="0" err="1" smtClean="0"/>
              <a:t>Nabi</a:t>
            </a:r>
            <a:r>
              <a:rPr lang="en-US" sz="2400" dirty="0" smtClean="0"/>
              <a:t> Muhammad.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pria</a:t>
            </a:r>
            <a:r>
              <a:rPr lang="en-US" sz="2400" dirty="0" smtClean="0"/>
              <a:t> Somalia </a:t>
            </a:r>
            <a:r>
              <a:rPr lang="en-US" sz="2400" dirty="0" err="1" smtClean="0"/>
              <a:t>berusai</a:t>
            </a:r>
            <a:r>
              <a:rPr lang="en-US" sz="2400" dirty="0" smtClean="0"/>
              <a:t> 28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dikabarkan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menyerang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kartunis beragama kristen itu</a:t>
            </a:r>
            <a:r>
              <a:rPr lang="en-US" sz="2400" dirty="0" smtClean="0"/>
              <a:t>. S</a:t>
            </a:r>
            <a:r>
              <a:rPr lang="en-US" sz="2400" dirty="0" err="1" smtClean="0"/>
              <a:t>ebaliknya,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Liberal </a:t>
            </a:r>
            <a:r>
              <a:rPr lang="en-US" sz="2400" dirty="0" err="1" smtClean="0"/>
              <a:t>Eropa</a:t>
            </a:r>
            <a:r>
              <a:rPr lang="en-US" sz="2400" dirty="0" smtClean="0"/>
              <a:t> </a:t>
            </a:r>
            <a:r>
              <a:rPr lang="en-US" sz="2400" dirty="0" err="1" smtClean="0"/>
              <a:t>memuja</a:t>
            </a:r>
            <a:r>
              <a:rPr lang="en-US" sz="2400" dirty="0" smtClean="0"/>
              <a:t> </a:t>
            </a:r>
            <a:r>
              <a:rPr lang="en-US" sz="2400" dirty="0" err="1" smtClean="0"/>
              <a:t>Westergaard</a:t>
            </a:r>
            <a:r>
              <a:rPr lang="en-US" sz="2400" dirty="0" smtClean="0"/>
              <a:t> </a:t>
            </a:r>
            <a:r>
              <a:rPr lang="en-US" sz="2400" dirty="0" err="1" smtClean="0"/>
              <a:t>sbg</a:t>
            </a:r>
            <a:r>
              <a:rPr lang="en-US" sz="2400" dirty="0" smtClean="0"/>
              <a:t> </a:t>
            </a:r>
            <a:r>
              <a:rPr lang="en-US" sz="2400" dirty="0" err="1" smtClean="0"/>
              <a:t>pejuang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pers dengan memuat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kartun</a:t>
            </a:r>
            <a:r>
              <a:rPr lang="en-US" sz="2400" dirty="0" smtClean="0"/>
              <a:t> </a:t>
            </a:r>
            <a:r>
              <a:rPr lang="en-US" sz="2400" dirty="0" err="1" smtClean="0"/>
              <a:t>tsb di</a:t>
            </a:r>
            <a:r>
              <a:rPr lang="en-US" sz="2400" dirty="0" smtClean="0"/>
              <a:t> koran yg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di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50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 </a:t>
            </a:r>
            <a:r>
              <a:rPr lang="en-US" sz="2400" dirty="0" err="1" smtClean="0"/>
              <a:t>Kanselir</a:t>
            </a:r>
            <a:r>
              <a:rPr lang="en-US" sz="2400" dirty="0" smtClean="0"/>
              <a:t> </a:t>
            </a:r>
            <a:r>
              <a:rPr lang="en-US" sz="2400" dirty="0" err="1" smtClean="0"/>
              <a:t>Jerman</a:t>
            </a:r>
            <a:r>
              <a:rPr lang="en-US" sz="2400" dirty="0" smtClean="0"/>
              <a:t> Angela Merkel bahkan sampai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penghargaan</a:t>
            </a:r>
            <a:r>
              <a:rPr lang="en-US" sz="2400" dirty="0" smtClean="0"/>
              <a:t> </a:t>
            </a:r>
            <a:r>
              <a:rPr lang="en-US" sz="2400" dirty="0" err="1" smtClean="0"/>
              <a:t>kpd</a:t>
            </a:r>
            <a:r>
              <a:rPr lang="en-US" sz="2400" dirty="0" smtClean="0"/>
              <a:t> </a:t>
            </a:r>
            <a:r>
              <a:rPr lang="en-US" sz="2400" dirty="0" err="1" smtClean="0"/>
              <a:t>Westergaard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6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1921</Words>
  <Application>Microsoft Macintosh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Franklin Gothic Book</vt:lpstr>
      <vt:lpstr>Times New Roman</vt:lpstr>
      <vt:lpstr>Arial</vt:lpstr>
      <vt:lpstr>Office Theme</vt:lpstr>
      <vt:lpstr>ESTETIKA Kuliah ke-12  (14 Desember 2017) Posisi Nilai Estetis Mochamad Fauzie, S.Pd., M.Ds</vt:lpstr>
      <vt:lpstr>PowerPoint Presentation</vt:lpstr>
      <vt:lpstr>PowerPoint Presentation</vt:lpstr>
      <vt:lpstr>PowerPoint Presentation</vt:lpstr>
      <vt:lpstr>Nilai Estetis Independen</vt:lpstr>
      <vt:lpstr>PowerPoint Presentation</vt:lpstr>
      <vt:lpstr>Nilai Estetis Dependen </vt:lpstr>
      <vt:lpstr>Kasus Persinggungan Nilai </vt:lpstr>
      <vt:lpstr>Kartun Nabi Muhammad: Bom di Surban</vt:lpstr>
      <vt:lpstr>Film Fitna: Al-Quran dan Kekerasan</vt:lpstr>
      <vt:lpstr>Instalasi Pink Swing Park: Ketelanjangan Nabi Adam</vt:lpstr>
      <vt:lpstr>Lukisan Holy Virgin Mary : Kotoran Gajah di Payudara Maria</vt:lpstr>
      <vt:lpstr>PowerPoint Presentation</vt:lpstr>
      <vt:lpstr> Novel dan Film The Da Vinci Code: Yesus Menikah </vt:lpstr>
      <vt:lpstr>PowerPoint Presentation</vt:lpstr>
      <vt:lpstr> Lagu Judas: Cinta Segitiga Maria Magdalena, Yesus dan Judas   </vt:lpstr>
      <vt:lpstr> Iklan Es Krim Antonio Federici: Suster Hamil </vt:lpstr>
      <vt:lpstr>  Album Manusia Setengah Dewa: Dewa Wisnu Setengah Manusia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POSISI NILAI ESTETIS</dc:title>
  <dc:subject/>
  <dc:creator>Mochamad Fauzie</dc:creator>
  <cp:keywords/>
  <dc:description/>
  <cp:lastModifiedBy>Microsoft Office User</cp:lastModifiedBy>
  <cp:revision>58</cp:revision>
  <dcterms:created xsi:type="dcterms:W3CDTF">2017-12-11T06:24:22Z</dcterms:created>
  <dcterms:modified xsi:type="dcterms:W3CDTF">2018-03-25T17:59:54Z</dcterms:modified>
  <cp:category/>
</cp:coreProperties>
</file>