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80" r:id="rId20"/>
    <p:sldId id="274" r:id="rId21"/>
    <p:sldId id="275" r:id="rId22"/>
    <p:sldId id="276" r:id="rId23"/>
    <p:sldId id="281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00" autoAdjust="0"/>
    <p:restoredTop sz="50000"/>
  </p:normalViewPr>
  <p:slideViewPr>
    <p:cSldViewPr snapToGrid="0">
      <p:cViewPr varScale="1">
        <p:scale>
          <a:sx n="47" d="100"/>
          <a:sy n="47" d="100"/>
        </p:scale>
        <p:origin x="14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3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7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3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8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8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2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6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2" y="998808"/>
            <a:ext cx="7920111" cy="32777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smtClean="0"/>
              <a:t>ESTETIKA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3000" b="1" dirty="0" err="1">
                <a:solidFill>
                  <a:srgbClr val="C00000"/>
                </a:solidFill>
                <a:latin typeface="+mn-lt"/>
              </a:rPr>
              <a:t>Kuliah</a:t>
            </a:r>
            <a:r>
              <a:rPr lang="en-US" sz="3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ke-13</a:t>
            </a:r>
            <a:r>
              <a:rPr lang="en-US" sz="4000" dirty="0" smtClean="0">
                <a:latin typeface="+mn-lt"/>
              </a:rPr>
              <a:t> </a:t>
            </a:r>
            <a:br>
              <a:rPr lang="en-US" sz="4000" dirty="0" smtClean="0">
                <a:latin typeface="+mn-lt"/>
              </a:rPr>
            </a:br>
            <a:r>
              <a:rPr lang="en-US" sz="2700" dirty="0">
                <a:latin typeface="+mn-lt"/>
              </a:rPr>
              <a:t>(21 Desember 2017)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7200" b="1" dirty="0" err="1">
                <a:latin typeface="+mn-lt"/>
              </a:rPr>
              <a:t>Spektator</a:t>
            </a:r>
            <a:r>
              <a:rPr lang="en-US" sz="7200" b="1" dirty="0"/>
              <a:t/>
            </a:r>
            <a:br>
              <a:rPr lang="en-US" sz="7200" b="1" dirty="0"/>
            </a:b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Mochamad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Fauzie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S.Pd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., M.Ds</a:t>
            </a:r>
          </a:p>
        </p:txBody>
      </p:sp>
    </p:spTree>
    <p:extLst>
      <p:ext uri="{BB962C8B-B14F-4D97-AF65-F5344CB8AC3E}">
        <p14:creationId xmlns:p14="http://schemas.microsoft.com/office/powerpoint/2010/main" val="491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FC6E30-C3A9-4094-B775-F68C018B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53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JARAK PSIKIS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65B795-BEC0-48E3-9A57-B44A5BDD8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84" y="914400"/>
            <a:ext cx="8119122" cy="5634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cs typeface="Times New Roman" panose="02020603050405020304" pitchFamily="18" charset="0"/>
              </a:rPr>
              <a:t>Teori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jarak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psikis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i="1" dirty="0">
                <a:cs typeface="Times New Roman" panose="02020603050405020304" pitchFamily="18" charset="0"/>
              </a:rPr>
              <a:t>(psychic distance)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digagas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oleh</a:t>
            </a:r>
            <a:r>
              <a:rPr lang="en-US" sz="2800" dirty="0">
                <a:cs typeface="Times New Roman" panose="02020603050405020304" pitchFamily="18" charset="0"/>
              </a:rPr>
              <a:t> Edward </a:t>
            </a:r>
            <a:r>
              <a:rPr lang="en-US" sz="2800" dirty="0" err="1">
                <a:cs typeface="Times New Roman" panose="02020603050405020304" pitchFamily="18" charset="0"/>
              </a:rPr>
              <a:t>Bullough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sbg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kelanjutan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teori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Lipps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tentang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empati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Estetikus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kelahiran</a:t>
            </a:r>
            <a:r>
              <a:rPr lang="en-US" sz="2800" dirty="0">
                <a:cs typeface="Times New Roman" panose="02020603050405020304" pitchFamily="18" charset="0"/>
              </a:rPr>
              <a:t> 1880 </a:t>
            </a:r>
            <a:r>
              <a:rPr lang="en-US" sz="2800" dirty="0" err="1">
                <a:cs typeface="Times New Roman" panose="02020603050405020304" pitchFamily="18" charset="0"/>
              </a:rPr>
              <a:t>itu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tengah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mempersonalkan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tingkat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keterlibatan</a:t>
            </a:r>
            <a:r>
              <a:rPr lang="en-US" sz="2800" dirty="0">
                <a:cs typeface="Times New Roman" panose="02020603050405020304" pitchFamily="18" charset="0"/>
              </a:rPr>
              <a:t> personal </a:t>
            </a:r>
            <a:r>
              <a:rPr lang="en-US" sz="2800" dirty="0" err="1">
                <a:cs typeface="Times New Roman" panose="02020603050405020304" pitchFamily="18" charset="0"/>
              </a:rPr>
              <a:t>seorang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penonton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Pertanyaan</a:t>
            </a:r>
            <a:r>
              <a:rPr lang="en-US" sz="2800" dirty="0">
                <a:cs typeface="Times New Roman" panose="02020603050405020304" pitchFamily="18" charset="0"/>
              </a:rPr>
              <a:t> yg </a:t>
            </a:r>
            <a:r>
              <a:rPr lang="en-US" sz="2800" dirty="0" err="1">
                <a:cs typeface="Times New Roman" panose="02020603050405020304" pitchFamily="18" charset="0"/>
              </a:rPr>
              <a:t>ia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ajukan: berapa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banyak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identifikasi</a:t>
            </a:r>
            <a:r>
              <a:rPr lang="en-US" sz="2800" dirty="0">
                <a:cs typeface="Times New Roman" panose="02020603050405020304" pitchFamily="18" charset="0"/>
              </a:rPr>
              <a:t> personal </a:t>
            </a:r>
            <a:r>
              <a:rPr lang="en-US" sz="2800" dirty="0" err="1">
                <a:cs typeface="Times New Roman" panose="02020603050405020304" pitchFamily="18" charset="0"/>
              </a:rPr>
              <a:t>dalam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karya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seni</a:t>
            </a:r>
            <a:r>
              <a:rPr lang="en-US" sz="2800" dirty="0"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cs typeface="Times New Roman" panose="02020603050405020304" pitchFamily="18" charset="0"/>
              </a:rPr>
              <a:t>dikatakan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layak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err="1">
                <a:cs typeface="Times New Roman" panose="02020603050405020304" pitchFamily="18" charset="0"/>
              </a:rPr>
              <a:t>Jarak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psikis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merupakan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kesadaran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penonton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ttg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pemisahan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antara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realitas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kehidupan dgn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realitas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emosi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saat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menghadapi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karya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seni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Pada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hukum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jarak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psikis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tingkat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empati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atau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identifikasi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thdp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karya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seni</a:t>
            </a:r>
            <a:r>
              <a:rPr lang="en-US" sz="2800" dirty="0">
                <a:cs typeface="Times New Roman" panose="02020603050405020304" pitchFamily="18" charset="0"/>
              </a:rPr>
              <a:t> yg paling </a:t>
            </a:r>
            <a:r>
              <a:rPr lang="en-US" sz="2800" dirty="0" err="1">
                <a:cs typeface="Times New Roman" panose="02020603050405020304" pitchFamily="18" charset="0"/>
              </a:rPr>
              <a:t>tepat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adalah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emosi</a:t>
            </a:r>
            <a:r>
              <a:rPr lang="en-US" sz="2800" dirty="0">
                <a:cs typeface="Times New Roman" panose="02020603050405020304" pitchFamily="18" charset="0"/>
              </a:rPr>
              <a:t> yg paling </a:t>
            </a:r>
            <a:r>
              <a:rPr lang="en-US" sz="2800" dirty="0" err="1">
                <a:cs typeface="Times New Roman" panose="02020603050405020304" pitchFamily="18" charset="0"/>
              </a:rPr>
              <a:t>sedikit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berjarak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namun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tidak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kehilangan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diri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4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351679" cy="65685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KONTEMPLASI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36" y="927847"/>
            <a:ext cx="6887389" cy="4944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cs typeface="Times New Roman" pitchFamily="18" charset="0"/>
              </a:rPr>
              <a:t>Kontemplasi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tidak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dipahami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secara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seragam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en-US" sz="2800" dirty="0" err="1" smtClean="0">
                <a:cs typeface="Times New Roman" pitchFamily="18" charset="0"/>
              </a:rPr>
              <a:t>Menurut</a:t>
            </a:r>
            <a:r>
              <a:rPr lang="en-US" sz="2800" dirty="0" smtClean="0">
                <a:cs typeface="Times New Roman" pitchFamily="18" charset="0"/>
              </a:rPr>
              <a:t> Plotinus, </a:t>
            </a:r>
            <a:r>
              <a:rPr lang="en-US" sz="2800" dirty="0" err="1" smtClean="0">
                <a:cs typeface="Times New Roman" pitchFamily="18" charset="0"/>
              </a:rPr>
              <a:t>kontemplasi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tidak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perlu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mengambil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bentuk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ekstrim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sebagaimana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laku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seorang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pertapa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namun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dapat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dicapai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dengan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disiplin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intelektual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 err="1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cs typeface="Times New Roman" pitchFamily="18" charset="0"/>
              </a:rPr>
              <a:t>Dalam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pandangan</a:t>
            </a:r>
            <a:r>
              <a:rPr lang="en-US" sz="2800" dirty="0" smtClean="0">
                <a:cs typeface="Times New Roman" pitchFamily="18" charset="0"/>
              </a:rPr>
              <a:t> Carroll, </a:t>
            </a:r>
            <a:r>
              <a:rPr lang="en-US" sz="2800" dirty="0" err="1" smtClean="0">
                <a:cs typeface="Times New Roman" pitchFamily="18" charset="0"/>
              </a:rPr>
              <a:t>kontemplasi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dalam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estetika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berarti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melakukan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observasi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terhadap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objek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secara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seksama</a:t>
            </a:r>
            <a:r>
              <a:rPr lang="en-US" sz="2800" dirty="0" smtClean="0">
                <a:cs typeface="Times New Roman" pitchFamily="18" charset="0"/>
              </a:rPr>
              <a:t>. Usaha </a:t>
            </a:r>
            <a:r>
              <a:rPr lang="en-US" sz="2800" dirty="0" err="1" smtClean="0">
                <a:cs typeface="Times New Roman" pitchFamily="18" charset="0"/>
              </a:rPr>
              <a:t>ini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melibatkan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keaktifan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pikiran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untuk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menyusun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konsep</a:t>
            </a:r>
            <a:r>
              <a:rPr lang="en-US" sz="2800" dirty="0" smtClean="0">
                <a:cs typeface="Times New Roman" pitchFamily="18" charset="0"/>
              </a:rPr>
              <a:t> agar </a:t>
            </a:r>
            <a:r>
              <a:rPr lang="en-US" sz="2800" dirty="0" err="1" smtClean="0">
                <a:cs typeface="Times New Roman" pitchFamily="18" charset="0"/>
              </a:rPr>
              <a:t>menjadi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konstruksi</a:t>
            </a:r>
            <a:r>
              <a:rPr lang="en-US" sz="2800" dirty="0" smtClean="0">
                <a:cs typeface="Times New Roman" pitchFamily="18" charset="0"/>
              </a:rPr>
              <a:t> yang </a:t>
            </a:r>
            <a:r>
              <a:rPr lang="en-US" sz="2800" dirty="0" err="1" smtClean="0">
                <a:cs typeface="Times New Roman" pitchFamily="18" charset="0"/>
              </a:rPr>
              <a:t>menyatu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71597" cy="764427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MENIMBANG ULANG PENGALAMAN ESTETIS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73" y="1264025"/>
            <a:ext cx="7820633" cy="3475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cs typeface="Times New Roman" pitchFamily="18" charset="0"/>
              </a:rPr>
              <a:t>Pengalaman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estetis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dengan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mempertimbangkan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beberapa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hal</a:t>
            </a:r>
            <a:r>
              <a:rPr lang="en-US" sz="2800" dirty="0" smtClean="0">
                <a:cs typeface="Times New Roman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800" dirty="0" err="1" smtClean="0">
                <a:cs typeface="Times New Roman" pitchFamily="18" charset="0"/>
              </a:rPr>
              <a:t>efek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penandaan</a:t>
            </a:r>
            <a:endParaRPr lang="en-US" sz="2800" dirty="0" smtClean="0"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800" dirty="0" err="1" smtClean="0">
                <a:cs typeface="Times New Roman" pitchFamily="18" charset="0"/>
              </a:rPr>
              <a:t>persepsi</a:t>
            </a:r>
            <a:endParaRPr lang="en-US" sz="2800" dirty="0" smtClean="0"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cs typeface="Times New Roman" pitchFamily="18" charset="0"/>
              </a:rPr>
              <a:t>proses </a:t>
            </a:r>
            <a:r>
              <a:rPr lang="en-US" sz="2800" dirty="0" err="1" smtClean="0">
                <a:cs typeface="Times New Roman" pitchFamily="18" charset="0"/>
              </a:rPr>
              <a:t>berfikir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dan</a:t>
            </a:r>
            <a:r>
              <a:rPr lang="en-US" sz="2800" dirty="0" smtClean="0"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 smtClean="0">
                <a:cs typeface="Times New Roman" pitchFamily="18" charset="0"/>
              </a:rPr>
              <a:t>emosi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03" y="251595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1. EFEK PENANDAAN DAN PERSEPSI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76" y="1314713"/>
            <a:ext cx="4634454" cy="5287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cs typeface="Times New Roman" pitchFamily="18" charset="0"/>
              </a:rPr>
              <a:t>Dalam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pembahasan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semiotika</a:t>
            </a:r>
            <a:r>
              <a:rPr lang="en-US" sz="2400" dirty="0" smtClean="0">
                <a:cs typeface="Times New Roman" pitchFamily="18" charset="0"/>
              </a:rPr>
              <a:t>, Peirce </a:t>
            </a:r>
            <a:r>
              <a:rPr lang="en-US" sz="2400" dirty="0" err="1" smtClean="0">
                <a:cs typeface="Times New Roman" pitchFamily="18" charset="0"/>
              </a:rPr>
              <a:t>menyatakan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 smtClean="0">
                <a:cs typeface="Times New Roman" pitchFamily="18" charset="0"/>
              </a:rPr>
              <a:t>ketika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seseorang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mencermati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tanda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maka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terjadi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penandaan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pd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dirinya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penandaan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atau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semiosis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ini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dapat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berupa</a:t>
            </a:r>
            <a:r>
              <a:rPr lang="en-US" sz="2400" dirty="0" smtClean="0">
                <a:cs typeface="Times New Roman" pitchFamily="18" charset="0"/>
              </a:rPr>
              <a:t>: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emosional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logikal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maupun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energetis</a:t>
            </a:r>
            <a:r>
              <a:rPr lang="en-US" sz="2400" dirty="0" smtClean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emosional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adalaah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berupa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perasaan</a:t>
            </a:r>
            <a:r>
              <a:rPr lang="en-US" sz="2400" dirty="0" smtClean="0">
                <a:cs typeface="Times New Roman" pitchFamily="18" charset="0"/>
              </a:rPr>
              <a:t>; </a:t>
            </a:r>
            <a:r>
              <a:rPr lang="en-US" sz="2400" dirty="0" err="1">
                <a:cs typeface="Times New Roman" pitchFamily="18" charset="0"/>
              </a:rPr>
              <a:t>e</a:t>
            </a:r>
            <a:r>
              <a:rPr lang="en-US" sz="2400" dirty="0" err="1" smtClean="0">
                <a:cs typeface="Times New Roman" pitchFamily="18" charset="0"/>
              </a:rPr>
              <a:t>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logikal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berupa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konsep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pemikiran</a:t>
            </a:r>
            <a:r>
              <a:rPr lang="en-US" sz="2400" dirty="0" smtClean="0">
                <a:cs typeface="Times New Roman" pitchFamily="18" charset="0"/>
              </a:rPr>
              <a:t>; e</a:t>
            </a:r>
            <a:r>
              <a:rPr lang="en-US" sz="2400" dirty="0" err="1" smtClean="0">
                <a:cs typeface="Times New Roman" pitchFamily="18" charset="0"/>
              </a:rPr>
              <a:t>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energetis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berupa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reaksi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fisik</a:t>
            </a:r>
            <a:r>
              <a:rPr lang="en-US" sz="2400" dirty="0" smtClean="0">
                <a:cs typeface="Times New Roman" pitchFamily="18" charset="0"/>
              </a:rPr>
              <a:t>;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5584274" y="3420432"/>
            <a:ext cx="2736992" cy="235947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</p:txBody>
      </p:sp>
      <p:sp>
        <p:nvSpPr>
          <p:cNvPr id="9" name="Oval 8"/>
          <p:cNvSpPr/>
          <p:nvPr/>
        </p:nvSpPr>
        <p:spPr>
          <a:xfrm>
            <a:off x="6236263" y="2618174"/>
            <a:ext cx="1433015" cy="1433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5008730" y="4825068"/>
            <a:ext cx="1433015" cy="1433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2" name="Oval 11"/>
          <p:cNvSpPr/>
          <p:nvPr/>
        </p:nvSpPr>
        <p:spPr>
          <a:xfrm>
            <a:off x="7487296" y="4825067"/>
            <a:ext cx="1433015" cy="1433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549694" y="2942257"/>
            <a:ext cx="878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Object</a:t>
            </a:r>
          </a:p>
          <a:p>
            <a:pPr algn="ctr"/>
            <a:r>
              <a:rPr lang="en-US" sz="1100" b="1" dirty="0"/>
              <a:t>=</a:t>
            </a:r>
          </a:p>
          <a:p>
            <a:pPr algn="ctr"/>
            <a:r>
              <a:rPr lang="en-US" sz="1100" b="1" dirty="0" err="1"/>
              <a:t>Nilai</a:t>
            </a:r>
            <a:r>
              <a:rPr lang="en-US" sz="1100" b="1" dirty="0"/>
              <a:t> </a:t>
            </a:r>
            <a:r>
              <a:rPr lang="en-US" sz="1100" b="1" dirty="0" err="1"/>
              <a:t>estetis</a:t>
            </a:r>
            <a:endParaRPr lang="en-US" sz="1100" b="1" dirty="0"/>
          </a:p>
          <a:p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85229" y="5083457"/>
            <a:ext cx="1456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Reprentament</a:t>
            </a:r>
            <a:endParaRPr lang="en-US" sz="1100" b="1" dirty="0"/>
          </a:p>
          <a:p>
            <a:pPr algn="ctr"/>
            <a:r>
              <a:rPr lang="en-US" sz="1100" b="1" dirty="0"/>
              <a:t>=</a:t>
            </a:r>
          </a:p>
          <a:p>
            <a:pPr algn="ctr"/>
            <a:r>
              <a:rPr lang="en-US" sz="1100" b="1" dirty="0"/>
              <a:t>stimulus</a:t>
            </a:r>
          </a:p>
          <a:p>
            <a:pPr algn="ctr"/>
            <a:r>
              <a:rPr lang="en-US" sz="1100" b="1" dirty="0"/>
              <a:t>=</a:t>
            </a:r>
          </a:p>
          <a:p>
            <a:pPr algn="ctr"/>
            <a:r>
              <a:rPr lang="en-US" sz="1100" b="1" dirty="0" err="1"/>
              <a:t>Objek</a:t>
            </a:r>
            <a:r>
              <a:rPr lang="en-US" sz="1100" b="1" dirty="0"/>
              <a:t> </a:t>
            </a:r>
            <a:r>
              <a:rPr lang="en-US" sz="1100" b="1" dirty="0" err="1"/>
              <a:t>estetis</a:t>
            </a:r>
            <a:endParaRPr lang="en-US" sz="1100" b="1" dirty="0"/>
          </a:p>
          <a:p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99924" y="5083457"/>
            <a:ext cx="1407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b="1" dirty="0" err="1"/>
              <a:t>Efek</a:t>
            </a:r>
            <a:r>
              <a:rPr lang="en-US" sz="1000" b="1" dirty="0"/>
              <a:t> </a:t>
            </a:r>
            <a:r>
              <a:rPr lang="en-US" sz="1000" b="1" dirty="0" smtClean="0"/>
              <a:t>logical=</a:t>
            </a:r>
            <a:r>
              <a:rPr lang="en-US" sz="1000" b="1" dirty="0" err="1" smtClean="0"/>
              <a:t>kognisi</a:t>
            </a:r>
            <a:endParaRPr lang="en-US" sz="1000" b="1" dirty="0"/>
          </a:p>
          <a:p>
            <a:pPr algn="ctr">
              <a:lnSpc>
                <a:spcPct val="150000"/>
              </a:lnSpc>
            </a:pPr>
            <a:r>
              <a:rPr lang="en-US" sz="1000" b="1" dirty="0" err="1" smtClean="0"/>
              <a:t>Efek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Energetis</a:t>
            </a:r>
            <a:r>
              <a:rPr lang="en-US" sz="1000" b="1" dirty="0" smtClean="0"/>
              <a:t>=</a:t>
            </a:r>
            <a:r>
              <a:rPr lang="en-US" sz="1000" b="1" dirty="0" err="1" smtClean="0"/>
              <a:t>konasi</a:t>
            </a:r>
            <a:endParaRPr lang="en-US" sz="1000" b="1" dirty="0"/>
          </a:p>
          <a:p>
            <a:pPr algn="ctr">
              <a:lnSpc>
                <a:spcPct val="150000"/>
              </a:lnSpc>
            </a:pPr>
            <a:r>
              <a:rPr lang="en-US" sz="1000" b="1" dirty="0" err="1" smtClean="0"/>
              <a:t>Efek</a:t>
            </a:r>
            <a:r>
              <a:rPr lang="en-US" sz="1000" b="1" dirty="0"/>
              <a:t> </a:t>
            </a:r>
            <a:r>
              <a:rPr lang="en-US" sz="1000" b="1" dirty="0" err="1" smtClean="0"/>
              <a:t>emosional</a:t>
            </a:r>
            <a:r>
              <a:rPr lang="en-US" sz="1000" b="1" dirty="0" smtClean="0"/>
              <a:t>= </a:t>
            </a:r>
            <a:r>
              <a:rPr lang="en-US" sz="1000" b="1" dirty="0" err="1" smtClean="0"/>
              <a:t>emosi</a:t>
            </a:r>
            <a:endParaRPr lang="en-US" sz="1000" b="1" dirty="0"/>
          </a:p>
          <a:p>
            <a:pPr algn="ctr">
              <a:lnSpc>
                <a:spcPct val="150000"/>
              </a:lnSpc>
            </a:pP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50422" y="4470441"/>
            <a:ext cx="1398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Semiosis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Proses </a:t>
            </a:r>
            <a:r>
              <a:rPr lang="en-US" sz="1100" dirty="0" err="1">
                <a:solidFill>
                  <a:schemeClr val="bg1"/>
                </a:solidFill>
              </a:rPr>
              <a:t>persepsi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estesis</a:t>
            </a:r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65127"/>
            <a:ext cx="7115367" cy="11395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2. EFEK LOGIKAL SEBAGAI PEMBUKAAN PENGALAMAN ESTETIS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04710"/>
            <a:ext cx="4657312" cy="5150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logikal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merupakan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berupa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pemikiran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(</a:t>
            </a:r>
            <a:r>
              <a:rPr lang="en-US" sz="2400" dirty="0" err="1" smtClean="0">
                <a:cs typeface="Times New Roman" pitchFamily="18" charset="0"/>
              </a:rPr>
              <a:t>kognisi)</a:t>
            </a:r>
            <a:r>
              <a:rPr lang="en-US" sz="2400" dirty="0" smtClean="0">
                <a:cs typeface="Times New Roman" pitchFamily="18" charset="0"/>
              </a:rPr>
              <a:t> yg </a:t>
            </a:r>
            <a:r>
              <a:rPr lang="en-US" sz="2400" dirty="0" err="1" smtClean="0">
                <a:cs typeface="Times New Roman" pitchFamily="18" charset="0"/>
              </a:rPr>
              <a:t>timbul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dlm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benak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subjek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ketika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menghadapi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objek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Maka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kemunculan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logikal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terkait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dgn</a:t>
            </a:r>
            <a:r>
              <a:rPr lang="en-US" sz="2400" dirty="0" smtClean="0">
                <a:cs typeface="Times New Roman" pitchFamily="18" charset="0"/>
              </a:rPr>
              <a:t> proses </a:t>
            </a:r>
            <a:r>
              <a:rPr lang="en-US" sz="2400" dirty="0" err="1" smtClean="0">
                <a:cs typeface="Times New Roman" pitchFamily="18" charset="0"/>
              </a:rPr>
              <a:t>berfikir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Proses </a:t>
            </a:r>
            <a:r>
              <a:rPr lang="en-US" sz="2400" dirty="0" err="1" smtClean="0">
                <a:cs typeface="Times New Roman" pitchFamily="18" charset="0"/>
              </a:rPr>
              <a:t>berfikir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banyak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diteorikan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Teori</a:t>
            </a:r>
            <a:r>
              <a:rPr lang="en-US" sz="2400" dirty="0" smtClean="0">
                <a:cs typeface="Times New Roman" pitchFamily="18" charset="0"/>
              </a:rPr>
              <a:t> yg </a:t>
            </a:r>
            <a:r>
              <a:rPr lang="en-US" sz="2400" dirty="0" err="1" smtClean="0">
                <a:cs typeface="Times New Roman" pitchFamily="18" charset="0"/>
              </a:rPr>
              <a:t>komprehensif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diajukan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oleh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an-</a:t>
            </a:r>
            <a:r>
              <a:rPr lang="en-US" sz="2400" dirty="0" err="1" smtClean="0">
                <a:cs typeface="Times New Roman" pitchFamily="18" charset="0"/>
              </a:rPr>
              <a:t>Nabhani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dlm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buku</a:t>
            </a:r>
            <a:r>
              <a:rPr lang="en-US" sz="2400" dirty="0" smtClean="0">
                <a:cs typeface="Times New Roman" pitchFamily="18" charset="0"/>
              </a:rPr>
              <a:t> Thinking </a:t>
            </a:r>
            <a:r>
              <a:rPr lang="en-US" sz="2400" i="1" dirty="0" smtClean="0">
                <a:cs typeface="Times New Roman" pitchFamily="18" charset="0"/>
              </a:rPr>
              <a:t>(at-</a:t>
            </a:r>
            <a:r>
              <a:rPr lang="en-US" sz="2400" i="1" dirty="0" err="1" smtClean="0">
                <a:cs typeface="Times New Roman" pitchFamily="18" charset="0"/>
              </a:rPr>
              <a:t>Tafkir</a:t>
            </a:r>
            <a:r>
              <a:rPr lang="en-US" sz="2400" i="1" dirty="0" smtClean="0">
                <a:cs typeface="Times New Roman" pitchFamily="18" charset="0"/>
              </a:rPr>
              <a:t>)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Ia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mensyaratkan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keberadaan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empat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komponen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dlm</a:t>
            </a:r>
            <a:r>
              <a:rPr lang="en-US" sz="2400" dirty="0" smtClean="0">
                <a:cs typeface="Times New Roman" pitchFamily="18" charset="0"/>
              </a:rPr>
              <a:t> proses </a:t>
            </a:r>
            <a:r>
              <a:rPr lang="en-US" sz="2400" dirty="0" err="1" smtClean="0">
                <a:cs typeface="Times New Roman" pitchFamily="18" charset="0"/>
              </a:rPr>
              <a:t>berfikir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yaitu: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realitas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(</a:t>
            </a:r>
            <a:r>
              <a:rPr lang="en-US" sz="2400" i="1" dirty="0" err="1" smtClean="0">
                <a:cs typeface="Times New Roman" pitchFamily="18" charset="0"/>
              </a:rPr>
              <a:t>reality, object</a:t>
            </a:r>
            <a:r>
              <a:rPr lang="en-US" sz="2400" i="1" dirty="0" smtClean="0">
                <a:cs typeface="Times New Roman" pitchFamily="18" charset="0"/>
              </a:rPr>
              <a:t>)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indera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(sense)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otak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(brain)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informasi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awal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(previous information)</a:t>
            </a:r>
            <a:r>
              <a:rPr lang="en-US" sz="2400" dirty="0" smtClean="0">
                <a:cs typeface="Times New Roman" pitchFamily="18" charset="0"/>
              </a:rPr>
              <a:t>.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5584274" y="3420432"/>
            <a:ext cx="2736992" cy="235947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</p:txBody>
      </p:sp>
      <p:sp>
        <p:nvSpPr>
          <p:cNvPr id="10" name="Oval 9"/>
          <p:cNvSpPr/>
          <p:nvPr/>
        </p:nvSpPr>
        <p:spPr>
          <a:xfrm>
            <a:off x="6236263" y="2618174"/>
            <a:ext cx="1433015" cy="1433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5008730" y="4825068"/>
            <a:ext cx="1433015" cy="1433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2" name="Oval 11"/>
          <p:cNvSpPr/>
          <p:nvPr/>
        </p:nvSpPr>
        <p:spPr>
          <a:xfrm>
            <a:off x="7487296" y="4790342"/>
            <a:ext cx="1433015" cy="1433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270988" y="2949819"/>
            <a:ext cx="1412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Informasi</a:t>
            </a:r>
            <a:r>
              <a:rPr lang="en-US" sz="1400" dirty="0" smtClean="0"/>
              <a:t> </a:t>
            </a:r>
            <a:r>
              <a:rPr lang="en-US" sz="1400" dirty="0" err="1" smtClean="0"/>
              <a:t>awal</a:t>
            </a:r>
            <a:endParaRPr lang="en-US" sz="1400" dirty="0" smtClean="0"/>
          </a:p>
          <a:p>
            <a:pPr algn="ctr"/>
            <a:r>
              <a:rPr lang="en-US" sz="1400" dirty="0" smtClean="0"/>
              <a:t>=</a:t>
            </a:r>
          </a:p>
          <a:p>
            <a:pPr algn="ctr"/>
            <a:r>
              <a:rPr lang="en-US" sz="1400" dirty="0" err="1" smtClean="0"/>
              <a:t>Nilai</a:t>
            </a:r>
            <a:r>
              <a:rPr lang="en-US" sz="1400" dirty="0" smtClean="0"/>
              <a:t> </a:t>
            </a:r>
            <a:r>
              <a:rPr lang="en-US" sz="1400" dirty="0" err="1" smtClean="0"/>
              <a:t>estetis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85229" y="5152687"/>
            <a:ext cx="1456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Objek</a:t>
            </a:r>
            <a:endParaRPr lang="en-US" sz="1400" dirty="0" smtClean="0"/>
          </a:p>
          <a:p>
            <a:pPr algn="ctr"/>
            <a:r>
              <a:rPr lang="en-US" sz="1400" dirty="0" smtClean="0"/>
              <a:t>=</a:t>
            </a:r>
          </a:p>
          <a:p>
            <a:pPr algn="ctr"/>
            <a:r>
              <a:rPr lang="en-US" sz="1400" dirty="0" err="1" smtClean="0"/>
              <a:t>Objek</a:t>
            </a:r>
            <a:r>
              <a:rPr lang="en-US" sz="1400" dirty="0" smtClean="0"/>
              <a:t> </a:t>
            </a:r>
            <a:r>
              <a:rPr lang="en-US" sz="1400" dirty="0" err="1" smtClean="0"/>
              <a:t>estetis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68847" y="4998684"/>
            <a:ext cx="133145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 smtClean="0"/>
              <a:t>Indera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otak</a:t>
            </a:r>
            <a:endParaRPr lang="en-US" sz="1400" dirty="0" smtClean="0"/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=</a:t>
            </a:r>
          </a:p>
          <a:p>
            <a:pPr algn="ctr">
              <a:lnSpc>
                <a:spcPct val="150000"/>
              </a:lnSpc>
            </a:pPr>
            <a:r>
              <a:rPr lang="en-US" sz="1400" dirty="0" err="1" smtClean="0"/>
              <a:t>Subjek</a:t>
            </a:r>
            <a:r>
              <a:rPr lang="en-US" sz="1400" dirty="0" smtClean="0"/>
              <a:t> </a:t>
            </a:r>
            <a:r>
              <a:rPr lang="en-US" sz="1400" dirty="0" err="1" smtClean="0"/>
              <a:t>estetis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85147" y="4404220"/>
            <a:ext cx="139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Proses </a:t>
            </a:r>
            <a:r>
              <a:rPr lang="en-US" sz="1600" dirty="0" err="1" smtClean="0"/>
              <a:t>berfikir</a:t>
            </a:r>
            <a:endParaRPr lang="en-US" sz="1600" dirty="0" smtClean="0"/>
          </a:p>
          <a:p>
            <a:pPr algn="ctr"/>
            <a:r>
              <a:rPr lang="en-US" sz="1600" dirty="0"/>
              <a:t>=</a:t>
            </a:r>
            <a:endParaRPr lang="en-US" sz="1600" dirty="0" smtClean="0"/>
          </a:p>
          <a:p>
            <a:pPr algn="ctr"/>
            <a:r>
              <a:rPr lang="en-US" sz="1600" dirty="0" err="1" smtClean="0"/>
              <a:t>estesis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33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96" y="203079"/>
            <a:ext cx="8098664" cy="104698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3. EFEK ENERGITAS SEBAGAI PENYERTA PENGALAMAN ESTETIS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92" y="1215341"/>
            <a:ext cx="8484240" cy="5347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energetis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merupakan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berupa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gerakan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pd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subjek</a:t>
            </a:r>
            <a:r>
              <a:rPr lang="en-US" sz="2400" dirty="0" smtClean="0">
                <a:cs typeface="Times New Roman" pitchFamily="18" charset="0"/>
              </a:rPr>
              <a:t> yg </a:t>
            </a:r>
            <a:r>
              <a:rPr lang="en-US" sz="2400" dirty="0" err="1" smtClean="0">
                <a:cs typeface="Times New Roman" pitchFamily="18" charset="0"/>
              </a:rPr>
              <a:t>terjadi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saat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berhadapan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dgn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objek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Namun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energetis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sbgmn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logikal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bukan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termasuk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pengalaman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estetis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meskipun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terkait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dngnnya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energetis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merupakan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unsur</a:t>
            </a:r>
            <a:r>
              <a:rPr lang="en-US" sz="2400" dirty="0" smtClean="0">
                <a:cs typeface="Times New Roman" pitchFamily="18" charset="0"/>
              </a:rPr>
              <a:t> yg </a:t>
            </a:r>
            <a:r>
              <a:rPr lang="en-US" sz="2400" dirty="0" err="1" smtClean="0">
                <a:cs typeface="Times New Roman" pitchFamily="18" charset="0"/>
              </a:rPr>
              <a:t>tampak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subjek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mengalami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pengalaman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estetis</a:t>
            </a:r>
            <a:r>
              <a:rPr lang="en-US" sz="2400" dirty="0" smtClean="0">
                <a:cs typeface="Times New Roman" pitchFamily="18" charset="0"/>
              </a:rPr>
              <a:t>. Feldman </a:t>
            </a:r>
            <a:r>
              <a:rPr lang="en-US" sz="2400" dirty="0" err="1" smtClean="0">
                <a:cs typeface="Times New Roman" pitchFamily="18" charset="0"/>
              </a:rPr>
              <a:t>menyatakan</a:t>
            </a:r>
            <a:r>
              <a:rPr lang="en-US" sz="2400" dirty="0">
                <a:cs typeface="Times New Roman" pitchFamily="18" charset="0"/>
              </a:rPr>
              <a:t>: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saat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mengalami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pengalaman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estetis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orang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mengidentifikasi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objek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estetis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melalui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pengaturan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peralatan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maskular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dlm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gerakan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Efek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energetis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adalah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unsur</a:t>
            </a:r>
            <a:r>
              <a:rPr lang="en-US" sz="2400" dirty="0" smtClean="0">
                <a:cs typeface="Times New Roman" pitchFamily="18" charset="0"/>
              </a:rPr>
              <a:t> yg </a:t>
            </a:r>
            <a:r>
              <a:rPr lang="en-US" sz="2400" dirty="0" err="1" smtClean="0">
                <a:cs typeface="Times New Roman" pitchFamily="18" charset="0"/>
              </a:rPr>
              <a:t>membuat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pengalaman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estetis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terasa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lebih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besar</a:t>
            </a:r>
            <a:r>
              <a:rPr lang="en-US" sz="2400" dirty="0" smtClean="0">
                <a:cs typeface="Times New Roman" pitchFamily="18" charset="0"/>
              </a:rPr>
              <a:t>.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cs typeface="Times New Roman" pitchFamily="18" charset="0"/>
              </a:rPr>
              <a:t>Dlm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ranah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psikologi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gerakan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tindakan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atau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aktivitas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psikis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merupakan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bagian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dari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u="sng" dirty="0" err="1" smtClean="0">
                <a:cs typeface="Times New Roman" pitchFamily="18" charset="0"/>
              </a:rPr>
              <a:t>konasi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kemauan</a:t>
            </a:r>
            <a:r>
              <a:rPr lang="en-US" sz="2400" dirty="0" smtClean="0">
                <a:cs typeface="Times New Roman" pitchFamily="18" charset="0"/>
              </a:rPr>
              <a:t>, motif, </a:t>
            </a:r>
            <a:r>
              <a:rPr lang="en-US" sz="2400" dirty="0" err="1" smtClean="0">
                <a:cs typeface="Times New Roman" pitchFamily="18" charset="0"/>
              </a:rPr>
              <a:t>atau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tingkah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laku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Aktivitas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psikis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ini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terjadi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sebab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trdpt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tujuan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atau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titik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akhir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suatu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gerakan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aktivitas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ini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terkait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dgn</a:t>
            </a:r>
            <a:r>
              <a:rPr lang="en-US" sz="2400" dirty="0" smtClean="0">
                <a:cs typeface="Times New Roman" pitchFamily="18" charset="0"/>
              </a:rPr>
              <a:t> motif </a:t>
            </a:r>
            <a:r>
              <a:rPr lang="en-US" sz="2400" dirty="0" err="1" smtClean="0">
                <a:cs typeface="Times New Roman" pitchFamily="18" charset="0"/>
              </a:rPr>
              <a:t>atau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dorongan</a:t>
            </a:r>
            <a:r>
              <a:rPr lang="en-US" sz="2400" dirty="0" smtClean="0">
                <a:cs typeface="Times New Roman" pitchFamily="18" charset="0"/>
              </a:rPr>
              <a:t> yg </a:t>
            </a:r>
            <a:r>
              <a:rPr lang="en-US" sz="2400" dirty="0" err="1" smtClean="0">
                <a:cs typeface="Times New Roman" pitchFamily="18" charset="0"/>
              </a:rPr>
              <a:t>datang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dari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dlm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organisme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untuk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bertindak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Di sisi</a:t>
            </a:r>
            <a:r>
              <a:rPr lang="en-US" sz="2400" dirty="0" smtClean="0">
                <a:cs typeface="Times New Roman" pitchFamily="18" charset="0"/>
              </a:rPr>
              <a:t> lain, </a:t>
            </a:r>
            <a:r>
              <a:rPr lang="en-US" sz="2400" dirty="0" err="1" smtClean="0">
                <a:cs typeface="Times New Roman" pitchFamily="18" charset="0"/>
              </a:rPr>
              <a:t>tingkah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laku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tdk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dapat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dilepaskan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dari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sistem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saraf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indera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otot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kelenjar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5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4. EFEK EMOSIONAL DAN PENGALAMAN ESTETIS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11" y="1690690"/>
            <a:ext cx="7979139" cy="464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cs typeface="Times New Roman" pitchFamily="18" charset="0"/>
              </a:rPr>
              <a:t>Efek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emosional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adalah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efek</a:t>
            </a:r>
            <a:r>
              <a:rPr lang="en-US" sz="2800" dirty="0" smtClean="0">
                <a:cs typeface="Times New Roman" pitchFamily="18" charset="0"/>
              </a:rPr>
              <a:t> yang </a:t>
            </a:r>
            <a:r>
              <a:rPr lang="en-US" sz="2800" dirty="0" err="1" smtClean="0">
                <a:cs typeface="Times New Roman" pitchFamily="18" charset="0"/>
              </a:rPr>
              <a:t>berupa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perasaan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ketika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subjek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menghadapi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suatu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objek.</a:t>
            </a:r>
          </a:p>
          <a:p>
            <a:pPr marL="0" indent="0">
              <a:buNone/>
            </a:pPr>
            <a:r>
              <a:rPr lang="en-US" sz="2800" dirty="0" err="1" smtClean="0">
                <a:cs typeface="Times New Roman" pitchFamily="18" charset="0"/>
              </a:rPr>
              <a:t>Contohnya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ketika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bertemu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dengan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seekor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ular</a:t>
            </a:r>
            <a:r>
              <a:rPr lang="en-US" sz="2800" dirty="0" smtClean="0">
                <a:cs typeface="Times New Roman" pitchFamily="18" charset="0"/>
              </a:rPr>
              <a:t> orang </a:t>
            </a:r>
            <a:r>
              <a:rPr lang="en-US" sz="2800" dirty="0" err="1" smtClean="0">
                <a:cs typeface="Times New Roman" pitchFamily="18" charset="0"/>
              </a:rPr>
              <a:t>merasa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takut</a:t>
            </a:r>
            <a:r>
              <a:rPr lang="en-US" sz="2800" dirty="0" smtClean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800" dirty="0" err="1" smtClean="0">
                <a:cs typeface="Times New Roman" pitchFamily="18" charset="0"/>
              </a:rPr>
              <a:t>Berbeda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dengan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efek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logikal</a:t>
            </a:r>
            <a:r>
              <a:rPr lang="en-US" sz="2800" dirty="0" smtClean="0">
                <a:cs typeface="Times New Roman" pitchFamily="18" charset="0"/>
              </a:rPr>
              <a:t> yang </a:t>
            </a:r>
            <a:r>
              <a:rPr lang="en-US" sz="2800" dirty="0" err="1" smtClean="0">
                <a:cs typeface="Times New Roman" pitchFamily="18" charset="0"/>
              </a:rPr>
              <a:t>berupa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pemikiran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seperti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pemahaman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bahwa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ular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tersebut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adalah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binatang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buas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berbisa; </a:t>
            </a:r>
          </a:p>
          <a:p>
            <a:pPr marL="0" indent="0">
              <a:buNone/>
            </a:pPr>
            <a:r>
              <a:rPr lang="en-US" sz="2800" dirty="0" err="1" smtClean="0">
                <a:cs typeface="Times New Roman" pitchFamily="18" charset="0"/>
              </a:rPr>
              <a:t>berbeda</a:t>
            </a:r>
            <a:r>
              <a:rPr lang="en-US" sz="2800" dirty="0" smtClean="0">
                <a:cs typeface="Times New Roman" pitchFamily="18" charset="0"/>
              </a:rPr>
              <a:t> pula </a:t>
            </a:r>
            <a:r>
              <a:rPr lang="en-US" sz="2800" dirty="0" err="1" smtClean="0">
                <a:cs typeface="Times New Roman" pitchFamily="18" charset="0"/>
              </a:rPr>
              <a:t>dengan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efek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energetis,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yaitu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berupa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gerakan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menjauh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dari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ular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tersebut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1443218" cy="45667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a. </a:t>
            </a:r>
            <a:r>
              <a:rPr lang="en-US" sz="2400" b="1" dirty="0" err="1" smtClean="0">
                <a:latin typeface="+mn-lt"/>
              </a:rPr>
              <a:t>Emosi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84" y="1018573"/>
            <a:ext cx="8151803" cy="2534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cs typeface="Times New Roman" pitchFamily="18" charset="0"/>
              </a:rPr>
              <a:t>Perasaan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(feeling) </a:t>
            </a:r>
            <a:r>
              <a:rPr lang="en-US" sz="2400" dirty="0" err="1" smtClean="0">
                <a:cs typeface="Times New Roman" pitchFamily="18" charset="0"/>
              </a:rPr>
              <a:t>kadang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dibedakan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dengan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emosi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(emotion)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Emosi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dipandang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sebagai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perasaan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mendalam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diikuti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dengan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perubahaan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elemen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kognitif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maupun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fisik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bahkan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dapat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mempengaruhi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perilaku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Banyak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pandangan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menempatkan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emosi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pada</a:t>
            </a:r>
            <a:r>
              <a:rPr lang="en-US" sz="2400" dirty="0" smtClean="0">
                <a:cs typeface="Times New Roman" pitchFamily="18" charset="0"/>
              </a:rPr>
              <a:t> level </a:t>
            </a:r>
            <a:r>
              <a:rPr lang="en-US" sz="2400" dirty="0" err="1" smtClean="0">
                <a:cs typeface="Times New Roman" pitchFamily="18" charset="0"/>
              </a:rPr>
              <a:t>lebih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tinggi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dari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pada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perasaan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 smtClean="0">
                <a:cs typeface="Times New Roman" pitchFamily="18" charset="0"/>
              </a:rPr>
              <a:t>Fischer </a:t>
            </a:r>
            <a:r>
              <a:rPr lang="en-US" sz="2400" dirty="0" err="1" smtClean="0">
                <a:cs typeface="Times New Roman" pitchFamily="18" charset="0"/>
              </a:rPr>
              <a:t>membagi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emosi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menjadi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tiga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bagian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i="1" dirty="0" err="1" smtClean="0">
                <a:cs typeface="Times New Roman" pitchFamily="18" charset="0"/>
              </a:rPr>
              <a:t>superordinat</a:t>
            </a:r>
            <a:r>
              <a:rPr lang="en-US" sz="2400" i="1" dirty="0" smtClean="0">
                <a:cs typeface="Times New Roman" pitchFamily="18" charset="0"/>
              </a:rPr>
              <a:t>, </a:t>
            </a:r>
            <a:r>
              <a:rPr lang="en-US" sz="2400" i="1" dirty="0" err="1" smtClean="0">
                <a:cs typeface="Times New Roman" pitchFamily="18" charset="0"/>
              </a:rPr>
              <a:t>dasar</a:t>
            </a:r>
            <a:r>
              <a:rPr lang="en-US" sz="2400" i="1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i="1" dirty="0" err="1" smtClean="0">
                <a:cs typeface="Times New Roman" pitchFamily="18" charset="0"/>
              </a:rPr>
              <a:t>subordinat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1" y="3715196"/>
            <a:ext cx="8603216" cy="28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212" y="648184"/>
            <a:ext cx="8331651" cy="184037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cs typeface="Times New Roman" pitchFamily="18" charset="0"/>
              </a:rPr>
              <a:t>Sedangkan</a:t>
            </a:r>
            <a:r>
              <a:rPr lang="en-US" sz="2800" dirty="0">
                <a:cs typeface="Times New Roman" pitchFamily="18" charset="0"/>
              </a:rPr>
              <a:t> Schlosberg </a:t>
            </a:r>
            <a:r>
              <a:rPr lang="en-US" sz="2800" dirty="0" err="1">
                <a:cs typeface="Times New Roman" pitchFamily="18" charset="0"/>
              </a:rPr>
              <a:t>tidak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hanya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menempatkan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emosi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pada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derajat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kenyamanan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ketidaknyamanan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tetapi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juga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mempertimbangkan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wilayah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perhatian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penolakan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15" y="1963119"/>
            <a:ext cx="4528650" cy="46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73" y="1329966"/>
            <a:ext cx="5426733" cy="55171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4496" y="914401"/>
            <a:ext cx="7634552" cy="1192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cs typeface="Times New Roman" pitchFamily="18" charset="0"/>
              </a:rPr>
              <a:t>Dan juga dalam skema Russell, emosi dapat berupa arousal tinggi dan rendah, valensi positif dan  negatif.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81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2ABAF8-49FA-477B-880B-2DEC5A606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0" y="798653"/>
            <a:ext cx="8142441" cy="58478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800" dirty="0" err="1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err="1">
                <a:cs typeface="Times New Roman" panose="02020603050405020304" pitchFamily="18" charset="0"/>
              </a:rPr>
              <a:t>Subjek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estetis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merupakan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subjek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atau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seseorang</a:t>
            </a:r>
            <a:r>
              <a:rPr lang="en-US" sz="2800" dirty="0"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cs typeface="Times New Roman" panose="02020603050405020304" pitchFamily="18" charset="0"/>
              </a:rPr>
              <a:t>menikmati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atau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menciptakan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objek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estetis</a:t>
            </a:r>
            <a:r>
              <a:rPr lang="en-US" sz="2800" dirty="0">
                <a:cs typeface="Times New Roman" panose="02020603050405020304" pitchFamily="18" charset="0"/>
              </a:rPr>
              <a:t>. S</a:t>
            </a:r>
            <a:r>
              <a:rPr lang="en-US" sz="2800" dirty="0" err="1">
                <a:cs typeface="Times New Roman" panose="02020603050405020304" pitchFamily="18" charset="0"/>
              </a:rPr>
              <a:t>ubjek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estetis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dapat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berupa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spektator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atau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kreator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 err="1">
                <a:cs typeface="Times New Roman" panose="02020603050405020304" pitchFamily="18" charset="0"/>
              </a:rPr>
              <a:t>Spektator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ialah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penikmat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penonton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pemirsa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atau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pengamat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Ketika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menghadapi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objek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estetis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spektator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akan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mendapatkan</a:t>
            </a:r>
            <a:r>
              <a:rPr lang="en-US" sz="2800" dirty="0"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cs typeface="Times New Roman" panose="02020603050405020304" pitchFamily="18" charset="0"/>
              </a:rPr>
              <a:t>pengalaman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estetis”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i="1" dirty="0">
                <a:cs typeface="Times New Roman" panose="02020603050405020304" pitchFamily="18" charset="0"/>
              </a:rPr>
              <a:t>(aesthetic experience)</a:t>
            </a:r>
            <a:r>
              <a:rPr lang="en-US" sz="2800" dirty="0"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cs typeface="Times New Roman" panose="02020603050405020304" pitchFamily="18" charset="0"/>
              </a:rPr>
              <a:t>ini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membedakan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dgn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seniman</a:t>
            </a:r>
            <a:r>
              <a:rPr lang="en-US" sz="2800" dirty="0">
                <a:cs typeface="Times New Roman" panose="02020603050405020304" pitchFamily="18" charset="0"/>
              </a:rPr>
              <a:t> yg </a:t>
            </a:r>
            <a:r>
              <a:rPr lang="en-US" sz="2800" dirty="0" err="1">
                <a:cs typeface="Times New Roman" panose="02020603050405020304" pitchFamily="18" charset="0"/>
              </a:rPr>
              <a:t>membuat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objek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estetis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saat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itu</a:t>
            </a:r>
            <a:r>
              <a:rPr lang="en-US" sz="2800" dirty="0">
                <a:cs typeface="Times New Roman" panose="02020603050405020304" pitchFamily="18" charset="0"/>
              </a:rPr>
              <a:t> pula </a:t>
            </a:r>
            <a:r>
              <a:rPr lang="en-US" sz="2800" dirty="0" err="1">
                <a:cs typeface="Times New Roman" panose="02020603050405020304" pitchFamily="18" charset="0"/>
              </a:rPr>
              <a:t>seniman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akan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mengalami</a:t>
            </a:r>
            <a:r>
              <a:rPr lang="en-US" sz="2800" dirty="0"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cs typeface="Times New Roman" panose="02020603050405020304" pitchFamily="18" charset="0"/>
              </a:rPr>
              <a:t>pengalaman</a:t>
            </a:r>
            <a:r>
              <a:rPr lang="en-US" sz="2800" dirty="0">
                <a:cs typeface="Times New Roman" panose="02020603050405020304" pitchFamily="18" charset="0"/>
              </a:rPr>
              <a:t> artistik” </a:t>
            </a:r>
            <a:r>
              <a:rPr lang="en-US" sz="2800" i="1" dirty="0">
                <a:cs typeface="Times New Roman" panose="02020603050405020304" pitchFamily="18" charset="0"/>
              </a:rPr>
              <a:t>(artistic experience)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76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857750" cy="60714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b. </a:t>
            </a:r>
            <a:r>
              <a:rPr lang="en-US" sz="2400" b="1" dirty="0" err="1" smtClean="0">
                <a:latin typeface="+mn-lt"/>
              </a:rPr>
              <a:t>Emosi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dalam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Pengalaman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Estetis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57" y="972273"/>
            <a:ext cx="4693029" cy="5787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cs typeface="Times New Roman" pitchFamily="18" charset="0"/>
              </a:rPr>
              <a:t>Pengalaman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estetis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dapat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berupa</a:t>
            </a:r>
            <a:r>
              <a:rPr lang="en-US" dirty="0" smtClean="0">
                <a:cs typeface="Times New Roman" pitchFamily="18" charset="0"/>
              </a:rPr>
              <a:t> “</a:t>
            </a:r>
            <a:r>
              <a:rPr lang="en-US" dirty="0" err="1" smtClean="0">
                <a:cs typeface="Times New Roman" pitchFamily="18" charset="0"/>
              </a:rPr>
              <a:t>emosi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estetis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empatis</a:t>
            </a:r>
            <a:r>
              <a:rPr lang="en-US" dirty="0" smtClean="0">
                <a:cs typeface="Times New Roman" pitchFamily="18" charset="0"/>
              </a:rPr>
              <a:t>” </a:t>
            </a:r>
            <a:r>
              <a:rPr lang="en-US" dirty="0" err="1" smtClean="0">
                <a:cs typeface="Times New Roman" pitchFamily="18" charset="0"/>
              </a:rPr>
              <a:t>maupun</a:t>
            </a:r>
            <a:r>
              <a:rPr lang="en-US" dirty="0" smtClean="0">
                <a:cs typeface="Times New Roman" pitchFamily="18" charset="0"/>
              </a:rPr>
              <a:t> “ </a:t>
            </a:r>
            <a:r>
              <a:rPr lang="en-US" dirty="0" err="1" smtClean="0">
                <a:cs typeface="Times New Roman" pitchFamily="18" charset="0"/>
              </a:rPr>
              <a:t>emosi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estetis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formalitas</a:t>
            </a:r>
            <a:r>
              <a:rPr lang="en-US" dirty="0" smtClean="0">
                <a:cs typeface="Times New Roman" pitchFamily="18" charset="0"/>
              </a:rPr>
              <a:t>”. </a:t>
            </a:r>
            <a:r>
              <a:rPr lang="en-US" dirty="0" err="1" smtClean="0">
                <a:cs typeface="Times New Roman" pitchFamily="18" charset="0"/>
              </a:rPr>
              <a:t>Emosi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estetis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empatis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merupakan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jenis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emosi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kemenarikan</a:t>
            </a:r>
            <a:r>
              <a:rPr lang="en-US" dirty="0" smtClean="0">
                <a:cs typeface="Times New Roman" pitchFamily="18" charset="0"/>
              </a:rPr>
              <a:t> yang </a:t>
            </a:r>
            <a:r>
              <a:rPr lang="en-US" dirty="0" err="1" smtClean="0">
                <a:cs typeface="Times New Roman" pitchFamily="18" charset="0"/>
              </a:rPr>
              <a:t>disertai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emosi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kesedihan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kemarahan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ketenangan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kegembiraan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atau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jenis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emosi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lainnya</a:t>
            </a:r>
            <a:r>
              <a:rPr lang="en-US" dirty="0" smtClean="0">
                <a:cs typeface="Times New Roman" pitchFamily="18" charset="0"/>
              </a:rPr>
              <a:t>. </a:t>
            </a:r>
            <a:r>
              <a:rPr lang="en-US" dirty="0" err="1" smtClean="0">
                <a:cs typeface="Times New Roman" pitchFamily="18" charset="0"/>
              </a:rPr>
              <a:t>Emosi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kesedihan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maupun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kegembiraan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ini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merupakan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keadaan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empatis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bukan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keadaan</a:t>
            </a:r>
            <a:r>
              <a:rPr lang="en-US" dirty="0" smtClean="0">
                <a:cs typeface="Times New Roman" pitchFamily="18" charset="0"/>
              </a:rPr>
              <a:t> yang </a:t>
            </a:r>
            <a:r>
              <a:rPr lang="en-US" dirty="0" err="1" smtClean="0">
                <a:cs typeface="Times New Roman" pitchFamily="18" charset="0"/>
              </a:rPr>
              <a:t>sesungguhnya</a:t>
            </a:r>
            <a:r>
              <a:rPr lang="en-US" dirty="0" smtClean="0">
                <a:cs typeface="Times New Roman" pitchFamily="18" charset="0"/>
              </a:rPr>
              <a:t>. </a:t>
            </a:r>
            <a:r>
              <a:rPr lang="en-US" dirty="0" err="1" smtClean="0">
                <a:cs typeface="Times New Roman" pitchFamily="18" charset="0"/>
              </a:rPr>
              <a:t>Untuk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emosi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estetis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formalitas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spektator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hanya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merasakan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emosi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kemenarikan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tanpa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disertai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dengan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keadaan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empatis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cs typeface="Times New Roman" pitchFamily="18" charset="0"/>
              </a:rPr>
              <a:t>Contohnya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seperti</a:t>
            </a:r>
            <a:r>
              <a:rPr lang="en-US" dirty="0" smtClean="0">
                <a:cs typeface="Times New Roman" pitchFamily="18" charset="0"/>
              </a:rPr>
              <a:t> videogame </a:t>
            </a:r>
            <a:r>
              <a:rPr lang="en-US" dirty="0" err="1" smtClean="0">
                <a:cs typeface="Times New Roman" pitchFamily="18" charset="0"/>
              </a:rPr>
              <a:t>angrybirds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juga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termasuk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salah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satu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jenis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objek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estetis</a:t>
            </a:r>
            <a:r>
              <a:rPr lang="en-US" dirty="0" smtClean="0">
                <a:cs typeface="Times New Roman" pitchFamily="18" charset="0"/>
              </a:rPr>
              <a:t> yang </a:t>
            </a:r>
            <a:r>
              <a:rPr lang="en-US" dirty="0" err="1" smtClean="0">
                <a:cs typeface="Times New Roman" pitchFamily="18" charset="0"/>
              </a:rPr>
              <a:t>membangkitkan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pengalaman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estetis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ketika</a:t>
            </a:r>
            <a:r>
              <a:rPr lang="en-US" dirty="0" smtClean="0">
                <a:cs typeface="Times New Roman" pitchFamily="18" charset="0"/>
              </a:rPr>
              <a:t> spectator </a:t>
            </a:r>
            <a:r>
              <a:rPr lang="en-US" dirty="0" err="1" smtClean="0">
                <a:cs typeface="Times New Roman" pitchFamily="18" charset="0"/>
              </a:rPr>
              <a:t>melakukan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interaksi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motoriknya</a:t>
            </a:r>
            <a:r>
              <a:rPr lang="en-US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66" y="1864516"/>
            <a:ext cx="3556534" cy="26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32849" cy="43352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c. </a:t>
            </a:r>
            <a:r>
              <a:rPr lang="en-US" sz="2400" b="1" dirty="0" err="1" smtClean="0">
                <a:latin typeface="+mn-lt"/>
              </a:rPr>
              <a:t>Faktor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Penentu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Kemunculan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Pengalaman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Estetis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60699"/>
            <a:ext cx="5992070" cy="5897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>
                <a:cs typeface="Times New Roman" pitchFamily="18" charset="0"/>
              </a:rPr>
              <a:t>Pengalaman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estetis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muncul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karena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spektator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mengindera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suatu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objek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estetis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objek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tersebut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memiliki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properti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estetis</a:t>
            </a:r>
            <a:r>
              <a:rPr lang="en-US" sz="2200" dirty="0" smtClean="0">
                <a:cs typeface="Times New Roman" pitchFamily="18" charset="0"/>
              </a:rPr>
              <a:t> yg </a:t>
            </a:r>
            <a:r>
              <a:rPr lang="en-US" sz="2200" dirty="0" err="1" smtClean="0">
                <a:cs typeface="Times New Roman" pitchFamily="18" charset="0"/>
              </a:rPr>
              <a:t>selaras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dgn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nilai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estetis</a:t>
            </a:r>
            <a:r>
              <a:rPr lang="en-US" sz="2200" dirty="0" smtClean="0">
                <a:cs typeface="Times New Roman" pitchFamily="18" charset="0"/>
              </a:rPr>
              <a:t> yg </a:t>
            </a:r>
            <a:r>
              <a:rPr lang="en-US" sz="2200" dirty="0" err="1" smtClean="0">
                <a:cs typeface="Times New Roman" pitchFamily="18" charset="0"/>
              </a:rPr>
              <a:t>ia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miliki</a:t>
            </a:r>
            <a:r>
              <a:rPr lang="en-US" sz="2200" dirty="0" smtClean="0">
                <a:cs typeface="Times New Roman" pitchFamily="18" charset="0"/>
              </a:rPr>
              <a:t>. </a:t>
            </a:r>
            <a:r>
              <a:rPr lang="en-US" sz="2200" dirty="0" err="1" smtClean="0">
                <a:cs typeface="Times New Roman" pitchFamily="18" charset="0"/>
              </a:rPr>
              <a:t>Disamping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persoalan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tsbt</a:t>
            </a:r>
            <a:r>
              <a:rPr lang="en-US" sz="2200" dirty="0" smtClean="0">
                <a:cs typeface="Times New Roman" pitchFamily="18" charset="0"/>
              </a:rPr>
              <a:t>, </a:t>
            </a:r>
            <a:r>
              <a:rPr lang="en-US" sz="2200" dirty="0" err="1" smtClean="0">
                <a:cs typeface="Times New Roman" pitchFamily="18" charset="0"/>
              </a:rPr>
              <a:t>faktor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kebosanan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perlu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dipertimbangkan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dlm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masalah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pengalaman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estetis</a:t>
            </a:r>
            <a:r>
              <a:rPr lang="en-US" sz="2200" dirty="0" smtClean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200" dirty="0" err="1" smtClean="0">
                <a:cs typeface="Times New Roman" pitchFamily="18" charset="0"/>
              </a:rPr>
              <a:t>Spektator</a:t>
            </a:r>
            <a:r>
              <a:rPr lang="en-US" sz="2200" dirty="0" smtClean="0">
                <a:cs typeface="Times New Roman" pitchFamily="18" charset="0"/>
              </a:rPr>
              <a:t> yg </a:t>
            </a:r>
            <a:r>
              <a:rPr lang="en-US" sz="2200" dirty="0" err="1" smtClean="0">
                <a:cs typeface="Times New Roman" pitchFamily="18" charset="0"/>
              </a:rPr>
              <a:t>mengalami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kebosanan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terhadap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objek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estetis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tidak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akan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mengalami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pengalaman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estetis</a:t>
            </a:r>
            <a:r>
              <a:rPr lang="en-US" sz="2200" dirty="0" smtClean="0">
                <a:cs typeface="Times New Roman" pitchFamily="18" charset="0"/>
              </a:rPr>
              <a:t>, </a:t>
            </a:r>
            <a:r>
              <a:rPr lang="en-US" sz="2200" dirty="0" err="1" smtClean="0">
                <a:cs typeface="Times New Roman" pitchFamily="18" charset="0"/>
              </a:rPr>
              <a:t>kendati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awalnya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objek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tersebut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dapat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membangkitkan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pengalaman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estetisnya</a:t>
            </a:r>
            <a:r>
              <a:rPr lang="en-US" sz="2200" dirty="0" smtClean="0">
                <a:cs typeface="Times New Roman" pitchFamily="18" charset="0"/>
              </a:rPr>
              <a:t>. </a:t>
            </a:r>
            <a:r>
              <a:rPr lang="en-US" sz="2200" dirty="0" err="1" smtClean="0">
                <a:cs typeface="Times New Roman" pitchFamily="18" charset="0"/>
              </a:rPr>
              <a:t>Terkait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dgn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kebosanan</a:t>
            </a:r>
            <a:r>
              <a:rPr lang="en-US" sz="2200" dirty="0" smtClean="0">
                <a:cs typeface="Times New Roman" pitchFamily="18" charset="0"/>
              </a:rPr>
              <a:t>, </a:t>
            </a:r>
            <a:r>
              <a:rPr lang="en-US" sz="2200" dirty="0" err="1" smtClean="0">
                <a:cs typeface="Times New Roman" pitchFamily="18" charset="0"/>
              </a:rPr>
              <a:t>teori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ttg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kompleksitas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subjektif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familiaritas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dlm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hubungannya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dengan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kesenangan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perlu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dibahas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 err="1" smtClean="0">
                <a:cs typeface="Times New Roman" pitchFamily="18" charset="0"/>
              </a:rPr>
              <a:t>Karena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pada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dasarnya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kompleksitas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subjektif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merupakan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persepsi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subjek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terhadap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kompleksitas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objek</a:t>
            </a:r>
            <a:r>
              <a:rPr lang="en-US" sz="2200" dirty="0" smtClean="0">
                <a:cs typeface="Times New Roman" pitchFamily="18" charset="0"/>
              </a:rPr>
              <a:t>. </a:t>
            </a:r>
            <a:r>
              <a:rPr lang="en-US" sz="2200" dirty="0" err="1" smtClean="0">
                <a:cs typeface="Times New Roman" pitchFamily="18" charset="0"/>
              </a:rPr>
              <a:t>Kompleksitas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objek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terkait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dengan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properti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estetis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pada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suatu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objek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err="1" smtClean="0">
                <a:cs typeface="Times New Roman" pitchFamily="18" charset="0"/>
              </a:rPr>
              <a:t>estetis</a:t>
            </a:r>
            <a:r>
              <a:rPr lang="en-US" sz="2200" dirty="0" smtClean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069552"/>
            <a:ext cx="2324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968920" cy="45667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</a:rPr>
              <a:t>d. </a:t>
            </a:r>
            <a:r>
              <a:rPr lang="en-US" sz="2400" b="1" dirty="0" err="1" smtClean="0">
                <a:latin typeface="+mn-lt"/>
              </a:rPr>
              <a:t>Indera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dalam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Pengalaman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Estetis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21804"/>
            <a:ext cx="8205486" cy="5810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cs typeface="Times New Roman" pitchFamily="18" charset="0"/>
              </a:rPr>
              <a:t>Pengalaman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estetis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tidak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muncul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tanpa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penginderaan</a:t>
            </a:r>
            <a:r>
              <a:rPr lang="en-US" sz="2400" dirty="0" smtClean="0">
                <a:cs typeface="Times New Roman" pitchFamily="18" charset="0"/>
              </a:rPr>
              <a:t>; </a:t>
            </a:r>
            <a:r>
              <a:rPr lang="en-US" sz="2400" dirty="0" err="1" smtClean="0">
                <a:cs typeface="Times New Roman" pitchFamily="18" charset="0"/>
              </a:rPr>
              <a:t>ini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mengingatkan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pd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arti</a:t>
            </a:r>
            <a:r>
              <a:rPr lang="en-US" sz="2400" dirty="0" smtClean="0">
                <a:cs typeface="Times New Roman" pitchFamily="18" charset="0"/>
              </a:rPr>
              <a:t> literal </a:t>
            </a:r>
            <a:r>
              <a:rPr lang="en-US" sz="2400" dirty="0" err="1" smtClean="0">
                <a:cs typeface="Times New Roman" pitchFamily="18" charset="0"/>
              </a:rPr>
              <a:t>aesthetikos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yaitu</a:t>
            </a:r>
            <a:r>
              <a:rPr lang="en-US" sz="2400" dirty="0" smtClean="0">
                <a:cs typeface="Times New Roman" pitchFamily="18" charset="0"/>
              </a:rPr>
              <a:t> ‘</a:t>
            </a:r>
            <a:r>
              <a:rPr lang="en-US" sz="2400" dirty="0" err="1" smtClean="0">
                <a:cs typeface="Times New Roman" pitchFamily="18" charset="0"/>
              </a:rPr>
              <a:t>persepsi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inderawi</a:t>
            </a:r>
            <a:r>
              <a:rPr lang="en-US" sz="2400" dirty="0" smtClean="0">
                <a:cs typeface="Times New Roman" pitchFamily="18" charset="0"/>
              </a:rPr>
              <a:t>’. </a:t>
            </a:r>
            <a:r>
              <a:rPr lang="en-US" sz="2400" dirty="0" err="1" smtClean="0">
                <a:cs typeface="Times New Roman" pitchFamily="18" charset="0"/>
              </a:rPr>
              <a:t>Dlm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klasifikasi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secara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umum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manusia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memiliki</a:t>
            </a:r>
            <a:r>
              <a:rPr lang="en-US" sz="2400" dirty="0" smtClean="0">
                <a:cs typeface="Times New Roman" pitchFamily="18" charset="0"/>
              </a:rPr>
              <a:t> lima </a:t>
            </a:r>
            <a:r>
              <a:rPr lang="en-US" sz="2400" dirty="0" err="1" smtClean="0">
                <a:cs typeface="Times New Roman" pitchFamily="18" charset="0"/>
              </a:rPr>
              <a:t>indera.</a:t>
            </a:r>
            <a:endParaRPr lang="en-US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cs typeface="Times New Roman" pitchFamily="18" charset="0"/>
              </a:rPr>
              <a:t>Secara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teoritik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pengelihatan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pendengaran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ditempatkan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pada</a:t>
            </a:r>
            <a:r>
              <a:rPr lang="en-US" sz="2400" dirty="0" smtClean="0">
                <a:cs typeface="Times New Roman" pitchFamily="18" charset="0"/>
              </a:rPr>
              <a:t> level yg </a:t>
            </a:r>
            <a:r>
              <a:rPr lang="en-US" sz="2400" dirty="0" err="1" smtClean="0">
                <a:cs typeface="Times New Roman" pitchFamily="18" charset="0"/>
              </a:rPr>
              <a:t>lebih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tinggi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ketimbang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dgn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indera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lainnya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Keduanya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dikategorikan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sbg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higher sense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dirty="0" err="1" smtClean="0">
                <a:cs typeface="Times New Roman" pitchFamily="18" charset="0"/>
              </a:rPr>
              <a:t>indera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tinggi</a:t>
            </a:r>
            <a:r>
              <a:rPr lang="en-US" sz="2400" dirty="0" smtClean="0">
                <a:cs typeface="Times New Roman" pitchFamily="18" charset="0"/>
              </a:rPr>
              <a:t>), </a:t>
            </a:r>
            <a:r>
              <a:rPr lang="en-US" sz="2400" dirty="0" err="1" smtClean="0">
                <a:cs typeface="Times New Roman" pitchFamily="18" charset="0"/>
              </a:rPr>
              <a:t>sedangkan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penciuman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pengecapan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perabaan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dianggap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sebagai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lower sense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dirty="0" err="1" smtClean="0">
                <a:cs typeface="Times New Roman" pitchFamily="18" charset="0"/>
              </a:rPr>
              <a:t>indera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rendah</a:t>
            </a:r>
            <a:r>
              <a:rPr lang="en-US" sz="2400" dirty="0" smtClean="0">
                <a:cs typeface="Times New Roman" pitchFamily="18" charset="0"/>
              </a:rPr>
              <a:t>).</a:t>
            </a: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Leonardo da Vinci </a:t>
            </a:r>
            <a:r>
              <a:rPr lang="en-US" sz="2400" dirty="0" err="1" smtClean="0">
                <a:cs typeface="Times New Roman" pitchFamily="18" charset="0"/>
              </a:rPr>
              <a:t>membedakan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derajat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pengelihatan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pendengaran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secara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berbeda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Menurut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pelukis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ilmuwan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renaissance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ini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mata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memiliki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kedudukan</a:t>
            </a:r>
            <a:r>
              <a:rPr lang="en-US" sz="2400" dirty="0" smtClean="0">
                <a:cs typeface="Times New Roman" pitchFamily="18" charset="0"/>
              </a:rPr>
              <a:t> yg </a:t>
            </a:r>
            <a:r>
              <a:rPr lang="en-US" sz="2400" dirty="0" err="1" smtClean="0">
                <a:cs typeface="Times New Roman" pitchFamily="18" charset="0"/>
              </a:rPr>
              <a:t>lebih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tinggi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dibandingkan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telinga</a:t>
            </a:r>
            <a:r>
              <a:rPr lang="en-US" sz="2400" dirty="0" smtClean="0">
                <a:cs typeface="Times New Roman" pitchFamily="18" charset="0"/>
              </a:rPr>
              <a:t>; </a:t>
            </a:r>
            <a:r>
              <a:rPr lang="en-US" sz="2400" dirty="0" err="1" smtClean="0">
                <a:cs typeface="Times New Roman" pitchFamily="18" charset="0"/>
              </a:rPr>
              <a:t>mata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adalah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indera</a:t>
            </a:r>
            <a:r>
              <a:rPr lang="en-US" sz="2400" dirty="0" smtClean="0">
                <a:cs typeface="Times New Roman" pitchFamily="18" charset="0"/>
              </a:rPr>
              <a:t> paling </a:t>
            </a:r>
            <a:r>
              <a:rPr lang="en-US" sz="2400" dirty="0" err="1" smtClean="0">
                <a:cs typeface="Times New Roman" pitchFamily="18" charset="0"/>
              </a:rPr>
              <a:t>penting</a:t>
            </a:r>
            <a:r>
              <a:rPr lang="en-US" sz="2400" dirty="0" smtClean="0">
                <a:cs typeface="Times New Roman" pitchFamily="18" charset="0"/>
              </a:rPr>
              <a:t> yg </a:t>
            </a:r>
            <a:r>
              <a:rPr lang="en-US" sz="2400" dirty="0" err="1" smtClean="0">
                <a:cs typeface="Times New Roman" pitchFamily="18" charset="0"/>
              </a:rPr>
              <a:t>mampu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mengantarkan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tangkapan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sensoris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otak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secara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sempurna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mata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merupakan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jendela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jiwa</a:t>
            </a:r>
            <a:r>
              <a:rPr lang="en-US" sz="2400" dirty="0" smtClean="0">
                <a:cs typeface="Times New Roman" pitchFamily="18" charset="0"/>
              </a:rPr>
              <a:t>; </a:t>
            </a:r>
            <a:r>
              <a:rPr lang="en-US" sz="2400" dirty="0" err="1" smtClean="0">
                <a:cs typeface="Times New Roman" pitchFamily="18" charset="0"/>
              </a:rPr>
              <a:t>sedangkan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telinga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hanya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dipandang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sbg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indera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sekunder</a:t>
            </a:r>
            <a:r>
              <a:rPr lang="en-US" sz="2400" dirty="0" smtClean="0">
                <a:cs typeface="Times New Roman" pitchFamily="18" charset="0"/>
              </a:rPr>
              <a:t> yg </a:t>
            </a:r>
            <a:r>
              <a:rPr lang="en-US" sz="2400" dirty="0" err="1" smtClean="0">
                <a:cs typeface="Times New Roman" pitchFamily="18" charset="0"/>
              </a:rPr>
              <a:t>menangkap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realitas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alam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setelah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pengelihatan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3"/>
            <a:ext cx="9144000" cy="6100763"/>
          </a:xfrm>
        </p:spPr>
      </p:pic>
      <p:sp>
        <p:nvSpPr>
          <p:cNvPr id="3" name="TextBox 2"/>
          <p:cNvSpPr txBox="1"/>
          <p:nvPr/>
        </p:nvSpPr>
        <p:spPr>
          <a:xfrm>
            <a:off x="241152" y="6227435"/>
            <a:ext cx="8808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Para penyandang tuna netra sedang menikmati karya dalam program </a:t>
            </a:r>
            <a:r>
              <a:rPr lang="en-US" sz="2000" i="1"/>
              <a:t>Art Insight</a:t>
            </a:r>
          </a:p>
        </p:txBody>
      </p:sp>
    </p:spTree>
    <p:extLst>
      <p:ext uri="{BB962C8B-B14F-4D97-AF65-F5344CB8AC3E}">
        <p14:creationId xmlns:p14="http://schemas.microsoft.com/office/powerpoint/2010/main" val="8626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+mn-lt"/>
              </a:rPr>
              <a:t>Pengamatan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sebagai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Profesi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19515"/>
            <a:ext cx="8182337" cy="4953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 smtClean="0">
                <a:cs typeface="Times New Roman" pitchFamily="18" charset="0"/>
              </a:rPr>
              <a:t>Setiap</a:t>
            </a:r>
            <a:r>
              <a:rPr lang="en-US" sz="2800" dirty="0" smtClean="0">
                <a:cs typeface="Times New Roman" pitchFamily="18" charset="0"/>
              </a:rPr>
              <a:t> orang </a:t>
            </a:r>
            <a:r>
              <a:rPr lang="en-US" sz="2800" dirty="0" err="1" smtClean="0">
                <a:cs typeface="Times New Roman" pitchFamily="18" charset="0"/>
              </a:rPr>
              <a:t>dapat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menjadi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spektator</a:t>
            </a:r>
            <a:r>
              <a:rPr lang="en-US" sz="2800" dirty="0" smtClean="0">
                <a:cs typeface="Times New Roman" pitchFamily="18" charset="0"/>
              </a:rPr>
              <a:t> yang </a:t>
            </a:r>
            <a:r>
              <a:rPr lang="en-US" sz="2800" dirty="0" err="1" smtClean="0">
                <a:cs typeface="Times New Roman" pitchFamily="18" charset="0"/>
              </a:rPr>
              <a:t>merasakan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pengalaman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estetis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dan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sementara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itu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spektator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tidak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berhenti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hanya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menikmati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pengalaman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estetis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tetapi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juga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menjadikannya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sebagai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kegiatan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profesional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atau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menyampaikan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pengalaman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pemahaman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tentang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karya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seni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pada</a:t>
            </a:r>
            <a:r>
              <a:rPr lang="en-US" sz="2800" dirty="0" smtClean="0">
                <a:cs typeface="Times New Roman" pitchFamily="18" charset="0"/>
              </a:rPr>
              <a:t> orang lain.</a:t>
            </a:r>
          </a:p>
          <a:p>
            <a:pPr marL="0" indent="0">
              <a:buNone/>
            </a:pPr>
            <a:endParaRPr lang="en-US" sz="2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 err="1" smtClean="0">
                <a:cs typeface="Times New Roman" pitchFamily="18" charset="0"/>
              </a:rPr>
              <a:t>Kritik</a:t>
            </a:r>
            <a:r>
              <a:rPr lang="en-US" sz="2800" i="1" dirty="0" smtClean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</a:t>
            </a:r>
            <a:r>
              <a:rPr lang="en-US" sz="2800" i="1" dirty="0" err="1" smtClean="0">
                <a:cs typeface="Times New Roman" pitchFamily="18" charset="0"/>
              </a:rPr>
              <a:t>eni</a:t>
            </a:r>
            <a:r>
              <a:rPr lang="en-US" sz="2800" i="1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tidak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sekedar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mencari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kesalahan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suatu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karya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seni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namun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juga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kehebatannya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en-US" sz="2800" dirty="0" err="1" smtClean="0">
                <a:cs typeface="Times New Roman" pitchFamily="18" charset="0"/>
              </a:rPr>
              <a:t>Tujuannya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adalah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untuk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menberi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pemahaman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tentang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karya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seni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latar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belakang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penciptaannya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800" dirty="0">
                <a:cs typeface="Times New Roman" pitchFamily="18" charset="0"/>
              </a:rPr>
              <a:t>___________</a:t>
            </a:r>
            <a:endParaRPr lang="en-US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BEA65-D720-4B63-85BC-87DD95A7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132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TINJAUAN TEORI PENGALAMAN ESTETIS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E57B30-DE5D-4DA5-89B3-FAE67B7B2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1076447"/>
            <a:ext cx="8230803" cy="5064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menjadi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perhatian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utama</a:t>
            </a:r>
            <a:r>
              <a:rPr lang="en-US" sz="2400" dirty="0">
                <a:cs typeface="Times New Roman" panose="02020603050405020304" pitchFamily="18" charset="0"/>
              </a:rPr>
              <a:t> para </a:t>
            </a:r>
            <a:r>
              <a:rPr lang="en-US" sz="2400" dirty="0" err="1">
                <a:cs typeface="Times New Roman" panose="02020603050405020304" pitchFamily="18" charset="0"/>
              </a:rPr>
              <a:t>estetikus</a:t>
            </a:r>
            <a:r>
              <a:rPr lang="en-US" sz="2400" dirty="0"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cs typeface="Times New Roman" panose="02020603050405020304" pitchFamily="18" charset="0"/>
              </a:rPr>
              <a:t>Secara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substantif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dibicarakan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adalah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sama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paling </a:t>
            </a:r>
            <a:r>
              <a:rPr lang="en-US" sz="2400" dirty="0" err="1">
                <a:cs typeface="Times New Roman" panose="02020603050405020304" pitchFamily="18" charset="0"/>
              </a:rPr>
              <a:t>tidak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terkait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dgn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emosi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terjadi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pd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subjek</a:t>
            </a:r>
            <a:r>
              <a:rPr lang="en-US" sz="2400" dirty="0"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cs typeface="Times New Roman" panose="02020603050405020304" pitchFamily="18" charset="0"/>
              </a:rPr>
              <a:t>Istilah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semakna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berkaitan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dgn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antara</a:t>
            </a:r>
            <a:r>
              <a:rPr lang="en-US" sz="2400" dirty="0">
                <a:cs typeface="Times New Roman" panose="02020603050405020304" pitchFamily="18" charset="0"/>
              </a:rPr>
              <a:t> lain, </a:t>
            </a:r>
            <a:r>
              <a:rPr lang="en-US" sz="2400" dirty="0" err="1">
                <a:cs typeface="Times New Roman" panose="02020603050405020304" pitchFamily="18" charset="0"/>
              </a:rPr>
              <a:t>ialah</a:t>
            </a:r>
            <a:r>
              <a:rPr lang="en-US" sz="2400" dirty="0"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cs typeface="Times New Roman" panose="02020603050405020304" pitchFamily="18" charset="0"/>
              </a:rPr>
              <a:t>putusan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estetis”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(aesthetic judgments)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cs typeface="Times New Roman" panose="02020603050405020304" pitchFamily="18" charset="0"/>
              </a:rPr>
              <a:t>persepsi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estetis”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(aesthetic </a:t>
            </a:r>
            <a:r>
              <a:rPr lang="en-US" sz="2400" i="1" dirty="0" err="1">
                <a:cs typeface="Times New Roman" panose="02020603050405020304" pitchFamily="18" charset="0"/>
              </a:rPr>
              <a:t>preceptions</a:t>
            </a:r>
            <a:r>
              <a:rPr lang="en-US" sz="2400" i="1" dirty="0">
                <a:cs typeface="Times New Roman" panose="02020603050405020304" pitchFamily="18" charset="0"/>
              </a:rPr>
              <a:t>)</a:t>
            </a:r>
            <a:r>
              <a:rPr lang="en-US" sz="2400" dirty="0"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cs typeface="Times New Roman" panose="02020603050405020304" pitchFamily="18" charset="0"/>
              </a:rPr>
              <a:t>Sedangkan</a:t>
            </a:r>
            <a:r>
              <a:rPr lang="en-US" sz="2400" dirty="0">
                <a:cs typeface="Times New Roman" panose="02020603050405020304" pitchFamily="18" charset="0"/>
              </a:rPr>
              <a:t> Clive Bell </a:t>
            </a:r>
            <a:r>
              <a:rPr lang="en-US" sz="2400" dirty="0" err="1">
                <a:cs typeface="Times New Roman" panose="02020603050405020304" pitchFamily="18" charset="0"/>
              </a:rPr>
              <a:t>menyebutnya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sebagai</a:t>
            </a:r>
            <a:r>
              <a:rPr lang="en-US" sz="2400" dirty="0"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cs typeface="Times New Roman" panose="02020603050405020304" pitchFamily="18" charset="0"/>
              </a:rPr>
              <a:t>emosi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estetis”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(aesthetic emotion</a:t>
            </a:r>
            <a:r>
              <a:rPr lang="en-US" sz="2400" i="1" dirty="0" smtClean="0"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</a:t>
            </a:r>
            <a:r>
              <a:rPr lang="en-US" sz="2400" dirty="0">
                <a:cs typeface="Times New Roman" panose="02020603050405020304" pitchFamily="18" charset="0"/>
              </a:rPr>
              <a:t> juga  </a:t>
            </a:r>
            <a:r>
              <a:rPr lang="en-US" sz="2400" dirty="0" err="1">
                <a:cs typeface="Times New Roman" panose="02020603050405020304" pitchFamily="18" charset="0"/>
              </a:rPr>
              <a:t>didefinisikan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secara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beragam</a:t>
            </a:r>
            <a:r>
              <a:rPr lang="en-US" sz="2400" dirty="0">
                <a:cs typeface="Times New Roman" panose="02020603050405020304" pitchFamily="18" charset="0"/>
              </a:rPr>
              <a:t>. Eaton: </a:t>
            </a:r>
            <a:r>
              <a:rPr lang="en-US" sz="2400" dirty="0" err="1"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ttg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tanda</a:t>
            </a:r>
            <a:r>
              <a:rPr lang="en-US" sz="2400" dirty="0">
                <a:cs typeface="Times New Roman" panose="02020603050405020304" pitchFamily="18" charset="0"/>
              </a:rPr>
              <a:t> intrinsik </a:t>
            </a:r>
            <a:r>
              <a:rPr lang="en-US" sz="2400" dirty="0" err="1">
                <a:cs typeface="Times New Roman" panose="02020603050405020304" pitchFamily="18" charset="0"/>
              </a:rPr>
              <a:t>sesuatu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scr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tradisional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dianggap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berharga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untuk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diperhatikan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direfleksikan</a:t>
            </a:r>
            <a:r>
              <a:rPr lang="en-US" sz="2400" dirty="0">
                <a:cs typeface="Times New Roman" panose="02020603050405020304" pitchFamily="18" charset="0"/>
              </a:rPr>
              <a:t>. Munro: </a:t>
            </a:r>
            <a:r>
              <a:rPr lang="en-US" sz="2400" dirty="0" err="1"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adalah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cara</a:t>
            </a:r>
            <a:r>
              <a:rPr lang="en-US" sz="2400" dirty="0">
                <a:cs typeface="Times New Roman" panose="02020603050405020304" pitchFamily="18" charset="0"/>
              </a:rPr>
              <a:t> stimulus </a:t>
            </a:r>
            <a:r>
              <a:rPr lang="en-US" sz="2400" dirty="0" err="1">
                <a:cs typeface="Times New Roman" panose="02020603050405020304" pitchFamily="18" charset="0"/>
              </a:rPr>
              <a:t>merespon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sesuatu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ada</a:t>
            </a:r>
            <a:r>
              <a:rPr lang="en-US" sz="2400" dirty="0"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cs typeface="Times New Roman" panose="02020603050405020304" pitchFamily="18" charset="0"/>
              </a:rPr>
              <a:t>luar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diri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tidak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sekadar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melalui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persepsi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inderawi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tapi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terkait </a:t>
            </a:r>
            <a:r>
              <a:rPr lang="en-US" sz="2400" dirty="0">
                <a:cs typeface="Times New Roman" panose="02020603050405020304" pitchFamily="18" charset="0"/>
              </a:rPr>
              <a:t>juga </a:t>
            </a:r>
            <a:r>
              <a:rPr lang="en-US" sz="2400" dirty="0" err="1">
                <a:cs typeface="Times New Roman" panose="02020603050405020304" pitchFamily="18" charset="0"/>
              </a:rPr>
              <a:t>dgn</a:t>
            </a:r>
            <a:r>
              <a:rPr lang="en-US" sz="2400" dirty="0">
                <a:cs typeface="Times New Roman" panose="02020603050405020304" pitchFamily="18" charset="0"/>
              </a:rPr>
              <a:t> proses </a:t>
            </a:r>
            <a:r>
              <a:rPr lang="en-US" sz="2400" dirty="0" err="1">
                <a:cs typeface="Times New Roman" panose="02020603050405020304" pitchFamily="18" charset="0"/>
              </a:rPr>
              <a:t>psikologis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spt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asosiasi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pemahaman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imajinasi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konasi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emosi</a:t>
            </a: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31DCF9-9C05-4F88-8F1B-61DA5F29C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790" y="1053297"/>
            <a:ext cx="6929312" cy="4629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cs typeface="Times New Roman" panose="02020603050405020304" pitchFamily="18" charset="0"/>
              </a:rPr>
              <a:t>Beberapa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teori</a:t>
            </a:r>
            <a:r>
              <a:rPr lang="en-US" sz="2800" dirty="0"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cs typeface="Times New Roman" panose="02020603050405020304" pitchFamily="18" charset="0"/>
              </a:rPr>
              <a:t>berhubungan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dengan</a:t>
            </a:r>
            <a:r>
              <a:rPr lang="en-US" sz="2800" dirty="0"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cs typeface="Times New Roman" panose="02020603050405020304" pitchFamily="18" charset="0"/>
              </a:rPr>
              <a:t>pengalaman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estetis”,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antara</a:t>
            </a:r>
            <a:r>
              <a:rPr lang="en-US" sz="2800" dirty="0">
                <a:cs typeface="Times New Roman" panose="02020603050405020304" pitchFamily="18" charset="0"/>
              </a:rPr>
              <a:t> lain:</a:t>
            </a: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i="1" dirty="0" err="1">
                <a:cs typeface="Times New Roman" panose="02020603050405020304" pitchFamily="18" charset="0"/>
              </a:rPr>
              <a:t>Disintrested</a:t>
            </a:r>
            <a:endParaRPr lang="en-US" sz="2800" i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>
                <a:cs typeface="Times New Roman" panose="02020603050405020304" pitchFamily="18" charset="0"/>
              </a:rPr>
              <a:t>Simpati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>
                <a:cs typeface="Times New Roman" panose="02020603050405020304" pitchFamily="18" charset="0"/>
              </a:rPr>
              <a:t>Empati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>
                <a:cs typeface="Times New Roman" panose="02020603050405020304" pitchFamily="18" charset="0"/>
              </a:rPr>
              <a:t>Jarak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Psikis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>
                <a:cs typeface="Times New Roman" panose="02020603050405020304" pitchFamily="18" charset="0"/>
              </a:rPr>
              <a:t>Kontemplasi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10AF8-3A28-49BD-BD7B-7E889842F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2" y="272526"/>
            <a:ext cx="8237558" cy="769193"/>
          </a:xfrm>
        </p:spPr>
        <p:txBody>
          <a:bodyPr/>
          <a:lstStyle/>
          <a:p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DISINTERESTED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8E351E-6AB4-409E-9F8F-8A15F46FC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43" y="937547"/>
            <a:ext cx="5515251" cy="5613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cs typeface="Times New Roman" panose="02020603050405020304" pitchFamily="18" charset="0"/>
              </a:rPr>
              <a:t>Disinterested</a:t>
            </a:r>
            <a:r>
              <a:rPr lang="en-US" sz="2400" dirty="0"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cs typeface="Times New Roman" panose="02020603050405020304" pitchFamily="18" charset="0"/>
              </a:rPr>
              <a:t>tanpa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pamrih</a:t>
            </a:r>
            <a:r>
              <a:rPr lang="en-US" sz="2400" dirty="0"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teori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terkenal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banyak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dikritisi</a:t>
            </a:r>
            <a:r>
              <a:rPr lang="en-US" sz="2400" dirty="0"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cs typeface="Times New Roman" panose="02020603050405020304" pitchFamily="18" charset="0"/>
              </a:rPr>
              <a:t>Sejak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awal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abad</a:t>
            </a:r>
            <a:r>
              <a:rPr lang="en-US" sz="2400" dirty="0">
                <a:cs typeface="Times New Roman" panose="02020603050405020304" pitchFamily="18" charset="0"/>
              </a:rPr>
              <a:t> ke-12, </a:t>
            </a:r>
            <a:r>
              <a:rPr lang="en-US" sz="2400" dirty="0" err="1">
                <a:cs typeface="Times New Roman" panose="02020603050405020304" pitchFamily="18" charset="0"/>
              </a:rPr>
              <a:t>istilah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ini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telah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dipakai a.l. oleh</a:t>
            </a:r>
            <a:r>
              <a:rPr lang="en-US" sz="2400" dirty="0">
                <a:cs typeface="Times New Roman" panose="02020603050405020304" pitchFamily="18" charset="0"/>
              </a:rPr>
              <a:t> Shaftesbury, tapi </a:t>
            </a:r>
            <a:r>
              <a:rPr lang="en-US" sz="2400" dirty="0" err="1">
                <a:cs typeface="Times New Roman" panose="02020603050405020304" pitchFamily="18" charset="0"/>
              </a:rPr>
              <a:t>baru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meluas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sejak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dipakai</a:t>
            </a:r>
            <a:r>
              <a:rPr lang="en-US" sz="2400" dirty="0">
                <a:cs typeface="Times New Roman" panose="02020603050405020304" pitchFamily="18" charset="0"/>
              </a:rPr>
              <a:t> Immanuel Kant </a:t>
            </a:r>
            <a:r>
              <a:rPr lang="en-US" sz="2400" dirty="0" err="1">
                <a:cs typeface="Times New Roman" panose="02020603050405020304" pitchFamily="18" charset="0"/>
              </a:rPr>
              <a:t>pd</a:t>
            </a:r>
            <a:r>
              <a:rPr lang="en-US" sz="2400" dirty="0">
                <a:cs typeface="Times New Roman" panose="02020603050405020304" pitchFamily="18" charset="0"/>
              </a:rPr>
              <a:t> 1790 </a:t>
            </a:r>
            <a:r>
              <a:rPr lang="en-US" sz="2400" dirty="0" err="1">
                <a:cs typeface="Times New Roman" panose="02020603050405020304" pitchFamily="18" charset="0"/>
              </a:rPr>
              <a:t>dlm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Critique of </a:t>
            </a:r>
            <a:r>
              <a:rPr lang="en-US" sz="2400" i="1" dirty="0" err="1">
                <a:cs typeface="Times New Roman" panose="02020603050405020304" pitchFamily="18" charset="0"/>
              </a:rPr>
              <a:t>Judgement</a:t>
            </a:r>
            <a:r>
              <a:rPr lang="en-US" sz="2400" dirty="0" err="1">
                <a:cs typeface="Times New Roman" panose="02020603050405020304" pitchFamily="18" charset="0"/>
              </a:rPr>
              <a:t>. Teori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ini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mensyaratkan,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bahwa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ketika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subjek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keindahan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thdp</a:t>
            </a:r>
            <a:r>
              <a:rPr lang="en-US" sz="2400" dirty="0">
                <a:cs typeface="Times New Roman" panose="02020603050405020304" pitchFamily="18" charset="0"/>
              </a:rPr>
              <a:t> satu </a:t>
            </a:r>
            <a:r>
              <a:rPr lang="en-US" sz="2400" dirty="0" err="1">
                <a:cs typeface="Times New Roman" panose="02020603050405020304" pitchFamily="18" charset="0"/>
              </a:rPr>
              <a:t>objek,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berarti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tidak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sedang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berharap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keuntungan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pamrih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apapun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dari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objek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tsb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cs typeface="Times New Roman" panose="02020603050405020304" pitchFamily="18" charset="0"/>
              </a:rPr>
              <a:t>Keadaan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disinterested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tergambar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dlm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lukisan</a:t>
            </a:r>
            <a:r>
              <a:rPr lang="en-US" sz="2400" dirty="0">
                <a:cs typeface="Times New Roman" panose="02020603050405020304" pitchFamily="18" charset="0"/>
              </a:rPr>
              <a:t> Caspar David Friedrich, </a:t>
            </a:r>
            <a:r>
              <a:rPr lang="en-US" sz="2400" i="1" dirty="0">
                <a:cs typeface="Times New Roman" panose="02020603050405020304" pitchFamily="18" charset="0"/>
              </a:rPr>
              <a:t>Wanderer Above the Sea of Fog</a:t>
            </a:r>
            <a:r>
              <a:rPr lang="en-US" sz="2400" dirty="0">
                <a:cs typeface="Times New Roman" panose="02020603050405020304" pitchFamily="18" charset="0"/>
              </a:rPr>
              <a:t> (1818). Digambarkan, </a:t>
            </a:r>
            <a:r>
              <a:rPr lang="en-US" sz="2400" dirty="0" err="1">
                <a:cs typeface="Times New Roman" panose="02020603050405020304" pitchFamily="18" charset="0"/>
              </a:rPr>
              <a:t>seseorang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sedang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tertegun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melihat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pemandangan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luas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berkabut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indah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sekaligus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penuh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misteri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36" y="1772829"/>
            <a:ext cx="3183039" cy="40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CB937-7060-4B02-8FBE-9C05E4CD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39" y="428264"/>
            <a:ext cx="7886700" cy="46298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a. </a:t>
            </a:r>
            <a:r>
              <a:rPr lang="en-US" sz="2400" b="1" dirty="0" err="1">
                <a:latin typeface="+mn-lt"/>
              </a:rPr>
              <a:t>Filsafat</a:t>
            </a:r>
            <a:r>
              <a:rPr lang="en-US" sz="2400" b="1" dirty="0">
                <a:latin typeface="+mn-lt"/>
              </a:rPr>
              <a:t> Immanuel Kant </a:t>
            </a:r>
            <a:r>
              <a:rPr lang="en-US" sz="2400" b="1" dirty="0" err="1">
                <a:latin typeface="+mn-lt"/>
              </a:rPr>
              <a:t>menuju</a:t>
            </a:r>
            <a:r>
              <a:rPr lang="en-US" sz="2400" b="1" dirty="0">
                <a:latin typeface="+mn-lt"/>
              </a:rPr>
              <a:t> Disinterested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BD55B2-E521-4A4E-AA01-C21DFE6E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891251"/>
            <a:ext cx="8137799" cy="5966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>
                <a:cs typeface="Times New Roman" panose="02020603050405020304" pitchFamily="18" charset="0"/>
              </a:rPr>
              <a:t>Gagasan</a:t>
            </a:r>
            <a:r>
              <a:rPr lang="en-US" sz="2600" dirty="0">
                <a:cs typeface="Times New Roman" panose="02020603050405020304" pitchFamily="18" charset="0"/>
              </a:rPr>
              <a:t> Kant </a:t>
            </a:r>
            <a:r>
              <a:rPr lang="en-US" sz="2600" dirty="0" err="1">
                <a:cs typeface="Times New Roman" panose="02020603050405020304" pitchFamily="18" charset="0"/>
              </a:rPr>
              <a:t>tumbuh</a:t>
            </a:r>
            <a:r>
              <a:rPr lang="en-US" sz="2600" dirty="0">
                <a:cs typeface="Times New Roman" panose="02020603050405020304" pitchFamily="18" charset="0"/>
              </a:rPr>
              <a:t> di </a:t>
            </a:r>
            <a:r>
              <a:rPr lang="en-US" sz="2600" dirty="0" err="1">
                <a:cs typeface="Times New Roman" panose="02020603050405020304" pitchFamily="18" charset="0"/>
              </a:rPr>
              <a:t>tengah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bentrokan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pemikiran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Rasionalisme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Jerman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versus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Empirisme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Inggris. Kant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menjembataninya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cs typeface="Times New Roman" panose="02020603050405020304" pitchFamily="18" charset="0"/>
              </a:rPr>
              <a:t>Rasionalisme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beranggapan,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ada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prinsip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dasar</a:t>
            </a:r>
            <a:r>
              <a:rPr lang="en-US" sz="2600" dirty="0">
                <a:cs typeface="Times New Roman" panose="02020603050405020304" pitchFamily="18" charset="0"/>
              </a:rPr>
              <a:t> yg </a:t>
            </a:r>
            <a:r>
              <a:rPr lang="en-US" sz="2600" dirty="0" err="1">
                <a:cs typeface="Times New Roman" panose="02020603050405020304" pitchFamily="18" charset="0"/>
              </a:rPr>
              <a:t>melandasi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akal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manusia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cs typeface="Times New Roman" panose="02020603050405020304" pitchFamily="18" charset="0"/>
              </a:rPr>
              <a:t>Prinsip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itu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diperoleh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dengan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metode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deduksi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tidak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perlu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diraih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melalui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pengamatan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empiris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bahkan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pengalaman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empiris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bergantung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pada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rasio</a:t>
            </a:r>
            <a:r>
              <a:rPr lang="en-US" sz="26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err="1">
                <a:cs typeface="Times New Roman" panose="02020603050405020304" pitchFamily="18" charset="0"/>
              </a:rPr>
              <a:t>Selaras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</a:rPr>
              <a:t>dengan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upaya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mendamaikan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Rasionalisme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dgn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Empirisme</a:t>
            </a:r>
            <a:r>
              <a:rPr lang="en-US" sz="2600" dirty="0">
                <a:cs typeface="Times New Roman" panose="02020603050405020304" pitchFamily="18" charset="0"/>
              </a:rPr>
              <a:t>, Kant </a:t>
            </a:r>
            <a:r>
              <a:rPr lang="en-US" sz="2600" dirty="0" err="1">
                <a:cs typeface="Times New Roman" panose="02020603050405020304" pitchFamily="18" charset="0"/>
              </a:rPr>
              <a:t>menerima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bentuk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pengetahuan</a:t>
            </a:r>
            <a:r>
              <a:rPr lang="en-US" sz="2600" dirty="0">
                <a:cs typeface="Times New Roman" panose="02020603050405020304" pitchFamily="18" charset="0"/>
              </a:rPr>
              <a:t> yg </a:t>
            </a:r>
            <a:r>
              <a:rPr lang="en-US" sz="2600" dirty="0" err="1">
                <a:cs typeface="Times New Roman" panose="02020603050405020304" pitchFamily="18" charset="0"/>
              </a:rPr>
              <a:t>bersifat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i="1" dirty="0">
                <a:cs typeface="Times New Roman" panose="02020603050405020304" pitchFamily="18" charset="0"/>
              </a:rPr>
              <a:t>a priori </a:t>
            </a:r>
            <a:r>
              <a:rPr lang="en-US" sz="2600" dirty="0" err="1">
                <a:cs typeface="Times New Roman" panose="02020603050405020304" pitchFamily="18" charset="0"/>
              </a:rPr>
              <a:t>maupun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i="1" dirty="0">
                <a:cs typeface="Times New Roman" panose="02020603050405020304" pitchFamily="18" charset="0"/>
              </a:rPr>
              <a:t>a posteriori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cs typeface="Times New Roman" panose="02020603050405020304" pitchFamily="18" charset="0"/>
              </a:rPr>
              <a:t>A priori</a:t>
            </a:r>
            <a:r>
              <a:rPr lang="en-US" sz="2600" dirty="0"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cs typeface="Times New Roman" panose="02020603050405020304" pitchFamily="18" charset="0"/>
              </a:rPr>
              <a:t>pengetahuan</a:t>
            </a:r>
            <a:r>
              <a:rPr lang="en-US" sz="2600" dirty="0">
                <a:cs typeface="Times New Roman" panose="02020603050405020304" pitchFamily="18" charset="0"/>
              </a:rPr>
              <a:t> yg </a:t>
            </a:r>
            <a:r>
              <a:rPr lang="en-US" sz="2600" u="sng" dirty="0" err="1">
                <a:cs typeface="Times New Roman" panose="02020603050405020304" pitchFamily="18" charset="0"/>
              </a:rPr>
              <a:t>tidak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membutuhkan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pengalaman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empiris</a:t>
            </a:r>
            <a:r>
              <a:rPr lang="en-US" sz="2600" dirty="0"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cs typeface="Times New Roman" panose="02020603050405020304" pitchFamily="18" charset="0"/>
              </a:rPr>
              <a:t>telah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ada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sebelum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pengalaman)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cs typeface="Times New Roman" panose="02020603050405020304" pitchFamily="18" charset="0"/>
              </a:rPr>
              <a:t>Sebaliknya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i="1" dirty="0">
                <a:cs typeface="Times New Roman" panose="02020603050405020304" pitchFamily="18" charset="0"/>
              </a:rPr>
              <a:t>a posteriori</a:t>
            </a:r>
            <a:r>
              <a:rPr lang="en-US" sz="2600" dirty="0"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cs typeface="Times New Roman" panose="02020603050405020304" pitchFamily="18" charset="0"/>
              </a:rPr>
              <a:t>pengetahuan</a:t>
            </a:r>
            <a:r>
              <a:rPr lang="en-US" sz="2600" dirty="0">
                <a:cs typeface="Times New Roman" panose="02020603050405020304" pitchFamily="18" charset="0"/>
              </a:rPr>
              <a:t> yg </a:t>
            </a:r>
            <a:r>
              <a:rPr lang="en-US" sz="2600" dirty="0" err="1">
                <a:cs typeface="Times New Roman" panose="02020603050405020304" pitchFamily="18" charset="0"/>
              </a:rPr>
              <a:t>berdasar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pengalaman</a:t>
            </a:r>
            <a:r>
              <a:rPr lang="en-US" sz="2600" dirty="0">
                <a:cs typeface="Times New Roman" panose="02020603050405020304" pitchFamily="18" charset="0"/>
              </a:rPr>
              <a:t> faktual.</a:t>
            </a:r>
          </a:p>
        </p:txBody>
      </p:sp>
    </p:spTree>
    <p:extLst>
      <p:ext uri="{BB962C8B-B14F-4D97-AF65-F5344CB8AC3E}">
        <p14:creationId xmlns:p14="http://schemas.microsoft.com/office/powerpoint/2010/main" val="15562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60463-90EC-4231-9EE8-318758CD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39" y="173621"/>
            <a:ext cx="7886700" cy="64896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b. </a:t>
            </a:r>
            <a:r>
              <a:rPr lang="en-US" sz="2400" b="1" dirty="0" err="1">
                <a:latin typeface="+mn-lt"/>
              </a:rPr>
              <a:t>Respon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Terhadap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Teori</a:t>
            </a:r>
            <a:r>
              <a:rPr lang="en-US" sz="2400" b="1" dirty="0">
                <a:latin typeface="+mn-lt"/>
              </a:rPr>
              <a:t> Disinterested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910AA6-A962-4856-9852-8DB9D6FE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717630"/>
            <a:ext cx="7513320" cy="6140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err="1">
                <a:cs typeface="Times New Roman" panose="02020603050405020304" pitchFamily="18" charset="0"/>
              </a:rPr>
              <a:t>Dlm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pandangan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Prettejohn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konsekuensi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penerimaan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teori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i="1" dirty="0">
                <a:cs typeface="Times New Roman" panose="02020603050405020304" pitchFamily="18" charset="0"/>
              </a:rPr>
              <a:t>disinterested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berarti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pengabaian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thd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kaidah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aturan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perbandingan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klasifikasi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atau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norma</a:t>
            </a:r>
            <a:r>
              <a:rPr lang="en-US" sz="2600" dirty="0">
                <a:cs typeface="Times New Roman" panose="02020603050405020304" pitchFamily="18" charset="0"/>
              </a:rPr>
              <a:t> yg </a:t>
            </a:r>
            <a:r>
              <a:rPr lang="en-US" sz="2600" dirty="0" err="1">
                <a:cs typeface="Times New Roman" panose="02020603050405020304" pitchFamily="18" charset="0"/>
              </a:rPr>
              <a:t>ada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dlm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karya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seni</a:t>
            </a:r>
            <a:r>
              <a:rPr lang="en-US" sz="2600" dirty="0"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cs typeface="Times New Roman" panose="02020603050405020304" pitchFamily="18" charset="0"/>
              </a:rPr>
              <a:t>padahal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sebelum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teori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itu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ditelorkan</a:t>
            </a:r>
            <a:r>
              <a:rPr lang="en-US" sz="2600" dirty="0">
                <a:cs typeface="Times New Roman" panose="02020603050405020304" pitchFamily="18" charset="0"/>
              </a:rPr>
              <a:t> parameter </a:t>
            </a:r>
            <a:r>
              <a:rPr lang="en-US" sz="2600" dirty="0" err="1">
                <a:cs typeface="Times New Roman" panose="02020603050405020304" pitchFamily="18" charset="0"/>
              </a:rPr>
              <a:t>tsbt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telah</a:t>
            </a:r>
            <a:r>
              <a:rPr lang="en-US" sz="2600" dirty="0">
                <a:cs typeface="Times New Roman" panose="02020603050405020304" pitchFamily="18" charset="0"/>
              </a:rPr>
              <a:t> lama </a:t>
            </a:r>
            <a:r>
              <a:rPr lang="en-US" sz="2600" dirty="0" err="1">
                <a:cs typeface="Times New Roman" panose="02020603050405020304" pitchFamily="18" charset="0"/>
              </a:rPr>
              <a:t>digunakan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sbg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tolok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ukur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cs typeface="Times New Roman" panose="02020603050405020304" pitchFamily="18" charset="0"/>
              </a:rPr>
              <a:t>Kebanyakan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teori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seni</a:t>
            </a:r>
            <a:r>
              <a:rPr lang="en-US" sz="2600" dirty="0">
                <a:cs typeface="Times New Roman" panose="02020603050405020304" pitchFamily="18" charset="0"/>
              </a:rPr>
              <a:t>, paling </a:t>
            </a:r>
            <a:r>
              <a:rPr lang="en-US" sz="2600" dirty="0" err="1">
                <a:cs typeface="Times New Roman" panose="02020603050405020304" pitchFamily="18" charset="0"/>
              </a:rPr>
              <a:t>tidak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sejak</a:t>
            </a:r>
            <a:r>
              <a:rPr lang="en-US" sz="2600" dirty="0">
                <a:cs typeface="Times New Roman" panose="02020603050405020304" pitchFamily="18" charset="0"/>
              </a:rPr>
              <a:t> zaman </a:t>
            </a:r>
            <a:r>
              <a:rPr lang="en-US" sz="2600" i="1" dirty="0">
                <a:cs typeface="Times New Roman" panose="02020603050405020304" pitchFamily="18" charset="0"/>
              </a:rPr>
              <a:t>Renaissance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menunjukkan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keyakinan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kuat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bahwa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seni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lukis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berperan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penting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sbg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penyampai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petuah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atau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catatan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historis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600" dirty="0" err="1">
                <a:cs typeface="Times New Roman" panose="02020603050405020304" pitchFamily="18" charset="0"/>
              </a:rPr>
              <a:t>Karya-karya</a:t>
            </a:r>
            <a:r>
              <a:rPr lang="en-US" sz="2600" dirty="0">
                <a:cs typeface="Times New Roman" panose="02020603050405020304" pitchFamily="18" charset="0"/>
              </a:rPr>
              <a:t> yg </a:t>
            </a:r>
            <a:r>
              <a:rPr lang="en-US" sz="2600" dirty="0" err="1">
                <a:cs typeface="Times New Roman" panose="02020603050405020304" pitchFamily="18" charset="0"/>
              </a:rPr>
              <a:t>memuat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konten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spt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itu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dipandang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lebih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tinggi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jika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dibandingkan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misalnya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dgn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lukisan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alam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benda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cs typeface="Times New Roman" panose="02020603050405020304" pitchFamily="18" charset="0"/>
              </a:rPr>
              <a:t>Disinterested </a:t>
            </a:r>
            <a:r>
              <a:rPr lang="en-US" sz="2600" dirty="0" err="1">
                <a:cs typeface="Times New Roman" panose="02020603050405020304" pitchFamily="18" charset="0"/>
              </a:rPr>
              <a:t>mengeleminasi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perbedaan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itu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cs typeface="Times New Roman" panose="02020603050405020304" pitchFamily="18" charset="0"/>
              </a:rPr>
              <a:t>Teori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ini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tidak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lagi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membedakan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antara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lukisan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sejarah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dgn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tema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lainnya</a:t>
            </a:r>
            <a:r>
              <a:rPr lang="en-US" sz="2600" dirty="0"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cs typeface="Times New Roman" panose="02020603050405020304" pitchFamily="18" charset="0"/>
              </a:rPr>
              <a:t>hal</a:t>
            </a:r>
            <a:r>
              <a:rPr lang="en-US" sz="2600" dirty="0"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cs typeface="Times New Roman" panose="02020603050405020304" pitchFamily="18" charset="0"/>
              </a:rPr>
              <a:t>dipertimbangkan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adalah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aspek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cs typeface="Times New Roman" panose="02020603050405020304" pitchFamily="18" charset="0"/>
              </a:rPr>
              <a:t>keunikan</a:t>
            </a:r>
            <a:r>
              <a:rPr lang="en-US" sz="2600" i="1" dirty="0">
                <a:cs typeface="Times New Roman" panose="02020603050405020304" pitchFamily="18" charset="0"/>
              </a:rPr>
              <a:t> visual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sementara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seluruh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kandungan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makna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diacuhkan</a:t>
            </a:r>
            <a:r>
              <a:rPr lang="en-US" sz="26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4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D4E7DE-067E-4B9E-9566-F421C18A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82" y="260943"/>
            <a:ext cx="5042647" cy="6368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cs typeface="Times New Roman" panose="02020603050405020304" pitchFamily="18" charset="0"/>
              </a:rPr>
              <a:t>Prettejhon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mencontohkan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sebelum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muncul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teori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disinterested,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lukisan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Oath of the </a:t>
            </a:r>
            <a:r>
              <a:rPr lang="en-US" sz="2400" i="1" dirty="0" err="1">
                <a:cs typeface="Times New Roman" panose="02020603050405020304" pitchFamily="18" charset="0"/>
              </a:rPr>
              <a:t>Horatii</a:t>
            </a:r>
            <a:r>
              <a:rPr lang="en-US" sz="2400" dirty="0">
                <a:cs typeface="Times New Roman" panose="02020603050405020304" pitchFamily="18" charset="0"/>
              </a:rPr>
              <a:t> (David, 1819) </a:t>
            </a:r>
            <a:r>
              <a:rPr lang="en-US" sz="2400" dirty="0" err="1">
                <a:cs typeface="Times New Roman" panose="02020603050405020304" pitchFamily="18" charset="0"/>
              </a:rPr>
              <a:t>dianggap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lebih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bernilai</a:t>
            </a:r>
            <a:r>
              <a:rPr lang="en-US" sz="2400" dirty="0">
                <a:cs typeface="Times New Roman" panose="02020603050405020304" pitchFamily="18" charset="0"/>
              </a:rPr>
              <a:t> dpd </a:t>
            </a:r>
            <a:r>
              <a:rPr lang="en-US" sz="2400" dirty="0" err="1">
                <a:cs typeface="Times New Roman" panose="02020603050405020304" pitchFamily="18" charset="0"/>
              </a:rPr>
              <a:t>lukisan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Glass of Water and </a:t>
            </a:r>
            <a:r>
              <a:rPr lang="en-US" sz="2400" i="1" dirty="0" err="1">
                <a:cs typeface="Times New Roman" panose="02020603050405020304" pitchFamily="18" charset="0"/>
              </a:rPr>
              <a:t>Coffe</a:t>
            </a:r>
            <a:r>
              <a:rPr lang="en-US" sz="2400" i="1" dirty="0">
                <a:cs typeface="Times New Roman" panose="02020603050405020304" pitchFamily="18" charset="0"/>
              </a:rPr>
              <a:t> Pot</a:t>
            </a:r>
            <a:r>
              <a:rPr lang="en-US" sz="2400" dirty="0">
                <a:cs typeface="Times New Roman" panose="02020603050405020304" pitchFamily="18" charset="0"/>
              </a:rPr>
              <a:t> (Chardin, 1760), sebab l</a:t>
            </a:r>
            <a:r>
              <a:rPr lang="en-US" sz="2400" dirty="0" err="1">
                <a:cs typeface="Times New Roman" panose="02020603050405020304" pitchFamily="18" charset="0"/>
              </a:rPr>
              <a:t>ukisan</a:t>
            </a:r>
            <a:r>
              <a:rPr lang="en-US" sz="2400" dirty="0">
                <a:cs typeface="Times New Roman" panose="02020603050405020304" pitchFamily="18" charset="0"/>
              </a:rPr>
              <a:t> Chardin </a:t>
            </a:r>
            <a:r>
              <a:rPr lang="en-US" sz="2400" dirty="0" err="1">
                <a:cs typeface="Times New Roman" panose="02020603050405020304" pitchFamily="18" charset="0"/>
              </a:rPr>
              <a:t>cuma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melukiskan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benda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sehari-hari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sedangkan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karya</a:t>
            </a:r>
            <a:r>
              <a:rPr lang="en-US" sz="2400" dirty="0">
                <a:cs typeface="Times New Roman" panose="02020603050405020304" pitchFamily="18" charset="0"/>
              </a:rPr>
              <a:t> David </a:t>
            </a:r>
            <a:r>
              <a:rPr lang="en-US" sz="2400" dirty="0" err="1">
                <a:cs typeface="Times New Roman" panose="02020603050405020304" pitchFamily="18" charset="0"/>
              </a:rPr>
              <a:t>mengangkat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semangat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perjuangan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cs typeface="Times New Roman" panose="02020603050405020304" pitchFamily="18" charset="0"/>
              </a:rPr>
              <a:t>Beberapa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estetikus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tdk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sepakat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dgn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teori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disinterested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melepaskan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unsur</a:t>
            </a:r>
            <a:r>
              <a:rPr lang="en-US" sz="2400" dirty="0">
                <a:cs typeface="Times New Roman" panose="02020603050405020304" pitchFamily="18" charset="0"/>
              </a:rPr>
              <a:t> logika </a:t>
            </a:r>
            <a:r>
              <a:rPr lang="en-US" sz="2400" dirty="0" err="1">
                <a:cs typeface="Times New Roman" panose="02020603050405020304" pitchFamily="18" charset="0"/>
              </a:rPr>
              <a:t>dlm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r>
              <a:rPr lang="en-US" sz="2400" dirty="0">
                <a:cs typeface="Times New Roman" panose="02020603050405020304" pitchFamily="18" charset="0"/>
              </a:rPr>
              <a:t> Goodman </a:t>
            </a:r>
            <a:r>
              <a:rPr lang="en-US" sz="2400" dirty="0" err="1">
                <a:cs typeface="Times New Roman" panose="02020603050405020304" pitchFamily="18" charset="0"/>
              </a:rPr>
              <a:t>meyakini,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adalah</a:t>
            </a:r>
            <a:r>
              <a:rPr lang="en-US" sz="2400" dirty="0">
                <a:cs typeface="Times New Roman" panose="02020603050405020304" pitchFamily="18" charset="0"/>
              </a:rPr>
              <a:t> salah </a:t>
            </a:r>
            <a:r>
              <a:rPr lang="en-US" sz="2400" dirty="0" err="1">
                <a:cs typeface="Times New Roman" panose="02020603050405020304" pitchFamily="18" charset="0"/>
              </a:rPr>
              <a:t>satu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jenis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pemahaman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kognitif</a:t>
            </a:r>
            <a:r>
              <a:rPr lang="en-US" sz="2400" dirty="0"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cs typeface="Times New Roman" panose="02020603050405020304" pitchFamily="18" charset="0"/>
              </a:rPr>
              <a:t>pemisahan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emosi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pemikiran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adalah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serius</a:t>
            </a:r>
            <a:r>
              <a:rPr lang="en-US" sz="2400" dirty="0">
                <a:cs typeface="Times New Roman" panose="02020603050405020304" pitchFamily="18" charset="0"/>
              </a:rPr>
              <a:t>. Eaton juga </a:t>
            </a:r>
            <a:r>
              <a:rPr lang="en-US" sz="2400" dirty="0" err="1">
                <a:cs typeface="Times New Roman" panose="02020603050405020304" pitchFamily="18" charset="0"/>
              </a:rPr>
              <a:t>menyatakan,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pikiran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perasaan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sama-sama beroperasi</a:t>
            </a:r>
            <a:r>
              <a:rPr lang="en-US" sz="2400" dirty="0">
                <a:cs typeface="Times New Roman" panose="02020603050405020304" pitchFamily="18" charset="0"/>
              </a:rPr>
              <a:t> dlm </a:t>
            </a:r>
            <a:r>
              <a:rPr lang="en-US" sz="2400" dirty="0" err="1"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0" y="392209"/>
            <a:ext cx="3678541" cy="2850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33" y="3433493"/>
            <a:ext cx="3679665" cy="29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BCA87-5074-4760-8150-F36AF002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365126"/>
            <a:ext cx="4007223" cy="5358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SIMPATI DAN EMPATI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BFCA6C-DCE4-4476-B151-6570B054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900953"/>
            <a:ext cx="8256493" cy="5957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cs typeface="Times New Roman" panose="02020603050405020304" pitchFamily="18" charset="0"/>
              </a:rPr>
              <a:t>Simpati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empati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perasaan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seseorang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terkait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dgn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perasaan</a:t>
            </a:r>
            <a:r>
              <a:rPr lang="en-US" sz="2400" dirty="0">
                <a:cs typeface="Times New Roman" panose="02020603050405020304" pitchFamily="18" charset="0"/>
              </a:rPr>
              <a:t> orang lain. </a:t>
            </a:r>
            <a:r>
              <a:rPr lang="en-US" sz="2400" dirty="0" err="1">
                <a:cs typeface="Times New Roman" panose="02020603050405020304" pitchFamily="18" charset="0"/>
              </a:rPr>
              <a:t>Simpati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adalah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kecenderungan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untuk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merasakan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sesuatu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dirasakan</a:t>
            </a:r>
            <a:r>
              <a:rPr lang="en-US" sz="2400" dirty="0">
                <a:cs typeface="Times New Roman" panose="02020603050405020304" pitchFamily="18" charset="0"/>
              </a:rPr>
              <a:t> orang lain; </a:t>
            </a:r>
            <a:r>
              <a:rPr lang="en-US" sz="2400" dirty="0" err="1">
                <a:cs typeface="Times New Roman" panose="02020603050405020304" pitchFamily="18" charset="0"/>
              </a:rPr>
              <a:t>sedangkan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empati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bersifat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lebih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dlm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sebab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disertai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kecenderungan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untuk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seperti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apa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cs typeface="Times New Roman" panose="02020603050405020304" pitchFamily="18" charset="0"/>
              </a:rPr>
              <a:t> orang lain; </a:t>
            </a:r>
            <a:r>
              <a:rPr lang="en-US" sz="2400" dirty="0" err="1">
                <a:cs typeface="Times New Roman" panose="02020603050405020304" pitchFamily="18" charset="0"/>
              </a:rPr>
              <a:t>bahkan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disertai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gerakan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sebagaimana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dikerjakan</a:t>
            </a:r>
            <a:r>
              <a:rPr lang="en-US" sz="2400" dirty="0">
                <a:cs typeface="Times New Roman" panose="02020603050405020304" pitchFamily="18" charset="0"/>
              </a:rPr>
              <a:t> orang lain.</a:t>
            </a:r>
          </a:p>
          <a:p>
            <a:pPr marL="0" indent="0">
              <a:buNone/>
            </a:pPr>
            <a:r>
              <a:rPr lang="en-US" sz="2400" dirty="0" err="1">
                <a:cs typeface="Times New Roman" panose="02020603050405020304" pitchFamily="18" charset="0"/>
              </a:rPr>
              <a:t>Dlm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referensi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estetika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terkadang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keduanya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tdk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dibedakan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scr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mutlak. Carroll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menyatakan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simpati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thdp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karya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seni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keterlibatan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penikmat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pd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objek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estetis</a:t>
            </a:r>
            <a:r>
              <a:rPr lang="en-US" sz="2400" dirty="0"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cs typeface="Times New Roman" panose="02020603050405020304" pitchFamily="18" charset="0"/>
              </a:rPr>
              <a:t>Saat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itu</a:t>
            </a:r>
            <a:r>
              <a:rPr lang="en-US" sz="2400" dirty="0">
                <a:cs typeface="Times New Roman" panose="02020603050405020304" pitchFamily="18" charset="0"/>
              </a:rPr>
              <a:t> mental </a:t>
            </a:r>
            <a:r>
              <a:rPr lang="en-US" sz="2400" dirty="0" err="1">
                <a:cs typeface="Times New Roman" panose="02020603050405020304" pitchFamily="18" charset="0"/>
              </a:rPr>
              <a:t>spektator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dituntun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oleh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struktur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maupun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tujuan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karya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seni</a:t>
            </a:r>
            <a:r>
              <a:rPr lang="en-US" sz="2400" dirty="0">
                <a:cs typeface="Times New Roman" panose="02020603050405020304" pitchFamily="18" charset="0"/>
              </a:rPr>
              <a:t>. Salah </a:t>
            </a:r>
            <a:r>
              <a:rPr lang="en-US" sz="2400" dirty="0" err="1">
                <a:cs typeface="Times New Roman" panose="02020603050405020304" pitchFamily="18" charset="0"/>
              </a:rPr>
              <a:t>satu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pelopor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teori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empati</a:t>
            </a:r>
            <a:r>
              <a:rPr lang="en-US" sz="2400" dirty="0">
                <a:cs typeface="Times New Roman" panose="02020603050405020304" pitchFamily="18" charset="0"/>
              </a:rPr>
              <a:t>, Theodor </a:t>
            </a:r>
            <a:r>
              <a:rPr lang="en-US" sz="2400" dirty="0" err="1">
                <a:cs typeface="Times New Roman" panose="02020603050405020304" pitchFamily="18" charset="0"/>
              </a:rPr>
              <a:t>Lipps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percaya,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bahwa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pd</a:t>
            </a:r>
            <a:r>
              <a:rPr lang="en-US" sz="2400" dirty="0">
                <a:cs typeface="Times New Roman" panose="02020603050405020304" pitchFamily="18" charset="0"/>
              </a:rPr>
              <a:t> proses </a:t>
            </a:r>
            <a:r>
              <a:rPr lang="en-US" sz="2400" i="1" dirty="0">
                <a:cs typeface="Times New Roman" panose="02020603050405020304" pitchFamily="18" charset="0"/>
              </a:rPr>
              <a:t>feeling into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seseorang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mengidentifikasi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diri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pd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karya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seni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dgn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cara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memproyeksikan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egonya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thdp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karya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itu</a:t>
            </a:r>
            <a:r>
              <a:rPr lang="en-US" sz="2400" dirty="0"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cs typeface="Times New Roman" panose="02020603050405020304" pitchFamily="18" charset="0"/>
              </a:rPr>
              <a:t>Lipps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menyatakan,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bahwa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penggerak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sensasi</a:t>
            </a:r>
            <a:r>
              <a:rPr lang="en-US" sz="2400" dirty="0">
                <a:cs typeface="Times New Roman" panose="02020603050405020304" pitchFamily="18" charset="0"/>
              </a:rPr>
              <a:t> yg </a:t>
            </a:r>
            <a:r>
              <a:rPr lang="en-US" sz="2400" dirty="0" err="1">
                <a:cs typeface="Times New Roman" panose="02020603050405020304" pitchFamily="18" charset="0"/>
              </a:rPr>
              <a:t>disebut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“sense feeling”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itu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sering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ditimbulkan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melalui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kontemplasi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perenungan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thdp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karya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seni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0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1895</Words>
  <Application>Microsoft Macintosh PowerPoint</Application>
  <PresentationFormat>On-screen Show (4:3)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Calibri Light</vt:lpstr>
      <vt:lpstr>Times New Roman</vt:lpstr>
      <vt:lpstr>Arial</vt:lpstr>
      <vt:lpstr>Office Theme</vt:lpstr>
      <vt:lpstr>ESTETIKA Kuliah ke-13  (21 Desember 2017) Spektator Mochamad Fauzie, S.Pd., M.Ds</vt:lpstr>
      <vt:lpstr>PowerPoint Presentation</vt:lpstr>
      <vt:lpstr>TINJAUAN TEORI PENGALAMAN ESTETIS</vt:lpstr>
      <vt:lpstr>PowerPoint Presentation</vt:lpstr>
      <vt:lpstr>DISINTERESTED</vt:lpstr>
      <vt:lpstr>a. Filsafat Immanuel Kant menuju Disinterested</vt:lpstr>
      <vt:lpstr>b. Respon Terhadap Teori Disinterested</vt:lpstr>
      <vt:lpstr>PowerPoint Presentation</vt:lpstr>
      <vt:lpstr>SIMPATI DAN EMPATI</vt:lpstr>
      <vt:lpstr>JARAK PSIKIS</vt:lpstr>
      <vt:lpstr>KONTEMPLASI</vt:lpstr>
      <vt:lpstr>MENIMBANG ULANG PENGALAMAN ESTETIS</vt:lpstr>
      <vt:lpstr>1. EFEK PENANDAAN DAN PERSEPSI</vt:lpstr>
      <vt:lpstr>2. EFEK LOGIKAL SEBAGAI PEMBUKAAN PENGALAMAN ESTETIS</vt:lpstr>
      <vt:lpstr>3. EFEK ENERGITAS SEBAGAI PENYERTA PENGALAMAN ESTETIS</vt:lpstr>
      <vt:lpstr>4. EFEK EMOSIONAL DAN PENGALAMAN ESTETIS</vt:lpstr>
      <vt:lpstr>a. Emosi</vt:lpstr>
      <vt:lpstr>PowerPoint Presentation</vt:lpstr>
      <vt:lpstr>PowerPoint Presentation</vt:lpstr>
      <vt:lpstr>b. Emosi dalam Pengalaman Estetis</vt:lpstr>
      <vt:lpstr>c. Faktor Penentu Kemunculan Pengalaman Estetis</vt:lpstr>
      <vt:lpstr>d. Indera dalam Pengalaman Estetis</vt:lpstr>
      <vt:lpstr>PowerPoint Presentation</vt:lpstr>
      <vt:lpstr>Pengamatan sebagai Profesi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SPEKTATOR</dc:title>
  <dc:subject/>
  <dc:creator>Mochamad Fauzie</dc:creator>
  <cp:keywords/>
  <dc:description/>
  <cp:lastModifiedBy>Microsoft Office User</cp:lastModifiedBy>
  <cp:revision>87</cp:revision>
  <dcterms:created xsi:type="dcterms:W3CDTF">2017-12-19T15:35:46Z</dcterms:created>
  <dcterms:modified xsi:type="dcterms:W3CDTF">2018-03-25T18:00:27Z</dcterms:modified>
  <cp:category/>
</cp:coreProperties>
</file>