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31"/>
  </p:notesMasterIdLst>
  <p:sldIdLst>
    <p:sldId id="317" r:id="rId2"/>
    <p:sldId id="257" r:id="rId3"/>
    <p:sldId id="258" r:id="rId4"/>
    <p:sldId id="259" r:id="rId5"/>
    <p:sldId id="260" r:id="rId6"/>
    <p:sldId id="261" r:id="rId7"/>
    <p:sldId id="262" r:id="rId8"/>
    <p:sldId id="263" r:id="rId9"/>
    <p:sldId id="264" r:id="rId10"/>
    <p:sldId id="318" r:id="rId11"/>
    <p:sldId id="265" r:id="rId12"/>
    <p:sldId id="266" r:id="rId13"/>
    <p:sldId id="267" r:id="rId14"/>
    <p:sldId id="271" r:id="rId15"/>
    <p:sldId id="273" r:id="rId16"/>
    <p:sldId id="276" r:id="rId17"/>
    <p:sldId id="277" r:id="rId18"/>
    <p:sldId id="279" r:id="rId19"/>
    <p:sldId id="281" r:id="rId20"/>
    <p:sldId id="285" r:id="rId21"/>
    <p:sldId id="286" r:id="rId22"/>
    <p:sldId id="308" r:id="rId23"/>
    <p:sldId id="309" r:id="rId24"/>
    <p:sldId id="310" r:id="rId25"/>
    <p:sldId id="311" r:id="rId26"/>
    <p:sldId id="312" r:id="rId27"/>
    <p:sldId id="313" r:id="rId28"/>
    <p:sldId id="314" r:id="rId29"/>
    <p:sldId id="31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66" autoAdjust="0"/>
    <p:restoredTop sz="50000"/>
  </p:normalViewPr>
  <p:slideViewPr>
    <p:cSldViewPr snapToGrid="0">
      <p:cViewPr>
        <p:scale>
          <a:sx n="84" d="100"/>
          <a:sy n="84"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BEBC5E-3BA4-492D-8CC4-1FB518564AC0}" type="datetimeFigureOut">
              <a:rPr lang="en-US" smtClean="0"/>
              <a:t>3/26/18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E4D1F-AAF2-49AD-A509-0A9FC46E420B}" type="slidenum">
              <a:rPr lang="en-US" smtClean="0"/>
              <a:t>‹#›</a:t>
            </a:fld>
            <a:endParaRPr lang="en-US"/>
          </a:p>
        </p:txBody>
      </p:sp>
    </p:spTree>
    <p:extLst>
      <p:ext uri="{BB962C8B-B14F-4D97-AF65-F5344CB8AC3E}">
        <p14:creationId xmlns:p14="http://schemas.microsoft.com/office/powerpoint/2010/main" val="155893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790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85140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1495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835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76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18107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093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471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011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21508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7612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dirty="0"/>
              <a:pPr/>
              <a:t>3/26/18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74555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2643" y="998808"/>
            <a:ext cx="7920111" cy="3277772"/>
          </a:xfrm>
        </p:spPr>
        <p:txBody>
          <a:bodyPr>
            <a:normAutofit/>
          </a:bodyPr>
          <a:lstStyle/>
          <a:p>
            <a:r>
              <a:rPr lang="en-US" sz="3600" b="1"/>
              <a:t>ESTETIKA</a:t>
            </a:r>
            <a:br>
              <a:rPr lang="en-US" sz="3600" b="1"/>
            </a:br>
            <a:r>
              <a:rPr lang="en-US" sz="1000" dirty="0"/>
              <a:t/>
            </a:r>
            <a:br>
              <a:rPr lang="en-US" sz="1000" dirty="0"/>
            </a:br>
            <a:r>
              <a:rPr lang="en-US" sz="3000" b="1" dirty="0" err="1">
                <a:solidFill>
                  <a:srgbClr val="C00000"/>
                </a:solidFill>
                <a:latin typeface="+mn-lt"/>
              </a:rPr>
              <a:t>Kuliah</a:t>
            </a:r>
            <a:r>
              <a:rPr lang="en-US" sz="3000" b="1" dirty="0">
                <a:solidFill>
                  <a:srgbClr val="C00000"/>
                </a:solidFill>
                <a:latin typeface="+mn-lt"/>
              </a:rPr>
              <a:t> ke-14</a:t>
            </a:r>
            <a:r>
              <a:rPr lang="en-US" sz="3000" dirty="0">
                <a:latin typeface="+mn-lt"/>
              </a:rPr>
              <a:t/>
            </a:r>
            <a:br>
              <a:rPr lang="en-US" sz="3000" dirty="0">
                <a:latin typeface="+mn-lt"/>
              </a:rPr>
            </a:br>
            <a:r>
              <a:rPr lang="en-US" sz="3000" dirty="0">
                <a:latin typeface="+mn-lt"/>
              </a:rPr>
              <a:t>(4 Januari 2018)</a:t>
            </a:r>
            <a:r>
              <a:rPr lang="en-US" sz="3000" dirty="0"/>
              <a:t/>
            </a:r>
            <a:br>
              <a:rPr lang="en-US" sz="3000" dirty="0"/>
            </a:br>
            <a:r>
              <a:rPr lang="en-US" b="1" dirty="0" err="1">
                <a:latin typeface="+mn-lt"/>
              </a:rPr>
              <a:t>Kreator</a:t>
            </a:r>
            <a:r>
              <a:rPr lang="en-US" sz="2700" b="1" dirty="0"/>
              <a:t/>
            </a:r>
            <a:br>
              <a:rPr lang="en-US" sz="2700" b="1" dirty="0"/>
            </a:br>
            <a:r>
              <a:rPr lang="en-US" sz="3100" b="1" dirty="0" err="1"/>
              <a:t>Mochamad</a:t>
            </a:r>
            <a:r>
              <a:rPr lang="en-US" sz="3100" b="1" dirty="0"/>
              <a:t> </a:t>
            </a:r>
            <a:r>
              <a:rPr lang="en-US" sz="3100" b="1" dirty="0" err="1"/>
              <a:t>Fauzie</a:t>
            </a:r>
            <a:r>
              <a:rPr lang="en-US" sz="3100" b="1" dirty="0"/>
              <a:t>, </a:t>
            </a:r>
            <a:r>
              <a:rPr lang="en-US" sz="3100" b="1" dirty="0" err="1"/>
              <a:t>S.Pd</a:t>
            </a:r>
            <a:r>
              <a:rPr lang="en-US" sz="3100" b="1" dirty="0"/>
              <a:t>., M.Ds</a:t>
            </a:r>
          </a:p>
        </p:txBody>
      </p:sp>
    </p:spTree>
    <p:extLst>
      <p:ext uri="{BB962C8B-B14F-4D97-AF65-F5344CB8AC3E}">
        <p14:creationId xmlns:p14="http://schemas.microsoft.com/office/powerpoint/2010/main" val="162828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243840"/>
            <a:ext cx="11308080" cy="6614160"/>
          </a:xfrm>
        </p:spPr>
        <p:txBody>
          <a:bodyPr>
            <a:normAutofit/>
          </a:bodyPr>
          <a:lstStyle/>
          <a:p>
            <a:pPr marL="0" indent="0">
              <a:buNone/>
            </a:pPr>
            <a:r>
              <a:rPr lang="en-US" dirty="0" err="1">
                <a:cs typeface="Times New Roman" panose="02020603050405020304" pitchFamily="18" charset="0"/>
              </a:rPr>
              <a:t>Sementara</a:t>
            </a:r>
            <a:r>
              <a:rPr lang="en-US" dirty="0">
                <a:cs typeface="Times New Roman" panose="02020603050405020304" pitchFamily="18" charset="0"/>
              </a:rPr>
              <a:t> di </a:t>
            </a:r>
            <a:r>
              <a:rPr lang="en-US" dirty="0" err="1">
                <a:cs typeface="Times New Roman" panose="02020603050405020304" pitchFamily="18" charset="0"/>
              </a:rPr>
              <a:t>Indonesia</a:t>
            </a:r>
            <a:r>
              <a:rPr lang="en-US" dirty="0">
                <a:cs typeface="Times New Roman" panose="02020603050405020304" pitchFamily="18" charset="0"/>
              </a:rPr>
              <a:t>, </a:t>
            </a:r>
            <a:r>
              <a:rPr lang="en-US" dirty="0" err="1">
                <a:cs typeface="Times New Roman" panose="02020603050405020304" pitchFamily="18" charset="0"/>
              </a:rPr>
              <a:t>sebutan</a:t>
            </a:r>
            <a:r>
              <a:rPr lang="en-US" dirty="0">
                <a:cs typeface="Times New Roman" panose="02020603050405020304" pitchFamily="18" charset="0"/>
              </a:rPr>
              <a:t> </a:t>
            </a:r>
            <a:r>
              <a:rPr lang="en-US" i="1" dirty="0">
                <a:cs typeface="Times New Roman" panose="02020603050405020304" pitchFamily="18" charset="0"/>
              </a:rPr>
              <a:t>old master</a:t>
            </a:r>
            <a:r>
              <a:rPr lang="en-US" dirty="0">
                <a:cs typeface="Times New Roman" panose="02020603050405020304" pitchFamily="18" charset="0"/>
              </a:rPr>
              <a:t> </a:t>
            </a:r>
            <a:r>
              <a:rPr lang="en-US" dirty="0" err="1">
                <a:cs typeface="Times New Roman" panose="02020603050405020304" pitchFamily="18" charset="0"/>
              </a:rPr>
              <a:t>disematkan</a:t>
            </a:r>
            <a:r>
              <a:rPr lang="en-US" dirty="0">
                <a:cs typeface="Times New Roman" panose="02020603050405020304" pitchFamily="18" charset="0"/>
              </a:rPr>
              <a:t> </a:t>
            </a:r>
            <a:r>
              <a:rPr lang="en-US" dirty="0" err="1">
                <a:cs typeface="Times New Roman" panose="02020603050405020304" pitchFamily="18" charset="0"/>
              </a:rPr>
              <a:t>untuk</a:t>
            </a:r>
            <a:r>
              <a:rPr lang="en-US" dirty="0">
                <a:cs typeface="Times New Roman" panose="02020603050405020304" pitchFamily="18" charset="0"/>
              </a:rPr>
              <a:t> </a:t>
            </a:r>
            <a:r>
              <a:rPr lang="en-US" dirty="0" err="1">
                <a:cs typeface="Times New Roman" panose="02020603050405020304" pitchFamily="18" charset="0"/>
              </a:rPr>
              <a:t>seniman</a:t>
            </a:r>
            <a:r>
              <a:rPr lang="en-US" dirty="0">
                <a:cs typeface="Times New Roman" panose="02020603050405020304" pitchFamily="18" charset="0"/>
              </a:rPr>
              <a:t> modern, paling </a:t>
            </a:r>
            <a:r>
              <a:rPr lang="en-US" dirty="0" err="1">
                <a:cs typeface="Times New Roman" panose="02020603050405020304" pitchFamily="18" charset="0"/>
              </a:rPr>
              <a:t>tidak</a:t>
            </a:r>
            <a:r>
              <a:rPr lang="en-US" dirty="0">
                <a:cs typeface="Times New Roman" panose="02020603050405020304" pitchFamily="18" charset="0"/>
              </a:rPr>
              <a:t> modern </a:t>
            </a:r>
            <a:r>
              <a:rPr lang="en-US" dirty="0" err="1">
                <a:cs typeface="Times New Roman" panose="02020603050405020304" pitchFamily="18" charset="0"/>
              </a:rPr>
              <a:t>dlm</a:t>
            </a:r>
            <a:r>
              <a:rPr lang="en-US" dirty="0">
                <a:cs typeface="Times New Roman" panose="02020603050405020304" pitchFamily="18" charset="0"/>
              </a:rPr>
              <a:t> </a:t>
            </a:r>
            <a:r>
              <a:rPr lang="en-US" dirty="0" err="1">
                <a:cs typeface="Times New Roman" panose="02020603050405020304" pitchFamily="18" charset="0"/>
              </a:rPr>
              <a:t>pemahaman</a:t>
            </a:r>
            <a:r>
              <a:rPr lang="en-US" dirty="0">
                <a:cs typeface="Times New Roman" panose="02020603050405020304" pitchFamily="18" charset="0"/>
              </a:rPr>
              <a:t> Indonesia. </a:t>
            </a:r>
            <a:r>
              <a:rPr lang="en-US" dirty="0" err="1">
                <a:cs typeface="Times New Roman" panose="02020603050405020304" pitchFamily="18" charset="0"/>
              </a:rPr>
              <a:t>Tokoh</a:t>
            </a:r>
            <a:r>
              <a:rPr lang="en-US" dirty="0">
                <a:cs typeface="Times New Roman" panose="02020603050405020304" pitchFamily="18" charset="0"/>
              </a:rPr>
              <a:t> yg </a:t>
            </a:r>
            <a:r>
              <a:rPr lang="en-US" dirty="0" err="1">
                <a:cs typeface="Times New Roman" panose="02020603050405020304" pitchFamily="18" charset="0"/>
              </a:rPr>
              <a:t>biasa</a:t>
            </a:r>
            <a:r>
              <a:rPr lang="en-US" dirty="0">
                <a:cs typeface="Times New Roman" panose="02020603050405020304" pitchFamily="18" charset="0"/>
              </a:rPr>
              <a:t> </a:t>
            </a:r>
            <a:r>
              <a:rPr lang="en-US" dirty="0" err="1">
                <a:cs typeface="Times New Roman" panose="02020603050405020304" pitchFamily="18" charset="0"/>
              </a:rPr>
              <a:t>disebut</a:t>
            </a:r>
            <a:r>
              <a:rPr lang="en-US" dirty="0">
                <a:cs typeface="Times New Roman" panose="02020603050405020304" pitchFamily="18" charset="0"/>
              </a:rPr>
              <a:t> </a:t>
            </a:r>
            <a:r>
              <a:rPr lang="en-US" i="1" dirty="0" err="1">
                <a:cs typeface="Times New Roman" panose="02020603050405020304" pitchFamily="18" charset="0"/>
              </a:rPr>
              <a:t>pelopor</a:t>
            </a:r>
            <a:r>
              <a:rPr lang="en-US" i="1" dirty="0">
                <a:cs typeface="Times New Roman" panose="02020603050405020304" pitchFamily="18" charset="0"/>
              </a:rPr>
              <a:t> </a:t>
            </a:r>
            <a:r>
              <a:rPr lang="en-US" i="1" dirty="0" err="1">
                <a:cs typeface="Times New Roman" panose="02020603050405020304" pitchFamily="18" charset="0"/>
              </a:rPr>
              <a:t>seni</a:t>
            </a:r>
            <a:r>
              <a:rPr lang="en-US" i="1" dirty="0">
                <a:cs typeface="Times New Roman" panose="02020603050405020304" pitchFamily="18" charset="0"/>
              </a:rPr>
              <a:t> </a:t>
            </a:r>
            <a:r>
              <a:rPr lang="en-US" i="1" dirty="0" err="1">
                <a:cs typeface="Times New Roman" panose="02020603050405020304" pitchFamily="18" charset="0"/>
              </a:rPr>
              <a:t>rupa</a:t>
            </a:r>
            <a:r>
              <a:rPr lang="en-US" i="1" dirty="0">
                <a:cs typeface="Times New Roman" panose="02020603050405020304" pitchFamily="18" charset="0"/>
              </a:rPr>
              <a:t> modern Indonesia</a:t>
            </a:r>
            <a:r>
              <a:rPr lang="en-US" dirty="0">
                <a:cs typeface="Times New Roman" panose="02020603050405020304" pitchFamily="18" charset="0"/>
              </a:rPr>
              <a:t> </a:t>
            </a:r>
            <a:r>
              <a:rPr lang="en-US" dirty="0" err="1">
                <a:cs typeface="Times New Roman" panose="02020603050405020304" pitchFamily="18" charset="0"/>
              </a:rPr>
              <a:t>adalah</a:t>
            </a:r>
            <a:r>
              <a:rPr lang="en-US" dirty="0">
                <a:cs typeface="Times New Roman" panose="02020603050405020304" pitchFamily="18" charset="0"/>
              </a:rPr>
              <a:t> </a:t>
            </a:r>
            <a:r>
              <a:rPr lang="en-US" dirty="0" err="1">
                <a:cs typeface="Times New Roman" panose="02020603050405020304" pitchFamily="18" charset="0"/>
              </a:rPr>
              <a:t>Raden</a:t>
            </a:r>
            <a:r>
              <a:rPr lang="en-US" dirty="0">
                <a:cs typeface="Times New Roman" panose="02020603050405020304" pitchFamily="18" charset="0"/>
              </a:rPr>
              <a:t> Saleh. </a:t>
            </a:r>
            <a:r>
              <a:rPr lang="en-US" dirty="0" err="1">
                <a:cs typeface="Times New Roman" panose="02020603050405020304" pitchFamily="18" charset="0"/>
              </a:rPr>
              <a:t>Padahal</a:t>
            </a:r>
            <a:r>
              <a:rPr lang="en-US" dirty="0">
                <a:cs typeface="Times New Roman" panose="02020603050405020304" pitchFamily="18" charset="0"/>
              </a:rPr>
              <a:t>, </a:t>
            </a:r>
            <a:r>
              <a:rPr lang="en-US" dirty="0" err="1">
                <a:cs typeface="Times New Roman" panose="02020603050405020304" pitchFamily="18" charset="0"/>
              </a:rPr>
              <a:t>jika</a:t>
            </a:r>
            <a:r>
              <a:rPr lang="en-US" dirty="0">
                <a:cs typeface="Times New Roman" panose="02020603050405020304" pitchFamily="18" charset="0"/>
              </a:rPr>
              <a:t> </a:t>
            </a:r>
            <a:r>
              <a:rPr lang="en-US" dirty="0" err="1">
                <a:cs typeface="Times New Roman" panose="02020603050405020304" pitchFamily="18" charset="0"/>
              </a:rPr>
              <a:t>memakai</a:t>
            </a:r>
            <a:r>
              <a:rPr lang="en-US" dirty="0">
                <a:cs typeface="Times New Roman" panose="02020603050405020304" pitchFamily="18" charset="0"/>
              </a:rPr>
              <a:t> </a:t>
            </a:r>
            <a:r>
              <a:rPr lang="en-US" dirty="0" err="1">
                <a:cs typeface="Times New Roman" panose="02020603050405020304" pitchFamily="18" charset="0"/>
              </a:rPr>
              <a:t>pertimbangan</a:t>
            </a:r>
            <a:r>
              <a:rPr lang="en-US" dirty="0">
                <a:cs typeface="Times New Roman" panose="02020603050405020304" pitchFamily="18" charset="0"/>
              </a:rPr>
              <a:t> </a:t>
            </a:r>
            <a:r>
              <a:rPr lang="en-US" dirty="0" err="1">
                <a:cs typeface="Times New Roman" panose="02020603050405020304" pitchFamily="18" charset="0"/>
              </a:rPr>
              <a:t>Canaday</a:t>
            </a:r>
            <a:r>
              <a:rPr lang="en-US" dirty="0">
                <a:cs typeface="Times New Roman" panose="02020603050405020304" pitchFamily="18" charset="0"/>
              </a:rPr>
              <a:t>, </a:t>
            </a:r>
            <a:r>
              <a:rPr lang="en-US" dirty="0" err="1">
                <a:cs typeface="Times New Roman" panose="02020603050405020304" pitchFamily="18" charset="0"/>
              </a:rPr>
              <a:t>Raden</a:t>
            </a:r>
            <a:r>
              <a:rPr lang="en-US" dirty="0">
                <a:cs typeface="Times New Roman" panose="02020603050405020304" pitchFamily="18" charset="0"/>
              </a:rPr>
              <a:t> Saleh </a:t>
            </a:r>
            <a:r>
              <a:rPr lang="en-US" dirty="0" err="1">
                <a:cs typeface="Times New Roman" panose="02020603050405020304" pitchFamily="18" charset="0"/>
              </a:rPr>
              <a:t>tdk tergolong sbg</a:t>
            </a:r>
            <a:r>
              <a:rPr lang="en-US" dirty="0">
                <a:cs typeface="Times New Roman" panose="02020603050405020304" pitchFamily="18" charset="0"/>
              </a:rPr>
              <a:t> </a:t>
            </a:r>
            <a:r>
              <a:rPr lang="en-US" dirty="0" err="1">
                <a:cs typeface="Times New Roman" panose="02020603050405020304" pitchFamily="18" charset="0"/>
              </a:rPr>
              <a:t>seniman</a:t>
            </a:r>
            <a:r>
              <a:rPr lang="en-US" dirty="0">
                <a:cs typeface="Times New Roman" panose="02020603050405020304" pitchFamily="18" charset="0"/>
              </a:rPr>
              <a:t> modern sebab </a:t>
            </a:r>
            <a:r>
              <a:rPr lang="en-US" dirty="0" err="1">
                <a:cs typeface="Times New Roman" panose="02020603050405020304" pitchFamily="18" charset="0"/>
              </a:rPr>
              <a:t>ia</a:t>
            </a:r>
            <a:r>
              <a:rPr lang="en-US" dirty="0">
                <a:cs typeface="Times New Roman" panose="02020603050405020304" pitchFamily="18" charset="0"/>
              </a:rPr>
              <a:t> </a:t>
            </a:r>
            <a:r>
              <a:rPr lang="en-US" dirty="0" err="1">
                <a:cs typeface="Times New Roman" panose="02020603050405020304" pitchFamily="18" charset="0"/>
              </a:rPr>
              <a:t>di</a:t>
            </a:r>
            <a:r>
              <a:rPr lang="en-US" dirty="0">
                <a:cs typeface="Times New Roman" panose="02020603050405020304" pitchFamily="18" charset="0"/>
              </a:rPr>
              <a:t> </a:t>
            </a:r>
            <a:r>
              <a:rPr lang="en-US" dirty="0" err="1">
                <a:cs typeface="Times New Roman" panose="02020603050405020304" pitchFamily="18" charset="0"/>
              </a:rPr>
              <a:t>Eropa</a:t>
            </a:r>
            <a:r>
              <a:rPr lang="en-US" dirty="0">
                <a:cs typeface="Times New Roman" panose="02020603050405020304" pitchFamily="18" charset="0"/>
              </a:rPr>
              <a:t> </a:t>
            </a:r>
            <a:r>
              <a:rPr lang="en-US" dirty="0" err="1">
                <a:cs typeface="Times New Roman" panose="02020603050405020304" pitchFamily="18" charset="0"/>
              </a:rPr>
              <a:t>saat</a:t>
            </a:r>
            <a:r>
              <a:rPr lang="en-US" dirty="0">
                <a:cs typeface="Times New Roman" panose="02020603050405020304" pitchFamily="18" charset="0"/>
              </a:rPr>
              <a:t> </a:t>
            </a:r>
            <a:r>
              <a:rPr lang="en-US" dirty="0" err="1">
                <a:cs typeface="Times New Roman" panose="02020603050405020304" pitchFamily="18" charset="0"/>
              </a:rPr>
              <a:t>seni</a:t>
            </a:r>
            <a:r>
              <a:rPr lang="en-US" dirty="0">
                <a:cs typeface="Times New Roman" panose="02020603050405020304" pitchFamily="18" charset="0"/>
              </a:rPr>
              <a:t> </a:t>
            </a:r>
            <a:r>
              <a:rPr lang="en-US" dirty="0" err="1">
                <a:cs typeface="Times New Roman" panose="02020603050405020304" pitchFamily="18" charset="0"/>
              </a:rPr>
              <a:t>rupa</a:t>
            </a:r>
            <a:r>
              <a:rPr lang="en-US" dirty="0">
                <a:cs typeface="Times New Roman" panose="02020603050405020304" pitchFamily="18" charset="0"/>
              </a:rPr>
              <a:t> modern </a:t>
            </a:r>
            <a:r>
              <a:rPr lang="en-US" dirty="0" err="1">
                <a:cs typeface="Times New Roman" panose="02020603050405020304" pitchFamily="18" charset="0"/>
              </a:rPr>
              <a:t>belum lahir</a:t>
            </a:r>
            <a:r>
              <a:rPr lang="en-US" dirty="0">
                <a:cs typeface="Times New Roman" panose="02020603050405020304" pitchFamily="18" charset="0"/>
              </a:rPr>
              <a:t>. </a:t>
            </a:r>
            <a:r>
              <a:rPr lang="en-US" dirty="0" err="1">
                <a:cs typeface="Times New Roman" panose="02020603050405020304" pitchFamily="18" charset="0"/>
              </a:rPr>
              <a:t>Selain</a:t>
            </a:r>
            <a:r>
              <a:rPr lang="en-US" dirty="0">
                <a:cs typeface="Times New Roman" panose="02020603050405020304" pitchFamily="18" charset="0"/>
              </a:rPr>
              <a:t> </a:t>
            </a:r>
            <a:r>
              <a:rPr lang="en-US" dirty="0" err="1">
                <a:cs typeface="Times New Roman" panose="02020603050405020304" pitchFamily="18" charset="0"/>
              </a:rPr>
              <a:t>itu</a:t>
            </a:r>
            <a:r>
              <a:rPr lang="en-US" dirty="0">
                <a:cs typeface="Times New Roman" panose="02020603050405020304" pitchFamily="18" charset="0"/>
              </a:rPr>
              <a:t>, </a:t>
            </a:r>
            <a:r>
              <a:rPr lang="en-US" dirty="0" err="1">
                <a:cs typeface="Times New Roman" panose="02020603050405020304" pitchFamily="18" charset="0"/>
              </a:rPr>
              <a:t>nama</a:t>
            </a:r>
            <a:r>
              <a:rPr lang="en-US" dirty="0">
                <a:cs typeface="Times New Roman" panose="02020603050405020304" pitchFamily="18" charset="0"/>
              </a:rPr>
              <a:t> Indonesia </a:t>
            </a:r>
            <a:r>
              <a:rPr lang="en-US" dirty="0" err="1">
                <a:cs typeface="Times New Roman" panose="02020603050405020304" pitchFamily="18" charset="0"/>
              </a:rPr>
              <a:t>belum</a:t>
            </a:r>
            <a:r>
              <a:rPr lang="en-US" dirty="0">
                <a:cs typeface="Times New Roman" panose="02020603050405020304" pitchFamily="18" charset="0"/>
              </a:rPr>
              <a:t> </a:t>
            </a:r>
            <a:r>
              <a:rPr lang="en-US" dirty="0" err="1">
                <a:cs typeface="Times New Roman" panose="02020603050405020304" pitchFamily="18" charset="0"/>
              </a:rPr>
              <a:t>ada.</a:t>
            </a:r>
          </a:p>
          <a:p>
            <a:pPr marL="0" indent="0">
              <a:buNone/>
            </a:pPr>
            <a:endParaRPr lang="en-US" dirty="0" err="1">
              <a:cs typeface="Times New Roman" panose="02020603050405020304" pitchFamily="18" charset="0"/>
            </a:endParaRPr>
          </a:p>
          <a:p>
            <a:pPr marL="0" indent="0">
              <a:buNone/>
            </a:pPr>
            <a:r>
              <a:rPr lang="en-US" dirty="0" err="1">
                <a:cs typeface="Times New Roman" panose="02020603050405020304" pitchFamily="18" charset="0"/>
              </a:rPr>
              <a:t>Spt</a:t>
            </a:r>
            <a:r>
              <a:rPr lang="en-US" dirty="0">
                <a:cs typeface="Times New Roman" panose="02020603050405020304" pitchFamily="18" charset="0"/>
              </a:rPr>
              <a:t> </a:t>
            </a:r>
            <a:r>
              <a:rPr lang="en-US" dirty="0" err="1">
                <a:cs typeface="Times New Roman" panose="02020603050405020304" pitchFamily="18" charset="0"/>
              </a:rPr>
              <a:t>telah</a:t>
            </a:r>
            <a:r>
              <a:rPr lang="en-US" dirty="0">
                <a:cs typeface="Times New Roman" panose="02020603050405020304" pitchFamily="18" charset="0"/>
              </a:rPr>
              <a:t> </a:t>
            </a:r>
            <a:r>
              <a:rPr lang="en-US" dirty="0" err="1">
                <a:cs typeface="Times New Roman" panose="02020603050405020304" pitchFamily="18" charset="0"/>
              </a:rPr>
              <a:t>disebutkan</a:t>
            </a:r>
            <a:r>
              <a:rPr lang="en-US" dirty="0">
                <a:cs typeface="Times New Roman" panose="02020603050405020304" pitchFamily="18" charset="0"/>
              </a:rPr>
              <a:t> </a:t>
            </a:r>
            <a:r>
              <a:rPr lang="en-US" dirty="0" err="1">
                <a:cs typeface="Times New Roman" panose="02020603050405020304" pitchFamily="18" charset="0"/>
              </a:rPr>
              <a:t>di muka</a:t>
            </a:r>
            <a:r>
              <a:rPr lang="en-US" dirty="0">
                <a:cs typeface="Times New Roman" panose="02020603050405020304" pitchFamily="18" charset="0"/>
              </a:rPr>
              <a:t>, </a:t>
            </a:r>
            <a:r>
              <a:rPr lang="en-US" dirty="0" err="1">
                <a:cs typeface="Times New Roman" panose="02020603050405020304" pitchFamily="18" charset="0"/>
              </a:rPr>
              <a:t>pemakaian</a:t>
            </a:r>
            <a:r>
              <a:rPr lang="en-US" dirty="0">
                <a:cs typeface="Times New Roman" panose="02020603050405020304" pitchFamily="18" charset="0"/>
              </a:rPr>
              <a:t> kata </a:t>
            </a:r>
            <a:r>
              <a:rPr lang="en-US" dirty="0" err="1">
                <a:cs typeface="Times New Roman" panose="02020603050405020304" pitchFamily="18" charset="0"/>
              </a:rPr>
              <a:t>seniman</a:t>
            </a:r>
            <a:r>
              <a:rPr lang="en-US" dirty="0">
                <a:cs typeface="Times New Roman" panose="02020603050405020304" pitchFamily="18" charset="0"/>
              </a:rPr>
              <a:t> </a:t>
            </a:r>
            <a:r>
              <a:rPr lang="en-US" i="1" dirty="0">
                <a:cs typeface="Times New Roman" panose="02020603050405020304" pitchFamily="18" charset="0"/>
              </a:rPr>
              <a:t>(artist)</a:t>
            </a:r>
            <a:r>
              <a:rPr lang="en-US" dirty="0">
                <a:cs typeface="Times New Roman" panose="02020603050405020304" pitchFamily="18" charset="0"/>
              </a:rPr>
              <a:t> </a:t>
            </a:r>
            <a:r>
              <a:rPr lang="en-US" dirty="0" err="1">
                <a:cs typeface="Times New Roman" panose="02020603050405020304" pitchFamily="18" charset="0"/>
              </a:rPr>
              <a:t>dibuku</a:t>
            </a:r>
            <a:r>
              <a:rPr lang="en-US" dirty="0">
                <a:cs typeface="Times New Roman" panose="02020603050405020304" pitchFamily="18" charset="0"/>
              </a:rPr>
              <a:t> </a:t>
            </a:r>
            <a:r>
              <a:rPr lang="en-US" dirty="0" err="1">
                <a:cs typeface="Times New Roman" panose="02020603050405020304" pitchFamily="18" charset="0"/>
              </a:rPr>
              <a:t>ini</a:t>
            </a:r>
            <a:r>
              <a:rPr lang="en-US" dirty="0">
                <a:cs typeface="Times New Roman" panose="02020603050405020304" pitchFamily="18" charset="0"/>
              </a:rPr>
              <a:t> </a:t>
            </a:r>
            <a:r>
              <a:rPr lang="en-US" dirty="0" err="1">
                <a:cs typeface="Times New Roman" panose="02020603050405020304" pitchFamily="18" charset="0"/>
              </a:rPr>
              <a:t>terlepas</a:t>
            </a:r>
            <a:r>
              <a:rPr lang="en-US" dirty="0">
                <a:cs typeface="Times New Roman" panose="02020603050405020304" pitchFamily="18" charset="0"/>
              </a:rPr>
              <a:t> </a:t>
            </a:r>
            <a:r>
              <a:rPr lang="en-US" dirty="0" err="1">
                <a:cs typeface="Times New Roman" panose="02020603050405020304" pitchFamily="18" charset="0"/>
              </a:rPr>
              <a:t>dari</a:t>
            </a:r>
            <a:r>
              <a:rPr lang="en-US" dirty="0">
                <a:cs typeface="Times New Roman" panose="02020603050405020304" pitchFamily="18" charset="0"/>
              </a:rPr>
              <a:t> </a:t>
            </a:r>
            <a:r>
              <a:rPr lang="en-US" dirty="0" err="1">
                <a:cs typeface="Times New Roman" panose="02020603050405020304" pitchFamily="18" charset="0"/>
              </a:rPr>
              <a:t>ketegangan</a:t>
            </a:r>
            <a:r>
              <a:rPr lang="en-US" dirty="0">
                <a:cs typeface="Times New Roman" panose="02020603050405020304" pitchFamily="18" charset="0"/>
              </a:rPr>
              <a:t> yg </a:t>
            </a:r>
            <a:r>
              <a:rPr lang="en-US" dirty="0" err="1">
                <a:cs typeface="Times New Roman" panose="02020603050405020304" pitchFamily="18" charset="0"/>
              </a:rPr>
              <a:t>terjadi</a:t>
            </a:r>
            <a:r>
              <a:rPr lang="en-US" dirty="0">
                <a:cs typeface="Times New Roman" panose="02020603050405020304" pitchFamily="18" charset="0"/>
              </a:rPr>
              <a:t> antara </a:t>
            </a:r>
            <a:r>
              <a:rPr lang="en-US" dirty="0" err="1">
                <a:cs typeface="Times New Roman" panose="02020603050405020304" pitchFamily="18" charset="0"/>
              </a:rPr>
              <a:t>istilah</a:t>
            </a:r>
            <a:r>
              <a:rPr lang="en-US" dirty="0">
                <a:cs typeface="Times New Roman" panose="02020603050405020304" pitchFamily="18" charset="0"/>
              </a:rPr>
              <a:t> artis, </a:t>
            </a:r>
            <a:r>
              <a:rPr lang="en-US" dirty="0" err="1">
                <a:cs typeface="Times New Roman" panose="02020603050405020304" pitchFamily="18" charset="0"/>
              </a:rPr>
              <a:t>pengrajin</a:t>
            </a:r>
            <a:r>
              <a:rPr lang="en-US" dirty="0">
                <a:cs typeface="Times New Roman" panose="02020603050405020304" pitchFamily="18" charset="0"/>
              </a:rPr>
              <a:t>, </a:t>
            </a:r>
            <a:r>
              <a:rPr lang="en-US" dirty="0" err="1">
                <a:cs typeface="Times New Roman" panose="02020603050405020304" pitchFamily="18" charset="0"/>
              </a:rPr>
              <a:t>kriyawan</a:t>
            </a:r>
            <a:r>
              <a:rPr lang="en-US" dirty="0">
                <a:cs typeface="Times New Roman" panose="02020603050405020304" pitchFamily="18" charset="0"/>
              </a:rPr>
              <a:t>, </a:t>
            </a:r>
            <a:r>
              <a:rPr lang="en-US" dirty="0" err="1">
                <a:cs typeface="Times New Roman" panose="02020603050405020304" pitchFamily="18" charset="0"/>
              </a:rPr>
              <a:t>desainer</a:t>
            </a:r>
            <a:r>
              <a:rPr lang="en-US" dirty="0">
                <a:cs typeface="Times New Roman" panose="02020603050405020304" pitchFamily="18" charset="0"/>
              </a:rPr>
              <a:t>, </a:t>
            </a:r>
            <a:r>
              <a:rPr lang="en-US" dirty="0" err="1">
                <a:cs typeface="Times New Roman" panose="02020603050405020304" pitchFamily="18" charset="0"/>
              </a:rPr>
              <a:t>perupa</a:t>
            </a:r>
            <a:r>
              <a:rPr lang="en-US" dirty="0">
                <a:cs typeface="Times New Roman" panose="02020603050405020304" pitchFamily="18" charset="0"/>
              </a:rPr>
              <a:t>, </a:t>
            </a:r>
            <a:r>
              <a:rPr lang="en-US" i="1" dirty="0">
                <a:cs typeface="Times New Roman" panose="02020603050405020304" pitchFamily="18" charset="0"/>
              </a:rPr>
              <a:t>old master</a:t>
            </a:r>
            <a:r>
              <a:rPr lang="en-US" dirty="0">
                <a:cs typeface="Times New Roman" panose="02020603050405020304" pitchFamily="18" charset="0"/>
              </a:rPr>
              <a:t> </a:t>
            </a:r>
            <a:r>
              <a:rPr lang="en-US" dirty="0" err="1">
                <a:cs typeface="Times New Roman" panose="02020603050405020304" pitchFamily="18" charset="0"/>
              </a:rPr>
              <a:t>maupun</a:t>
            </a:r>
            <a:r>
              <a:rPr lang="en-US" dirty="0">
                <a:cs typeface="Times New Roman" panose="02020603050405020304" pitchFamily="18" charset="0"/>
              </a:rPr>
              <a:t> </a:t>
            </a:r>
            <a:r>
              <a:rPr lang="en-US" dirty="0" err="1">
                <a:cs typeface="Times New Roman" panose="02020603050405020304" pitchFamily="18" charset="0"/>
              </a:rPr>
              <a:t>lainnya.</a:t>
            </a:r>
            <a:r>
              <a:rPr lang="en-US" dirty="0">
                <a:cs typeface="Times New Roman" panose="02020603050405020304" pitchFamily="18" charset="0"/>
              </a:rPr>
              <a:t> </a:t>
            </a:r>
            <a:r>
              <a:rPr lang="en-US" dirty="0" err="1">
                <a:cs typeface="Times New Roman" panose="02020603050405020304" pitchFamily="18" charset="0"/>
              </a:rPr>
              <a:t>seperti</a:t>
            </a:r>
            <a:r>
              <a:rPr lang="en-US" dirty="0">
                <a:cs typeface="Times New Roman" panose="02020603050405020304" pitchFamily="18" charset="0"/>
              </a:rPr>
              <a:t> </a:t>
            </a:r>
            <a:r>
              <a:rPr lang="en-US" dirty="0" err="1">
                <a:cs typeface="Times New Roman" panose="02020603050405020304" pitchFamily="18" charset="0"/>
              </a:rPr>
              <a:t>apa</a:t>
            </a:r>
            <a:r>
              <a:rPr lang="en-US" dirty="0">
                <a:cs typeface="Times New Roman" panose="02020603050405020304" pitchFamily="18" charset="0"/>
              </a:rPr>
              <a:t> yg </a:t>
            </a:r>
            <a:r>
              <a:rPr lang="en-US" dirty="0" err="1">
                <a:cs typeface="Times New Roman" panose="02020603050405020304" pitchFamily="18" charset="0"/>
              </a:rPr>
              <a:t>telah</a:t>
            </a:r>
            <a:r>
              <a:rPr lang="en-US" dirty="0">
                <a:cs typeface="Times New Roman" panose="02020603050405020304" pitchFamily="18" charset="0"/>
              </a:rPr>
              <a:t> </a:t>
            </a:r>
            <a:r>
              <a:rPr lang="en-US" dirty="0" err="1">
                <a:cs typeface="Times New Roman" panose="02020603050405020304" pitchFamily="18" charset="0"/>
              </a:rPr>
              <a:t>dibahas</a:t>
            </a:r>
            <a:r>
              <a:rPr lang="en-US" dirty="0">
                <a:cs typeface="Times New Roman" panose="02020603050405020304" pitchFamily="18" charset="0"/>
              </a:rPr>
              <a:t>. </a:t>
            </a:r>
            <a:r>
              <a:rPr lang="en-US" dirty="0" err="1">
                <a:cs typeface="Times New Roman" panose="02020603050405020304" pitchFamily="18" charset="0"/>
              </a:rPr>
              <a:t>Pemakaian</a:t>
            </a:r>
            <a:r>
              <a:rPr lang="en-US" dirty="0">
                <a:cs typeface="Times New Roman" panose="02020603050405020304" pitchFamily="18" charset="0"/>
              </a:rPr>
              <a:t> </a:t>
            </a:r>
            <a:r>
              <a:rPr lang="en-US" dirty="0" err="1">
                <a:cs typeface="Times New Roman" panose="02020603050405020304" pitchFamily="18" charset="0"/>
              </a:rPr>
              <a:t>istilah</a:t>
            </a:r>
            <a:r>
              <a:rPr lang="en-US" dirty="0">
                <a:cs typeface="Times New Roman" panose="02020603050405020304" pitchFamily="18" charset="0"/>
              </a:rPr>
              <a:t> </a:t>
            </a:r>
            <a:r>
              <a:rPr lang="en-US" dirty="0" err="1">
                <a:cs typeface="Times New Roman" panose="02020603050405020304" pitchFamily="18" charset="0"/>
              </a:rPr>
              <a:t>seniman</a:t>
            </a:r>
            <a:r>
              <a:rPr lang="en-US" dirty="0">
                <a:cs typeface="Times New Roman" panose="02020603050405020304" pitchFamily="18" charset="0"/>
              </a:rPr>
              <a:t> </a:t>
            </a:r>
            <a:r>
              <a:rPr lang="en-US" dirty="0" err="1">
                <a:cs typeface="Times New Roman" panose="02020603050405020304" pitchFamily="18" charset="0"/>
              </a:rPr>
              <a:t>di sini</a:t>
            </a:r>
            <a:r>
              <a:rPr lang="en-US" dirty="0">
                <a:cs typeface="Times New Roman" panose="02020603050405020304" pitchFamily="18" charset="0"/>
              </a:rPr>
              <a:t> </a:t>
            </a:r>
            <a:r>
              <a:rPr lang="en-US" dirty="0" err="1">
                <a:cs typeface="Times New Roman" panose="02020603050405020304" pitchFamily="18" charset="0"/>
              </a:rPr>
              <a:t>hanya</a:t>
            </a:r>
            <a:r>
              <a:rPr lang="en-US" dirty="0">
                <a:cs typeface="Times New Roman" panose="02020603050405020304" pitchFamily="18" charset="0"/>
              </a:rPr>
              <a:t> </a:t>
            </a:r>
            <a:r>
              <a:rPr lang="en-US" dirty="0" err="1">
                <a:cs typeface="Times New Roman" panose="02020603050405020304" pitchFamily="18" charset="0"/>
              </a:rPr>
              <a:t>untuk</a:t>
            </a:r>
            <a:r>
              <a:rPr lang="en-US" dirty="0">
                <a:cs typeface="Times New Roman" panose="02020603050405020304" pitchFamily="18" charset="0"/>
              </a:rPr>
              <a:t> </a:t>
            </a:r>
            <a:r>
              <a:rPr lang="en-US" dirty="0" err="1">
                <a:cs typeface="Times New Roman" panose="02020603050405020304" pitchFamily="18" charset="0"/>
              </a:rPr>
              <a:t>membedakan</a:t>
            </a:r>
            <a:r>
              <a:rPr lang="en-US" dirty="0">
                <a:cs typeface="Times New Roman" panose="02020603050405020304" pitchFamily="18" charset="0"/>
              </a:rPr>
              <a:t> Antara </a:t>
            </a:r>
            <a:r>
              <a:rPr lang="en-US" dirty="0" err="1">
                <a:cs typeface="Times New Roman" panose="02020603050405020304" pitchFamily="18" charset="0"/>
              </a:rPr>
              <a:t>subjek</a:t>
            </a:r>
            <a:r>
              <a:rPr lang="en-US" dirty="0">
                <a:cs typeface="Times New Roman" panose="02020603050405020304" pitchFamily="18" charset="0"/>
              </a:rPr>
              <a:t> </a:t>
            </a:r>
            <a:r>
              <a:rPr lang="en-US" dirty="0" err="1">
                <a:cs typeface="Times New Roman" panose="02020603050405020304" pitchFamily="18" charset="0"/>
              </a:rPr>
              <a:t>estetis</a:t>
            </a:r>
            <a:r>
              <a:rPr lang="en-US" dirty="0">
                <a:cs typeface="Times New Roman" panose="02020603050405020304" pitchFamily="18" charset="0"/>
              </a:rPr>
              <a:t> yg </a:t>
            </a:r>
            <a:r>
              <a:rPr lang="en-US" dirty="0" err="1">
                <a:cs typeface="Times New Roman" panose="02020603050405020304" pitchFamily="18" charset="0"/>
              </a:rPr>
              <a:t>menciptakan</a:t>
            </a:r>
            <a:r>
              <a:rPr lang="en-US" dirty="0">
                <a:cs typeface="Times New Roman" panose="02020603050405020304" pitchFamily="18" charset="0"/>
              </a:rPr>
              <a:t> </a:t>
            </a:r>
            <a:r>
              <a:rPr lang="en-US" dirty="0" err="1">
                <a:cs typeface="Times New Roman" panose="02020603050405020304" pitchFamily="18" charset="0"/>
              </a:rPr>
              <a:t>objek</a:t>
            </a:r>
            <a:r>
              <a:rPr lang="en-US" dirty="0">
                <a:cs typeface="Times New Roman" panose="02020603050405020304" pitchFamily="18" charset="0"/>
              </a:rPr>
              <a:t> </a:t>
            </a:r>
            <a:r>
              <a:rPr lang="en-US" dirty="0" err="1">
                <a:cs typeface="Times New Roman" panose="02020603050405020304" pitchFamily="18" charset="0"/>
              </a:rPr>
              <a:t>estetis</a:t>
            </a:r>
            <a:r>
              <a:rPr lang="en-US" dirty="0">
                <a:cs typeface="Times New Roman" panose="02020603050405020304" pitchFamily="18" charset="0"/>
              </a:rPr>
              <a:t> </a:t>
            </a:r>
            <a:r>
              <a:rPr lang="en-US" dirty="0" err="1">
                <a:cs typeface="Times New Roman" panose="02020603050405020304" pitchFamily="18" charset="0"/>
              </a:rPr>
              <a:t>scr</a:t>
            </a:r>
            <a:r>
              <a:rPr lang="en-US" dirty="0">
                <a:cs typeface="Times New Roman" panose="02020603050405020304" pitchFamily="18" charset="0"/>
              </a:rPr>
              <a:t> </a:t>
            </a:r>
            <a:r>
              <a:rPr lang="en-US" dirty="0" err="1">
                <a:cs typeface="Times New Roman" panose="02020603050405020304" pitchFamily="18" charset="0"/>
              </a:rPr>
              <a:t>tidak</a:t>
            </a:r>
            <a:r>
              <a:rPr lang="en-US" dirty="0">
                <a:cs typeface="Times New Roman" panose="02020603050405020304" pitchFamily="18" charset="0"/>
              </a:rPr>
              <a:t> </a:t>
            </a:r>
            <a:r>
              <a:rPr lang="en-US" dirty="0" err="1">
                <a:cs typeface="Times New Roman" panose="02020603050405020304" pitchFamily="18" charset="0"/>
              </a:rPr>
              <a:t>intens</a:t>
            </a:r>
            <a:r>
              <a:rPr lang="en-US" dirty="0">
                <a:cs typeface="Times New Roman" panose="02020603050405020304" pitchFamily="18" charset="0"/>
              </a:rPr>
              <a:t> (</a:t>
            </a:r>
            <a:r>
              <a:rPr lang="en-US" dirty="0" err="1">
                <a:cs typeface="Times New Roman" panose="02020603050405020304" pitchFamily="18" charset="0"/>
              </a:rPr>
              <a:t>hanya</a:t>
            </a:r>
            <a:r>
              <a:rPr lang="en-US" dirty="0">
                <a:cs typeface="Times New Roman" panose="02020603050405020304" pitchFamily="18" charset="0"/>
              </a:rPr>
              <a:t> </a:t>
            </a:r>
            <a:r>
              <a:rPr lang="en-US" dirty="0" err="1">
                <a:cs typeface="Times New Roman" panose="02020603050405020304" pitchFamily="18" charset="0"/>
              </a:rPr>
              <a:t>sebagai</a:t>
            </a:r>
            <a:r>
              <a:rPr lang="en-US" dirty="0">
                <a:cs typeface="Times New Roman" panose="02020603050405020304" pitchFamily="18" charset="0"/>
              </a:rPr>
              <a:t> kreator); </a:t>
            </a:r>
            <a:r>
              <a:rPr lang="en-US" dirty="0" err="1">
                <a:cs typeface="Times New Roman" panose="02020603050405020304" pitchFamily="18" charset="0"/>
              </a:rPr>
              <a:t>dlm</a:t>
            </a:r>
            <a:r>
              <a:rPr lang="en-US" dirty="0">
                <a:cs typeface="Times New Roman" panose="02020603050405020304" pitchFamily="18" charset="0"/>
              </a:rPr>
              <a:t> </a:t>
            </a:r>
            <a:r>
              <a:rPr lang="en-US" dirty="0" err="1">
                <a:cs typeface="Times New Roman" panose="02020603050405020304" pitchFamily="18" charset="0"/>
              </a:rPr>
              <a:t>subjek</a:t>
            </a:r>
            <a:r>
              <a:rPr lang="en-US" dirty="0">
                <a:cs typeface="Times New Roman" panose="02020603050405020304" pitchFamily="18" charset="0"/>
              </a:rPr>
              <a:t> </a:t>
            </a:r>
            <a:r>
              <a:rPr lang="en-US" dirty="0" err="1">
                <a:cs typeface="Times New Roman" panose="02020603050405020304" pitchFamily="18" charset="0"/>
              </a:rPr>
              <a:t>estetis</a:t>
            </a:r>
            <a:r>
              <a:rPr lang="en-US" dirty="0">
                <a:cs typeface="Times New Roman" panose="02020603050405020304" pitchFamily="18" charset="0"/>
              </a:rPr>
              <a:t> yg </a:t>
            </a:r>
            <a:r>
              <a:rPr lang="en-US" dirty="0" err="1">
                <a:cs typeface="Times New Roman" panose="02020603050405020304" pitchFamily="18" charset="0"/>
              </a:rPr>
              <a:t>menciptakan</a:t>
            </a:r>
            <a:r>
              <a:rPr lang="en-US" dirty="0">
                <a:cs typeface="Times New Roman" panose="02020603050405020304" pitchFamily="18" charset="0"/>
              </a:rPr>
              <a:t> </a:t>
            </a:r>
            <a:r>
              <a:rPr lang="en-US" dirty="0" err="1">
                <a:cs typeface="Times New Roman" panose="02020603050405020304" pitchFamily="18" charset="0"/>
              </a:rPr>
              <a:t>objek</a:t>
            </a:r>
            <a:r>
              <a:rPr lang="en-US" dirty="0">
                <a:cs typeface="Times New Roman" panose="02020603050405020304" pitchFamily="18" charset="0"/>
              </a:rPr>
              <a:t> </a:t>
            </a:r>
            <a:r>
              <a:rPr lang="en-US" dirty="0" err="1">
                <a:cs typeface="Times New Roman" panose="02020603050405020304" pitchFamily="18" charset="0"/>
              </a:rPr>
              <a:t>estetis</a:t>
            </a:r>
            <a:r>
              <a:rPr lang="en-US" dirty="0">
                <a:cs typeface="Times New Roman" panose="02020603050405020304" pitchFamily="18" charset="0"/>
              </a:rPr>
              <a:t> </a:t>
            </a:r>
            <a:r>
              <a:rPr lang="en-US" dirty="0" err="1">
                <a:cs typeface="Times New Roman" panose="02020603050405020304" pitchFamily="18" charset="0"/>
              </a:rPr>
              <a:t>scr</a:t>
            </a:r>
            <a:r>
              <a:rPr lang="en-US" dirty="0">
                <a:cs typeface="Times New Roman" panose="02020603050405020304" pitchFamily="18" charset="0"/>
              </a:rPr>
              <a:t> </a:t>
            </a:r>
            <a:r>
              <a:rPr lang="en-US" dirty="0" err="1">
                <a:cs typeface="Times New Roman" panose="02020603050405020304" pitchFamily="18" charset="0"/>
              </a:rPr>
              <a:t>intens</a:t>
            </a:r>
            <a:r>
              <a:rPr lang="en-US" dirty="0">
                <a:cs typeface="Times New Roman" panose="02020603050405020304" pitchFamily="18" charset="0"/>
              </a:rPr>
              <a:t> (kreator yg </a:t>
            </a:r>
            <a:r>
              <a:rPr lang="en-US" dirty="0" err="1">
                <a:cs typeface="Times New Roman" panose="02020603050405020304" pitchFamily="18" charset="0"/>
              </a:rPr>
              <a:t>berupa</a:t>
            </a:r>
            <a:r>
              <a:rPr lang="en-US" dirty="0">
                <a:cs typeface="Times New Roman" panose="02020603050405020304" pitchFamily="18" charset="0"/>
              </a:rPr>
              <a:t> </a:t>
            </a:r>
            <a:r>
              <a:rPr lang="en-US" dirty="0" err="1">
                <a:cs typeface="Times New Roman" panose="02020603050405020304" pitchFamily="18" charset="0"/>
              </a:rPr>
              <a:t>senimam</a:t>
            </a:r>
            <a:r>
              <a:rPr lang="en-US" dirty="0">
                <a:cs typeface="Times New Roman" panose="02020603050405020304" pitchFamily="18" charset="0"/>
              </a:rPr>
              <a:t>). </a:t>
            </a:r>
            <a:r>
              <a:rPr lang="en-US" dirty="0" err="1">
                <a:cs typeface="Times New Roman" panose="02020603050405020304" pitchFamily="18" charset="0"/>
              </a:rPr>
              <a:t>Intens</a:t>
            </a:r>
            <a:r>
              <a:rPr lang="en-US" dirty="0">
                <a:cs typeface="Times New Roman" panose="02020603050405020304" pitchFamily="18" charset="0"/>
              </a:rPr>
              <a:t> </a:t>
            </a:r>
            <a:r>
              <a:rPr lang="en-US" dirty="0" err="1">
                <a:cs typeface="Times New Roman" panose="02020603050405020304" pitchFamily="18" charset="0"/>
              </a:rPr>
              <a:t>berarti</a:t>
            </a:r>
            <a:r>
              <a:rPr lang="en-US" dirty="0">
                <a:cs typeface="Times New Roman" panose="02020603050405020304" pitchFamily="18" charset="0"/>
              </a:rPr>
              <a:t> </a:t>
            </a:r>
            <a:r>
              <a:rPr lang="en-US" dirty="0" err="1">
                <a:cs typeface="Times New Roman" panose="02020603050405020304" pitchFamily="18" charset="0"/>
              </a:rPr>
              <a:t>serius</a:t>
            </a:r>
            <a:r>
              <a:rPr lang="en-US" dirty="0">
                <a:cs typeface="Times New Roman" panose="02020603050405020304" pitchFamily="18" charset="0"/>
              </a:rPr>
              <a:t>, </a:t>
            </a:r>
            <a:r>
              <a:rPr lang="en-US" dirty="0" err="1">
                <a:cs typeface="Times New Roman" panose="02020603050405020304" pitchFamily="18" charset="0"/>
              </a:rPr>
              <a:t>yaitu</a:t>
            </a:r>
            <a:r>
              <a:rPr lang="en-US" dirty="0">
                <a:cs typeface="Times New Roman" panose="02020603050405020304" pitchFamily="18" charset="0"/>
              </a:rPr>
              <a:t> </a:t>
            </a:r>
            <a:r>
              <a:rPr lang="en-US" dirty="0" err="1">
                <a:cs typeface="Times New Roman" panose="02020603050405020304" pitchFamily="18" charset="0"/>
              </a:rPr>
              <a:t>terus</a:t>
            </a:r>
            <a:r>
              <a:rPr lang="en-US" dirty="0">
                <a:cs typeface="Times New Roman" panose="02020603050405020304" pitchFamily="18" charset="0"/>
              </a:rPr>
              <a:t> </a:t>
            </a:r>
            <a:r>
              <a:rPr lang="en-US" dirty="0" err="1">
                <a:cs typeface="Times New Roman" panose="02020603050405020304" pitchFamily="18" charset="0"/>
              </a:rPr>
              <a:t>menerus</a:t>
            </a:r>
            <a:r>
              <a:rPr lang="en-US" dirty="0">
                <a:cs typeface="Times New Roman" panose="02020603050405020304" pitchFamily="18" charset="0"/>
              </a:rPr>
              <a:t> </a:t>
            </a:r>
            <a:r>
              <a:rPr lang="en-US" dirty="0" err="1">
                <a:cs typeface="Times New Roman" panose="02020603050405020304" pitchFamily="18" charset="0"/>
              </a:rPr>
              <a:t>menjadikan</a:t>
            </a:r>
            <a:r>
              <a:rPr lang="en-US" dirty="0">
                <a:cs typeface="Times New Roman" panose="02020603050405020304" pitchFamily="18" charset="0"/>
              </a:rPr>
              <a:t> </a:t>
            </a:r>
            <a:r>
              <a:rPr lang="en-US" dirty="0" err="1">
                <a:cs typeface="Times New Roman" panose="02020603050405020304" pitchFamily="18" charset="0"/>
              </a:rPr>
              <a:t>penciptaan</a:t>
            </a:r>
            <a:r>
              <a:rPr lang="en-US" dirty="0">
                <a:cs typeface="Times New Roman" panose="02020603050405020304" pitchFamily="18" charset="0"/>
              </a:rPr>
              <a:t> </a:t>
            </a:r>
            <a:r>
              <a:rPr lang="en-US" dirty="0" err="1">
                <a:cs typeface="Times New Roman" panose="02020603050405020304" pitchFamily="18" charset="0"/>
              </a:rPr>
              <a:t>objek</a:t>
            </a:r>
            <a:r>
              <a:rPr lang="en-US" dirty="0">
                <a:cs typeface="Times New Roman" panose="02020603050405020304" pitchFamily="18" charset="0"/>
              </a:rPr>
              <a:t> </a:t>
            </a:r>
            <a:r>
              <a:rPr lang="en-US" dirty="0" err="1">
                <a:cs typeface="Times New Roman" panose="02020603050405020304" pitchFamily="18" charset="0"/>
              </a:rPr>
              <a:t>estetis</a:t>
            </a:r>
            <a:r>
              <a:rPr lang="en-US" dirty="0">
                <a:cs typeface="Times New Roman" panose="02020603050405020304" pitchFamily="18" charset="0"/>
              </a:rPr>
              <a:t> </a:t>
            </a:r>
            <a:r>
              <a:rPr lang="en-US" dirty="0" err="1">
                <a:cs typeface="Times New Roman" panose="02020603050405020304" pitchFamily="18" charset="0"/>
              </a:rPr>
              <a:t>sebagai</a:t>
            </a:r>
            <a:r>
              <a:rPr lang="en-US" dirty="0">
                <a:cs typeface="Times New Roman" panose="02020603050405020304" pitchFamily="18" charset="0"/>
              </a:rPr>
              <a:t> </a:t>
            </a:r>
            <a:r>
              <a:rPr lang="en-US" dirty="0" err="1">
                <a:cs typeface="Times New Roman" panose="02020603050405020304" pitchFamily="18" charset="0"/>
              </a:rPr>
              <a:t>bagian</a:t>
            </a:r>
            <a:r>
              <a:rPr lang="en-US" dirty="0">
                <a:cs typeface="Times New Roman" panose="02020603050405020304" pitchFamily="18" charset="0"/>
              </a:rPr>
              <a:t> </a:t>
            </a:r>
            <a:r>
              <a:rPr lang="en-US" dirty="0" err="1">
                <a:cs typeface="Times New Roman" panose="02020603050405020304" pitchFamily="18" charset="0"/>
              </a:rPr>
              <a:t>dari</a:t>
            </a:r>
            <a:r>
              <a:rPr lang="en-US" dirty="0">
                <a:cs typeface="Times New Roman" panose="02020603050405020304" pitchFamily="18" charset="0"/>
              </a:rPr>
              <a:t> </a:t>
            </a:r>
            <a:r>
              <a:rPr lang="en-US" dirty="0" err="1">
                <a:cs typeface="Times New Roman" panose="02020603050405020304" pitchFamily="18" charset="0"/>
              </a:rPr>
              <a:t>hidupnya</a:t>
            </a:r>
            <a:r>
              <a:rPr lang="en-US" dirty="0">
                <a:cs typeface="Times New Roman" panose="02020603050405020304" pitchFamily="18" charset="0"/>
              </a:rPr>
              <a:t>.</a:t>
            </a:r>
          </a:p>
          <a:p>
            <a:pPr marL="0" indent="0">
              <a:buNone/>
            </a:pPr>
            <a:endParaRPr lang="en-US" dirty="0">
              <a:cs typeface="Times New Roman" panose="02020603050405020304" pitchFamily="18" charset="0"/>
            </a:endParaRPr>
          </a:p>
        </p:txBody>
      </p:sp>
    </p:spTree>
    <p:extLst>
      <p:ext uri="{BB962C8B-B14F-4D97-AF65-F5344CB8AC3E}">
        <p14:creationId xmlns:p14="http://schemas.microsoft.com/office/powerpoint/2010/main" val="44852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624840"/>
            <a:ext cx="10378440" cy="5836920"/>
          </a:xfrm>
        </p:spPr>
        <p:txBody>
          <a:bodyPr>
            <a:normAutofit fontScale="92500" lnSpcReduction="10000"/>
          </a:bodyPr>
          <a:lstStyle/>
          <a:p>
            <a:pPr marL="0" indent="0">
              <a:buNone/>
            </a:pPr>
            <a:r>
              <a:rPr lang="en-US" sz="4000" b="1" dirty="0" smtClean="0">
                <a:cs typeface="Times New Roman" panose="02020603050405020304" pitchFamily="18" charset="0"/>
              </a:rPr>
              <a:t>Potensi pada Seniman</a:t>
            </a:r>
          </a:p>
          <a:p>
            <a:pPr marL="0" indent="0">
              <a:buNone/>
            </a:pPr>
            <a:r>
              <a:rPr lang="en-US" sz="3000" dirty="0" err="1" smtClean="0">
                <a:cs typeface="Times New Roman" panose="02020603050405020304" pitchFamily="18" charset="0"/>
              </a:rPr>
              <a:t>Seniman</a:t>
            </a:r>
            <a:r>
              <a:rPr lang="en-US" sz="3000" dirty="0" smtClean="0">
                <a:cs typeface="Times New Roman" panose="02020603050405020304" pitchFamily="18" charset="0"/>
              </a:rPr>
              <a:t> </a:t>
            </a:r>
            <a:r>
              <a:rPr lang="en-US" sz="3000" dirty="0" err="1" smtClean="0">
                <a:cs typeface="Times New Roman" panose="02020603050405020304" pitchFamily="18" charset="0"/>
              </a:rPr>
              <a:t>kerap</a:t>
            </a:r>
            <a:r>
              <a:rPr lang="en-US" sz="3000" dirty="0" smtClean="0">
                <a:cs typeface="Times New Roman" panose="02020603050405020304" pitchFamily="18" charset="0"/>
              </a:rPr>
              <a:t> </a:t>
            </a:r>
            <a:r>
              <a:rPr lang="en-US" sz="3000" dirty="0" err="1" smtClean="0">
                <a:cs typeface="Times New Roman" panose="02020603050405020304" pitchFamily="18" charset="0"/>
              </a:rPr>
              <a:t>dilihat</a:t>
            </a:r>
            <a:r>
              <a:rPr lang="en-US" sz="3000" dirty="0" smtClean="0">
                <a:cs typeface="Times New Roman" panose="02020603050405020304" pitchFamily="18" charset="0"/>
              </a:rPr>
              <a:t> </a:t>
            </a:r>
            <a:r>
              <a:rPr lang="en-US" sz="3000" dirty="0" err="1" smtClean="0">
                <a:cs typeface="Times New Roman" panose="02020603050405020304" pitchFamily="18" charset="0"/>
              </a:rPr>
              <a:t>sbg</a:t>
            </a:r>
            <a:r>
              <a:rPr lang="en-US" sz="3000" dirty="0" smtClean="0">
                <a:cs typeface="Times New Roman" panose="02020603050405020304" pitchFamily="18" charset="0"/>
              </a:rPr>
              <a:t> </a:t>
            </a:r>
            <a:r>
              <a:rPr lang="en-US" sz="3000" dirty="0" err="1" smtClean="0">
                <a:cs typeface="Times New Roman" panose="02020603050405020304" pitchFamily="18" charset="0"/>
              </a:rPr>
              <a:t>seseorang</a:t>
            </a:r>
            <a:r>
              <a:rPr lang="en-US" sz="3000" dirty="0" smtClean="0">
                <a:cs typeface="Times New Roman" panose="02020603050405020304" pitchFamily="18" charset="0"/>
              </a:rPr>
              <a:t> yg </a:t>
            </a:r>
            <a:r>
              <a:rPr lang="en-US" sz="3000" dirty="0" err="1" smtClean="0">
                <a:cs typeface="Times New Roman" panose="02020603050405020304" pitchFamily="18" charset="0"/>
              </a:rPr>
              <a:t>memiliki</a:t>
            </a:r>
            <a:r>
              <a:rPr lang="en-US" sz="3000" dirty="0" smtClean="0">
                <a:cs typeface="Times New Roman" panose="02020603050405020304" pitchFamily="18" charset="0"/>
              </a:rPr>
              <a:t> </a:t>
            </a:r>
            <a:r>
              <a:rPr lang="en-US" sz="3000" dirty="0" err="1" smtClean="0">
                <a:cs typeface="Times New Roman" panose="02020603050405020304" pitchFamily="18" charset="0"/>
              </a:rPr>
              <a:t>bakat</a:t>
            </a:r>
            <a:r>
              <a:rPr lang="en-US" sz="3000" dirty="0" smtClean="0">
                <a:cs typeface="Times New Roman" panose="02020603050405020304" pitchFamily="18" charset="0"/>
              </a:rPr>
              <a:t> </a:t>
            </a:r>
            <a:r>
              <a:rPr lang="en-US" sz="3000" dirty="0" err="1" smtClean="0">
                <a:cs typeface="Times New Roman" panose="02020603050405020304" pitchFamily="18" charset="0"/>
              </a:rPr>
              <a:t>atau</a:t>
            </a:r>
            <a:r>
              <a:rPr lang="en-US" sz="3000" dirty="0" smtClean="0">
                <a:cs typeface="Times New Roman" panose="02020603050405020304" pitchFamily="18" charset="0"/>
              </a:rPr>
              <a:t> </a:t>
            </a:r>
            <a:r>
              <a:rPr lang="en-US" sz="3000" dirty="0" err="1" smtClean="0">
                <a:cs typeface="Times New Roman" panose="02020603050405020304" pitchFamily="18" charset="0"/>
              </a:rPr>
              <a:t>keahlian</a:t>
            </a:r>
            <a:r>
              <a:rPr lang="en-US" sz="3000" dirty="0" smtClean="0">
                <a:cs typeface="Times New Roman" panose="02020603050405020304" pitchFamily="18" charset="0"/>
              </a:rPr>
              <a:t> </a:t>
            </a:r>
            <a:r>
              <a:rPr lang="en-US" sz="3000" dirty="0" err="1" smtClean="0">
                <a:cs typeface="Times New Roman" panose="02020603050405020304" pitchFamily="18" charset="0"/>
              </a:rPr>
              <a:t>khusus</a:t>
            </a:r>
            <a:r>
              <a:rPr lang="en-US" sz="3000" dirty="0" smtClean="0">
                <a:cs typeface="Times New Roman" panose="02020603050405020304" pitchFamily="18" charset="0"/>
              </a:rPr>
              <a:t>. </a:t>
            </a:r>
            <a:r>
              <a:rPr lang="en-US" sz="3000" dirty="0" err="1" smtClean="0">
                <a:cs typeface="Times New Roman" panose="02020603050405020304" pitchFamily="18" charset="0"/>
              </a:rPr>
              <a:t>Selain</a:t>
            </a:r>
            <a:r>
              <a:rPr lang="en-US" sz="3000" dirty="0" smtClean="0">
                <a:cs typeface="Times New Roman" panose="02020603050405020304" pitchFamily="18" charset="0"/>
              </a:rPr>
              <a:t> </a:t>
            </a:r>
            <a:r>
              <a:rPr lang="en-US" sz="3000" dirty="0" err="1" smtClean="0">
                <a:cs typeface="Times New Roman" panose="02020603050405020304" pitchFamily="18" charset="0"/>
              </a:rPr>
              <a:t>itu</a:t>
            </a:r>
            <a:r>
              <a:rPr lang="en-US" sz="3000" dirty="0" smtClean="0">
                <a:cs typeface="Times New Roman" panose="02020603050405020304" pitchFamily="18" charset="0"/>
              </a:rPr>
              <a:t>, </a:t>
            </a:r>
            <a:r>
              <a:rPr lang="en-US" sz="3000" dirty="0" err="1" smtClean="0">
                <a:cs typeface="Times New Roman" panose="02020603050405020304" pitchFamily="18" charset="0"/>
              </a:rPr>
              <a:t>sifat</a:t>
            </a:r>
            <a:r>
              <a:rPr lang="en-US" sz="3000" dirty="0" smtClean="0">
                <a:cs typeface="Times New Roman" panose="02020603050405020304" pitchFamily="18" charset="0"/>
              </a:rPr>
              <a:t> </a:t>
            </a:r>
            <a:r>
              <a:rPr lang="en-US" sz="3000" dirty="0" err="1" smtClean="0">
                <a:cs typeface="Times New Roman" panose="02020603050405020304" pitchFamily="18" charset="0"/>
              </a:rPr>
              <a:t>kreatif</a:t>
            </a:r>
            <a:r>
              <a:rPr lang="en-US" sz="3000" dirty="0" smtClean="0">
                <a:cs typeface="Times New Roman" panose="02020603050405020304" pitchFamily="18" charset="0"/>
              </a:rPr>
              <a:t> </a:t>
            </a:r>
            <a:r>
              <a:rPr lang="en-US" sz="3000" dirty="0" err="1" smtClean="0">
                <a:cs typeface="Times New Roman" panose="02020603050405020304" pitchFamily="18" charset="0"/>
              </a:rPr>
              <a:t>juga</a:t>
            </a:r>
            <a:r>
              <a:rPr lang="en-US" sz="3000" dirty="0" smtClean="0">
                <a:cs typeface="Times New Roman" panose="02020603050405020304" pitchFamily="18" charset="0"/>
              </a:rPr>
              <a:t> </a:t>
            </a:r>
            <a:r>
              <a:rPr lang="en-US" sz="3000" dirty="0" err="1" smtClean="0">
                <a:cs typeface="Times New Roman" panose="02020603050405020304" pitchFamily="18" charset="0"/>
              </a:rPr>
              <a:t>dipandang</a:t>
            </a:r>
            <a:r>
              <a:rPr lang="en-US" sz="3000" dirty="0" smtClean="0">
                <a:cs typeface="Times New Roman" panose="02020603050405020304" pitchFamily="18" charset="0"/>
              </a:rPr>
              <a:t> </a:t>
            </a:r>
            <a:r>
              <a:rPr lang="en-US" sz="3000" dirty="0" err="1" smtClean="0">
                <a:cs typeface="Times New Roman" panose="02020603050405020304" pitchFamily="18" charset="0"/>
              </a:rPr>
              <a:t>sbg</a:t>
            </a:r>
            <a:r>
              <a:rPr lang="en-US" sz="3000" dirty="0" smtClean="0">
                <a:cs typeface="Times New Roman" panose="02020603050405020304" pitchFamily="18" charset="0"/>
              </a:rPr>
              <a:t> </a:t>
            </a:r>
            <a:r>
              <a:rPr lang="en-US" sz="3000" dirty="0" err="1" smtClean="0">
                <a:cs typeface="Times New Roman" panose="02020603050405020304" pitchFamily="18" charset="0"/>
              </a:rPr>
              <a:t>potensi</a:t>
            </a:r>
            <a:r>
              <a:rPr lang="en-US" sz="3000" dirty="0" smtClean="0">
                <a:cs typeface="Times New Roman" panose="02020603050405020304" pitchFamily="18" charset="0"/>
              </a:rPr>
              <a:t> yg </a:t>
            </a:r>
            <a:r>
              <a:rPr lang="en-US" sz="3000" dirty="0" err="1" smtClean="0">
                <a:cs typeface="Times New Roman" panose="02020603050405020304" pitchFamily="18" charset="0"/>
              </a:rPr>
              <a:t>dimiliki</a:t>
            </a:r>
            <a:r>
              <a:rPr lang="en-US" sz="3000" dirty="0" smtClean="0">
                <a:cs typeface="Times New Roman" panose="02020603050405020304" pitchFamily="18" charset="0"/>
              </a:rPr>
              <a:t> </a:t>
            </a:r>
            <a:r>
              <a:rPr lang="en-US" sz="3000" dirty="0" err="1" smtClean="0">
                <a:cs typeface="Times New Roman" panose="02020603050405020304" pitchFamily="18" charset="0"/>
              </a:rPr>
              <a:t>seniman</a:t>
            </a:r>
            <a:r>
              <a:rPr lang="en-US" sz="3000" dirty="0" smtClean="0">
                <a:cs typeface="Times New Roman" panose="02020603050405020304" pitchFamily="18" charset="0"/>
              </a:rPr>
              <a:t>; </a:t>
            </a:r>
            <a:r>
              <a:rPr lang="en-US" sz="3000" dirty="0" err="1" smtClean="0">
                <a:cs typeface="Times New Roman" panose="02020603050405020304" pitchFamily="18" charset="0"/>
              </a:rPr>
              <a:t>seniman</a:t>
            </a:r>
            <a:r>
              <a:rPr lang="en-US" sz="3000" dirty="0" smtClean="0">
                <a:cs typeface="Times New Roman" panose="02020603050405020304" pitchFamily="18" charset="0"/>
              </a:rPr>
              <a:t> </a:t>
            </a:r>
            <a:r>
              <a:rPr lang="en-US" sz="3000" dirty="0" err="1" smtClean="0">
                <a:cs typeface="Times New Roman" panose="02020603050405020304" pitchFamily="18" charset="0"/>
              </a:rPr>
              <a:t>diidentifikasi</a:t>
            </a:r>
            <a:r>
              <a:rPr lang="en-US" sz="3000" dirty="0" smtClean="0">
                <a:cs typeface="Times New Roman" panose="02020603050405020304" pitchFamily="18" charset="0"/>
              </a:rPr>
              <a:t> </a:t>
            </a:r>
            <a:r>
              <a:rPr lang="en-US" sz="3000" dirty="0" err="1" smtClean="0">
                <a:cs typeface="Times New Roman" panose="02020603050405020304" pitchFamily="18" charset="0"/>
              </a:rPr>
              <a:t>sbg</a:t>
            </a:r>
            <a:r>
              <a:rPr lang="en-US" sz="3000" dirty="0" smtClean="0">
                <a:cs typeface="Times New Roman" panose="02020603050405020304" pitchFamily="18" charset="0"/>
              </a:rPr>
              <a:t> </a:t>
            </a:r>
            <a:r>
              <a:rPr lang="en-US" sz="3000" dirty="0" err="1" smtClean="0">
                <a:cs typeface="Times New Roman" panose="02020603050405020304" pitchFamily="18" charset="0"/>
              </a:rPr>
              <a:t>pribadi</a:t>
            </a:r>
            <a:r>
              <a:rPr lang="en-US" sz="3000" dirty="0" smtClean="0">
                <a:cs typeface="Times New Roman" panose="02020603050405020304" pitchFamily="18" charset="0"/>
              </a:rPr>
              <a:t> </a:t>
            </a:r>
            <a:r>
              <a:rPr lang="en-US" sz="3000" dirty="0" err="1" smtClean="0">
                <a:cs typeface="Times New Roman" panose="02020603050405020304" pitchFamily="18" charset="0"/>
              </a:rPr>
              <a:t>kreatif</a:t>
            </a:r>
            <a:r>
              <a:rPr lang="en-US" sz="3000" dirty="0" smtClean="0">
                <a:cs typeface="Times New Roman" panose="02020603050405020304" pitchFamily="18" charset="0"/>
              </a:rPr>
              <a:t>. </a:t>
            </a:r>
            <a:r>
              <a:rPr lang="en-US" sz="3000" dirty="0" err="1" smtClean="0">
                <a:cs typeface="Times New Roman" panose="02020603050405020304" pitchFamily="18" charset="0"/>
              </a:rPr>
              <a:t>Berikut</a:t>
            </a:r>
            <a:r>
              <a:rPr lang="en-US" sz="3000" dirty="0" smtClean="0">
                <a:cs typeface="Times New Roman" panose="02020603050405020304" pitchFamily="18" charset="0"/>
              </a:rPr>
              <a:t> </a:t>
            </a:r>
            <a:r>
              <a:rPr lang="en-US" sz="3000" dirty="0" err="1" smtClean="0">
                <a:cs typeface="Times New Roman" panose="02020603050405020304" pitchFamily="18" charset="0"/>
              </a:rPr>
              <a:t>ini</a:t>
            </a:r>
            <a:r>
              <a:rPr lang="en-US" sz="3000" dirty="0" smtClean="0">
                <a:cs typeface="Times New Roman" panose="02020603050405020304" pitchFamily="18" charset="0"/>
              </a:rPr>
              <a:t> </a:t>
            </a:r>
            <a:r>
              <a:rPr lang="en-US" sz="3000" dirty="0" err="1" smtClean="0">
                <a:cs typeface="Times New Roman" panose="02020603050405020304" pitchFamily="18" charset="0"/>
              </a:rPr>
              <a:t>adalah</a:t>
            </a:r>
            <a:r>
              <a:rPr lang="en-US" sz="3000" dirty="0" smtClean="0">
                <a:cs typeface="Times New Roman" panose="02020603050405020304" pitchFamily="18" charset="0"/>
              </a:rPr>
              <a:t> </a:t>
            </a:r>
            <a:r>
              <a:rPr lang="en-US" sz="3000" dirty="0" err="1" smtClean="0">
                <a:cs typeface="Times New Roman" panose="02020603050405020304" pitchFamily="18" charset="0"/>
              </a:rPr>
              <a:t>pembahasan</a:t>
            </a:r>
            <a:r>
              <a:rPr lang="en-US" sz="3000" dirty="0" smtClean="0">
                <a:cs typeface="Times New Roman" panose="02020603050405020304" pitchFamily="18" charset="0"/>
              </a:rPr>
              <a:t> </a:t>
            </a:r>
            <a:r>
              <a:rPr lang="en-US" sz="3000" dirty="0" err="1" smtClean="0">
                <a:cs typeface="Times New Roman" panose="02020603050405020304" pitchFamily="18" charset="0"/>
              </a:rPr>
              <a:t>tentang</a:t>
            </a:r>
            <a:r>
              <a:rPr lang="en-US" sz="3000" dirty="0" smtClean="0">
                <a:cs typeface="Times New Roman" panose="02020603050405020304" pitchFamily="18" charset="0"/>
              </a:rPr>
              <a:t> </a:t>
            </a:r>
            <a:r>
              <a:rPr lang="en-US" sz="3000" dirty="0" err="1" smtClean="0">
                <a:cs typeface="Times New Roman" panose="02020603050405020304" pitchFamily="18" charset="0"/>
              </a:rPr>
              <a:t>bakat</a:t>
            </a:r>
            <a:r>
              <a:rPr lang="en-US" sz="3000" dirty="0" smtClean="0">
                <a:cs typeface="Times New Roman" panose="02020603050405020304" pitchFamily="18" charset="0"/>
              </a:rPr>
              <a:t> </a:t>
            </a:r>
            <a:r>
              <a:rPr lang="en-US" sz="3000" dirty="0" err="1" smtClean="0">
                <a:cs typeface="Times New Roman" panose="02020603050405020304" pitchFamily="18" charset="0"/>
              </a:rPr>
              <a:t>dan</a:t>
            </a:r>
            <a:r>
              <a:rPr lang="en-US" sz="3000" dirty="0" smtClean="0">
                <a:cs typeface="Times New Roman" panose="02020603050405020304" pitchFamily="18" charset="0"/>
              </a:rPr>
              <a:t> </a:t>
            </a:r>
            <a:r>
              <a:rPr lang="en-US" sz="3000" dirty="0" err="1" smtClean="0">
                <a:cs typeface="Times New Roman" panose="02020603050405020304" pitchFamily="18" charset="0"/>
              </a:rPr>
              <a:t>pribadi</a:t>
            </a:r>
            <a:r>
              <a:rPr lang="en-US" sz="3000" dirty="0" smtClean="0">
                <a:cs typeface="Times New Roman" panose="02020603050405020304" pitchFamily="18" charset="0"/>
              </a:rPr>
              <a:t> </a:t>
            </a:r>
            <a:r>
              <a:rPr lang="en-US" sz="3000" dirty="0" err="1" smtClean="0">
                <a:cs typeface="Times New Roman" panose="02020603050405020304" pitchFamily="18" charset="0"/>
              </a:rPr>
              <a:t>kreatif</a:t>
            </a:r>
            <a:r>
              <a:rPr lang="en-US" sz="3000" dirty="0" smtClean="0">
                <a:cs typeface="Times New Roman" panose="02020603050405020304" pitchFamily="18" charset="0"/>
              </a:rPr>
              <a:t> </a:t>
            </a:r>
            <a:r>
              <a:rPr lang="en-US" sz="3000" dirty="0" err="1" smtClean="0">
                <a:cs typeface="Times New Roman" panose="02020603050405020304" pitchFamily="18" charset="0"/>
              </a:rPr>
              <a:t>sebagai</a:t>
            </a:r>
            <a:r>
              <a:rPr lang="en-US" sz="3000" dirty="0" smtClean="0">
                <a:cs typeface="Times New Roman" panose="02020603050405020304" pitchFamily="18" charset="0"/>
              </a:rPr>
              <a:t> </a:t>
            </a:r>
            <a:r>
              <a:rPr lang="en-US" sz="3000" dirty="0" err="1" smtClean="0">
                <a:cs typeface="Times New Roman" panose="02020603050405020304" pitchFamily="18" charset="0"/>
              </a:rPr>
              <a:t>potensi</a:t>
            </a:r>
            <a:r>
              <a:rPr lang="en-US" sz="3000" dirty="0" smtClean="0">
                <a:cs typeface="Times New Roman" panose="02020603050405020304" pitchFamily="18" charset="0"/>
              </a:rPr>
              <a:t> yg </a:t>
            </a:r>
            <a:r>
              <a:rPr lang="en-US" sz="3000" dirty="0" err="1" smtClean="0">
                <a:cs typeface="Times New Roman" panose="02020603050405020304" pitchFamily="18" charset="0"/>
              </a:rPr>
              <a:t>ada</a:t>
            </a:r>
            <a:r>
              <a:rPr lang="en-US" sz="3000" dirty="0" smtClean="0">
                <a:cs typeface="Times New Roman" panose="02020603050405020304" pitchFamily="18" charset="0"/>
              </a:rPr>
              <a:t> </a:t>
            </a:r>
            <a:r>
              <a:rPr lang="en-US" sz="3000" dirty="0" err="1" smtClean="0">
                <a:cs typeface="Times New Roman" panose="02020603050405020304" pitchFamily="18" charset="0"/>
              </a:rPr>
              <a:t>pada</a:t>
            </a:r>
            <a:r>
              <a:rPr lang="en-US" sz="3000" dirty="0" smtClean="0">
                <a:cs typeface="Times New Roman" panose="02020603050405020304" pitchFamily="18" charset="0"/>
              </a:rPr>
              <a:t> </a:t>
            </a:r>
            <a:r>
              <a:rPr lang="en-US" sz="3000" dirty="0" err="1" smtClean="0">
                <a:cs typeface="Times New Roman" panose="02020603050405020304" pitchFamily="18" charset="0"/>
              </a:rPr>
              <a:t>diri</a:t>
            </a:r>
            <a:r>
              <a:rPr lang="en-US" sz="3000" dirty="0" smtClean="0">
                <a:cs typeface="Times New Roman" panose="02020603050405020304" pitchFamily="18" charset="0"/>
              </a:rPr>
              <a:t> </a:t>
            </a:r>
            <a:r>
              <a:rPr lang="en-US" sz="3000" dirty="0" err="1" smtClean="0">
                <a:cs typeface="Times New Roman" panose="02020603050405020304" pitchFamily="18" charset="0"/>
              </a:rPr>
              <a:t>seniman</a:t>
            </a:r>
            <a:r>
              <a:rPr lang="en-US" sz="3000" dirty="0" smtClean="0">
                <a:cs typeface="Times New Roman" panose="02020603050405020304" pitchFamily="18" charset="0"/>
              </a:rPr>
              <a:t>.</a:t>
            </a:r>
          </a:p>
          <a:p>
            <a:pPr marL="0" indent="0">
              <a:buNone/>
            </a:pPr>
            <a:r>
              <a:rPr lang="en-US" sz="4000" dirty="0" smtClean="0">
                <a:cs typeface="Times New Roman" panose="02020603050405020304" pitchFamily="18" charset="0"/>
              </a:rPr>
              <a:t>1. Bakat</a:t>
            </a:r>
          </a:p>
          <a:p>
            <a:pPr marL="0" indent="0">
              <a:buNone/>
            </a:pPr>
            <a:r>
              <a:rPr lang="en-US" sz="3300" dirty="0" err="1" smtClean="0">
                <a:cs typeface="Times New Roman" panose="02020603050405020304" pitchFamily="18" charset="0"/>
              </a:rPr>
              <a:t>Kesenimanan</a:t>
            </a:r>
            <a:r>
              <a:rPr lang="en-US" sz="3300" dirty="0" smtClean="0">
                <a:cs typeface="Times New Roman" panose="02020603050405020304" pitchFamily="18" charset="0"/>
              </a:rPr>
              <a:t> </a:t>
            </a:r>
            <a:r>
              <a:rPr lang="en-US" sz="3300" dirty="0" err="1" smtClean="0">
                <a:cs typeface="Times New Roman" panose="02020603050405020304" pitchFamily="18" charset="0"/>
              </a:rPr>
              <a:t>seseorang</a:t>
            </a:r>
            <a:r>
              <a:rPr lang="en-US" sz="3300" dirty="0" smtClean="0">
                <a:cs typeface="Times New Roman" panose="02020603050405020304" pitchFamily="18" charset="0"/>
              </a:rPr>
              <a:t> </a:t>
            </a:r>
            <a:r>
              <a:rPr lang="en-US" sz="3300" dirty="0" err="1" smtClean="0">
                <a:cs typeface="Times New Roman" panose="02020603050405020304" pitchFamily="18" charset="0"/>
              </a:rPr>
              <a:t>sering</a:t>
            </a:r>
            <a:r>
              <a:rPr lang="en-US" sz="3300" dirty="0" smtClean="0">
                <a:cs typeface="Times New Roman" panose="02020603050405020304" pitchFamily="18" charset="0"/>
              </a:rPr>
              <a:t> kali </a:t>
            </a:r>
            <a:r>
              <a:rPr lang="en-US" sz="3300" dirty="0" err="1" smtClean="0">
                <a:cs typeface="Times New Roman" panose="02020603050405020304" pitchFamily="18" charset="0"/>
              </a:rPr>
              <a:t>dikaitkan</a:t>
            </a:r>
            <a:r>
              <a:rPr lang="en-US" sz="3300" dirty="0" smtClean="0">
                <a:cs typeface="Times New Roman" panose="02020603050405020304" pitchFamily="18" charset="0"/>
              </a:rPr>
              <a:t> </a:t>
            </a:r>
            <a:r>
              <a:rPr lang="en-US" sz="3300" dirty="0" err="1" smtClean="0">
                <a:cs typeface="Times New Roman" panose="02020603050405020304" pitchFamily="18" charset="0"/>
              </a:rPr>
              <a:t>dgn</a:t>
            </a:r>
            <a:r>
              <a:rPr lang="en-US" sz="3300" dirty="0" smtClean="0">
                <a:cs typeface="Times New Roman" panose="02020603050405020304" pitchFamily="18" charset="0"/>
              </a:rPr>
              <a:t> </a:t>
            </a:r>
            <a:r>
              <a:rPr lang="en-US" sz="3300" dirty="0" err="1" smtClean="0">
                <a:cs typeface="Times New Roman" panose="02020603050405020304" pitchFamily="18" charset="0"/>
              </a:rPr>
              <a:t>bakatnya</a:t>
            </a:r>
            <a:r>
              <a:rPr lang="en-US" sz="3300" dirty="0" smtClean="0">
                <a:cs typeface="Times New Roman" panose="02020603050405020304" pitchFamily="18" charset="0"/>
              </a:rPr>
              <a:t>. </a:t>
            </a:r>
            <a:r>
              <a:rPr lang="en-US" sz="3300" dirty="0" err="1" smtClean="0">
                <a:cs typeface="Times New Roman" panose="02020603050405020304" pitchFamily="18" charset="0"/>
              </a:rPr>
              <a:t>Dalam</a:t>
            </a:r>
            <a:r>
              <a:rPr lang="en-US" sz="3300" dirty="0" smtClean="0">
                <a:cs typeface="Times New Roman" panose="02020603050405020304" pitchFamily="18" charset="0"/>
              </a:rPr>
              <a:t> </a:t>
            </a:r>
            <a:r>
              <a:rPr lang="en-US" sz="3300" dirty="0" err="1" smtClean="0">
                <a:cs typeface="Times New Roman" panose="02020603050405020304" pitchFamily="18" charset="0"/>
              </a:rPr>
              <a:t>kamus</a:t>
            </a:r>
            <a:r>
              <a:rPr lang="en-US" sz="3300" dirty="0" smtClean="0">
                <a:cs typeface="Times New Roman" panose="02020603050405020304" pitchFamily="18" charset="0"/>
              </a:rPr>
              <a:t> </a:t>
            </a:r>
            <a:r>
              <a:rPr lang="en-US" sz="3300" dirty="0" err="1" smtClean="0">
                <a:cs typeface="Times New Roman" panose="02020603050405020304" pitchFamily="18" charset="0"/>
              </a:rPr>
              <a:t>besar</a:t>
            </a:r>
            <a:r>
              <a:rPr lang="en-US" sz="3300" dirty="0" smtClean="0">
                <a:cs typeface="Times New Roman" panose="02020603050405020304" pitchFamily="18" charset="0"/>
              </a:rPr>
              <a:t> </a:t>
            </a:r>
            <a:r>
              <a:rPr lang="en-US" sz="3300" dirty="0" err="1" smtClean="0">
                <a:cs typeface="Times New Roman" panose="02020603050405020304" pitchFamily="18" charset="0"/>
              </a:rPr>
              <a:t>bahasa</a:t>
            </a:r>
            <a:r>
              <a:rPr lang="en-US" sz="3300" dirty="0" smtClean="0">
                <a:cs typeface="Times New Roman" panose="02020603050405020304" pitchFamily="18" charset="0"/>
              </a:rPr>
              <a:t> Indonesia, </a:t>
            </a:r>
            <a:r>
              <a:rPr lang="en-US" sz="3300" dirty="0" err="1" smtClean="0">
                <a:cs typeface="Times New Roman" panose="02020603050405020304" pitchFamily="18" charset="0"/>
              </a:rPr>
              <a:t>misalnya</a:t>
            </a:r>
            <a:r>
              <a:rPr lang="en-US" sz="3300" dirty="0" smtClean="0">
                <a:cs typeface="Times New Roman" panose="02020603050405020304" pitchFamily="18" charset="0"/>
              </a:rPr>
              <a:t>, </a:t>
            </a:r>
            <a:r>
              <a:rPr lang="en-US" sz="3300" dirty="0" err="1" smtClean="0">
                <a:cs typeface="Times New Roman" panose="02020603050405020304" pitchFamily="18" charset="0"/>
              </a:rPr>
              <a:t>disebutkan,</a:t>
            </a:r>
            <a:r>
              <a:rPr lang="en-US" sz="3300" dirty="0" smtClean="0">
                <a:cs typeface="Times New Roman" panose="02020603050405020304" pitchFamily="18" charset="0"/>
              </a:rPr>
              <a:t> </a:t>
            </a:r>
            <a:r>
              <a:rPr lang="en-US" sz="3300" dirty="0" err="1" smtClean="0">
                <a:cs typeface="Times New Roman" panose="02020603050405020304" pitchFamily="18" charset="0"/>
              </a:rPr>
              <a:t>bahwa</a:t>
            </a:r>
            <a:r>
              <a:rPr lang="en-US" sz="3300" dirty="0" smtClean="0">
                <a:cs typeface="Times New Roman" panose="02020603050405020304" pitchFamily="18" charset="0"/>
              </a:rPr>
              <a:t> </a:t>
            </a:r>
            <a:r>
              <a:rPr lang="en-US" sz="3300" dirty="0" err="1" smtClean="0">
                <a:cs typeface="Times New Roman" panose="02020603050405020304" pitchFamily="18" charset="0"/>
              </a:rPr>
              <a:t>seniman</a:t>
            </a:r>
            <a:r>
              <a:rPr lang="en-US" sz="3300" dirty="0" smtClean="0">
                <a:cs typeface="Times New Roman" panose="02020603050405020304" pitchFamily="18" charset="0"/>
              </a:rPr>
              <a:t> </a:t>
            </a:r>
            <a:r>
              <a:rPr lang="en-US" sz="3300" dirty="0" err="1" smtClean="0">
                <a:cs typeface="Times New Roman" panose="02020603050405020304" pitchFamily="18" charset="0"/>
              </a:rPr>
              <a:t>adalah</a:t>
            </a:r>
            <a:r>
              <a:rPr lang="en-US" sz="3300" dirty="0" smtClean="0">
                <a:cs typeface="Times New Roman" panose="02020603050405020304" pitchFamily="18" charset="0"/>
              </a:rPr>
              <a:t> orang yg </a:t>
            </a:r>
            <a:r>
              <a:rPr lang="en-US" sz="3300" dirty="0" err="1" smtClean="0">
                <a:cs typeface="Times New Roman" panose="02020603050405020304" pitchFamily="18" charset="0"/>
              </a:rPr>
              <a:t>mempunyai</a:t>
            </a:r>
            <a:r>
              <a:rPr lang="en-US" sz="3300" dirty="0" smtClean="0">
                <a:cs typeface="Times New Roman" panose="02020603050405020304" pitchFamily="18" charset="0"/>
              </a:rPr>
              <a:t> </a:t>
            </a:r>
            <a:r>
              <a:rPr lang="en-US" sz="3300" dirty="0" err="1" smtClean="0">
                <a:cs typeface="Times New Roman" panose="02020603050405020304" pitchFamily="18" charset="0"/>
              </a:rPr>
              <a:t>bakat</a:t>
            </a:r>
            <a:r>
              <a:rPr lang="en-US" sz="3300" dirty="0" smtClean="0">
                <a:cs typeface="Times New Roman" panose="02020603050405020304" pitchFamily="18" charset="0"/>
              </a:rPr>
              <a:t> </a:t>
            </a:r>
            <a:r>
              <a:rPr lang="en-US" sz="3300" dirty="0" err="1" smtClean="0">
                <a:cs typeface="Times New Roman" panose="02020603050405020304" pitchFamily="18" charset="0"/>
              </a:rPr>
              <a:t>seni</a:t>
            </a:r>
            <a:r>
              <a:rPr lang="en-US" sz="3300" dirty="0" smtClean="0">
                <a:cs typeface="Times New Roman" panose="02020603050405020304" pitchFamily="18" charset="0"/>
              </a:rPr>
              <a:t>. </a:t>
            </a:r>
            <a:r>
              <a:rPr lang="en-US" sz="3300" dirty="0" err="1" smtClean="0">
                <a:cs typeface="Times New Roman" panose="02020603050405020304" pitchFamily="18" charset="0"/>
              </a:rPr>
              <a:t>Namun</a:t>
            </a:r>
            <a:r>
              <a:rPr lang="en-US" sz="3300" dirty="0" smtClean="0">
                <a:cs typeface="Times New Roman" panose="02020603050405020304" pitchFamily="18" charset="0"/>
              </a:rPr>
              <a:t> </a:t>
            </a:r>
            <a:r>
              <a:rPr lang="en-US" sz="3300" dirty="0" err="1" smtClean="0">
                <a:cs typeface="Times New Roman" panose="02020603050405020304" pitchFamily="18" charset="0"/>
              </a:rPr>
              <a:t>demikian</a:t>
            </a:r>
            <a:r>
              <a:rPr lang="en-US" sz="3300" dirty="0" smtClean="0">
                <a:cs typeface="Times New Roman" panose="02020603050405020304" pitchFamily="18" charset="0"/>
              </a:rPr>
              <a:t>, </a:t>
            </a:r>
            <a:r>
              <a:rPr lang="en-US" sz="3300" dirty="0" err="1" smtClean="0">
                <a:cs typeface="Times New Roman" panose="02020603050405020304" pitchFamily="18" charset="0"/>
              </a:rPr>
              <a:t>tentu</a:t>
            </a:r>
            <a:r>
              <a:rPr lang="en-US" sz="3300" dirty="0" smtClean="0">
                <a:cs typeface="Times New Roman" panose="02020603050405020304" pitchFamily="18" charset="0"/>
              </a:rPr>
              <a:t> </a:t>
            </a:r>
            <a:r>
              <a:rPr lang="en-US" sz="3300" dirty="0" err="1" smtClean="0">
                <a:cs typeface="Times New Roman" panose="02020603050405020304" pitchFamily="18" charset="0"/>
              </a:rPr>
              <a:t>saja</a:t>
            </a:r>
            <a:r>
              <a:rPr lang="en-US" sz="3300" dirty="0" smtClean="0">
                <a:cs typeface="Times New Roman" panose="02020603050405020304" pitchFamily="18" charset="0"/>
              </a:rPr>
              <a:t>, </a:t>
            </a:r>
            <a:r>
              <a:rPr lang="en-US" sz="3300" dirty="0" err="1" smtClean="0">
                <a:cs typeface="Times New Roman" panose="02020603050405020304" pitchFamily="18" charset="0"/>
              </a:rPr>
              <a:t>karena</a:t>
            </a:r>
            <a:r>
              <a:rPr lang="en-US" sz="3300" dirty="0" smtClean="0">
                <a:cs typeface="Times New Roman" panose="02020603050405020304" pitchFamily="18" charset="0"/>
              </a:rPr>
              <a:t> </a:t>
            </a:r>
            <a:r>
              <a:rPr lang="en-US" sz="3300" dirty="0" err="1" smtClean="0">
                <a:cs typeface="Times New Roman" panose="02020603050405020304" pitchFamily="18" charset="0"/>
              </a:rPr>
              <a:t>bakat</a:t>
            </a:r>
            <a:r>
              <a:rPr lang="en-US" sz="3300" dirty="0" smtClean="0">
                <a:cs typeface="Times New Roman" panose="02020603050405020304" pitchFamily="18" charset="0"/>
              </a:rPr>
              <a:t> </a:t>
            </a:r>
            <a:r>
              <a:rPr lang="en-US" sz="3300" dirty="0" err="1" smtClean="0">
                <a:cs typeface="Times New Roman" panose="02020603050405020304" pitchFamily="18" charset="0"/>
              </a:rPr>
              <a:t>mengikuti</a:t>
            </a:r>
            <a:r>
              <a:rPr lang="en-US" sz="3300" dirty="0" smtClean="0">
                <a:cs typeface="Times New Roman" panose="02020603050405020304" pitchFamily="18" charset="0"/>
              </a:rPr>
              <a:t> </a:t>
            </a:r>
            <a:r>
              <a:rPr lang="en-US" sz="3300" dirty="0" err="1" smtClean="0">
                <a:cs typeface="Times New Roman" panose="02020603050405020304" pitchFamily="18" charset="0"/>
              </a:rPr>
              <a:t>banyak</a:t>
            </a:r>
            <a:r>
              <a:rPr lang="en-US" sz="3300" dirty="0" smtClean="0">
                <a:cs typeface="Times New Roman" panose="02020603050405020304" pitchFamily="18" charset="0"/>
              </a:rPr>
              <a:t> </a:t>
            </a:r>
            <a:r>
              <a:rPr lang="en-US" sz="3300" dirty="0" err="1" smtClean="0">
                <a:cs typeface="Times New Roman" panose="02020603050405020304" pitchFamily="18" charset="0"/>
              </a:rPr>
              <a:t>aspek</a:t>
            </a:r>
            <a:r>
              <a:rPr lang="en-US" sz="3300" dirty="0" smtClean="0">
                <a:cs typeface="Times New Roman" panose="02020603050405020304" pitchFamily="18" charset="0"/>
              </a:rPr>
              <a:t>, </a:t>
            </a:r>
            <a:r>
              <a:rPr lang="en-US" sz="3300" dirty="0" err="1" smtClean="0">
                <a:cs typeface="Times New Roman" panose="02020603050405020304" pitchFamily="18" charset="0"/>
              </a:rPr>
              <a:t>bakat</a:t>
            </a:r>
            <a:r>
              <a:rPr lang="en-US" sz="3300" dirty="0" smtClean="0">
                <a:cs typeface="Times New Roman" panose="02020603050405020304" pitchFamily="18" charset="0"/>
              </a:rPr>
              <a:t> </a:t>
            </a:r>
            <a:r>
              <a:rPr lang="en-US" sz="3300" dirty="0" err="1" smtClean="0">
                <a:cs typeface="Times New Roman" panose="02020603050405020304" pitchFamily="18" charset="0"/>
              </a:rPr>
              <a:t>tidak</a:t>
            </a:r>
            <a:r>
              <a:rPr lang="en-US" sz="3300" dirty="0" smtClean="0">
                <a:cs typeface="Times New Roman" panose="02020603050405020304" pitchFamily="18" charset="0"/>
              </a:rPr>
              <a:t> </a:t>
            </a:r>
            <a:r>
              <a:rPr lang="en-US" sz="3300" dirty="0" err="1" smtClean="0">
                <a:cs typeface="Times New Roman" panose="02020603050405020304" pitchFamily="18" charset="0"/>
              </a:rPr>
              <a:t>hanya</a:t>
            </a:r>
            <a:r>
              <a:rPr lang="en-US" sz="3300" dirty="0" smtClean="0">
                <a:cs typeface="Times New Roman" panose="02020603050405020304" pitchFamily="18" charset="0"/>
              </a:rPr>
              <a:t> </a:t>
            </a:r>
            <a:r>
              <a:rPr lang="en-US" sz="3300" dirty="0" err="1" smtClean="0">
                <a:cs typeface="Times New Roman" panose="02020603050405020304" pitchFamily="18" charset="0"/>
              </a:rPr>
              <a:t>untuk</a:t>
            </a:r>
            <a:r>
              <a:rPr lang="en-US" sz="3300" dirty="0" smtClean="0">
                <a:cs typeface="Times New Roman" panose="02020603050405020304" pitchFamily="18" charset="0"/>
              </a:rPr>
              <a:t> para </a:t>
            </a:r>
            <a:r>
              <a:rPr lang="en-US" sz="3300" dirty="0" err="1" smtClean="0">
                <a:cs typeface="Times New Roman" panose="02020603050405020304" pitchFamily="18" charset="0"/>
              </a:rPr>
              <a:t>seniman</a:t>
            </a:r>
            <a:r>
              <a:rPr lang="en-US" sz="3300" dirty="0" smtClean="0">
                <a:cs typeface="Times New Roman" panose="02020603050405020304" pitchFamily="18" charset="0"/>
              </a:rPr>
              <a:t>. </a:t>
            </a:r>
            <a:r>
              <a:rPr lang="en-US" sz="3300" dirty="0" err="1" smtClean="0">
                <a:cs typeface="Times New Roman" panose="02020603050405020304" pitchFamily="18" charset="0"/>
              </a:rPr>
              <a:t>Dalam</a:t>
            </a:r>
            <a:r>
              <a:rPr lang="en-US" sz="3300" dirty="0" smtClean="0">
                <a:cs typeface="Times New Roman" panose="02020603050405020304" pitchFamily="18" charset="0"/>
              </a:rPr>
              <a:t> </a:t>
            </a:r>
            <a:r>
              <a:rPr lang="en-US" sz="3300" dirty="0" err="1">
                <a:cs typeface="Times New Roman" panose="02020603050405020304" pitchFamily="18" charset="0"/>
              </a:rPr>
              <a:t>B</a:t>
            </a:r>
            <a:r>
              <a:rPr lang="en-US" sz="3300" dirty="0" err="1" smtClean="0">
                <a:cs typeface="Times New Roman" panose="02020603050405020304" pitchFamily="18" charset="0"/>
              </a:rPr>
              <a:t>ahasa</a:t>
            </a:r>
            <a:r>
              <a:rPr lang="en-US" sz="3300" dirty="0" smtClean="0">
                <a:cs typeface="Times New Roman" panose="02020603050405020304" pitchFamily="18" charset="0"/>
              </a:rPr>
              <a:t> </a:t>
            </a:r>
            <a:r>
              <a:rPr lang="en-US" sz="3300" dirty="0" err="1">
                <a:cs typeface="Times New Roman" panose="02020603050405020304" pitchFamily="18" charset="0"/>
              </a:rPr>
              <a:t>I</a:t>
            </a:r>
            <a:r>
              <a:rPr lang="en-US" sz="3300" dirty="0" err="1" smtClean="0">
                <a:cs typeface="Times New Roman" panose="02020603050405020304" pitchFamily="18" charset="0"/>
              </a:rPr>
              <a:t>nggris</a:t>
            </a:r>
            <a:r>
              <a:rPr lang="en-US" sz="3300" dirty="0" smtClean="0">
                <a:cs typeface="Times New Roman" panose="02020603050405020304" pitchFamily="18" charset="0"/>
              </a:rPr>
              <a:t> </a:t>
            </a:r>
            <a:r>
              <a:rPr lang="en-US" sz="3300" dirty="0" err="1" smtClean="0">
                <a:cs typeface="Times New Roman" panose="02020603050405020304" pitchFamily="18" charset="0"/>
              </a:rPr>
              <a:t>terdapat</a:t>
            </a:r>
            <a:r>
              <a:rPr lang="en-US" sz="3300" dirty="0" smtClean="0">
                <a:cs typeface="Times New Roman" panose="02020603050405020304" pitchFamily="18" charset="0"/>
              </a:rPr>
              <a:t> </a:t>
            </a:r>
            <a:r>
              <a:rPr lang="en-US" sz="3300" dirty="0" err="1" smtClean="0">
                <a:cs typeface="Times New Roman" panose="02020603050405020304" pitchFamily="18" charset="0"/>
              </a:rPr>
              <a:t>dua</a:t>
            </a:r>
            <a:r>
              <a:rPr lang="en-US" sz="3300" dirty="0" smtClean="0">
                <a:cs typeface="Times New Roman" panose="02020603050405020304" pitchFamily="18" charset="0"/>
              </a:rPr>
              <a:t> </a:t>
            </a:r>
            <a:r>
              <a:rPr lang="en-US" sz="3300" dirty="0" err="1" smtClean="0">
                <a:cs typeface="Times New Roman" panose="02020603050405020304" pitchFamily="18" charset="0"/>
              </a:rPr>
              <a:t>istilah</a:t>
            </a:r>
            <a:r>
              <a:rPr lang="en-US" sz="3300" dirty="0" smtClean="0">
                <a:cs typeface="Times New Roman" panose="02020603050405020304" pitchFamily="18" charset="0"/>
              </a:rPr>
              <a:t> </a:t>
            </a:r>
            <a:r>
              <a:rPr lang="en-US" sz="3300" dirty="0" err="1" smtClean="0">
                <a:cs typeface="Times New Roman" panose="02020603050405020304" pitchFamily="18" charset="0"/>
              </a:rPr>
              <a:t>untuk</a:t>
            </a:r>
            <a:r>
              <a:rPr lang="en-US" sz="3300" dirty="0" smtClean="0">
                <a:cs typeface="Times New Roman" panose="02020603050405020304" pitchFamily="18" charset="0"/>
              </a:rPr>
              <a:t> </a:t>
            </a:r>
            <a:r>
              <a:rPr lang="en-US" sz="3300" dirty="0" err="1" smtClean="0">
                <a:cs typeface="Times New Roman" panose="02020603050405020304" pitchFamily="18" charset="0"/>
              </a:rPr>
              <a:t>bakat</a:t>
            </a:r>
            <a:r>
              <a:rPr lang="en-US" sz="3300" dirty="0" smtClean="0">
                <a:cs typeface="Times New Roman" panose="02020603050405020304" pitchFamily="18" charset="0"/>
              </a:rPr>
              <a:t>, </a:t>
            </a:r>
            <a:r>
              <a:rPr lang="en-US" sz="3300" dirty="0" err="1" smtClean="0">
                <a:cs typeface="Times New Roman" panose="02020603050405020304" pitchFamily="18" charset="0"/>
              </a:rPr>
              <a:t>yaitu</a:t>
            </a:r>
            <a:r>
              <a:rPr lang="en-US" sz="3300" dirty="0" smtClean="0">
                <a:cs typeface="Times New Roman" panose="02020603050405020304" pitchFamily="18" charset="0"/>
              </a:rPr>
              <a:t> </a:t>
            </a:r>
            <a:r>
              <a:rPr lang="en-US" sz="3300" i="1" dirty="0" smtClean="0">
                <a:cs typeface="Times New Roman" panose="02020603050405020304" pitchFamily="18" charset="0"/>
              </a:rPr>
              <a:t>talent</a:t>
            </a:r>
            <a:r>
              <a:rPr lang="en-US" sz="3300" dirty="0" smtClean="0">
                <a:cs typeface="Times New Roman" panose="02020603050405020304" pitchFamily="18" charset="0"/>
              </a:rPr>
              <a:t> </a:t>
            </a:r>
            <a:r>
              <a:rPr lang="en-US" sz="3300" dirty="0" err="1" smtClean="0">
                <a:cs typeface="Times New Roman" panose="02020603050405020304" pitchFamily="18" charset="0"/>
              </a:rPr>
              <a:t>dan</a:t>
            </a:r>
            <a:r>
              <a:rPr lang="en-US" sz="3300" dirty="0" smtClean="0">
                <a:cs typeface="Times New Roman" panose="02020603050405020304" pitchFamily="18" charset="0"/>
              </a:rPr>
              <a:t> </a:t>
            </a:r>
            <a:r>
              <a:rPr lang="en-US" sz="3300" i="1" dirty="0" smtClean="0">
                <a:cs typeface="Times New Roman" panose="02020603050405020304" pitchFamily="18" charset="0"/>
              </a:rPr>
              <a:t>aptitude.</a:t>
            </a:r>
            <a:r>
              <a:rPr lang="en-US" sz="3300" dirty="0" smtClean="0">
                <a:cs typeface="Times New Roman" panose="02020603050405020304" pitchFamily="18" charset="0"/>
              </a:rPr>
              <a:t> </a:t>
            </a:r>
          </a:p>
        </p:txBody>
      </p:sp>
    </p:spTree>
    <p:extLst>
      <p:ext uri="{BB962C8B-B14F-4D97-AF65-F5344CB8AC3E}">
        <p14:creationId xmlns:p14="http://schemas.microsoft.com/office/powerpoint/2010/main" val="237594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
            <a:ext cx="10881360" cy="6233160"/>
          </a:xfrm>
        </p:spPr>
        <p:txBody>
          <a:bodyPr>
            <a:noAutofit/>
          </a:bodyPr>
          <a:lstStyle/>
          <a:p>
            <a:pPr marL="0" indent="0">
              <a:buNone/>
            </a:pPr>
            <a:r>
              <a:rPr lang="en-US" dirty="0" err="1">
                <a:cs typeface="Times New Roman" panose="02020603050405020304" pitchFamily="18" charset="0"/>
              </a:rPr>
              <a:t>Perbedaannya</a:t>
            </a:r>
            <a:r>
              <a:rPr lang="en-US" dirty="0">
                <a:cs typeface="Times New Roman" panose="02020603050405020304" pitchFamily="18" charset="0"/>
              </a:rPr>
              <a:t> </a:t>
            </a:r>
            <a:r>
              <a:rPr lang="en-US" dirty="0" err="1">
                <a:cs typeface="Times New Roman" panose="02020603050405020304" pitchFamily="18" charset="0"/>
              </a:rPr>
              <a:t>tidaklah</a:t>
            </a:r>
            <a:r>
              <a:rPr lang="en-US" dirty="0">
                <a:cs typeface="Times New Roman" panose="02020603050405020304" pitchFamily="18" charset="0"/>
              </a:rPr>
              <a:t> </a:t>
            </a:r>
            <a:r>
              <a:rPr lang="en-US" dirty="0" err="1">
                <a:cs typeface="Times New Roman" panose="02020603050405020304" pitchFamily="18" charset="0"/>
              </a:rPr>
              <a:t>tegas</a:t>
            </a:r>
            <a:r>
              <a:rPr lang="en-US" dirty="0">
                <a:cs typeface="Times New Roman" panose="02020603050405020304" pitchFamily="18" charset="0"/>
              </a:rPr>
              <a:t>, </a:t>
            </a:r>
            <a:r>
              <a:rPr lang="en-US" i="1" dirty="0">
                <a:cs typeface="Times New Roman" panose="02020603050405020304" pitchFamily="18" charset="0"/>
              </a:rPr>
              <a:t>talent</a:t>
            </a:r>
            <a:r>
              <a:rPr lang="en-US" dirty="0">
                <a:cs typeface="Times New Roman" panose="02020603050405020304" pitchFamily="18" charset="0"/>
              </a:rPr>
              <a:t> </a:t>
            </a:r>
            <a:r>
              <a:rPr lang="en-US" dirty="0" err="1">
                <a:cs typeface="Times New Roman" panose="02020603050405020304" pitchFamily="18" charset="0"/>
              </a:rPr>
              <a:t>berarti</a:t>
            </a:r>
            <a:r>
              <a:rPr lang="en-US" dirty="0">
                <a:cs typeface="Times New Roman" panose="02020603050405020304" pitchFamily="18" charset="0"/>
              </a:rPr>
              <a:t> </a:t>
            </a:r>
            <a:r>
              <a:rPr lang="en-US" dirty="0" err="1">
                <a:cs typeface="Times New Roman" panose="02020603050405020304" pitchFamily="18" charset="0"/>
              </a:rPr>
              <a:t>kemampuan</a:t>
            </a:r>
            <a:r>
              <a:rPr lang="en-US" dirty="0">
                <a:cs typeface="Times New Roman" panose="02020603050405020304" pitchFamily="18" charset="0"/>
              </a:rPr>
              <a:t> </a:t>
            </a:r>
            <a:r>
              <a:rPr lang="en-US" dirty="0" err="1">
                <a:cs typeface="Times New Roman" panose="02020603050405020304" pitchFamily="18" charset="0"/>
              </a:rPr>
              <a:t>alami</a:t>
            </a:r>
            <a:r>
              <a:rPr lang="en-US" dirty="0">
                <a:cs typeface="Times New Roman" panose="02020603050405020304" pitchFamily="18" charset="0"/>
              </a:rPr>
              <a:t> </a:t>
            </a:r>
            <a:r>
              <a:rPr lang="en-US" dirty="0" err="1">
                <a:cs typeface="Times New Roman" panose="02020603050405020304" pitchFamily="18" charset="0"/>
              </a:rPr>
              <a:t>untuk</a:t>
            </a:r>
            <a:r>
              <a:rPr lang="en-US" dirty="0">
                <a:cs typeface="Times New Roman" panose="02020603050405020304" pitchFamily="18" charset="0"/>
              </a:rPr>
              <a:t> </a:t>
            </a:r>
            <a:r>
              <a:rPr lang="en-US" dirty="0" err="1">
                <a:cs typeface="Times New Roman" panose="02020603050405020304" pitchFamily="18" charset="0"/>
              </a:rPr>
              <a:t>melakukan</a:t>
            </a:r>
            <a:r>
              <a:rPr lang="en-US" dirty="0">
                <a:cs typeface="Times New Roman" panose="02020603050405020304" pitchFamily="18" charset="0"/>
              </a:rPr>
              <a:t> </a:t>
            </a:r>
            <a:r>
              <a:rPr lang="en-US" dirty="0" err="1">
                <a:cs typeface="Times New Roman" panose="02020603050405020304" pitchFamily="18" charset="0"/>
              </a:rPr>
              <a:t>sesuatu</a:t>
            </a:r>
            <a:r>
              <a:rPr lang="en-US" dirty="0">
                <a:cs typeface="Times New Roman" panose="02020603050405020304" pitchFamily="18" charset="0"/>
              </a:rPr>
              <a:t> </a:t>
            </a:r>
            <a:r>
              <a:rPr lang="en-US" dirty="0" err="1">
                <a:cs typeface="Times New Roman" panose="02020603050405020304" pitchFamily="18" charset="0"/>
              </a:rPr>
              <a:t>dgn</a:t>
            </a:r>
            <a:r>
              <a:rPr lang="en-US" dirty="0">
                <a:cs typeface="Times New Roman" panose="02020603050405020304" pitchFamily="18" charset="0"/>
              </a:rPr>
              <a:t> </a:t>
            </a:r>
            <a:r>
              <a:rPr lang="en-US" dirty="0" err="1">
                <a:cs typeface="Times New Roman" panose="02020603050405020304" pitchFamily="18" charset="0"/>
              </a:rPr>
              <a:t>baik</a:t>
            </a:r>
            <a:r>
              <a:rPr lang="en-US" dirty="0">
                <a:cs typeface="Times New Roman" panose="02020603050405020304" pitchFamily="18" charset="0"/>
              </a:rPr>
              <a:t>, </a:t>
            </a:r>
            <a:r>
              <a:rPr lang="en-US" dirty="0" err="1">
                <a:cs typeface="Times New Roman" panose="02020603050405020304" pitchFamily="18" charset="0"/>
              </a:rPr>
              <a:t>sedangkan</a:t>
            </a:r>
            <a:r>
              <a:rPr lang="en-US" dirty="0">
                <a:cs typeface="Times New Roman" panose="02020603050405020304" pitchFamily="18" charset="0"/>
              </a:rPr>
              <a:t> </a:t>
            </a:r>
            <a:r>
              <a:rPr lang="en-US" i="1" dirty="0">
                <a:cs typeface="Times New Roman" panose="02020603050405020304" pitchFamily="18" charset="0"/>
              </a:rPr>
              <a:t>aptitude </a:t>
            </a:r>
            <a:r>
              <a:rPr lang="en-US" dirty="0" err="1">
                <a:cs typeface="Times New Roman" panose="02020603050405020304" pitchFamily="18" charset="0"/>
              </a:rPr>
              <a:t>adalah</a:t>
            </a:r>
            <a:r>
              <a:rPr lang="en-US" dirty="0">
                <a:cs typeface="Times New Roman" panose="02020603050405020304" pitchFamily="18" charset="0"/>
              </a:rPr>
              <a:t> </a:t>
            </a:r>
            <a:r>
              <a:rPr lang="en-US" dirty="0" err="1">
                <a:cs typeface="Times New Roman" panose="02020603050405020304" pitchFamily="18" charset="0"/>
              </a:rPr>
              <a:t>kemampuan</a:t>
            </a:r>
            <a:r>
              <a:rPr lang="en-US" dirty="0">
                <a:cs typeface="Times New Roman" panose="02020603050405020304" pitchFamily="18" charset="0"/>
              </a:rPr>
              <a:t> </a:t>
            </a:r>
            <a:r>
              <a:rPr lang="en-US" dirty="0" err="1">
                <a:cs typeface="Times New Roman" panose="02020603050405020304" pitchFamily="18" charset="0"/>
              </a:rPr>
              <a:t>alami</a:t>
            </a:r>
            <a:r>
              <a:rPr lang="en-US" dirty="0">
                <a:cs typeface="Times New Roman" panose="02020603050405020304" pitchFamily="18" charset="0"/>
              </a:rPr>
              <a:t> </a:t>
            </a:r>
            <a:r>
              <a:rPr lang="en-US" dirty="0" err="1">
                <a:cs typeface="Times New Roman" panose="02020603050405020304" pitchFamily="18" charset="0"/>
              </a:rPr>
              <a:t>atau</a:t>
            </a:r>
            <a:r>
              <a:rPr lang="en-US" dirty="0">
                <a:cs typeface="Times New Roman" panose="02020603050405020304" pitchFamily="18" charset="0"/>
              </a:rPr>
              <a:t> </a:t>
            </a:r>
            <a:r>
              <a:rPr lang="en-US" dirty="0" err="1">
                <a:cs typeface="Times New Roman" panose="02020603050405020304" pitchFamily="18" charset="0"/>
              </a:rPr>
              <a:t>keterampilan</a:t>
            </a:r>
            <a:r>
              <a:rPr lang="en-US" dirty="0">
                <a:cs typeface="Times New Roman" panose="02020603050405020304" pitchFamily="18" charset="0"/>
              </a:rPr>
              <a:t>. </a:t>
            </a:r>
            <a:r>
              <a:rPr lang="en-US" dirty="0" err="1">
                <a:cs typeface="Times New Roman" panose="02020603050405020304" pitchFamily="18" charset="0"/>
              </a:rPr>
              <a:t>Kemungkinan</a:t>
            </a:r>
            <a:r>
              <a:rPr lang="en-US" dirty="0">
                <a:cs typeface="Times New Roman" panose="02020603050405020304" pitchFamily="18" charset="0"/>
              </a:rPr>
              <a:t> </a:t>
            </a:r>
            <a:r>
              <a:rPr lang="en-US" dirty="0" err="1">
                <a:cs typeface="Times New Roman" panose="02020603050405020304" pitchFamily="18" charset="0"/>
              </a:rPr>
              <a:t>pertukaran</a:t>
            </a:r>
            <a:r>
              <a:rPr lang="en-US" dirty="0">
                <a:cs typeface="Times New Roman" panose="02020603050405020304" pitchFamily="18" charset="0"/>
              </a:rPr>
              <a:t> </a:t>
            </a:r>
            <a:r>
              <a:rPr lang="en-US" dirty="0" err="1">
                <a:cs typeface="Times New Roman" panose="02020603050405020304" pitchFamily="18" charset="0"/>
              </a:rPr>
              <a:t>kedua</a:t>
            </a:r>
            <a:r>
              <a:rPr lang="en-US" dirty="0">
                <a:cs typeface="Times New Roman" panose="02020603050405020304" pitchFamily="18" charset="0"/>
              </a:rPr>
              <a:t> </a:t>
            </a:r>
            <a:r>
              <a:rPr lang="en-US" dirty="0" err="1">
                <a:cs typeface="Times New Roman" panose="02020603050405020304" pitchFamily="18" charset="0"/>
              </a:rPr>
              <a:t>istilah</a:t>
            </a:r>
            <a:r>
              <a:rPr lang="en-US" dirty="0">
                <a:cs typeface="Times New Roman" panose="02020603050405020304" pitchFamily="18" charset="0"/>
              </a:rPr>
              <a:t> </a:t>
            </a:r>
            <a:r>
              <a:rPr lang="en-US" dirty="0" err="1">
                <a:cs typeface="Times New Roman" panose="02020603050405020304" pitchFamily="18" charset="0"/>
              </a:rPr>
              <a:t>tsb</a:t>
            </a:r>
            <a:r>
              <a:rPr lang="en-US" dirty="0">
                <a:cs typeface="Times New Roman" panose="02020603050405020304" pitchFamily="18" charset="0"/>
              </a:rPr>
              <a:t> </a:t>
            </a:r>
            <a:r>
              <a:rPr lang="en-US" dirty="0" err="1">
                <a:cs typeface="Times New Roman" panose="02020603050405020304" pitchFamily="18" charset="0"/>
              </a:rPr>
              <a:t>ditunjukkan</a:t>
            </a:r>
            <a:r>
              <a:rPr lang="en-US" dirty="0">
                <a:cs typeface="Times New Roman" panose="02020603050405020304" pitchFamily="18" charset="0"/>
              </a:rPr>
              <a:t> </a:t>
            </a:r>
            <a:r>
              <a:rPr lang="en-US" dirty="0" err="1">
                <a:cs typeface="Times New Roman" panose="02020603050405020304" pitchFamily="18" charset="0"/>
              </a:rPr>
              <a:t>dlm</a:t>
            </a:r>
            <a:r>
              <a:rPr lang="en-US" dirty="0">
                <a:cs typeface="Times New Roman" panose="02020603050405020304" pitchFamily="18" charset="0"/>
              </a:rPr>
              <a:t> </a:t>
            </a:r>
            <a:r>
              <a:rPr lang="en-US" i="1" dirty="0">
                <a:cs typeface="Times New Roman" panose="02020603050405020304" pitchFamily="18" charset="0"/>
              </a:rPr>
              <a:t>Dictionary of Psychology</a:t>
            </a:r>
            <a:r>
              <a:rPr lang="en-US" dirty="0">
                <a:cs typeface="Times New Roman" panose="02020603050405020304" pitchFamily="18" charset="0"/>
              </a:rPr>
              <a:t> </a:t>
            </a:r>
            <a:r>
              <a:rPr lang="en-US" dirty="0" err="1">
                <a:cs typeface="Times New Roman" panose="02020603050405020304" pitchFamily="18" charset="0"/>
              </a:rPr>
              <a:t>karya</a:t>
            </a:r>
            <a:r>
              <a:rPr lang="en-US" dirty="0">
                <a:cs typeface="Times New Roman" panose="02020603050405020304" pitchFamily="18" charset="0"/>
              </a:rPr>
              <a:t> </a:t>
            </a:r>
            <a:r>
              <a:rPr lang="en-US" dirty="0" err="1">
                <a:cs typeface="Times New Roman" panose="02020603050405020304" pitchFamily="18" charset="0"/>
              </a:rPr>
              <a:t>C.P.Chaplin</a:t>
            </a:r>
            <a:r>
              <a:rPr lang="en-US" dirty="0">
                <a:cs typeface="Times New Roman" panose="02020603050405020304" pitchFamily="18" charset="0"/>
              </a:rPr>
              <a:t>. </a:t>
            </a:r>
            <a:r>
              <a:rPr lang="en-US" dirty="0" err="1">
                <a:cs typeface="Times New Roman" panose="02020603050405020304" pitchFamily="18" charset="0"/>
              </a:rPr>
              <a:t>Menurut</a:t>
            </a:r>
            <a:r>
              <a:rPr lang="en-US" dirty="0">
                <a:cs typeface="Times New Roman" panose="02020603050405020304" pitchFamily="18" charset="0"/>
              </a:rPr>
              <a:t>  Chaplin, aptitude </a:t>
            </a:r>
            <a:r>
              <a:rPr lang="en-US" dirty="0" err="1">
                <a:cs typeface="Times New Roman" panose="02020603050405020304" pitchFamily="18" charset="0"/>
              </a:rPr>
              <a:t>merupakan</a:t>
            </a:r>
            <a:r>
              <a:rPr lang="en-US" dirty="0">
                <a:cs typeface="Times New Roman" panose="02020603050405020304" pitchFamily="18" charset="0"/>
              </a:rPr>
              <a:t> </a:t>
            </a:r>
            <a:r>
              <a:rPr lang="en-US" dirty="0" err="1">
                <a:cs typeface="Times New Roman" panose="02020603050405020304" pitchFamily="18" charset="0"/>
              </a:rPr>
              <a:t>kapasitas</a:t>
            </a:r>
            <a:r>
              <a:rPr lang="en-US" dirty="0">
                <a:cs typeface="Times New Roman" panose="02020603050405020304" pitchFamily="18" charset="0"/>
              </a:rPr>
              <a:t> </a:t>
            </a:r>
            <a:r>
              <a:rPr lang="en-US" dirty="0" err="1">
                <a:cs typeface="Times New Roman" panose="02020603050405020304" pitchFamily="18" charset="0"/>
              </a:rPr>
              <a:t>untuk</a:t>
            </a:r>
            <a:r>
              <a:rPr lang="en-US" dirty="0">
                <a:cs typeface="Times New Roman" panose="02020603050405020304" pitchFamily="18" charset="0"/>
              </a:rPr>
              <a:t> </a:t>
            </a:r>
            <a:r>
              <a:rPr lang="en-US" dirty="0" err="1">
                <a:cs typeface="Times New Roman" panose="02020603050405020304" pitchFamily="18" charset="0"/>
              </a:rPr>
              <a:t>berprestasi</a:t>
            </a:r>
            <a:r>
              <a:rPr lang="en-US" dirty="0">
                <a:cs typeface="Times New Roman" panose="02020603050405020304" pitchFamily="18" charset="0"/>
              </a:rPr>
              <a:t> </a:t>
            </a:r>
            <a:r>
              <a:rPr lang="en-US" dirty="0" err="1">
                <a:cs typeface="Times New Roman" panose="02020603050405020304" pitchFamily="18" charset="0"/>
              </a:rPr>
              <a:t>dikemudian</a:t>
            </a:r>
            <a:r>
              <a:rPr lang="en-US" dirty="0">
                <a:cs typeface="Times New Roman" panose="02020603050405020304" pitchFamily="18" charset="0"/>
              </a:rPr>
              <a:t> </a:t>
            </a:r>
            <a:r>
              <a:rPr lang="en-US" dirty="0" err="1">
                <a:cs typeface="Times New Roman" panose="02020603050405020304" pitchFamily="18" charset="0"/>
              </a:rPr>
              <a:t>hari</a:t>
            </a:r>
            <a:r>
              <a:rPr lang="en-US" dirty="0">
                <a:cs typeface="Times New Roman" panose="02020603050405020304" pitchFamily="18" charset="0"/>
              </a:rPr>
              <a:t>, </a:t>
            </a:r>
            <a:r>
              <a:rPr lang="en-US" dirty="0" err="1">
                <a:cs typeface="Times New Roman" panose="02020603050405020304" pitchFamily="18" charset="0"/>
              </a:rPr>
              <a:t>sedangkan</a:t>
            </a:r>
            <a:r>
              <a:rPr lang="en-US" dirty="0">
                <a:cs typeface="Times New Roman" panose="02020603050405020304" pitchFamily="18" charset="0"/>
              </a:rPr>
              <a:t> </a:t>
            </a:r>
            <a:r>
              <a:rPr lang="en-US" i="1" dirty="0">
                <a:cs typeface="Times New Roman" panose="02020603050405020304" pitchFamily="18" charset="0"/>
              </a:rPr>
              <a:t>talent</a:t>
            </a:r>
            <a:r>
              <a:rPr lang="en-US" dirty="0">
                <a:cs typeface="Times New Roman" panose="02020603050405020304" pitchFamily="18" charset="0"/>
              </a:rPr>
              <a:t> </a:t>
            </a:r>
            <a:r>
              <a:rPr lang="en-US" dirty="0" err="1">
                <a:cs typeface="Times New Roman" panose="02020603050405020304" pitchFamily="18" charset="0"/>
              </a:rPr>
              <a:t>adalah</a:t>
            </a:r>
            <a:r>
              <a:rPr lang="en-US" dirty="0">
                <a:cs typeface="Times New Roman" panose="02020603050405020304" pitchFamily="18" charset="0"/>
              </a:rPr>
              <a:t> </a:t>
            </a:r>
            <a:r>
              <a:rPr lang="en-US" dirty="0" err="1">
                <a:cs typeface="Times New Roman" panose="02020603050405020304" pitchFamily="18" charset="0"/>
              </a:rPr>
              <a:t>bentuk</a:t>
            </a:r>
            <a:r>
              <a:rPr lang="en-US" dirty="0">
                <a:cs typeface="Times New Roman" panose="02020603050405020304" pitchFamily="18" charset="0"/>
              </a:rPr>
              <a:t> </a:t>
            </a:r>
            <a:r>
              <a:rPr lang="en-US" dirty="0" err="1">
                <a:cs typeface="Times New Roman" panose="02020603050405020304" pitchFamily="18" charset="0"/>
              </a:rPr>
              <a:t>kemampuan</a:t>
            </a:r>
            <a:r>
              <a:rPr lang="en-US" dirty="0">
                <a:cs typeface="Times New Roman" panose="02020603050405020304" pitchFamily="18" charset="0"/>
              </a:rPr>
              <a:t> </a:t>
            </a:r>
            <a:r>
              <a:rPr lang="en-US" dirty="0" err="1">
                <a:cs typeface="Times New Roman" panose="02020603050405020304" pitchFamily="18" charset="0"/>
              </a:rPr>
              <a:t>khusus</a:t>
            </a:r>
            <a:r>
              <a:rPr lang="en-US" dirty="0">
                <a:cs typeface="Times New Roman" panose="02020603050405020304" pitchFamily="18" charset="0"/>
              </a:rPr>
              <a:t>, </a:t>
            </a:r>
            <a:r>
              <a:rPr lang="en-US" dirty="0" err="1">
                <a:cs typeface="Times New Roman" panose="02020603050405020304" pitchFamily="18" charset="0"/>
              </a:rPr>
              <a:t>spt</a:t>
            </a:r>
            <a:r>
              <a:rPr lang="en-US" dirty="0">
                <a:cs typeface="Times New Roman" panose="02020603050405020304" pitchFamily="18" charset="0"/>
              </a:rPr>
              <a:t> </a:t>
            </a:r>
            <a:r>
              <a:rPr lang="en-US" dirty="0" err="1">
                <a:cs typeface="Times New Roman" panose="02020603050405020304" pitchFamily="18" charset="0"/>
              </a:rPr>
              <a:t>kemampuan</a:t>
            </a:r>
            <a:r>
              <a:rPr lang="en-US" dirty="0">
                <a:cs typeface="Times New Roman" panose="02020603050405020304" pitchFamily="18" charset="0"/>
              </a:rPr>
              <a:t> musical, yg </a:t>
            </a:r>
            <a:r>
              <a:rPr lang="en-US" dirty="0" err="1">
                <a:cs typeface="Times New Roman" panose="02020603050405020304" pitchFamily="18" charset="0"/>
              </a:rPr>
              <a:t>diwariskan</a:t>
            </a:r>
            <a:r>
              <a:rPr lang="en-US" dirty="0">
                <a:cs typeface="Times New Roman" panose="02020603050405020304" pitchFamily="18" charset="0"/>
              </a:rPr>
              <a:t> </a:t>
            </a:r>
            <a:r>
              <a:rPr lang="en-US" dirty="0" err="1">
                <a:cs typeface="Times New Roman" panose="02020603050405020304" pitchFamily="18" charset="0"/>
              </a:rPr>
              <a:t>dari</a:t>
            </a:r>
            <a:r>
              <a:rPr lang="en-US" dirty="0">
                <a:cs typeface="Times New Roman" panose="02020603050405020304" pitchFamily="18" charset="0"/>
              </a:rPr>
              <a:t> orang </a:t>
            </a:r>
            <a:r>
              <a:rPr lang="en-US" dirty="0" err="1">
                <a:cs typeface="Times New Roman" panose="02020603050405020304" pitchFamily="18" charset="0"/>
              </a:rPr>
              <a:t>tua</a:t>
            </a:r>
            <a:r>
              <a:rPr lang="en-US" dirty="0">
                <a:cs typeface="Times New Roman" panose="02020603050405020304" pitchFamily="18" charset="0"/>
              </a:rPr>
              <a:t>, </a:t>
            </a:r>
            <a:r>
              <a:rPr lang="en-US" dirty="0" err="1">
                <a:cs typeface="Times New Roman" panose="02020603050405020304" pitchFamily="18" charset="0"/>
              </a:rPr>
              <a:t>dan</a:t>
            </a:r>
            <a:r>
              <a:rPr lang="en-US" dirty="0">
                <a:cs typeface="Times New Roman" panose="02020603050405020304" pitchFamily="18" charset="0"/>
              </a:rPr>
              <a:t> </a:t>
            </a:r>
            <a:r>
              <a:rPr lang="en-US" dirty="0" err="1">
                <a:cs typeface="Times New Roman" panose="02020603050405020304" pitchFamily="18" charset="0"/>
              </a:rPr>
              <a:t>memungkinkan</a:t>
            </a:r>
            <a:r>
              <a:rPr lang="en-US" dirty="0">
                <a:cs typeface="Times New Roman" panose="02020603050405020304" pitchFamily="18" charset="0"/>
              </a:rPr>
              <a:t> </a:t>
            </a:r>
            <a:r>
              <a:rPr lang="en-US" dirty="0" err="1">
                <a:cs typeface="Times New Roman" panose="02020603050405020304" pitchFamily="18" charset="0"/>
              </a:rPr>
              <a:t>seseorang</a:t>
            </a:r>
            <a:r>
              <a:rPr lang="en-US" dirty="0">
                <a:cs typeface="Times New Roman" panose="02020603050405020304" pitchFamily="18" charset="0"/>
              </a:rPr>
              <a:t> </a:t>
            </a:r>
            <a:r>
              <a:rPr lang="en-US" dirty="0" err="1">
                <a:cs typeface="Times New Roman" panose="02020603050405020304" pitchFamily="18" charset="0"/>
              </a:rPr>
              <a:t>memperoleh</a:t>
            </a:r>
            <a:r>
              <a:rPr lang="en-US" dirty="0">
                <a:cs typeface="Times New Roman" panose="02020603050405020304" pitchFamily="18" charset="0"/>
              </a:rPr>
              <a:t> </a:t>
            </a:r>
            <a:r>
              <a:rPr lang="en-US" dirty="0" err="1">
                <a:cs typeface="Times New Roman" panose="02020603050405020304" pitchFamily="18" charset="0"/>
              </a:rPr>
              <a:t>keuntungan</a:t>
            </a:r>
            <a:r>
              <a:rPr lang="en-US" dirty="0">
                <a:cs typeface="Times New Roman" panose="02020603050405020304" pitchFamily="18" charset="0"/>
              </a:rPr>
              <a:t> </a:t>
            </a:r>
            <a:r>
              <a:rPr lang="en-US" dirty="0" err="1">
                <a:cs typeface="Times New Roman" panose="02020603050405020304" pitchFamily="18" charset="0"/>
              </a:rPr>
              <a:t>dari</a:t>
            </a:r>
            <a:r>
              <a:rPr lang="en-US" dirty="0">
                <a:cs typeface="Times New Roman" panose="02020603050405020304" pitchFamily="18" charset="0"/>
              </a:rPr>
              <a:t> </a:t>
            </a:r>
            <a:r>
              <a:rPr lang="en-US" dirty="0" err="1">
                <a:cs typeface="Times New Roman" panose="02020603050405020304" pitchFamily="18" charset="0"/>
              </a:rPr>
              <a:t>hasil</a:t>
            </a:r>
            <a:r>
              <a:rPr lang="en-US" dirty="0">
                <a:cs typeface="Times New Roman" panose="02020603050405020304" pitchFamily="18" charset="0"/>
              </a:rPr>
              <a:t> </a:t>
            </a:r>
            <a:r>
              <a:rPr lang="en-US" dirty="0" err="1">
                <a:cs typeface="Times New Roman" panose="02020603050405020304" pitchFamily="18" charset="0"/>
              </a:rPr>
              <a:t>pelatihannya</a:t>
            </a:r>
            <a:r>
              <a:rPr lang="en-US" dirty="0">
                <a:cs typeface="Times New Roman" panose="02020603050405020304" pitchFamily="18" charset="0"/>
              </a:rPr>
              <a:t> </a:t>
            </a:r>
            <a:r>
              <a:rPr lang="en-US" dirty="0" err="1">
                <a:cs typeface="Times New Roman" panose="02020603050405020304" pitchFamily="18" charset="0"/>
              </a:rPr>
              <a:t>hingga</a:t>
            </a:r>
            <a:r>
              <a:rPr lang="en-US" dirty="0">
                <a:cs typeface="Times New Roman" panose="02020603050405020304" pitchFamily="18" charset="0"/>
              </a:rPr>
              <a:t> </a:t>
            </a:r>
            <a:r>
              <a:rPr lang="en-US" dirty="0" err="1">
                <a:cs typeface="Times New Roman" panose="02020603050405020304" pitchFamily="18" charset="0"/>
              </a:rPr>
              <a:t>mencapai</a:t>
            </a:r>
            <a:r>
              <a:rPr lang="en-US" dirty="0">
                <a:cs typeface="Times New Roman" panose="02020603050405020304" pitchFamily="18" charset="0"/>
              </a:rPr>
              <a:t> </a:t>
            </a:r>
            <a:r>
              <a:rPr lang="en-US" dirty="0" err="1">
                <a:cs typeface="Times New Roman" panose="02020603050405020304" pitchFamily="18" charset="0"/>
              </a:rPr>
              <a:t>tingkatan</a:t>
            </a:r>
            <a:r>
              <a:rPr lang="en-US" dirty="0">
                <a:cs typeface="Times New Roman" panose="02020603050405020304" pitchFamily="18" charset="0"/>
              </a:rPr>
              <a:t> yg </a:t>
            </a:r>
            <a:r>
              <a:rPr lang="en-US" dirty="0" err="1">
                <a:cs typeface="Times New Roman" panose="02020603050405020304" pitchFamily="18" charset="0"/>
              </a:rPr>
              <a:t>tinggi</a:t>
            </a:r>
            <a:r>
              <a:rPr lang="en-US" dirty="0">
                <a:cs typeface="Times New Roman" panose="02020603050405020304" pitchFamily="18" charset="0"/>
              </a:rPr>
              <a:t>. </a:t>
            </a:r>
          </a:p>
          <a:p>
            <a:pPr marL="0" indent="0">
              <a:buNone/>
            </a:pPr>
            <a:endParaRPr lang="en-US" dirty="0">
              <a:cs typeface="Times New Roman" panose="02020603050405020304" pitchFamily="18" charset="0"/>
            </a:endParaRPr>
          </a:p>
          <a:p>
            <a:pPr marL="0" indent="0">
              <a:buNone/>
            </a:pPr>
            <a:r>
              <a:rPr lang="en-US" dirty="0" err="1" smtClean="0">
                <a:cs typeface="Times New Roman" panose="02020603050405020304" pitchFamily="18" charset="0"/>
              </a:rPr>
              <a:t>Buku</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berasumsi</a:t>
            </a:r>
            <a:r>
              <a:rPr lang="en-US" dirty="0" smtClean="0">
                <a:cs typeface="Times New Roman" panose="02020603050405020304" pitchFamily="18" charset="0"/>
              </a:rPr>
              <a:t>, </a:t>
            </a:r>
            <a:r>
              <a:rPr lang="en-US" dirty="0" err="1" smtClean="0">
                <a:cs typeface="Times New Roman" panose="02020603050405020304" pitchFamily="18" charset="0"/>
              </a:rPr>
              <a:t>bakat</a:t>
            </a:r>
            <a:r>
              <a:rPr lang="en-US" dirty="0" smtClean="0">
                <a:cs typeface="Times New Roman" panose="02020603050405020304" pitchFamily="18" charset="0"/>
              </a:rPr>
              <a:t> </a:t>
            </a:r>
            <a:r>
              <a:rPr lang="en-US" dirty="0" err="1" smtClean="0">
                <a:cs typeface="Times New Roman" panose="02020603050405020304" pitchFamily="18" charset="0"/>
              </a:rPr>
              <a:t>merupakan</a:t>
            </a:r>
            <a:r>
              <a:rPr lang="en-US" dirty="0" smtClean="0">
                <a:cs typeface="Times New Roman" panose="02020603050405020304" pitchFamily="18" charset="0"/>
              </a:rPr>
              <a:t> </a:t>
            </a:r>
            <a:r>
              <a:rPr lang="en-US" dirty="0" err="1" smtClean="0">
                <a:cs typeface="Times New Roman" panose="02020603050405020304" pitchFamily="18" charset="0"/>
              </a:rPr>
              <a:t>kondisi</a:t>
            </a:r>
            <a:r>
              <a:rPr lang="en-US" dirty="0" smtClean="0">
                <a:cs typeface="Times New Roman" panose="02020603050405020304" pitchFamily="18" charset="0"/>
              </a:rPr>
              <a:t> </a:t>
            </a:r>
            <a:r>
              <a:rPr lang="en-US" dirty="0" err="1" smtClean="0">
                <a:cs typeface="Times New Roman" panose="02020603050405020304" pitchFamily="18" charset="0"/>
              </a:rPr>
              <a:t>fisik</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materi</a:t>
            </a:r>
            <a:r>
              <a:rPr lang="en-US" dirty="0" smtClean="0">
                <a:cs typeface="Times New Roman" panose="02020603050405020304" pitchFamily="18" charset="0"/>
              </a:rPr>
              <a:t>, yg </a:t>
            </a:r>
            <a:r>
              <a:rPr lang="en-US" dirty="0" err="1" smtClean="0">
                <a:cs typeface="Times New Roman" panose="02020603050405020304" pitchFamily="18" charset="0"/>
              </a:rPr>
              <a:t>memiliki</a:t>
            </a:r>
            <a:r>
              <a:rPr lang="en-US" dirty="0" smtClean="0">
                <a:cs typeface="Times New Roman" panose="02020603050405020304" pitchFamily="18" charset="0"/>
              </a:rPr>
              <a:t> </a:t>
            </a:r>
            <a:r>
              <a:rPr lang="en-US" dirty="0" err="1" smtClean="0">
                <a:cs typeface="Times New Roman" panose="02020603050405020304" pitchFamily="18" charset="0"/>
              </a:rPr>
              <a:t>keunggulan</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mendukung</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digunakan</a:t>
            </a:r>
            <a:r>
              <a:rPr lang="en-US" dirty="0" smtClean="0">
                <a:cs typeface="Times New Roman" panose="02020603050405020304" pitchFamily="18" charset="0"/>
              </a:rPr>
              <a:t> </a:t>
            </a:r>
            <a:r>
              <a:rPr lang="en-US" dirty="0" err="1" smtClean="0">
                <a:cs typeface="Times New Roman" panose="02020603050405020304" pitchFamily="18" charset="0"/>
              </a:rPr>
              <a:t>pd</a:t>
            </a:r>
            <a:r>
              <a:rPr lang="en-US" dirty="0" smtClean="0">
                <a:cs typeface="Times New Roman" panose="02020603050405020304" pitchFamily="18" charset="0"/>
              </a:rPr>
              <a:t> </a:t>
            </a:r>
            <a:r>
              <a:rPr lang="en-US" dirty="0" err="1" smtClean="0">
                <a:cs typeface="Times New Roman" panose="02020603050405020304" pitchFamily="18" charset="0"/>
              </a:rPr>
              <a:t>bidang</a:t>
            </a:r>
            <a:r>
              <a:rPr lang="en-US" dirty="0" smtClean="0">
                <a:cs typeface="Times New Roman" panose="02020603050405020304" pitchFamily="18" charset="0"/>
              </a:rPr>
              <a:t> </a:t>
            </a:r>
            <a:r>
              <a:rPr lang="en-US" dirty="0" err="1" smtClean="0">
                <a:cs typeface="Times New Roman" panose="02020603050405020304" pitchFamily="18" charset="0"/>
              </a:rPr>
              <a:t>tertentu</a:t>
            </a:r>
            <a:r>
              <a:rPr lang="en-US" dirty="0" smtClean="0">
                <a:cs typeface="Times New Roman" panose="02020603050405020304" pitchFamily="18" charset="0"/>
              </a:rPr>
              <a:t>; </a:t>
            </a:r>
            <a:r>
              <a:rPr lang="en-US" dirty="0" err="1" smtClean="0">
                <a:cs typeface="Times New Roman" panose="02020603050405020304" pitchFamily="18" charset="0"/>
              </a:rPr>
              <a:t>kondisi</a:t>
            </a:r>
            <a:r>
              <a:rPr lang="en-US" dirty="0" smtClean="0">
                <a:cs typeface="Times New Roman" panose="02020603050405020304" pitchFamily="18" charset="0"/>
              </a:rPr>
              <a:t> </a:t>
            </a:r>
            <a:r>
              <a:rPr lang="en-US" dirty="0" err="1" smtClean="0">
                <a:cs typeface="Times New Roman" panose="02020603050405020304" pitchFamily="18" charset="0"/>
              </a:rPr>
              <a:t>fisik</a:t>
            </a:r>
            <a:r>
              <a:rPr lang="en-US" dirty="0" smtClean="0">
                <a:cs typeface="Times New Roman" panose="02020603050405020304" pitchFamily="18" charset="0"/>
              </a:rPr>
              <a:t> </a:t>
            </a:r>
            <a:r>
              <a:rPr lang="en-US" dirty="0" err="1" smtClean="0">
                <a:cs typeface="Times New Roman" panose="02020603050405020304" pitchFamily="18" charset="0"/>
              </a:rPr>
              <a:t>pd</a:t>
            </a:r>
            <a:r>
              <a:rPr lang="en-US" dirty="0" smtClean="0">
                <a:cs typeface="Times New Roman" panose="02020603050405020304" pitchFamily="18" charset="0"/>
              </a:rPr>
              <a:t> orang </a:t>
            </a:r>
            <a:r>
              <a:rPr lang="en-US" dirty="0" err="1" smtClean="0">
                <a:cs typeface="Times New Roman" panose="02020603050405020304" pitchFamily="18" charset="0"/>
              </a:rPr>
              <a:t>berbakat</a:t>
            </a:r>
            <a:r>
              <a:rPr lang="en-US" dirty="0" smtClean="0">
                <a:cs typeface="Times New Roman" panose="02020603050405020304" pitchFamily="18" charset="0"/>
              </a:rPr>
              <a:t> </a:t>
            </a:r>
            <a:r>
              <a:rPr lang="en-US" dirty="0" err="1" smtClean="0">
                <a:cs typeface="Times New Roman" panose="02020603050405020304" pitchFamily="18" charset="0"/>
              </a:rPr>
              <a:t>tersedia</a:t>
            </a:r>
            <a:r>
              <a:rPr lang="en-US" dirty="0" smtClean="0">
                <a:cs typeface="Times New Roman" panose="02020603050405020304" pitchFamily="18" charset="0"/>
              </a:rPr>
              <a:t> </a:t>
            </a:r>
            <a:r>
              <a:rPr lang="en-US" dirty="0" err="1" smtClean="0">
                <a:cs typeface="Times New Roman" panose="02020603050405020304" pitchFamily="18" charset="0"/>
              </a:rPr>
              <a:t>lebih</a:t>
            </a:r>
            <a:r>
              <a:rPr lang="en-US" dirty="0" smtClean="0">
                <a:cs typeface="Times New Roman" panose="02020603050405020304" pitchFamily="18" charset="0"/>
              </a:rPr>
              <a:t> </a:t>
            </a:r>
            <a:r>
              <a:rPr lang="en-US" dirty="0" err="1" smtClean="0">
                <a:cs typeface="Times New Roman" panose="02020603050405020304" pitchFamily="18" charset="0"/>
              </a:rPr>
              <a:t>baik</a:t>
            </a:r>
            <a:r>
              <a:rPr lang="en-US" dirty="0" smtClean="0">
                <a:cs typeface="Times New Roman" panose="02020603050405020304" pitchFamily="18" charset="0"/>
              </a:rPr>
              <a:t> </a:t>
            </a:r>
            <a:r>
              <a:rPr lang="en-US" dirty="0" err="1" smtClean="0">
                <a:cs typeface="Times New Roman" panose="02020603050405020304" pitchFamily="18" charset="0"/>
              </a:rPr>
              <a:t>jika</a:t>
            </a:r>
            <a:r>
              <a:rPr lang="en-US" dirty="0" smtClean="0">
                <a:cs typeface="Times New Roman" panose="02020603050405020304" pitchFamily="18" charset="0"/>
              </a:rPr>
              <a:t> </a:t>
            </a:r>
            <a:r>
              <a:rPr lang="en-US" dirty="0" err="1" smtClean="0">
                <a:cs typeface="Times New Roman" panose="02020603050405020304" pitchFamily="18" charset="0"/>
              </a:rPr>
              <a:t>dibandingkan</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orang yang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berbakat</a:t>
            </a:r>
            <a:r>
              <a:rPr lang="en-US" dirty="0" smtClean="0">
                <a:cs typeface="Times New Roman" panose="02020603050405020304" pitchFamily="18" charset="0"/>
              </a:rPr>
              <a:t>; </a:t>
            </a:r>
            <a:r>
              <a:rPr lang="en-US" dirty="0" err="1" smtClean="0">
                <a:cs typeface="Times New Roman" panose="02020603050405020304" pitchFamily="18" charset="0"/>
              </a:rPr>
              <a:t>tetapi</a:t>
            </a:r>
            <a:r>
              <a:rPr lang="en-US" dirty="0" smtClean="0">
                <a:cs typeface="Times New Roman" panose="02020603050405020304" pitchFamily="18" charset="0"/>
              </a:rPr>
              <a:t>, </a:t>
            </a:r>
            <a:r>
              <a:rPr lang="en-US" dirty="0" err="1" smtClean="0">
                <a:cs typeface="Times New Roman" panose="02020603050405020304" pitchFamily="18" charset="0"/>
              </a:rPr>
              <a:t>kondisi</a:t>
            </a:r>
            <a:r>
              <a:rPr lang="en-US" dirty="0" smtClean="0">
                <a:cs typeface="Times New Roman" panose="02020603050405020304" pitchFamily="18" charset="0"/>
              </a:rPr>
              <a:t> </a:t>
            </a:r>
            <a:r>
              <a:rPr lang="en-US" dirty="0" err="1" smtClean="0">
                <a:cs typeface="Times New Roman" panose="02020603050405020304" pitchFamily="18" charset="0"/>
              </a:rPr>
              <a:t>tersebut</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akan</a:t>
            </a:r>
            <a:r>
              <a:rPr lang="en-US" dirty="0" smtClean="0">
                <a:cs typeface="Times New Roman" panose="02020603050405020304" pitchFamily="18" charset="0"/>
              </a:rPr>
              <a:t> </a:t>
            </a:r>
            <a:r>
              <a:rPr lang="en-US" dirty="0" err="1" smtClean="0">
                <a:cs typeface="Times New Roman" panose="02020603050405020304" pitchFamily="18" charset="0"/>
              </a:rPr>
              <a:t>termunculkan</a:t>
            </a:r>
            <a:r>
              <a:rPr lang="en-US" dirty="0" smtClean="0">
                <a:cs typeface="Times New Roman" panose="02020603050405020304" pitchFamily="18" charset="0"/>
              </a:rPr>
              <a:t>, </a:t>
            </a:r>
            <a:r>
              <a:rPr lang="en-US" dirty="0" err="1" smtClean="0">
                <a:cs typeface="Times New Roman" panose="02020603050405020304" pitchFamily="18" charset="0"/>
              </a:rPr>
              <a:t>apalagi</a:t>
            </a:r>
            <a:r>
              <a:rPr lang="en-US" dirty="0" smtClean="0">
                <a:cs typeface="Times New Roman" panose="02020603050405020304" pitchFamily="18" charset="0"/>
              </a:rPr>
              <a:t> </a:t>
            </a:r>
            <a:r>
              <a:rPr lang="en-US" dirty="0" err="1" smtClean="0">
                <a:cs typeface="Times New Roman" panose="02020603050405020304" pitchFamily="18" charset="0"/>
              </a:rPr>
              <a:t>menjadi</a:t>
            </a:r>
            <a:r>
              <a:rPr lang="en-US" dirty="0" smtClean="0">
                <a:cs typeface="Times New Roman" panose="02020603050405020304" pitchFamily="18" charset="0"/>
              </a:rPr>
              <a:t> </a:t>
            </a:r>
            <a:r>
              <a:rPr lang="en-US" dirty="0" err="1" smtClean="0">
                <a:cs typeface="Times New Roman" panose="02020603050405020304" pitchFamily="18" charset="0"/>
              </a:rPr>
              <a:t>maksimal</a:t>
            </a:r>
            <a:r>
              <a:rPr lang="en-US" dirty="0" smtClean="0">
                <a:cs typeface="Times New Roman" panose="02020603050405020304" pitchFamily="18" charset="0"/>
              </a:rPr>
              <a:t>, </a:t>
            </a:r>
            <a:r>
              <a:rPr lang="en-US" dirty="0" err="1" smtClean="0">
                <a:cs typeface="Times New Roman" panose="02020603050405020304" pitchFamily="18" charset="0"/>
              </a:rPr>
              <a:t>jika</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dilatih</a:t>
            </a:r>
            <a:r>
              <a:rPr lang="en-US" dirty="0" smtClean="0">
                <a:cs typeface="Times New Roman" panose="02020603050405020304" pitchFamily="18" charset="0"/>
              </a:rPr>
              <a:t>. </a:t>
            </a:r>
            <a:endParaRPr lang="en-US" dirty="0">
              <a:cs typeface="Times New Roman" panose="02020603050405020304" pitchFamily="18" charset="0"/>
            </a:endParaRPr>
          </a:p>
        </p:txBody>
      </p:sp>
    </p:spTree>
    <p:extLst>
      <p:ext uri="{BB962C8B-B14F-4D97-AF65-F5344CB8AC3E}">
        <p14:creationId xmlns:p14="http://schemas.microsoft.com/office/powerpoint/2010/main" val="378096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335280"/>
            <a:ext cx="11247120" cy="6522720"/>
          </a:xfrm>
        </p:spPr>
        <p:txBody>
          <a:bodyPr>
            <a:noAutofit/>
          </a:bodyPr>
          <a:lstStyle/>
          <a:p>
            <a:pPr marL="0" indent="0">
              <a:buNone/>
            </a:pPr>
            <a:r>
              <a:rPr lang="en-US" sz="3200" b="1" dirty="0" smtClean="0">
                <a:cs typeface="Times New Roman" panose="02020603050405020304" pitchFamily="18" charset="0"/>
              </a:rPr>
              <a:t>PRIBADI KREATIF</a:t>
            </a:r>
          </a:p>
          <a:p>
            <a:pPr marL="0" indent="0">
              <a:buNone/>
            </a:pPr>
            <a:r>
              <a:rPr lang="en-US" sz="2400" dirty="0" err="1" smtClean="0">
                <a:cs typeface="Times New Roman" panose="02020603050405020304" pitchFamily="18" charset="0"/>
              </a:rPr>
              <a:t>Seniman</a:t>
            </a:r>
            <a:r>
              <a:rPr lang="en-US" sz="2400" dirty="0" smtClean="0">
                <a:cs typeface="Times New Roman" panose="02020603050405020304" pitchFamily="18" charset="0"/>
              </a:rPr>
              <a:t> </a:t>
            </a:r>
            <a:r>
              <a:rPr lang="en-US" sz="2400" dirty="0" err="1" smtClean="0">
                <a:cs typeface="Times New Roman" panose="02020603050405020304" pitchFamily="18" charset="0"/>
              </a:rPr>
              <a:t>sering</a:t>
            </a:r>
            <a:r>
              <a:rPr lang="en-US" sz="2400" dirty="0" smtClean="0">
                <a:cs typeface="Times New Roman" panose="02020603050405020304" pitchFamily="18" charset="0"/>
              </a:rPr>
              <a:t> </a:t>
            </a:r>
            <a:r>
              <a:rPr lang="en-US" sz="2400" dirty="0" err="1" smtClean="0">
                <a:cs typeface="Times New Roman" panose="02020603050405020304" pitchFamily="18" charset="0"/>
              </a:rPr>
              <a:t>diidentikkan</a:t>
            </a:r>
            <a:r>
              <a:rPr lang="en-US" sz="2400" dirty="0" smtClean="0">
                <a:cs typeface="Times New Roman" panose="02020603050405020304" pitchFamily="18" charset="0"/>
              </a:rPr>
              <a:t> </a:t>
            </a:r>
            <a:r>
              <a:rPr lang="en-US" sz="2400" dirty="0" err="1" smtClean="0">
                <a:cs typeface="Times New Roman" panose="02020603050405020304" pitchFamily="18" charset="0"/>
              </a:rPr>
              <a:t>sbg</a:t>
            </a:r>
            <a:r>
              <a:rPr lang="en-US" sz="2400" dirty="0" smtClean="0">
                <a:cs typeface="Times New Roman" panose="02020603050405020304" pitchFamily="18" charset="0"/>
              </a:rPr>
              <a:t> </a:t>
            </a:r>
            <a:r>
              <a:rPr lang="en-US" sz="2400" dirty="0" err="1" smtClean="0">
                <a:cs typeface="Times New Roman" panose="02020603050405020304" pitchFamily="18" charset="0"/>
              </a:rPr>
              <a:t>pribadi</a:t>
            </a:r>
            <a:r>
              <a:rPr lang="en-US" sz="2400" dirty="0" smtClean="0">
                <a:cs typeface="Times New Roman" panose="02020603050405020304" pitchFamily="18" charset="0"/>
              </a:rPr>
              <a:t> yg </a:t>
            </a:r>
            <a:r>
              <a:rPr lang="en-US" sz="2400" dirty="0" err="1" smtClean="0">
                <a:cs typeface="Times New Roman" panose="02020603050405020304" pitchFamily="18" charset="0"/>
              </a:rPr>
              <a:t>kreatif</a:t>
            </a:r>
            <a:r>
              <a:rPr lang="en-US" sz="2400" dirty="0" smtClean="0">
                <a:cs typeface="Times New Roman" panose="02020603050405020304" pitchFamily="18" charset="0"/>
              </a:rPr>
              <a:t>, </a:t>
            </a:r>
            <a:r>
              <a:rPr lang="en-US" sz="2400" dirty="0" err="1" smtClean="0">
                <a:cs typeface="Times New Roman" panose="02020603050405020304" pitchFamily="18" charset="0"/>
              </a:rPr>
              <a:t>meskipun</a:t>
            </a:r>
            <a:r>
              <a:rPr lang="en-US" sz="2400" dirty="0" smtClean="0">
                <a:cs typeface="Times New Roman" panose="02020603050405020304" pitchFamily="18" charset="0"/>
              </a:rPr>
              <a:t> </a:t>
            </a:r>
            <a:r>
              <a:rPr lang="en-US" sz="2400" dirty="0" err="1" smtClean="0">
                <a:cs typeface="Times New Roman" panose="02020603050405020304" pitchFamily="18" charset="0"/>
              </a:rPr>
              <a:t>pribadi</a:t>
            </a:r>
            <a:r>
              <a:rPr lang="en-US" sz="2400" dirty="0" smtClean="0">
                <a:cs typeface="Times New Roman" panose="02020603050405020304" pitchFamily="18" charset="0"/>
              </a:rPr>
              <a:t> </a:t>
            </a:r>
            <a:r>
              <a:rPr lang="en-US" sz="2400" dirty="0" err="1" smtClean="0">
                <a:cs typeface="Times New Roman" panose="02020603050405020304" pitchFamily="18" charset="0"/>
              </a:rPr>
              <a:t>kreatif</a:t>
            </a:r>
            <a:r>
              <a:rPr lang="en-US" sz="2400" dirty="0" smtClean="0">
                <a:cs typeface="Times New Roman" panose="02020603050405020304" pitchFamily="18" charset="0"/>
              </a:rPr>
              <a:t> </a:t>
            </a:r>
            <a:r>
              <a:rPr lang="en-US" sz="2400" dirty="0" err="1" smtClean="0">
                <a:cs typeface="Times New Roman" panose="02020603050405020304" pitchFamily="18" charset="0"/>
              </a:rPr>
              <a:t>bukan</a:t>
            </a:r>
            <a:r>
              <a:rPr lang="en-US" sz="2400" dirty="0" smtClean="0">
                <a:cs typeface="Times New Roman" panose="02020603050405020304" pitchFamily="18" charset="0"/>
              </a:rPr>
              <a:t> </a:t>
            </a:r>
            <a:r>
              <a:rPr lang="en-US" sz="2400" dirty="0" err="1" smtClean="0">
                <a:cs typeface="Times New Roman" panose="02020603050405020304" pitchFamily="18" charset="0"/>
              </a:rPr>
              <a:t>hanya</a:t>
            </a:r>
            <a:r>
              <a:rPr lang="en-US" sz="2400" dirty="0" smtClean="0">
                <a:cs typeface="Times New Roman" panose="02020603050405020304" pitchFamily="18" charset="0"/>
              </a:rPr>
              <a:t> </a:t>
            </a:r>
            <a:r>
              <a:rPr lang="en-US" sz="2400" dirty="0" err="1" smtClean="0">
                <a:cs typeface="Times New Roman" panose="02020603050405020304" pitchFamily="18" charset="0"/>
              </a:rPr>
              <a:t>monopoli</a:t>
            </a:r>
            <a:r>
              <a:rPr lang="en-US" sz="2400" dirty="0" smtClean="0">
                <a:cs typeface="Times New Roman" panose="02020603050405020304" pitchFamily="18" charset="0"/>
              </a:rPr>
              <a:t> </a:t>
            </a:r>
            <a:r>
              <a:rPr lang="en-US" sz="2400" dirty="0" err="1" smtClean="0">
                <a:cs typeface="Times New Roman" panose="02020603050405020304" pitchFamily="18" charset="0"/>
              </a:rPr>
              <a:t>seniman</a:t>
            </a:r>
            <a:r>
              <a:rPr lang="en-US" sz="2400" dirty="0" smtClean="0">
                <a:cs typeface="Times New Roman" panose="02020603050405020304" pitchFamily="18" charset="0"/>
              </a:rPr>
              <a:t>. </a:t>
            </a:r>
            <a:r>
              <a:rPr lang="en-US" sz="2400" dirty="0" err="1" smtClean="0">
                <a:cs typeface="Times New Roman" panose="02020603050405020304" pitchFamily="18" charset="0"/>
              </a:rPr>
              <a:t>Ciri</a:t>
            </a:r>
            <a:r>
              <a:rPr lang="en-US" sz="2400" dirty="0" smtClean="0">
                <a:cs typeface="Times New Roman" panose="02020603050405020304" pitchFamily="18" charset="0"/>
              </a:rPr>
              <a:t> </a:t>
            </a:r>
            <a:r>
              <a:rPr lang="en-US" sz="2400" dirty="0" err="1" smtClean="0">
                <a:cs typeface="Times New Roman" panose="02020603050405020304" pitchFamily="18" charset="0"/>
              </a:rPr>
              <a:t>pribadi</a:t>
            </a:r>
            <a:r>
              <a:rPr lang="en-US" sz="2400" dirty="0" smtClean="0">
                <a:cs typeface="Times New Roman" panose="02020603050405020304" pitchFamily="18" charset="0"/>
              </a:rPr>
              <a:t> </a:t>
            </a:r>
            <a:r>
              <a:rPr lang="en-US" sz="2400" dirty="0" err="1" smtClean="0">
                <a:cs typeface="Times New Roman" panose="02020603050405020304" pitchFamily="18" charset="0"/>
              </a:rPr>
              <a:t>kreatif</a:t>
            </a:r>
            <a:r>
              <a:rPr lang="en-US" sz="2400" dirty="0" smtClean="0">
                <a:cs typeface="Times New Roman" panose="02020603050405020304" pitchFamily="18" charset="0"/>
              </a:rPr>
              <a:t> </a:t>
            </a:r>
            <a:r>
              <a:rPr lang="en-US" sz="2400" dirty="0" err="1" smtClean="0">
                <a:cs typeface="Times New Roman" panose="02020603050405020304" pitchFamily="18" charset="0"/>
              </a:rPr>
              <a:t>telah</a:t>
            </a:r>
            <a:r>
              <a:rPr lang="en-US" sz="2400" dirty="0" smtClean="0">
                <a:cs typeface="Times New Roman" panose="02020603050405020304" pitchFamily="18" charset="0"/>
              </a:rPr>
              <a:t> </a:t>
            </a:r>
            <a:r>
              <a:rPr lang="en-US" sz="2400" dirty="0" err="1" smtClean="0">
                <a:cs typeface="Times New Roman" panose="02020603050405020304" pitchFamily="18" charset="0"/>
              </a:rPr>
              <a:t>diidentifikasi</a:t>
            </a:r>
            <a:r>
              <a:rPr lang="en-US" sz="2400" dirty="0" smtClean="0">
                <a:cs typeface="Times New Roman" panose="02020603050405020304" pitchFamily="18" charset="0"/>
              </a:rPr>
              <a:t> </a:t>
            </a:r>
            <a:r>
              <a:rPr lang="en-US" sz="2400" dirty="0" err="1" smtClean="0">
                <a:cs typeface="Times New Roman" panose="02020603050405020304" pitchFamily="18" charset="0"/>
              </a:rPr>
              <a:t>oleh</a:t>
            </a:r>
            <a:r>
              <a:rPr lang="en-US" sz="2400" dirty="0" smtClean="0">
                <a:cs typeface="Times New Roman" panose="02020603050405020304" pitchFamily="18" charset="0"/>
              </a:rPr>
              <a:t> </a:t>
            </a:r>
            <a:r>
              <a:rPr lang="en-US" sz="2400" dirty="0" err="1" smtClean="0">
                <a:cs typeface="Times New Roman" panose="02020603050405020304" pitchFamily="18" charset="0"/>
              </a:rPr>
              <a:t>berbagai</a:t>
            </a:r>
            <a:r>
              <a:rPr lang="en-US" sz="2400" dirty="0" smtClean="0">
                <a:cs typeface="Times New Roman" panose="02020603050405020304" pitchFamily="18" charset="0"/>
              </a:rPr>
              <a:t> </a:t>
            </a:r>
            <a:r>
              <a:rPr lang="en-US" sz="2400" dirty="0" err="1" smtClean="0">
                <a:cs typeface="Times New Roman" panose="02020603050405020304" pitchFamily="18" charset="0"/>
              </a:rPr>
              <a:t>pemikir</a:t>
            </a:r>
            <a:r>
              <a:rPr lang="en-US" sz="2400" dirty="0">
                <a:cs typeface="Times New Roman" panose="02020603050405020304" pitchFamily="18" charset="0"/>
              </a:rPr>
              <a:t>. </a:t>
            </a:r>
            <a:r>
              <a:rPr lang="en-US" sz="2400" dirty="0" err="1" smtClean="0">
                <a:cs typeface="Times New Roman" panose="02020603050405020304" pitchFamily="18" charset="0"/>
              </a:rPr>
              <a:t>Csikzentmihalyi</a:t>
            </a:r>
            <a:r>
              <a:rPr lang="en-US" sz="2400" dirty="0" smtClean="0">
                <a:cs typeface="Times New Roman" panose="02020603050405020304" pitchFamily="18" charset="0"/>
              </a:rPr>
              <a:t> </a:t>
            </a:r>
            <a:r>
              <a:rPr lang="en-US" sz="2400" dirty="0" err="1" smtClean="0">
                <a:cs typeface="Times New Roman" panose="02020603050405020304" pitchFamily="18" charset="0"/>
              </a:rPr>
              <a:t>mengemukakan</a:t>
            </a:r>
            <a:r>
              <a:rPr lang="en-US" sz="2400" dirty="0" smtClean="0">
                <a:cs typeface="Times New Roman" panose="02020603050405020304" pitchFamily="18" charset="0"/>
              </a:rPr>
              <a:t> </a:t>
            </a:r>
            <a:r>
              <a:rPr lang="en-US" sz="2400" dirty="0" err="1" smtClean="0">
                <a:cs typeface="Times New Roman" panose="02020603050405020304" pitchFamily="18" charset="0"/>
              </a:rPr>
              <a:t>sepuluh</a:t>
            </a:r>
            <a:r>
              <a:rPr lang="en-US" sz="2400" dirty="0" smtClean="0">
                <a:cs typeface="Times New Roman" panose="02020603050405020304" pitchFamily="18" charset="0"/>
              </a:rPr>
              <a:t> </a:t>
            </a:r>
            <a:r>
              <a:rPr lang="en-US" sz="2400" dirty="0" err="1" smtClean="0">
                <a:cs typeface="Times New Roman" panose="02020603050405020304" pitchFamily="18" charset="0"/>
              </a:rPr>
              <a:t>ciri</a:t>
            </a:r>
            <a:r>
              <a:rPr lang="en-US" sz="2400" dirty="0" smtClean="0">
                <a:cs typeface="Times New Roman" panose="02020603050405020304" pitchFamily="18" charset="0"/>
              </a:rPr>
              <a:t> </a:t>
            </a:r>
            <a:r>
              <a:rPr lang="en-US" sz="2400" dirty="0" err="1" smtClean="0">
                <a:cs typeface="Times New Roman" panose="02020603050405020304" pitchFamily="18" charset="0"/>
              </a:rPr>
              <a:t>pribadi</a:t>
            </a:r>
            <a:r>
              <a:rPr lang="en-US" sz="2400" dirty="0" smtClean="0">
                <a:cs typeface="Times New Roman" panose="02020603050405020304" pitchFamily="18" charset="0"/>
              </a:rPr>
              <a:t> </a:t>
            </a:r>
            <a:r>
              <a:rPr lang="en-US" sz="2400" dirty="0" err="1" smtClean="0">
                <a:cs typeface="Times New Roman" panose="02020603050405020304" pitchFamily="18" charset="0"/>
              </a:rPr>
              <a:t>kreatif</a:t>
            </a:r>
            <a:r>
              <a:rPr lang="en-US" sz="2400" dirty="0" smtClean="0">
                <a:cs typeface="Times New Roman" panose="02020603050405020304" pitchFamily="18" charset="0"/>
              </a:rPr>
              <a:t> yg sekilas </a:t>
            </a:r>
            <a:r>
              <a:rPr lang="en-US" sz="2400" dirty="0" err="1" smtClean="0">
                <a:cs typeface="Times New Roman" panose="02020603050405020304" pitchFamily="18" charset="0"/>
              </a:rPr>
              <a:t>paradoksal</a:t>
            </a:r>
            <a:r>
              <a:rPr lang="en-US" sz="2400" dirty="0" smtClean="0">
                <a:cs typeface="Times New Roman" panose="02020603050405020304" pitchFamily="18" charset="0"/>
              </a:rPr>
              <a:t> </a:t>
            </a:r>
            <a:r>
              <a:rPr lang="en-US" sz="2400" dirty="0" err="1" smtClean="0">
                <a:cs typeface="Times New Roman" panose="02020603050405020304" pitchFamily="18" charset="0"/>
              </a:rPr>
              <a:t>tapi</a:t>
            </a:r>
            <a:r>
              <a:rPr lang="en-US" sz="2400" dirty="0" smtClean="0">
                <a:cs typeface="Times New Roman" panose="02020603050405020304" pitchFamily="18" charset="0"/>
              </a:rPr>
              <a:t> </a:t>
            </a:r>
            <a:r>
              <a:rPr lang="en-US" sz="2400" dirty="0" err="1" smtClean="0">
                <a:cs typeface="Times New Roman" panose="02020603050405020304" pitchFamily="18" charset="0"/>
              </a:rPr>
              <a:t>saling</a:t>
            </a:r>
            <a:r>
              <a:rPr lang="en-US" sz="2400" dirty="0" smtClean="0">
                <a:cs typeface="Times New Roman" panose="02020603050405020304" pitchFamily="18" charset="0"/>
              </a:rPr>
              <a:t> </a:t>
            </a:r>
            <a:r>
              <a:rPr lang="en-US" sz="2400" dirty="0" err="1" smtClean="0">
                <a:cs typeface="Times New Roman" panose="02020603050405020304" pitchFamily="18" charset="0"/>
              </a:rPr>
              <a:t>terpadu</a:t>
            </a:r>
            <a:r>
              <a:rPr lang="en-US" sz="2400" dirty="0" smtClean="0">
                <a:cs typeface="Times New Roman" panose="02020603050405020304" pitchFamily="18" charset="0"/>
              </a:rPr>
              <a:t> </a:t>
            </a:r>
            <a:r>
              <a:rPr lang="en-US" sz="2400" dirty="0" err="1" smtClean="0">
                <a:cs typeface="Times New Roman" panose="02020603050405020304" pitchFamily="18" charset="0"/>
              </a:rPr>
              <a:t>secara</a:t>
            </a:r>
            <a:r>
              <a:rPr lang="en-US" sz="2400" dirty="0" smtClean="0">
                <a:cs typeface="Times New Roman" panose="02020603050405020304" pitchFamily="18" charset="0"/>
              </a:rPr>
              <a:t> </a:t>
            </a:r>
            <a:r>
              <a:rPr lang="en-US" sz="2400" dirty="0" err="1" smtClean="0">
                <a:cs typeface="Times New Roman" panose="02020603050405020304" pitchFamily="18" charset="0"/>
              </a:rPr>
              <a:t>dialektis. </a:t>
            </a:r>
          </a:p>
          <a:p>
            <a:pPr marL="0" indent="0">
              <a:buNone/>
            </a:pPr>
            <a:r>
              <a:rPr lang="en-US" sz="2400" dirty="0" err="1">
                <a:cs typeface="Times New Roman" panose="02020603050405020304" pitchFamily="18" charset="0"/>
              </a:rPr>
              <a:t>(1) </a:t>
            </a:r>
            <a:r>
              <a:rPr lang="en-US" sz="2400" dirty="0" err="1" smtClean="0">
                <a:cs typeface="Times New Roman" panose="02020603050405020304" pitchFamily="18" charset="0"/>
              </a:rPr>
              <a:t>mempunyai</a:t>
            </a:r>
            <a:r>
              <a:rPr lang="en-US" sz="2400" dirty="0" smtClean="0">
                <a:cs typeface="Times New Roman" panose="02020603050405020304" pitchFamily="18" charset="0"/>
              </a:rPr>
              <a:t> </a:t>
            </a:r>
            <a:r>
              <a:rPr lang="en-US" sz="2400" dirty="0" err="1" smtClean="0">
                <a:cs typeface="Times New Roman" panose="02020603050405020304" pitchFamily="18" charset="0"/>
              </a:rPr>
              <a:t>kekuatan</a:t>
            </a:r>
            <a:r>
              <a:rPr lang="en-US" sz="2400" dirty="0" smtClean="0">
                <a:cs typeface="Times New Roman" panose="02020603050405020304" pitchFamily="18" charset="0"/>
              </a:rPr>
              <a:t> energi </a:t>
            </a:r>
            <a:r>
              <a:rPr lang="en-US" sz="2400" dirty="0" err="1" smtClean="0">
                <a:cs typeface="Times New Roman" panose="02020603050405020304" pitchFamily="18" charset="0"/>
              </a:rPr>
              <a:t>fisik</a:t>
            </a:r>
            <a:r>
              <a:rPr lang="en-US" sz="2400" dirty="0" smtClean="0">
                <a:cs typeface="Times New Roman" panose="02020603050405020304" pitchFamily="18" charset="0"/>
              </a:rPr>
              <a:t> yg </a:t>
            </a:r>
            <a:r>
              <a:rPr lang="en-US" sz="2400" dirty="0" err="1" smtClean="0">
                <a:cs typeface="Times New Roman" panose="02020603050405020304" pitchFamily="18" charset="0"/>
              </a:rPr>
              <a:t>memungkinkan</a:t>
            </a:r>
            <a:r>
              <a:rPr lang="en-US" sz="2400" dirty="0" smtClean="0">
                <a:cs typeface="Times New Roman" panose="02020603050405020304" pitchFamily="18" charset="0"/>
              </a:rPr>
              <a:t> </a:t>
            </a:r>
            <a:r>
              <a:rPr lang="en-US" sz="2400" dirty="0" err="1" smtClean="0">
                <a:cs typeface="Times New Roman" panose="02020603050405020304" pitchFamily="18" charset="0"/>
              </a:rPr>
              <a:t>mereka</a:t>
            </a:r>
            <a:r>
              <a:rPr lang="en-US" sz="2400" dirty="0" smtClean="0">
                <a:cs typeface="Times New Roman" panose="02020603050405020304" pitchFamily="18" charset="0"/>
              </a:rPr>
              <a:t> </a:t>
            </a:r>
            <a:r>
              <a:rPr lang="en-US" sz="2400" dirty="0" err="1" smtClean="0">
                <a:cs typeface="Times New Roman" panose="02020603050405020304" pitchFamily="18" charset="0"/>
              </a:rPr>
              <a:t>bekerja</a:t>
            </a:r>
            <a:r>
              <a:rPr lang="en-US" sz="2400" dirty="0" smtClean="0">
                <a:cs typeface="Times New Roman" panose="02020603050405020304" pitchFamily="18" charset="0"/>
              </a:rPr>
              <a:t> </a:t>
            </a:r>
            <a:r>
              <a:rPr lang="en-US" sz="2400" dirty="0" err="1" smtClean="0">
                <a:cs typeface="Times New Roman" panose="02020603050405020304" pitchFamily="18" charset="0"/>
              </a:rPr>
              <a:t>berjam</a:t>
            </a:r>
            <a:r>
              <a:rPr lang="en-US" sz="2400" dirty="0" smtClean="0">
                <a:cs typeface="Times New Roman" panose="02020603050405020304" pitchFamily="18" charset="0"/>
              </a:rPr>
              <a:t>-jam </a:t>
            </a:r>
            <a:r>
              <a:rPr lang="en-US" sz="2400" dirty="0" err="1" smtClean="0">
                <a:cs typeface="Times New Roman" panose="02020603050405020304" pitchFamily="18" charset="0"/>
              </a:rPr>
              <a:t>dgn</a:t>
            </a:r>
            <a:r>
              <a:rPr lang="en-US" sz="2400" dirty="0" smtClean="0">
                <a:cs typeface="Times New Roman" panose="02020603050405020304" pitchFamily="18" charset="0"/>
              </a:rPr>
              <a:t> </a:t>
            </a:r>
            <a:r>
              <a:rPr lang="en-US" sz="2400" dirty="0" err="1" smtClean="0">
                <a:cs typeface="Times New Roman" panose="02020603050405020304" pitchFamily="18" charset="0"/>
              </a:rPr>
              <a:t>konsentrasi</a:t>
            </a:r>
            <a:r>
              <a:rPr lang="en-US" sz="2400" dirty="0" smtClean="0">
                <a:cs typeface="Times New Roman" panose="02020603050405020304" pitchFamily="18" charset="0"/>
              </a:rPr>
              <a:t> </a:t>
            </a:r>
            <a:r>
              <a:rPr lang="en-US" sz="2400" dirty="0" err="1" smtClean="0">
                <a:cs typeface="Times New Roman" panose="02020603050405020304" pitchFamily="18" charset="0"/>
              </a:rPr>
              <a:t>penuh</a:t>
            </a:r>
            <a:r>
              <a:rPr lang="en-US" sz="2400" dirty="0" smtClean="0">
                <a:cs typeface="Times New Roman" panose="02020603050405020304" pitchFamily="18" charset="0"/>
              </a:rPr>
              <a:t>, </a:t>
            </a:r>
            <a:r>
              <a:rPr lang="en-US" sz="2400" dirty="0" err="1" smtClean="0">
                <a:cs typeface="Times New Roman" panose="02020603050405020304" pitchFamily="18" charset="0"/>
              </a:rPr>
              <a:t>tetap</a:t>
            </a:r>
            <a:r>
              <a:rPr lang="en-US" sz="2400" dirty="0" smtClean="0">
                <a:cs typeface="Times New Roman" panose="02020603050405020304" pitchFamily="18" charset="0"/>
              </a:rPr>
              <a:t> </a:t>
            </a:r>
            <a:r>
              <a:rPr lang="en-US" sz="2400" dirty="0" err="1" smtClean="0">
                <a:cs typeface="Times New Roman" panose="02020603050405020304" pitchFamily="18" charset="0"/>
              </a:rPr>
              <a:t>merasa</a:t>
            </a:r>
            <a:r>
              <a:rPr lang="en-US" sz="2400" dirty="0" smtClean="0">
                <a:cs typeface="Times New Roman" panose="02020603050405020304" pitchFamily="18" charset="0"/>
              </a:rPr>
              <a:t> </a:t>
            </a:r>
            <a:r>
              <a:rPr lang="en-US" sz="2400" dirty="0" err="1" smtClean="0">
                <a:cs typeface="Times New Roman" panose="02020603050405020304" pitchFamily="18" charset="0"/>
              </a:rPr>
              <a:t>tenang</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rileks</a:t>
            </a:r>
            <a:r>
              <a:rPr lang="en-US" sz="2400" dirty="0" smtClean="0">
                <a:cs typeface="Times New Roman" panose="02020603050405020304" pitchFamily="18" charset="0"/>
              </a:rPr>
              <a:t>, </a:t>
            </a:r>
            <a:r>
              <a:rPr lang="en-US" sz="2400" dirty="0" err="1" smtClean="0">
                <a:cs typeface="Times New Roman" panose="02020603050405020304" pitchFamily="18" charset="0"/>
              </a:rPr>
              <a:t>bergantung</a:t>
            </a:r>
            <a:r>
              <a:rPr lang="en-US" sz="2400" dirty="0" smtClean="0">
                <a:cs typeface="Times New Roman" panose="02020603050405020304" pitchFamily="18" charset="0"/>
              </a:rPr>
              <a:t> </a:t>
            </a:r>
            <a:r>
              <a:rPr lang="en-US" sz="2400" dirty="0" err="1" smtClean="0">
                <a:cs typeface="Times New Roman" panose="02020603050405020304" pitchFamily="18" charset="0"/>
              </a:rPr>
              <a:t>pd</a:t>
            </a:r>
            <a:r>
              <a:rPr lang="en-US" sz="2400" dirty="0" smtClean="0">
                <a:cs typeface="Times New Roman" panose="02020603050405020304" pitchFamily="18" charset="0"/>
              </a:rPr>
              <a:t> </a:t>
            </a:r>
            <a:r>
              <a:rPr lang="en-US" sz="2400" dirty="0" err="1" smtClean="0">
                <a:cs typeface="Times New Roman" panose="02020603050405020304" pitchFamily="18" charset="0"/>
              </a:rPr>
              <a:t>situasinya; (2) </a:t>
            </a:r>
            <a:r>
              <a:rPr lang="en-US" sz="2400" dirty="0" err="1">
                <a:cs typeface="Times New Roman" panose="02020603050405020304" pitchFamily="18" charset="0"/>
              </a:rPr>
              <a:t>c</a:t>
            </a:r>
            <a:r>
              <a:rPr lang="en-US" sz="2400" dirty="0" err="1" smtClean="0">
                <a:cs typeface="Times New Roman" panose="02020603050405020304" pitchFamily="18" charset="0"/>
              </a:rPr>
              <a:t>erdas</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cerdik</a:t>
            </a:r>
            <a:r>
              <a:rPr lang="en-US" sz="2400" dirty="0" smtClean="0">
                <a:cs typeface="Times New Roman" panose="02020603050405020304" pitchFamily="18" charset="0"/>
              </a:rPr>
              <a:t>, </a:t>
            </a:r>
            <a:r>
              <a:rPr lang="en-US" sz="2400" dirty="0" err="1" smtClean="0">
                <a:cs typeface="Times New Roman" panose="02020603050405020304" pitchFamily="18" charset="0"/>
              </a:rPr>
              <a:t>tetapi</a:t>
            </a:r>
            <a:r>
              <a:rPr lang="en-US" sz="2400" dirty="0" smtClean="0">
                <a:cs typeface="Times New Roman" panose="02020603050405020304" pitchFamily="18" charset="0"/>
              </a:rPr>
              <a:t> </a:t>
            </a:r>
            <a:r>
              <a:rPr lang="en-US" sz="2400" dirty="0" err="1" smtClean="0">
                <a:cs typeface="Times New Roman" panose="02020603050405020304" pitchFamily="18" charset="0"/>
              </a:rPr>
              <a:t>pd</a:t>
            </a:r>
            <a:r>
              <a:rPr lang="en-US" sz="2400" dirty="0" smtClean="0">
                <a:cs typeface="Times New Roman" panose="02020603050405020304" pitchFamily="18" charset="0"/>
              </a:rPr>
              <a:t> </a:t>
            </a:r>
            <a:r>
              <a:rPr lang="en-US" sz="2400" dirty="0" err="1" smtClean="0">
                <a:cs typeface="Times New Roman" panose="02020603050405020304" pitchFamily="18" charset="0"/>
              </a:rPr>
              <a:t>saat</a:t>
            </a:r>
            <a:r>
              <a:rPr lang="en-US" sz="2400" dirty="0" smtClean="0">
                <a:cs typeface="Times New Roman" panose="02020603050405020304" pitchFamily="18" charset="0"/>
              </a:rPr>
              <a:t> yg </a:t>
            </a:r>
            <a:r>
              <a:rPr lang="en-US" sz="2400" dirty="0" err="1" smtClean="0">
                <a:cs typeface="Times New Roman" panose="02020603050405020304" pitchFamily="18" charset="0"/>
              </a:rPr>
              <a:t>sama</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naif; (3) Disiplin</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bermain</a:t>
            </a:r>
            <a:r>
              <a:rPr lang="en-US" sz="2400" dirty="0" smtClean="0">
                <a:cs typeface="Times New Roman" panose="02020603050405020304" pitchFamily="18" charset="0"/>
              </a:rPr>
              <a:t> </a:t>
            </a:r>
            <a:r>
              <a:rPr lang="en-US" sz="2400" dirty="0" err="1" smtClean="0">
                <a:cs typeface="Times New Roman" panose="02020603050405020304" pitchFamily="18" charset="0"/>
              </a:rPr>
              <a:t>terkombinasi</a:t>
            </a:r>
            <a:r>
              <a:rPr lang="en-US" sz="2400" dirty="0" smtClean="0">
                <a:cs typeface="Times New Roman" panose="02020603050405020304" pitchFamily="18" charset="0"/>
              </a:rPr>
              <a:t> </a:t>
            </a:r>
            <a:r>
              <a:rPr lang="en-US" sz="2400" dirty="0" err="1" smtClean="0">
                <a:cs typeface="Times New Roman" panose="02020603050405020304" pitchFamily="18" charset="0"/>
              </a:rPr>
              <a:t>dalam</a:t>
            </a:r>
            <a:r>
              <a:rPr lang="en-US" sz="2400" dirty="0" smtClean="0">
                <a:cs typeface="Times New Roman" panose="02020603050405020304" pitchFamily="18" charset="0"/>
              </a:rPr>
              <a:t> </a:t>
            </a:r>
            <a:r>
              <a:rPr lang="en-US" sz="2400" dirty="0" err="1" smtClean="0">
                <a:cs typeface="Times New Roman" panose="02020603050405020304" pitchFamily="18" charset="0"/>
              </a:rPr>
              <a:t>satu</a:t>
            </a:r>
            <a:r>
              <a:rPr lang="en-US" sz="2400" dirty="0" smtClean="0">
                <a:cs typeface="Times New Roman" panose="02020603050405020304" pitchFamily="18" charset="0"/>
              </a:rPr>
              <a:t> </a:t>
            </a:r>
            <a:r>
              <a:rPr lang="en-US" sz="2400" dirty="0" err="1" smtClean="0">
                <a:cs typeface="Times New Roman" panose="02020603050405020304" pitchFamily="18" charset="0"/>
              </a:rPr>
              <a:t>sikap; (4) Dapat</a:t>
            </a:r>
            <a:r>
              <a:rPr lang="en-US" sz="2400" dirty="0" smtClean="0">
                <a:cs typeface="Times New Roman" panose="02020603050405020304" pitchFamily="18" charset="0"/>
              </a:rPr>
              <a:t> </a:t>
            </a:r>
            <a:r>
              <a:rPr lang="en-US" sz="2400" dirty="0" err="1" smtClean="0">
                <a:cs typeface="Times New Roman" panose="02020603050405020304" pitchFamily="18" charset="0"/>
              </a:rPr>
              <a:t>berselang-seling</a:t>
            </a:r>
            <a:r>
              <a:rPr lang="en-US" sz="2400" dirty="0" smtClean="0">
                <a:cs typeface="Times New Roman" panose="02020603050405020304" pitchFamily="18" charset="0"/>
              </a:rPr>
              <a:t> antara </a:t>
            </a:r>
            <a:r>
              <a:rPr lang="en-US" sz="2400" dirty="0" err="1" smtClean="0">
                <a:cs typeface="Times New Roman" panose="02020603050405020304" pitchFamily="18" charset="0"/>
              </a:rPr>
              <a:t>imajinasi</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fantasi</a:t>
            </a:r>
            <a:r>
              <a:rPr lang="en-US" sz="2400" dirty="0" smtClean="0">
                <a:cs typeface="Times New Roman" panose="02020603050405020304" pitchFamily="18" charset="0"/>
              </a:rPr>
              <a:t>, </a:t>
            </a:r>
            <a:r>
              <a:rPr lang="en-US" sz="2400" dirty="0" err="1" smtClean="0">
                <a:cs typeface="Times New Roman" panose="02020603050405020304" pitchFamily="18" charset="0"/>
              </a:rPr>
              <a:t>namun</a:t>
            </a:r>
            <a:r>
              <a:rPr lang="en-US" sz="2400" dirty="0" smtClean="0">
                <a:cs typeface="Times New Roman" panose="02020603050405020304" pitchFamily="18" charset="0"/>
              </a:rPr>
              <a:t> </a:t>
            </a:r>
            <a:r>
              <a:rPr lang="en-US" sz="2400" dirty="0" err="1" smtClean="0">
                <a:cs typeface="Times New Roman" panose="02020603050405020304" pitchFamily="18" charset="0"/>
              </a:rPr>
              <a:t>tetap</a:t>
            </a:r>
            <a:r>
              <a:rPr lang="en-US" sz="2400" dirty="0" smtClean="0">
                <a:cs typeface="Times New Roman" panose="02020603050405020304" pitchFamily="18" charset="0"/>
              </a:rPr>
              <a:t> </a:t>
            </a:r>
            <a:r>
              <a:rPr lang="en-US" sz="2400" dirty="0" err="1" smtClean="0">
                <a:cs typeface="Times New Roman" panose="02020603050405020304" pitchFamily="18" charset="0"/>
              </a:rPr>
              <a:t>bertumpu</a:t>
            </a:r>
            <a:r>
              <a:rPr lang="en-US" sz="2400" dirty="0" smtClean="0">
                <a:cs typeface="Times New Roman" panose="02020603050405020304" pitchFamily="18" charset="0"/>
              </a:rPr>
              <a:t> </a:t>
            </a:r>
            <a:r>
              <a:rPr lang="en-US" sz="2400" dirty="0" err="1" smtClean="0">
                <a:cs typeface="Times New Roman" panose="02020603050405020304" pitchFamily="18" charset="0"/>
              </a:rPr>
              <a:t>pada</a:t>
            </a:r>
            <a:r>
              <a:rPr lang="en-US" sz="2400" dirty="0" smtClean="0">
                <a:cs typeface="Times New Roman" panose="02020603050405020304" pitchFamily="18" charset="0"/>
              </a:rPr>
              <a:t> </a:t>
            </a:r>
            <a:r>
              <a:rPr lang="en-US" sz="2400" dirty="0" err="1" smtClean="0">
                <a:cs typeface="Times New Roman" panose="02020603050405020304" pitchFamily="18" charset="0"/>
              </a:rPr>
              <a:t>realitas; (5) menunjukkan</a:t>
            </a:r>
            <a:r>
              <a:rPr lang="en-US" sz="2400" dirty="0" smtClean="0">
                <a:cs typeface="Times New Roman" panose="02020603050405020304" pitchFamily="18" charset="0"/>
              </a:rPr>
              <a:t> </a:t>
            </a:r>
            <a:r>
              <a:rPr lang="en-US" sz="2400" dirty="0" err="1" smtClean="0">
                <a:cs typeface="Times New Roman" panose="02020603050405020304" pitchFamily="18" charset="0"/>
              </a:rPr>
              <a:t>kecenderungan</a:t>
            </a:r>
            <a:r>
              <a:rPr lang="en-US" sz="2400" dirty="0" smtClean="0">
                <a:cs typeface="Times New Roman" panose="02020603050405020304" pitchFamily="18" charset="0"/>
              </a:rPr>
              <a:t> </a:t>
            </a:r>
            <a:r>
              <a:rPr lang="en-US" sz="2400" dirty="0" err="1" smtClean="0">
                <a:cs typeface="Times New Roman" panose="02020603050405020304" pitchFamily="18" charset="0"/>
              </a:rPr>
              <a:t>baik</a:t>
            </a:r>
            <a:r>
              <a:rPr lang="en-US" sz="2400" dirty="0" smtClean="0">
                <a:cs typeface="Times New Roman" panose="02020603050405020304" pitchFamily="18" charset="0"/>
              </a:rPr>
              <a:t> </a:t>
            </a:r>
            <a:r>
              <a:rPr lang="en-US" sz="2400" dirty="0" err="1" smtClean="0">
                <a:cs typeface="Times New Roman" panose="02020603050405020304" pitchFamily="18" charset="0"/>
              </a:rPr>
              <a:t>introversi</a:t>
            </a:r>
            <a:r>
              <a:rPr lang="en-US" sz="2400" dirty="0" smtClean="0">
                <a:cs typeface="Times New Roman" panose="02020603050405020304" pitchFamily="18" charset="0"/>
              </a:rPr>
              <a:t> </a:t>
            </a:r>
            <a:r>
              <a:rPr lang="en-US" sz="2400" dirty="0" err="1" smtClean="0">
                <a:cs typeface="Times New Roman" panose="02020603050405020304" pitchFamily="18" charset="0"/>
              </a:rPr>
              <a:t>maupun</a:t>
            </a:r>
            <a:r>
              <a:rPr lang="en-US" sz="2400" dirty="0" smtClean="0">
                <a:cs typeface="Times New Roman" panose="02020603050405020304" pitchFamily="18" charset="0"/>
              </a:rPr>
              <a:t> </a:t>
            </a:r>
            <a:r>
              <a:rPr lang="en-US" sz="2400" dirty="0" err="1">
                <a:cs typeface="Times New Roman" panose="02020603050405020304" pitchFamily="18" charset="0"/>
              </a:rPr>
              <a:t>eks</a:t>
            </a:r>
            <a:r>
              <a:rPr lang="en-US" sz="2400" dirty="0" err="1" smtClean="0">
                <a:cs typeface="Times New Roman" panose="02020603050405020304" pitchFamily="18" charset="0"/>
              </a:rPr>
              <a:t>troversi</a:t>
            </a:r>
            <a:r>
              <a:rPr lang="en-US" sz="2400" dirty="0">
                <a:cs typeface="Times New Roman" panose="02020603050405020304" pitchFamily="18" charset="0"/>
              </a:rPr>
              <a:t>; (6) </a:t>
            </a:r>
            <a:r>
              <a:rPr lang="en-US" sz="2400" dirty="0" err="1" smtClean="0">
                <a:cs typeface="Times New Roman" panose="02020603050405020304" pitchFamily="18" charset="0"/>
              </a:rPr>
              <a:t>dapat</a:t>
            </a:r>
            <a:r>
              <a:rPr lang="en-US" sz="2400" dirty="0" smtClean="0">
                <a:cs typeface="Times New Roman" panose="02020603050405020304" pitchFamily="18" charset="0"/>
              </a:rPr>
              <a:t> </a:t>
            </a:r>
            <a:r>
              <a:rPr lang="en-US" sz="2400" dirty="0" err="1" smtClean="0">
                <a:cs typeface="Times New Roman" panose="02020603050405020304" pitchFamily="18" charset="0"/>
              </a:rPr>
              <a:t>bersikap</a:t>
            </a:r>
            <a:r>
              <a:rPr lang="en-US" sz="2400" dirty="0" smtClean="0">
                <a:cs typeface="Times New Roman" panose="02020603050405020304" pitchFamily="18" charset="0"/>
              </a:rPr>
              <a:t> </a:t>
            </a:r>
            <a:r>
              <a:rPr lang="en-US" sz="2400" dirty="0" err="1" smtClean="0">
                <a:cs typeface="Times New Roman" panose="02020603050405020304" pitchFamily="18" charset="0"/>
              </a:rPr>
              <a:t>rendah</a:t>
            </a:r>
            <a:r>
              <a:rPr lang="en-US" sz="2400" dirty="0" smtClean="0">
                <a:cs typeface="Times New Roman" panose="02020603050405020304" pitchFamily="18" charset="0"/>
              </a:rPr>
              <a:t> </a:t>
            </a:r>
            <a:r>
              <a:rPr lang="en-US" sz="2400" dirty="0" err="1" smtClean="0">
                <a:cs typeface="Times New Roman" panose="02020603050405020304" pitchFamily="18" charset="0"/>
              </a:rPr>
              <a:t>diri</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bangga</a:t>
            </a:r>
            <a:r>
              <a:rPr lang="en-US" sz="2400" dirty="0" smtClean="0">
                <a:cs typeface="Times New Roman" panose="02020603050405020304" pitchFamily="18" charset="0"/>
              </a:rPr>
              <a:t> </a:t>
            </a:r>
            <a:r>
              <a:rPr lang="en-US" sz="2400" dirty="0" err="1" smtClean="0">
                <a:cs typeface="Times New Roman" panose="02020603050405020304" pitchFamily="18" charset="0"/>
              </a:rPr>
              <a:t>akan</a:t>
            </a:r>
            <a:r>
              <a:rPr lang="en-US" sz="2400" dirty="0" smtClean="0">
                <a:cs typeface="Times New Roman" panose="02020603050405020304" pitchFamily="18" charset="0"/>
              </a:rPr>
              <a:t> </a:t>
            </a:r>
            <a:r>
              <a:rPr lang="en-US" sz="2400" dirty="0" err="1" smtClean="0">
                <a:cs typeface="Times New Roman" panose="02020603050405020304" pitchFamily="18" charset="0"/>
              </a:rPr>
              <a:t>karyanya</a:t>
            </a:r>
            <a:r>
              <a:rPr lang="en-US" sz="2400" dirty="0" smtClean="0">
                <a:cs typeface="Times New Roman" panose="02020603050405020304" pitchFamily="18" charset="0"/>
              </a:rPr>
              <a:t> </a:t>
            </a:r>
            <a:r>
              <a:rPr lang="en-US" sz="2400" dirty="0" err="1" smtClean="0">
                <a:cs typeface="Times New Roman" panose="02020603050405020304" pitchFamily="18" charset="0"/>
              </a:rPr>
              <a:t>pada</a:t>
            </a:r>
            <a:r>
              <a:rPr lang="en-US" sz="2400" dirty="0" smtClean="0">
                <a:cs typeface="Times New Roman" panose="02020603050405020304" pitchFamily="18" charset="0"/>
              </a:rPr>
              <a:t> </a:t>
            </a:r>
            <a:r>
              <a:rPr lang="en-US" sz="2400" dirty="0" err="1" smtClean="0">
                <a:cs typeface="Times New Roman" panose="02020603050405020304" pitchFamily="18" charset="0"/>
              </a:rPr>
              <a:t>saat</a:t>
            </a:r>
            <a:r>
              <a:rPr lang="en-US" sz="2400" dirty="0" smtClean="0">
                <a:cs typeface="Times New Roman" panose="02020603050405020304" pitchFamily="18" charset="0"/>
              </a:rPr>
              <a:t> yang </a:t>
            </a:r>
            <a:r>
              <a:rPr lang="en-US" sz="2400" dirty="0" err="1" smtClean="0">
                <a:cs typeface="Times New Roman" panose="02020603050405020304" pitchFamily="18" charset="0"/>
              </a:rPr>
              <a:t>sama; (7) C</a:t>
            </a:r>
            <a:r>
              <a:rPr lang="en-US" sz="2400" dirty="0" smtClean="0">
                <a:cs typeface="Times New Roman" panose="02020603050405020304" pitchFamily="18" charset="0"/>
              </a:rPr>
              <a:t>enderung menunjukan androgini psikologis;</a:t>
            </a:r>
            <a:r>
              <a:rPr lang="en-US" sz="2400" dirty="0" err="1" smtClean="0">
                <a:cs typeface="Times New Roman" panose="02020603050405020304" pitchFamily="18" charset="0"/>
              </a:rPr>
              <a:t> </a:t>
            </a:r>
            <a:r>
              <a:rPr lang="en-US" sz="2400" dirty="0">
                <a:cs typeface="Times New Roman" panose="02020603050405020304" pitchFamily="18" charset="0"/>
              </a:rPr>
              <a:t>(8) </a:t>
            </a:r>
            <a:r>
              <a:rPr lang="en-US" sz="2400" dirty="0" err="1" smtClean="0">
                <a:cs typeface="Times New Roman" panose="02020603050405020304" pitchFamily="18" charset="0"/>
              </a:rPr>
              <a:t>bersikap</a:t>
            </a:r>
            <a:r>
              <a:rPr lang="en-US" sz="2400" dirty="0" smtClean="0">
                <a:cs typeface="Times New Roman" panose="02020603050405020304" pitchFamily="18" charset="0"/>
              </a:rPr>
              <a:t> </a:t>
            </a:r>
            <a:r>
              <a:rPr lang="en-US" sz="2400" dirty="0" err="1" smtClean="0">
                <a:cs typeface="Times New Roman" panose="02020603050405020304" pitchFamily="18" charset="0"/>
              </a:rPr>
              <a:t>mandiri</a:t>
            </a:r>
            <a:r>
              <a:rPr lang="en-US" sz="2400" dirty="0" smtClean="0">
                <a:cs typeface="Times New Roman" panose="02020603050405020304" pitchFamily="18" charset="0"/>
              </a:rPr>
              <a:t> </a:t>
            </a:r>
            <a:r>
              <a:rPr lang="en-US" sz="2400" dirty="0" err="1" smtClean="0">
                <a:cs typeface="Times New Roman" panose="02020603050405020304" pitchFamily="18" charset="0"/>
              </a:rPr>
              <a:t>bahkan</a:t>
            </a:r>
            <a:r>
              <a:rPr lang="en-US" sz="2400" dirty="0" smtClean="0">
                <a:cs typeface="Times New Roman" panose="02020603050405020304" pitchFamily="18" charset="0"/>
              </a:rPr>
              <a:t> </a:t>
            </a:r>
            <a:r>
              <a:rPr lang="en-US" sz="2400" dirty="0" err="1" smtClean="0">
                <a:cs typeface="Times New Roman" panose="02020603050405020304" pitchFamily="18" charset="0"/>
              </a:rPr>
              <a:t>suka</a:t>
            </a:r>
            <a:r>
              <a:rPr lang="en-US" sz="2400" dirty="0" smtClean="0">
                <a:cs typeface="Times New Roman" panose="02020603050405020304" pitchFamily="18" charset="0"/>
              </a:rPr>
              <a:t> </a:t>
            </a:r>
            <a:r>
              <a:rPr lang="en-US" sz="2400" dirty="0" err="1" smtClean="0">
                <a:cs typeface="Times New Roman" panose="02020603050405020304" pitchFamily="18" charset="0"/>
              </a:rPr>
              <a:t>menentang</a:t>
            </a:r>
            <a:r>
              <a:rPr lang="en-US" sz="2400" dirty="0" smtClean="0">
                <a:cs typeface="Times New Roman" panose="02020603050405020304" pitchFamily="18" charset="0"/>
              </a:rPr>
              <a:t>, </a:t>
            </a:r>
            <a:r>
              <a:rPr lang="en-US" sz="2400" dirty="0" err="1" smtClean="0">
                <a:cs typeface="Times New Roman" panose="02020603050405020304" pitchFamily="18" charset="0"/>
              </a:rPr>
              <a:t>tetapi</a:t>
            </a:r>
            <a:r>
              <a:rPr lang="en-US" sz="2400" dirty="0" smtClean="0">
                <a:cs typeface="Times New Roman" panose="02020603050405020304" pitchFamily="18" charset="0"/>
              </a:rPr>
              <a:t> di lain </a:t>
            </a:r>
            <a:r>
              <a:rPr lang="en-US" sz="2400" dirty="0" err="1" smtClean="0">
                <a:cs typeface="Times New Roman" panose="02020603050405020304" pitchFamily="18" charset="0"/>
              </a:rPr>
              <a:t>pihak</a:t>
            </a:r>
            <a:r>
              <a:rPr lang="en-US" sz="2400" dirty="0" smtClean="0">
                <a:cs typeface="Times New Roman" panose="02020603050405020304" pitchFamily="18" charset="0"/>
              </a:rPr>
              <a:t> </a:t>
            </a:r>
            <a:r>
              <a:rPr lang="en-US" sz="2400" dirty="0" err="1" smtClean="0">
                <a:cs typeface="Times New Roman" panose="02020603050405020304" pitchFamily="18" charset="0"/>
              </a:rPr>
              <a:t>mereka</a:t>
            </a:r>
            <a:r>
              <a:rPr lang="en-US" sz="2400" dirty="0" smtClean="0">
                <a:cs typeface="Times New Roman" panose="02020603050405020304" pitchFamily="18" charset="0"/>
              </a:rPr>
              <a:t> </a:t>
            </a:r>
            <a:r>
              <a:rPr lang="en-US" sz="2400" dirty="0" err="1" smtClean="0">
                <a:cs typeface="Times New Roman" panose="02020603050405020304" pitchFamily="18" charset="0"/>
              </a:rPr>
              <a:t>dapat</a:t>
            </a:r>
            <a:r>
              <a:rPr lang="en-US" sz="2400" dirty="0" smtClean="0">
                <a:cs typeface="Times New Roman" panose="02020603050405020304" pitchFamily="18" charset="0"/>
              </a:rPr>
              <a:t> </a:t>
            </a:r>
            <a:r>
              <a:rPr lang="en-US" sz="2400" dirty="0" err="1" smtClean="0">
                <a:cs typeface="Times New Roman" panose="02020603050405020304" pitchFamily="18" charset="0"/>
              </a:rPr>
              <a:t>tetap</a:t>
            </a:r>
            <a:r>
              <a:rPr lang="en-US" sz="2400" dirty="0" smtClean="0">
                <a:cs typeface="Times New Roman" panose="02020603050405020304" pitchFamily="18" charset="0"/>
              </a:rPr>
              <a:t> </a:t>
            </a:r>
            <a:r>
              <a:rPr lang="en-US" sz="2400" dirty="0" err="1" smtClean="0">
                <a:cs typeface="Times New Roman" panose="02020603050405020304" pitchFamily="18" charset="0"/>
              </a:rPr>
              <a:t>tradisional</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konservatif</a:t>
            </a:r>
            <a:r>
              <a:rPr lang="en-US" sz="2400" dirty="0">
                <a:cs typeface="Times New Roman" panose="02020603050405020304" pitchFamily="18" charset="0"/>
              </a:rPr>
              <a:t>; (9) </a:t>
            </a:r>
            <a:r>
              <a:rPr lang="en-US" sz="2400" dirty="0" err="1" smtClean="0">
                <a:cs typeface="Times New Roman" panose="02020603050405020304" pitchFamily="18" charset="0"/>
              </a:rPr>
              <a:t>bersemangat</a:t>
            </a:r>
            <a:r>
              <a:rPr lang="en-US" sz="2400" dirty="0" smtClean="0">
                <a:cs typeface="Times New Roman" panose="02020603050405020304" pitchFamily="18" charset="0"/>
              </a:rPr>
              <a:t> </a:t>
            </a:r>
            <a:r>
              <a:rPr lang="en-US" sz="2400" i="1" dirty="0" smtClean="0">
                <a:cs typeface="Times New Roman" panose="02020603050405020304" pitchFamily="18" charset="0"/>
              </a:rPr>
              <a:t>(passionate)</a:t>
            </a:r>
            <a:r>
              <a:rPr lang="en-US" sz="2400" dirty="0" smtClean="0">
                <a:cs typeface="Times New Roman" panose="02020603050405020304" pitchFamily="18" charset="0"/>
              </a:rPr>
              <a:t> </a:t>
            </a:r>
            <a:r>
              <a:rPr lang="en-US" sz="2400" dirty="0" err="1" smtClean="0">
                <a:cs typeface="Times New Roman" panose="02020603050405020304" pitchFamily="18" charset="0"/>
              </a:rPr>
              <a:t>bila</a:t>
            </a:r>
            <a:r>
              <a:rPr lang="en-US" sz="2400" dirty="0" smtClean="0">
                <a:cs typeface="Times New Roman" panose="02020603050405020304" pitchFamily="18" charset="0"/>
              </a:rPr>
              <a:t> </a:t>
            </a:r>
            <a:r>
              <a:rPr lang="en-US" sz="2400" dirty="0" err="1" smtClean="0">
                <a:cs typeface="Times New Roman" panose="02020603050405020304" pitchFamily="18" charset="0"/>
              </a:rPr>
              <a:t>menyangkut</a:t>
            </a:r>
            <a:r>
              <a:rPr lang="en-US" sz="2400" dirty="0" smtClean="0">
                <a:cs typeface="Times New Roman" panose="02020603050405020304" pitchFamily="18" charset="0"/>
              </a:rPr>
              <a:t> </a:t>
            </a:r>
            <a:r>
              <a:rPr lang="en-US" sz="2400" dirty="0" err="1" smtClean="0">
                <a:cs typeface="Times New Roman" panose="02020603050405020304" pitchFamily="18" charset="0"/>
              </a:rPr>
              <a:t>karya</a:t>
            </a:r>
            <a:r>
              <a:rPr lang="en-US" sz="2400" dirty="0" smtClean="0">
                <a:cs typeface="Times New Roman" panose="02020603050405020304" pitchFamily="18" charset="0"/>
              </a:rPr>
              <a:t> </a:t>
            </a:r>
            <a:r>
              <a:rPr lang="en-US" sz="2400" dirty="0" err="1" smtClean="0">
                <a:cs typeface="Times New Roman" panose="02020603050405020304" pitchFamily="18" charset="0"/>
              </a:rPr>
              <a:t>mereka</a:t>
            </a:r>
            <a:r>
              <a:rPr lang="en-US" sz="2400" dirty="0" smtClean="0">
                <a:cs typeface="Times New Roman" panose="02020603050405020304" pitchFamily="18" charset="0"/>
              </a:rPr>
              <a:t>, </a:t>
            </a:r>
            <a:r>
              <a:rPr lang="en-US" sz="2400" dirty="0" err="1" smtClean="0">
                <a:cs typeface="Times New Roman" panose="02020603050405020304" pitchFamily="18" charset="0"/>
              </a:rPr>
              <a:t>tetapi</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bersikap</a:t>
            </a:r>
            <a:r>
              <a:rPr lang="en-US" sz="2400" dirty="0" smtClean="0">
                <a:cs typeface="Times New Roman" panose="02020603050405020304" pitchFamily="18" charset="0"/>
              </a:rPr>
              <a:t> </a:t>
            </a:r>
            <a:r>
              <a:rPr lang="en-US" sz="2400" dirty="0" err="1" smtClean="0">
                <a:cs typeface="Times New Roman" panose="02020603050405020304" pitchFamily="18" charset="0"/>
              </a:rPr>
              <a:t>objektif</a:t>
            </a:r>
            <a:r>
              <a:rPr lang="en-US" sz="2400" dirty="0" smtClean="0">
                <a:cs typeface="Times New Roman" panose="02020603050405020304" pitchFamily="18" charset="0"/>
              </a:rPr>
              <a:t> </a:t>
            </a:r>
            <a:r>
              <a:rPr lang="en-US" sz="2400" dirty="0" err="1" smtClean="0">
                <a:cs typeface="Times New Roman" panose="02020603050405020304" pitchFamily="18" charset="0"/>
              </a:rPr>
              <a:t>dalam</a:t>
            </a:r>
            <a:r>
              <a:rPr lang="en-US" sz="2400" dirty="0" smtClean="0">
                <a:cs typeface="Times New Roman" panose="02020603050405020304" pitchFamily="18" charset="0"/>
              </a:rPr>
              <a:t> </a:t>
            </a:r>
            <a:r>
              <a:rPr lang="en-US" sz="2400" dirty="0" err="1" smtClean="0">
                <a:cs typeface="Times New Roman" panose="02020603050405020304" pitchFamily="18" charset="0"/>
              </a:rPr>
              <a:t>penilaian</a:t>
            </a:r>
            <a:r>
              <a:rPr lang="en-US" sz="2400" dirty="0" smtClean="0">
                <a:cs typeface="Times New Roman" panose="02020603050405020304" pitchFamily="18" charset="0"/>
              </a:rPr>
              <a:t> </a:t>
            </a:r>
            <a:r>
              <a:rPr lang="en-US" sz="2400" dirty="0" err="1" smtClean="0">
                <a:cs typeface="Times New Roman" panose="02020603050405020304" pitchFamily="18" charset="0"/>
              </a:rPr>
              <a:t>karyanya, dan; (10) Sikap</a:t>
            </a:r>
            <a:r>
              <a:rPr lang="en-US" sz="2400" dirty="0" smtClean="0">
                <a:cs typeface="Times New Roman" panose="02020603050405020304" pitchFamily="18" charset="0"/>
              </a:rPr>
              <a:t> </a:t>
            </a:r>
            <a:r>
              <a:rPr lang="en-US" sz="2400" dirty="0" err="1" smtClean="0">
                <a:cs typeface="Times New Roman" panose="02020603050405020304" pitchFamily="18" charset="0"/>
              </a:rPr>
              <a:t>terbuka</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sensititnya</a:t>
            </a:r>
            <a:r>
              <a:rPr lang="en-US" sz="2400" dirty="0" smtClean="0">
                <a:cs typeface="Times New Roman" panose="02020603050405020304" pitchFamily="18" charset="0"/>
              </a:rPr>
              <a:t> </a:t>
            </a:r>
            <a:r>
              <a:rPr lang="en-US" sz="2400" dirty="0" err="1" smtClean="0">
                <a:cs typeface="Times New Roman" panose="02020603050405020304" pitchFamily="18" charset="0"/>
              </a:rPr>
              <a:t>membuatnya</a:t>
            </a:r>
            <a:r>
              <a:rPr lang="en-US" sz="2400" dirty="0" smtClean="0">
                <a:cs typeface="Times New Roman" panose="02020603050405020304" pitchFamily="18" charset="0"/>
              </a:rPr>
              <a:t> </a:t>
            </a:r>
            <a:r>
              <a:rPr lang="en-US" sz="2400" dirty="0" err="1" smtClean="0">
                <a:cs typeface="Times New Roman" panose="02020603050405020304" pitchFamily="18" charset="0"/>
              </a:rPr>
              <a:t>menderita</a:t>
            </a:r>
            <a:r>
              <a:rPr lang="en-US" sz="2400" dirty="0" smtClean="0">
                <a:cs typeface="Times New Roman" panose="02020603050405020304" pitchFamily="18" charset="0"/>
              </a:rPr>
              <a:t> </a:t>
            </a:r>
            <a:r>
              <a:rPr lang="en-US" sz="2400" dirty="0" err="1" smtClean="0">
                <a:cs typeface="Times New Roman" panose="02020603050405020304" pitchFamily="18" charset="0"/>
              </a:rPr>
              <a:t>jika</a:t>
            </a:r>
            <a:r>
              <a:rPr lang="en-US" sz="2400" dirty="0" smtClean="0">
                <a:cs typeface="Times New Roman" panose="02020603050405020304" pitchFamily="18" charset="0"/>
              </a:rPr>
              <a:t> </a:t>
            </a:r>
            <a:r>
              <a:rPr lang="en-US" sz="2400" dirty="0" err="1" smtClean="0">
                <a:cs typeface="Times New Roman" panose="02020603050405020304" pitchFamily="18" charset="0"/>
              </a:rPr>
              <a:t>mendapat</a:t>
            </a:r>
            <a:r>
              <a:rPr lang="en-US" sz="2400" dirty="0" smtClean="0">
                <a:cs typeface="Times New Roman" panose="02020603050405020304" pitchFamily="18" charset="0"/>
              </a:rPr>
              <a:t> </a:t>
            </a:r>
            <a:r>
              <a:rPr lang="en-US" sz="2400" dirty="0" err="1" smtClean="0">
                <a:cs typeface="Times New Roman" panose="02020603050405020304" pitchFamily="18" charset="0"/>
              </a:rPr>
              <a:t>banyak</a:t>
            </a:r>
            <a:r>
              <a:rPr lang="en-US" sz="2400" dirty="0" smtClean="0">
                <a:cs typeface="Times New Roman" panose="02020603050405020304" pitchFamily="18" charset="0"/>
              </a:rPr>
              <a:t> </a:t>
            </a:r>
            <a:r>
              <a:rPr lang="en-US" sz="2400" dirty="0" err="1" smtClean="0">
                <a:cs typeface="Times New Roman" panose="02020603050405020304" pitchFamily="18" charset="0"/>
              </a:rPr>
              <a:t>kritik</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serangan</a:t>
            </a:r>
            <a:r>
              <a:rPr lang="en-US" sz="2400" dirty="0" smtClean="0">
                <a:cs typeface="Times New Roman" panose="02020603050405020304" pitchFamily="18" charset="0"/>
              </a:rPr>
              <a:t> </a:t>
            </a:r>
            <a:r>
              <a:rPr lang="en-US" sz="2400" dirty="0" err="1" smtClean="0">
                <a:cs typeface="Times New Roman" panose="02020603050405020304" pitchFamily="18" charset="0"/>
              </a:rPr>
              <a:t>terhadap</a:t>
            </a:r>
            <a:r>
              <a:rPr lang="en-US" sz="2400" dirty="0" smtClean="0">
                <a:cs typeface="Times New Roman" panose="02020603050405020304" pitchFamily="18" charset="0"/>
              </a:rPr>
              <a:t> </a:t>
            </a:r>
            <a:r>
              <a:rPr lang="en-US" sz="2400" dirty="0" err="1" smtClean="0">
                <a:cs typeface="Times New Roman" panose="02020603050405020304" pitchFamily="18" charset="0"/>
              </a:rPr>
              <a:t>jerih</a:t>
            </a:r>
            <a:r>
              <a:rPr lang="en-US" sz="2400" dirty="0" smtClean="0">
                <a:cs typeface="Times New Roman" panose="02020603050405020304" pitchFamily="18" charset="0"/>
              </a:rPr>
              <a:t> </a:t>
            </a:r>
            <a:r>
              <a:rPr lang="en-US" sz="2400" dirty="0" err="1" smtClean="0">
                <a:cs typeface="Times New Roman" panose="02020603050405020304" pitchFamily="18" charset="0"/>
              </a:rPr>
              <a:t>payahnya</a:t>
            </a:r>
            <a:r>
              <a:rPr lang="en-US" sz="2400" dirty="0" smtClean="0">
                <a:cs typeface="Times New Roman" panose="02020603050405020304" pitchFamily="18" charset="0"/>
              </a:rPr>
              <a:t>, </a:t>
            </a:r>
            <a:r>
              <a:rPr lang="en-US" sz="2400" dirty="0" err="1" smtClean="0">
                <a:cs typeface="Times New Roman" panose="02020603050405020304" pitchFamily="18" charset="0"/>
              </a:rPr>
              <a:t>namun</a:t>
            </a:r>
            <a:r>
              <a:rPr lang="en-US" sz="2400" dirty="0" smtClean="0">
                <a:cs typeface="Times New Roman" panose="02020603050405020304" pitchFamily="18" charset="0"/>
              </a:rPr>
              <a:t> </a:t>
            </a:r>
            <a:r>
              <a:rPr lang="en-US" sz="2400" dirty="0" err="1">
                <a:cs typeface="Times New Roman" panose="02020603050405020304" pitchFamily="18" charset="0"/>
              </a:rPr>
              <a:t>pd </a:t>
            </a:r>
            <a:r>
              <a:rPr lang="en-US" sz="2400" dirty="0" err="1" smtClean="0">
                <a:cs typeface="Times New Roman" panose="02020603050405020304" pitchFamily="18" charset="0"/>
              </a:rPr>
              <a:t>saat</a:t>
            </a:r>
            <a:r>
              <a:rPr lang="en-US" sz="2400" dirty="0" smtClean="0">
                <a:cs typeface="Times New Roman" panose="02020603050405020304" pitchFamily="18" charset="0"/>
              </a:rPr>
              <a:t> yang </a:t>
            </a:r>
            <a:r>
              <a:rPr lang="en-US" sz="2400" dirty="0" err="1" smtClean="0">
                <a:cs typeface="Times New Roman" panose="02020603050405020304" pitchFamily="18" charset="0"/>
              </a:rPr>
              <a:t>sama</a:t>
            </a:r>
            <a:r>
              <a:rPr lang="en-US" sz="2400" dirty="0" smtClean="0">
                <a:cs typeface="Times New Roman" panose="02020603050405020304" pitchFamily="18" charset="0"/>
              </a:rPr>
              <a:t> </a:t>
            </a:r>
            <a:r>
              <a:rPr lang="en-US" sz="2400" dirty="0" err="1" smtClean="0">
                <a:cs typeface="Times New Roman" panose="02020603050405020304" pitchFamily="18" charset="0"/>
              </a:rPr>
              <a:t>ia</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merasa</a:t>
            </a:r>
            <a:r>
              <a:rPr lang="en-US" sz="2400" dirty="0" smtClean="0">
                <a:cs typeface="Times New Roman" panose="02020603050405020304" pitchFamily="18" charset="0"/>
              </a:rPr>
              <a:t> </a:t>
            </a:r>
            <a:r>
              <a:rPr lang="en-US" sz="2400" dirty="0" err="1" smtClean="0">
                <a:cs typeface="Times New Roman" panose="02020603050405020304" pitchFamily="18" charset="0"/>
              </a:rPr>
              <a:t>kegembiraan</a:t>
            </a:r>
            <a:r>
              <a:rPr lang="en-US" sz="2400" dirty="0" smtClean="0">
                <a:cs typeface="Times New Roman" panose="02020603050405020304" pitchFamily="18" charset="0"/>
              </a:rPr>
              <a:t> yang </a:t>
            </a:r>
            <a:r>
              <a:rPr lang="en-US" sz="2400" dirty="0" err="1" smtClean="0">
                <a:cs typeface="Times New Roman" panose="02020603050405020304" pitchFamily="18" charset="0"/>
              </a:rPr>
              <a:t>sangat</a:t>
            </a:r>
            <a:r>
              <a:rPr lang="en-US" sz="2400" dirty="0" smtClean="0">
                <a:cs typeface="Times New Roman" panose="02020603050405020304" pitchFamily="18" charset="0"/>
              </a:rPr>
              <a:t> </a:t>
            </a:r>
            <a:r>
              <a:rPr lang="en-US" sz="2400" dirty="0" err="1" smtClean="0">
                <a:cs typeface="Times New Roman" panose="02020603050405020304" pitchFamily="18" charset="0"/>
              </a:rPr>
              <a:t>luar</a:t>
            </a:r>
            <a:r>
              <a:rPr lang="en-US" sz="2400" dirty="0" smtClean="0">
                <a:cs typeface="Times New Roman" panose="02020603050405020304" pitchFamily="18" charset="0"/>
              </a:rPr>
              <a:t> </a:t>
            </a:r>
            <a:r>
              <a:rPr lang="en-US" sz="2400" dirty="0" err="1" smtClean="0">
                <a:cs typeface="Times New Roman" panose="02020603050405020304" pitchFamily="18" charset="0"/>
              </a:rPr>
              <a:t>biasa</a:t>
            </a:r>
            <a:r>
              <a:rPr lang="en-US" sz="2400" dirty="0" smtClean="0">
                <a:cs typeface="Times New Roman" panose="02020603050405020304" pitchFamily="18" charset="0"/>
              </a:rPr>
              <a:t>.</a:t>
            </a:r>
          </a:p>
        </p:txBody>
      </p:sp>
    </p:spTree>
    <p:extLst>
      <p:ext uri="{BB962C8B-B14F-4D97-AF65-F5344CB8AC3E}">
        <p14:creationId xmlns:p14="http://schemas.microsoft.com/office/powerpoint/2010/main" val="3670417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96240"/>
            <a:ext cx="11338560" cy="6126480"/>
          </a:xfrm>
        </p:spPr>
        <p:txBody>
          <a:bodyPr>
            <a:noAutofit/>
          </a:bodyPr>
          <a:lstStyle/>
          <a:p>
            <a:pPr marL="0" indent="0">
              <a:buNone/>
            </a:pPr>
            <a:r>
              <a:rPr lang="en-US" sz="4000" b="1" dirty="0" smtClean="0">
                <a:cs typeface="Times New Roman" panose="02020603050405020304" pitchFamily="18" charset="0"/>
              </a:rPr>
              <a:t>Pengalaman Artistik</a:t>
            </a:r>
          </a:p>
          <a:p>
            <a:pPr marL="0" indent="0">
              <a:buNone/>
            </a:pPr>
            <a:r>
              <a:rPr lang="en-US" dirty="0" err="1" smtClean="0">
                <a:cs typeface="Times New Roman" panose="02020603050405020304" pitchFamily="18" charset="0"/>
              </a:rPr>
              <a:t>Pengalaman</a:t>
            </a:r>
            <a:r>
              <a:rPr lang="en-US" dirty="0" smtClean="0">
                <a:cs typeface="Times New Roman" panose="02020603050405020304" pitchFamily="18" charset="0"/>
              </a:rPr>
              <a:t> artistik </a:t>
            </a:r>
            <a:r>
              <a:rPr lang="en-US" dirty="0" err="1" smtClean="0">
                <a:cs typeface="Times New Roman" panose="02020603050405020304" pitchFamily="18" charset="0"/>
              </a:rPr>
              <a:t>merupakan</a:t>
            </a:r>
            <a:r>
              <a:rPr lang="en-US" dirty="0" smtClean="0">
                <a:cs typeface="Times New Roman" panose="02020603050405020304" pitchFamily="18" charset="0"/>
              </a:rPr>
              <a:t> </a:t>
            </a:r>
            <a:r>
              <a:rPr lang="en-US" dirty="0" err="1" smtClean="0">
                <a:cs typeface="Times New Roman" panose="02020603050405020304" pitchFamily="18" charset="0"/>
              </a:rPr>
              <a:t>hal-hal</a:t>
            </a:r>
            <a:r>
              <a:rPr lang="en-US" dirty="0" smtClean="0">
                <a:cs typeface="Times New Roman" panose="02020603050405020304" pitchFamily="18" charset="0"/>
              </a:rPr>
              <a:t> yg </a:t>
            </a:r>
            <a:r>
              <a:rPr lang="en-US" dirty="0" err="1" smtClean="0">
                <a:cs typeface="Times New Roman" panose="02020603050405020304" pitchFamily="18" charset="0"/>
              </a:rPr>
              <a:t>dipikirkan</a:t>
            </a:r>
            <a:r>
              <a:rPr lang="en-US" dirty="0" smtClean="0">
                <a:cs typeface="Times New Roman" panose="02020603050405020304" pitchFamily="18" charset="0"/>
              </a:rPr>
              <a:t>, </a:t>
            </a:r>
            <a:r>
              <a:rPr lang="en-US" dirty="0" err="1" smtClean="0">
                <a:cs typeface="Times New Roman" panose="02020603050405020304" pitchFamily="18" charset="0"/>
              </a:rPr>
              <a:t>dirasakan</a:t>
            </a:r>
            <a:r>
              <a:rPr lang="en-US" dirty="0" smtClean="0">
                <a:cs typeface="Times New Roman" panose="02020603050405020304" pitchFamily="18" charset="0"/>
              </a:rPr>
              <a:t>, </a:t>
            </a:r>
            <a:r>
              <a:rPr lang="en-US" dirty="0" err="1" smtClean="0">
                <a:cs typeface="Times New Roman" panose="02020603050405020304" pitchFamily="18" charset="0"/>
              </a:rPr>
              <a:t>maupun</a:t>
            </a:r>
            <a:r>
              <a:rPr lang="en-US" dirty="0" smtClean="0">
                <a:cs typeface="Times New Roman" panose="02020603050405020304" pitchFamily="18" charset="0"/>
              </a:rPr>
              <a:t> </a:t>
            </a:r>
            <a:r>
              <a:rPr lang="en-US" dirty="0" err="1" smtClean="0">
                <a:cs typeface="Times New Roman" panose="02020603050405020304" pitchFamily="18" charset="0"/>
              </a:rPr>
              <a:t>dikerjakan</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terkait</a:t>
            </a:r>
            <a:r>
              <a:rPr lang="en-US" dirty="0" smtClean="0">
                <a:cs typeface="Times New Roman" panose="02020603050405020304" pitchFamily="18" charset="0"/>
              </a:rPr>
              <a:t> </a:t>
            </a:r>
            <a:r>
              <a:rPr lang="en-US" dirty="0" err="1" smtClean="0">
                <a:cs typeface="Times New Roman" panose="02020603050405020304" pitchFamily="18" charset="0"/>
              </a:rPr>
              <a:t>dgn</a:t>
            </a:r>
            <a:r>
              <a:rPr lang="en-US" dirty="0" smtClean="0">
                <a:cs typeface="Times New Roman" panose="02020603050405020304" pitchFamily="18" charset="0"/>
              </a:rPr>
              <a:t> </a:t>
            </a:r>
            <a:r>
              <a:rPr lang="en-US" dirty="0" err="1" smtClean="0">
                <a:cs typeface="Times New Roman" panose="02020603050405020304" pitchFamily="18" charset="0"/>
              </a:rPr>
              <a:t>penciptaan</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sbg</a:t>
            </a:r>
            <a:r>
              <a:rPr lang="en-US" dirty="0" smtClean="0">
                <a:cs typeface="Times New Roman" panose="02020603050405020304" pitchFamily="18" charset="0"/>
              </a:rPr>
              <a:t> </a:t>
            </a:r>
            <a:r>
              <a:rPr lang="en-US" dirty="0" err="1" smtClean="0">
                <a:cs typeface="Times New Roman" panose="02020603050405020304" pitchFamily="18" charset="0"/>
              </a:rPr>
              <a:t>objek</a:t>
            </a:r>
            <a:r>
              <a:rPr lang="en-US" dirty="0" smtClean="0">
                <a:cs typeface="Times New Roman" panose="02020603050405020304" pitchFamily="18" charset="0"/>
              </a:rPr>
              <a:t> </a:t>
            </a:r>
            <a:r>
              <a:rPr lang="en-US" dirty="0" err="1" smtClean="0">
                <a:cs typeface="Times New Roman" panose="02020603050405020304" pitchFamily="18" charset="0"/>
              </a:rPr>
              <a:t>estesis</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berkesesuaian</a:t>
            </a:r>
            <a:r>
              <a:rPr lang="en-US" dirty="0" smtClean="0">
                <a:cs typeface="Times New Roman" panose="02020603050405020304" pitchFamily="18" charset="0"/>
              </a:rPr>
              <a:t> </a:t>
            </a:r>
            <a:r>
              <a:rPr lang="en-US" dirty="0" err="1" smtClean="0">
                <a:cs typeface="Times New Roman" panose="02020603050405020304" pitchFamily="18" charset="0"/>
              </a:rPr>
              <a:t>dgn</a:t>
            </a:r>
            <a:r>
              <a:rPr lang="en-US" dirty="0" smtClean="0">
                <a:cs typeface="Times New Roman" panose="02020603050405020304" pitchFamily="18" charset="0"/>
              </a:rPr>
              <a:t> </a:t>
            </a:r>
            <a:r>
              <a:rPr lang="en-US" dirty="0" err="1" smtClean="0">
                <a:cs typeface="Times New Roman" panose="02020603050405020304" pitchFamily="18" charset="0"/>
              </a:rPr>
              <a:t>pengertian</a:t>
            </a:r>
            <a:r>
              <a:rPr lang="en-US" dirty="0" smtClean="0">
                <a:cs typeface="Times New Roman" panose="02020603050405020304" pitchFamily="18" charset="0"/>
              </a:rPr>
              <a:t> proses </a:t>
            </a:r>
            <a:r>
              <a:rPr lang="en-US" dirty="0" err="1" smtClean="0">
                <a:cs typeface="Times New Roman" panose="02020603050405020304" pitchFamily="18" charset="0"/>
              </a:rPr>
              <a:t>kreatif</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tahapan</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tindakan</a:t>
            </a:r>
            <a:r>
              <a:rPr lang="en-US" dirty="0" smtClean="0">
                <a:cs typeface="Times New Roman" panose="02020603050405020304" pitchFamily="18" charset="0"/>
              </a:rPr>
              <a:t> </a:t>
            </a:r>
            <a:r>
              <a:rPr lang="en-US" dirty="0" err="1" smtClean="0">
                <a:cs typeface="Times New Roman" panose="02020603050405020304" pitchFamily="18" charset="0"/>
              </a:rPr>
              <a:t>kreatif</a:t>
            </a:r>
            <a:r>
              <a:rPr lang="en-US" dirty="0" smtClean="0">
                <a:cs typeface="Times New Roman" panose="02020603050405020304" pitchFamily="18" charset="0"/>
              </a:rPr>
              <a:t>. </a:t>
            </a:r>
            <a:r>
              <a:rPr lang="en-US" dirty="0" err="1" smtClean="0">
                <a:cs typeface="Times New Roman" panose="02020603050405020304" pitchFamily="18" charset="0"/>
              </a:rPr>
              <a:t>Teori</a:t>
            </a:r>
            <a:r>
              <a:rPr lang="en-US" dirty="0" smtClean="0">
                <a:cs typeface="Times New Roman" panose="02020603050405020304" pitchFamily="18" charset="0"/>
              </a:rPr>
              <a:t> </a:t>
            </a:r>
            <a:r>
              <a:rPr lang="en-US" dirty="0" err="1" smtClean="0">
                <a:cs typeface="Times New Roman" panose="02020603050405020304" pitchFamily="18" charset="0"/>
              </a:rPr>
              <a:t>terkenal</a:t>
            </a:r>
            <a:r>
              <a:rPr lang="en-US" dirty="0" smtClean="0">
                <a:cs typeface="Times New Roman" panose="02020603050405020304" pitchFamily="18" charset="0"/>
              </a:rPr>
              <a:t> </a:t>
            </a:r>
            <a:r>
              <a:rPr lang="en-US" dirty="0" err="1" smtClean="0">
                <a:cs typeface="Times New Roman" panose="02020603050405020304" pitchFamily="18" charset="0"/>
              </a:rPr>
              <a:t>tentang</a:t>
            </a:r>
            <a:r>
              <a:rPr lang="en-US" dirty="0" smtClean="0">
                <a:cs typeface="Times New Roman" panose="02020603050405020304" pitchFamily="18" charset="0"/>
              </a:rPr>
              <a:t> proses </a:t>
            </a:r>
            <a:r>
              <a:rPr lang="en-US" dirty="0" err="1" smtClean="0">
                <a:cs typeface="Times New Roman" panose="02020603050405020304" pitchFamily="18" charset="0"/>
              </a:rPr>
              <a:t>kreatif</a:t>
            </a:r>
            <a:r>
              <a:rPr lang="en-US" dirty="0" smtClean="0">
                <a:cs typeface="Times New Roman" panose="02020603050405020304" pitchFamily="18" charset="0"/>
              </a:rPr>
              <a:t> </a:t>
            </a:r>
            <a:r>
              <a:rPr lang="en-US" dirty="0" err="1" smtClean="0">
                <a:cs typeface="Times New Roman" panose="02020603050405020304" pitchFamily="18" charset="0"/>
              </a:rPr>
              <a:t>diajukan</a:t>
            </a:r>
            <a:r>
              <a:rPr lang="en-US" dirty="0" smtClean="0">
                <a:cs typeface="Times New Roman" panose="02020603050405020304" pitchFamily="18" charset="0"/>
              </a:rPr>
              <a:t> </a:t>
            </a:r>
            <a:r>
              <a:rPr lang="en-US" dirty="0" err="1" smtClean="0">
                <a:cs typeface="Times New Roman" panose="02020603050405020304" pitchFamily="18" charset="0"/>
              </a:rPr>
              <a:t>oleh</a:t>
            </a:r>
            <a:r>
              <a:rPr lang="en-US" dirty="0" smtClean="0">
                <a:cs typeface="Times New Roman" panose="02020603050405020304" pitchFamily="18" charset="0"/>
              </a:rPr>
              <a:t> Graham </a:t>
            </a:r>
            <a:r>
              <a:rPr lang="en-US" dirty="0" err="1" smtClean="0">
                <a:cs typeface="Times New Roman" panose="02020603050405020304" pitchFamily="18" charset="0"/>
              </a:rPr>
              <a:t>Wallas</a:t>
            </a:r>
            <a:r>
              <a:rPr lang="en-US" dirty="0" smtClean="0">
                <a:cs typeface="Times New Roman" panose="02020603050405020304" pitchFamily="18" charset="0"/>
              </a:rPr>
              <a:t> </a:t>
            </a:r>
            <a:r>
              <a:rPr lang="en-US" dirty="0" err="1" smtClean="0">
                <a:cs typeface="Times New Roman" panose="02020603050405020304" pitchFamily="18" charset="0"/>
              </a:rPr>
              <a:t>tahun</a:t>
            </a:r>
            <a:r>
              <a:rPr lang="en-US" dirty="0" smtClean="0">
                <a:cs typeface="Times New Roman" panose="02020603050405020304" pitchFamily="18" charset="0"/>
              </a:rPr>
              <a:t> 1926. </a:t>
            </a:r>
            <a:r>
              <a:rPr lang="en-US" dirty="0" err="1" smtClean="0">
                <a:cs typeface="Times New Roman" panose="02020603050405020304" pitchFamily="18" charset="0"/>
              </a:rPr>
              <a:t>langkah</a:t>
            </a:r>
            <a:r>
              <a:rPr lang="en-US" dirty="0" smtClean="0">
                <a:cs typeface="Times New Roman" panose="02020603050405020304" pitchFamily="18" charset="0"/>
              </a:rPr>
              <a:t> proses </a:t>
            </a:r>
            <a:r>
              <a:rPr lang="en-US" dirty="0" err="1" smtClean="0">
                <a:cs typeface="Times New Roman" panose="02020603050405020304" pitchFamily="18" charset="0"/>
              </a:rPr>
              <a:t>kreatif</a:t>
            </a:r>
            <a:r>
              <a:rPr lang="en-US" dirty="0" smtClean="0">
                <a:cs typeface="Times New Roman" panose="02020603050405020304" pitchFamily="18" charset="0"/>
              </a:rPr>
              <a:t> </a:t>
            </a:r>
            <a:r>
              <a:rPr lang="en-US" dirty="0" err="1" smtClean="0">
                <a:cs typeface="Times New Roman" panose="02020603050405020304" pitchFamily="18" charset="0"/>
              </a:rPr>
              <a:t>menurutnya</a:t>
            </a:r>
            <a:r>
              <a:rPr lang="en-US" dirty="0" smtClean="0">
                <a:cs typeface="Times New Roman" panose="02020603050405020304" pitchFamily="18" charset="0"/>
              </a:rPr>
              <a:t> </a:t>
            </a:r>
            <a:r>
              <a:rPr lang="en-US" dirty="0" err="1" smtClean="0">
                <a:cs typeface="Times New Roman" panose="02020603050405020304" pitchFamily="18" charset="0"/>
              </a:rPr>
              <a:t>meliputi</a:t>
            </a:r>
            <a:r>
              <a:rPr lang="en-US" dirty="0" smtClean="0">
                <a:cs typeface="Times New Roman" panose="02020603050405020304" pitchFamily="18" charset="0"/>
              </a:rPr>
              <a:t>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persiapan</a:t>
            </a:r>
            <a:r>
              <a:rPr lang="en-US" dirty="0" smtClean="0">
                <a:cs typeface="Times New Roman" panose="02020603050405020304" pitchFamily="18" charset="0"/>
              </a:rPr>
              <a:t>, </a:t>
            </a:r>
            <a:r>
              <a:rPr lang="en-US" dirty="0" err="1" smtClean="0">
                <a:cs typeface="Times New Roman" panose="02020603050405020304" pitchFamily="18" charset="0"/>
              </a:rPr>
              <a:t>inkubasi</a:t>
            </a:r>
            <a:r>
              <a:rPr lang="en-US" dirty="0" smtClean="0">
                <a:cs typeface="Times New Roman" panose="02020603050405020304" pitchFamily="18" charset="0"/>
              </a:rPr>
              <a:t>, </a:t>
            </a:r>
            <a:r>
              <a:rPr lang="en-US" dirty="0" err="1" smtClean="0">
                <a:cs typeface="Times New Roman" panose="02020603050405020304" pitchFamily="18" charset="0"/>
              </a:rPr>
              <a:t>illuminasi</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verifikasi</a:t>
            </a:r>
            <a:r>
              <a:rPr lang="en-US" dirty="0" smtClean="0">
                <a:cs typeface="Times New Roman" panose="02020603050405020304" pitchFamily="18" charset="0"/>
              </a:rPr>
              <a:t>. </a:t>
            </a:r>
          </a:p>
          <a:p>
            <a:pPr marL="0" indent="0">
              <a:buNone/>
            </a:pPr>
            <a:r>
              <a:rPr lang="en-US" dirty="0" smtClean="0">
                <a:cs typeface="Times New Roman" panose="02020603050405020304" pitchFamily="18" charset="0"/>
              </a:rPr>
              <a:t>(1) </a:t>
            </a:r>
            <a:r>
              <a:rPr lang="en-US" dirty="0" err="1" smtClean="0">
                <a:cs typeface="Times New Roman" panose="02020603050405020304" pitchFamily="18" charset="0"/>
              </a:rPr>
              <a:t>Persiapan</a:t>
            </a:r>
            <a:r>
              <a:rPr lang="en-US" dirty="0" smtClean="0">
                <a:cs typeface="Times New Roman" panose="02020603050405020304" pitchFamily="18" charset="0"/>
              </a:rPr>
              <a:t> </a:t>
            </a:r>
            <a:r>
              <a:rPr lang="en-US" dirty="0" err="1" smtClean="0">
                <a:cs typeface="Times New Roman" panose="02020603050405020304" pitchFamily="18" charset="0"/>
              </a:rPr>
              <a:t>merupakan</a:t>
            </a:r>
            <a:r>
              <a:rPr lang="en-US" dirty="0" smtClean="0">
                <a:cs typeface="Times New Roman" panose="02020603050405020304" pitchFamily="18" charset="0"/>
              </a:rPr>
              <a:t>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ketika</a:t>
            </a:r>
            <a:r>
              <a:rPr lang="en-US" dirty="0" smtClean="0">
                <a:cs typeface="Times New Roman" panose="02020603050405020304" pitchFamily="18" charset="0"/>
              </a:rPr>
              <a:t> </a:t>
            </a:r>
            <a:r>
              <a:rPr lang="en-US" dirty="0" err="1" smtClean="0">
                <a:cs typeface="Times New Roman" panose="02020603050405020304" pitchFamily="18" charset="0"/>
              </a:rPr>
              <a:t>seseorang</a:t>
            </a:r>
            <a:r>
              <a:rPr lang="en-US" dirty="0" smtClean="0">
                <a:cs typeface="Times New Roman" panose="02020603050405020304" pitchFamily="18" charset="0"/>
              </a:rPr>
              <a:t> </a:t>
            </a:r>
            <a:r>
              <a:rPr lang="en-US" dirty="0" err="1" smtClean="0">
                <a:cs typeface="Times New Roman" panose="02020603050405020304" pitchFamily="18" charset="0"/>
              </a:rPr>
              <a:t>mempersiapkan</a:t>
            </a:r>
            <a:r>
              <a:rPr lang="en-US" dirty="0" smtClean="0">
                <a:cs typeface="Times New Roman" panose="02020603050405020304" pitchFamily="18" charset="0"/>
              </a:rPr>
              <a:t> </a:t>
            </a:r>
            <a:r>
              <a:rPr lang="en-US" dirty="0" err="1" smtClean="0">
                <a:cs typeface="Times New Roman" panose="02020603050405020304" pitchFamily="18" charset="0"/>
              </a:rPr>
              <a:t>diri</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memecahkan</a:t>
            </a:r>
            <a:r>
              <a:rPr lang="en-US" dirty="0" smtClean="0">
                <a:cs typeface="Times New Roman" panose="02020603050405020304" pitchFamily="18" charset="0"/>
              </a:rPr>
              <a:t> </a:t>
            </a:r>
            <a:r>
              <a:rPr lang="en-US" dirty="0" err="1" smtClean="0">
                <a:cs typeface="Times New Roman" panose="02020603050405020304" pitchFamily="18" charset="0"/>
              </a:rPr>
              <a:t>masalah</a:t>
            </a:r>
            <a:r>
              <a:rPr lang="en-US" dirty="0" smtClean="0">
                <a:cs typeface="Times New Roman" panose="02020603050405020304" pitchFamily="18" charset="0"/>
              </a:rPr>
              <a:t> </a:t>
            </a:r>
            <a:r>
              <a:rPr lang="en-US" dirty="0" err="1" smtClean="0">
                <a:cs typeface="Times New Roman" panose="02020603050405020304" pitchFamily="18" charset="0"/>
              </a:rPr>
              <a:t>dgn</a:t>
            </a:r>
            <a:r>
              <a:rPr lang="en-US" dirty="0" smtClean="0">
                <a:cs typeface="Times New Roman" panose="02020603050405020304" pitchFamily="18" charset="0"/>
              </a:rPr>
              <a:t> </a:t>
            </a:r>
            <a:r>
              <a:rPr lang="en-US" dirty="0" err="1" smtClean="0">
                <a:cs typeface="Times New Roman" panose="02020603050405020304" pitchFamily="18" charset="0"/>
              </a:rPr>
              <a:t>belajar</a:t>
            </a:r>
            <a:r>
              <a:rPr lang="en-US" dirty="0" smtClean="0">
                <a:cs typeface="Times New Roman" panose="02020603050405020304" pitchFamily="18" charset="0"/>
              </a:rPr>
              <a:t>, </a:t>
            </a:r>
            <a:r>
              <a:rPr lang="en-US" dirty="0" err="1" smtClean="0">
                <a:cs typeface="Times New Roman" panose="02020603050405020304" pitchFamily="18" charset="0"/>
              </a:rPr>
              <a:t>berfikir</a:t>
            </a:r>
            <a:r>
              <a:rPr lang="en-US" dirty="0" smtClean="0">
                <a:cs typeface="Times New Roman" panose="02020603050405020304" pitchFamily="18" charset="0"/>
              </a:rPr>
              <a:t>, </a:t>
            </a:r>
            <a:r>
              <a:rPr lang="en-US" dirty="0" err="1" smtClean="0">
                <a:cs typeface="Times New Roman" panose="02020603050405020304" pitchFamily="18" charset="0"/>
              </a:rPr>
              <a:t>mencari</a:t>
            </a:r>
            <a:r>
              <a:rPr lang="en-US" dirty="0" smtClean="0">
                <a:cs typeface="Times New Roman" panose="02020603050405020304" pitchFamily="18" charset="0"/>
              </a:rPr>
              <a:t> </a:t>
            </a:r>
            <a:r>
              <a:rPr lang="en-US" dirty="0" err="1" smtClean="0">
                <a:cs typeface="Times New Roman" panose="02020603050405020304" pitchFamily="18" charset="0"/>
              </a:rPr>
              <a:t>jawaban</a:t>
            </a:r>
            <a:r>
              <a:rPr lang="en-US" dirty="0" smtClean="0">
                <a:cs typeface="Times New Roman" panose="02020603050405020304" pitchFamily="18" charset="0"/>
              </a:rPr>
              <a:t>, </a:t>
            </a:r>
            <a:r>
              <a:rPr lang="en-US" dirty="0" err="1" smtClean="0">
                <a:cs typeface="Times New Roman" panose="02020603050405020304" pitchFamily="18" charset="0"/>
              </a:rPr>
              <a:t>bertanya</a:t>
            </a:r>
            <a:r>
              <a:rPr lang="en-US" dirty="0" smtClean="0">
                <a:cs typeface="Times New Roman" panose="02020603050405020304" pitchFamily="18" charset="0"/>
              </a:rPr>
              <a:t> orang lain,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sejenisnya</a:t>
            </a:r>
            <a:r>
              <a:rPr lang="en-US" dirty="0">
                <a:cs typeface="Times New Roman" panose="02020603050405020304" pitchFamily="18" charset="0"/>
              </a:rPr>
              <a:t>; (2) </a:t>
            </a:r>
            <a:r>
              <a:rPr lang="en-US" dirty="0" err="1" smtClean="0">
                <a:cs typeface="Times New Roman" panose="02020603050405020304" pitchFamily="18" charset="0"/>
              </a:rPr>
              <a:t>Inkubasi</a:t>
            </a:r>
            <a:r>
              <a:rPr lang="en-US" dirty="0" smtClean="0">
                <a:cs typeface="Times New Roman" panose="02020603050405020304" pitchFamily="18" charset="0"/>
              </a:rPr>
              <a:t>, </a:t>
            </a:r>
            <a:r>
              <a:rPr lang="en-US" dirty="0" err="1" smtClean="0">
                <a:cs typeface="Times New Roman" panose="02020603050405020304" pitchFamily="18" charset="0"/>
              </a:rPr>
              <a:t>fase</a:t>
            </a:r>
            <a:r>
              <a:rPr lang="en-US" dirty="0" smtClean="0">
                <a:cs typeface="Times New Roman" panose="02020603050405020304" pitchFamily="18" charset="0"/>
              </a:rPr>
              <a:t> </a:t>
            </a:r>
            <a:r>
              <a:rPr lang="en-US" dirty="0" err="1" smtClean="0">
                <a:cs typeface="Times New Roman" panose="02020603050405020304" pitchFamily="18" charset="0"/>
              </a:rPr>
              <a:t>ketika</a:t>
            </a:r>
            <a:r>
              <a:rPr lang="en-US" dirty="0" smtClean="0">
                <a:cs typeface="Times New Roman" panose="02020603050405020304" pitchFamily="18" charset="0"/>
              </a:rPr>
              <a:t> </a:t>
            </a:r>
            <a:r>
              <a:rPr lang="en-US" dirty="0" err="1" smtClean="0">
                <a:cs typeface="Times New Roman" panose="02020603050405020304" pitchFamily="18" charset="0"/>
              </a:rPr>
              <a:t>individu</a:t>
            </a:r>
            <a:r>
              <a:rPr lang="en-US" dirty="0" smtClean="0">
                <a:cs typeface="Times New Roman" panose="02020603050405020304" pitchFamily="18" charset="0"/>
              </a:rPr>
              <a:t> </a:t>
            </a:r>
            <a:r>
              <a:rPr lang="en-US" dirty="0" err="1" smtClean="0">
                <a:cs typeface="Times New Roman" panose="02020603050405020304" pitchFamily="18" charset="0"/>
              </a:rPr>
              <a:t>seakan-akan</a:t>
            </a:r>
            <a:r>
              <a:rPr lang="en-US" dirty="0" smtClean="0">
                <a:cs typeface="Times New Roman" panose="02020603050405020304" pitchFamily="18" charset="0"/>
              </a:rPr>
              <a:t> </a:t>
            </a:r>
            <a:r>
              <a:rPr lang="en-US" dirty="0" err="1" smtClean="0">
                <a:cs typeface="Times New Roman" panose="02020603050405020304" pitchFamily="18" charset="0"/>
              </a:rPr>
              <a:t>melepaskan</a:t>
            </a:r>
            <a:r>
              <a:rPr lang="en-US" dirty="0" smtClean="0">
                <a:cs typeface="Times New Roman" panose="02020603050405020304" pitchFamily="18" charset="0"/>
              </a:rPr>
              <a:t> </a:t>
            </a:r>
            <a:r>
              <a:rPr lang="en-US" dirty="0" err="1" smtClean="0">
                <a:cs typeface="Times New Roman" panose="02020603050405020304" pitchFamily="18" charset="0"/>
              </a:rPr>
              <a:t>diri</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sementara</a:t>
            </a:r>
            <a:r>
              <a:rPr lang="en-US" dirty="0" smtClean="0">
                <a:cs typeface="Times New Roman" panose="02020603050405020304" pitchFamily="18" charset="0"/>
              </a:rPr>
              <a:t> </a:t>
            </a:r>
            <a:r>
              <a:rPr lang="en-US" dirty="0" err="1" smtClean="0">
                <a:cs typeface="Times New Roman" panose="02020603050405020304" pitchFamily="18" charset="0"/>
              </a:rPr>
              <a:t>dari</a:t>
            </a:r>
            <a:r>
              <a:rPr lang="en-US" dirty="0" smtClean="0">
                <a:cs typeface="Times New Roman" panose="02020603050405020304" pitchFamily="18" charset="0"/>
              </a:rPr>
              <a:t> </a:t>
            </a:r>
            <a:r>
              <a:rPr lang="en-US" dirty="0" err="1" smtClean="0">
                <a:cs typeface="Times New Roman" panose="02020603050405020304" pitchFamily="18" charset="0"/>
              </a:rPr>
              <a:t>masalah</a:t>
            </a:r>
            <a:r>
              <a:rPr lang="en-US" dirty="0" smtClean="0">
                <a:cs typeface="Times New Roman" panose="02020603050405020304" pitchFamily="18" charset="0"/>
              </a:rPr>
              <a:t> </a:t>
            </a:r>
            <a:r>
              <a:rPr lang="en-US" dirty="0" err="1" smtClean="0">
                <a:cs typeface="Times New Roman" panose="02020603050405020304" pitchFamily="18" charset="0"/>
              </a:rPr>
              <a:t>tersebut,</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arti</a:t>
            </a:r>
            <a:r>
              <a:rPr lang="en-US" dirty="0" smtClean="0">
                <a:cs typeface="Times New Roman" panose="02020603050405020304" pitchFamily="18" charset="0"/>
              </a:rPr>
              <a:t> </a:t>
            </a:r>
            <a:r>
              <a:rPr lang="en-US" dirty="0" err="1" smtClean="0">
                <a:cs typeface="Times New Roman" panose="02020603050405020304" pitchFamily="18" charset="0"/>
              </a:rPr>
              <a:t>ia</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memikirkan</a:t>
            </a:r>
            <a:r>
              <a:rPr lang="en-US" dirty="0" smtClean="0">
                <a:cs typeface="Times New Roman" panose="02020603050405020304" pitchFamily="18" charset="0"/>
              </a:rPr>
              <a:t> </a:t>
            </a:r>
            <a:r>
              <a:rPr lang="en-US" dirty="0" err="1" smtClean="0">
                <a:cs typeface="Times New Roman" panose="02020603050405020304" pitchFamily="18" charset="0"/>
              </a:rPr>
              <a:t>masalah</a:t>
            </a:r>
            <a:r>
              <a:rPr lang="en-US" dirty="0" smtClean="0">
                <a:cs typeface="Times New Roman" panose="02020603050405020304" pitchFamily="18" charset="0"/>
              </a:rPr>
              <a:t> </a:t>
            </a:r>
            <a:r>
              <a:rPr lang="en-US" dirty="0" err="1" smtClean="0">
                <a:cs typeface="Times New Roman" panose="02020603050405020304" pitchFamily="18" charset="0"/>
              </a:rPr>
              <a:t>secara</a:t>
            </a:r>
            <a:r>
              <a:rPr lang="en-US" dirty="0" smtClean="0">
                <a:cs typeface="Times New Roman" panose="02020603050405020304" pitchFamily="18" charset="0"/>
              </a:rPr>
              <a:t> </a:t>
            </a:r>
            <a:r>
              <a:rPr lang="en-US" dirty="0" err="1" smtClean="0">
                <a:cs typeface="Times New Roman" panose="02020603050405020304" pitchFamily="18" charset="0"/>
              </a:rPr>
              <a:t>sadar</a:t>
            </a:r>
            <a:r>
              <a:rPr lang="en-US" dirty="0" smtClean="0">
                <a:cs typeface="Times New Roman" panose="02020603050405020304" pitchFamily="18" charset="0"/>
              </a:rPr>
              <a:t>, </a:t>
            </a:r>
            <a:r>
              <a:rPr lang="en-US" dirty="0" err="1" smtClean="0">
                <a:cs typeface="Times New Roman" panose="02020603050405020304" pitchFamily="18" charset="0"/>
              </a:rPr>
              <a:t>tetapi</a:t>
            </a:r>
            <a:r>
              <a:rPr lang="en-US" dirty="0" smtClean="0">
                <a:cs typeface="Times New Roman" panose="02020603050405020304" pitchFamily="18" charset="0"/>
              </a:rPr>
              <a:t> ‘</a:t>
            </a:r>
            <a:r>
              <a:rPr lang="en-US" dirty="0" err="1" smtClean="0">
                <a:cs typeface="Times New Roman" panose="02020603050405020304" pitchFamily="18" charset="0"/>
              </a:rPr>
              <a:t>mengeraminya</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alam</a:t>
            </a:r>
            <a:r>
              <a:rPr lang="en-US" dirty="0" smtClean="0">
                <a:cs typeface="Times New Roman" panose="02020603050405020304" pitchFamily="18" charset="0"/>
              </a:rPr>
              <a:t> </a:t>
            </a:r>
            <a:r>
              <a:rPr lang="en-US" dirty="0" err="1" smtClean="0">
                <a:cs typeface="Times New Roman" panose="02020603050405020304" pitchFamily="18" charset="0"/>
              </a:rPr>
              <a:t>prasadar</a:t>
            </a:r>
            <a:r>
              <a:rPr lang="en-US" dirty="0">
                <a:cs typeface="Times New Roman" panose="02020603050405020304" pitchFamily="18" charset="0"/>
              </a:rPr>
              <a:t>; (3)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illuminasi</a:t>
            </a:r>
            <a:r>
              <a:rPr lang="en-US" dirty="0" smtClean="0">
                <a:cs typeface="Times New Roman" panose="02020603050405020304" pitchFamily="18" charset="0"/>
              </a:rPr>
              <a:t> </a:t>
            </a:r>
            <a:r>
              <a:rPr lang="en-US" dirty="0" err="1" smtClean="0">
                <a:cs typeface="Times New Roman" panose="02020603050405020304" pitchFamily="18" charset="0"/>
              </a:rPr>
              <a:t>adalah</a:t>
            </a:r>
            <a:r>
              <a:rPr lang="en-US" dirty="0" smtClean="0">
                <a:cs typeface="Times New Roman" panose="02020603050405020304" pitchFamily="18" charset="0"/>
              </a:rPr>
              <a:t>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kemunculan</a:t>
            </a:r>
            <a:r>
              <a:rPr lang="en-US" dirty="0" smtClean="0">
                <a:cs typeface="Times New Roman" panose="02020603050405020304" pitchFamily="18" charset="0"/>
              </a:rPr>
              <a:t> </a:t>
            </a:r>
            <a:r>
              <a:rPr lang="en-US" i="1" dirty="0" smtClean="0">
                <a:cs typeface="Times New Roman" panose="02020603050405020304" pitchFamily="18" charset="0"/>
              </a:rPr>
              <a:t>insight</a:t>
            </a:r>
            <a:r>
              <a:rPr lang="en-US" dirty="0" smtClean="0">
                <a:cs typeface="Times New Roman" panose="02020603050405020304" pitchFamily="18" charset="0"/>
              </a:rPr>
              <a:t>, </a:t>
            </a:r>
            <a:r>
              <a:rPr lang="en-US" dirty="0" err="1" smtClean="0">
                <a:cs typeface="Times New Roman" panose="02020603050405020304" pitchFamily="18" charset="0"/>
              </a:rPr>
              <a:t>saat</a:t>
            </a:r>
            <a:r>
              <a:rPr lang="en-US" dirty="0" smtClean="0">
                <a:cs typeface="Times New Roman" panose="02020603050405020304" pitchFamily="18" charset="0"/>
              </a:rPr>
              <a:t> </a:t>
            </a:r>
            <a:r>
              <a:rPr lang="en-US" dirty="0" err="1" smtClean="0">
                <a:cs typeface="Times New Roman" panose="02020603050405020304" pitchFamily="18" charset="0"/>
              </a:rPr>
              <a:t>timbul</a:t>
            </a:r>
            <a:r>
              <a:rPr lang="en-US" dirty="0" smtClean="0">
                <a:cs typeface="Times New Roman" panose="02020603050405020304" pitchFamily="18" charset="0"/>
              </a:rPr>
              <a:t> </a:t>
            </a:r>
            <a:r>
              <a:rPr lang="en-US" dirty="0" err="1" smtClean="0">
                <a:cs typeface="Times New Roman" panose="02020603050405020304" pitchFamily="18" charset="0"/>
              </a:rPr>
              <a:t>inspirasi</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gagasan</a:t>
            </a:r>
            <a:r>
              <a:rPr lang="en-US" dirty="0" smtClean="0">
                <a:cs typeface="Times New Roman" panose="02020603050405020304" pitchFamily="18" charset="0"/>
              </a:rPr>
              <a:t> </a:t>
            </a:r>
            <a:r>
              <a:rPr lang="en-US" dirty="0" err="1" smtClean="0">
                <a:cs typeface="Times New Roman" panose="02020603050405020304" pitchFamily="18" charset="0"/>
              </a:rPr>
              <a:t>baru</a:t>
            </a:r>
            <a:r>
              <a:rPr lang="en-US" dirty="0">
                <a:cs typeface="Times New Roman" panose="02020603050405020304" pitchFamily="18" charset="0"/>
              </a:rPr>
              <a:t>; (4)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verifikasi</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evaluasi</a:t>
            </a:r>
            <a:r>
              <a:rPr lang="en-US" dirty="0" smtClean="0">
                <a:cs typeface="Times New Roman" panose="02020603050405020304" pitchFamily="18" charset="0"/>
              </a:rPr>
              <a:t> </a:t>
            </a:r>
            <a:r>
              <a:rPr lang="en-US" dirty="0" err="1" smtClean="0">
                <a:cs typeface="Times New Roman" panose="02020603050405020304" pitchFamily="18" charset="0"/>
              </a:rPr>
              <a:t>adalah</a:t>
            </a:r>
            <a:r>
              <a:rPr lang="en-US" dirty="0" smtClean="0">
                <a:cs typeface="Times New Roman" panose="02020603050405020304" pitchFamily="18" charset="0"/>
              </a:rPr>
              <a:t>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ketika</a:t>
            </a:r>
            <a:r>
              <a:rPr lang="en-US" dirty="0" smtClean="0">
                <a:cs typeface="Times New Roman" panose="02020603050405020304" pitchFamily="18" charset="0"/>
              </a:rPr>
              <a:t> ide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kreasi</a:t>
            </a:r>
            <a:r>
              <a:rPr lang="en-US" dirty="0" smtClean="0">
                <a:cs typeface="Times New Roman" panose="02020603050405020304" pitchFamily="18" charset="0"/>
              </a:rPr>
              <a:t> </a:t>
            </a:r>
            <a:r>
              <a:rPr lang="en-US" dirty="0" err="1" smtClean="0">
                <a:cs typeface="Times New Roman" panose="02020603050405020304" pitchFamily="18" charset="0"/>
              </a:rPr>
              <a:t>baru</a:t>
            </a:r>
            <a:r>
              <a:rPr lang="en-US" dirty="0" smtClean="0">
                <a:cs typeface="Times New Roman" panose="02020603050405020304" pitchFamily="18" charset="0"/>
              </a:rPr>
              <a:t> </a:t>
            </a:r>
            <a:r>
              <a:rPr lang="en-US" dirty="0" err="1" smtClean="0">
                <a:cs typeface="Times New Roman" panose="02020603050405020304" pitchFamily="18" charset="0"/>
              </a:rPr>
              <a:t>tersebut</a:t>
            </a:r>
            <a:r>
              <a:rPr lang="en-US" dirty="0" smtClean="0">
                <a:cs typeface="Times New Roman" panose="02020603050405020304" pitchFamily="18" charset="0"/>
              </a:rPr>
              <a:t> </a:t>
            </a:r>
            <a:r>
              <a:rPr lang="en-US" dirty="0" err="1" smtClean="0">
                <a:cs typeface="Times New Roman" panose="02020603050405020304" pitchFamily="18" charset="0"/>
              </a:rPr>
              <a:t>diuji</a:t>
            </a:r>
            <a:r>
              <a:rPr lang="en-US" dirty="0" smtClean="0">
                <a:cs typeface="Times New Roman" panose="02020603050405020304" pitchFamily="18" charset="0"/>
              </a:rPr>
              <a:t> </a:t>
            </a:r>
            <a:r>
              <a:rPr lang="en-US" dirty="0" err="1" smtClean="0">
                <a:cs typeface="Times New Roman" panose="02020603050405020304" pitchFamily="18" charset="0"/>
              </a:rPr>
              <a:t>thdp</a:t>
            </a:r>
            <a:r>
              <a:rPr lang="en-US" dirty="0" smtClean="0">
                <a:cs typeface="Times New Roman" panose="02020603050405020304" pitchFamily="18" charset="0"/>
              </a:rPr>
              <a:t> </a:t>
            </a:r>
            <a:r>
              <a:rPr lang="en-US" dirty="0" err="1" smtClean="0">
                <a:cs typeface="Times New Roman" panose="02020603050405020304" pitchFamily="18" charset="0"/>
              </a:rPr>
              <a:t>realitas</a:t>
            </a:r>
            <a:r>
              <a:rPr lang="en-US" dirty="0" smtClean="0">
                <a:cs typeface="Times New Roman" panose="02020603050405020304" pitchFamily="18" charset="0"/>
              </a:rPr>
              <a:t>.</a:t>
            </a:r>
          </a:p>
        </p:txBody>
      </p:sp>
    </p:spTree>
    <p:extLst>
      <p:ext uri="{BB962C8B-B14F-4D97-AF65-F5344CB8AC3E}">
        <p14:creationId xmlns:p14="http://schemas.microsoft.com/office/powerpoint/2010/main" val="1069755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274320"/>
            <a:ext cx="11109960" cy="6355080"/>
          </a:xfrm>
        </p:spPr>
        <p:txBody>
          <a:bodyPr>
            <a:normAutofit lnSpcReduction="10000"/>
          </a:bodyPr>
          <a:lstStyle/>
          <a:p>
            <a:pPr marL="0" indent="0">
              <a:buNone/>
            </a:pPr>
            <a:endParaRPr lang="en-US" dirty="0" err="1">
              <a:cs typeface="Times New Roman" panose="02020603050405020304" pitchFamily="18" charset="0"/>
            </a:endParaRPr>
          </a:p>
          <a:p>
            <a:pPr marL="0" indent="0">
              <a:buNone/>
            </a:pPr>
            <a:r>
              <a:rPr lang="en-US" dirty="0" err="1">
                <a:cs typeface="Times New Roman" panose="02020603050405020304" pitchFamily="18" charset="0"/>
              </a:rPr>
              <a:t>M</a:t>
            </a:r>
            <a:r>
              <a:rPr lang="en-US" dirty="0" err="1" smtClean="0">
                <a:cs typeface="Times New Roman" panose="02020603050405020304" pitchFamily="18" charset="0"/>
              </a:rPr>
              <a:t>engingat</a:t>
            </a:r>
            <a:r>
              <a:rPr lang="en-US" dirty="0">
                <a:cs typeface="Times New Roman" panose="02020603050405020304" pitchFamily="18" charset="0"/>
              </a:rPr>
              <a:t> </a:t>
            </a:r>
            <a:r>
              <a:rPr lang="en-US" dirty="0" err="1" smtClean="0">
                <a:cs typeface="Times New Roman" panose="02020603050405020304" pitchFamily="18" charset="0"/>
              </a:rPr>
              <a:t>terdapat</a:t>
            </a:r>
            <a:r>
              <a:rPr lang="en-US" dirty="0" smtClean="0">
                <a:cs typeface="Times New Roman" panose="02020603050405020304" pitchFamily="18" charset="0"/>
              </a:rPr>
              <a:t> </a:t>
            </a:r>
            <a:r>
              <a:rPr lang="en-US" dirty="0" err="1" smtClean="0">
                <a:cs typeface="Times New Roman" panose="02020603050405020304" pitchFamily="18" charset="0"/>
              </a:rPr>
              <a:t>perbedaan</a:t>
            </a:r>
            <a:r>
              <a:rPr lang="en-US" dirty="0" smtClean="0">
                <a:cs typeface="Times New Roman" panose="02020603050405020304" pitchFamily="18" charset="0"/>
              </a:rPr>
              <a:t> proses </a:t>
            </a:r>
            <a:r>
              <a:rPr lang="en-US" dirty="0" err="1" smtClean="0">
                <a:cs typeface="Times New Roman" panose="02020603050405020304" pitchFamily="18" charset="0"/>
              </a:rPr>
              <a:t>penciptaan</a:t>
            </a:r>
            <a:r>
              <a:rPr lang="en-US" dirty="0" smtClean="0">
                <a:cs typeface="Times New Roman" panose="02020603050405020304" pitchFamily="18" charset="0"/>
              </a:rPr>
              <a:t> antara </a:t>
            </a:r>
            <a:r>
              <a:rPr lang="en-US" dirty="0" err="1" smtClean="0">
                <a:cs typeface="Times New Roman" panose="02020603050405020304" pitchFamily="18" charset="0"/>
              </a:rPr>
              <a:t>satu</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dengan</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lain, </a:t>
            </a:r>
            <a:r>
              <a:rPr lang="en-US" dirty="0" err="1" smtClean="0">
                <a:cs typeface="Times New Roman" panose="02020603050405020304" pitchFamily="18" charset="0"/>
              </a:rPr>
              <a:t>buku</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membedakan</a:t>
            </a:r>
            <a:r>
              <a:rPr lang="en-US" dirty="0" smtClean="0">
                <a:cs typeface="Times New Roman" panose="02020603050405020304" pitchFamily="18" charset="0"/>
              </a:rPr>
              <a:t> </a:t>
            </a:r>
            <a:r>
              <a:rPr lang="en-US" dirty="0" err="1" smtClean="0">
                <a:cs typeface="Times New Roman" panose="02020603050405020304" pitchFamily="18" charset="0"/>
              </a:rPr>
              <a:t>secara</a:t>
            </a:r>
            <a:r>
              <a:rPr lang="en-US" dirty="0" smtClean="0">
                <a:cs typeface="Times New Roman" panose="02020603050405020304" pitchFamily="18" charset="0"/>
              </a:rPr>
              <a:t> </a:t>
            </a:r>
            <a:r>
              <a:rPr lang="en-US" dirty="0" err="1" smtClean="0">
                <a:cs typeface="Times New Roman" panose="02020603050405020304" pitchFamily="18" charset="0"/>
              </a:rPr>
              <a:t>ketat</a:t>
            </a:r>
            <a:r>
              <a:rPr lang="en-US" dirty="0" smtClean="0">
                <a:cs typeface="Times New Roman" panose="02020603050405020304" pitchFamily="18" charset="0"/>
              </a:rPr>
              <a:t> </a:t>
            </a:r>
            <a:r>
              <a:rPr lang="en-US" dirty="0" err="1" smtClean="0">
                <a:cs typeface="Times New Roman" panose="02020603050405020304" pitchFamily="18" charset="0"/>
              </a:rPr>
              <a:t>tahap</a:t>
            </a:r>
            <a:r>
              <a:rPr lang="en-US" dirty="0" smtClean="0">
                <a:cs typeface="Times New Roman" panose="02020603050405020304" pitchFamily="18" charset="0"/>
              </a:rPr>
              <a:t> </a:t>
            </a:r>
            <a:r>
              <a:rPr lang="en-US" dirty="0" err="1" smtClean="0">
                <a:cs typeface="Times New Roman" panose="02020603050405020304" pitchFamily="18" charset="0"/>
              </a:rPr>
              <a:t>penciptaan</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antara</a:t>
            </a:r>
            <a:r>
              <a:rPr lang="en-US" dirty="0" smtClean="0">
                <a:cs typeface="Times New Roman" panose="02020603050405020304" pitchFamily="18" charset="0"/>
              </a:rPr>
              <a:t> </a:t>
            </a:r>
            <a:r>
              <a:rPr lang="en-US" dirty="0" err="1" smtClean="0">
                <a:cs typeface="Times New Roman" panose="02020603050405020304" pitchFamily="18" charset="0"/>
              </a:rPr>
              <a:t>satu</a:t>
            </a:r>
            <a:r>
              <a:rPr lang="en-US" dirty="0" smtClean="0">
                <a:cs typeface="Times New Roman" panose="02020603050405020304" pitchFamily="18" charset="0"/>
              </a:rPr>
              <a:t> </a:t>
            </a:r>
            <a:r>
              <a:rPr lang="en-US" dirty="0" err="1" smtClean="0">
                <a:cs typeface="Times New Roman" panose="02020603050405020304" pitchFamily="18" charset="0"/>
              </a:rPr>
              <a:t>dengan</a:t>
            </a:r>
            <a:r>
              <a:rPr lang="en-US" dirty="0" smtClean="0">
                <a:cs typeface="Times New Roman" panose="02020603050405020304" pitchFamily="18" charset="0"/>
              </a:rPr>
              <a:t> </a:t>
            </a:r>
            <a:r>
              <a:rPr lang="en-US" dirty="0" err="1" smtClean="0">
                <a:cs typeface="Times New Roman" panose="02020603050405020304" pitchFamily="18" charset="0"/>
              </a:rPr>
              <a:t>lainnya</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itu</a:t>
            </a:r>
            <a:r>
              <a:rPr lang="en-US" dirty="0" smtClean="0">
                <a:cs typeface="Times New Roman" panose="02020603050405020304" pitchFamily="18" charset="0"/>
              </a:rPr>
              <a:t>, </a:t>
            </a:r>
            <a:r>
              <a:rPr lang="en-US" dirty="0" err="1" smtClean="0">
                <a:cs typeface="Times New Roman" panose="02020603050405020304" pitchFamily="18" charset="0"/>
              </a:rPr>
              <a:t>pentahapan</a:t>
            </a:r>
            <a:r>
              <a:rPr lang="en-US" dirty="0" smtClean="0">
                <a:cs typeface="Times New Roman" panose="02020603050405020304" pitchFamily="18" charset="0"/>
              </a:rPr>
              <a:t> </a:t>
            </a:r>
            <a:r>
              <a:rPr lang="en-US" dirty="0" err="1" smtClean="0">
                <a:cs typeface="Times New Roman" panose="02020603050405020304" pitchFamily="18" charset="0"/>
              </a:rPr>
              <a:t>disederhanakan</a:t>
            </a:r>
            <a:r>
              <a:rPr lang="en-US" dirty="0" smtClean="0">
                <a:cs typeface="Times New Roman" panose="02020603050405020304" pitchFamily="18" charset="0"/>
              </a:rPr>
              <a:t> </a:t>
            </a:r>
            <a:r>
              <a:rPr lang="en-US" dirty="0" err="1" smtClean="0">
                <a:cs typeface="Times New Roman" panose="02020603050405020304" pitchFamily="18" charset="0"/>
              </a:rPr>
              <a:t>dalam</a:t>
            </a:r>
            <a:r>
              <a:rPr lang="en-US" dirty="0" smtClean="0">
                <a:cs typeface="Times New Roman" panose="02020603050405020304" pitchFamily="18" charset="0"/>
              </a:rPr>
              <a:t> </a:t>
            </a:r>
            <a:r>
              <a:rPr lang="en-US" dirty="0" err="1" smtClean="0">
                <a:cs typeface="Times New Roman" panose="02020603050405020304" pitchFamily="18" charset="0"/>
              </a:rPr>
              <a:t>tiga</a:t>
            </a:r>
            <a:r>
              <a:rPr lang="en-US" dirty="0" smtClean="0">
                <a:cs typeface="Times New Roman" panose="02020603050405020304" pitchFamily="18" charset="0"/>
              </a:rPr>
              <a:t> </a:t>
            </a:r>
            <a:r>
              <a:rPr lang="en-US" dirty="0" err="1" smtClean="0">
                <a:cs typeface="Times New Roman" panose="02020603050405020304" pitchFamily="18" charset="0"/>
              </a:rPr>
              <a:t>langkah</a:t>
            </a:r>
            <a:r>
              <a:rPr lang="en-US" dirty="0" smtClean="0">
                <a:cs typeface="Times New Roman" panose="02020603050405020304" pitchFamily="18" charset="0"/>
              </a:rPr>
              <a:t>, </a:t>
            </a:r>
            <a:r>
              <a:rPr lang="en-US" dirty="0" err="1" smtClean="0">
                <a:cs typeface="Times New Roman" panose="02020603050405020304" pitchFamily="18" charset="0"/>
              </a:rPr>
              <a:t>yaitu</a:t>
            </a:r>
            <a:r>
              <a:rPr lang="en-US" dirty="0" smtClean="0">
                <a:cs typeface="Times New Roman" panose="02020603050405020304" pitchFamily="18" charset="0"/>
              </a:rPr>
              <a:t>: </a:t>
            </a:r>
            <a:r>
              <a:rPr lang="en-US" dirty="0" err="1" smtClean="0">
                <a:cs typeface="Times New Roman" panose="02020603050405020304" pitchFamily="18" charset="0"/>
              </a:rPr>
              <a:t>prapenciptaan</a:t>
            </a:r>
            <a:r>
              <a:rPr lang="en-US" dirty="0" smtClean="0">
                <a:cs typeface="Times New Roman" panose="02020603050405020304" pitchFamily="18" charset="0"/>
              </a:rPr>
              <a:t>, </a:t>
            </a:r>
            <a:r>
              <a:rPr lang="en-US" dirty="0" err="1" smtClean="0">
                <a:cs typeface="Times New Roman" panose="02020603050405020304" pitchFamily="18" charset="0"/>
              </a:rPr>
              <a:t>penciptaan</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pascapenciptaan</a:t>
            </a:r>
            <a:r>
              <a:rPr lang="en-US" smtClean="0">
                <a:cs typeface="Times New Roman" panose="02020603050405020304" pitchFamily="18" charset="0"/>
              </a:rPr>
              <a:t>.</a:t>
            </a:r>
          </a:p>
          <a:p>
            <a:pPr marL="0" indent="0">
              <a:buNone/>
            </a:pPr>
            <a:endParaRPr lang="en-US">
              <a:cs typeface="Times New Roman" panose="02020603050405020304" pitchFamily="18" charset="0"/>
            </a:endParaRPr>
          </a:p>
          <a:p>
            <a:pPr marL="342900" indent="-342900">
              <a:buAutoNum type="arabicPeriod"/>
            </a:pPr>
            <a:r>
              <a:rPr lang="id-ID" sz="4000" b="1" dirty="0">
                <a:solidFill>
                  <a:srgbClr val="7030A0"/>
                </a:solidFill>
                <a:ea typeface="Adobe Fan Heiti Std B" pitchFamily="34" charset="-128"/>
              </a:rPr>
              <a:t> Prapenciptaan </a:t>
            </a:r>
          </a:p>
          <a:p>
            <a:pPr marL="0" indent="0">
              <a:buNone/>
            </a:pPr>
            <a:r>
              <a:rPr lang="id-ID" dirty="0">
                <a:ea typeface="Adobe Fan Heiti Std B" pitchFamily="34" charset="-128"/>
              </a:rPr>
              <a:t>Tidak seperti kebanyakan manusia yg hanya mengalami pengalaman estetis, seniman akan mentransfer pengalaman estetisnya kepada orang, Lain melalui karya seni, ini mengindikasikan, bahwa pengalaman estetis yang dirasakan seniman merupakan bagian dari proses penciptaan karya seni. Sebelum seniman berkarya, sebagaimana siapa pun sebelum melakukan, kegiatan yang disadari, maka ia memiliki atau akan menumbuhkan motivasi pada dirinya.</a:t>
            </a:r>
          </a:p>
          <a:p>
            <a:endParaRPr lang="id-ID" dirty="0">
              <a:latin typeface="Adobe Fan Heiti Std B" pitchFamily="34" charset="-128"/>
              <a:ea typeface="Adobe Fan Heiti Std B" pitchFamily="34" charset="-128"/>
            </a:endParaRPr>
          </a:p>
          <a:p>
            <a:endParaRPr lang="id-ID" dirty="0">
              <a:latin typeface="Adobe Fan Heiti Std B" pitchFamily="34" charset="-128"/>
              <a:ea typeface="Adobe Fan Heiti Std B" pitchFamily="34" charset="-128"/>
            </a:endParaRPr>
          </a:p>
          <a:p>
            <a:endParaRPr lang="id-ID" dirty="0"/>
          </a:p>
          <a:p>
            <a:pPr marL="0" indent="0">
              <a:buNone/>
            </a:pPr>
            <a:endParaRPr lang="en-US">
              <a:cs typeface="Times New Roman" panose="02020603050405020304" pitchFamily="18" charset="0"/>
            </a:endParaRPr>
          </a:p>
        </p:txBody>
      </p:sp>
    </p:spTree>
    <p:extLst>
      <p:ext uri="{BB962C8B-B14F-4D97-AF65-F5344CB8AC3E}">
        <p14:creationId xmlns:p14="http://schemas.microsoft.com/office/powerpoint/2010/main" val="3321431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1" y="313452"/>
            <a:ext cx="11049000" cy="5816977"/>
          </a:xfrm>
          <a:prstGeom prst="rect">
            <a:avLst/>
          </a:prstGeom>
          <a:noFill/>
        </p:spPr>
        <p:txBody>
          <a:bodyPr wrap="square" rtlCol="0">
            <a:spAutoFit/>
          </a:bodyPr>
          <a:lstStyle/>
          <a:p>
            <a:r>
              <a:rPr lang="id-ID" sz="2800" b="1" dirty="0"/>
              <a:t>a. </a:t>
            </a:r>
            <a:r>
              <a:rPr lang="id-ID" sz="2800" b="1" dirty="0">
                <a:solidFill>
                  <a:srgbClr val="7030A0"/>
                </a:solidFill>
              </a:rPr>
              <a:t>Prapenciptaan: </a:t>
            </a:r>
            <a:r>
              <a:rPr lang="id-ID" sz="2800" b="1" dirty="0"/>
              <a:t>Pengalaman estetis seniman</a:t>
            </a:r>
          </a:p>
          <a:p>
            <a:r>
              <a:rPr lang="id-ID" sz="2800" dirty="0"/>
              <a:t>Pengalaman estetis yang dirasakan seniman, berbeda dengan spektator pada umumnya yang hanya berhenti mengalami pengalaman estetis, seniman meneruskan pengalaman estetisnya sebagai landasan penciptaan karya seni, sehingga dapat dinikmati orang lain yang tengah berhadapan dengan karya ciptaannya.</a:t>
            </a:r>
          </a:p>
          <a:p>
            <a:endParaRPr lang="id-ID" sz="2800" dirty="0"/>
          </a:p>
          <a:p>
            <a:r>
              <a:rPr lang="id-ID" sz="2800" b="1" dirty="0"/>
              <a:t>b. </a:t>
            </a:r>
            <a:r>
              <a:rPr lang="id-ID" sz="2800" b="1" dirty="0">
                <a:solidFill>
                  <a:srgbClr val="7030A0"/>
                </a:solidFill>
              </a:rPr>
              <a:t>Prapenciptaan: </a:t>
            </a:r>
            <a:r>
              <a:rPr lang="id-ID" sz="2800" b="1" dirty="0"/>
              <a:t>Motivasi</a:t>
            </a:r>
          </a:p>
          <a:p>
            <a:r>
              <a:rPr lang="id-ID" sz="2800" dirty="0"/>
              <a:t>Teori penciptaan karya seni telah dimunculkan misalnya teori bawah sadar, ekspresi, bermain, dan waktu luang. Beberapa teori tersebut akan dibahas, kemudian faktor pendorong individu. Dalam penciptaan karya seni itu akan ditinjau ulang</a:t>
            </a:r>
          </a:p>
          <a:p>
            <a:endParaRPr lang="id-ID" dirty="0"/>
          </a:p>
          <a:p>
            <a:endParaRPr lang="id-ID" dirty="0"/>
          </a:p>
        </p:txBody>
      </p:sp>
    </p:spTree>
    <p:extLst>
      <p:ext uri="{BB962C8B-B14F-4D97-AF65-F5344CB8AC3E}">
        <p14:creationId xmlns:p14="http://schemas.microsoft.com/office/powerpoint/2010/main" val="3985609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320" y="335281"/>
            <a:ext cx="10896600" cy="6401753"/>
          </a:xfrm>
          <a:prstGeom prst="rect">
            <a:avLst/>
          </a:prstGeom>
          <a:noFill/>
        </p:spPr>
        <p:txBody>
          <a:bodyPr wrap="square" rtlCol="0">
            <a:spAutoFit/>
          </a:bodyPr>
          <a:lstStyle/>
          <a:p>
            <a:r>
              <a:rPr lang="id-ID" sz="2800" b="1" dirty="0"/>
              <a:t>Motivasi Bawah sadar</a:t>
            </a:r>
            <a:endParaRPr lang="id-ID" sz="2800" dirty="0"/>
          </a:p>
          <a:p>
            <a:r>
              <a:rPr lang="id-ID" sz="2800" dirty="0"/>
              <a:t>Keyakinan bahwa alam bawah sadar (ketidaksadaran) menjadi pendorong penciptaan karya seni cukup banyak diyakini. Teori bawah sadar diinisiasi oleh sigmund Freud dlm disiplin psikoanalisa. Menurut Freud, tindak kreatif atau penciptaan karya seni terdorong oleh alam bawah sadar. Pada awal teori pria kelahiran 1856 ini  membagi struktur jiwa menjadi tiga lapisan: lapisan kesadaran </a:t>
            </a:r>
            <a:r>
              <a:rPr lang="id-ID" sz="2800" i="1" dirty="0"/>
              <a:t>(conscious),</a:t>
            </a:r>
            <a:r>
              <a:rPr lang="id-ID" sz="2800" dirty="0"/>
              <a:t> prakesadaran </a:t>
            </a:r>
            <a:r>
              <a:rPr lang="id-ID" sz="2800" i="1" dirty="0"/>
              <a:t>(preconscious)</a:t>
            </a:r>
            <a:r>
              <a:rPr lang="id-ID" sz="2800" dirty="0"/>
              <a:t> dan bawah sadar atau ketidaksadaran </a:t>
            </a:r>
            <a:r>
              <a:rPr lang="id-ID" sz="2800" i="1" dirty="0"/>
              <a:t>(unconscious)</a:t>
            </a:r>
            <a:r>
              <a:rPr lang="id-ID" sz="2800" dirty="0"/>
              <a:t>. </a:t>
            </a:r>
          </a:p>
          <a:p>
            <a:r>
              <a:rPr lang="id-ID" sz="2800" dirty="0"/>
              <a:t>Kesadaran  berarti memiliki kemampuan untuk memantau dan mengendalikan diri maupun lingkungan, prakesadaran merupakan memori yg dapat diraih dan dimunculkan pd wilayah kesadaran, bawah sadar adalah impuls yg mempengaruhi kesadaran secara tidak langsung , seperti mimpi prilaku irasional maupun kepeleset lidah ini terangkum dalam istilah </a:t>
            </a:r>
            <a:r>
              <a:rPr lang="id-ID" sz="2800" i="1" dirty="0"/>
              <a:t>“freudian slip</a:t>
            </a:r>
            <a:r>
              <a:rPr lang="id-ID" i="1" dirty="0"/>
              <a:t>”</a:t>
            </a:r>
          </a:p>
          <a:p>
            <a:endParaRPr lang="id-ID" dirty="0"/>
          </a:p>
        </p:txBody>
      </p:sp>
    </p:spTree>
    <p:extLst>
      <p:ext uri="{BB962C8B-B14F-4D97-AF65-F5344CB8AC3E}">
        <p14:creationId xmlns:p14="http://schemas.microsoft.com/office/powerpoint/2010/main" val="2777967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6111" r="5428"/>
          <a:stretch/>
        </p:blipFill>
        <p:spPr>
          <a:xfrm>
            <a:off x="5593080" y="30480"/>
            <a:ext cx="6598920" cy="6720172"/>
          </a:xfrm>
          <a:prstGeom prst="rect">
            <a:avLst/>
          </a:prstGeom>
        </p:spPr>
      </p:pic>
      <p:sp>
        <p:nvSpPr>
          <p:cNvPr id="3" name="TextBox 2"/>
          <p:cNvSpPr txBox="1"/>
          <p:nvPr/>
        </p:nvSpPr>
        <p:spPr>
          <a:xfrm>
            <a:off x="548640" y="620688"/>
            <a:ext cx="5836919" cy="5109091"/>
          </a:xfrm>
          <a:prstGeom prst="rect">
            <a:avLst/>
          </a:prstGeom>
          <a:noFill/>
        </p:spPr>
        <p:txBody>
          <a:bodyPr wrap="square" rtlCol="0">
            <a:spAutoFit/>
          </a:bodyPr>
          <a:lstStyle/>
          <a:p>
            <a:r>
              <a:rPr lang="id-ID" sz="2800" dirty="0"/>
              <a:t>Freud mengibaratkan keadaan jiwa manusia laksana gunung es yang terapung di laut, daerah yang tampak yaitu wilayah kesadaran, hanyalah sebagian kecil dari wilayah yang terpendam atau alam bawah sadar . Akan tetapi menurut pemikir atheis yang lahir dari keluarga yahudi, daerah yang tidak tampak itulah yang paling berpengaruh pada kepribadian manusia .</a:t>
            </a:r>
          </a:p>
          <a:p>
            <a:endParaRPr lang="id-ID" dirty="0"/>
          </a:p>
        </p:txBody>
      </p:sp>
    </p:spTree>
    <p:extLst>
      <p:ext uri="{BB962C8B-B14F-4D97-AF65-F5344CB8AC3E}">
        <p14:creationId xmlns:p14="http://schemas.microsoft.com/office/powerpoint/2010/main" val="2402126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441" y="152401"/>
            <a:ext cx="6896039" cy="6740307"/>
          </a:xfrm>
          <a:prstGeom prst="rect">
            <a:avLst/>
          </a:prstGeom>
          <a:noFill/>
        </p:spPr>
        <p:txBody>
          <a:bodyPr wrap="square" rtlCol="0">
            <a:spAutoFit/>
          </a:bodyPr>
          <a:lstStyle/>
          <a:p>
            <a:r>
              <a:rPr lang="id-ID" sz="2400" dirty="0"/>
              <a:t>Neurosis (kekacauan mental), kata Freud, disebabkan ketidakharmonisan ketiga komponen tersebut: di satu sisi terdapat tuntutan id yang terlalu besar dan disisi lain muncul batasan superego hingga menghasilkan disorder pd ego. Spt neurosis tindak kreatif juga berasal dari konflik antara kekuatan naluri dgn tuntutan sosial. Perbedaannya, dlm penyelesaian konflik penderita neurosis bereaksi dgn membuat pertahanan yg menekan dan mengubah hasratnya sehingga seringkali menghasilkan kepribadian yg relatif rapuh, sedangkan pribadi kreatif tidak menekankan hasrat naluri namun menghaluskannya. Dlm penghalusan itu, libido disalurkan untuk tujuan yg dapat diterima Masyarakat. Freud menekankan dorongan penciptaan karya seni, spt halnya mimpi, ditentukan oleh konflik bawah sadar pd masa kanak kanak. Ia berasumsi, karya seni menjadi jendela ketidaksadaran.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9567" y="1478280"/>
            <a:ext cx="5031001" cy="3779520"/>
          </a:xfrm>
          <a:prstGeom prst="rect">
            <a:avLst/>
          </a:prstGeom>
        </p:spPr>
      </p:pic>
    </p:spTree>
    <p:extLst>
      <p:ext uri="{BB962C8B-B14F-4D97-AF65-F5344CB8AC3E}">
        <p14:creationId xmlns:p14="http://schemas.microsoft.com/office/powerpoint/2010/main" val="3277860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886" y="351692"/>
            <a:ext cx="11024228" cy="6273960"/>
          </a:xfrm>
        </p:spPr>
        <p:txBody>
          <a:bodyPr>
            <a:noAutofit/>
          </a:bodyPr>
          <a:lstStyle/>
          <a:p>
            <a:pPr marL="0" indent="0">
              <a:buNone/>
            </a:pPr>
            <a:r>
              <a:rPr lang="en-US" sz="3200" b="1" dirty="0" err="1" smtClean="0">
                <a:cs typeface="Times New Roman" panose="02020603050405020304" pitchFamily="18" charset="0"/>
              </a:rPr>
              <a:t>Kreator</a:t>
            </a:r>
            <a:r>
              <a:rPr lang="en-US" sz="3200" dirty="0">
                <a:cs typeface="Times New Roman" panose="02020603050405020304" pitchFamily="18" charset="0"/>
              </a:rPr>
              <a:t>: </a:t>
            </a:r>
            <a:r>
              <a:rPr lang="en-US" sz="3200" dirty="0" err="1" smtClean="0">
                <a:cs typeface="Times New Roman" panose="02020603050405020304" pitchFamily="18" charset="0"/>
              </a:rPr>
              <a:t>subjek</a:t>
            </a:r>
            <a:r>
              <a:rPr lang="en-US" sz="3200" dirty="0" smtClean="0">
                <a:cs typeface="Times New Roman" panose="02020603050405020304" pitchFamily="18" charset="0"/>
              </a:rPr>
              <a:t> yg </a:t>
            </a:r>
            <a:r>
              <a:rPr lang="en-US" sz="3200" dirty="0" err="1" smtClean="0">
                <a:cs typeface="Times New Roman" panose="02020603050405020304" pitchFamily="18" charset="0"/>
              </a:rPr>
              <a:t>menciptakan</a:t>
            </a:r>
            <a:r>
              <a:rPr lang="en-US" sz="3200" dirty="0" smtClean="0">
                <a:cs typeface="Times New Roman" panose="02020603050405020304" pitchFamily="18" charset="0"/>
              </a:rPr>
              <a:t> </a:t>
            </a:r>
            <a:r>
              <a:rPr lang="en-US" sz="3200" dirty="0" err="1" smtClean="0">
                <a:cs typeface="Times New Roman" panose="02020603050405020304" pitchFamily="18" charset="0"/>
              </a:rPr>
              <a:t>objek</a:t>
            </a:r>
            <a:r>
              <a:rPr lang="en-US" sz="3200" dirty="0" smtClean="0">
                <a:cs typeface="Times New Roman" panose="02020603050405020304" pitchFamily="18" charset="0"/>
              </a:rPr>
              <a:t> </a:t>
            </a:r>
            <a:r>
              <a:rPr lang="en-US" sz="3200" dirty="0" err="1" smtClean="0">
                <a:cs typeface="Times New Roman" panose="02020603050405020304" pitchFamily="18" charset="0"/>
              </a:rPr>
              <a:t>estetis</a:t>
            </a:r>
            <a:r>
              <a:rPr lang="en-US" sz="3200" dirty="0" smtClean="0">
                <a:cs typeface="Times New Roman" panose="02020603050405020304" pitchFamily="18" charset="0"/>
              </a:rPr>
              <a:t>. </a:t>
            </a:r>
            <a:r>
              <a:rPr lang="en-US" sz="3200" dirty="0" err="1" smtClean="0">
                <a:cs typeface="Times New Roman" panose="02020603050405020304" pitchFamily="18" charset="0"/>
              </a:rPr>
              <a:t>Berbeda</a:t>
            </a:r>
            <a:r>
              <a:rPr lang="en-US" sz="3200" dirty="0" smtClean="0">
                <a:cs typeface="Times New Roman" panose="02020603050405020304" pitchFamily="18" charset="0"/>
              </a:rPr>
              <a:t> </a:t>
            </a:r>
            <a:r>
              <a:rPr lang="en-US" sz="3200" dirty="0" err="1" smtClean="0">
                <a:cs typeface="Times New Roman" panose="02020603050405020304" pitchFamily="18" charset="0"/>
              </a:rPr>
              <a:t>dgn</a:t>
            </a:r>
            <a:r>
              <a:rPr lang="en-US" sz="3200" dirty="0" smtClean="0">
                <a:cs typeface="Times New Roman" panose="02020603050405020304" pitchFamily="18" charset="0"/>
              </a:rPr>
              <a:t> spektator yg </a:t>
            </a:r>
            <a:r>
              <a:rPr lang="en-US" sz="3200" dirty="0" err="1" smtClean="0">
                <a:cs typeface="Times New Roman" panose="02020603050405020304" pitchFamily="18" charset="0"/>
              </a:rPr>
              <a:t>cenderung</a:t>
            </a:r>
            <a:r>
              <a:rPr lang="en-US" sz="3200" dirty="0" smtClean="0">
                <a:cs typeface="Times New Roman" panose="02020603050405020304" pitchFamily="18" charset="0"/>
              </a:rPr>
              <a:t> </a:t>
            </a:r>
            <a:r>
              <a:rPr lang="en-US" sz="3200" dirty="0" err="1" smtClean="0">
                <a:cs typeface="Times New Roman" panose="02020603050405020304" pitchFamily="18" charset="0"/>
              </a:rPr>
              <a:t>pasif</a:t>
            </a:r>
            <a:r>
              <a:rPr lang="en-US" sz="3200" dirty="0" smtClean="0">
                <a:cs typeface="Times New Roman" panose="02020603050405020304" pitchFamily="18" charset="0"/>
              </a:rPr>
              <a:t>, kreator </a:t>
            </a:r>
            <a:r>
              <a:rPr lang="en-US" sz="3200" dirty="0" err="1" smtClean="0">
                <a:cs typeface="Times New Roman" panose="02020603050405020304" pitchFamily="18" charset="0"/>
              </a:rPr>
              <a:t>bersifat</a:t>
            </a:r>
            <a:r>
              <a:rPr lang="en-US" sz="3200" dirty="0" smtClean="0">
                <a:cs typeface="Times New Roman" panose="02020603050405020304" pitchFamily="18" charset="0"/>
              </a:rPr>
              <a:t> </a:t>
            </a:r>
            <a:r>
              <a:rPr lang="en-US" sz="3200" dirty="0" err="1" smtClean="0">
                <a:cs typeface="Times New Roman" panose="02020603050405020304" pitchFamily="18" charset="0"/>
              </a:rPr>
              <a:t>aktif</a:t>
            </a:r>
            <a:r>
              <a:rPr lang="en-US" sz="3200" dirty="0" smtClean="0">
                <a:cs typeface="Times New Roman" panose="02020603050405020304" pitchFamily="18" charset="0"/>
              </a:rPr>
              <a:t>. </a:t>
            </a:r>
            <a:r>
              <a:rPr lang="en-US" sz="3200" dirty="0" err="1" smtClean="0">
                <a:cs typeface="Times New Roman" panose="02020603050405020304" pitchFamily="18" charset="0"/>
              </a:rPr>
              <a:t>Spektator</a:t>
            </a:r>
            <a:r>
              <a:rPr lang="en-US" sz="3200" dirty="0" smtClean="0">
                <a:cs typeface="Times New Roman" panose="02020603050405020304" pitchFamily="18" charset="0"/>
              </a:rPr>
              <a:t> </a:t>
            </a:r>
            <a:r>
              <a:rPr lang="en-US" sz="3200" dirty="0" err="1" smtClean="0">
                <a:cs typeface="Times New Roman" panose="02020603050405020304" pitchFamily="18" charset="0"/>
              </a:rPr>
              <a:t>merasakan</a:t>
            </a:r>
            <a:r>
              <a:rPr lang="en-US" sz="3200" dirty="0" smtClean="0">
                <a:cs typeface="Times New Roman" panose="02020603050405020304" pitchFamily="18" charset="0"/>
              </a:rPr>
              <a:t> </a:t>
            </a:r>
            <a:r>
              <a:rPr lang="en-US" sz="3200" dirty="0" err="1" smtClean="0">
                <a:cs typeface="Times New Roman" panose="02020603050405020304" pitchFamily="18" charset="0"/>
              </a:rPr>
              <a:t>pengalaman</a:t>
            </a:r>
            <a:r>
              <a:rPr lang="en-US" sz="3200" dirty="0" smtClean="0">
                <a:cs typeface="Times New Roman" panose="02020603050405020304" pitchFamily="18" charset="0"/>
              </a:rPr>
              <a:t> </a:t>
            </a:r>
            <a:r>
              <a:rPr lang="en-US" sz="3200" dirty="0" err="1" smtClean="0">
                <a:cs typeface="Times New Roman" panose="02020603050405020304" pitchFamily="18" charset="0"/>
              </a:rPr>
              <a:t>estetis</a:t>
            </a:r>
            <a:r>
              <a:rPr lang="en-US" sz="3200" dirty="0" smtClean="0">
                <a:cs typeface="Times New Roman" panose="02020603050405020304" pitchFamily="18" charset="0"/>
              </a:rPr>
              <a:t>, </a:t>
            </a:r>
            <a:r>
              <a:rPr lang="en-US" sz="3200" dirty="0" err="1" smtClean="0">
                <a:cs typeface="Times New Roman" panose="02020603050405020304" pitchFamily="18" charset="0"/>
              </a:rPr>
              <a:t>sedangkan</a:t>
            </a:r>
            <a:r>
              <a:rPr lang="en-US" sz="3200" dirty="0" smtClean="0">
                <a:cs typeface="Times New Roman" panose="02020603050405020304" pitchFamily="18" charset="0"/>
              </a:rPr>
              <a:t> kreator </a:t>
            </a:r>
            <a:r>
              <a:rPr lang="en-US" sz="3200" dirty="0" err="1" smtClean="0">
                <a:cs typeface="Times New Roman" panose="02020603050405020304" pitchFamily="18" charset="0"/>
              </a:rPr>
              <a:t>mengalami</a:t>
            </a:r>
            <a:r>
              <a:rPr lang="en-US" sz="3200" dirty="0" smtClean="0">
                <a:cs typeface="Times New Roman" panose="02020603050405020304" pitchFamily="18" charset="0"/>
              </a:rPr>
              <a:t> </a:t>
            </a:r>
            <a:r>
              <a:rPr lang="en-US" sz="3200" dirty="0" err="1" smtClean="0">
                <a:cs typeface="Times New Roman" panose="02020603050405020304" pitchFamily="18" charset="0"/>
              </a:rPr>
              <a:t>pengalaman</a:t>
            </a:r>
            <a:r>
              <a:rPr lang="en-US" sz="3200" dirty="0" smtClean="0">
                <a:cs typeface="Times New Roman" panose="02020603050405020304" pitchFamily="18" charset="0"/>
              </a:rPr>
              <a:t> </a:t>
            </a:r>
            <a:r>
              <a:rPr lang="en-US" sz="3200" dirty="0" err="1" smtClean="0">
                <a:cs typeface="Times New Roman" panose="02020603050405020304" pitchFamily="18" charset="0"/>
              </a:rPr>
              <a:t>artistik. Berlainan</a:t>
            </a:r>
            <a:r>
              <a:rPr lang="en-US" sz="3200" dirty="0" smtClean="0">
                <a:cs typeface="Times New Roman" panose="02020603050405020304" pitchFamily="18" charset="0"/>
              </a:rPr>
              <a:t> </a:t>
            </a:r>
            <a:r>
              <a:rPr lang="en-US" sz="3200" dirty="0" err="1" smtClean="0">
                <a:cs typeface="Times New Roman" panose="02020603050405020304" pitchFamily="18" charset="0"/>
              </a:rPr>
              <a:t>dgn</a:t>
            </a:r>
            <a:r>
              <a:rPr lang="en-US" sz="3200" dirty="0" smtClean="0">
                <a:cs typeface="Times New Roman" panose="02020603050405020304" pitchFamily="18" charset="0"/>
              </a:rPr>
              <a:t> </a:t>
            </a:r>
            <a:r>
              <a:rPr lang="en-US" sz="3200" dirty="0" err="1" smtClean="0">
                <a:cs typeface="Times New Roman" panose="02020603050405020304" pitchFamily="18" charset="0"/>
              </a:rPr>
              <a:t>pengalaman</a:t>
            </a:r>
            <a:r>
              <a:rPr lang="en-US" sz="3200" dirty="0" smtClean="0">
                <a:cs typeface="Times New Roman" panose="02020603050405020304" pitchFamily="18" charset="0"/>
              </a:rPr>
              <a:t> </a:t>
            </a:r>
            <a:r>
              <a:rPr lang="en-US" sz="3200" dirty="0" err="1" smtClean="0">
                <a:cs typeface="Times New Roman" panose="02020603050405020304" pitchFamily="18" charset="0"/>
              </a:rPr>
              <a:t>estetis yg</a:t>
            </a:r>
            <a:r>
              <a:rPr lang="en-US" sz="3200" dirty="0" smtClean="0">
                <a:cs typeface="Times New Roman" panose="02020603050405020304" pitchFamily="18" charset="0"/>
              </a:rPr>
              <a:t> </a:t>
            </a:r>
            <a:r>
              <a:rPr lang="en-US" sz="3200" dirty="0" err="1" smtClean="0">
                <a:cs typeface="Times New Roman" panose="02020603050405020304" pitchFamily="18" charset="0"/>
              </a:rPr>
              <a:t>lebih</a:t>
            </a:r>
            <a:r>
              <a:rPr lang="en-US" sz="3200" dirty="0" smtClean="0">
                <a:cs typeface="Times New Roman" panose="02020603050405020304" pitchFamily="18" charset="0"/>
              </a:rPr>
              <a:t> </a:t>
            </a:r>
            <a:r>
              <a:rPr lang="en-US" sz="3200" dirty="0" err="1" smtClean="0">
                <a:cs typeface="Times New Roman" panose="02020603050405020304" pitchFamily="18" charset="0"/>
              </a:rPr>
              <a:t>terkonsentrasi</a:t>
            </a:r>
            <a:r>
              <a:rPr lang="en-US" sz="3200" dirty="0" smtClean="0">
                <a:cs typeface="Times New Roman" panose="02020603050405020304" pitchFamily="18" charset="0"/>
              </a:rPr>
              <a:t> </a:t>
            </a:r>
            <a:r>
              <a:rPr lang="en-US" sz="3200" dirty="0" err="1" smtClean="0">
                <a:cs typeface="Times New Roman" panose="02020603050405020304" pitchFamily="18" charset="0"/>
              </a:rPr>
              <a:t>pd</a:t>
            </a:r>
            <a:r>
              <a:rPr lang="en-US" sz="3200" dirty="0" smtClean="0">
                <a:cs typeface="Times New Roman" panose="02020603050405020304" pitchFamily="18" charset="0"/>
              </a:rPr>
              <a:t> </a:t>
            </a:r>
            <a:r>
              <a:rPr lang="en-US" sz="3200" dirty="0" err="1" smtClean="0">
                <a:cs typeface="Times New Roman" panose="02020603050405020304" pitchFamily="18" charset="0"/>
              </a:rPr>
              <a:t>persoalan</a:t>
            </a:r>
            <a:r>
              <a:rPr lang="en-US" sz="3200" dirty="0" smtClean="0">
                <a:cs typeface="Times New Roman" panose="02020603050405020304" pitchFamily="18" charset="0"/>
              </a:rPr>
              <a:t> </a:t>
            </a:r>
            <a:r>
              <a:rPr lang="en-US" sz="3200" dirty="0" err="1" smtClean="0">
                <a:cs typeface="Times New Roman" panose="02020603050405020304" pitchFamily="18" charset="0"/>
              </a:rPr>
              <a:t>emosi</a:t>
            </a:r>
            <a:r>
              <a:rPr lang="en-US" sz="3200" dirty="0" smtClean="0">
                <a:cs typeface="Times New Roman" panose="02020603050405020304" pitchFamily="18" charset="0"/>
              </a:rPr>
              <a:t>, </a:t>
            </a:r>
            <a:r>
              <a:rPr lang="en-US" sz="3200" i="1" dirty="0" err="1" smtClean="0">
                <a:cs typeface="Times New Roman" panose="02020603050405020304" pitchFamily="18" charset="0"/>
              </a:rPr>
              <a:t>pengalaman</a:t>
            </a:r>
            <a:r>
              <a:rPr lang="en-US" sz="3200" i="1" dirty="0" smtClean="0">
                <a:cs typeface="Times New Roman" panose="02020603050405020304" pitchFamily="18" charset="0"/>
              </a:rPr>
              <a:t> artistik </a:t>
            </a:r>
            <a:r>
              <a:rPr lang="en-US" sz="3200" i="1" dirty="0" err="1" smtClean="0">
                <a:cs typeface="Times New Roman" panose="02020603050405020304" pitchFamily="18" charset="0"/>
              </a:rPr>
              <a:t>melibatkan:</a:t>
            </a:r>
            <a:r>
              <a:rPr lang="en-US" sz="3200" i="1" dirty="0" smtClean="0">
                <a:cs typeface="Times New Roman" panose="02020603050405020304" pitchFamily="18" charset="0"/>
              </a:rPr>
              <a:t> </a:t>
            </a:r>
            <a:r>
              <a:rPr lang="en-US" sz="3200" i="1" dirty="0" err="1" smtClean="0">
                <a:cs typeface="Times New Roman" panose="02020603050405020304" pitchFamily="18" charset="0"/>
              </a:rPr>
              <a:t>emosi</a:t>
            </a:r>
            <a:r>
              <a:rPr lang="en-US" sz="3200" i="1" dirty="0" smtClean="0">
                <a:cs typeface="Times New Roman" panose="02020603050405020304" pitchFamily="18" charset="0"/>
              </a:rPr>
              <a:t>, </a:t>
            </a:r>
            <a:r>
              <a:rPr lang="en-US" sz="3200" i="1" dirty="0" err="1" smtClean="0">
                <a:cs typeface="Times New Roman" panose="02020603050405020304" pitchFamily="18" charset="0"/>
              </a:rPr>
              <a:t>kognisi</a:t>
            </a:r>
            <a:r>
              <a:rPr lang="en-US" sz="3200" i="1" dirty="0" smtClean="0">
                <a:cs typeface="Times New Roman" panose="02020603050405020304" pitchFamily="18" charset="0"/>
              </a:rPr>
              <a:t>, </a:t>
            </a:r>
            <a:r>
              <a:rPr lang="en-US" sz="3200" i="1" dirty="0" err="1" smtClean="0">
                <a:cs typeface="Times New Roman" panose="02020603050405020304" pitchFamily="18" charset="0"/>
              </a:rPr>
              <a:t>dan</a:t>
            </a:r>
            <a:r>
              <a:rPr lang="en-US" sz="3200" i="1" dirty="0" smtClean="0">
                <a:cs typeface="Times New Roman" panose="02020603050405020304" pitchFamily="18" charset="0"/>
              </a:rPr>
              <a:t> </a:t>
            </a:r>
            <a:r>
              <a:rPr lang="en-US" sz="3200" i="1" dirty="0" err="1" smtClean="0">
                <a:cs typeface="Times New Roman" panose="02020603050405020304" pitchFamily="18" charset="0"/>
              </a:rPr>
              <a:t>konasi,</a:t>
            </a:r>
            <a:r>
              <a:rPr lang="en-US" sz="3200" i="1" dirty="0" smtClean="0">
                <a:cs typeface="Times New Roman" panose="02020603050405020304" pitchFamily="18" charset="0"/>
              </a:rPr>
              <a:t> </a:t>
            </a:r>
            <a:r>
              <a:rPr lang="en-US" sz="3200" i="1" dirty="0" err="1" smtClean="0">
                <a:cs typeface="Times New Roman" panose="02020603050405020304" pitchFamily="18" charset="0"/>
              </a:rPr>
              <a:t>dlm</a:t>
            </a:r>
            <a:r>
              <a:rPr lang="en-US" sz="3200" i="1" dirty="0" smtClean="0">
                <a:cs typeface="Times New Roman" panose="02020603050405020304" pitchFamily="18" charset="0"/>
              </a:rPr>
              <a:t> </a:t>
            </a:r>
            <a:r>
              <a:rPr lang="en-US" sz="3200" i="1" dirty="0" err="1" smtClean="0">
                <a:cs typeface="Times New Roman" panose="02020603050405020304" pitchFamily="18" charset="0"/>
              </a:rPr>
              <a:t>porsi</a:t>
            </a:r>
            <a:r>
              <a:rPr lang="en-US" sz="3200" i="1" dirty="0" smtClean="0">
                <a:cs typeface="Times New Roman" panose="02020603050405020304" pitchFamily="18" charset="0"/>
              </a:rPr>
              <a:t> yg relatif </a:t>
            </a:r>
            <a:r>
              <a:rPr lang="en-US" sz="3200" i="1" dirty="0" err="1" smtClean="0">
                <a:cs typeface="Times New Roman" panose="02020603050405020304" pitchFamily="18" charset="0"/>
              </a:rPr>
              <a:t>seimbang</a:t>
            </a:r>
            <a:r>
              <a:rPr lang="en-US" sz="3200" i="1" dirty="0" smtClean="0">
                <a:cs typeface="Times New Roman" panose="02020603050405020304" pitchFamily="18" charset="0"/>
              </a:rPr>
              <a:t>.</a:t>
            </a:r>
          </a:p>
          <a:p>
            <a:pPr marL="0" indent="0">
              <a:buNone/>
            </a:pPr>
            <a:r>
              <a:rPr lang="en-US" sz="3200" b="1" dirty="0" err="1" smtClean="0">
                <a:cs typeface="Times New Roman" panose="02020603050405020304" pitchFamily="18" charset="0"/>
              </a:rPr>
              <a:t>Kreator</a:t>
            </a:r>
            <a:r>
              <a:rPr lang="en-US" sz="3200" dirty="0" smtClean="0">
                <a:cs typeface="Times New Roman" panose="02020603050405020304" pitchFamily="18" charset="0"/>
              </a:rPr>
              <a:t> </a:t>
            </a:r>
            <a:r>
              <a:rPr lang="en-US" sz="3200" dirty="0" err="1" smtClean="0">
                <a:cs typeface="Times New Roman" panose="02020603050405020304" pitchFamily="18" charset="0"/>
              </a:rPr>
              <a:t>berasal</a:t>
            </a:r>
            <a:r>
              <a:rPr lang="en-US" sz="3200" dirty="0" smtClean="0">
                <a:cs typeface="Times New Roman" panose="02020603050405020304" pitchFamily="18" charset="0"/>
              </a:rPr>
              <a:t> </a:t>
            </a:r>
            <a:r>
              <a:rPr lang="en-US" sz="3200" dirty="0" err="1" smtClean="0">
                <a:cs typeface="Times New Roman" panose="02020603050405020304" pitchFamily="18" charset="0"/>
              </a:rPr>
              <a:t>dari</a:t>
            </a:r>
            <a:r>
              <a:rPr lang="en-US" sz="3200" dirty="0" smtClean="0">
                <a:cs typeface="Times New Roman" panose="02020603050405020304" pitchFamily="18" charset="0"/>
              </a:rPr>
              <a:t> </a:t>
            </a:r>
            <a:r>
              <a:rPr lang="en-US" sz="3200" dirty="0" err="1" smtClean="0">
                <a:cs typeface="Times New Roman" panose="02020603050405020304" pitchFamily="18" charset="0"/>
              </a:rPr>
              <a:t>bahasa</a:t>
            </a:r>
            <a:r>
              <a:rPr lang="en-US" sz="3200" dirty="0" smtClean="0">
                <a:cs typeface="Times New Roman" panose="02020603050405020304" pitchFamily="18" charset="0"/>
              </a:rPr>
              <a:t> </a:t>
            </a:r>
            <a:r>
              <a:rPr lang="en-US" sz="3200" dirty="0" err="1" smtClean="0">
                <a:cs typeface="Times New Roman" panose="02020603050405020304" pitchFamily="18" charset="0"/>
              </a:rPr>
              <a:t>latin</a:t>
            </a:r>
            <a:r>
              <a:rPr lang="en-US" sz="3200" dirty="0" smtClean="0">
                <a:cs typeface="Times New Roman" panose="02020603050405020304" pitchFamily="18" charset="0"/>
              </a:rPr>
              <a:t> </a:t>
            </a:r>
            <a:r>
              <a:rPr lang="en-US" sz="3200" i="1" dirty="0" err="1" smtClean="0">
                <a:cs typeface="Times New Roman" panose="02020603050405020304" pitchFamily="18" charset="0"/>
              </a:rPr>
              <a:t>creat</a:t>
            </a:r>
            <a:r>
              <a:rPr lang="en-US" sz="3200" i="1" dirty="0" smtClean="0">
                <a:cs typeface="Times New Roman" panose="02020603050405020304" pitchFamily="18" charset="0"/>
              </a:rPr>
              <a:t> </a:t>
            </a:r>
            <a:r>
              <a:rPr lang="en-US" sz="3200" dirty="0" smtClean="0">
                <a:cs typeface="Times New Roman" panose="02020603050405020304" pitchFamily="18" charset="0"/>
              </a:rPr>
              <a:t>yg </a:t>
            </a:r>
            <a:r>
              <a:rPr lang="en-US" sz="3200" dirty="0" err="1" smtClean="0">
                <a:cs typeface="Times New Roman" panose="02020603050405020304" pitchFamily="18" charset="0"/>
              </a:rPr>
              <a:t>pd</a:t>
            </a:r>
            <a:r>
              <a:rPr lang="en-US" sz="3200" dirty="0" smtClean="0">
                <a:cs typeface="Times New Roman" panose="02020603050405020304" pitchFamily="18" charset="0"/>
              </a:rPr>
              <a:t> </a:t>
            </a:r>
            <a:r>
              <a:rPr lang="en-US" sz="3200" dirty="0" err="1" smtClean="0">
                <a:cs typeface="Times New Roman" panose="02020603050405020304" pitchFamily="18" charset="0"/>
              </a:rPr>
              <a:t>abad</a:t>
            </a:r>
            <a:r>
              <a:rPr lang="en-US" sz="3200" dirty="0" smtClean="0">
                <a:cs typeface="Times New Roman" panose="02020603050405020304" pitchFamily="18" charset="0"/>
              </a:rPr>
              <a:t> ke-14 </a:t>
            </a:r>
            <a:r>
              <a:rPr lang="en-US" sz="3200" dirty="0" err="1" smtClean="0">
                <a:cs typeface="Times New Roman" panose="02020603050405020304" pitchFamily="18" charset="0"/>
              </a:rPr>
              <a:t>diadopsi</a:t>
            </a:r>
            <a:r>
              <a:rPr lang="en-US" sz="3200" dirty="0" smtClean="0">
                <a:cs typeface="Times New Roman" panose="02020603050405020304" pitchFamily="18" charset="0"/>
              </a:rPr>
              <a:t> </a:t>
            </a:r>
            <a:r>
              <a:rPr lang="en-US" sz="3200" dirty="0" err="1" smtClean="0">
                <a:cs typeface="Times New Roman" panose="02020603050405020304" pitchFamily="18" charset="0"/>
              </a:rPr>
              <a:t>ke</a:t>
            </a:r>
            <a:r>
              <a:rPr lang="en-US" sz="3200" dirty="0" smtClean="0">
                <a:cs typeface="Times New Roman" panose="02020603050405020304" pitchFamily="18" charset="0"/>
              </a:rPr>
              <a:t> </a:t>
            </a:r>
            <a:r>
              <a:rPr lang="en-US" sz="3200" dirty="0" err="1" smtClean="0">
                <a:cs typeface="Times New Roman" panose="02020603050405020304" pitchFamily="18" charset="0"/>
              </a:rPr>
              <a:t>dlm</a:t>
            </a:r>
            <a:r>
              <a:rPr lang="en-US" sz="3200" dirty="0" smtClean="0">
                <a:cs typeface="Times New Roman" panose="02020603050405020304" pitchFamily="18" charset="0"/>
              </a:rPr>
              <a:t> </a:t>
            </a:r>
            <a:r>
              <a:rPr lang="en-US" sz="3200" dirty="0" err="1">
                <a:cs typeface="Times New Roman" panose="02020603050405020304" pitchFamily="18" charset="0"/>
              </a:rPr>
              <a:t>B</a:t>
            </a:r>
            <a:r>
              <a:rPr lang="en-US" sz="3200" dirty="0" err="1" smtClean="0">
                <a:cs typeface="Times New Roman" panose="02020603050405020304" pitchFamily="18" charset="0"/>
              </a:rPr>
              <a:t>ahasa</a:t>
            </a:r>
            <a:r>
              <a:rPr lang="en-US" sz="3200" dirty="0" smtClean="0">
                <a:cs typeface="Times New Roman" panose="02020603050405020304" pitchFamily="18" charset="0"/>
              </a:rPr>
              <a:t> </a:t>
            </a:r>
            <a:r>
              <a:rPr lang="en-US" sz="3200" dirty="0" err="1">
                <a:cs typeface="Times New Roman" panose="02020603050405020304" pitchFamily="18" charset="0"/>
              </a:rPr>
              <a:t>I</a:t>
            </a:r>
            <a:r>
              <a:rPr lang="en-US" sz="3200" dirty="0" err="1" smtClean="0">
                <a:cs typeface="Times New Roman" panose="02020603050405020304" pitchFamily="18" charset="0"/>
              </a:rPr>
              <a:t>nggris,</a:t>
            </a:r>
            <a:r>
              <a:rPr lang="en-US" sz="3200" dirty="0" smtClean="0">
                <a:cs typeface="Times New Roman" panose="02020603050405020304" pitchFamily="18" charset="0"/>
              </a:rPr>
              <a:t> </a:t>
            </a:r>
            <a:r>
              <a:rPr lang="en-US" sz="3200" i="1" dirty="0" smtClean="0">
                <a:cs typeface="Times New Roman" panose="02020603050405020304" pitchFamily="18" charset="0"/>
              </a:rPr>
              <a:t>create,</a:t>
            </a:r>
            <a:r>
              <a:rPr lang="en-US" sz="3200" dirty="0" smtClean="0">
                <a:cs typeface="Times New Roman" panose="02020603050405020304" pitchFamily="18" charset="0"/>
              </a:rPr>
              <a:t> yg </a:t>
            </a:r>
            <a:r>
              <a:rPr lang="en-US" sz="3200" dirty="0" err="1" smtClean="0">
                <a:cs typeface="Times New Roman" panose="02020603050405020304" pitchFamily="18" charset="0"/>
              </a:rPr>
              <a:t>berarti</a:t>
            </a:r>
            <a:r>
              <a:rPr lang="en-US" sz="3200" dirty="0" smtClean="0">
                <a:cs typeface="Times New Roman" panose="02020603050405020304" pitchFamily="18" charset="0"/>
              </a:rPr>
              <a:t> ‘</a:t>
            </a:r>
            <a:r>
              <a:rPr lang="en-US" sz="3200" dirty="0" err="1" smtClean="0">
                <a:cs typeface="Times New Roman" panose="02020603050405020304" pitchFamily="18" charset="0"/>
              </a:rPr>
              <a:t>membuat</a:t>
            </a:r>
            <a:r>
              <a:rPr lang="en-US" sz="3200" dirty="0" smtClean="0">
                <a:cs typeface="Times New Roman" panose="02020603050405020304" pitchFamily="18" charset="0"/>
              </a:rPr>
              <a:t> </a:t>
            </a:r>
            <a:r>
              <a:rPr lang="en-US" sz="3200" dirty="0" err="1" smtClean="0">
                <a:cs typeface="Times New Roman" panose="02020603050405020304" pitchFamily="18" charset="0"/>
              </a:rPr>
              <a:t>sesuatu</a:t>
            </a:r>
            <a:r>
              <a:rPr lang="en-US" sz="3200" dirty="0" smtClean="0">
                <a:cs typeface="Times New Roman" panose="02020603050405020304" pitchFamily="18" charset="0"/>
              </a:rPr>
              <a:t>’. </a:t>
            </a:r>
            <a:r>
              <a:rPr lang="en-US" sz="3200" dirty="0" err="1" smtClean="0">
                <a:cs typeface="Times New Roman" panose="02020603050405020304" pitchFamily="18" charset="0"/>
              </a:rPr>
              <a:t>Kreator</a:t>
            </a:r>
            <a:r>
              <a:rPr lang="en-US" sz="3200" dirty="0" smtClean="0">
                <a:cs typeface="Times New Roman" panose="02020603050405020304" pitchFamily="18" charset="0"/>
              </a:rPr>
              <a:t> </a:t>
            </a:r>
            <a:r>
              <a:rPr lang="en-US" sz="3200" dirty="0" err="1" smtClean="0">
                <a:cs typeface="Times New Roman" panose="02020603050405020304" pitchFamily="18" charset="0"/>
              </a:rPr>
              <a:t>dlm</a:t>
            </a:r>
            <a:r>
              <a:rPr lang="en-US" sz="3200" dirty="0" smtClean="0">
                <a:cs typeface="Times New Roman" panose="02020603050405020304" pitchFamily="18" charset="0"/>
              </a:rPr>
              <a:t> </a:t>
            </a:r>
            <a:r>
              <a:rPr lang="en-US" sz="3200" dirty="0" err="1" smtClean="0">
                <a:cs typeface="Times New Roman" panose="02020603050405020304" pitchFamily="18" charset="0"/>
              </a:rPr>
              <a:t>konteks</a:t>
            </a:r>
            <a:r>
              <a:rPr lang="en-US" sz="3200" dirty="0" smtClean="0">
                <a:cs typeface="Times New Roman" panose="02020603050405020304" pitchFamily="18" charset="0"/>
              </a:rPr>
              <a:t> </a:t>
            </a:r>
            <a:r>
              <a:rPr lang="en-US" sz="3200" dirty="0" err="1" smtClean="0">
                <a:cs typeface="Times New Roman" panose="02020603050405020304" pitchFamily="18" charset="0"/>
              </a:rPr>
              <a:t>ini</a:t>
            </a:r>
            <a:r>
              <a:rPr lang="en-US" sz="3200" dirty="0" smtClean="0">
                <a:cs typeface="Times New Roman" panose="02020603050405020304" pitchFamily="18" charset="0"/>
              </a:rPr>
              <a:t> </a:t>
            </a:r>
            <a:r>
              <a:rPr lang="en-US" sz="3200" dirty="0" err="1" smtClean="0">
                <a:cs typeface="Times New Roman" panose="02020603050405020304" pitchFamily="18" charset="0"/>
              </a:rPr>
              <a:t>adalah</a:t>
            </a:r>
            <a:r>
              <a:rPr lang="en-US" sz="3200" dirty="0" smtClean="0">
                <a:cs typeface="Times New Roman" panose="02020603050405020304" pitchFamily="18" charset="0"/>
              </a:rPr>
              <a:t> </a:t>
            </a:r>
            <a:r>
              <a:rPr lang="en-US" sz="3200" dirty="0" err="1" smtClean="0">
                <a:cs typeface="Times New Roman" panose="02020603050405020304" pitchFamily="18" charset="0"/>
              </a:rPr>
              <a:t>manusia</a:t>
            </a:r>
            <a:r>
              <a:rPr lang="en-US" sz="3200" dirty="0" smtClean="0">
                <a:cs typeface="Times New Roman" panose="02020603050405020304" pitchFamily="18" charset="0"/>
              </a:rPr>
              <a:t> </a:t>
            </a:r>
            <a:r>
              <a:rPr lang="en-US" sz="3200" u="sng" dirty="0" err="1" smtClean="0">
                <a:cs typeface="Times New Roman" panose="02020603050405020304" pitchFamily="18" charset="0"/>
              </a:rPr>
              <a:t>bukan</a:t>
            </a:r>
            <a:r>
              <a:rPr lang="en-US" sz="3200" dirty="0" smtClean="0">
                <a:cs typeface="Times New Roman" panose="02020603050405020304" pitchFamily="18" charset="0"/>
              </a:rPr>
              <a:t> </a:t>
            </a:r>
            <a:r>
              <a:rPr lang="en-US" sz="3200" i="1" dirty="0" smtClean="0">
                <a:cs typeface="Times New Roman" panose="02020603050405020304" pitchFamily="18" charset="0"/>
              </a:rPr>
              <a:t>Creator</a:t>
            </a:r>
            <a:r>
              <a:rPr lang="en-US" sz="3200" dirty="0" smtClean="0">
                <a:cs typeface="Times New Roman" panose="02020603050405020304" pitchFamily="18" charset="0"/>
              </a:rPr>
              <a:t>, </a:t>
            </a:r>
            <a:r>
              <a:rPr lang="en-US" sz="3200" dirty="0" err="1">
                <a:cs typeface="Times New Roman" panose="02020603050405020304" pitchFamily="18" charset="0"/>
              </a:rPr>
              <a:t>P</a:t>
            </a:r>
            <a:r>
              <a:rPr lang="en-US" sz="3200" dirty="0" err="1" smtClean="0">
                <a:cs typeface="Times New Roman" panose="02020603050405020304" pitchFamily="18" charset="0"/>
              </a:rPr>
              <a:t>encipta</a:t>
            </a:r>
            <a:r>
              <a:rPr lang="en-US" sz="3200" dirty="0" smtClean="0">
                <a:cs typeface="Times New Roman" panose="02020603050405020304" pitchFamily="18" charset="0"/>
              </a:rPr>
              <a:t>, </a:t>
            </a:r>
            <a:r>
              <a:rPr lang="ar-SA" sz="3200" dirty="0" smtClean="0">
                <a:cs typeface="Times New Roman" panose="02020603050405020304" pitchFamily="18" charset="0"/>
              </a:rPr>
              <a:t>الخالق</a:t>
            </a:r>
            <a:r>
              <a:rPr lang="en-US" sz="3200" dirty="0">
                <a:cs typeface="Times New Roman" panose="02020603050405020304" pitchFamily="18" charset="0"/>
              </a:rPr>
              <a:t>, </a:t>
            </a:r>
            <a:r>
              <a:rPr lang="en-US" sz="3200" dirty="0" smtClean="0">
                <a:cs typeface="Times New Roman" panose="02020603050405020304" pitchFamily="18" charset="0"/>
              </a:rPr>
              <a:t>yang </a:t>
            </a:r>
            <a:r>
              <a:rPr lang="en-US" sz="3200" dirty="0" err="1" smtClean="0">
                <a:cs typeface="Times New Roman" panose="02020603050405020304" pitchFamily="18" charset="0"/>
              </a:rPr>
              <a:t>berarti</a:t>
            </a:r>
            <a:r>
              <a:rPr lang="en-US" sz="3200" dirty="0" smtClean="0">
                <a:cs typeface="Times New Roman" panose="02020603050405020304" pitchFamily="18" charset="0"/>
              </a:rPr>
              <a:t> </a:t>
            </a:r>
            <a:r>
              <a:rPr lang="en-US" sz="3200" dirty="0" err="1">
                <a:cs typeface="Times New Roman" panose="02020603050405020304" pitchFamily="18" charset="0"/>
              </a:rPr>
              <a:t>T</a:t>
            </a:r>
            <a:r>
              <a:rPr lang="en-US" sz="3200" dirty="0" err="1" smtClean="0">
                <a:cs typeface="Times New Roman" panose="02020603050405020304" pitchFamily="18" charset="0"/>
              </a:rPr>
              <a:t>uhan</a:t>
            </a:r>
            <a:r>
              <a:rPr lang="en-US" sz="3200" dirty="0" smtClean="0">
                <a:cs typeface="Times New Roman" panose="02020603050405020304" pitchFamily="18" charset="0"/>
              </a:rPr>
              <a:t> </a:t>
            </a:r>
            <a:r>
              <a:rPr lang="en-US" sz="3200" dirty="0" err="1" smtClean="0">
                <a:cs typeface="Times New Roman" panose="02020603050405020304" pitchFamily="18" charset="0"/>
              </a:rPr>
              <a:t>pencipta</a:t>
            </a:r>
            <a:r>
              <a:rPr lang="en-US" sz="3200" dirty="0" smtClean="0">
                <a:cs typeface="Times New Roman" panose="02020603050405020304" pitchFamily="18" charset="0"/>
              </a:rPr>
              <a:t> </a:t>
            </a:r>
            <a:r>
              <a:rPr lang="en-US" sz="3200" dirty="0" err="1" smtClean="0">
                <a:cs typeface="Times New Roman" panose="02020603050405020304" pitchFamily="18" charset="0"/>
              </a:rPr>
              <a:t>alam</a:t>
            </a:r>
            <a:r>
              <a:rPr lang="en-US" sz="3200" dirty="0" smtClean="0">
                <a:cs typeface="Times New Roman" panose="02020603050405020304" pitchFamily="18" charset="0"/>
              </a:rPr>
              <a:t> </a:t>
            </a:r>
            <a:r>
              <a:rPr lang="en-US" sz="3200" dirty="0" err="1" smtClean="0">
                <a:cs typeface="Times New Roman" panose="02020603050405020304" pitchFamily="18" charset="0"/>
              </a:rPr>
              <a:t>semesta</a:t>
            </a:r>
            <a:r>
              <a:rPr lang="en-US" sz="3200" dirty="0" smtClean="0">
                <a:cs typeface="Times New Roman" panose="02020603050405020304" pitchFamily="18" charset="0"/>
              </a:rPr>
              <a:t>.</a:t>
            </a:r>
          </a:p>
          <a:p>
            <a:pPr marL="0" indent="0">
              <a:buNone/>
            </a:pPr>
            <a:r>
              <a:rPr lang="en-US" sz="3200" dirty="0">
                <a:cs typeface="Times New Roman" panose="02020603050405020304" pitchFamily="18" charset="0"/>
              </a:rPr>
              <a:t>Bagian</a:t>
            </a:r>
            <a:r>
              <a:rPr lang="en-US" sz="3200" dirty="0" smtClean="0">
                <a:cs typeface="Times New Roman" panose="02020603050405020304" pitchFamily="18" charset="0"/>
              </a:rPr>
              <a:t> </a:t>
            </a:r>
            <a:r>
              <a:rPr lang="en-US" sz="3200" dirty="0" err="1" smtClean="0">
                <a:cs typeface="Times New Roman" panose="02020603050405020304" pitchFamily="18" charset="0"/>
              </a:rPr>
              <a:t>ini</a:t>
            </a:r>
            <a:r>
              <a:rPr lang="en-US" sz="3200" dirty="0" smtClean="0">
                <a:cs typeface="Times New Roman" panose="02020603050405020304" pitchFamily="18" charset="0"/>
              </a:rPr>
              <a:t> </a:t>
            </a:r>
            <a:r>
              <a:rPr lang="en-US" sz="3200" dirty="0" err="1" smtClean="0">
                <a:cs typeface="Times New Roman" panose="02020603050405020304" pitchFamily="18" charset="0"/>
              </a:rPr>
              <a:t>menekankan</a:t>
            </a:r>
            <a:r>
              <a:rPr lang="en-US" sz="3200" dirty="0" smtClean="0">
                <a:cs typeface="Times New Roman" panose="02020603050405020304" pitchFamily="18" charset="0"/>
              </a:rPr>
              <a:t> </a:t>
            </a:r>
            <a:r>
              <a:rPr lang="en-US" sz="3200" dirty="0" err="1" smtClean="0">
                <a:cs typeface="Times New Roman" panose="02020603050405020304" pitchFamily="18" charset="0"/>
              </a:rPr>
              <a:t>pd</a:t>
            </a:r>
            <a:r>
              <a:rPr lang="en-US" sz="3200" dirty="0" smtClean="0">
                <a:cs typeface="Times New Roman" panose="02020603050405020304" pitchFamily="18" charset="0"/>
              </a:rPr>
              <a:t> </a:t>
            </a:r>
            <a:r>
              <a:rPr lang="en-US" sz="3200" i="1" dirty="0" err="1" smtClean="0">
                <a:cs typeface="Times New Roman" panose="02020603050405020304" pitchFamily="18" charset="0"/>
              </a:rPr>
              <a:t>pengalaman</a:t>
            </a:r>
            <a:r>
              <a:rPr lang="en-US" sz="3200" i="1" dirty="0" smtClean="0">
                <a:cs typeface="Times New Roman" panose="02020603050405020304" pitchFamily="18" charset="0"/>
              </a:rPr>
              <a:t> artistik</a:t>
            </a:r>
            <a:r>
              <a:rPr lang="en-US" sz="3200" dirty="0" smtClean="0">
                <a:cs typeface="Times New Roman" panose="02020603050405020304" pitchFamily="18" charset="0"/>
              </a:rPr>
              <a:t> yg </a:t>
            </a:r>
            <a:r>
              <a:rPr lang="en-US" sz="3200" dirty="0" err="1" smtClean="0">
                <a:cs typeface="Times New Roman" panose="02020603050405020304" pitchFamily="18" charset="0"/>
              </a:rPr>
              <a:t>dilakoni</a:t>
            </a:r>
            <a:r>
              <a:rPr lang="en-US" sz="3200" dirty="0" smtClean="0">
                <a:cs typeface="Times New Roman" panose="02020603050405020304" pitchFamily="18" charset="0"/>
              </a:rPr>
              <a:t> </a:t>
            </a:r>
            <a:r>
              <a:rPr lang="en-US" sz="3200" dirty="0" err="1" smtClean="0">
                <a:cs typeface="Times New Roman" panose="02020603050405020304" pitchFamily="18" charset="0"/>
              </a:rPr>
              <a:t>seniman</a:t>
            </a:r>
            <a:r>
              <a:rPr lang="en-US" sz="3200" dirty="0" smtClean="0">
                <a:cs typeface="Times New Roman" panose="02020603050405020304" pitchFamily="18" charset="0"/>
              </a:rPr>
              <a:t> </a:t>
            </a:r>
            <a:r>
              <a:rPr lang="en-US" sz="3200" dirty="0" err="1" smtClean="0">
                <a:cs typeface="Times New Roman" panose="02020603050405020304" pitchFamily="18" charset="0"/>
              </a:rPr>
              <a:t>saat</a:t>
            </a:r>
            <a:r>
              <a:rPr lang="en-US" sz="3200" dirty="0" smtClean="0">
                <a:cs typeface="Times New Roman" panose="02020603050405020304" pitchFamily="18" charset="0"/>
              </a:rPr>
              <a:t> </a:t>
            </a:r>
            <a:r>
              <a:rPr lang="en-US" sz="3200" dirty="0" err="1" smtClean="0">
                <a:cs typeface="Times New Roman" panose="02020603050405020304" pitchFamily="18" charset="0"/>
              </a:rPr>
              <a:t>menciptakan</a:t>
            </a:r>
            <a:r>
              <a:rPr lang="en-US" sz="3200" dirty="0" smtClean="0">
                <a:cs typeface="Times New Roman" panose="02020603050405020304" pitchFamily="18" charset="0"/>
              </a:rPr>
              <a:t> </a:t>
            </a:r>
            <a:r>
              <a:rPr lang="en-US" sz="3200" dirty="0" err="1" smtClean="0">
                <a:cs typeface="Times New Roman" panose="02020603050405020304" pitchFamily="18" charset="0"/>
              </a:rPr>
              <a:t>objek</a:t>
            </a:r>
            <a:r>
              <a:rPr lang="en-US" sz="3200" dirty="0" smtClean="0">
                <a:cs typeface="Times New Roman" panose="02020603050405020304" pitchFamily="18" charset="0"/>
              </a:rPr>
              <a:t> </a:t>
            </a:r>
            <a:r>
              <a:rPr lang="en-US" sz="3200" dirty="0" err="1" smtClean="0">
                <a:cs typeface="Times New Roman" panose="02020603050405020304" pitchFamily="18" charset="0"/>
              </a:rPr>
              <a:t>estesis</a:t>
            </a:r>
            <a:r>
              <a:rPr lang="en-US" sz="3200" dirty="0" smtClean="0">
                <a:cs typeface="Times New Roman" panose="02020603050405020304" pitchFamily="18" charset="0"/>
              </a:rPr>
              <a:t>. </a:t>
            </a:r>
            <a:endParaRPr lang="en-US" sz="3200" dirty="0">
              <a:cs typeface="Times New Roman" panose="02020603050405020304" pitchFamily="18" charset="0"/>
            </a:endParaRPr>
          </a:p>
        </p:txBody>
      </p:sp>
    </p:spTree>
    <p:extLst>
      <p:ext uri="{BB962C8B-B14F-4D97-AF65-F5344CB8AC3E}">
        <p14:creationId xmlns:p14="http://schemas.microsoft.com/office/powerpoint/2010/main" val="2410076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7680" y="472440"/>
            <a:ext cx="11109960" cy="5693866"/>
          </a:xfrm>
          <a:prstGeom prst="rect">
            <a:avLst/>
          </a:prstGeom>
          <a:noFill/>
        </p:spPr>
        <p:txBody>
          <a:bodyPr wrap="square" rtlCol="0">
            <a:spAutoFit/>
          </a:bodyPr>
          <a:lstStyle/>
          <a:p>
            <a:r>
              <a:rPr lang="id-ID" sz="2800" b="1" dirty="0"/>
              <a:t>Motivasi bermain</a:t>
            </a:r>
          </a:p>
          <a:p>
            <a:endParaRPr lang="id-ID" sz="2800" b="1" dirty="0"/>
          </a:p>
          <a:p>
            <a:r>
              <a:rPr lang="id-ID" sz="2800" dirty="0"/>
              <a:t>Bermain </a:t>
            </a:r>
            <a:r>
              <a:rPr lang="id-ID" sz="2800" i="1" dirty="0"/>
              <a:t>(play)</a:t>
            </a:r>
            <a:r>
              <a:rPr lang="id-ID" sz="2800" dirty="0"/>
              <a:t> juga disebut-sebut sebagai motivasi pendorong penciptaan karya seni. Friedrich Schiller, misalnya dlm </a:t>
            </a:r>
            <a:r>
              <a:rPr lang="id-ID" sz="2800" i="1" dirty="0"/>
              <a:t>On the Aesthetic Education Of man In a Series Of  Letters, </a:t>
            </a:r>
            <a:r>
              <a:rPr lang="id-ID" sz="2800" dirty="0"/>
              <a:t>beragumentasi bahwa seni berasal dari implus untuk bermain. Selain Schiller, pedapat bahwa keindahan merupakan ekspresi kegiatan bermain juga diajukan oleh Herbert spencer, Karl Groos, dan Konrad Lange.Bagi spencer aktivitas bermain muncul karena kelebihan energi; Permainan di perlukan agar terhindar dari penciutan mental. Pernyataan keterbatasan hubungan antara seni rupa dengan kegiatan bermain tentu saja dapat dipertanyakan.Hubungan antara keduanya, terutama dalam seni rupa kontemporer, justru terasa kental. </a:t>
            </a:r>
          </a:p>
          <a:p>
            <a:endParaRPr lang="id-ID" sz="2800" dirty="0"/>
          </a:p>
        </p:txBody>
      </p:sp>
    </p:spTree>
    <p:extLst>
      <p:ext uri="{BB962C8B-B14F-4D97-AF65-F5344CB8AC3E}">
        <p14:creationId xmlns:p14="http://schemas.microsoft.com/office/powerpoint/2010/main" val="4266180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5104"/>
            <a:ext cx="11323320" cy="6555641"/>
          </a:xfrm>
          <a:prstGeom prst="rect">
            <a:avLst/>
          </a:prstGeom>
          <a:noFill/>
        </p:spPr>
        <p:txBody>
          <a:bodyPr wrap="square" rtlCol="0">
            <a:spAutoFit/>
          </a:bodyPr>
          <a:lstStyle/>
          <a:p>
            <a:r>
              <a:rPr lang="id-ID" sz="2800" b="1" dirty="0"/>
              <a:t>Motivasi Pengisi  Waktu  Luang </a:t>
            </a:r>
            <a:endParaRPr lang="id-ID" sz="2800" dirty="0"/>
          </a:p>
          <a:p>
            <a:r>
              <a:rPr lang="id-ID" sz="2800" dirty="0"/>
              <a:t>Pengisian waktu luang khusunya yg terjadi pd masa prasejarah, juga diajukan sebagai motivasi awal penciptaan karya seni Scott Mc Cloud, melalui komik. Sekelompok manusia prasejarah, yang tentu saja tidak akan terus-menerus makan atau bercinta. Lama kelamaan mereka bosan dengan kedaan itu. Lalu, seorang perempuan tua menggores-gores tanah dengan ranting, membentuk suatau sketsa. Seorang lelaki mengetuk-ngetuk batu sehingga muncul irama sederhana. Rasanya penggambaran itu terlalu simplikatif, apalagi jika dibandingkan dgn konstruksi Hugh Honour dan John Fleming ttg kesadaran berkesenian pd masyarakat prasejarah. Kesadaran itu terjadi secara bertahap. Pertama adalah tahap kesadaran hubungan antara bentuk dan fungsi; ini tampak pd penghalusan kapak batu yg awalnya dibuat secara kasar. Tahap kedua terjadi ketika pembuatan benda-benda dikaitkan dgn persoalan peringatan atau hal magis lainnya, misalnya keberadaan menhir dan dolmen.</a:t>
            </a:r>
          </a:p>
        </p:txBody>
      </p:sp>
    </p:spTree>
    <p:extLst>
      <p:ext uri="{BB962C8B-B14F-4D97-AF65-F5344CB8AC3E}">
        <p14:creationId xmlns:p14="http://schemas.microsoft.com/office/powerpoint/2010/main" val="250702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65" y="96038"/>
            <a:ext cx="3681856" cy="940282"/>
          </a:xfrm>
        </p:spPr>
        <p:txBody>
          <a:bodyPr/>
          <a:lstStyle/>
          <a:p>
            <a:pPr algn="ctr"/>
            <a:r>
              <a:rPr lang="en-US" b="1" dirty="0" smtClean="0">
                <a:solidFill>
                  <a:schemeClr val="accent6"/>
                </a:solidFill>
                <a:latin typeface="+mn-lt"/>
              </a:rPr>
              <a:t>2. </a:t>
            </a:r>
            <a:r>
              <a:rPr lang="en-US" b="1" dirty="0" err="1" smtClean="0">
                <a:solidFill>
                  <a:schemeClr val="accent6"/>
                </a:solidFill>
                <a:latin typeface="+mn-lt"/>
              </a:rPr>
              <a:t>Penciptaan</a:t>
            </a:r>
            <a:r>
              <a:rPr lang="en-US" b="1" dirty="0" smtClean="0">
                <a:solidFill>
                  <a:schemeClr val="accent6"/>
                </a:solidFill>
                <a:latin typeface="+mn-lt"/>
              </a:rPr>
              <a:t> </a:t>
            </a:r>
            <a:endParaRPr lang="en-US" b="1" dirty="0">
              <a:solidFill>
                <a:schemeClr val="accent6"/>
              </a:solidFill>
              <a:latin typeface="+mn-lt"/>
            </a:endParaRPr>
          </a:p>
        </p:txBody>
      </p:sp>
      <p:sp>
        <p:nvSpPr>
          <p:cNvPr id="3" name="Content Placeholder 2"/>
          <p:cNvSpPr>
            <a:spLocks noGrp="1"/>
          </p:cNvSpPr>
          <p:nvPr>
            <p:ph idx="1"/>
          </p:nvPr>
        </p:nvSpPr>
        <p:spPr>
          <a:xfrm>
            <a:off x="478664" y="1036321"/>
            <a:ext cx="11332335" cy="5242559"/>
          </a:xfrm>
        </p:spPr>
        <p:txBody>
          <a:bodyPr>
            <a:noAutofit/>
          </a:bodyPr>
          <a:lstStyle/>
          <a:p>
            <a:pPr marL="0" indent="0">
              <a:buNone/>
            </a:pPr>
            <a:r>
              <a:rPr lang="en-US" dirty="0" err="1" smtClean="0"/>
              <a:t>Pada</a:t>
            </a:r>
            <a:r>
              <a:rPr lang="en-US" dirty="0" smtClean="0"/>
              <a:t> </a:t>
            </a:r>
            <a:r>
              <a:rPr lang="en-US" dirty="0" err="1" smtClean="0"/>
              <a:t>tahap</a:t>
            </a:r>
            <a:r>
              <a:rPr lang="en-US" dirty="0" smtClean="0"/>
              <a:t> </a:t>
            </a:r>
            <a:r>
              <a:rPr lang="en-US" dirty="0" err="1" smtClean="0"/>
              <a:t>penciptaan</a:t>
            </a:r>
            <a:r>
              <a:rPr lang="en-US" dirty="0" smtClean="0"/>
              <a:t> </a:t>
            </a:r>
            <a:r>
              <a:rPr lang="en-US" dirty="0" err="1" smtClean="0"/>
              <a:t>karya</a:t>
            </a:r>
            <a:r>
              <a:rPr lang="en-US" dirty="0" smtClean="0"/>
              <a:t> </a:t>
            </a:r>
            <a:r>
              <a:rPr lang="en-US" dirty="0" err="1" smtClean="0"/>
              <a:t>seni</a:t>
            </a:r>
            <a:r>
              <a:rPr lang="en-US" dirty="0" smtClean="0"/>
              <a:t>, sang </a:t>
            </a:r>
            <a:r>
              <a:rPr lang="en-US" dirty="0" err="1" smtClean="0"/>
              <a:t>seniman</a:t>
            </a:r>
            <a:r>
              <a:rPr lang="en-US" dirty="0" smtClean="0"/>
              <a:t> </a:t>
            </a:r>
            <a:r>
              <a:rPr lang="en-US" dirty="0" err="1" smtClean="0"/>
              <a:t>akan</a:t>
            </a:r>
            <a:r>
              <a:rPr lang="en-US" dirty="0" smtClean="0"/>
              <a:t> </a:t>
            </a:r>
            <a:r>
              <a:rPr lang="en-US" dirty="0" err="1" smtClean="0"/>
              <a:t>bergulat</a:t>
            </a:r>
            <a:r>
              <a:rPr lang="en-US" dirty="0" smtClean="0"/>
              <a:t> </a:t>
            </a:r>
            <a:r>
              <a:rPr lang="en-US" dirty="0" err="1" smtClean="0"/>
              <a:t>pada</a:t>
            </a:r>
            <a:r>
              <a:rPr lang="en-US" dirty="0" smtClean="0"/>
              <a:t> </a:t>
            </a:r>
            <a:r>
              <a:rPr lang="en-US" dirty="0" err="1" smtClean="0"/>
              <a:t>alat</a:t>
            </a:r>
            <a:r>
              <a:rPr lang="en-US" dirty="0" smtClean="0"/>
              <a:t> </a:t>
            </a:r>
            <a:r>
              <a:rPr lang="en-US" dirty="0" err="1" smtClean="0"/>
              <a:t>dan</a:t>
            </a:r>
            <a:r>
              <a:rPr lang="en-US" dirty="0" smtClean="0"/>
              <a:t> </a:t>
            </a:r>
            <a:r>
              <a:rPr lang="en-US" dirty="0" err="1" smtClean="0"/>
              <a:t>bahan</a:t>
            </a:r>
            <a:r>
              <a:rPr lang="en-US" dirty="0" smtClean="0"/>
              <a:t> yang </a:t>
            </a:r>
            <a:r>
              <a:rPr lang="en-US" dirty="0" err="1" smtClean="0"/>
              <a:t>akan</a:t>
            </a:r>
            <a:r>
              <a:rPr lang="en-US" dirty="0" smtClean="0"/>
              <a:t> </a:t>
            </a:r>
            <a:r>
              <a:rPr lang="en-US" dirty="0" err="1" smtClean="0"/>
              <a:t>melahirkan</a:t>
            </a:r>
            <a:r>
              <a:rPr lang="en-US" dirty="0" smtClean="0"/>
              <a:t> </a:t>
            </a:r>
            <a:r>
              <a:rPr lang="en-US" dirty="0" err="1" smtClean="0"/>
              <a:t>teknik</a:t>
            </a:r>
            <a:r>
              <a:rPr lang="en-US" dirty="0" smtClean="0"/>
              <a:t> </a:t>
            </a:r>
            <a:r>
              <a:rPr lang="en-US" dirty="0" err="1" smtClean="0"/>
              <a:t>tertentu</a:t>
            </a:r>
            <a:r>
              <a:rPr lang="en-US" dirty="0" smtClean="0"/>
              <a:t>. </a:t>
            </a:r>
            <a:r>
              <a:rPr lang="en-US" dirty="0" err="1" smtClean="0"/>
              <a:t>Seniman</a:t>
            </a:r>
            <a:r>
              <a:rPr lang="en-US" dirty="0" smtClean="0"/>
              <a:t> </a:t>
            </a:r>
            <a:r>
              <a:rPr lang="en-US" dirty="0" err="1" smtClean="0"/>
              <a:t>juga</a:t>
            </a:r>
            <a:r>
              <a:rPr lang="en-US" dirty="0" smtClean="0"/>
              <a:t> </a:t>
            </a:r>
            <a:r>
              <a:rPr lang="en-US" dirty="0" err="1" smtClean="0"/>
              <a:t>akan</a:t>
            </a:r>
            <a:r>
              <a:rPr lang="en-US" dirty="0" smtClean="0"/>
              <a:t> </a:t>
            </a:r>
            <a:r>
              <a:rPr lang="en-US" dirty="0" err="1" smtClean="0"/>
              <a:t>berurusan</a:t>
            </a:r>
            <a:r>
              <a:rPr lang="en-US" dirty="0" smtClean="0"/>
              <a:t> </a:t>
            </a:r>
            <a:r>
              <a:rPr lang="en-US" dirty="0" err="1" smtClean="0"/>
              <a:t>dengan</a:t>
            </a:r>
            <a:r>
              <a:rPr lang="en-US" dirty="0" smtClean="0"/>
              <a:t> </a:t>
            </a:r>
            <a:r>
              <a:rPr lang="en-US" dirty="0" err="1" smtClean="0"/>
              <a:t>ekspresi</a:t>
            </a:r>
            <a:r>
              <a:rPr lang="en-US" dirty="0" smtClean="0"/>
              <a:t> </a:t>
            </a:r>
            <a:r>
              <a:rPr lang="en-US" dirty="0" err="1" smtClean="0"/>
              <a:t>dan</a:t>
            </a:r>
            <a:r>
              <a:rPr lang="en-US" dirty="0" smtClean="0"/>
              <a:t> </a:t>
            </a:r>
            <a:r>
              <a:rPr lang="en-US" dirty="0" err="1" smtClean="0"/>
              <a:t>imajinasi</a:t>
            </a:r>
            <a:r>
              <a:rPr lang="en-US" dirty="0" smtClean="0"/>
              <a:t>. </a:t>
            </a:r>
            <a:r>
              <a:rPr lang="en-US" dirty="0" err="1" smtClean="0"/>
              <a:t>Sementara</a:t>
            </a:r>
            <a:r>
              <a:rPr lang="en-US" dirty="0" smtClean="0"/>
              <a:t> </a:t>
            </a:r>
            <a:r>
              <a:rPr lang="en-US" dirty="0" err="1" smtClean="0"/>
              <a:t>itu</a:t>
            </a:r>
            <a:r>
              <a:rPr lang="en-US" dirty="0" smtClean="0"/>
              <a:t> </a:t>
            </a:r>
            <a:r>
              <a:rPr lang="en-US" dirty="0" err="1" smtClean="0"/>
              <a:t>sadar</a:t>
            </a:r>
            <a:r>
              <a:rPr lang="en-US" dirty="0" smtClean="0"/>
              <a:t> </a:t>
            </a:r>
            <a:r>
              <a:rPr lang="en-US" dirty="0" err="1" smtClean="0"/>
              <a:t>atau</a:t>
            </a:r>
            <a:r>
              <a:rPr lang="en-US" dirty="0" smtClean="0"/>
              <a:t> </a:t>
            </a:r>
            <a:r>
              <a:rPr lang="en-US" dirty="0" err="1" smtClean="0"/>
              <a:t>tidak</a:t>
            </a:r>
            <a:r>
              <a:rPr lang="en-US" dirty="0" smtClean="0"/>
              <a:t> </a:t>
            </a:r>
            <a:r>
              <a:rPr lang="en-US" dirty="0" err="1" smtClean="0"/>
              <a:t>seorang</a:t>
            </a:r>
            <a:r>
              <a:rPr lang="en-US" dirty="0" smtClean="0"/>
              <a:t> </a:t>
            </a:r>
            <a:r>
              <a:rPr lang="en-US" dirty="0" err="1" smtClean="0"/>
              <a:t>seniman</a:t>
            </a:r>
            <a:r>
              <a:rPr lang="en-US" dirty="0" smtClean="0"/>
              <a:t> </a:t>
            </a:r>
            <a:r>
              <a:rPr lang="en-US" dirty="0" err="1" smtClean="0"/>
              <a:t>akan</a:t>
            </a:r>
            <a:r>
              <a:rPr lang="en-US" dirty="0" smtClean="0"/>
              <a:t> </a:t>
            </a:r>
            <a:r>
              <a:rPr lang="en-US" dirty="0" err="1" smtClean="0"/>
              <a:t>berada</a:t>
            </a:r>
            <a:r>
              <a:rPr lang="en-US" dirty="0" smtClean="0"/>
              <a:t> </a:t>
            </a:r>
            <a:r>
              <a:rPr lang="en-US" dirty="0" err="1" smtClean="0"/>
              <a:t>dibawah</a:t>
            </a:r>
            <a:r>
              <a:rPr lang="en-US" dirty="0" smtClean="0"/>
              <a:t> </a:t>
            </a:r>
            <a:r>
              <a:rPr lang="en-US" dirty="0" err="1" smtClean="0"/>
              <a:t>nilai-nilai</a:t>
            </a:r>
            <a:r>
              <a:rPr lang="en-US" dirty="0" smtClean="0"/>
              <a:t> </a:t>
            </a:r>
            <a:r>
              <a:rPr lang="en-US" dirty="0" err="1" smtClean="0"/>
              <a:t>estetis</a:t>
            </a:r>
            <a:r>
              <a:rPr lang="en-US" dirty="0" smtClean="0"/>
              <a:t> </a:t>
            </a:r>
            <a:r>
              <a:rPr lang="en-US" dirty="0" err="1" smtClean="0"/>
              <a:t>tertentu</a:t>
            </a:r>
            <a:r>
              <a:rPr lang="en-US" dirty="0" smtClean="0"/>
              <a:t>.</a:t>
            </a:r>
          </a:p>
          <a:p>
            <a:pPr marL="0" indent="0">
              <a:buNone/>
            </a:pPr>
            <a:r>
              <a:rPr lang="en-US" sz="3600" b="1" dirty="0" err="1" smtClean="0">
                <a:solidFill>
                  <a:schemeClr val="accent6"/>
                </a:solidFill>
              </a:rPr>
              <a:t>Penciptaan: </a:t>
            </a:r>
            <a:r>
              <a:rPr lang="en-US" sz="3600" b="1" dirty="0" err="1" smtClean="0"/>
              <a:t>persinggungan</a:t>
            </a:r>
            <a:r>
              <a:rPr lang="en-US" sz="3600" b="1" dirty="0" smtClean="0"/>
              <a:t> </a:t>
            </a:r>
            <a:r>
              <a:rPr lang="en-US" sz="3600" b="1" dirty="0" err="1" smtClean="0"/>
              <a:t>dengan</a:t>
            </a:r>
            <a:r>
              <a:rPr lang="en-US" sz="3600" b="1" dirty="0" smtClean="0"/>
              <a:t> </a:t>
            </a:r>
            <a:r>
              <a:rPr lang="en-US" sz="3600" b="1" dirty="0" err="1" smtClean="0"/>
              <a:t>alat</a:t>
            </a:r>
            <a:r>
              <a:rPr lang="en-US" sz="3600" b="1" dirty="0" smtClean="0"/>
              <a:t>, material, </a:t>
            </a:r>
            <a:r>
              <a:rPr lang="en-US" sz="3600" b="1" dirty="0" err="1" smtClean="0"/>
              <a:t>dan</a:t>
            </a:r>
            <a:r>
              <a:rPr lang="en-US" sz="3600" b="1" dirty="0" smtClean="0"/>
              <a:t> </a:t>
            </a:r>
            <a:r>
              <a:rPr lang="en-US" sz="3600" b="1" dirty="0" err="1" smtClean="0"/>
              <a:t>teknik</a:t>
            </a:r>
            <a:r>
              <a:rPr lang="en-US" sz="3600" b="1" dirty="0" smtClean="0"/>
              <a:t>. </a:t>
            </a:r>
          </a:p>
          <a:p>
            <a:pPr marL="0" indent="0">
              <a:buNone/>
            </a:pPr>
            <a:r>
              <a:rPr lang="en-US" dirty="0" err="1" smtClean="0"/>
              <a:t>Dlm</a:t>
            </a:r>
            <a:r>
              <a:rPr lang="en-US" dirty="0" smtClean="0"/>
              <a:t> </a:t>
            </a:r>
            <a:r>
              <a:rPr lang="en-US" dirty="0" err="1" smtClean="0"/>
              <a:t>seni</a:t>
            </a:r>
            <a:r>
              <a:rPr lang="en-US" dirty="0" smtClean="0"/>
              <a:t> </a:t>
            </a:r>
            <a:r>
              <a:rPr lang="en-US" dirty="0" err="1" smtClean="0"/>
              <a:t>rupa</a:t>
            </a:r>
            <a:r>
              <a:rPr lang="en-US" dirty="0" smtClean="0"/>
              <a:t> </a:t>
            </a:r>
            <a:r>
              <a:rPr lang="en-US" dirty="0" err="1" smtClean="0"/>
              <a:t>alat</a:t>
            </a:r>
            <a:r>
              <a:rPr lang="en-US" dirty="0" smtClean="0"/>
              <a:t> </a:t>
            </a:r>
            <a:r>
              <a:rPr lang="en-US" dirty="0" err="1" smtClean="0"/>
              <a:t>merupakan</a:t>
            </a:r>
            <a:r>
              <a:rPr lang="en-US" dirty="0" smtClean="0"/>
              <a:t> </a:t>
            </a:r>
            <a:r>
              <a:rPr lang="en-US" dirty="0" err="1" smtClean="0"/>
              <a:t>piranti</a:t>
            </a:r>
            <a:r>
              <a:rPr lang="en-US" dirty="0" smtClean="0"/>
              <a:t> yang </a:t>
            </a:r>
            <a:r>
              <a:rPr lang="en-US" dirty="0" err="1" smtClean="0"/>
              <a:t>digunakan</a:t>
            </a:r>
            <a:r>
              <a:rPr lang="en-US" dirty="0" smtClean="0"/>
              <a:t> </a:t>
            </a:r>
            <a:r>
              <a:rPr lang="en-US" dirty="0" err="1" smtClean="0"/>
              <a:t>seniman</a:t>
            </a:r>
            <a:r>
              <a:rPr lang="en-US" dirty="0" smtClean="0"/>
              <a:t> </a:t>
            </a:r>
            <a:r>
              <a:rPr lang="en-US" dirty="0" err="1" smtClean="0"/>
              <a:t>untuk</a:t>
            </a:r>
            <a:r>
              <a:rPr lang="en-US" dirty="0" smtClean="0"/>
              <a:t> </a:t>
            </a:r>
            <a:r>
              <a:rPr lang="en-US" dirty="0" err="1" smtClean="0"/>
              <a:t>mendukung</a:t>
            </a:r>
            <a:r>
              <a:rPr lang="en-US" dirty="0" smtClean="0"/>
              <a:t> </a:t>
            </a:r>
            <a:r>
              <a:rPr lang="en-US" dirty="0" err="1" smtClean="0"/>
              <a:t>penciptaan</a:t>
            </a:r>
            <a:r>
              <a:rPr lang="en-US" dirty="0" smtClean="0"/>
              <a:t> </a:t>
            </a:r>
            <a:r>
              <a:rPr lang="en-US" dirty="0" err="1" smtClean="0"/>
              <a:t>karya</a:t>
            </a:r>
            <a:r>
              <a:rPr lang="en-US" dirty="0" smtClean="0"/>
              <a:t> </a:t>
            </a:r>
            <a:r>
              <a:rPr lang="en-US" dirty="0" err="1" smtClean="0"/>
              <a:t>seni</a:t>
            </a:r>
            <a:r>
              <a:rPr lang="en-US" dirty="0" smtClean="0"/>
              <a:t>. </a:t>
            </a:r>
            <a:r>
              <a:rPr lang="en-US" dirty="0" err="1" smtClean="0"/>
              <a:t>Bahan</a:t>
            </a:r>
            <a:r>
              <a:rPr lang="en-US" dirty="0" smtClean="0"/>
              <a:t> </a:t>
            </a:r>
            <a:r>
              <a:rPr lang="en-US" dirty="0" err="1" smtClean="0"/>
              <a:t>atau</a:t>
            </a:r>
            <a:r>
              <a:rPr lang="en-US" dirty="0" smtClean="0"/>
              <a:t> material </a:t>
            </a:r>
            <a:r>
              <a:rPr lang="en-US" dirty="0" err="1" smtClean="0"/>
              <a:t>adalah</a:t>
            </a:r>
            <a:r>
              <a:rPr lang="en-US" dirty="0" smtClean="0"/>
              <a:t> </a:t>
            </a:r>
            <a:r>
              <a:rPr lang="en-US" dirty="0" err="1" smtClean="0"/>
              <a:t>komponen</a:t>
            </a:r>
            <a:r>
              <a:rPr lang="en-US" dirty="0" smtClean="0"/>
              <a:t> </a:t>
            </a:r>
            <a:r>
              <a:rPr lang="en-US" dirty="0" err="1" smtClean="0"/>
              <a:t>fisik</a:t>
            </a:r>
            <a:r>
              <a:rPr lang="en-US" dirty="0" smtClean="0"/>
              <a:t> </a:t>
            </a:r>
            <a:r>
              <a:rPr lang="en-US" dirty="0" err="1" smtClean="0"/>
              <a:t>pembentuk</a:t>
            </a:r>
            <a:r>
              <a:rPr lang="en-US" dirty="0" smtClean="0"/>
              <a:t> </a:t>
            </a:r>
            <a:r>
              <a:rPr lang="en-US" dirty="0" err="1" smtClean="0"/>
              <a:t>karya</a:t>
            </a:r>
            <a:r>
              <a:rPr lang="en-US" dirty="0" smtClean="0"/>
              <a:t> </a:t>
            </a:r>
            <a:r>
              <a:rPr lang="en-US" dirty="0" err="1" smtClean="0"/>
              <a:t>seni</a:t>
            </a:r>
            <a:r>
              <a:rPr lang="en-US" dirty="0" smtClean="0"/>
              <a:t>. </a:t>
            </a:r>
            <a:r>
              <a:rPr lang="en-US" dirty="0" err="1" smtClean="0"/>
              <a:t>Tentu</a:t>
            </a:r>
            <a:r>
              <a:rPr lang="en-US" dirty="0" smtClean="0"/>
              <a:t> </a:t>
            </a:r>
            <a:r>
              <a:rPr lang="en-US" dirty="0" err="1" smtClean="0"/>
              <a:t>saja</a:t>
            </a:r>
            <a:r>
              <a:rPr lang="en-US" dirty="0" smtClean="0"/>
              <a:t> </a:t>
            </a:r>
            <a:r>
              <a:rPr lang="en-US" dirty="0" err="1" smtClean="0"/>
              <a:t>setiap</a:t>
            </a:r>
            <a:r>
              <a:rPr lang="en-US" dirty="0" smtClean="0"/>
              <a:t> </a:t>
            </a:r>
            <a:r>
              <a:rPr lang="en-US" dirty="0" err="1" smtClean="0"/>
              <a:t>bidang</a:t>
            </a:r>
            <a:r>
              <a:rPr lang="en-US" dirty="0" smtClean="0"/>
              <a:t> </a:t>
            </a:r>
            <a:r>
              <a:rPr lang="en-US" dirty="0" err="1" smtClean="0"/>
              <a:t>seni</a:t>
            </a:r>
            <a:r>
              <a:rPr lang="en-US" dirty="0" smtClean="0"/>
              <a:t> </a:t>
            </a:r>
            <a:r>
              <a:rPr lang="en-US" dirty="0" err="1" smtClean="0"/>
              <a:t>memiliki</a:t>
            </a:r>
            <a:r>
              <a:rPr lang="en-US" dirty="0" smtClean="0"/>
              <a:t> </a:t>
            </a:r>
            <a:r>
              <a:rPr lang="en-US" dirty="0" err="1" smtClean="0"/>
              <a:t>alat</a:t>
            </a:r>
            <a:r>
              <a:rPr lang="en-US" dirty="0" smtClean="0"/>
              <a:t>, material, </a:t>
            </a:r>
            <a:r>
              <a:rPr lang="en-US" dirty="0" err="1" smtClean="0"/>
              <a:t>dan</a:t>
            </a:r>
            <a:r>
              <a:rPr lang="en-US" dirty="0" smtClean="0"/>
              <a:t> </a:t>
            </a:r>
            <a:r>
              <a:rPr lang="en-US" dirty="0" err="1" smtClean="0"/>
              <a:t>teknik</a:t>
            </a:r>
            <a:r>
              <a:rPr lang="en-US" dirty="0" smtClean="0"/>
              <a:t> </a:t>
            </a:r>
            <a:r>
              <a:rPr lang="en-US" dirty="0" err="1" smtClean="0"/>
              <a:t>tersendiri</a:t>
            </a:r>
            <a:r>
              <a:rPr lang="en-US" dirty="0" smtClean="0"/>
              <a:t>. </a:t>
            </a:r>
            <a:r>
              <a:rPr lang="en-US" dirty="0" err="1" smtClean="0"/>
              <a:t>Untuk</a:t>
            </a:r>
            <a:r>
              <a:rPr lang="en-US" dirty="0" smtClean="0"/>
              <a:t> </a:t>
            </a:r>
            <a:r>
              <a:rPr lang="en-US" dirty="0" err="1" smtClean="0"/>
              <a:t>itu</a:t>
            </a:r>
            <a:r>
              <a:rPr lang="en-US" dirty="0" smtClean="0"/>
              <a:t> </a:t>
            </a:r>
            <a:r>
              <a:rPr lang="en-US" dirty="0" err="1" smtClean="0"/>
              <a:t>setiap</a:t>
            </a:r>
            <a:r>
              <a:rPr lang="en-US" dirty="0" smtClean="0"/>
              <a:t> </a:t>
            </a:r>
            <a:r>
              <a:rPr lang="en-US" dirty="0" err="1" smtClean="0"/>
              <a:t>seniman</a:t>
            </a:r>
            <a:r>
              <a:rPr lang="en-US" dirty="0" smtClean="0"/>
              <a:t> </a:t>
            </a:r>
            <a:r>
              <a:rPr lang="en-US" dirty="0" err="1" smtClean="0"/>
              <a:t>akan</a:t>
            </a:r>
            <a:r>
              <a:rPr lang="en-US" dirty="0" smtClean="0"/>
              <a:t> </a:t>
            </a:r>
            <a:r>
              <a:rPr lang="en-US" dirty="0" err="1" smtClean="0"/>
              <a:t>menyesuaikan</a:t>
            </a:r>
            <a:r>
              <a:rPr lang="en-US" dirty="0" smtClean="0"/>
              <a:t> </a:t>
            </a:r>
            <a:r>
              <a:rPr lang="en-US" dirty="0" err="1" smtClean="0"/>
              <a:t>diri</a:t>
            </a:r>
            <a:r>
              <a:rPr lang="en-US" dirty="0" smtClean="0"/>
              <a:t> </a:t>
            </a:r>
            <a:r>
              <a:rPr lang="en-US" dirty="0" err="1" smtClean="0"/>
              <a:t>dengannya</a:t>
            </a:r>
            <a:r>
              <a:rPr lang="en-US" dirty="0" smtClean="0"/>
              <a:t> </a:t>
            </a:r>
            <a:r>
              <a:rPr lang="en-US" dirty="0" err="1" smtClean="0"/>
              <a:t>ketika</a:t>
            </a:r>
            <a:r>
              <a:rPr lang="en-US" dirty="0" smtClean="0"/>
              <a:t> </a:t>
            </a:r>
            <a:r>
              <a:rPr lang="en-US" dirty="0" err="1" smtClean="0"/>
              <a:t>mereka</a:t>
            </a:r>
            <a:r>
              <a:rPr lang="en-US" dirty="0" smtClean="0"/>
              <a:t> </a:t>
            </a:r>
            <a:r>
              <a:rPr lang="en-US" dirty="0" err="1" smtClean="0"/>
              <a:t>berkarya</a:t>
            </a:r>
            <a:r>
              <a:rPr lang="en-US" dirty="0" smtClean="0"/>
              <a:t>. </a:t>
            </a:r>
            <a:r>
              <a:rPr lang="en-US" dirty="0" err="1" smtClean="0"/>
              <a:t>Kepiawaian</a:t>
            </a:r>
            <a:r>
              <a:rPr lang="en-US" dirty="0" smtClean="0"/>
              <a:t> </a:t>
            </a:r>
            <a:r>
              <a:rPr lang="en-US" dirty="0" err="1" smtClean="0"/>
              <a:t>seniman</a:t>
            </a:r>
            <a:r>
              <a:rPr lang="en-US" dirty="0" smtClean="0"/>
              <a:t> </a:t>
            </a:r>
            <a:r>
              <a:rPr lang="en-US" dirty="0" err="1" smtClean="0"/>
              <a:t>dalam</a:t>
            </a:r>
            <a:r>
              <a:rPr lang="en-US" dirty="0" smtClean="0"/>
              <a:t> </a:t>
            </a:r>
            <a:r>
              <a:rPr lang="en-US" dirty="0" err="1" smtClean="0"/>
              <a:t>memilih</a:t>
            </a:r>
            <a:r>
              <a:rPr lang="en-US" dirty="0" smtClean="0"/>
              <a:t> </a:t>
            </a:r>
            <a:r>
              <a:rPr lang="en-US" dirty="0" err="1" smtClean="0"/>
              <a:t>bahan</a:t>
            </a:r>
            <a:r>
              <a:rPr lang="en-US" dirty="0" smtClean="0"/>
              <a:t>, </a:t>
            </a:r>
            <a:r>
              <a:rPr lang="en-US" dirty="0" err="1" smtClean="0"/>
              <a:t>memanfaatkan</a:t>
            </a:r>
            <a:r>
              <a:rPr lang="en-US" dirty="0" smtClean="0"/>
              <a:t> </a:t>
            </a:r>
            <a:r>
              <a:rPr lang="en-US" dirty="0" err="1" smtClean="0"/>
              <a:t>alat</a:t>
            </a:r>
            <a:r>
              <a:rPr lang="en-US" dirty="0" smtClean="0"/>
              <a:t> </a:t>
            </a:r>
            <a:r>
              <a:rPr lang="en-US" dirty="0" err="1" smtClean="0"/>
              <a:t>dan</a:t>
            </a:r>
            <a:r>
              <a:rPr lang="en-US" dirty="0" smtClean="0"/>
              <a:t> </a:t>
            </a:r>
            <a:r>
              <a:rPr lang="en-US" dirty="0" err="1" smtClean="0"/>
              <a:t>menerapkan</a:t>
            </a:r>
            <a:r>
              <a:rPr lang="en-US" dirty="0" smtClean="0"/>
              <a:t> </a:t>
            </a:r>
            <a:r>
              <a:rPr lang="en-US" dirty="0" err="1" smtClean="0"/>
              <a:t>teknik</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kualitas</a:t>
            </a:r>
            <a:r>
              <a:rPr lang="en-US" dirty="0" smtClean="0"/>
              <a:t> artistik </a:t>
            </a:r>
            <a:r>
              <a:rPr lang="en-US" dirty="0" err="1" smtClean="0"/>
              <a:t>karya</a:t>
            </a:r>
            <a:r>
              <a:rPr lang="en-US" dirty="0" smtClean="0"/>
              <a:t> </a:t>
            </a:r>
            <a:r>
              <a:rPr lang="en-US" dirty="0" err="1" smtClean="0"/>
              <a:t>seni</a:t>
            </a:r>
            <a:r>
              <a:rPr lang="en-US" dirty="0" smtClean="0"/>
              <a:t> </a:t>
            </a:r>
            <a:r>
              <a:rPr lang="en-US" dirty="0" err="1" smtClean="0"/>
              <a:t>tersebut</a:t>
            </a:r>
            <a:r>
              <a:rPr lang="en-US" dirty="0" smtClean="0"/>
              <a:t>. </a:t>
            </a:r>
            <a:endParaRPr lang="en-US" dirty="0"/>
          </a:p>
        </p:txBody>
      </p:sp>
    </p:spTree>
    <p:extLst>
      <p:ext uri="{BB962C8B-B14F-4D97-AF65-F5344CB8AC3E}">
        <p14:creationId xmlns:p14="http://schemas.microsoft.com/office/powerpoint/2010/main" val="2826749542"/>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05"/>
            <a:ext cx="11506200" cy="503555"/>
          </a:xfrm>
        </p:spPr>
        <p:txBody>
          <a:bodyPr>
            <a:normAutofit fontScale="90000"/>
          </a:bodyPr>
          <a:lstStyle/>
          <a:p>
            <a:r>
              <a:rPr lang="en-US" dirty="0" err="1" smtClean="0">
                <a:latin typeface="+mn-lt"/>
              </a:rPr>
              <a:t/>
            </a:r>
            <a:br>
              <a:rPr lang="en-US" dirty="0" err="1" smtClean="0">
                <a:latin typeface="+mn-lt"/>
              </a:rPr>
            </a:br>
            <a:r>
              <a:rPr lang="en-US" sz="4000" b="1" dirty="0" err="1" smtClean="0">
                <a:solidFill>
                  <a:schemeClr val="accent6"/>
                </a:solidFill>
                <a:latin typeface="+mn-lt"/>
              </a:rPr>
              <a:t>Penciptaan:</a:t>
            </a:r>
            <a:r>
              <a:rPr lang="en-US" sz="4000" b="1" dirty="0" err="1" smtClean="0">
                <a:latin typeface="+mn-lt"/>
              </a:rPr>
              <a:t> Komunikasi</a:t>
            </a:r>
            <a:r>
              <a:rPr lang="en-US" sz="4000" b="1" dirty="0" smtClean="0">
                <a:latin typeface="+mn-lt"/>
              </a:rPr>
              <a:t>, </a:t>
            </a:r>
            <a:r>
              <a:rPr lang="en-US" sz="4000" b="1" dirty="0" err="1" smtClean="0">
                <a:latin typeface="+mn-lt"/>
              </a:rPr>
              <a:t>ekspresi</a:t>
            </a:r>
            <a:r>
              <a:rPr lang="en-US" sz="4000" b="1" dirty="0" smtClean="0">
                <a:latin typeface="+mn-lt"/>
              </a:rPr>
              <a:t>, </a:t>
            </a:r>
            <a:r>
              <a:rPr lang="en-US" sz="4000" b="1" dirty="0" err="1" smtClean="0">
                <a:latin typeface="+mn-lt"/>
              </a:rPr>
              <a:t>imajinasi</a:t>
            </a:r>
            <a:r>
              <a:rPr lang="en-US" sz="4000" b="1" dirty="0" smtClean="0">
                <a:latin typeface="+mn-lt"/>
              </a:rPr>
              <a:t>, </a:t>
            </a:r>
            <a:r>
              <a:rPr lang="en-US" sz="4000" b="1" dirty="0" err="1" smtClean="0">
                <a:latin typeface="+mn-lt"/>
              </a:rPr>
              <a:t>dan</a:t>
            </a:r>
            <a:r>
              <a:rPr lang="en-US" sz="4000" b="1" dirty="0" smtClean="0">
                <a:latin typeface="+mn-lt"/>
              </a:rPr>
              <a:t> </a:t>
            </a:r>
            <a:r>
              <a:rPr lang="en-US" sz="4000" b="1" dirty="0" err="1" smtClean="0">
                <a:latin typeface="+mn-lt"/>
              </a:rPr>
              <a:t>fantasi</a:t>
            </a:r>
            <a:r>
              <a:rPr lang="en-US" sz="4000" b="1" dirty="0" smtClean="0"/>
              <a:t/>
            </a:r>
            <a:br>
              <a:rPr lang="en-US" sz="4000" b="1" dirty="0" smtClean="0"/>
            </a:br>
            <a:endParaRPr lang="en-US" sz="4000" b="1" dirty="0"/>
          </a:p>
        </p:txBody>
      </p:sp>
      <p:sp>
        <p:nvSpPr>
          <p:cNvPr id="3" name="Content Placeholder 2"/>
          <p:cNvSpPr>
            <a:spLocks noGrp="1"/>
          </p:cNvSpPr>
          <p:nvPr>
            <p:ph idx="1"/>
          </p:nvPr>
        </p:nvSpPr>
        <p:spPr>
          <a:xfrm>
            <a:off x="838200" y="1706880"/>
            <a:ext cx="10668000" cy="5486400"/>
          </a:xfrm>
        </p:spPr>
        <p:txBody>
          <a:bodyPr/>
          <a:lstStyle/>
          <a:p>
            <a:pPr marL="0" indent="0">
              <a:buNone/>
            </a:pPr>
            <a:r>
              <a:rPr lang="en-US" dirty="0" err="1" smtClean="0"/>
              <a:t>Komunikasi</a:t>
            </a:r>
            <a:r>
              <a:rPr lang="en-US" dirty="0" smtClean="0"/>
              <a:t> </a:t>
            </a:r>
            <a:r>
              <a:rPr lang="en-US" dirty="0" err="1" smtClean="0"/>
              <a:t>adalah</a:t>
            </a:r>
            <a:r>
              <a:rPr lang="en-US" dirty="0" smtClean="0"/>
              <a:t> </a:t>
            </a:r>
            <a:r>
              <a:rPr lang="en-US" dirty="0" err="1" smtClean="0"/>
              <a:t>pengalihan</a:t>
            </a:r>
            <a:r>
              <a:rPr lang="en-US" dirty="0" smtClean="0"/>
              <a:t> </a:t>
            </a:r>
            <a:r>
              <a:rPr lang="en-US" dirty="0" err="1" smtClean="0"/>
              <a:t>informasi</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tanggapan</a:t>
            </a:r>
            <a:r>
              <a:rPr lang="en-US" dirty="0" smtClean="0"/>
              <a:t> </a:t>
            </a:r>
            <a:r>
              <a:rPr lang="en-US" dirty="0" err="1" smtClean="0"/>
              <a:t>atau</a:t>
            </a:r>
            <a:r>
              <a:rPr lang="en-US" dirty="0" smtClean="0"/>
              <a:t> </a:t>
            </a:r>
            <a:r>
              <a:rPr lang="en-US" dirty="0" err="1" smtClean="0"/>
              <a:t>pengoordinasian</a:t>
            </a:r>
            <a:r>
              <a:rPr lang="en-US" dirty="0" smtClean="0"/>
              <a:t> </a:t>
            </a:r>
            <a:r>
              <a:rPr lang="en-US" dirty="0" err="1" smtClean="0"/>
              <a:t>makna</a:t>
            </a:r>
            <a:r>
              <a:rPr lang="en-US" dirty="0" smtClean="0"/>
              <a:t> </a:t>
            </a:r>
            <a:r>
              <a:rPr lang="en-US" dirty="0" err="1" smtClean="0"/>
              <a:t>antara</a:t>
            </a:r>
            <a:r>
              <a:rPr lang="en-US" dirty="0" smtClean="0"/>
              <a:t> </a:t>
            </a:r>
            <a:r>
              <a:rPr lang="en-US" dirty="0" err="1" smtClean="0"/>
              <a:t>seseorang</a:t>
            </a:r>
            <a:r>
              <a:rPr lang="en-US" dirty="0" smtClean="0"/>
              <a:t> </a:t>
            </a:r>
            <a:r>
              <a:rPr lang="en-US" dirty="0" err="1" smtClean="0"/>
              <a:t>dengan</a:t>
            </a:r>
            <a:r>
              <a:rPr lang="en-US" dirty="0" smtClean="0"/>
              <a:t> </a:t>
            </a:r>
            <a:r>
              <a:rPr lang="en-US" dirty="0" err="1" smtClean="0"/>
              <a:t>khalayak</a:t>
            </a:r>
            <a:r>
              <a:rPr lang="en-US" dirty="0" smtClean="0"/>
              <a:t>. </a:t>
            </a:r>
            <a:r>
              <a:rPr lang="en-US" dirty="0" err="1" smtClean="0"/>
              <a:t>Jika</a:t>
            </a:r>
            <a:r>
              <a:rPr lang="en-US" dirty="0" smtClean="0"/>
              <a:t> </a:t>
            </a:r>
            <a:r>
              <a:rPr lang="en-US" dirty="0" err="1" smtClean="0"/>
              <a:t>karya</a:t>
            </a:r>
            <a:r>
              <a:rPr lang="en-US" dirty="0" smtClean="0"/>
              <a:t> </a:t>
            </a:r>
            <a:r>
              <a:rPr lang="en-US" dirty="0" err="1" smtClean="0"/>
              <a:t>seni</a:t>
            </a:r>
            <a:r>
              <a:rPr lang="en-US" dirty="0" smtClean="0"/>
              <a:t> </a:t>
            </a:r>
            <a:r>
              <a:rPr lang="en-US" dirty="0" err="1" smtClean="0"/>
              <a:t>dibuat</a:t>
            </a:r>
            <a:r>
              <a:rPr lang="en-US" dirty="0" smtClean="0"/>
              <a:t> </a:t>
            </a:r>
            <a:r>
              <a:rPr lang="en-US" dirty="0" err="1" smtClean="0"/>
              <a:t>untuk</a:t>
            </a:r>
            <a:r>
              <a:rPr lang="en-US" dirty="0" smtClean="0"/>
              <a:t> </a:t>
            </a:r>
            <a:r>
              <a:rPr lang="en-US" dirty="0" err="1" smtClean="0"/>
              <a:t>bentuk</a:t>
            </a:r>
            <a:r>
              <a:rPr lang="en-US" dirty="0" smtClean="0"/>
              <a:t> </a:t>
            </a:r>
            <a:r>
              <a:rPr lang="en-US" dirty="0" err="1" smtClean="0"/>
              <a:t>komunikasi</a:t>
            </a:r>
            <a:r>
              <a:rPr lang="en-US" dirty="0" smtClean="0"/>
              <a:t> </a:t>
            </a:r>
            <a:r>
              <a:rPr lang="en-US" dirty="0" err="1" smtClean="0"/>
              <a:t>maka</a:t>
            </a:r>
            <a:r>
              <a:rPr lang="en-US" dirty="0" smtClean="0"/>
              <a:t> </a:t>
            </a:r>
            <a:r>
              <a:rPr lang="en-US" dirty="0" err="1" smtClean="0"/>
              <a:t>dalam</a:t>
            </a:r>
            <a:r>
              <a:rPr lang="en-US" dirty="0" smtClean="0"/>
              <a:t> proses </a:t>
            </a:r>
            <a:r>
              <a:rPr lang="en-US" dirty="0" err="1" smtClean="0"/>
              <a:t>penciptaan</a:t>
            </a:r>
            <a:r>
              <a:rPr lang="en-US" dirty="0" smtClean="0"/>
              <a:t> </a:t>
            </a:r>
            <a:r>
              <a:rPr lang="en-US" dirty="0" err="1" smtClean="0"/>
              <a:t>ini</a:t>
            </a:r>
            <a:r>
              <a:rPr lang="en-US" dirty="0" smtClean="0"/>
              <a:t> sang </a:t>
            </a:r>
            <a:r>
              <a:rPr lang="en-US" dirty="0" err="1" smtClean="0"/>
              <a:t>seniman</a:t>
            </a:r>
            <a:r>
              <a:rPr lang="en-US" dirty="0" smtClean="0"/>
              <a:t> </a:t>
            </a:r>
            <a:r>
              <a:rPr lang="en-US" dirty="0" err="1" smtClean="0"/>
              <a:t>tengah</a:t>
            </a:r>
            <a:r>
              <a:rPr lang="en-US" dirty="0" smtClean="0"/>
              <a:t> </a:t>
            </a:r>
            <a:r>
              <a:rPr lang="en-US" dirty="0" err="1" smtClean="0"/>
              <a:t>melakukan</a:t>
            </a:r>
            <a:r>
              <a:rPr lang="en-US" dirty="0" smtClean="0"/>
              <a:t> </a:t>
            </a:r>
            <a:r>
              <a:rPr lang="en-US" dirty="0" err="1" smtClean="0"/>
              <a:t>pengonstruksian</a:t>
            </a:r>
            <a:r>
              <a:rPr lang="en-US" dirty="0" smtClean="0"/>
              <a:t> (encode) </a:t>
            </a:r>
            <a:r>
              <a:rPr lang="en-US" dirty="0" err="1" smtClean="0"/>
              <a:t>dan</a:t>
            </a:r>
            <a:r>
              <a:rPr lang="en-US" dirty="0" smtClean="0"/>
              <a:t> </a:t>
            </a:r>
            <a:r>
              <a:rPr lang="en-US" dirty="0" err="1" smtClean="0"/>
              <a:t>kelak</a:t>
            </a:r>
            <a:r>
              <a:rPr lang="en-US" dirty="0" smtClean="0"/>
              <a:t> </a:t>
            </a:r>
            <a:r>
              <a:rPr lang="en-US" dirty="0" err="1" smtClean="0"/>
              <a:t>karyanya</a:t>
            </a:r>
            <a:r>
              <a:rPr lang="en-US" dirty="0" smtClean="0"/>
              <a:t> </a:t>
            </a:r>
            <a:r>
              <a:rPr lang="en-US" dirty="0" err="1" smtClean="0"/>
              <a:t>akan</a:t>
            </a:r>
            <a:r>
              <a:rPr lang="en-US" dirty="0" smtClean="0"/>
              <a:t> </a:t>
            </a:r>
            <a:r>
              <a:rPr lang="en-US" dirty="0" err="1" smtClean="0"/>
              <a:t>mununggu</a:t>
            </a:r>
            <a:r>
              <a:rPr lang="en-US" dirty="0" smtClean="0"/>
              <a:t> proses </a:t>
            </a:r>
            <a:r>
              <a:rPr lang="en-US" dirty="0" err="1" smtClean="0"/>
              <a:t>penerjemahan</a:t>
            </a:r>
            <a:r>
              <a:rPr lang="en-US" dirty="0" smtClean="0"/>
              <a:t> (decode) </a:t>
            </a:r>
            <a:r>
              <a:rPr lang="en-US" dirty="0" err="1" smtClean="0"/>
              <a:t>oleh</a:t>
            </a:r>
            <a:r>
              <a:rPr lang="en-US" dirty="0" smtClean="0"/>
              <a:t> spectator. Akan </a:t>
            </a:r>
            <a:r>
              <a:rPr lang="en-US" dirty="0" err="1" smtClean="0"/>
              <a:t>tetapi</a:t>
            </a:r>
            <a:r>
              <a:rPr lang="en-US" dirty="0" smtClean="0"/>
              <a:t> </a:t>
            </a:r>
            <a:r>
              <a:rPr lang="en-US" dirty="0" err="1" smtClean="0"/>
              <a:t>jika</a:t>
            </a:r>
            <a:r>
              <a:rPr lang="en-US" dirty="0" smtClean="0"/>
              <a:t> </a:t>
            </a:r>
            <a:r>
              <a:rPr lang="en-US" dirty="0" err="1" smtClean="0"/>
              <a:t>seniman</a:t>
            </a:r>
            <a:r>
              <a:rPr lang="en-US" dirty="0" smtClean="0"/>
              <a:t> </a:t>
            </a:r>
            <a:r>
              <a:rPr lang="en-US" dirty="0" err="1" smtClean="0"/>
              <a:t>hanya</a:t>
            </a:r>
            <a:r>
              <a:rPr lang="en-US" dirty="0" smtClean="0"/>
              <a:t> </a:t>
            </a:r>
            <a:r>
              <a:rPr lang="en-US" dirty="0" err="1" smtClean="0"/>
              <a:t>mempertimbangkan</a:t>
            </a:r>
            <a:r>
              <a:rPr lang="en-US" dirty="0" smtClean="0"/>
              <a:t> </a:t>
            </a:r>
            <a:r>
              <a:rPr lang="en-US" dirty="0" err="1" smtClean="0"/>
              <a:t>kejelasan</a:t>
            </a:r>
            <a:r>
              <a:rPr lang="en-US" dirty="0" smtClean="0"/>
              <a:t> </a:t>
            </a:r>
            <a:r>
              <a:rPr lang="en-US" dirty="0" err="1" smtClean="0"/>
              <a:t>informasi</a:t>
            </a:r>
            <a:r>
              <a:rPr lang="en-US" dirty="0" smtClean="0"/>
              <a:t> </a:t>
            </a:r>
            <a:r>
              <a:rPr lang="en-US" dirty="0" err="1" smtClean="0"/>
              <a:t>dala</a:t>
            </a:r>
            <a:r>
              <a:rPr lang="en-US" dirty="0" smtClean="0"/>
              <a:t> proses encode agar </a:t>
            </a:r>
            <a:r>
              <a:rPr lang="en-US" dirty="0" err="1" smtClean="0"/>
              <a:t>ditangkap</a:t>
            </a:r>
            <a:r>
              <a:rPr lang="en-US" dirty="0" smtClean="0"/>
              <a:t> </a:t>
            </a:r>
            <a:r>
              <a:rPr lang="en-US" dirty="0" err="1" smtClean="0"/>
              <a:t>dengan</a:t>
            </a:r>
            <a:r>
              <a:rPr lang="en-US" dirty="0" smtClean="0"/>
              <a:t> </a:t>
            </a:r>
            <a:r>
              <a:rPr lang="en-US" dirty="0" err="1" smtClean="0"/>
              <a:t>tepat</a:t>
            </a:r>
            <a:r>
              <a:rPr lang="en-US" dirty="0" smtClean="0"/>
              <a:t> </a:t>
            </a:r>
            <a:r>
              <a:rPr lang="en-US" dirty="0" err="1" smtClean="0"/>
              <a:t>oleh</a:t>
            </a:r>
            <a:r>
              <a:rPr lang="en-US" dirty="0" smtClean="0"/>
              <a:t> spectator </a:t>
            </a:r>
            <a:r>
              <a:rPr lang="en-US" dirty="0" err="1" smtClean="0"/>
              <a:t>saat</a:t>
            </a:r>
            <a:r>
              <a:rPr lang="en-US" dirty="0" smtClean="0"/>
              <a:t> decode, </a:t>
            </a:r>
            <a:r>
              <a:rPr lang="en-US" dirty="0" err="1" smtClean="0"/>
              <a:t>maka</a:t>
            </a:r>
            <a:r>
              <a:rPr lang="en-US" dirty="0" smtClean="0"/>
              <a:t> </a:t>
            </a:r>
            <a:r>
              <a:rPr lang="en-US" dirty="0" err="1" smtClean="0"/>
              <a:t>karyanya</a:t>
            </a:r>
            <a:r>
              <a:rPr lang="en-US" dirty="0" smtClean="0"/>
              <a:t> </a:t>
            </a:r>
            <a:r>
              <a:rPr lang="en-US" dirty="0" err="1" smtClean="0"/>
              <a:t>menjadi</a:t>
            </a:r>
            <a:r>
              <a:rPr lang="en-US" dirty="0" smtClean="0"/>
              <a:t> </a:t>
            </a:r>
            <a:r>
              <a:rPr lang="en-US" dirty="0" err="1" smtClean="0"/>
              <a:t>tidak</a:t>
            </a:r>
            <a:r>
              <a:rPr lang="en-US" dirty="0" smtClean="0"/>
              <a:t> </a:t>
            </a:r>
            <a:r>
              <a:rPr lang="en-US" dirty="0" err="1" smtClean="0"/>
              <a:t>ada</a:t>
            </a:r>
            <a:r>
              <a:rPr lang="en-US" dirty="0" smtClean="0"/>
              <a:t> </a:t>
            </a:r>
            <a:r>
              <a:rPr lang="en-US" dirty="0" err="1" smtClean="0"/>
              <a:t>bedanya</a:t>
            </a:r>
            <a:r>
              <a:rPr lang="en-US" dirty="0" smtClean="0"/>
              <a:t> </a:t>
            </a:r>
            <a:r>
              <a:rPr lang="en-US" dirty="0" err="1" smtClean="0"/>
              <a:t>dengan</a:t>
            </a:r>
            <a:r>
              <a:rPr lang="en-US" dirty="0" smtClean="0"/>
              <a:t> headline di </a:t>
            </a:r>
            <a:r>
              <a:rPr lang="en-US" dirty="0" err="1" smtClean="0"/>
              <a:t>surat</a:t>
            </a:r>
            <a:r>
              <a:rPr lang="en-US" dirty="0" smtClean="0"/>
              <a:t> </a:t>
            </a:r>
            <a:r>
              <a:rPr lang="en-US" dirty="0" err="1" smtClean="0"/>
              <a:t>kabar</a:t>
            </a:r>
            <a:r>
              <a:rPr lang="en-US" dirty="0" smtClean="0"/>
              <a:t>. </a:t>
            </a:r>
            <a:r>
              <a:rPr lang="en-US" dirty="0" err="1" smtClean="0"/>
              <a:t>Seniman</a:t>
            </a:r>
            <a:r>
              <a:rPr lang="en-US" dirty="0" smtClean="0"/>
              <a:t> </a:t>
            </a:r>
            <a:r>
              <a:rPr lang="en-US" dirty="0" err="1" smtClean="0"/>
              <a:t>perlu</a:t>
            </a:r>
            <a:r>
              <a:rPr lang="en-US" dirty="0" smtClean="0"/>
              <a:t> </a:t>
            </a:r>
            <a:r>
              <a:rPr lang="en-US" dirty="0" err="1" smtClean="0"/>
              <a:t>mempertimbangkan</a:t>
            </a:r>
            <a:r>
              <a:rPr lang="en-US" dirty="0" smtClean="0"/>
              <a:t> </a:t>
            </a:r>
            <a:r>
              <a:rPr lang="en-US" dirty="0" err="1" smtClean="0"/>
              <a:t>hal</a:t>
            </a:r>
            <a:r>
              <a:rPr lang="en-US" dirty="0" smtClean="0"/>
              <a:t> lain agar </a:t>
            </a:r>
            <a:r>
              <a:rPr lang="en-US" dirty="0" err="1" smtClean="0"/>
              <a:t>karyanya</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menyampaikan</a:t>
            </a:r>
            <a:r>
              <a:rPr lang="en-US" dirty="0" smtClean="0"/>
              <a:t> </a:t>
            </a:r>
            <a:r>
              <a:rPr lang="en-US" dirty="0" err="1" smtClean="0"/>
              <a:t>pesan</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menyampaikan</a:t>
            </a:r>
            <a:r>
              <a:rPr lang="en-US" dirty="0" smtClean="0"/>
              <a:t> </a:t>
            </a:r>
            <a:r>
              <a:rPr lang="en-US" dirty="0" err="1" smtClean="0"/>
              <a:t>pengalaman</a:t>
            </a:r>
            <a:r>
              <a:rPr lang="en-US" dirty="0" smtClean="0"/>
              <a:t> </a:t>
            </a:r>
            <a:r>
              <a:rPr lang="en-US" dirty="0" err="1" smtClean="0"/>
              <a:t>estetis</a:t>
            </a:r>
            <a:r>
              <a:rPr lang="en-US" dirty="0" smtClean="0"/>
              <a:t>.</a:t>
            </a:r>
            <a:endParaRPr lang="en-US" dirty="0"/>
          </a:p>
        </p:txBody>
      </p:sp>
    </p:spTree>
    <p:extLst>
      <p:ext uri="{BB962C8B-B14F-4D97-AF65-F5344CB8AC3E}">
        <p14:creationId xmlns:p14="http://schemas.microsoft.com/office/powerpoint/2010/main" val="3297817974"/>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90548" y="1220961"/>
            <a:ext cx="10929012" cy="52560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smtClean="0"/>
              <a:t>Ekspresi</a:t>
            </a:r>
            <a:r>
              <a:rPr lang="en-US" dirty="0" smtClean="0"/>
              <a:t> </a:t>
            </a:r>
            <a:r>
              <a:rPr lang="en-US" dirty="0" err="1" smtClean="0"/>
              <a:t>adalah</a:t>
            </a:r>
            <a:r>
              <a:rPr lang="en-US" dirty="0" smtClean="0"/>
              <a:t> </a:t>
            </a:r>
            <a:r>
              <a:rPr lang="en-US" dirty="0" err="1" smtClean="0"/>
              <a:t>penyaluran</a:t>
            </a:r>
            <a:r>
              <a:rPr lang="en-US" dirty="0" smtClean="0"/>
              <a:t> </a:t>
            </a:r>
            <a:r>
              <a:rPr lang="en-US" dirty="0" err="1" smtClean="0"/>
              <a:t>emosi</a:t>
            </a:r>
            <a:r>
              <a:rPr lang="en-US" dirty="0" smtClean="0"/>
              <a:t> </a:t>
            </a:r>
            <a:r>
              <a:rPr lang="en-US" dirty="0" err="1" smtClean="0"/>
              <a:t>pd</a:t>
            </a:r>
            <a:r>
              <a:rPr lang="en-US" dirty="0" smtClean="0"/>
              <a:t> </a:t>
            </a:r>
            <a:r>
              <a:rPr lang="en-US" dirty="0" err="1" smtClean="0"/>
              <a:t>karya</a:t>
            </a:r>
            <a:r>
              <a:rPr lang="en-US" dirty="0" smtClean="0"/>
              <a:t> </a:t>
            </a:r>
            <a:r>
              <a:rPr lang="en-US" dirty="0" err="1" smtClean="0"/>
              <a:t>seni</a:t>
            </a:r>
            <a:r>
              <a:rPr lang="en-US" dirty="0" smtClean="0"/>
              <a:t> agar </a:t>
            </a:r>
            <a:r>
              <a:rPr lang="en-US" dirty="0" err="1" smtClean="0"/>
              <a:t>dapat</a:t>
            </a:r>
            <a:r>
              <a:rPr lang="en-US" dirty="0" smtClean="0"/>
              <a:t> </a:t>
            </a:r>
            <a:r>
              <a:rPr lang="en-US" dirty="0" err="1" smtClean="0"/>
              <a:t>dirasakan</a:t>
            </a:r>
            <a:r>
              <a:rPr lang="en-US" dirty="0" smtClean="0"/>
              <a:t> </a:t>
            </a:r>
            <a:r>
              <a:rPr lang="en-US" dirty="0" err="1" smtClean="0"/>
              <a:t>oleh</a:t>
            </a:r>
            <a:r>
              <a:rPr lang="en-US" dirty="0" smtClean="0"/>
              <a:t> orang lain. </a:t>
            </a:r>
            <a:r>
              <a:rPr lang="en-US" dirty="0" err="1" smtClean="0"/>
              <a:t>Sebagaimana</a:t>
            </a:r>
            <a:r>
              <a:rPr lang="en-US" dirty="0" smtClean="0"/>
              <a:t> </a:t>
            </a:r>
            <a:r>
              <a:rPr lang="en-US" dirty="0" err="1" smtClean="0"/>
              <a:t>pendapat</a:t>
            </a:r>
            <a:r>
              <a:rPr lang="en-US" dirty="0" smtClean="0"/>
              <a:t> Leo </a:t>
            </a:r>
            <a:r>
              <a:rPr lang="en-US" dirty="0" err="1" smtClean="0"/>
              <a:t>tolstoy</a:t>
            </a:r>
            <a:r>
              <a:rPr lang="en-US" dirty="0" smtClean="0"/>
              <a:t> “</a:t>
            </a:r>
            <a:r>
              <a:rPr lang="en-US" dirty="0" err="1" smtClean="0"/>
              <a:t>ekspresi</a:t>
            </a:r>
            <a:r>
              <a:rPr lang="en-US" dirty="0" smtClean="0"/>
              <a:t> </a:t>
            </a:r>
            <a:r>
              <a:rPr lang="en-US" dirty="0" err="1" smtClean="0"/>
              <a:t>juga</a:t>
            </a:r>
            <a:r>
              <a:rPr lang="en-US" dirty="0" smtClean="0"/>
              <a:t> </a:t>
            </a:r>
            <a:r>
              <a:rPr lang="en-US" dirty="0" err="1" smtClean="0"/>
              <a:t>bentuk</a:t>
            </a:r>
            <a:r>
              <a:rPr lang="en-US" dirty="0" smtClean="0"/>
              <a:t> </a:t>
            </a:r>
            <a:r>
              <a:rPr lang="en-US" dirty="0" err="1" smtClean="0"/>
              <a:t>komunikasi</a:t>
            </a:r>
            <a:r>
              <a:rPr lang="en-US" dirty="0" smtClean="0"/>
              <a:t>”. </a:t>
            </a:r>
            <a:r>
              <a:rPr lang="en-US" dirty="0" err="1" smtClean="0"/>
              <a:t>Sementara</a:t>
            </a:r>
            <a:r>
              <a:rPr lang="en-US" dirty="0" smtClean="0"/>
              <a:t> </a:t>
            </a:r>
            <a:r>
              <a:rPr lang="en-US" dirty="0" err="1" smtClean="0"/>
              <a:t>menurut</a:t>
            </a:r>
            <a:r>
              <a:rPr lang="en-US" dirty="0" smtClean="0"/>
              <a:t> Noel </a:t>
            </a:r>
            <a:r>
              <a:rPr lang="en-US" dirty="0" err="1" smtClean="0"/>
              <a:t>caroll</a:t>
            </a:r>
            <a:r>
              <a:rPr lang="en-US" dirty="0" smtClean="0"/>
              <a:t> </a:t>
            </a:r>
            <a:r>
              <a:rPr lang="en-US" dirty="0" err="1" smtClean="0"/>
              <a:t>ia</a:t>
            </a:r>
            <a:r>
              <a:rPr lang="en-US" dirty="0" smtClean="0"/>
              <a:t> </a:t>
            </a:r>
            <a:r>
              <a:rPr lang="en-US" dirty="0" err="1" smtClean="0"/>
              <a:t>membedakan</a:t>
            </a:r>
            <a:r>
              <a:rPr lang="en-US" dirty="0" smtClean="0"/>
              <a:t> </a:t>
            </a:r>
            <a:r>
              <a:rPr lang="en-US" dirty="0" err="1" smtClean="0"/>
              <a:t>ekspresi</a:t>
            </a:r>
            <a:r>
              <a:rPr lang="en-US" dirty="0" smtClean="0"/>
              <a:t> artistik </a:t>
            </a:r>
            <a:r>
              <a:rPr lang="en-US" dirty="0" err="1" smtClean="0"/>
              <a:t>dari</a:t>
            </a:r>
            <a:r>
              <a:rPr lang="en-US" dirty="0" smtClean="0"/>
              <a:t> </a:t>
            </a:r>
            <a:r>
              <a:rPr lang="en-US" dirty="0" err="1" smtClean="0"/>
              <a:t>emosi</a:t>
            </a:r>
            <a:r>
              <a:rPr lang="en-US" dirty="0" smtClean="0"/>
              <a:t> </a:t>
            </a:r>
            <a:r>
              <a:rPr lang="en-US" dirty="0" err="1" smtClean="0"/>
              <a:t>dan</a:t>
            </a:r>
            <a:r>
              <a:rPr lang="en-US" dirty="0" smtClean="0"/>
              <a:t> </a:t>
            </a:r>
            <a:r>
              <a:rPr lang="en-US" dirty="0" err="1" smtClean="0"/>
              <a:t>ventilasi</a:t>
            </a:r>
            <a:r>
              <a:rPr lang="en-US" dirty="0" smtClean="0"/>
              <a:t> </a:t>
            </a:r>
            <a:r>
              <a:rPr lang="en-US" dirty="0" err="1" smtClean="0"/>
              <a:t>emosi</a:t>
            </a:r>
            <a:r>
              <a:rPr lang="en-US" dirty="0" smtClean="0"/>
              <a:t>. </a:t>
            </a:r>
            <a:r>
              <a:rPr lang="en-US" dirty="0" err="1" smtClean="0"/>
              <a:t>Ekspresi</a:t>
            </a:r>
            <a:r>
              <a:rPr lang="en-US" dirty="0" smtClean="0"/>
              <a:t> </a:t>
            </a:r>
            <a:r>
              <a:rPr lang="en-US" dirty="0" err="1" smtClean="0"/>
              <a:t>dlm</a:t>
            </a:r>
            <a:r>
              <a:rPr lang="en-US" dirty="0" smtClean="0"/>
              <a:t> </a:t>
            </a:r>
            <a:r>
              <a:rPr lang="en-US" dirty="0" err="1" smtClean="0"/>
              <a:t>seni</a:t>
            </a:r>
            <a:r>
              <a:rPr lang="en-US" dirty="0" smtClean="0"/>
              <a:t> </a:t>
            </a:r>
            <a:r>
              <a:rPr lang="en-US" dirty="0" err="1" smtClean="0"/>
              <a:t>menurutnya</a:t>
            </a:r>
            <a:r>
              <a:rPr lang="en-US" dirty="0"/>
              <a:t> ada</a:t>
            </a:r>
            <a:r>
              <a:rPr lang="en-US" dirty="0" smtClean="0"/>
              <a:t> </a:t>
            </a:r>
            <a:r>
              <a:rPr lang="en-US" dirty="0" err="1" smtClean="0"/>
              <a:t>dalam</a:t>
            </a:r>
            <a:r>
              <a:rPr lang="en-US" dirty="0" smtClean="0"/>
              <a:t> </a:t>
            </a:r>
            <a:r>
              <a:rPr lang="en-US" dirty="0" err="1" smtClean="0"/>
              <a:t>pengertian</a:t>
            </a:r>
            <a:r>
              <a:rPr lang="en-US" dirty="0" smtClean="0"/>
              <a:t> yg </a:t>
            </a:r>
            <a:r>
              <a:rPr lang="en-US" dirty="0" err="1" smtClean="0"/>
              <a:t>pertama</a:t>
            </a:r>
            <a:r>
              <a:rPr lang="en-US" dirty="0" smtClean="0"/>
              <a:t>.</a:t>
            </a:r>
          </a:p>
          <a:p>
            <a:pPr marL="0" indent="0">
              <a:buNone/>
            </a:pPr>
            <a:r>
              <a:rPr lang="en-US" dirty="0"/>
              <a:t> </a:t>
            </a:r>
          </a:p>
          <a:p>
            <a:pPr marL="0" indent="0">
              <a:buNone/>
            </a:pPr>
            <a:r>
              <a:rPr lang="en-US" dirty="0" err="1" smtClean="0"/>
              <a:t>Ekspresi</a:t>
            </a:r>
            <a:r>
              <a:rPr lang="en-US" dirty="0" smtClean="0"/>
              <a:t> artistik </a:t>
            </a:r>
            <a:r>
              <a:rPr lang="en-US" dirty="0" err="1" smtClean="0"/>
              <a:t>dari</a:t>
            </a:r>
            <a:r>
              <a:rPr lang="en-US" dirty="0" smtClean="0"/>
              <a:t> </a:t>
            </a:r>
            <a:r>
              <a:rPr lang="en-US" dirty="0" err="1" smtClean="0"/>
              <a:t>emosi</a:t>
            </a:r>
            <a:r>
              <a:rPr lang="en-US" dirty="0" smtClean="0"/>
              <a:t> </a:t>
            </a:r>
            <a:r>
              <a:rPr lang="en-US" dirty="0" err="1" smtClean="0"/>
              <a:t>adalah</a:t>
            </a:r>
            <a:r>
              <a:rPr lang="en-US" dirty="0" smtClean="0"/>
              <a:t> </a:t>
            </a:r>
            <a:r>
              <a:rPr lang="en-US" dirty="0" err="1" smtClean="0"/>
              <a:t>upaya</a:t>
            </a:r>
            <a:r>
              <a:rPr lang="en-US" dirty="0" smtClean="0"/>
              <a:t> </a:t>
            </a:r>
            <a:r>
              <a:rPr lang="en-US" dirty="0" err="1" smtClean="0"/>
              <a:t>seniman</a:t>
            </a:r>
            <a:r>
              <a:rPr lang="en-US" dirty="0" smtClean="0"/>
              <a:t> </a:t>
            </a:r>
            <a:r>
              <a:rPr lang="en-US" dirty="0" err="1" smtClean="0"/>
              <a:t>untuk</a:t>
            </a:r>
            <a:r>
              <a:rPr lang="en-US" dirty="0" smtClean="0"/>
              <a:t> </a:t>
            </a:r>
            <a:r>
              <a:rPr lang="en-US" dirty="0" err="1" smtClean="0"/>
              <a:t>menghadirkan</a:t>
            </a:r>
            <a:r>
              <a:rPr lang="en-US" dirty="0" smtClean="0"/>
              <a:t> </a:t>
            </a:r>
            <a:r>
              <a:rPr lang="en-US" dirty="0" err="1" smtClean="0"/>
              <a:t>unsur-unsur</a:t>
            </a:r>
            <a:r>
              <a:rPr lang="en-US" dirty="0" smtClean="0"/>
              <a:t> artistik </a:t>
            </a:r>
            <a:r>
              <a:rPr lang="en-US" dirty="0" err="1" smtClean="0"/>
              <a:t>untuk</a:t>
            </a:r>
            <a:r>
              <a:rPr lang="en-US" dirty="0" smtClean="0"/>
              <a:t> </a:t>
            </a:r>
            <a:r>
              <a:rPr lang="en-US" dirty="0" err="1" smtClean="0"/>
              <a:t>membangkitkan</a:t>
            </a:r>
            <a:r>
              <a:rPr lang="en-US" dirty="0" smtClean="0"/>
              <a:t> </a:t>
            </a:r>
            <a:r>
              <a:rPr lang="en-US" dirty="0" err="1" smtClean="0"/>
              <a:t>emosi</a:t>
            </a:r>
            <a:r>
              <a:rPr lang="en-US" dirty="0" smtClean="0"/>
              <a:t> spektator. </a:t>
            </a:r>
            <a:r>
              <a:rPr lang="en-US" dirty="0" err="1" smtClean="0"/>
              <a:t>Adapun</a:t>
            </a:r>
            <a:r>
              <a:rPr lang="en-US" dirty="0" smtClean="0"/>
              <a:t> </a:t>
            </a:r>
            <a:r>
              <a:rPr lang="en-US" dirty="0" err="1" smtClean="0"/>
              <a:t>ventilasi</a:t>
            </a:r>
            <a:r>
              <a:rPr lang="en-US" dirty="0" smtClean="0"/>
              <a:t> </a:t>
            </a:r>
            <a:r>
              <a:rPr lang="en-US" dirty="0" err="1" smtClean="0"/>
              <a:t>emosi</a:t>
            </a:r>
            <a:r>
              <a:rPr lang="en-US" dirty="0" smtClean="0"/>
              <a:t> </a:t>
            </a:r>
            <a:r>
              <a:rPr lang="en-US" dirty="0" err="1" smtClean="0"/>
              <a:t>merupakan</a:t>
            </a:r>
            <a:r>
              <a:rPr lang="en-US" dirty="0" smtClean="0"/>
              <a:t> </a:t>
            </a:r>
            <a:r>
              <a:rPr lang="en-US" dirty="0" err="1" smtClean="0"/>
              <a:t>pelampiasan</a:t>
            </a:r>
            <a:r>
              <a:rPr lang="en-US" dirty="0" smtClean="0"/>
              <a:t> </a:t>
            </a:r>
            <a:r>
              <a:rPr lang="en-US" dirty="0" err="1" smtClean="0"/>
              <a:t>emosi</a:t>
            </a:r>
            <a:r>
              <a:rPr lang="en-US" dirty="0" smtClean="0"/>
              <a:t> </a:t>
            </a:r>
            <a:r>
              <a:rPr lang="en-US" dirty="0" err="1" smtClean="0"/>
              <a:t>seniman</a:t>
            </a:r>
            <a:r>
              <a:rPr lang="en-US" dirty="0" smtClean="0"/>
              <a:t> </a:t>
            </a:r>
            <a:r>
              <a:rPr lang="en-US" dirty="0" err="1" smtClean="0"/>
              <a:t>melalui</a:t>
            </a:r>
            <a:r>
              <a:rPr lang="en-US" dirty="0" smtClean="0"/>
              <a:t> </a:t>
            </a:r>
            <a:r>
              <a:rPr lang="en-US" dirty="0" err="1" smtClean="0"/>
              <a:t>penciptaan</a:t>
            </a:r>
            <a:r>
              <a:rPr lang="en-US" dirty="0" smtClean="0"/>
              <a:t> </a:t>
            </a:r>
            <a:r>
              <a:rPr lang="en-US" dirty="0" err="1" smtClean="0"/>
              <a:t>karya</a:t>
            </a:r>
            <a:r>
              <a:rPr lang="en-US" dirty="0" smtClean="0"/>
              <a:t> </a:t>
            </a:r>
            <a:r>
              <a:rPr lang="en-US" dirty="0" err="1" smtClean="0"/>
              <a:t>seni</a:t>
            </a:r>
            <a:r>
              <a:rPr lang="en-US" dirty="0" smtClean="0"/>
              <a:t>. </a:t>
            </a:r>
            <a:r>
              <a:rPr lang="en-US" dirty="0" err="1" smtClean="0"/>
              <a:t>Bagi</a:t>
            </a:r>
            <a:r>
              <a:rPr lang="en-US" dirty="0" smtClean="0"/>
              <a:t> </a:t>
            </a:r>
            <a:r>
              <a:rPr lang="en-US" dirty="0" err="1" smtClean="0"/>
              <a:t>seniman</a:t>
            </a:r>
            <a:r>
              <a:rPr lang="en-US" dirty="0" smtClean="0"/>
              <a:t> </a:t>
            </a:r>
            <a:r>
              <a:rPr lang="en-US" dirty="0" err="1" smtClean="0"/>
              <a:t>ekspresionis</a:t>
            </a:r>
            <a:r>
              <a:rPr lang="en-US" dirty="0" smtClean="0"/>
              <a:t> </a:t>
            </a:r>
            <a:r>
              <a:rPr lang="en-US" dirty="0" err="1" smtClean="0"/>
              <a:t>hal</a:t>
            </a:r>
            <a:r>
              <a:rPr lang="en-US" dirty="0" smtClean="0"/>
              <a:t> yang </a:t>
            </a:r>
            <a:r>
              <a:rPr lang="en-US" dirty="0" err="1" smtClean="0"/>
              <a:t>penting</a:t>
            </a:r>
            <a:r>
              <a:rPr lang="en-US" dirty="0" smtClean="0"/>
              <a:t> </a:t>
            </a:r>
            <a:r>
              <a:rPr lang="en-US" dirty="0" err="1" smtClean="0"/>
              <a:t>adalah</a:t>
            </a:r>
            <a:r>
              <a:rPr lang="en-US" dirty="0" smtClean="0"/>
              <a:t> </a:t>
            </a:r>
            <a:r>
              <a:rPr lang="en-US" dirty="0" err="1" smtClean="0"/>
              <a:t>menyalurkan</a:t>
            </a:r>
            <a:r>
              <a:rPr lang="en-US" dirty="0" smtClean="0"/>
              <a:t> </a:t>
            </a:r>
            <a:r>
              <a:rPr lang="en-US" dirty="0" err="1" smtClean="0"/>
              <a:t>emosi</a:t>
            </a:r>
            <a:r>
              <a:rPr lang="en-US" dirty="0" smtClean="0"/>
              <a:t> </a:t>
            </a:r>
            <a:r>
              <a:rPr lang="en-US" dirty="0" err="1" smtClean="0"/>
              <a:t>bukan</a:t>
            </a:r>
            <a:r>
              <a:rPr lang="en-US" dirty="0" smtClean="0"/>
              <a:t> </a:t>
            </a:r>
            <a:r>
              <a:rPr lang="en-US" dirty="0" err="1" smtClean="0"/>
              <a:t>menangkap</a:t>
            </a:r>
            <a:r>
              <a:rPr lang="en-US" dirty="0" smtClean="0"/>
              <a:t> visual </a:t>
            </a:r>
            <a:r>
              <a:rPr lang="en-US" dirty="0" err="1" smtClean="0"/>
              <a:t>realita</a:t>
            </a:r>
            <a:r>
              <a:rPr lang="en-US" dirty="0" smtClean="0"/>
              <a:t> yang </a:t>
            </a:r>
            <a:r>
              <a:rPr lang="en-US" dirty="0" err="1" smtClean="0"/>
              <a:t>nyata</a:t>
            </a:r>
            <a:r>
              <a:rPr lang="en-US" dirty="0" smtClean="0"/>
              <a:t>.</a:t>
            </a:r>
          </a:p>
        </p:txBody>
      </p:sp>
    </p:spTree>
    <p:extLst>
      <p:ext uri="{BB962C8B-B14F-4D97-AF65-F5344CB8AC3E}">
        <p14:creationId xmlns:p14="http://schemas.microsoft.com/office/powerpoint/2010/main" val="2919844291"/>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232508" y="1127761"/>
            <a:ext cx="10334652" cy="4953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smtClean="0"/>
              <a:t>Imajinasi</a:t>
            </a:r>
            <a:r>
              <a:rPr lang="en-US" dirty="0" smtClean="0"/>
              <a:t> </a:t>
            </a:r>
            <a:r>
              <a:rPr lang="en-US" dirty="0" err="1" smtClean="0"/>
              <a:t>secara</a:t>
            </a:r>
            <a:r>
              <a:rPr lang="en-US" dirty="0" smtClean="0"/>
              <a:t> </a:t>
            </a:r>
            <a:r>
              <a:rPr lang="en-US" dirty="0" err="1" smtClean="0"/>
              <a:t>umum</a:t>
            </a:r>
            <a:r>
              <a:rPr lang="en-US" dirty="0" smtClean="0"/>
              <a:t> </a:t>
            </a:r>
            <a:r>
              <a:rPr lang="en-US" dirty="0" err="1" smtClean="0"/>
              <a:t>berarti</a:t>
            </a:r>
            <a:r>
              <a:rPr lang="en-US" dirty="0" smtClean="0"/>
              <a:t> </a:t>
            </a:r>
            <a:r>
              <a:rPr lang="en-US" dirty="0" err="1" smtClean="0"/>
              <a:t>daya</a:t>
            </a:r>
            <a:r>
              <a:rPr lang="en-US" dirty="0" smtClean="0"/>
              <a:t> </a:t>
            </a:r>
            <a:r>
              <a:rPr lang="en-US" dirty="0" err="1" smtClean="0"/>
              <a:t>untuk</a:t>
            </a:r>
            <a:r>
              <a:rPr lang="en-US" dirty="0" smtClean="0"/>
              <a:t> </a:t>
            </a:r>
            <a:r>
              <a:rPr lang="en-US" dirty="0" err="1" smtClean="0"/>
              <a:t>membentuk</a:t>
            </a:r>
            <a:r>
              <a:rPr lang="en-US" dirty="0" smtClean="0"/>
              <a:t> </a:t>
            </a:r>
            <a:r>
              <a:rPr lang="en-US" dirty="0" err="1" smtClean="0"/>
              <a:t>gambaran</a:t>
            </a:r>
            <a:r>
              <a:rPr lang="en-US" dirty="0" smtClean="0"/>
              <a:t> (</a:t>
            </a:r>
            <a:r>
              <a:rPr lang="en-US" dirty="0" err="1" smtClean="0"/>
              <a:t>imaji</a:t>
            </a:r>
            <a:r>
              <a:rPr lang="en-US" dirty="0" smtClean="0"/>
              <a:t>) </a:t>
            </a:r>
            <a:r>
              <a:rPr lang="en-US" dirty="0" err="1" smtClean="0"/>
              <a:t>atau</a:t>
            </a:r>
            <a:r>
              <a:rPr lang="en-US" dirty="0" smtClean="0"/>
              <a:t> </a:t>
            </a:r>
            <a:r>
              <a:rPr lang="en-US" dirty="0" err="1" smtClean="0"/>
              <a:t>konsep</a:t>
            </a:r>
            <a:r>
              <a:rPr lang="en-US" dirty="0" smtClean="0"/>
              <a:t> </a:t>
            </a:r>
            <a:r>
              <a:rPr lang="en-US" dirty="0" err="1" smtClean="0"/>
              <a:t>konsep</a:t>
            </a:r>
            <a:r>
              <a:rPr lang="en-US" dirty="0" smtClean="0"/>
              <a:t> mental yang </a:t>
            </a:r>
            <a:r>
              <a:rPr lang="en-US" dirty="0" err="1" smtClean="0"/>
              <a:t>tidak</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diperoleh</a:t>
            </a:r>
            <a:r>
              <a:rPr lang="en-US" dirty="0" smtClean="0"/>
              <a:t> </a:t>
            </a:r>
            <a:r>
              <a:rPr lang="en-US" dirty="0" err="1" smtClean="0"/>
              <a:t>dari</a:t>
            </a:r>
            <a:r>
              <a:rPr lang="en-US" dirty="0" smtClean="0"/>
              <a:t> </a:t>
            </a:r>
            <a:r>
              <a:rPr lang="en-US" dirty="0" err="1" smtClean="0"/>
              <a:t>sensasi</a:t>
            </a:r>
            <a:r>
              <a:rPr lang="en-US" dirty="0" smtClean="0"/>
              <a:t> (</a:t>
            </a:r>
            <a:r>
              <a:rPr lang="en-US" dirty="0" err="1" smtClean="0"/>
              <a:t>penginderaan</a:t>
            </a:r>
            <a:r>
              <a:rPr lang="en-US" dirty="0" smtClean="0"/>
              <a:t>). Proses </a:t>
            </a:r>
            <a:r>
              <a:rPr lang="en-US" dirty="0" err="1" smtClean="0"/>
              <a:t>imajinasi</a:t>
            </a:r>
            <a:r>
              <a:rPr lang="en-US" dirty="0" smtClean="0"/>
              <a:t> </a:t>
            </a:r>
            <a:r>
              <a:rPr lang="en-US" dirty="0" err="1" smtClean="0"/>
              <a:t>merupakan</a:t>
            </a:r>
            <a:r>
              <a:rPr lang="en-US" dirty="0" smtClean="0"/>
              <a:t> proses </a:t>
            </a:r>
            <a:r>
              <a:rPr lang="en-US" dirty="0" err="1" smtClean="0"/>
              <a:t>pembentukan</a:t>
            </a:r>
            <a:r>
              <a:rPr lang="en-US" dirty="0" smtClean="0"/>
              <a:t> </a:t>
            </a:r>
            <a:r>
              <a:rPr lang="en-US" dirty="0" err="1" smtClean="0"/>
              <a:t>gambaran</a:t>
            </a:r>
            <a:r>
              <a:rPr lang="en-US" dirty="0" smtClean="0"/>
              <a:t> </a:t>
            </a:r>
            <a:r>
              <a:rPr lang="en-US" dirty="0" err="1" smtClean="0"/>
              <a:t>tertentu</a:t>
            </a:r>
            <a:r>
              <a:rPr lang="en-US" dirty="0" smtClean="0"/>
              <a:t>.</a:t>
            </a:r>
          </a:p>
          <a:p>
            <a:pPr marL="0" indent="0">
              <a:buNone/>
            </a:pPr>
            <a:endParaRPr lang="en-US" dirty="0"/>
          </a:p>
          <a:p>
            <a:pPr marL="0" indent="0">
              <a:buNone/>
            </a:pPr>
            <a:r>
              <a:rPr lang="en-US" dirty="0" err="1" smtClean="0"/>
              <a:t>Sedangkan</a:t>
            </a:r>
            <a:r>
              <a:rPr lang="en-US" dirty="0" smtClean="0"/>
              <a:t> </a:t>
            </a:r>
            <a:r>
              <a:rPr lang="en-US" dirty="0" err="1" smtClean="0"/>
              <a:t>fantasi</a:t>
            </a:r>
            <a:r>
              <a:rPr lang="en-US" dirty="0" smtClean="0"/>
              <a:t> </a:t>
            </a:r>
            <a:r>
              <a:rPr lang="en-US" dirty="0" err="1" smtClean="0"/>
              <a:t>lebih</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daya</a:t>
            </a:r>
            <a:r>
              <a:rPr lang="en-US" dirty="0" smtClean="0"/>
              <a:t> </a:t>
            </a:r>
            <a:r>
              <a:rPr lang="en-US" dirty="0" err="1" smtClean="0"/>
              <a:t>untuk</a:t>
            </a:r>
            <a:r>
              <a:rPr lang="en-US" dirty="0" smtClean="0"/>
              <a:t> </a:t>
            </a:r>
            <a:r>
              <a:rPr lang="en-US" dirty="0" err="1" smtClean="0"/>
              <a:t>membayangkan</a:t>
            </a:r>
            <a:r>
              <a:rPr lang="en-US" dirty="0" smtClean="0"/>
              <a:t> </a:t>
            </a:r>
            <a:r>
              <a:rPr lang="en-US" dirty="0" err="1" smtClean="0"/>
              <a:t>sesuatu</a:t>
            </a:r>
            <a:r>
              <a:rPr lang="en-US" dirty="0" smtClean="0"/>
              <a:t> yang </a:t>
            </a:r>
            <a:r>
              <a:rPr lang="en-US" dirty="0" err="1" smtClean="0"/>
              <a:t>tidak</a:t>
            </a:r>
            <a:r>
              <a:rPr lang="en-US" dirty="0" smtClean="0"/>
              <a:t> real </a:t>
            </a:r>
            <a:r>
              <a:rPr lang="en-US" dirty="0" err="1" smtClean="0"/>
              <a:t>atau</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terjadi</a:t>
            </a:r>
            <a:r>
              <a:rPr lang="en-US" dirty="0" smtClean="0"/>
              <a:t>. </a:t>
            </a:r>
            <a:r>
              <a:rPr lang="en-US" dirty="0" err="1" smtClean="0"/>
              <a:t>Hasil</a:t>
            </a:r>
            <a:r>
              <a:rPr lang="en-US" dirty="0" smtClean="0"/>
              <a:t> </a:t>
            </a:r>
            <a:r>
              <a:rPr lang="en-US" dirty="0" err="1" smtClean="0"/>
              <a:t>dari</a:t>
            </a:r>
            <a:r>
              <a:rPr lang="en-US" dirty="0" smtClean="0"/>
              <a:t> </a:t>
            </a:r>
            <a:r>
              <a:rPr lang="en-US" dirty="0" err="1" smtClean="0"/>
              <a:t>fantasi</a:t>
            </a:r>
            <a:r>
              <a:rPr lang="en-US" dirty="0" smtClean="0"/>
              <a:t> </a:t>
            </a:r>
            <a:r>
              <a:rPr lang="en-US" dirty="0" err="1" smtClean="0"/>
              <a:t>menurut</a:t>
            </a:r>
            <a:r>
              <a:rPr lang="en-US" dirty="0" smtClean="0"/>
              <a:t> H. </a:t>
            </a:r>
            <a:r>
              <a:rPr lang="en-US" dirty="0" err="1" smtClean="0"/>
              <a:t>Tedjoworo</a:t>
            </a:r>
            <a:r>
              <a:rPr lang="en-US" dirty="0" smtClean="0"/>
              <a:t> </a:t>
            </a:r>
            <a:r>
              <a:rPr lang="en-US" dirty="0" err="1" smtClean="0"/>
              <a:t>adalah</a:t>
            </a:r>
            <a:r>
              <a:rPr lang="en-US" dirty="0" smtClean="0"/>
              <a:t> </a:t>
            </a:r>
            <a:r>
              <a:rPr lang="en-US" dirty="0" err="1" smtClean="0"/>
              <a:t>khayalan</a:t>
            </a:r>
            <a:r>
              <a:rPr lang="en-US" dirty="0" smtClean="0"/>
              <a:t>. </a:t>
            </a:r>
            <a:r>
              <a:rPr lang="en-US" dirty="0" err="1" smtClean="0"/>
              <a:t>Tugas</a:t>
            </a:r>
            <a:r>
              <a:rPr lang="en-US" dirty="0" smtClean="0"/>
              <a:t> </a:t>
            </a:r>
            <a:r>
              <a:rPr lang="en-US" dirty="0" err="1" smtClean="0"/>
              <a:t>seniman</a:t>
            </a:r>
            <a:r>
              <a:rPr lang="en-US" dirty="0" smtClean="0"/>
              <a:t> </a:t>
            </a:r>
            <a:r>
              <a:rPr lang="en-US" dirty="0" err="1" smtClean="0"/>
              <a:t>dalam</a:t>
            </a:r>
            <a:r>
              <a:rPr lang="en-US" dirty="0" smtClean="0"/>
              <a:t> </a:t>
            </a:r>
            <a:r>
              <a:rPr lang="en-US" dirty="0" err="1" smtClean="0"/>
              <a:t>konteks</a:t>
            </a:r>
            <a:r>
              <a:rPr lang="en-US" dirty="0" smtClean="0"/>
              <a:t> </a:t>
            </a:r>
            <a:r>
              <a:rPr lang="en-US" dirty="0" err="1" smtClean="0"/>
              <a:t>ini</a:t>
            </a:r>
            <a:r>
              <a:rPr lang="en-US" dirty="0" smtClean="0"/>
              <a:t> </a:t>
            </a:r>
            <a:r>
              <a:rPr lang="en-US" dirty="0" err="1" smtClean="0"/>
              <a:t>adalah</a:t>
            </a:r>
            <a:r>
              <a:rPr lang="en-US" dirty="0" smtClean="0"/>
              <a:t> </a:t>
            </a:r>
            <a:r>
              <a:rPr lang="en-US" dirty="0" err="1" smtClean="0"/>
              <a:t>mewujudkan</a:t>
            </a:r>
            <a:r>
              <a:rPr lang="en-US" dirty="0" smtClean="0"/>
              <a:t> </a:t>
            </a:r>
            <a:r>
              <a:rPr lang="en-US" dirty="0" err="1" smtClean="0"/>
              <a:t>imaji</a:t>
            </a:r>
            <a:r>
              <a:rPr lang="en-US" dirty="0" smtClean="0"/>
              <a:t> </a:t>
            </a:r>
            <a:r>
              <a:rPr lang="en-US" dirty="0" err="1" smtClean="0"/>
              <a:t>dan</a:t>
            </a:r>
            <a:r>
              <a:rPr lang="en-US" dirty="0" smtClean="0"/>
              <a:t> </a:t>
            </a:r>
            <a:r>
              <a:rPr lang="en-US" dirty="0" err="1" smtClean="0"/>
              <a:t>khayalan</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karya</a:t>
            </a:r>
            <a:r>
              <a:rPr lang="en-US" dirty="0" smtClean="0"/>
              <a:t> </a:t>
            </a:r>
            <a:r>
              <a:rPr lang="en-US" dirty="0" err="1" smtClean="0"/>
              <a:t>seni</a:t>
            </a:r>
            <a:r>
              <a:rPr lang="en-US" dirty="0" smtClean="0"/>
              <a:t>.</a:t>
            </a:r>
          </a:p>
        </p:txBody>
      </p:sp>
    </p:spTree>
    <p:extLst>
      <p:ext uri="{BB962C8B-B14F-4D97-AF65-F5344CB8AC3E}">
        <p14:creationId xmlns:p14="http://schemas.microsoft.com/office/powerpoint/2010/main" val="885026659"/>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latin typeface="+mn-lt"/>
              </a:rPr>
              <a:t>3. </a:t>
            </a:r>
            <a:r>
              <a:rPr lang="en-US" b="1" dirty="0" err="1" smtClean="0">
                <a:solidFill>
                  <a:schemeClr val="accent2">
                    <a:lumMod val="75000"/>
                  </a:schemeClr>
                </a:solidFill>
                <a:latin typeface="+mn-lt"/>
              </a:rPr>
              <a:t>Pasca</a:t>
            </a:r>
            <a:r>
              <a:rPr lang="en-US" b="1" dirty="0" smtClean="0">
                <a:solidFill>
                  <a:schemeClr val="accent2">
                    <a:lumMod val="75000"/>
                  </a:schemeClr>
                </a:solidFill>
                <a:latin typeface="+mn-lt"/>
              </a:rPr>
              <a:t> </a:t>
            </a:r>
            <a:r>
              <a:rPr lang="en-US" b="1" dirty="0" err="1" smtClean="0">
                <a:solidFill>
                  <a:schemeClr val="accent2">
                    <a:lumMod val="75000"/>
                  </a:schemeClr>
                </a:solidFill>
                <a:latin typeface="+mn-lt"/>
              </a:rPr>
              <a:t>penciptaan</a:t>
            </a:r>
            <a:endParaRPr lang="en-US" b="1" dirty="0">
              <a:solidFill>
                <a:schemeClr val="accent2">
                  <a:lumMod val="75000"/>
                </a:schemeClr>
              </a:solidFill>
              <a:latin typeface="+mn-lt"/>
            </a:endParaRPr>
          </a:p>
        </p:txBody>
      </p:sp>
      <p:sp>
        <p:nvSpPr>
          <p:cNvPr id="3" name="Content Placeholder 2"/>
          <p:cNvSpPr>
            <a:spLocks noGrp="1"/>
          </p:cNvSpPr>
          <p:nvPr>
            <p:ph idx="1"/>
          </p:nvPr>
        </p:nvSpPr>
        <p:spPr/>
        <p:txBody>
          <a:bodyPr/>
          <a:lstStyle/>
          <a:p>
            <a:pPr marL="0" indent="0">
              <a:buNone/>
            </a:pPr>
            <a:r>
              <a:rPr lang="en-US" dirty="0" err="1" smtClean="0"/>
              <a:t>Tahap</a:t>
            </a:r>
            <a:r>
              <a:rPr lang="en-US" dirty="0" smtClean="0"/>
              <a:t> </a:t>
            </a:r>
            <a:r>
              <a:rPr lang="en-US" dirty="0" err="1" smtClean="0"/>
              <a:t>pasca</a:t>
            </a:r>
            <a:r>
              <a:rPr lang="en-US" dirty="0" smtClean="0"/>
              <a:t> </a:t>
            </a:r>
            <a:r>
              <a:rPr lang="en-US" dirty="0" err="1" smtClean="0"/>
              <a:t>penciptaan</a:t>
            </a:r>
            <a:r>
              <a:rPr lang="en-US" dirty="0" smtClean="0"/>
              <a:t> </a:t>
            </a:r>
            <a:r>
              <a:rPr lang="en-US" dirty="0" err="1" smtClean="0"/>
              <a:t>adalah</a:t>
            </a:r>
            <a:r>
              <a:rPr lang="en-US" dirty="0" smtClean="0"/>
              <a:t> </a:t>
            </a:r>
            <a:r>
              <a:rPr lang="en-US" dirty="0" err="1" smtClean="0"/>
              <a:t>tahap</a:t>
            </a:r>
            <a:r>
              <a:rPr lang="en-US" dirty="0" smtClean="0"/>
              <a:t> </a:t>
            </a:r>
            <a:r>
              <a:rPr lang="en-US" dirty="0" err="1" smtClean="0"/>
              <a:t>ketika</a:t>
            </a:r>
            <a:r>
              <a:rPr lang="en-US" dirty="0" smtClean="0"/>
              <a:t> </a:t>
            </a:r>
            <a:r>
              <a:rPr lang="en-US" dirty="0" err="1" smtClean="0"/>
              <a:t>suatu</a:t>
            </a:r>
            <a:r>
              <a:rPr lang="en-US" dirty="0" smtClean="0"/>
              <a:t> </a:t>
            </a:r>
            <a:r>
              <a:rPr lang="en-US" dirty="0" err="1" smtClean="0"/>
              <a:t>karya</a:t>
            </a:r>
            <a:r>
              <a:rPr lang="en-US" dirty="0" smtClean="0"/>
              <a:t> </a:t>
            </a:r>
            <a:r>
              <a:rPr lang="en-US" dirty="0" err="1" smtClean="0"/>
              <a:t>seni</a:t>
            </a:r>
            <a:r>
              <a:rPr lang="en-US" dirty="0" smtClean="0"/>
              <a:t> </a:t>
            </a:r>
            <a:r>
              <a:rPr lang="en-US" dirty="0" err="1" smtClean="0"/>
              <a:t>selesai</a:t>
            </a:r>
            <a:r>
              <a:rPr lang="en-US" dirty="0" smtClean="0"/>
              <a:t> </a:t>
            </a:r>
            <a:r>
              <a:rPr lang="en-US" dirty="0" err="1" smtClean="0"/>
              <a:t>diciptakan</a:t>
            </a:r>
            <a:r>
              <a:rPr lang="en-US" dirty="0" smtClean="0"/>
              <a:t>. </a:t>
            </a:r>
            <a:r>
              <a:rPr lang="en-US" dirty="0" err="1" smtClean="0"/>
              <a:t>Namun</a:t>
            </a:r>
            <a:r>
              <a:rPr lang="en-US" dirty="0" smtClean="0"/>
              <a:t> </a:t>
            </a:r>
            <a:r>
              <a:rPr lang="en-US" dirty="0" err="1" smtClean="0"/>
              <a:t>demikian</a:t>
            </a:r>
            <a:r>
              <a:rPr lang="en-US" dirty="0" smtClean="0"/>
              <a:t> </a:t>
            </a:r>
            <a:r>
              <a:rPr lang="en-US" dirty="0" err="1" smtClean="0"/>
              <a:t>hal</a:t>
            </a:r>
            <a:r>
              <a:rPr lang="en-US" dirty="0" smtClean="0"/>
              <a:t> </a:t>
            </a:r>
            <a:r>
              <a:rPr lang="en-US" dirty="0" err="1" smtClean="0"/>
              <a:t>ini</a:t>
            </a:r>
            <a:r>
              <a:rPr lang="en-US" dirty="0" smtClean="0"/>
              <a:t> </a:t>
            </a:r>
            <a:r>
              <a:rPr lang="en-US" dirty="0" err="1" smtClean="0"/>
              <a:t>lebih</a:t>
            </a:r>
            <a:r>
              <a:rPr lang="en-US" dirty="0" smtClean="0"/>
              <a:t> </a:t>
            </a:r>
            <a:r>
              <a:rPr lang="en-US" dirty="0" err="1" smtClean="0"/>
              <a:t>cocok</a:t>
            </a:r>
            <a:r>
              <a:rPr lang="en-US" dirty="0" smtClean="0"/>
              <a:t> </a:t>
            </a:r>
            <a:r>
              <a:rPr lang="en-US" dirty="0" err="1" smtClean="0"/>
              <a:t>untuk</a:t>
            </a:r>
            <a:r>
              <a:rPr lang="en-US" dirty="0" smtClean="0"/>
              <a:t> proses </a:t>
            </a:r>
            <a:r>
              <a:rPr lang="en-US" dirty="0" err="1" smtClean="0"/>
              <a:t>penciptaan</a:t>
            </a:r>
            <a:r>
              <a:rPr lang="en-US" dirty="0" smtClean="0"/>
              <a:t> </a:t>
            </a:r>
            <a:r>
              <a:rPr lang="en-US" dirty="0" err="1" smtClean="0"/>
              <a:t>karya</a:t>
            </a:r>
            <a:r>
              <a:rPr lang="en-US" dirty="0" smtClean="0"/>
              <a:t> </a:t>
            </a:r>
            <a:r>
              <a:rPr lang="en-US" dirty="0" err="1" smtClean="0"/>
              <a:t>seni</a:t>
            </a:r>
            <a:r>
              <a:rPr lang="en-US" dirty="0" smtClean="0"/>
              <a:t> </a:t>
            </a:r>
            <a:r>
              <a:rPr lang="en-US" dirty="0" err="1" smtClean="0"/>
              <a:t>rupa</a:t>
            </a:r>
            <a:r>
              <a:rPr lang="en-US" dirty="0" smtClean="0"/>
              <a:t> </a:t>
            </a:r>
            <a:r>
              <a:rPr lang="en-US" dirty="0" err="1" smtClean="0"/>
              <a:t>konvensional</a:t>
            </a:r>
            <a:r>
              <a:rPr lang="en-US" dirty="0" smtClean="0"/>
              <a:t>; </a:t>
            </a:r>
            <a:r>
              <a:rPr lang="en-US" dirty="0" err="1" smtClean="0"/>
              <a:t>untuk</a:t>
            </a:r>
            <a:r>
              <a:rPr lang="en-US" dirty="0" smtClean="0"/>
              <a:t> </a:t>
            </a:r>
            <a:r>
              <a:rPr lang="en-US" dirty="0" err="1" smtClean="0"/>
              <a:t>seni</a:t>
            </a:r>
            <a:r>
              <a:rPr lang="en-US" dirty="0" smtClean="0"/>
              <a:t> </a:t>
            </a:r>
            <a:r>
              <a:rPr lang="en-US" dirty="0" err="1" smtClean="0"/>
              <a:t>pertunjukan</a:t>
            </a:r>
            <a:r>
              <a:rPr lang="en-US" dirty="0" smtClean="0"/>
              <a:t> </a:t>
            </a:r>
            <a:r>
              <a:rPr lang="en-US" dirty="0" err="1" smtClean="0"/>
              <a:t>atau</a:t>
            </a:r>
            <a:r>
              <a:rPr lang="en-US" i="1" dirty="0" smtClean="0"/>
              <a:t> happening art</a:t>
            </a:r>
            <a:r>
              <a:rPr lang="en-US" dirty="0" smtClean="0"/>
              <a:t>, </a:t>
            </a:r>
            <a:r>
              <a:rPr lang="en-US" dirty="0" err="1" smtClean="0"/>
              <a:t>tahap</a:t>
            </a:r>
            <a:r>
              <a:rPr lang="en-US" dirty="0" smtClean="0"/>
              <a:t> </a:t>
            </a:r>
            <a:r>
              <a:rPr lang="en-US" dirty="0" err="1" smtClean="0"/>
              <a:t>persentasi</a:t>
            </a:r>
            <a:r>
              <a:rPr lang="en-US" dirty="0" smtClean="0"/>
              <a:t> </a:t>
            </a:r>
            <a:r>
              <a:rPr lang="en-US" dirty="0" err="1" smtClean="0"/>
              <a:t>karya</a:t>
            </a:r>
            <a:r>
              <a:rPr lang="en-US" dirty="0" smtClean="0"/>
              <a:t> </a:t>
            </a:r>
            <a:r>
              <a:rPr lang="en-US" dirty="0" err="1" smtClean="0"/>
              <a:t>masuk</a:t>
            </a:r>
            <a:r>
              <a:rPr lang="en-US" dirty="0" smtClean="0"/>
              <a:t> </a:t>
            </a:r>
            <a:r>
              <a:rPr lang="en-US" dirty="0" err="1" smtClean="0"/>
              <a:t>dalam</a:t>
            </a:r>
            <a:r>
              <a:rPr lang="en-US" dirty="0" smtClean="0"/>
              <a:t> </a:t>
            </a:r>
            <a:r>
              <a:rPr lang="en-US" dirty="0" err="1" smtClean="0"/>
              <a:t>tahap</a:t>
            </a:r>
            <a:r>
              <a:rPr lang="en-US" dirty="0" smtClean="0"/>
              <a:t> </a:t>
            </a:r>
            <a:r>
              <a:rPr lang="en-US" dirty="0" err="1" smtClean="0"/>
              <a:t>penciptaan</a:t>
            </a:r>
            <a:r>
              <a:rPr lang="en-US" dirty="0" smtClean="0"/>
              <a:t>.</a:t>
            </a:r>
            <a:endParaRPr lang="en-US" dirty="0"/>
          </a:p>
        </p:txBody>
      </p:sp>
    </p:spTree>
    <p:extLst>
      <p:ext uri="{BB962C8B-B14F-4D97-AF65-F5344CB8AC3E}">
        <p14:creationId xmlns:p14="http://schemas.microsoft.com/office/powerpoint/2010/main" val="2275067348"/>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r>
              <a:rPr lang="en-US" dirty="0" err="1" smtClean="0">
                <a:solidFill>
                  <a:schemeClr val="accent2">
                    <a:lumMod val="75000"/>
                  </a:schemeClr>
                </a:solidFill>
                <a:latin typeface="+mn-lt"/>
              </a:rPr>
              <a:t>Pasca Penciptaan: </a:t>
            </a:r>
            <a:r>
              <a:rPr lang="en-US" dirty="0" err="1" smtClean="0">
                <a:latin typeface="+mn-lt"/>
              </a:rPr>
              <a:t>Presentasi</a:t>
            </a:r>
            <a:r>
              <a:rPr lang="en-US" dirty="0" smtClean="0">
                <a:latin typeface="+mn-lt"/>
              </a:rPr>
              <a:t> </a:t>
            </a:r>
            <a:r>
              <a:rPr lang="en-US" dirty="0" err="1" smtClean="0">
                <a:latin typeface="+mn-lt"/>
              </a:rPr>
              <a:t>karya</a:t>
            </a:r>
            <a:r>
              <a:rPr lang="en-US" dirty="0" smtClean="0">
                <a:latin typeface="+mn-lt"/>
              </a:rPr>
              <a:t> </a:t>
            </a:r>
            <a:r>
              <a:rPr lang="en-US" dirty="0" err="1" smtClean="0">
                <a:latin typeface="+mn-lt"/>
              </a:rPr>
              <a:t>seni</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err="1" smtClean="0"/>
              <a:t>Presentasi</a:t>
            </a:r>
            <a:r>
              <a:rPr lang="en-US" dirty="0" smtClean="0"/>
              <a:t> </a:t>
            </a:r>
            <a:r>
              <a:rPr lang="en-US" dirty="0" err="1" smtClean="0"/>
              <a:t>karya</a:t>
            </a:r>
            <a:r>
              <a:rPr lang="en-US" dirty="0" smtClean="0"/>
              <a:t> </a:t>
            </a:r>
            <a:r>
              <a:rPr lang="en-US" dirty="0" err="1" smtClean="0"/>
              <a:t>adalah</a:t>
            </a:r>
            <a:r>
              <a:rPr lang="en-US" dirty="0" smtClean="0"/>
              <a:t> proses </a:t>
            </a:r>
            <a:r>
              <a:rPr lang="en-US" dirty="0" err="1" smtClean="0"/>
              <a:t>penghadiran</a:t>
            </a:r>
            <a:r>
              <a:rPr lang="en-US" dirty="0" smtClean="0"/>
              <a:t> </a:t>
            </a:r>
            <a:r>
              <a:rPr lang="en-US" dirty="0" err="1" smtClean="0"/>
              <a:t>suatu</a:t>
            </a:r>
            <a:r>
              <a:rPr lang="en-US" dirty="0" smtClean="0"/>
              <a:t> </a:t>
            </a:r>
            <a:r>
              <a:rPr lang="en-US" dirty="0" err="1" smtClean="0"/>
              <a:t>karya</a:t>
            </a:r>
            <a:r>
              <a:rPr lang="en-US" dirty="0" smtClean="0"/>
              <a:t> </a:t>
            </a:r>
            <a:r>
              <a:rPr lang="en-US" dirty="0" err="1" smtClean="0"/>
              <a:t>pada</a:t>
            </a:r>
            <a:r>
              <a:rPr lang="en-US" dirty="0" smtClean="0"/>
              <a:t> spectator. </a:t>
            </a:r>
            <a:r>
              <a:rPr lang="en-US" dirty="0" err="1" smtClean="0"/>
              <a:t>Dalam</a:t>
            </a:r>
            <a:r>
              <a:rPr lang="en-US" dirty="0" smtClean="0"/>
              <a:t> </a:t>
            </a:r>
            <a:r>
              <a:rPr lang="en-US" dirty="0" err="1" smtClean="0"/>
              <a:t>seni</a:t>
            </a:r>
            <a:r>
              <a:rPr lang="en-US" dirty="0" smtClean="0"/>
              <a:t> </a:t>
            </a:r>
            <a:r>
              <a:rPr lang="en-US" dirty="0" err="1" smtClean="0"/>
              <a:t>rupa</a:t>
            </a:r>
            <a:r>
              <a:rPr lang="en-US" dirty="0" smtClean="0"/>
              <a:t>, </a:t>
            </a:r>
            <a:r>
              <a:rPr lang="en-US" dirty="0" err="1" smtClean="0"/>
              <a:t>presentasi</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menunjukan</a:t>
            </a:r>
            <a:r>
              <a:rPr lang="en-US" dirty="0" smtClean="0"/>
              <a:t> </a:t>
            </a:r>
            <a:r>
              <a:rPr lang="en-US" dirty="0" err="1" smtClean="0"/>
              <a:t>karya</a:t>
            </a:r>
            <a:r>
              <a:rPr lang="en-US" dirty="0" smtClean="0"/>
              <a:t> </a:t>
            </a:r>
            <a:r>
              <a:rPr lang="en-US" dirty="0" err="1" smtClean="0"/>
              <a:t>pada</a:t>
            </a:r>
            <a:r>
              <a:rPr lang="en-US" dirty="0" smtClean="0"/>
              <a:t> </a:t>
            </a:r>
            <a:r>
              <a:rPr lang="en-US" dirty="0" err="1" smtClean="0"/>
              <a:t>seseorang</a:t>
            </a:r>
            <a:r>
              <a:rPr lang="en-US" dirty="0" smtClean="0"/>
              <a:t> </a:t>
            </a:r>
            <a:r>
              <a:rPr lang="en-US" dirty="0" err="1" smtClean="0"/>
              <a:t>didalam</a:t>
            </a:r>
            <a:r>
              <a:rPr lang="en-US" dirty="0" smtClean="0"/>
              <a:t> studio </a:t>
            </a:r>
            <a:r>
              <a:rPr lang="en-US" dirty="0" err="1" smtClean="0"/>
              <a:t>atau</a:t>
            </a:r>
            <a:r>
              <a:rPr lang="en-US" dirty="0" smtClean="0"/>
              <a:t> </a:t>
            </a:r>
            <a:r>
              <a:rPr lang="en-US" dirty="0" err="1" smtClean="0"/>
              <a:t>membawa</a:t>
            </a:r>
            <a:r>
              <a:rPr lang="en-US" dirty="0" smtClean="0"/>
              <a:t> </a:t>
            </a:r>
            <a:r>
              <a:rPr lang="en-US" dirty="0" err="1" smtClean="0"/>
              <a:t>karya</a:t>
            </a:r>
            <a:r>
              <a:rPr lang="en-US" dirty="0" smtClean="0"/>
              <a:t> </a:t>
            </a:r>
            <a:r>
              <a:rPr lang="en-US" dirty="0" err="1" smtClean="0"/>
              <a:t>kedepan</a:t>
            </a:r>
            <a:r>
              <a:rPr lang="en-US" dirty="0" smtClean="0"/>
              <a:t> </a:t>
            </a:r>
            <a:r>
              <a:rPr lang="en-US" dirty="0" err="1" smtClean="0"/>
              <a:t>kelas</a:t>
            </a:r>
            <a:r>
              <a:rPr lang="en-US" dirty="0" smtClean="0"/>
              <a:t> </a:t>
            </a:r>
            <a:r>
              <a:rPr lang="en-US" dirty="0" err="1" smtClean="0"/>
              <a:t>untuk</a:t>
            </a:r>
            <a:r>
              <a:rPr lang="en-US" dirty="0" smtClean="0"/>
              <a:t> </a:t>
            </a:r>
            <a:r>
              <a:rPr lang="en-US" dirty="0" err="1" smtClean="0"/>
              <a:t>diulas</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perkuliahan</a:t>
            </a:r>
            <a:r>
              <a:rPr lang="en-US" dirty="0" smtClean="0"/>
              <a:t>, </a:t>
            </a:r>
            <a:r>
              <a:rPr lang="en-US" dirty="0" err="1" smtClean="0"/>
              <a:t>memajang</a:t>
            </a:r>
            <a:r>
              <a:rPr lang="en-US" dirty="0" smtClean="0"/>
              <a:t> di art shop </a:t>
            </a:r>
            <a:r>
              <a:rPr lang="en-US" dirty="0" err="1" smtClean="0"/>
              <a:t>sambil</a:t>
            </a:r>
            <a:r>
              <a:rPr lang="en-US" dirty="0" smtClean="0"/>
              <a:t> </a:t>
            </a:r>
            <a:r>
              <a:rPr lang="en-US" dirty="0" err="1" smtClean="0"/>
              <a:t>menunggu</a:t>
            </a:r>
            <a:r>
              <a:rPr lang="en-US" dirty="0" smtClean="0"/>
              <a:t> </a:t>
            </a:r>
            <a:r>
              <a:rPr lang="en-US" dirty="0" err="1" smtClean="0"/>
              <a:t>pembeli</a:t>
            </a:r>
            <a:r>
              <a:rPr lang="en-US" dirty="0" smtClean="0"/>
              <a:t>, </a:t>
            </a:r>
            <a:r>
              <a:rPr lang="en-US" dirty="0" err="1" smtClean="0"/>
              <a:t>menggelar</a:t>
            </a:r>
            <a:r>
              <a:rPr lang="en-US" dirty="0" smtClean="0"/>
              <a:t> di </a:t>
            </a:r>
            <a:r>
              <a:rPr lang="en-US" dirty="0" err="1" smtClean="0"/>
              <a:t>pinggir</a:t>
            </a:r>
            <a:r>
              <a:rPr lang="en-US" dirty="0" smtClean="0"/>
              <a:t> </a:t>
            </a:r>
            <a:r>
              <a:rPr lang="en-US" dirty="0" err="1" smtClean="0"/>
              <a:t>jalan</a:t>
            </a:r>
            <a:r>
              <a:rPr lang="en-US" dirty="0" smtClean="0"/>
              <a:t> </a:t>
            </a:r>
            <a:r>
              <a:rPr lang="en-US" dirty="0" err="1" smtClean="0"/>
              <a:t>berharap</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masyarakat</a:t>
            </a:r>
            <a:r>
              <a:rPr lang="en-US" dirty="0" smtClean="0"/>
              <a:t> </a:t>
            </a:r>
            <a:r>
              <a:rPr lang="en-US" dirty="0" err="1" smtClean="0"/>
              <a:t>luas</a:t>
            </a:r>
            <a:r>
              <a:rPr lang="en-US" dirty="0" smtClean="0"/>
              <a:t>, </a:t>
            </a:r>
            <a:r>
              <a:rPr lang="en-US" dirty="0" err="1" smtClean="0"/>
              <a:t>dan</a:t>
            </a:r>
            <a:r>
              <a:rPr lang="en-US" dirty="0" smtClean="0"/>
              <a:t> </a:t>
            </a:r>
            <a:r>
              <a:rPr lang="en-US" dirty="0" err="1" smtClean="0"/>
              <a:t>sejenisnya</a:t>
            </a:r>
            <a:r>
              <a:rPr lang="en-US" dirty="0" smtClean="0"/>
              <a:t>. </a:t>
            </a:r>
            <a:r>
              <a:rPr lang="en-US" dirty="0" err="1" smtClean="0"/>
              <a:t>Dalam</a:t>
            </a:r>
            <a:r>
              <a:rPr lang="en-US" dirty="0" smtClean="0"/>
              <a:t> </a:t>
            </a:r>
            <a:r>
              <a:rPr lang="en-US" dirty="0" err="1" smtClean="0"/>
              <a:t>seni</a:t>
            </a:r>
            <a:r>
              <a:rPr lang="en-US" dirty="0" smtClean="0"/>
              <a:t> </a:t>
            </a:r>
            <a:r>
              <a:rPr lang="en-US" dirty="0" err="1" smtClean="0"/>
              <a:t>pertunjukan</a:t>
            </a:r>
            <a:r>
              <a:rPr lang="en-US" dirty="0" smtClean="0"/>
              <a:t> </a:t>
            </a:r>
            <a:r>
              <a:rPr lang="en-US" dirty="0" err="1" smtClean="0"/>
              <a:t>presentasi</a:t>
            </a:r>
            <a:r>
              <a:rPr lang="en-US" dirty="0" smtClean="0"/>
              <a:t> </a:t>
            </a:r>
            <a:r>
              <a:rPr lang="en-US" dirty="0" err="1" smtClean="0"/>
              <a:t>karya</a:t>
            </a:r>
            <a:r>
              <a:rPr lang="en-US" dirty="0" smtClean="0"/>
              <a:t> </a:t>
            </a:r>
            <a:r>
              <a:rPr lang="en-US" dirty="0" err="1" smtClean="0"/>
              <a:t>dapat</a:t>
            </a:r>
            <a:r>
              <a:rPr lang="en-US" dirty="0" smtClean="0"/>
              <a:t> </a:t>
            </a:r>
            <a:r>
              <a:rPr lang="en-US" dirty="0" err="1" smtClean="0"/>
              <a:t>berbentuk</a:t>
            </a:r>
            <a:r>
              <a:rPr lang="en-US" dirty="0" smtClean="0"/>
              <a:t> </a:t>
            </a:r>
            <a:r>
              <a:rPr lang="en-US" dirty="0" err="1" smtClean="0"/>
              <a:t>mengamen</a:t>
            </a:r>
            <a:r>
              <a:rPr lang="en-US" dirty="0" smtClean="0"/>
              <a:t> </a:t>
            </a:r>
            <a:r>
              <a:rPr lang="en-US" dirty="0" err="1" smtClean="0"/>
              <a:t>dari</a:t>
            </a:r>
            <a:r>
              <a:rPr lang="en-US" dirty="0" smtClean="0"/>
              <a:t> </a:t>
            </a:r>
            <a:r>
              <a:rPr lang="en-US" dirty="0" err="1" smtClean="0"/>
              <a:t>rumah</a:t>
            </a:r>
            <a:r>
              <a:rPr lang="en-US" dirty="0" smtClean="0"/>
              <a:t> </a:t>
            </a:r>
            <a:r>
              <a:rPr lang="en-US" dirty="0" err="1" smtClean="0"/>
              <a:t>kerumah</a:t>
            </a:r>
            <a:r>
              <a:rPr lang="en-US" dirty="0" smtClean="0"/>
              <a:t> </a:t>
            </a:r>
            <a:r>
              <a:rPr lang="en-US" dirty="0" err="1" smtClean="0"/>
              <a:t>hingga</a:t>
            </a:r>
            <a:r>
              <a:rPr lang="en-US" dirty="0" smtClean="0"/>
              <a:t> </a:t>
            </a:r>
            <a:r>
              <a:rPr lang="en-US" dirty="0" err="1" smtClean="0"/>
              <a:t>menggelar</a:t>
            </a:r>
            <a:r>
              <a:rPr lang="en-US" dirty="0" smtClean="0"/>
              <a:t> </a:t>
            </a:r>
            <a:r>
              <a:rPr lang="en-US" dirty="0" err="1" smtClean="0"/>
              <a:t>konser</a:t>
            </a:r>
            <a:r>
              <a:rPr lang="en-US" dirty="0" smtClean="0"/>
              <a:t> di </a:t>
            </a:r>
            <a:r>
              <a:rPr lang="en-US" dirty="0" err="1" smtClean="0"/>
              <a:t>gedung</a:t>
            </a:r>
            <a:r>
              <a:rPr lang="en-US" dirty="0" smtClean="0"/>
              <a:t> yang </a:t>
            </a:r>
            <a:r>
              <a:rPr lang="en-US" dirty="0" err="1" smtClean="0"/>
              <a:t>mewah</a:t>
            </a:r>
            <a:r>
              <a:rPr lang="en-US" dirty="0" smtClean="0"/>
              <a:t>.</a:t>
            </a:r>
            <a:endParaRPr lang="en-US" dirty="0"/>
          </a:p>
        </p:txBody>
      </p:sp>
    </p:spTree>
    <p:extLst>
      <p:ext uri="{BB962C8B-B14F-4D97-AF65-F5344CB8AC3E}">
        <p14:creationId xmlns:p14="http://schemas.microsoft.com/office/powerpoint/2010/main" val="2275957960"/>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n-US" b="1" dirty="0">
                <a:solidFill>
                  <a:schemeClr val="accent2">
                    <a:lumMod val="75000"/>
                  </a:schemeClr>
                </a:solidFill>
              </a:rPr>
              <a:t>Pasca penciptaan: </a:t>
            </a:r>
            <a:r>
              <a:rPr lang="en-US" b="1" dirty="0" err="1"/>
              <a:t>s</a:t>
            </a:r>
            <a:r>
              <a:rPr lang="en-US" b="1" dirty="0" err="1" smtClean="0"/>
              <a:t>eniman</a:t>
            </a:r>
            <a:r>
              <a:rPr lang="en-US" b="1" dirty="0" smtClean="0"/>
              <a:t> </a:t>
            </a:r>
            <a:r>
              <a:rPr lang="en-US" b="1" dirty="0" err="1" smtClean="0"/>
              <a:t>dalam</a:t>
            </a:r>
            <a:r>
              <a:rPr lang="en-US" b="1" dirty="0" smtClean="0"/>
              <a:t> </a:t>
            </a:r>
            <a:r>
              <a:rPr lang="en-US" b="1" dirty="0" err="1" smtClean="0"/>
              <a:t>dunia</a:t>
            </a:r>
            <a:r>
              <a:rPr lang="en-US" b="1" dirty="0" smtClean="0"/>
              <a:t> </a:t>
            </a:r>
            <a:r>
              <a:rPr lang="en-US" b="1" dirty="0" err="1" smtClean="0"/>
              <a:t>seni</a:t>
            </a:r>
            <a:endParaRPr lang="en-US" b="1" dirty="0"/>
          </a:p>
        </p:txBody>
      </p:sp>
      <p:sp>
        <p:nvSpPr>
          <p:cNvPr id="3" name="Content Placeholder 2"/>
          <p:cNvSpPr>
            <a:spLocks noGrp="1"/>
          </p:cNvSpPr>
          <p:nvPr>
            <p:ph idx="1"/>
          </p:nvPr>
        </p:nvSpPr>
        <p:spPr>
          <a:xfrm>
            <a:off x="838200" y="1097280"/>
            <a:ext cx="10515600" cy="5486400"/>
          </a:xfrm>
        </p:spPr>
        <p:txBody>
          <a:bodyPr>
            <a:normAutofit/>
          </a:bodyPr>
          <a:lstStyle/>
          <a:p>
            <a:pPr marL="0" indent="0">
              <a:buNone/>
            </a:pPr>
            <a:r>
              <a:rPr lang="en-US" dirty="0" err="1" smtClean="0"/>
              <a:t>Saat</a:t>
            </a:r>
            <a:r>
              <a:rPr lang="en-US" dirty="0" smtClean="0"/>
              <a:t> </a:t>
            </a:r>
            <a:r>
              <a:rPr lang="en-US" dirty="0" err="1" smtClean="0"/>
              <a:t>mempresentasikan</a:t>
            </a:r>
            <a:r>
              <a:rPr lang="en-US" dirty="0" smtClean="0"/>
              <a:t> </a:t>
            </a:r>
            <a:r>
              <a:rPr lang="en-US" dirty="0" err="1" smtClean="0"/>
              <a:t>karya</a:t>
            </a:r>
            <a:r>
              <a:rPr lang="en-US" dirty="0" smtClean="0"/>
              <a:t> </a:t>
            </a:r>
            <a:r>
              <a:rPr lang="en-US" dirty="0" err="1" smtClean="0"/>
              <a:t>seni</a:t>
            </a:r>
            <a:r>
              <a:rPr lang="en-US" dirty="0" smtClean="0"/>
              <a:t>, </a:t>
            </a:r>
            <a:r>
              <a:rPr lang="en-US" dirty="0" err="1" smtClean="0"/>
              <a:t>terutama</a:t>
            </a:r>
            <a:r>
              <a:rPr lang="en-US" dirty="0" smtClean="0"/>
              <a:t> yg </a:t>
            </a:r>
            <a:r>
              <a:rPr lang="en-US" dirty="0" err="1" smtClean="0"/>
              <a:t>dilakukan</a:t>
            </a:r>
            <a:r>
              <a:rPr lang="en-US" dirty="0" smtClean="0"/>
              <a:t> </a:t>
            </a:r>
            <a:r>
              <a:rPr lang="en-US" dirty="0" err="1" smtClean="0"/>
              <a:t>secara</a:t>
            </a:r>
            <a:r>
              <a:rPr lang="en-US" dirty="0" smtClean="0"/>
              <a:t> professional, </a:t>
            </a:r>
            <a:r>
              <a:rPr lang="en-US" dirty="0" err="1" smtClean="0"/>
              <a:t>seorang</a:t>
            </a:r>
            <a:r>
              <a:rPr lang="en-US" dirty="0" smtClean="0"/>
              <a:t> </a:t>
            </a:r>
            <a:r>
              <a:rPr lang="en-US" dirty="0" err="1" smtClean="0"/>
              <a:t>seniman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bekerja</a:t>
            </a:r>
            <a:r>
              <a:rPr lang="en-US" dirty="0" smtClean="0"/>
              <a:t> </a:t>
            </a:r>
            <a:r>
              <a:rPr lang="en-US" dirty="0" err="1" smtClean="0"/>
              <a:t>sendiri</a:t>
            </a:r>
            <a:r>
              <a:rPr lang="en-US" dirty="0" smtClean="0"/>
              <a:t>. </a:t>
            </a:r>
            <a:r>
              <a:rPr lang="en-US" dirty="0" err="1" smtClean="0"/>
              <a:t>Ia</a:t>
            </a:r>
            <a:r>
              <a:rPr lang="en-US" dirty="0" smtClean="0"/>
              <a:t> </a:t>
            </a:r>
            <a:r>
              <a:rPr lang="en-US" dirty="0" err="1" smtClean="0"/>
              <a:t>akan</a:t>
            </a:r>
            <a:r>
              <a:rPr lang="en-US" dirty="0" smtClean="0"/>
              <a:t> </a:t>
            </a:r>
            <a:r>
              <a:rPr lang="en-US" dirty="0" err="1" smtClean="0"/>
              <a:t>bersinggungan</a:t>
            </a:r>
            <a:r>
              <a:rPr lang="en-US" dirty="0" smtClean="0"/>
              <a:t> </a:t>
            </a:r>
            <a:r>
              <a:rPr lang="en-US" dirty="0" err="1" smtClean="0"/>
              <a:t>dengan</a:t>
            </a:r>
            <a:r>
              <a:rPr lang="en-US" dirty="0" smtClean="0"/>
              <a:t> </a:t>
            </a:r>
            <a:r>
              <a:rPr lang="en-US" dirty="0" err="1" smtClean="0"/>
              <a:t>elemen</a:t>
            </a:r>
            <a:r>
              <a:rPr lang="en-US" dirty="0" smtClean="0"/>
              <a:t> </a:t>
            </a:r>
            <a:r>
              <a:rPr lang="en-US" dirty="0" err="1" smtClean="0"/>
              <a:t>infrastruktur</a:t>
            </a:r>
            <a:r>
              <a:rPr lang="en-US" dirty="0" smtClean="0"/>
              <a:t> </a:t>
            </a:r>
            <a:r>
              <a:rPr lang="en-US" dirty="0" err="1" smtClean="0"/>
              <a:t>atau</a:t>
            </a:r>
            <a:r>
              <a:rPr lang="en-US" dirty="0" smtClean="0"/>
              <a:t> stakeholder yang </a:t>
            </a:r>
            <a:r>
              <a:rPr lang="en-US" dirty="0" err="1" smtClean="0"/>
              <a:t>ada</a:t>
            </a:r>
            <a:r>
              <a:rPr lang="en-US" dirty="0" smtClean="0"/>
              <a:t> di </a:t>
            </a:r>
            <a:r>
              <a:rPr lang="en-US" dirty="0" err="1" smtClean="0"/>
              <a:t>dunia</a:t>
            </a:r>
            <a:r>
              <a:rPr lang="en-US" dirty="0" smtClean="0"/>
              <a:t> </a:t>
            </a:r>
            <a:r>
              <a:rPr lang="en-US" dirty="0" err="1" smtClean="0"/>
              <a:t>seni</a:t>
            </a:r>
            <a:r>
              <a:rPr lang="en-US" dirty="0" smtClean="0"/>
              <a:t> (Art world). </a:t>
            </a:r>
          </a:p>
          <a:p>
            <a:pPr marL="0" indent="0">
              <a:buNone/>
            </a:pPr>
            <a:r>
              <a:rPr lang="en-US" dirty="0" err="1" smtClean="0"/>
              <a:t>Namun</a:t>
            </a:r>
            <a:r>
              <a:rPr lang="en-US" dirty="0" smtClean="0"/>
              <a:t> </a:t>
            </a:r>
            <a:r>
              <a:rPr lang="en-US" dirty="0" err="1" smtClean="0"/>
              <a:t>demikian</a:t>
            </a:r>
            <a:r>
              <a:rPr lang="en-US" dirty="0" smtClean="0"/>
              <a:t> </a:t>
            </a:r>
            <a:r>
              <a:rPr lang="en-US" dirty="0" err="1" smtClean="0"/>
              <a:t>sebenarnya</a:t>
            </a:r>
            <a:r>
              <a:rPr lang="en-US" dirty="0" smtClean="0"/>
              <a:t> </a:t>
            </a:r>
            <a:r>
              <a:rPr lang="en-US" dirty="0" err="1" smtClean="0"/>
              <a:t>persingungan</a:t>
            </a:r>
            <a:r>
              <a:rPr lang="en-US" dirty="0" smtClean="0"/>
              <a:t> </a:t>
            </a:r>
            <a:r>
              <a:rPr lang="en-US" dirty="0" err="1" smtClean="0"/>
              <a:t>tersebut</a:t>
            </a:r>
            <a:r>
              <a:rPr lang="en-US" dirty="0" smtClean="0"/>
              <a:t> </a:t>
            </a:r>
            <a:r>
              <a:rPr lang="en-US" dirty="0" err="1" smtClean="0"/>
              <a:t>sudah</a:t>
            </a:r>
            <a:r>
              <a:rPr lang="en-US" dirty="0" smtClean="0"/>
              <a:t> </a:t>
            </a:r>
            <a:r>
              <a:rPr lang="en-US" dirty="0" err="1" smtClean="0"/>
              <a:t>terjadi</a:t>
            </a:r>
            <a:r>
              <a:rPr lang="en-US" dirty="0" smtClean="0"/>
              <a:t> </a:t>
            </a:r>
            <a:r>
              <a:rPr lang="en-US" dirty="0" err="1" smtClean="0"/>
              <a:t>sebelum</a:t>
            </a:r>
            <a:r>
              <a:rPr lang="en-US" dirty="0" smtClean="0"/>
              <a:t> </a:t>
            </a:r>
            <a:r>
              <a:rPr lang="en-US" dirty="0" err="1" smtClean="0"/>
              <a:t>karya</a:t>
            </a:r>
            <a:r>
              <a:rPr lang="en-US" dirty="0" smtClean="0"/>
              <a:t> </a:t>
            </a:r>
            <a:r>
              <a:rPr lang="en-US" dirty="0" err="1" smtClean="0"/>
              <a:t>seni</a:t>
            </a:r>
            <a:r>
              <a:rPr lang="en-US" dirty="0" smtClean="0"/>
              <a:t> </a:t>
            </a:r>
            <a:r>
              <a:rPr lang="en-US" dirty="0" err="1" smtClean="0"/>
              <a:t>usai</a:t>
            </a:r>
            <a:r>
              <a:rPr lang="en-US" dirty="0" smtClean="0"/>
              <a:t> </a:t>
            </a:r>
            <a:r>
              <a:rPr lang="en-US" dirty="0" err="1" smtClean="0"/>
              <a:t>dibuat</a:t>
            </a:r>
            <a:r>
              <a:rPr lang="en-US" dirty="0" smtClean="0"/>
              <a:t>. Howard </a:t>
            </a:r>
            <a:r>
              <a:rPr lang="en-US" dirty="0" err="1" smtClean="0"/>
              <a:t>becker</a:t>
            </a:r>
            <a:r>
              <a:rPr lang="en-US" dirty="0" smtClean="0"/>
              <a:t> </a:t>
            </a:r>
            <a:r>
              <a:rPr lang="en-US" dirty="0" err="1" smtClean="0"/>
              <a:t>mendefinisikan</a:t>
            </a:r>
            <a:r>
              <a:rPr lang="en-US" dirty="0" smtClean="0"/>
              <a:t> </a:t>
            </a:r>
            <a:r>
              <a:rPr lang="en-US" dirty="0" err="1" smtClean="0"/>
              <a:t>artworld</a:t>
            </a:r>
            <a:r>
              <a:rPr lang="en-US" dirty="0" smtClean="0"/>
              <a:t> </a:t>
            </a:r>
            <a:r>
              <a:rPr lang="en-US" dirty="0" err="1" smtClean="0"/>
              <a:t>sebagai</a:t>
            </a:r>
            <a:r>
              <a:rPr lang="en-US" dirty="0" smtClean="0"/>
              <a:t> “</a:t>
            </a:r>
            <a:r>
              <a:rPr lang="en-US" dirty="0" err="1" smtClean="0"/>
              <a:t>jaringan</a:t>
            </a:r>
            <a:r>
              <a:rPr lang="en-US" dirty="0" smtClean="0"/>
              <a:t> orang orang yang </a:t>
            </a:r>
            <a:r>
              <a:rPr lang="en-US" dirty="0" err="1" smtClean="0"/>
              <a:t>memiliki</a:t>
            </a:r>
            <a:r>
              <a:rPr lang="en-US" dirty="0" smtClean="0"/>
              <a:t> </a:t>
            </a:r>
            <a:r>
              <a:rPr lang="en-US" dirty="0" err="1" smtClean="0"/>
              <a:t>kebersamaan</a:t>
            </a:r>
            <a:r>
              <a:rPr lang="en-US" dirty="0" smtClean="0"/>
              <a:t> </a:t>
            </a:r>
            <a:r>
              <a:rPr lang="en-US" dirty="0" err="1" smtClean="0"/>
              <a:t>aktivitas</a:t>
            </a:r>
            <a:r>
              <a:rPr lang="en-US" dirty="0" smtClean="0"/>
              <a:t>, </a:t>
            </a:r>
            <a:r>
              <a:rPr lang="en-US" dirty="0" err="1" smtClean="0"/>
              <a:t>disatukan</a:t>
            </a:r>
            <a:r>
              <a:rPr lang="en-US" dirty="0" smtClean="0"/>
              <a:t> </a:t>
            </a:r>
            <a:r>
              <a:rPr lang="en-US" dirty="0" err="1" smtClean="0"/>
              <a:t>melalui</a:t>
            </a:r>
            <a:r>
              <a:rPr lang="en-US" dirty="0" smtClean="0"/>
              <a:t> </a:t>
            </a:r>
            <a:r>
              <a:rPr lang="en-US" dirty="0" err="1" smtClean="0"/>
              <a:t>keterlibatan</a:t>
            </a:r>
            <a:r>
              <a:rPr lang="en-US" dirty="0" smtClean="0"/>
              <a:t> </a:t>
            </a:r>
            <a:r>
              <a:rPr lang="en-US" dirty="0" err="1" smtClean="0"/>
              <a:t>mereka</a:t>
            </a:r>
            <a:r>
              <a:rPr lang="en-US" dirty="0" smtClean="0"/>
              <a:t> </a:t>
            </a:r>
            <a:r>
              <a:rPr lang="en-US" dirty="0" err="1" smtClean="0"/>
              <a:t>berdasarkan</a:t>
            </a:r>
            <a:r>
              <a:rPr lang="en-US" dirty="0" smtClean="0"/>
              <a:t> </a:t>
            </a:r>
            <a:r>
              <a:rPr lang="en-US" dirty="0" err="1" smtClean="0"/>
              <a:t>suatu</a:t>
            </a:r>
            <a:r>
              <a:rPr lang="en-US" dirty="0" smtClean="0"/>
              <a:t> </a:t>
            </a:r>
            <a:r>
              <a:rPr lang="en-US" dirty="0" err="1" smtClean="0"/>
              <a:t>keahlian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sesuatu</a:t>
            </a:r>
            <a:r>
              <a:rPr lang="en-US" dirty="0" smtClean="0"/>
              <a:t>, </a:t>
            </a:r>
            <a:r>
              <a:rPr lang="en-US" dirty="0" err="1" smtClean="0"/>
              <a:t>untuk</a:t>
            </a:r>
            <a:r>
              <a:rPr lang="en-US" dirty="0" smtClean="0"/>
              <a:t> </a:t>
            </a:r>
            <a:r>
              <a:rPr lang="en-US" dirty="0" err="1" smtClean="0"/>
              <a:t>mewujudkan</a:t>
            </a:r>
            <a:r>
              <a:rPr lang="en-US" dirty="0" smtClean="0"/>
              <a:t> </a:t>
            </a:r>
            <a:r>
              <a:rPr lang="en-US" dirty="0" err="1" smtClean="0"/>
              <a:t>sesuatu</a:t>
            </a:r>
            <a:r>
              <a:rPr lang="en-US" dirty="0" smtClean="0"/>
              <a:t> </a:t>
            </a:r>
            <a:r>
              <a:rPr lang="en-US" dirty="0" err="1" smtClean="0"/>
              <a:t>karya</a:t>
            </a:r>
            <a:r>
              <a:rPr lang="en-US" dirty="0" smtClean="0"/>
              <a:t> </a:t>
            </a:r>
            <a:r>
              <a:rPr lang="en-US" dirty="0" err="1" smtClean="0"/>
              <a:t>seni</a:t>
            </a:r>
            <a:r>
              <a:rPr lang="en-US" dirty="0" smtClean="0"/>
              <a:t>.”</a:t>
            </a:r>
          </a:p>
          <a:p>
            <a:pPr marL="0" indent="0">
              <a:buNone/>
            </a:pPr>
            <a:r>
              <a:rPr lang="en-US" dirty="0" err="1" smtClean="0"/>
              <a:t>Sementara</a:t>
            </a:r>
            <a:r>
              <a:rPr lang="en-US" dirty="0" smtClean="0"/>
              <a:t>, </a:t>
            </a:r>
            <a:r>
              <a:rPr lang="en-US" dirty="0" err="1" smtClean="0"/>
              <a:t>menurut</a:t>
            </a:r>
            <a:r>
              <a:rPr lang="en-US" dirty="0" smtClean="0"/>
              <a:t> Sarah </a:t>
            </a:r>
            <a:r>
              <a:rPr lang="en-US" dirty="0" err="1" smtClean="0"/>
              <a:t>thronton</a:t>
            </a:r>
            <a:r>
              <a:rPr lang="en-US" dirty="0" smtClean="0"/>
              <a:t> </a:t>
            </a:r>
            <a:r>
              <a:rPr lang="en-US" dirty="0" err="1" smtClean="0"/>
              <a:t>dalam</a:t>
            </a:r>
            <a:r>
              <a:rPr lang="en-US" dirty="0" smtClean="0"/>
              <a:t> </a:t>
            </a:r>
            <a:r>
              <a:rPr lang="en-US" i="1" dirty="0" smtClean="0"/>
              <a:t>seven days in the </a:t>
            </a:r>
            <a:r>
              <a:rPr lang="en-US" i="1" dirty="0" err="1" smtClean="0"/>
              <a:t>artworld</a:t>
            </a:r>
            <a:r>
              <a:rPr lang="en-US" i="1" dirty="0" smtClean="0"/>
              <a:t> </a:t>
            </a:r>
            <a:r>
              <a:rPr lang="en-US" dirty="0" err="1" smtClean="0"/>
              <a:t>mengingatkan</a:t>
            </a:r>
            <a:r>
              <a:rPr lang="en-US" dirty="0" smtClean="0"/>
              <a:t> </a:t>
            </a:r>
            <a:r>
              <a:rPr lang="en-US" dirty="0" err="1" smtClean="0"/>
              <a:t>bahwa</a:t>
            </a:r>
            <a:r>
              <a:rPr lang="en-US" dirty="0" smtClean="0"/>
              <a:t> </a:t>
            </a:r>
            <a:r>
              <a:rPr lang="en-US" i="1" dirty="0" err="1" smtClean="0"/>
              <a:t>artworld</a:t>
            </a:r>
            <a:r>
              <a:rPr lang="en-US" dirty="0" smtClean="0"/>
              <a:t> </a:t>
            </a:r>
            <a:r>
              <a:rPr lang="en-US" dirty="0" err="1" smtClean="0"/>
              <a:t>bukan</a:t>
            </a:r>
            <a:r>
              <a:rPr lang="en-US" dirty="0" smtClean="0"/>
              <a:t> </a:t>
            </a:r>
            <a:r>
              <a:rPr lang="en-US" dirty="0" err="1" smtClean="0"/>
              <a:t>sebuah</a:t>
            </a:r>
            <a:r>
              <a:rPr lang="en-US" dirty="0" smtClean="0"/>
              <a:t> “system” </a:t>
            </a:r>
            <a:r>
              <a:rPr lang="en-US" dirty="0" err="1" smtClean="0"/>
              <a:t>atau</a:t>
            </a:r>
            <a:r>
              <a:rPr lang="en-US" dirty="0" smtClean="0"/>
              <a:t> </a:t>
            </a:r>
            <a:r>
              <a:rPr lang="en-US" dirty="0" err="1" smtClean="0"/>
              <a:t>mesin</a:t>
            </a:r>
            <a:r>
              <a:rPr lang="en-US" dirty="0" smtClean="0"/>
              <a:t> </a:t>
            </a:r>
            <a:r>
              <a:rPr lang="en-US" dirty="0" err="1" smtClean="0"/>
              <a:t>terpadu</a:t>
            </a:r>
            <a:r>
              <a:rPr lang="en-US" dirty="0" smtClean="0"/>
              <a:t> </a:t>
            </a:r>
            <a:r>
              <a:rPr lang="en-US" dirty="0" err="1" smtClean="0"/>
              <a:t>tetapi</a:t>
            </a:r>
            <a:r>
              <a:rPr lang="en-US" dirty="0" smtClean="0"/>
              <a:t> </a:t>
            </a:r>
            <a:r>
              <a:rPr lang="en-US" dirty="0" err="1" smtClean="0"/>
              <a:t>lebih</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serpihan</a:t>
            </a:r>
            <a:r>
              <a:rPr lang="en-US" dirty="0" smtClean="0"/>
              <a:t> subculture yang </a:t>
            </a:r>
            <a:r>
              <a:rPr lang="en-US" dirty="0" err="1" smtClean="0"/>
              <a:t>berkonflik</a:t>
            </a:r>
            <a:r>
              <a:rPr lang="en-US" dirty="0" smtClean="0"/>
              <a:t>.</a:t>
            </a:r>
            <a:endParaRPr lang="en-US" i="1" dirty="0"/>
          </a:p>
        </p:txBody>
      </p:sp>
    </p:spTree>
    <p:extLst>
      <p:ext uri="{BB962C8B-B14F-4D97-AF65-F5344CB8AC3E}">
        <p14:creationId xmlns:p14="http://schemas.microsoft.com/office/powerpoint/2010/main" val="2896782265"/>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412" y="1417320"/>
            <a:ext cx="10515600" cy="6095999"/>
          </a:xfrm>
        </p:spPr>
        <p:txBody>
          <a:bodyPr>
            <a:normAutofit/>
          </a:bodyPr>
          <a:lstStyle/>
          <a:p>
            <a:pPr marL="0" indent="0">
              <a:buNone/>
            </a:pPr>
            <a:r>
              <a:rPr lang="en-US" i="1" dirty="0" err="1" smtClean="0"/>
              <a:t>Artworld</a:t>
            </a:r>
            <a:r>
              <a:rPr lang="en-US" dirty="0" smtClean="0"/>
              <a:t> </a:t>
            </a:r>
            <a:r>
              <a:rPr lang="en-US" dirty="0" err="1" smtClean="0"/>
              <a:t>seni</a:t>
            </a:r>
            <a:r>
              <a:rPr lang="en-US" dirty="0" smtClean="0"/>
              <a:t> </a:t>
            </a:r>
            <a:r>
              <a:rPr lang="en-US" dirty="0" err="1" smtClean="0"/>
              <a:t>rupa</a:t>
            </a:r>
            <a:r>
              <a:rPr lang="en-US" dirty="0" smtClean="0"/>
              <a:t> </a:t>
            </a:r>
            <a:r>
              <a:rPr lang="en-US" dirty="0" err="1" smtClean="0"/>
              <a:t>terdiri</a:t>
            </a:r>
            <a:r>
              <a:rPr lang="en-US" dirty="0" smtClean="0"/>
              <a:t> </a:t>
            </a:r>
            <a:r>
              <a:rPr lang="en-US" dirty="0" err="1" smtClean="0"/>
              <a:t>dari</a:t>
            </a:r>
            <a:r>
              <a:rPr lang="en-US" dirty="0" smtClean="0"/>
              <a:t>: </a:t>
            </a:r>
          </a:p>
          <a:p>
            <a:pPr marL="0" indent="0">
              <a:buNone/>
            </a:pPr>
            <a:r>
              <a:rPr lang="en-US" dirty="0" err="1" smtClean="0"/>
              <a:t>pembuat</a:t>
            </a:r>
            <a:r>
              <a:rPr lang="en-US" dirty="0" smtClean="0"/>
              <a:t> </a:t>
            </a:r>
            <a:r>
              <a:rPr lang="en-US" dirty="0" err="1" smtClean="0"/>
              <a:t>spanram</a:t>
            </a:r>
            <a:r>
              <a:rPr lang="en-US" dirty="0" smtClean="0"/>
              <a:t> </a:t>
            </a:r>
            <a:r>
              <a:rPr lang="en-US" dirty="0" err="1"/>
              <a:t>(</a:t>
            </a:r>
            <a:r>
              <a:rPr lang="en-US" dirty="0" err="1" smtClean="0"/>
              <a:t>perentang</a:t>
            </a:r>
            <a:r>
              <a:rPr lang="en-US" dirty="0" smtClean="0"/>
              <a:t> </a:t>
            </a:r>
            <a:r>
              <a:rPr lang="en-US" dirty="0" err="1" smtClean="0"/>
              <a:t>kanvas), m</a:t>
            </a:r>
            <a:r>
              <a:rPr lang="en-US" dirty="0" smtClean="0"/>
              <a:t>anager </a:t>
            </a:r>
            <a:r>
              <a:rPr lang="en-US" dirty="0" err="1" smtClean="0"/>
              <a:t>Seni</a:t>
            </a:r>
            <a:r>
              <a:rPr lang="en-US" dirty="0"/>
              <a:t>, p</a:t>
            </a:r>
            <a:r>
              <a:rPr lang="en-US" dirty="0" err="1" smtClean="0"/>
              <a:t>emilik</a:t>
            </a:r>
            <a:r>
              <a:rPr lang="en-US" dirty="0" smtClean="0"/>
              <a:t> </a:t>
            </a:r>
            <a:r>
              <a:rPr lang="en-US" dirty="0" err="1" smtClean="0"/>
              <a:t>galeri</a:t>
            </a:r>
            <a:r>
              <a:rPr lang="en-US" dirty="0"/>
              <a:t>, k</a:t>
            </a:r>
            <a:r>
              <a:rPr lang="en-US" dirty="0" err="1" smtClean="0"/>
              <a:t>urator, kartawan, kritikus, kolektor, balai</a:t>
            </a:r>
            <a:r>
              <a:rPr lang="en-US" dirty="0" smtClean="0"/>
              <a:t> </a:t>
            </a:r>
            <a:r>
              <a:rPr lang="en-US" dirty="0" err="1" smtClean="0"/>
              <a:t>lelang, penonton, dan seniman</a:t>
            </a:r>
          </a:p>
          <a:p>
            <a:pPr marL="0" indent="0">
              <a:buNone/>
            </a:pPr>
            <a:endParaRPr lang="en-US" dirty="0" err="1"/>
          </a:p>
          <a:p>
            <a:pPr marL="0" indent="0">
              <a:buNone/>
            </a:pPr>
            <a:endParaRPr lang="en-US" dirty="0" err="1"/>
          </a:p>
          <a:p>
            <a:pPr marL="0" indent="0">
              <a:buNone/>
            </a:pPr>
            <a:endParaRPr lang="en-US" dirty="0" err="1"/>
          </a:p>
          <a:p>
            <a:pPr marL="0" indent="0">
              <a:buNone/>
            </a:pPr>
            <a:r>
              <a:rPr lang="en-US" dirty="0" err="1"/>
              <a:t>__________________</a:t>
            </a:r>
            <a:endParaRPr lang="en-US" dirty="0" smtClean="0"/>
          </a:p>
          <a:p>
            <a:pPr marL="0" indent="0">
              <a:buNone/>
            </a:pPr>
            <a:endParaRPr lang="en-US" dirty="0"/>
          </a:p>
        </p:txBody>
      </p:sp>
    </p:spTree>
    <p:extLst>
      <p:ext uri="{BB962C8B-B14F-4D97-AF65-F5344CB8AC3E}">
        <p14:creationId xmlns:p14="http://schemas.microsoft.com/office/powerpoint/2010/main" val="1983326655"/>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 y="295421"/>
            <a:ext cx="11420622" cy="6288259"/>
          </a:xfrm>
        </p:spPr>
        <p:txBody>
          <a:bodyPr>
            <a:normAutofit/>
          </a:bodyPr>
          <a:lstStyle/>
          <a:p>
            <a:pPr marL="0" indent="0">
              <a:buNone/>
            </a:pPr>
            <a:r>
              <a:rPr lang="en-US" sz="4000" b="1" dirty="0" smtClean="0">
                <a:cs typeface="Times New Roman" panose="02020603050405020304" pitchFamily="18" charset="0"/>
              </a:rPr>
              <a:t>SENIMAN</a:t>
            </a:r>
            <a:endParaRPr lang="en-US" sz="2400" b="1" dirty="0" smtClean="0">
              <a:cs typeface="Times New Roman" panose="02020603050405020304" pitchFamily="18" charset="0"/>
            </a:endParaRPr>
          </a:p>
          <a:p>
            <a:pPr marL="0" indent="0">
              <a:buNone/>
            </a:pPr>
            <a:r>
              <a:rPr lang="en-US" sz="2600" dirty="0" err="1">
                <a:cs typeface="Times New Roman" panose="02020603050405020304" pitchFamily="18" charset="0"/>
              </a:rPr>
              <a:t>Adalah </a:t>
            </a:r>
            <a:r>
              <a:rPr lang="en-US" sz="2600" dirty="0" err="1" smtClean="0">
                <a:cs typeface="Times New Roman" panose="02020603050405020304" pitchFamily="18" charset="0"/>
              </a:rPr>
              <a:t>kreator yg</a:t>
            </a:r>
            <a:r>
              <a:rPr lang="en-US" sz="2600" dirty="0" smtClean="0">
                <a:cs typeface="Times New Roman" panose="02020603050405020304" pitchFamily="18" charset="0"/>
              </a:rPr>
              <a:t> </a:t>
            </a:r>
            <a:r>
              <a:rPr lang="en-US" sz="2600" dirty="0" err="1" smtClean="0">
                <a:cs typeface="Times New Roman" panose="02020603050405020304" pitchFamily="18" charset="0"/>
              </a:rPr>
              <a:t>secara</a:t>
            </a:r>
            <a:r>
              <a:rPr lang="en-US" sz="2600" dirty="0" smtClean="0">
                <a:cs typeface="Times New Roman" panose="02020603050405020304" pitchFamily="18" charset="0"/>
              </a:rPr>
              <a:t> </a:t>
            </a:r>
            <a:r>
              <a:rPr lang="en-US" sz="2600" dirty="0" err="1" smtClean="0">
                <a:cs typeface="Times New Roman" panose="02020603050405020304" pitchFamily="18" charset="0"/>
              </a:rPr>
              <a:t>intensif</a:t>
            </a:r>
            <a:r>
              <a:rPr lang="en-US" sz="2600" dirty="0" smtClean="0">
                <a:cs typeface="Times New Roman" panose="02020603050405020304" pitchFamily="18" charset="0"/>
              </a:rPr>
              <a:t> </a:t>
            </a:r>
            <a:r>
              <a:rPr lang="en-US" sz="2600" dirty="0" err="1" smtClean="0">
                <a:cs typeface="Times New Roman" panose="02020603050405020304" pitchFamily="18" charset="0"/>
              </a:rPr>
              <a:t>mengisi</a:t>
            </a:r>
            <a:r>
              <a:rPr lang="en-US" sz="2600" dirty="0" smtClean="0">
                <a:cs typeface="Times New Roman" panose="02020603050405020304" pitchFamily="18" charset="0"/>
              </a:rPr>
              <a:t> </a:t>
            </a:r>
            <a:r>
              <a:rPr lang="en-US" sz="2600" dirty="0" err="1" smtClean="0">
                <a:cs typeface="Times New Roman" panose="02020603050405020304" pitchFamily="18" charset="0"/>
              </a:rPr>
              <a:t>kehidupannya</a:t>
            </a:r>
            <a:r>
              <a:rPr lang="en-US" sz="2600" dirty="0" smtClean="0">
                <a:cs typeface="Times New Roman" panose="02020603050405020304" pitchFamily="18" charset="0"/>
              </a:rPr>
              <a:t> </a:t>
            </a:r>
            <a:r>
              <a:rPr lang="en-US" sz="2600" dirty="0" err="1" smtClean="0">
                <a:cs typeface="Times New Roman" panose="02020603050405020304" pitchFamily="18" charset="0"/>
              </a:rPr>
              <a:t>dgn</a:t>
            </a:r>
            <a:r>
              <a:rPr lang="en-US" sz="2600" dirty="0" smtClean="0">
                <a:cs typeface="Times New Roman" panose="02020603050405020304" pitchFamily="18" charset="0"/>
              </a:rPr>
              <a:t> </a:t>
            </a:r>
            <a:r>
              <a:rPr lang="en-US" sz="2600" dirty="0" err="1" smtClean="0">
                <a:cs typeface="Times New Roman" panose="02020603050405020304" pitchFamily="18" charset="0"/>
              </a:rPr>
              <a:t>menciptakan</a:t>
            </a:r>
            <a:r>
              <a:rPr lang="en-US" sz="2600" dirty="0" smtClean="0">
                <a:cs typeface="Times New Roman" panose="02020603050405020304" pitchFamily="18" charset="0"/>
              </a:rPr>
              <a:t> </a:t>
            </a:r>
            <a:r>
              <a:rPr lang="en-US" sz="2600" dirty="0" err="1" smtClean="0">
                <a:cs typeface="Times New Roman" panose="02020603050405020304" pitchFamily="18" charset="0"/>
              </a:rPr>
              <a:t>objek</a:t>
            </a:r>
            <a:r>
              <a:rPr lang="en-US" sz="2600" dirty="0" smtClean="0">
                <a:cs typeface="Times New Roman" panose="02020603050405020304" pitchFamily="18" charset="0"/>
              </a:rPr>
              <a:t> </a:t>
            </a:r>
            <a:r>
              <a:rPr lang="en-US" sz="2600" dirty="0" err="1" smtClean="0">
                <a:cs typeface="Times New Roman" panose="02020603050405020304" pitchFamily="18" charset="0"/>
              </a:rPr>
              <a:t>estetis</a:t>
            </a:r>
            <a:r>
              <a:rPr lang="en-US" sz="2600" dirty="0" smtClean="0">
                <a:cs typeface="Times New Roman" panose="02020603050405020304" pitchFamily="18" charset="0"/>
              </a:rPr>
              <a:t>. </a:t>
            </a:r>
            <a:r>
              <a:rPr lang="en-US" sz="2600" dirty="0" err="1" smtClean="0">
                <a:cs typeface="Times New Roman" panose="02020603050405020304" pitchFamily="18" charset="0"/>
              </a:rPr>
              <a:t>Dlm</a:t>
            </a:r>
            <a:r>
              <a:rPr lang="en-US" sz="2600" dirty="0" smtClean="0">
                <a:cs typeface="Times New Roman" panose="02020603050405020304" pitchFamily="18" charset="0"/>
              </a:rPr>
              <a:t> </a:t>
            </a:r>
            <a:r>
              <a:rPr lang="en-US" sz="2600" dirty="0" err="1" smtClean="0">
                <a:cs typeface="Times New Roman" panose="02020603050405020304" pitchFamily="18" charset="0"/>
              </a:rPr>
              <a:t>berkesenian</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bekerjasama</a:t>
            </a:r>
            <a:r>
              <a:rPr lang="en-US" sz="2600" dirty="0" smtClean="0">
                <a:cs typeface="Times New Roman" panose="02020603050405020304" pitchFamily="18" charset="0"/>
              </a:rPr>
              <a:t> </a:t>
            </a:r>
            <a:r>
              <a:rPr lang="en-US" sz="2600" dirty="0" err="1" smtClean="0">
                <a:cs typeface="Times New Roman" panose="02020603050405020304" pitchFamily="18" charset="0"/>
              </a:rPr>
              <a:t>atau</a:t>
            </a:r>
            <a:r>
              <a:rPr lang="en-US" sz="2600" dirty="0" smtClean="0">
                <a:cs typeface="Times New Roman" panose="02020603050405020304" pitchFamily="18" charset="0"/>
              </a:rPr>
              <a:t> paling </a:t>
            </a:r>
            <a:r>
              <a:rPr lang="en-US" sz="2600" dirty="0" err="1" smtClean="0">
                <a:cs typeface="Times New Roman" panose="02020603050405020304" pitchFamily="18" charset="0"/>
              </a:rPr>
              <a:t>tidak</a:t>
            </a:r>
            <a:r>
              <a:rPr lang="en-US" sz="2600" dirty="0" smtClean="0">
                <a:cs typeface="Times New Roman" panose="02020603050405020304" pitchFamily="18" charset="0"/>
              </a:rPr>
              <a:t> </a:t>
            </a:r>
            <a:r>
              <a:rPr lang="en-US" sz="2600" dirty="0" err="1" smtClean="0">
                <a:cs typeface="Times New Roman" panose="02020603050405020304" pitchFamily="18" charset="0"/>
              </a:rPr>
              <a:t>bersentuhan</a:t>
            </a:r>
            <a:r>
              <a:rPr lang="en-US" sz="2600" dirty="0" smtClean="0">
                <a:cs typeface="Times New Roman" panose="02020603050405020304" pitchFamily="18" charset="0"/>
              </a:rPr>
              <a:t> </a:t>
            </a:r>
            <a:r>
              <a:rPr lang="en-US" sz="2600" dirty="0" err="1" smtClean="0">
                <a:cs typeface="Times New Roman" panose="02020603050405020304" pitchFamily="18" charset="0"/>
              </a:rPr>
              <a:t>dgn</a:t>
            </a:r>
            <a:r>
              <a:rPr lang="en-US" sz="2600" dirty="0" smtClean="0">
                <a:cs typeface="Times New Roman" panose="02020603050405020304" pitchFamily="18" charset="0"/>
              </a:rPr>
              <a:t> </a:t>
            </a:r>
            <a:r>
              <a:rPr lang="en-US" sz="2600" dirty="0" err="1" smtClean="0">
                <a:cs typeface="Times New Roman" panose="02020603050405020304" pitchFamily="18" charset="0"/>
              </a:rPr>
              <a:t>infrastruktur</a:t>
            </a:r>
            <a:r>
              <a:rPr lang="en-US" sz="2600" dirty="0" smtClean="0">
                <a:cs typeface="Times New Roman" panose="02020603050405020304" pitchFamily="18" charset="0"/>
              </a:rPr>
              <a:t> </a:t>
            </a:r>
            <a:r>
              <a:rPr lang="en-US" sz="2600" dirty="0" err="1" smtClean="0">
                <a:cs typeface="Times New Roman" panose="02020603050405020304" pitchFamily="18" charset="0"/>
              </a:rPr>
              <a:t>kesenian</a:t>
            </a:r>
            <a:r>
              <a:rPr lang="en-US" sz="2600" dirty="0" smtClean="0">
                <a:cs typeface="Times New Roman" panose="02020603050405020304" pitchFamily="18" charset="0"/>
              </a:rPr>
              <a:t> </a:t>
            </a:r>
            <a:r>
              <a:rPr lang="en-US" sz="2600" dirty="0" err="1" smtClean="0">
                <a:cs typeface="Times New Roman" panose="02020603050405020304" pitchFamily="18" charset="0"/>
              </a:rPr>
              <a:t>atau</a:t>
            </a:r>
            <a:r>
              <a:rPr lang="en-US" sz="2600" dirty="0" smtClean="0">
                <a:cs typeface="Times New Roman" panose="02020603050405020304" pitchFamily="18" charset="0"/>
              </a:rPr>
              <a:t> </a:t>
            </a:r>
            <a:r>
              <a:rPr lang="en-US" sz="2600" dirty="0" err="1" smtClean="0">
                <a:cs typeface="Times New Roman" panose="02020603050405020304" pitchFamily="18" charset="0"/>
              </a:rPr>
              <a:t>pihak-pihak</a:t>
            </a:r>
            <a:r>
              <a:rPr lang="en-US" sz="2600" dirty="0" smtClean="0">
                <a:cs typeface="Times New Roman" panose="02020603050405020304" pitchFamily="18" charset="0"/>
              </a:rPr>
              <a:t> yg </a:t>
            </a:r>
            <a:r>
              <a:rPr lang="en-US" sz="2600" dirty="0" err="1" smtClean="0">
                <a:cs typeface="Times New Roman" panose="02020603050405020304" pitchFamily="18" charset="0"/>
              </a:rPr>
              <a:t>mendukung</a:t>
            </a:r>
            <a:r>
              <a:rPr lang="en-US" sz="2600" dirty="0" smtClean="0">
                <a:cs typeface="Times New Roman" panose="02020603050405020304" pitchFamily="18" charset="0"/>
              </a:rPr>
              <a:t> </a:t>
            </a:r>
            <a:r>
              <a:rPr lang="en-US" sz="2600" dirty="0" err="1" smtClean="0">
                <a:cs typeface="Times New Roman" panose="02020603050405020304" pitchFamily="18" charset="0"/>
              </a:rPr>
              <a:t>profesinya</a:t>
            </a:r>
            <a:r>
              <a:rPr lang="en-US" sz="2600" dirty="0" smtClean="0">
                <a:cs typeface="Times New Roman" panose="02020603050405020304" pitchFamily="18" charset="0"/>
              </a:rPr>
              <a:t>.</a:t>
            </a:r>
            <a:r>
              <a:rPr lang="en-US" sz="2600" dirty="0">
                <a:cs typeface="Times New Roman" panose="02020603050405020304" pitchFamily="18" charset="0"/>
              </a:rPr>
              <a:t> I</a:t>
            </a:r>
            <a:r>
              <a:rPr lang="en-US" sz="2600" dirty="0" err="1" smtClean="0">
                <a:cs typeface="Times New Roman" panose="02020603050405020304" pitchFamily="18" charset="0"/>
              </a:rPr>
              <a:t>stilah</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digunakan</a:t>
            </a:r>
            <a:r>
              <a:rPr lang="en-US" sz="2600" dirty="0" smtClean="0">
                <a:cs typeface="Times New Roman" panose="02020603050405020304" pitchFamily="18" charset="0"/>
              </a:rPr>
              <a:t> </a:t>
            </a:r>
            <a:r>
              <a:rPr lang="en-US" sz="2600" dirty="0" err="1" smtClean="0">
                <a:cs typeface="Times New Roman" panose="02020603050405020304" pitchFamily="18" charset="0"/>
              </a:rPr>
              <a:t>dlm</a:t>
            </a:r>
            <a:r>
              <a:rPr lang="en-US" sz="2600" dirty="0" smtClean="0">
                <a:cs typeface="Times New Roman" panose="02020603050405020304" pitchFamily="18" charset="0"/>
              </a:rPr>
              <a:t> </a:t>
            </a:r>
            <a:r>
              <a:rPr lang="en-US" sz="2600" dirty="0" err="1" smtClean="0">
                <a:cs typeface="Times New Roman" panose="02020603050405020304" pitchFamily="18" charset="0"/>
              </a:rPr>
              <a:t>lingkup</a:t>
            </a:r>
            <a:r>
              <a:rPr lang="en-US" sz="2600" dirty="0" smtClean="0">
                <a:cs typeface="Times New Roman" panose="02020603050405020304" pitchFamily="18" charset="0"/>
              </a:rPr>
              <a:t> </a:t>
            </a:r>
            <a:r>
              <a:rPr lang="en-US" sz="2600" dirty="0" err="1" smtClean="0">
                <a:cs typeface="Times New Roman" panose="02020603050405020304" pitchFamily="18" charset="0"/>
              </a:rPr>
              <a:t>luas</a:t>
            </a:r>
            <a:r>
              <a:rPr lang="en-US" sz="2600" dirty="0" smtClean="0">
                <a:cs typeface="Times New Roman" panose="02020603050405020304" pitchFamily="18" charset="0"/>
              </a:rPr>
              <a:t>, </a:t>
            </a:r>
            <a:r>
              <a:rPr lang="en-US" sz="2600" dirty="0" err="1" smtClean="0">
                <a:cs typeface="Times New Roman" panose="02020603050405020304" pitchFamily="18" charset="0"/>
              </a:rPr>
              <a:t>meliputi</a:t>
            </a:r>
            <a:r>
              <a:rPr lang="en-US" sz="2600" dirty="0" smtClean="0">
                <a:cs typeface="Times New Roman" panose="02020603050405020304" pitchFamily="18" charset="0"/>
              </a:rPr>
              <a:t> </a:t>
            </a:r>
            <a:r>
              <a:rPr lang="en-US" sz="2600" dirty="0" err="1" smtClean="0">
                <a:cs typeface="Times New Roman" panose="02020603050405020304" pitchFamily="18" charset="0"/>
              </a:rPr>
              <a:t>pelukis</a:t>
            </a:r>
            <a:r>
              <a:rPr lang="en-US" sz="2600" dirty="0" smtClean="0">
                <a:cs typeface="Times New Roman" panose="02020603050405020304" pitchFamily="18" charset="0"/>
              </a:rPr>
              <a:t>, </a:t>
            </a:r>
            <a:r>
              <a:rPr lang="en-US" sz="2600" dirty="0" err="1" smtClean="0">
                <a:cs typeface="Times New Roman" panose="02020603050405020304" pitchFamily="18" charset="0"/>
              </a:rPr>
              <a:t>pematung</a:t>
            </a:r>
            <a:r>
              <a:rPr lang="en-US" sz="2600" dirty="0" smtClean="0">
                <a:cs typeface="Times New Roman" panose="02020603050405020304" pitchFamily="18" charset="0"/>
              </a:rPr>
              <a:t>, </a:t>
            </a:r>
            <a:r>
              <a:rPr lang="en-US" sz="2600" dirty="0" err="1" smtClean="0">
                <a:cs typeface="Times New Roman" panose="02020603050405020304" pitchFamily="18" charset="0"/>
              </a:rPr>
              <a:t>pengrafis</a:t>
            </a:r>
            <a:r>
              <a:rPr lang="en-US" sz="2600" dirty="0" smtClean="0">
                <a:cs typeface="Times New Roman" panose="02020603050405020304" pitchFamily="18" charset="0"/>
              </a:rPr>
              <a:t>, </a:t>
            </a:r>
            <a:r>
              <a:rPr lang="en-US" sz="2600" dirty="0" err="1" smtClean="0">
                <a:cs typeface="Times New Roman" panose="02020603050405020304" pitchFamily="18" charset="0"/>
              </a:rPr>
              <a:t>kriyawan</a:t>
            </a:r>
            <a:r>
              <a:rPr lang="en-US" sz="2600" dirty="0" smtClean="0">
                <a:cs typeface="Times New Roman" panose="02020603050405020304" pitchFamily="18" charset="0"/>
              </a:rPr>
              <a:t>, </a:t>
            </a:r>
            <a:r>
              <a:rPr lang="en-US" sz="2600" dirty="0" err="1" smtClean="0">
                <a:cs typeface="Times New Roman" panose="02020603050405020304" pitchFamily="18" charset="0"/>
              </a:rPr>
              <a:t>pengrajin</a:t>
            </a:r>
            <a:r>
              <a:rPr lang="en-US" sz="2600" dirty="0" smtClean="0">
                <a:cs typeface="Times New Roman" panose="02020603050405020304" pitchFamily="18" charset="0"/>
              </a:rPr>
              <a:t>, </a:t>
            </a:r>
            <a:r>
              <a:rPr lang="en-US" sz="2600" dirty="0" err="1" smtClean="0">
                <a:cs typeface="Times New Roman" panose="02020603050405020304" pitchFamily="18" charset="0"/>
              </a:rPr>
              <a:t>desainer</a:t>
            </a:r>
            <a:r>
              <a:rPr lang="en-US" sz="2600" dirty="0" smtClean="0">
                <a:cs typeface="Times New Roman" panose="02020603050405020304" pitchFamily="18" charset="0"/>
              </a:rPr>
              <a:t>, </a:t>
            </a:r>
            <a:r>
              <a:rPr lang="en-US" sz="2600" dirty="0" err="1" smtClean="0">
                <a:cs typeface="Times New Roman" panose="02020603050405020304" pitchFamily="18" charset="0"/>
              </a:rPr>
              <a:t>fotografer</a:t>
            </a:r>
            <a:r>
              <a:rPr lang="en-US" sz="2600" dirty="0" smtClean="0">
                <a:cs typeface="Times New Roman" panose="02020603050405020304" pitchFamily="18" charset="0"/>
              </a:rPr>
              <a:t>, </a:t>
            </a:r>
            <a:r>
              <a:rPr lang="en-US" sz="2600" dirty="0" err="1" smtClean="0">
                <a:cs typeface="Times New Roman" panose="02020603050405020304" pitchFamily="18" charset="0"/>
              </a:rPr>
              <a:t>arsitek</a:t>
            </a:r>
            <a:r>
              <a:rPr lang="en-US" sz="2600" dirty="0" smtClean="0">
                <a:cs typeface="Times New Roman" panose="02020603050405020304" pitchFamily="18" charset="0"/>
              </a:rPr>
              <a:t>, </a:t>
            </a:r>
            <a:r>
              <a:rPr lang="en-US" sz="2600" dirty="0" err="1" smtClean="0">
                <a:cs typeface="Times New Roman" panose="02020603050405020304" pitchFamily="18" charset="0"/>
              </a:rPr>
              <a:t>perupa</a:t>
            </a:r>
            <a:r>
              <a:rPr lang="en-US" sz="2600" dirty="0" smtClean="0">
                <a:cs typeface="Times New Roman" panose="02020603050405020304" pitchFamily="18" charset="0"/>
              </a:rPr>
              <a:t>, </a:t>
            </a:r>
            <a:r>
              <a:rPr lang="en-US" sz="2600" dirty="0" err="1" smtClean="0">
                <a:cs typeface="Times New Roman" panose="02020603050405020304" pitchFamily="18" charset="0"/>
              </a:rPr>
              <a:t>musisi</a:t>
            </a:r>
            <a:r>
              <a:rPr lang="en-US" sz="2600" dirty="0" smtClean="0">
                <a:cs typeface="Times New Roman" panose="02020603050405020304" pitchFamily="18" charset="0"/>
              </a:rPr>
              <a:t>, </a:t>
            </a:r>
            <a:r>
              <a:rPr lang="en-US" sz="2600" dirty="0" err="1" smtClean="0">
                <a:cs typeface="Times New Roman" panose="02020603050405020304" pitchFamily="18" charset="0"/>
              </a:rPr>
              <a:t>penari</a:t>
            </a:r>
            <a:r>
              <a:rPr lang="en-US" sz="2600" dirty="0" smtClean="0">
                <a:cs typeface="Times New Roman" panose="02020603050405020304" pitchFamily="18" charset="0"/>
              </a:rPr>
              <a:t>, </a:t>
            </a:r>
            <a:r>
              <a:rPr lang="en-US" sz="2600" dirty="0" err="1" smtClean="0">
                <a:cs typeface="Times New Roman" panose="02020603050405020304" pitchFamily="18" charset="0"/>
              </a:rPr>
              <a:t>koreografer</a:t>
            </a:r>
            <a:r>
              <a:rPr lang="en-US" sz="2600" dirty="0" smtClean="0">
                <a:cs typeface="Times New Roman" panose="02020603050405020304" pitchFamily="18" charset="0"/>
              </a:rPr>
              <a:t>, aktor, </a:t>
            </a:r>
            <a:r>
              <a:rPr lang="en-US" sz="2600" dirty="0" err="1" smtClean="0">
                <a:cs typeface="Times New Roman" panose="02020603050405020304" pitchFamily="18" charset="0"/>
              </a:rPr>
              <a:t>sutradara</a:t>
            </a:r>
            <a:r>
              <a:rPr lang="en-US" sz="2600" dirty="0" smtClean="0">
                <a:cs typeface="Times New Roman" panose="02020603050405020304" pitchFamily="18" charset="0"/>
              </a:rPr>
              <a:t>, </a:t>
            </a:r>
            <a:r>
              <a:rPr lang="en-US" sz="2600" dirty="0" err="1" smtClean="0">
                <a:cs typeface="Times New Roman" panose="02020603050405020304" pitchFamily="18" charset="0"/>
              </a:rPr>
              <a:t>sastrawan</a:t>
            </a:r>
            <a:r>
              <a:rPr lang="en-US" sz="2600" dirty="0" smtClean="0">
                <a:cs typeface="Times New Roman" panose="02020603050405020304" pitchFamily="18" charset="0"/>
              </a:rPr>
              <a:t>, </a:t>
            </a:r>
            <a:r>
              <a:rPr lang="en-US" sz="2600" dirty="0" err="1" smtClean="0">
                <a:cs typeface="Times New Roman" panose="02020603050405020304" pitchFamily="18" charset="0"/>
              </a:rPr>
              <a:t>dan</a:t>
            </a:r>
            <a:r>
              <a:rPr lang="en-US" sz="2600" dirty="0" smtClean="0">
                <a:cs typeface="Times New Roman" panose="02020603050405020304" pitchFamily="18" charset="0"/>
              </a:rPr>
              <a:t> </a:t>
            </a:r>
            <a:r>
              <a:rPr lang="en-US" sz="2600" dirty="0" err="1" smtClean="0">
                <a:cs typeface="Times New Roman" panose="02020603050405020304" pitchFamily="18" charset="0"/>
              </a:rPr>
              <a:t>sejenisnya</a:t>
            </a:r>
            <a:r>
              <a:rPr lang="en-US" sz="2600" dirty="0" smtClean="0">
                <a:cs typeface="Times New Roman" panose="02020603050405020304" pitchFamily="18" charset="0"/>
              </a:rPr>
              <a:t>. </a:t>
            </a:r>
            <a:r>
              <a:rPr lang="en-US" sz="2600" dirty="0" err="1" smtClean="0">
                <a:cs typeface="Times New Roman" panose="02020603050405020304" pitchFamily="18" charset="0"/>
              </a:rPr>
              <a:t>Istilah</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juga</a:t>
            </a:r>
            <a:r>
              <a:rPr lang="en-US" sz="2600" dirty="0" smtClean="0">
                <a:cs typeface="Times New Roman" panose="02020603050405020304" pitchFamily="18" charset="0"/>
              </a:rPr>
              <a:t> </a:t>
            </a:r>
            <a:r>
              <a:rPr lang="en-US" sz="2600" dirty="0" err="1" smtClean="0">
                <a:cs typeface="Times New Roman" panose="02020603050405020304" pitchFamily="18" charset="0"/>
              </a:rPr>
              <a:t>untuk</a:t>
            </a:r>
            <a:r>
              <a:rPr lang="en-US" sz="2600" dirty="0" smtClean="0">
                <a:cs typeface="Times New Roman" panose="02020603050405020304" pitchFamily="18" charset="0"/>
              </a:rPr>
              <a:t> </a:t>
            </a:r>
            <a:r>
              <a:rPr lang="en-US" sz="2600" dirty="0" err="1" smtClean="0">
                <a:cs typeface="Times New Roman" panose="02020603050405020304" pitchFamily="18" charset="0"/>
              </a:rPr>
              <a:t>menyebut</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dari</a:t>
            </a:r>
            <a:r>
              <a:rPr lang="en-US" sz="2600" dirty="0" smtClean="0">
                <a:cs typeface="Times New Roman" panose="02020603050405020304" pitchFamily="18" charset="0"/>
              </a:rPr>
              <a:t> </a:t>
            </a:r>
            <a:r>
              <a:rPr lang="en-US" sz="2600" dirty="0" err="1" smtClean="0">
                <a:cs typeface="Times New Roman" panose="02020603050405020304" pitchFamily="18" charset="0"/>
              </a:rPr>
              <a:t>berbagai</a:t>
            </a:r>
            <a:r>
              <a:rPr lang="en-US" sz="2600" dirty="0" smtClean="0">
                <a:cs typeface="Times New Roman" panose="02020603050405020304" pitchFamily="18" charset="0"/>
              </a:rPr>
              <a:t> </a:t>
            </a:r>
            <a:r>
              <a:rPr lang="en-US" sz="2600" dirty="0" err="1" smtClean="0">
                <a:cs typeface="Times New Roman" panose="02020603050405020304" pitchFamily="18" charset="0"/>
              </a:rPr>
              <a:t>kebudayaan</a:t>
            </a:r>
            <a:r>
              <a:rPr lang="en-US" sz="2600" dirty="0" smtClean="0">
                <a:cs typeface="Times New Roman" panose="02020603050405020304" pitchFamily="18" charset="0"/>
              </a:rPr>
              <a:t>, </a:t>
            </a:r>
            <a:r>
              <a:rPr lang="en-US" sz="2600" dirty="0" err="1" smtClean="0">
                <a:cs typeface="Times New Roman" panose="02020603050405020304" pitchFamily="18" charset="0"/>
              </a:rPr>
              <a:t>baik</a:t>
            </a:r>
            <a:r>
              <a:rPr lang="en-US" sz="2600" dirty="0" smtClean="0">
                <a:cs typeface="Times New Roman" panose="02020603050405020304" pitchFamily="18" charset="0"/>
              </a:rPr>
              <a:t> yg </a:t>
            </a:r>
            <a:r>
              <a:rPr lang="en-US" sz="2600" dirty="0" err="1" smtClean="0">
                <a:cs typeface="Times New Roman" panose="02020603050405020304" pitchFamily="18" charset="0"/>
              </a:rPr>
              <a:t>ada</a:t>
            </a:r>
            <a:r>
              <a:rPr lang="en-US" sz="2600" dirty="0" smtClean="0">
                <a:cs typeface="Times New Roman" panose="02020603050405020304" pitchFamily="18" charset="0"/>
              </a:rPr>
              <a:t> di </a:t>
            </a:r>
            <a:r>
              <a:rPr lang="en-US" sz="2600" dirty="0" err="1" smtClean="0">
                <a:cs typeface="Times New Roman" panose="02020603050405020304" pitchFamily="18" charset="0"/>
              </a:rPr>
              <a:t>belahan</a:t>
            </a:r>
            <a:r>
              <a:rPr lang="en-US" sz="2600" dirty="0" smtClean="0">
                <a:cs typeface="Times New Roman" panose="02020603050405020304" pitchFamily="18" charset="0"/>
              </a:rPr>
              <a:t> </a:t>
            </a:r>
            <a:r>
              <a:rPr lang="en-US" sz="2600" dirty="0" err="1" smtClean="0">
                <a:cs typeface="Times New Roman" panose="02020603050405020304" pitchFamily="18" charset="0"/>
              </a:rPr>
              <a:t>bumi</a:t>
            </a:r>
            <a:r>
              <a:rPr lang="en-US" sz="2600" dirty="0" smtClean="0">
                <a:cs typeface="Times New Roman" panose="02020603050405020304" pitchFamily="18" charset="0"/>
              </a:rPr>
              <a:t> </a:t>
            </a:r>
            <a:r>
              <a:rPr lang="en-US" sz="2600" dirty="0" err="1">
                <a:cs typeface="Times New Roman" panose="02020603050405020304" pitchFamily="18" charset="0"/>
              </a:rPr>
              <a:t>B</a:t>
            </a:r>
            <a:r>
              <a:rPr lang="en-US" sz="2600" dirty="0" err="1" smtClean="0">
                <a:cs typeface="Times New Roman" panose="02020603050405020304" pitchFamily="18" charset="0"/>
              </a:rPr>
              <a:t>arat</a:t>
            </a:r>
            <a:r>
              <a:rPr lang="en-US" sz="2600" dirty="0" smtClean="0">
                <a:cs typeface="Times New Roman" panose="02020603050405020304" pitchFamily="18" charset="0"/>
              </a:rPr>
              <a:t>, </a:t>
            </a:r>
            <a:r>
              <a:rPr lang="en-US" sz="2600" dirty="0" err="1">
                <a:cs typeface="Times New Roman" panose="02020603050405020304" pitchFamily="18" charset="0"/>
              </a:rPr>
              <a:t>T</a:t>
            </a:r>
            <a:r>
              <a:rPr lang="en-US" sz="2600" dirty="0" err="1" smtClean="0">
                <a:cs typeface="Times New Roman" panose="02020603050405020304" pitchFamily="18" charset="0"/>
              </a:rPr>
              <a:t>imur</a:t>
            </a:r>
            <a:r>
              <a:rPr lang="en-US" sz="2600" dirty="0" smtClean="0">
                <a:cs typeface="Times New Roman" panose="02020603050405020304" pitchFamily="18" charset="0"/>
              </a:rPr>
              <a:t>, </a:t>
            </a:r>
            <a:r>
              <a:rPr lang="en-US" sz="2600" dirty="0" err="1">
                <a:cs typeface="Times New Roman" panose="02020603050405020304" pitchFamily="18" charset="0"/>
              </a:rPr>
              <a:t>U</a:t>
            </a:r>
            <a:r>
              <a:rPr lang="en-US" sz="2600" dirty="0" err="1" smtClean="0">
                <a:cs typeface="Times New Roman" panose="02020603050405020304" pitchFamily="18" charset="0"/>
              </a:rPr>
              <a:t>tara</a:t>
            </a:r>
            <a:r>
              <a:rPr lang="en-US" sz="2600" dirty="0" smtClean="0">
                <a:cs typeface="Times New Roman" panose="02020603050405020304" pitchFamily="18" charset="0"/>
              </a:rPr>
              <a:t>, </a:t>
            </a:r>
            <a:r>
              <a:rPr lang="en-US" sz="2600" dirty="0" err="1" smtClean="0">
                <a:cs typeface="Times New Roman" panose="02020603050405020304" pitchFamily="18" charset="0"/>
              </a:rPr>
              <a:t>atau</a:t>
            </a:r>
            <a:r>
              <a:rPr lang="en-US" sz="2600" dirty="0">
                <a:cs typeface="Times New Roman" panose="02020603050405020304" pitchFamily="18" charset="0"/>
              </a:rPr>
              <a:t> </a:t>
            </a:r>
            <a:r>
              <a:rPr lang="en-US" sz="2600" dirty="0" err="1" smtClean="0">
                <a:cs typeface="Times New Roman" panose="02020603050405020304" pitchFamily="18" charset="0"/>
              </a:rPr>
              <a:t>Selatan. Kata</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juga</a:t>
            </a:r>
            <a:r>
              <a:rPr lang="en-US" sz="2600" dirty="0" smtClean="0">
                <a:cs typeface="Times New Roman" panose="02020603050405020304" pitchFamily="18" charset="0"/>
              </a:rPr>
              <a:t> </a:t>
            </a:r>
            <a:r>
              <a:rPr lang="en-US" sz="2600" dirty="0" err="1" smtClean="0">
                <a:cs typeface="Times New Roman" panose="02020603050405020304" pitchFamily="18" charset="0"/>
              </a:rPr>
              <a:t>dipakai</a:t>
            </a:r>
            <a:r>
              <a:rPr lang="en-US" sz="2600" dirty="0" smtClean="0">
                <a:cs typeface="Times New Roman" panose="02020603050405020304" pitchFamily="18" charset="0"/>
              </a:rPr>
              <a:t> </a:t>
            </a:r>
            <a:r>
              <a:rPr lang="en-US" sz="2600" dirty="0" err="1" smtClean="0">
                <a:cs typeface="Times New Roman" panose="02020603050405020304" pitchFamily="18" charset="0"/>
              </a:rPr>
              <a:t>untuk</a:t>
            </a:r>
            <a:r>
              <a:rPr lang="en-US" sz="2600" dirty="0" smtClean="0">
                <a:cs typeface="Times New Roman" panose="02020603050405020304" pitchFamily="18" charset="0"/>
              </a:rPr>
              <a:t> </a:t>
            </a:r>
            <a:r>
              <a:rPr lang="en-US" sz="2600" dirty="0" err="1" smtClean="0">
                <a:cs typeface="Times New Roman" panose="02020603050405020304" pitchFamily="18" charset="0"/>
              </a:rPr>
              <a:t>seniman yg</a:t>
            </a:r>
            <a:r>
              <a:rPr lang="en-US" sz="2600" dirty="0" smtClean="0">
                <a:cs typeface="Times New Roman" panose="02020603050405020304" pitchFamily="18" charset="0"/>
              </a:rPr>
              <a:t> </a:t>
            </a:r>
            <a:r>
              <a:rPr lang="en-US" sz="2600" dirty="0" err="1" smtClean="0">
                <a:cs typeface="Times New Roman" panose="02020603050405020304" pitchFamily="18" charset="0"/>
              </a:rPr>
              <a:t>hidup</a:t>
            </a:r>
            <a:r>
              <a:rPr lang="en-US" sz="2600" dirty="0" smtClean="0">
                <a:cs typeface="Times New Roman" panose="02020603050405020304" pitchFamily="18" charset="0"/>
              </a:rPr>
              <a:t> di </a:t>
            </a:r>
            <a:r>
              <a:rPr lang="en-US" sz="2600" dirty="0" err="1" smtClean="0">
                <a:cs typeface="Times New Roman" panose="02020603050405020304" pitchFamily="18" charset="0"/>
              </a:rPr>
              <a:t>masa</a:t>
            </a:r>
            <a:r>
              <a:rPr lang="en-US" sz="2600" dirty="0" smtClean="0">
                <a:cs typeface="Times New Roman" panose="02020603050405020304" pitchFamily="18" charset="0"/>
              </a:rPr>
              <a:t> </a:t>
            </a:r>
            <a:r>
              <a:rPr lang="en-US" sz="2600" dirty="0" err="1" smtClean="0">
                <a:cs typeface="Times New Roman" panose="02020603050405020304" pitchFamily="18" charset="0"/>
              </a:rPr>
              <a:t>tradisional</a:t>
            </a:r>
            <a:r>
              <a:rPr lang="en-US" sz="2600" dirty="0" smtClean="0">
                <a:cs typeface="Times New Roman" panose="02020603050405020304" pitchFamily="18" charset="0"/>
              </a:rPr>
              <a:t>, modern, postmodern, </a:t>
            </a:r>
            <a:r>
              <a:rPr lang="en-US" sz="2600" dirty="0" err="1" smtClean="0">
                <a:cs typeface="Times New Roman" panose="02020603050405020304" pitchFamily="18" charset="0"/>
              </a:rPr>
              <a:t>kontemporer</a:t>
            </a:r>
            <a:r>
              <a:rPr lang="en-US" sz="2600" dirty="0" smtClean="0">
                <a:cs typeface="Times New Roman" panose="02020603050405020304" pitchFamily="18" charset="0"/>
              </a:rPr>
              <a:t>, </a:t>
            </a:r>
            <a:r>
              <a:rPr lang="en-US" sz="2600" dirty="0" err="1" smtClean="0">
                <a:cs typeface="Times New Roman" panose="02020603050405020304" pitchFamily="18" charset="0"/>
              </a:rPr>
              <a:t>atau</a:t>
            </a:r>
            <a:r>
              <a:rPr lang="en-US" sz="2600" dirty="0" smtClean="0">
                <a:cs typeface="Times New Roman" panose="02020603050405020304" pitchFamily="18" charset="0"/>
              </a:rPr>
              <a:t> </a:t>
            </a:r>
            <a:r>
              <a:rPr lang="en-US" sz="2600" dirty="0" err="1" smtClean="0">
                <a:cs typeface="Times New Roman" panose="02020603050405020304" pitchFamily="18" charset="0"/>
              </a:rPr>
              <a:t>masa</a:t>
            </a:r>
            <a:r>
              <a:rPr lang="en-US" sz="2600" dirty="0" smtClean="0">
                <a:cs typeface="Times New Roman" panose="02020603050405020304" pitchFamily="18" charset="0"/>
              </a:rPr>
              <a:t> yg </a:t>
            </a:r>
            <a:r>
              <a:rPr lang="en-US" sz="2600" dirty="0" err="1" smtClean="0">
                <a:cs typeface="Times New Roman" panose="02020603050405020304" pitchFamily="18" charset="0"/>
              </a:rPr>
              <a:t>tidak</a:t>
            </a:r>
            <a:r>
              <a:rPr lang="en-US" sz="2600" dirty="0" smtClean="0">
                <a:cs typeface="Times New Roman" panose="02020603050405020304" pitchFamily="18" charset="0"/>
              </a:rPr>
              <a:t> </a:t>
            </a:r>
            <a:r>
              <a:rPr lang="en-US" sz="2600" dirty="0" err="1" smtClean="0">
                <a:cs typeface="Times New Roman" panose="02020603050405020304" pitchFamily="18" charset="0"/>
              </a:rPr>
              <a:t>dapat</a:t>
            </a:r>
            <a:r>
              <a:rPr lang="en-US" sz="2600" dirty="0" smtClean="0">
                <a:cs typeface="Times New Roman" panose="02020603050405020304" pitchFamily="18" charset="0"/>
              </a:rPr>
              <a:t> </a:t>
            </a:r>
            <a:r>
              <a:rPr lang="en-US" sz="2600" dirty="0" err="1" smtClean="0">
                <a:cs typeface="Times New Roman" panose="02020603050405020304" pitchFamily="18" charset="0"/>
              </a:rPr>
              <a:t>dinamai</a:t>
            </a:r>
            <a:r>
              <a:rPr lang="en-US" sz="2600" dirty="0" smtClean="0">
                <a:cs typeface="Times New Roman" panose="02020603050405020304" pitchFamily="18" charset="0"/>
              </a:rPr>
              <a:t> </a:t>
            </a:r>
            <a:r>
              <a:rPr lang="en-US" sz="2600" dirty="0" err="1" smtClean="0">
                <a:cs typeface="Times New Roman" panose="02020603050405020304" pitchFamily="18" charset="0"/>
              </a:rPr>
              <a:t>dengan</a:t>
            </a:r>
            <a:r>
              <a:rPr lang="en-US" sz="2600" dirty="0" smtClean="0">
                <a:cs typeface="Times New Roman" panose="02020603050405020304" pitchFamily="18" charset="0"/>
              </a:rPr>
              <a:t> </a:t>
            </a:r>
            <a:r>
              <a:rPr lang="en-US" sz="2600" dirty="0" err="1" smtClean="0">
                <a:cs typeface="Times New Roman" panose="02020603050405020304" pitchFamily="18" charset="0"/>
              </a:rPr>
              <a:t>istilah</a:t>
            </a:r>
            <a:r>
              <a:rPr lang="en-US" sz="2600" dirty="0" smtClean="0">
                <a:cs typeface="Times New Roman" panose="02020603050405020304" pitchFamily="18" charset="0"/>
              </a:rPr>
              <a:t> </a:t>
            </a:r>
            <a:r>
              <a:rPr lang="en-US" sz="2600" dirty="0" err="1" smtClean="0">
                <a:cs typeface="Times New Roman" panose="02020603050405020304" pitchFamily="18" charset="0"/>
              </a:rPr>
              <a:t>itu</a:t>
            </a:r>
            <a:r>
              <a:rPr lang="en-US" sz="2600" dirty="0" smtClean="0">
                <a:cs typeface="Times New Roman" panose="02020603050405020304" pitchFamily="18" charset="0"/>
              </a:rPr>
              <a:t>. </a:t>
            </a:r>
            <a:r>
              <a:rPr lang="en-US" sz="2600" dirty="0" err="1" smtClean="0">
                <a:cs typeface="Times New Roman" panose="02020603050405020304" pitchFamily="18" charset="0"/>
              </a:rPr>
              <a:t>Meskipun</a:t>
            </a:r>
            <a:r>
              <a:rPr lang="en-US" sz="2600" dirty="0" smtClean="0">
                <a:cs typeface="Times New Roman" panose="02020603050405020304" pitchFamily="18" charset="0"/>
              </a:rPr>
              <a:t> </a:t>
            </a:r>
            <a:r>
              <a:rPr lang="en-US" sz="2600" dirty="0" err="1" smtClean="0">
                <a:cs typeface="Times New Roman" panose="02020603050405020304" pitchFamily="18" charset="0"/>
              </a:rPr>
              <a:t>demikian</a:t>
            </a:r>
            <a:r>
              <a:rPr lang="en-US" sz="2600" dirty="0" smtClean="0">
                <a:cs typeface="Times New Roman" panose="02020603050405020304" pitchFamily="18" charset="0"/>
              </a:rPr>
              <a:t> </a:t>
            </a:r>
            <a:r>
              <a:rPr lang="en-US" sz="2600" dirty="0" err="1" smtClean="0">
                <a:cs typeface="Times New Roman" panose="02020603050405020304" pitchFamily="18" charset="0"/>
              </a:rPr>
              <a:t>perlu</a:t>
            </a:r>
            <a:r>
              <a:rPr lang="en-US" sz="2600" dirty="0" smtClean="0">
                <a:cs typeface="Times New Roman" panose="02020603050405020304" pitchFamily="18" charset="0"/>
              </a:rPr>
              <a:t> </a:t>
            </a:r>
            <a:r>
              <a:rPr lang="en-US" sz="2600" dirty="0" err="1" smtClean="0">
                <a:cs typeface="Times New Roman" panose="02020603050405020304" pitchFamily="18" charset="0"/>
              </a:rPr>
              <a:t>diingat</a:t>
            </a:r>
            <a:r>
              <a:rPr lang="en-US" sz="2600" dirty="0" smtClean="0">
                <a:cs typeface="Times New Roman" panose="02020603050405020304" pitchFamily="18" charset="0"/>
              </a:rPr>
              <a:t>, </a:t>
            </a:r>
            <a:r>
              <a:rPr lang="en-US" sz="2600" dirty="0" err="1" smtClean="0">
                <a:cs typeface="Times New Roman" panose="02020603050405020304" pitchFamily="18" charset="0"/>
              </a:rPr>
              <a:t>secara</a:t>
            </a:r>
            <a:r>
              <a:rPr lang="en-US" sz="2600" dirty="0" smtClean="0">
                <a:cs typeface="Times New Roman" panose="02020603050405020304" pitchFamily="18" charset="0"/>
              </a:rPr>
              <a:t> </a:t>
            </a:r>
            <a:r>
              <a:rPr lang="en-US" sz="2600" dirty="0" err="1" smtClean="0">
                <a:cs typeface="Times New Roman" panose="02020603050405020304" pitchFamily="18" charset="0"/>
              </a:rPr>
              <a:t>sosiohistoris</a:t>
            </a:r>
            <a:r>
              <a:rPr lang="en-US" sz="2600" dirty="0" smtClean="0">
                <a:cs typeface="Times New Roman" panose="02020603050405020304" pitchFamily="18" charset="0"/>
              </a:rPr>
              <a:t>, </a:t>
            </a:r>
            <a:r>
              <a:rPr lang="en-US" sz="2600" dirty="0" err="1" smtClean="0">
                <a:cs typeface="Times New Roman" panose="02020603050405020304" pitchFamily="18" charset="0"/>
              </a:rPr>
              <a:t>terjadi</a:t>
            </a:r>
            <a:r>
              <a:rPr lang="en-US" sz="2600" dirty="0" smtClean="0">
                <a:cs typeface="Times New Roman" panose="02020603050405020304" pitchFamily="18" charset="0"/>
              </a:rPr>
              <a:t> </a:t>
            </a:r>
            <a:r>
              <a:rPr lang="en-US" sz="2600" dirty="0" err="1" smtClean="0">
                <a:cs typeface="Times New Roman" panose="02020603050405020304" pitchFamily="18" charset="0"/>
              </a:rPr>
              <a:t>dinamika</a:t>
            </a:r>
            <a:r>
              <a:rPr lang="en-US" sz="2600" dirty="0" smtClean="0">
                <a:cs typeface="Times New Roman" panose="02020603050405020304" pitchFamily="18" charset="0"/>
              </a:rPr>
              <a:t> </a:t>
            </a:r>
            <a:r>
              <a:rPr lang="en-US" sz="2600" dirty="0" err="1" smtClean="0">
                <a:cs typeface="Times New Roman" panose="02020603050405020304" pitchFamily="18" charset="0"/>
              </a:rPr>
              <a:t>penggunaan</a:t>
            </a:r>
            <a:r>
              <a:rPr lang="en-US" sz="2600" dirty="0" smtClean="0">
                <a:cs typeface="Times New Roman" panose="02020603050405020304" pitchFamily="18" charset="0"/>
              </a:rPr>
              <a:t> </a:t>
            </a:r>
            <a:r>
              <a:rPr lang="en-US" sz="2600" dirty="0" err="1" smtClean="0">
                <a:cs typeface="Times New Roman" panose="02020603050405020304" pitchFamily="18" charset="0"/>
              </a:rPr>
              <a:t>istilah</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artist, </a:t>
            </a:r>
            <a:r>
              <a:rPr lang="en-US" sz="2600" dirty="0" err="1" smtClean="0">
                <a:cs typeface="Times New Roman" panose="02020603050405020304" pitchFamily="18" charset="0"/>
              </a:rPr>
              <a:t>pengrajin</a:t>
            </a:r>
            <a:r>
              <a:rPr lang="en-US" sz="2600" dirty="0" smtClean="0">
                <a:cs typeface="Times New Roman" panose="02020603050405020304" pitchFamily="18" charset="0"/>
              </a:rPr>
              <a:t>, </a:t>
            </a:r>
            <a:r>
              <a:rPr lang="en-US" sz="2600" dirty="0" err="1" smtClean="0">
                <a:cs typeface="Times New Roman" panose="02020603050405020304" pitchFamily="18" charset="0"/>
              </a:rPr>
              <a:t>desainer</a:t>
            </a:r>
            <a:r>
              <a:rPr lang="en-US" sz="2600" dirty="0" smtClean="0">
                <a:cs typeface="Times New Roman" panose="02020603050405020304" pitchFamily="18" charset="0"/>
              </a:rPr>
              <a:t>, </a:t>
            </a:r>
            <a:r>
              <a:rPr lang="en-US" sz="2600" dirty="0" err="1" smtClean="0">
                <a:cs typeface="Times New Roman" panose="02020603050405020304" pitchFamily="18" charset="0"/>
              </a:rPr>
              <a:t>maupun</a:t>
            </a:r>
            <a:r>
              <a:rPr lang="en-US" sz="2600" dirty="0" smtClean="0">
                <a:cs typeface="Times New Roman" panose="02020603050405020304" pitchFamily="18" charset="0"/>
              </a:rPr>
              <a:t> </a:t>
            </a:r>
            <a:r>
              <a:rPr lang="en-US" sz="2600" dirty="0" err="1" smtClean="0">
                <a:cs typeface="Times New Roman" panose="02020603050405020304" pitchFamily="18" charset="0"/>
              </a:rPr>
              <a:t>perupa</a:t>
            </a:r>
            <a:r>
              <a:rPr lang="en-US" sz="2600" dirty="0" smtClean="0">
                <a:cs typeface="Times New Roman" panose="02020603050405020304" pitchFamily="18" charset="0"/>
              </a:rPr>
              <a:t>.</a:t>
            </a:r>
            <a:r>
              <a:rPr lang="en-US" sz="2600" dirty="0">
                <a:cs typeface="Times New Roman" panose="02020603050405020304" pitchFamily="18" charset="0"/>
              </a:rPr>
              <a:t> </a:t>
            </a:r>
          </a:p>
          <a:p>
            <a:pPr marL="0" indent="0">
              <a:buNone/>
            </a:pPr>
            <a:r>
              <a:rPr lang="en-US" sz="2600" dirty="0" smtClean="0">
                <a:cs typeface="Times New Roman" panose="02020603050405020304" pitchFamily="18" charset="0"/>
              </a:rPr>
              <a:t>Problem </a:t>
            </a:r>
            <a:r>
              <a:rPr lang="en-US" sz="2600" dirty="0" err="1" smtClean="0">
                <a:cs typeface="Times New Roman" panose="02020603050405020304" pitchFamily="18" charset="0"/>
              </a:rPr>
              <a:t>penamaan</a:t>
            </a:r>
            <a:r>
              <a:rPr lang="en-US" sz="2600" dirty="0" smtClean="0">
                <a:cs typeface="Times New Roman" panose="02020603050405020304" pitchFamily="18" charset="0"/>
              </a:rPr>
              <a:t> artist </a:t>
            </a:r>
            <a:r>
              <a:rPr lang="en-US" sz="2600" dirty="0" err="1" smtClean="0">
                <a:cs typeface="Times New Roman" panose="02020603050405020304" pitchFamily="18" charset="0"/>
              </a:rPr>
              <a:t>terjadi</a:t>
            </a:r>
            <a:r>
              <a:rPr lang="en-US" sz="2600" dirty="0" smtClean="0">
                <a:cs typeface="Times New Roman" panose="02020603050405020304" pitchFamily="18" charset="0"/>
              </a:rPr>
              <a:t> </a:t>
            </a:r>
            <a:r>
              <a:rPr lang="en-US" sz="2600" dirty="0" err="1" smtClean="0">
                <a:cs typeface="Times New Roman" panose="02020603050405020304" pitchFamily="18" charset="0"/>
              </a:rPr>
              <a:t>berbarengan</a:t>
            </a:r>
            <a:r>
              <a:rPr lang="en-US" sz="2600" dirty="0" smtClean="0">
                <a:cs typeface="Times New Roman" panose="02020603050405020304" pitchFamily="18" charset="0"/>
              </a:rPr>
              <a:t> </a:t>
            </a:r>
            <a:r>
              <a:rPr lang="en-US" sz="2600" dirty="0" err="1" smtClean="0">
                <a:cs typeface="Times New Roman" panose="02020603050405020304" pitchFamily="18" charset="0"/>
              </a:rPr>
              <a:t>dgn</a:t>
            </a:r>
            <a:r>
              <a:rPr lang="en-US" sz="2600" dirty="0" smtClean="0">
                <a:cs typeface="Times New Roman" panose="02020603050405020304" pitchFamily="18" charset="0"/>
              </a:rPr>
              <a:t> problem </a:t>
            </a:r>
            <a:r>
              <a:rPr lang="en-US" sz="2600" dirty="0" err="1" smtClean="0">
                <a:cs typeface="Times New Roman" panose="02020603050405020304" pitchFamily="18" charset="0"/>
              </a:rPr>
              <a:t>istilah</a:t>
            </a:r>
            <a:r>
              <a:rPr lang="en-US" sz="2600" dirty="0" smtClean="0">
                <a:cs typeface="Times New Roman" panose="02020603050405020304" pitchFamily="18" charset="0"/>
              </a:rPr>
              <a:t> </a:t>
            </a:r>
            <a:r>
              <a:rPr lang="en-US" sz="2600" i="1" dirty="0" smtClean="0">
                <a:cs typeface="Times New Roman" panose="02020603050405020304" pitchFamily="18" charset="0"/>
              </a:rPr>
              <a:t>art</a:t>
            </a:r>
            <a:r>
              <a:rPr lang="en-US" sz="2600" dirty="0" smtClean="0">
                <a:cs typeface="Times New Roman" panose="02020603050405020304" pitchFamily="18" charset="0"/>
              </a:rPr>
              <a:t>. David </a:t>
            </a:r>
            <a:r>
              <a:rPr lang="en-US" sz="2600" dirty="0" err="1" smtClean="0">
                <a:cs typeface="Times New Roman" panose="02020603050405020304" pitchFamily="18" charset="0"/>
              </a:rPr>
              <a:t>inglis</a:t>
            </a:r>
            <a:r>
              <a:rPr lang="en-US" sz="2600" dirty="0" smtClean="0">
                <a:cs typeface="Times New Roman" panose="02020603050405020304" pitchFamily="18" charset="0"/>
              </a:rPr>
              <a:t> </a:t>
            </a:r>
            <a:r>
              <a:rPr lang="en-US" sz="2600" dirty="0" err="1" smtClean="0">
                <a:cs typeface="Times New Roman" panose="02020603050405020304" pitchFamily="18" charset="0"/>
              </a:rPr>
              <a:t>menyatakan</a:t>
            </a:r>
            <a:r>
              <a:rPr lang="en-US" sz="2600" dirty="0" smtClean="0">
                <a:cs typeface="Times New Roman" panose="02020603050405020304" pitchFamily="18" charset="0"/>
              </a:rPr>
              <a:t>, kata </a:t>
            </a:r>
            <a:r>
              <a:rPr lang="en-US" sz="2600" i="1" dirty="0" smtClean="0">
                <a:cs typeface="Times New Roman" panose="02020603050405020304" pitchFamily="18" charset="0"/>
              </a:rPr>
              <a:t>art</a:t>
            </a:r>
            <a:r>
              <a:rPr lang="en-US" sz="2600" dirty="0" smtClean="0">
                <a:cs typeface="Times New Roman" panose="02020603050405020304" pitchFamily="18" charset="0"/>
              </a:rPr>
              <a:t> (</a:t>
            </a:r>
            <a:r>
              <a:rPr lang="en-US" sz="2600" dirty="0" err="1" smtClean="0">
                <a:cs typeface="Times New Roman" panose="02020603050405020304" pitchFamily="18" charset="0"/>
              </a:rPr>
              <a:t>seni</a:t>
            </a:r>
            <a:r>
              <a:rPr lang="en-US" sz="2600" dirty="0" smtClean="0">
                <a:cs typeface="Times New Roman" panose="02020603050405020304" pitchFamily="18" charset="0"/>
              </a:rPr>
              <a:t>), </a:t>
            </a:r>
            <a:r>
              <a:rPr lang="en-US" sz="2600" i="1" dirty="0" smtClean="0">
                <a:cs typeface="Times New Roman" panose="02020603050405020304" pitchFamily="18" charset="0"/>
              </a:rPr>
              <a:t>artwork</a:t>
            </a:r>
            <a:r>
              <a:rPr lang="en-US" sz="2600" dirty="0" smtClean="0">
                <a:cs typeface="Times New Roman" panose="02020603050405020304" pitchFamily="18" charset="0"/>
              </a:rPr>
              <a:t> (</a:t>
            </a:r>
            <a:r>
              <a:rPr lang="en-US" sz="2600" dirty="0" err="1" smtClean="0">
                <a:cs typeface="Times New Roman" panose="02020603050405020304" pitchFamily="18" charset="0"/>
              </a:rPr>
              <a:t>karya</a:t>
            </a:r>
            <a:r>
              <a:rPr lang="en-US" sz="2600" dirty="0" smtClean="0">
                <a:cs typeface="Times New Roman" panose="02020603050405020304" pitchFamily="18" charset="0"/>
              </a:rPr>
              <a:t> </a:t>
            </a:r>
            <a:r>
              <a:rPr lang="en-US" sz="2600" dirty="0" err="1" smtClean="0">
                <a:cs typeface="Times New Roman" panose="02020603050405020304" pitchFamily="18" charset="0"/>
              </a:rPr>
              <a:t>seni</a:t>
            </a:r>
            <a:r>
              <a:rPr lang="en-US" sz="2600" dirty="0" smtClean="0">
                <a:cs typeface="Times New Roman" panose="02020603050405020304" pitchFamily="18" charset="0"/>
              </a:rPr>
              <a:t>), </a:t>
            </a:r>
            <a:r>
              <a:rPr lang="en-US" sz="2600" dirty="0" err="1" smtClean="0">
                <a:cs typeface="Times New Roman" panose="02020603050405020304" pitchFamily="18" charset="0"/>
              </a:rPr>
              <a:t>maupun</a:t>
            </a:r>
            <a:r>
              <a:rPr lang="en-US" sz="2600" dirty="0" smtClean="0">
                <a:cs typeface="Times New Roman" panose="02020603050405020304" pitchFamily="18" charset="0"/>
              </a:rPr>
              <a:t> </a:t>
            </a:r>
            <a:r>
              <a:rPr lang="en-US" sz="2600" i="1" dirty="0" smtClean="0">
                <a:cs typeface="Times New Roman" panose="02020603050405020304" pitchFamily="18" charset="0"/>
              </a:rPr>
              <a:t>artist</a:t>
            </a:r>
            <a:r>
              <a:rPr lang="en-US" sz="2600" dirty="0" smtClean="0">
                <a:cs typeface="Times New Roman" panose="02020603050405020304" pitchFamily="18" charset="0"/>
              </a:rPr>
              <a:t> (</a:t>
            </a:r>
            <a:r>
              <a:rPr lang="en-US" sz="2600" dirty="0" err="1" smtClean="0">
                <a:cs typeface="Times New Roman" panose="02020603050405020304" pitchFamily="18" charset="0"/>
              </a:rPr>
              <a:t>seniman</a:t>
            </a:r>
            <a:r>
              <a:rPr lang="en-US" sz="2600" dirty="0" smtClean="0">
                <a:cs typeface="Times New Roman" panose="02020603050405020304" pitchFamily="18" charset="0"/>
              </a:rPr>
              <a:t>) </a:t>
            </a:r>
            <a:r>
              <a:rPr lang="en-US" sz="2600" dirty="0" err="1" smtClean="0">
                <a:cs typeface="Times New Roman" panose="02020603050405020304" pitchFamily="18" charset="0"/>
              </a:rPr>
              <a:t>merupakan</a:t>
            </a:r>
            <a:r>
              <a:rPr lang="en-US" sz="2600" dirty="0" smtClean="0">
                <a:cs typeface="Times New Roman" panose="02020603050405020304" pitchFamily="18" charset="0"/>
              </a:rPr>
              <a:t> </a:t>
            </a:r>
            <a:r>
              <a:rPr lang="en-US" sz="2600" dirty="0" err="1" smtClean="0">
                <a:cs typeface="Times New Roman" panose="02020603050405020304" pitchFamily="18" charset="0"/>
              </a:rPr>
              <a:t>ciptaan</a:t>
            </a:r>
            <a:r>
              <a:rPr lang="en-US" sz="2600" dirty="0" smtClean="0">
                <a:cs typeface="Times New Roman" panose="02020603050405020304" pitchFamily="18" charset="0"/>
              </a:rPr>
              <a:t> </a:t>
            </a:r>
            <a:r>
              <a:rPr lang="en-US" sz="2600" dirty="0" err="1" smtClean="0">
                <a:cs typeface="Times New Roman" panose="02020603050405020304" pitchFamily="18" charset="0"/>
              </a:rPr>
              <a:t>sejarah</a:t>
            </a:r>
            <a:r>
              <a:rPr lang="en-US" sz="2600" dirty="0" smtClean="0">
                <a:cs typeface="Times New Roman" panose="02020603050405020304" pitchFamily="18" charset="0"/>
              </a:rPr>
              <a:t> yang </a:t>
            </a:r>
            <a:r>
              <a:rPr lang="en-US" sz="2600" dirty="0" err="1" smtClean="0">
                <a:cs typeface="Times New Roman" panose="02020603050405020304" pitchFamily="18" charset="0"/>
              </a:rPr>
              <a:t>terjadi</a:t>
            </a:r>
            <a:r>
              <a:rPr lang="en-US" sz="2600" dirty="0" smtClean="0">
                <a:cs typeface="Times New Roman" panose="02020603050405020304" pitchFamily="18" charset="0"/>
              </a:rPr>
              <a:t> di </a:t>
            </a:r>
            <a:r>
              <a:rPr lang="en-US" sz="2600" dirty="0" err="1">
                <a:cs typeface="Times New Roman" panose="02020603050405020304" pitchFamily="18" charset="0"/>
              </a:rPr>
              <a:t>B</a:t>
            </a:r>
            <a:r>
              <a:rPr lang="en-US" sz="2600" dirty="0" err="1" smtClean="0">
                <a:cs typeface="Times New Roman" panose="02020603050405020304" pitchFamily="18" charset="0"/>
              </a:rPr>
              <a:t>arat</a:t>
            </a:r>
            <a:r>
              <a:rPr lang="en-US" sz="2600" dirty="0" smtClean="0">
                <a:cs typeface="Times New Roman" panose="02020603050405020304" pitchFamily="18" charset="0"/>
              </a:rPr>
              <a:t> </a:t>
            </a:r>
            <a:r>
              <a:rPr lang="en-US" sz="2600" dirty="0" err="1" smtClean="0">
                <a:cs typeface="Times New Roman" panose="02020603050405020304" pitchFamily="18" charset="0"/>
              </a:rPr>
              <a:t>beberapa</a:t>
            </a:r>
            <a:r>
              <a:rPr lang="en-US" sz="2600" dirty="0" smtClean="0">
                <a:cs typeface="Times New Roman" panose="02020603050405020304" pitchFamily="18" charset="0"/>
              </a:rPr>
              <a:t> </a:t>
            </a:r>
            <a:r>
              <a:rPr lang="en-US" sz="2600" dirty="0" err="1" smtClean="0">
                <a:cs typeface="Times New Roman" panose="02020603050405020304" pitchFamily="18" charset="0"/>
              </a:rPr>
              <a:t>ratus</a:t>
            </a:r>
            <a:r>
              <a:rPr lang="en-US" sz="2600" dirty="0" smtClean="0">
                <a:cs typeface="Times New Roman" panose="02020603050405020304" pitchFamily="18" charset="0"/>
              </a:rPr>
              <a:t> </a:t>
            </a:r>
            <a:r>
              <a:rPr lang="en-US" sz="2600" dirty="0" err="1" smtClean="0">
                <a:cs typeface="Times New Roman" panose="02020603050405020304" pitchFamily="18" charset="0"/>
              </a:rPr>
              <a:t>tahun</a:t>
            </a:r>
            <a:r>
              <a:rPr lang="en-US" sz="2600" dirty="0" smtClean="0">
                <a:cs typeface="Times New Roman" panose="02020603050405020304" pitchFamily="18" charset="0"/>
              </a:rPr>
              <a:t> </a:t>
            </a:r>
            <a:r>
              <a:rPr lang="en-US" sz="2600" dirty="0" err="1" smtClean="0">
                <a:cs typeface="Times New Roman" panose="02020603050405020304" pitchFamily="18" charset="0"/>
              </a:rPr>
              <a:t>lalu</a:t>
            </a:r>
            <a:r>
              <a:rPr lang="en-US" sz="2600" dirty="0" smtClean="0">
                <a:cs typeface="Times New Roman" panose="02020603050405020304" pitchFamily="18" charset="0"/>
              </a:rPr>
              <a:t>. </a:t>
            </a:r>
            <a:endParaRPr lang="en-US" sz="2600" dirty="0">
              <a:cs typeface="Times New Roman" panose="02020603050405020304" pitchFamily="18" charset="0"/>
            </a:endParaRPr>
          </a:p>
        </p:txBody>
      </p:sp>
    </p:spTree>
    <p:extLst>
      <p:ext uri="{BB962C8B-B14F-4D97-AF65-F5344CB8AC3E}">
        <p14:creationId xmlns:p14="http://schemas.microsoft.com/office/powerpoint/2010/main" val="217072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259080"/>
            <a:ext cx="10820400" cy="6324600"/>
          </a:xfrm>
        </p:spPr>
        <p:txBody>
          <a:bodyPr>
            <a:noAutofit/>
          </a:bodyPr>
          <a:lstStyle/>
          <a:p>
            <a:pPr marL="0" indent="0">
              <a:buNone/>
            </a:pPr>
            <a:r>
              <a:rPr lang="en-US" dirty="0" err="1" smtClean="0">
                <a:cs typeface="Times New Roman" panose="02020603050405020304" pitchFamily="18" charset="0"/>
              </a:rPr>
              <a:t>Pd</a:t>
            </a:r>
            <a:r>
              <a:rPr lang="en-US" dirty="0" smtClean="0">
                <a:cs typeface="Times New Roman" panose="02020603050405020304" pitchFamily="18" charset="0"/>
              </a:rPr>
              <a:t> </a:t>
            </a:r>
            <a:r>
              <a:rPr lang="en-US" dirty="0" err="1" smtClean="0">
                <a:cs typeface="Times New Roman" panose="02020603050405020304" pitchFamily="18" charset="0"/>
              </a:rPr>
              <a:t>wacana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modern,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i="1" dirty="0" smtClean="0">
                <a:cs typeface="Times New Roman" panose="02020603050405020304" pitchFamily="18" charset="0"/>
              </a:rPr>
              <a:t>(artist)</a:t>
            </a:r>
            <a:r>
              <a:rPr lang="en-US" dirty="0" smtClean="0">
                <a:cs typeface="Times New Roman" panose="02020603050405020304" pitchFamily="18" charset="0"/>
              </a:rPr>
              <a:t> </a:t>
            </a:r>
            <a:r>
              <a:rPr lang="en-US" dirty="0" err="1" smtClean="0">
                <a:cs typeface="Times New Roman" panose="02020603050405020304" pitchFamily="18" charset="0"/>
              </a:rPr>
              <a:t>dibedakan</a:t>
            </a:r>
            <a:r>
              <a:rPr lang="en-US" dirty="0" smtClean="0">
                <a:cs typeface="Times New Roman" panose="02020603050405020304" pitchFamily="18" charset="0"/>
              </a:rPr>
              <a:t> </a:t>
            </a:r>
            <a:r>
              <a:rPr lang="en-US" dirty="0" err="1" smtClean="0">
                <a:cs typeface="Times New Roman" panose="02020603050405020304" pitchFamily="18" charset="0"/>
              </a:rPr>
              <a:t>dari</a:t>
            </a:r>
            <a:r>
              <a:rPr lang="en-US" dirty="0" smtClean="0">
                <a:cs typeface="Times New Roman" panose="02020603050405020304" pitchFamily="18" charset="0"/>
              </a:rPr>
              <a:t> </a:t>
            </a:r>
            <a:r>
              <a:rPr lang="en-US" dirty="0" err="1" smtClean="0">
                <a:cs typeface="Times New Roman" panose="02020603050405020304" pitchFamily="18" charset="0"/>
              </a:rPr>
              <a:t>pengrajin </a:t>
            </a:r>
            <a:r>
              <a:rPr lang="en-US" i="1" dirty="0" smtClean="0">
                <a:cs typeface="Times New Roman" panose="02020603050405020304" pitchFamily="18" charset="0"/>
              </a:rPr>
              <a:t>(</a:t>
            </a:r>
            <a:r>
              <a:rPr lang="en-US" i="1" dirty="0" err="1" smtClean="0">
                <a:cs typeface="Times New Roman" panose="02020603050405020304" pitchFamily="18" charset="0"/>
              </a:rPr>
              <a:t>craftman</a:t>
            </a:r>
            <a:r>
              <a:rPr lang="en-US" i="1" dirty="0" smtClean="0">
                <a:cs typeface="Times New Roman" panose="02020603050405020304" pitchFamily="18" charset="0"/>
              </a:rPr>
              <a:t>)</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menciptakan</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sedangkan</a:t>
            </a:r>
            <a:r>
              <a:rPr lang="en-US" dirty="0" smtClean="0">
                <a:cs typeface="Times New Roman" panose="02020603050405020304" pitchFamily="18" charset="0"/>
              </a:rPr>
              <a:t> </a:t>
            </a:r>
            <a:r>
              <a:rPr lang="en-US" dirty="0" err="1" smtClean="0">
                <a:cs typeface="Times New Roman" panose="02020603050405020304" pitchFamily="18" charset="0"/>
              </a:rPr>
              <a:t>pengrajin</a:t>
            </a:r>
            <a:r>
              <a:rPr lang="en-US" dirty="0" smtClean="0">
                <a:cs typeface="Times New Roman" panose="02020603050405020304" pitchFamily="18" charset="0"/>
              </a:rPr>
              <a:t> </a:t>
            </a:r>
            <a:r>
              <a:rPr lang="en-US" dirty="0" err="1" smtClean="0">
                <a:cs typeface="Times New Roman" panose="02020603050405020304" pitchFamily="18" charset="0"/>
              </a:rPr>
              <a:t>membuat</a:t>
            </a:r>
            <a:r>
              <a:rPr lang="en-US" dirty="0" smtClean="0">
                <a:cs typeface="Times New Roman" panose="02020603050405020304" pitchFamily="18" charset="0"/>
              </a:rPr>
              <a:t> </a:t>
            </a:r>
            <a:r>
              <a:rPr lang="en-US" dirty="0" err="1" smtClean="0">
                <a:cs typeface="Times New Roman" panose="02020603050405020304" pitchFamily="18" charset="0"/>
              </a:rPr>
              <a:t>kerajinan</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spt</a:t>
            </a:r>
            <a:r>
              <a:rPr lang="en-US" dirty="0" smtClean="0">
                <a:cs typeface="Times New Roman" panose="02020603050405020304" pitchFamily="18" charset="0"/>
              </a:rPr>
              <a:t> </a:t>
            </a:r>
            <a:r>
              <a:rPr lang="en-US" dirty="0" err="1" smtClean="0">
                <a:cs typeface="Times New Roman" panose="02020603050405020304" pitchFamily="18" charset="0"/>
              </a:rPr>
              <a:t>pengrajin</a:t>
            </a:r>
            <a:r>
              <a:rPr lang="en-US" dirty="0" smtClean="0">
                <a:cs typeface="Times New Roman" panose="02020603050405020304" pitchFamily="18" charset="0"/>
              </a:rPr>
              <a:t> yg </a:t>
            </a:r>
            <a:r>
              <a:rPr lang="en-US" dirty="0" err="1" smtClean="0">
                <a:cs typeface="Times New Roman" panose="02020603050405020304" pitchFamily="18" charset="0"/>
              </a:rPr>
              <a:t>hanya</a:t>
            </a:r>
            <a:r>
              <a:rPr lang="en-US" dirty="0" smtClean="0">
                <a:cs typeface="Times New Roman" panose="02020603050405020304" pitchFamily="18" charset="0"/>
              </a:rPr>
              <a:t> </a:t>
            </a:r>
            <a:r>
              <a:rPr lang="en-US" dirty="0" err="1" smtClean="0">
                <a:cs typeface="Times New Roman" panose="02020603050405020304" pitchFamily="18" charset="0"/>
              </a:rPr>
              <a:t>mengandalkan</a:t>
            </a:r>
            <a:r>
              <a:rPr lang="en-US" dirty="0" smtClean="0">
                <a:cs typeface="Times New Roman" panose="02020603050405020304" pitchFamily="18" charset="0"/>
              </a:rPr>
              <a:t> </a:t>
            </a:r>
            <a:r>
              <a:rPr lang="en-US" dirty="0" err="1" smtClean="0">
                <a:cs typeface="Times New Roman" panose="02020603050405020304" pitchFamily="18" charset="0"/>
              </a:rPr>
              <a:t>kepiawaian</a:t>
            </a:r>
            <a:r>
              <a:rPr lang="en-US" dirty="0" smtClean="0">
                <a:cs typeface="Times New Roman" panose="02020603050405020304" pitchFamily="18" charset="0"/>
              </a:rPr>
              <a:t> </a:t>
            </a:r>
            <a:r>
              <a:rPr lang="en-US" dirty="0" err="1" smtClean="0">
                <a:cs typeface="Times New Roman" panose="02020603050405020304" pitchFamily="18" charset="0"/>
              </a:rPr>
              <a:t>teknis</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mesti</a:t>
            </a:r>
            <a:r>
              <a:rPr lang="en-US" dirty="0" smtClean="0">
                <a:cs typeface="Times New Roman" panose="02020603050405020304" pitchFamily="18" charset="0"/>
              </a:rPr>
              <a:t> </a:t>
            </a:r>
            <a:r>
              <a:rPr lang="en-US" dirty="0" err="1" smtClean="0">
                <a:cs typeface="Times New Roman" panose="02020603050405020304" pitchFamily="18" charset="0"/>
              </a:rPr>
              <a:t>memiliki</a:t>
            </a:r>
            <a:r>
              <a:rPr lang="en-US" dirty="0" smtClean="0">
                <a:cs typeface="Times New Roman" panose="02020603050405020304" pitchFamily="18" charset="0"/>
              </a:rPr>
              <a:t> </a:t>
            </a:r>
            <a:r>
              <a:rPr lang="en-US" dirty="0" err="1" smtClean="0">
                <a:cs typeface="Times New Roman" panose="02020603050405020304" pitchFamily="18" charset="0"/>
              </a:rPr>
              <a:t>kemampuan</a:t>
            </a:r>
            <a:r>
              <a:rPr lang="en-US" dirty="0" smtClean="0">
                <a:cs typeface="Times New Roman" panose="02020603050405020304" pitchFamily="18" charset="0"/>
              </a:rPr>
              <a:t> </a:t>
            </a:r>
            <a:r>
              <a:rPr lang="en-US" dirty="0" err="1" smtClean="0">
                <a:cs typeface="Times New Roman" panose="02020603050405020304" pitchFamily="18" charset="0"/>
              </a:rPr>
              <a:t>kreatif</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mampu</a:t>
            </a:r>
            <a:r>
              <a:rPr lang="en-US" dirty="0" smtClean="0">
                <a:cs typeface="Times New Roman" panose="02020603050405020304" pitchFamily="18" charset="0"/>
              </a:rPr>
              <a:t> </a:t>
            </a:r>
            <a:r>
              <a:rPr lang="en-US" dirty="0" err="1" smtClean="0">
                <a:cs typeface="Times New Roman" panose="02020603050405020304" pitchFamily="18" charset="0"/>
              </a:rPr>
              <a:t>memberikan</a:t>
            </a:r>
            <a:r>
              <a:rPr lang="en-US" dirty="0" smtClean="0">
                <a:cs typeface="Times New Roman" panose="02020603050405020304" pitchFamily="18" charset="0"/>
              </a:rPr>
              <a:t> </a:t>
            </a:r>
            <a:r>
              <a:rPr lang="en-US" dirty="0" err="1" smtClean="0">
                <a:cs typeface="Times New Roman" panose="02020603050405020304" pitchFamily="18" charset="0"/>
              </a:rPr>
              <a:t>keunikan</a:t>
            </a:r>
            <a:r>
              <a:rPr lang="en-US" dirty="0" smtClean="0">
                <a:cs typeface="Times New Roman" panose="02020603050405020304" pitchFamily="18" charset="0"/>
              </a:rPr>
              <a:t> </a:t>
            </a:r>
            <a:r>
              <a:rPr lang="en-US" dirty="0" err="1" smtClean="0">
                <a:cs typeface="Times New Roman" panose="02020603050405020304" pitchFamily="18" charset="0"/>
              </a:rPr>
              <a:t>maupun</a:t>
            </a:r>
            <a:r>
              <a:rPr lang="en-US" dirty="0" smtClean="0">
                <a:cs typeface="Times New Roman" panose="02020603050405020304" pitchFamily="18" charset="0"/>
              </a:rPr>
              <a:t> </a:t>
            </a:r>
            <a:r>
              <a:rPr lang="en-US" dirty="0" err="1" smtClean="0">
                <a:cs typeface="Times New Roman" panose="02020603050405020304" pitchFamily="18" charset="0"/>
              </a:rPr>
              <a:t>karakter</a:t>
            </a:r>
            <a:r>
              <a:rPr lang="en-US" dirty="0" smtClean="0">
                <a:cs typeface="Times New Roman" panose="02020603050405020304" pitchFamily="18" charset="0"/>
              </a:rPr>
              <a:t> </a:t>
            </a:r>
            <a:r>
              <a:rPr lang="en-US" dirty="0" err="1" smtClean="0">
                <a:cs typeface="Times New Roman" panose="02020603050405020304" pitchFamily="18" charset="0"/>
              </a:rPr>
              <a:t>ekspresif</a:t>
            </a:r>
            <a:r>
              <a:rPr lang="en-US" dirty="0" smtClean="0">
                <a:cs typeface="Times New Roman" panose="02020603050405020304" pitchFamily="18" charset="0"/>
              </a:rPr>
              <a:t> </a:t>
            </a:r>
            <a:r>
              <a:rPr lang="en-US" dirty="0" err="1" smtClean="0">
                <a:cs typeface="Times New Roman" panose="02020603050405020304" pitchFamily="18" charset="0"/>
              </a:rPr>
              <a:t>pd</a:t>
            </a:r>
            <a:r>
              <a:rPr lang="en-US" dirty="0" smtClean="0">
                <a:cs typeface="Times New Roman" panose="02020603050405020304" pitchFamily="18" charset="0"/>
              </a:rPr>
              <a:t> </a:t>
            </a:r>
            <a:r>
              <a:rPr lang="en-US" dirty="0" err="1" smtClean="0">
                <a:cs typeface="Times New Roman" panose="02020603050405020304" pitchFamily="18" charset="0"/>
              </a:rPr>
              <a:t>karyanya</a:t>
            </a:r>
            <a:r>
              <a:rPr lang="en-US" dirty="0" smtClean="0">
                <a:cs typeface="Times New Roman" panose="02020603050405020304" pitchFamily="18" charset="0"/>
              </a:rPr>
              <a:t>. </a:t>
            </a:r>
            <a:r>
              <a:rPr lang="en-US" dirty="0" err="1">
                <a:cs typeface="Times New Roman" panose="02020603050405020304" pitchFamily="18" charset="0"/>
              </a:rPr>
              <a:t>S</a:t>
            </a:r>
            <a:r>
              <a:rPr lang="en-US" dirty="0" err="1" smtClean="0">
                <a:cs typeface="Times New Roman" panose="02020603050405020304" pitchFamily="18" charset="0"/>
              </a:rPr>
              <a:t>umartono</a:t>
            </a:r>
            <a:r>
              <a:rPr lang="en-US" dirty="0" smtClean="0">
                <a:cs typeface="Times New Roman" panose="02020603050405020304" pitchFamily="18" charset="0"/>
              </a:rPr>
              <a:t> mengatakan, </a:t>
            </a:r>
            <a:r>
              <a:rPr lang="en-US" dirty="0">
                <a:cs typeface="Times New Roman" panose="02020603050405020304" pitchFamily="18" charset="0"/>
              </a:rPr>
              <a:t>s</a:t>
            </a:r>
            <a:r>
              <a:rPr lang="en-US" dirty="0" err="1" smtClean="0">
                <a:cs typeface="Times New Roman" panose="02020603050405020304" pitchFamily="18" charset="0"/>
              </a:rPr>
              <a:t>eni</a:t>
            </a:r>
            <a:r>
              <a:rPr lang="en-US" dirty="0" smtClean="0">
                <a:cs typeface="Times New Roman" panose="02020603050405020304" pitchFamily="18" charset="0"/>
              </a:rPr>
              <a:t> </a:t>
            </a:r>
            <a:r>
              <a:rPr lang="en-US" dirty="0" err="1" smtClean="0">
                <a:cs typeface="Times New Roman" panose="02020603050405020304" pitchFamily="18" charset="0"/>
              </a:rPr>
              <a:t>kriya</a:t>
            </a:r>
            <a:r>
              <a:rPr lang="en-US" dirty="0" smtClean="0">
                <a:cs typeface="Times New Roman" panose="02020603050405020304" pitchFamily="18" charset="0"/>
              </a:rPr>
              <a:t> </a:t>
            </a:r>
            <a:r>
              <a:rPr lang="en-US" dirty="0" err="1" smtClean="0">
                <a:cs typeface="Times New Roman" panose="02020603050405020304" pitchFamily="18" charset="0"/>
              </a:rPr>
              <a:t>mengutamakan</a:t>
            </a:r>
            <a:r>
              <a:rPr lang="en-US" dirty="0" smtClean="0">
                <a:cs typeface="Times New Roman" panose="02020603050405020304" pitchFamily="18" charset="0"/>
              </a:rPr>
              <a:t> </a:t>
            </a:r>
            <a:r>
              <a:rPr lang="en-US" dirty="0" err="1" smtClean="0">
                <a:cs typeface="Times New Roman" panose="02020603050405020304" pitchFamily="18" charset="0"/>
              </a:rPr>
              <a:t>kreativitas</a:t>
            </a:r>
            <a:r>
              <a:rPr lang="en-US" dirty="0" smtClean="0">
                <a:cs typeface="Times New Roman" panose="02020603050405020304" pitchFamily="18" charset="0"/>
              </a:rPr>
              <a:t> </a:t>
            </a:r>
            <a:r>
              <a:rPr lang="en-US" dirty="0" err="1" smtClean="0">
                <a:cs typeface="Times New Roman" panose="02020603050405020304" pitchFamily="18" charset="0"/>
              </a:rPr>
              <a:t>bentuk</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pembuatan</a:t>
            </a:r>
            <a:r>
              <a:rPr lang="en-US" dirty="0" smtClean="0">
                <a:cs typeface="Times New Roman" panose="02020603050405020304" pitchFamily="18" charset="0"/>
              </a:rPr>
              <a:t> </a:t>
            </a:r>
            <a:r>
              <a:rPr lang="en-US" dirty="0" err="1" smtClean="0">
                <a:cs typeface="Times New Roman" panose="02020603050405020304" pitchFamily="18" charset="0"/>
              </a:rPr>
              <a:t>benda</a:t>
            </a:r>
            <a:r>
              <a:rPr lang="en-US" dirty="0" smtClean="0">
                <a:cs typeface="Times New Roman" panose="02020603050405020304" pitchFamily="18" charset="0"/>
              </a:rPr>
              <a:t> pakai, </a:t>
            </a:r>
            <a:r>
              <a:rPr lang="en-US" dirty="0" err="1" smtClean="0">
                <a:cs typeface="Times New Roman" panose="02020603050405020304" pitchFamily="18" charset="0"/>
              </a:rPr>
              <a:t>sedangkan</a:t>
            </a:r>
            <a:r>
              <a:rPr lang="en-US" dirty="0" smtClean="0">
                <a:cs typeface="Times New Roman" panose="02020603050405020304" pitchFamily="18" charset="0"/>
              </a:rPr>
              <a:t> </a:t>
            </a:r>
            <a:r>
              <a:rPr lang="en-US" dirty="0" err="1" smtClean="0">
                <a:cs typeface="Times New Roman" panose="02020603050405020304" pitchFamily="18" charset="0"/>
              </a:rPr>
              <a:t>kerajinan</a:t>
            </a:r>
            <a:r>
              <a:rPr lang="en-US" dirty="0" smtClean="0">
                <a:cs typeface="Times New Roman" panose="02020603050405020304" pitchFamily="18" charset="0"/>
              </a:rPr>
              <a:t> </a:t>
            </a:r>
            <a:r>
              <a:rPr lang="en-US" dirty="0" err="1" smtClean="0">
                <a:cs typeface="Times New Roman" panose="02020603050405020304" pitchFamily="18" charset="0"/>
              </a:rPr>
              <a:t>mengutamakan</a:t>
            </a:r>
            <a:r>
              <a:rPr lang="en-US" dirty="0" smtClean="0">
                <a:cs typeface="Times New Roman" panose="02020603050405020304" pitchFamily="18" charset="0"/>
              </a:rPr>
              <a:t> </a:t>
            </a:r>
            <a:r>
              <a:rPr lang="en-US" dirty="0" err="1" smtClean="0">
                <a:cs typeface="Times New Roman" panose="02020603050405020304" pitchFamily="18" charset="0"/>
              </a:rPr>
              <a:t>pengulangan</a:t>
            </a:r>
            <a:r>
              <a:rPr lang="en-US" dirty="0">
                <a:cs typeface="Times New Roman" panose="02020603050405020304" pitchFamily="18" charset="0"/>
              </a:rPr>
              <a:t>. D</a:t>
            </a:r>
            <a:r>
              <a:rPr lang="en-US" dirty="0" err="1" smtClean="0">
                <a:cs typeface="Times New Roman" panose="02020603050405020304" pitchFamily="18" charset="0"/>
              </a:rPr>
              <a:t>lm</a:t>
            </a:r>
            <a:r>
              <a:rPr lang="en-US" dirty="0" smtClean="0">
                <a:cs typeface="Times New Roman" panose="02020603050405020304" pitchFamily="18" charset="0"/>
              </a:rPr>
              <a:t> </a:t>
            </a:r>
            <a:r>
              <a:rPr lang="en-US" dirty="0" err="1">
                <a:cs typeface="Times New Roman" panose="02020603050405020304" pitchFamily="18" charset="0"/>
              </a:rPr>
              <a:t>B</a:t>
            </a:r>
            <a:r>
              <a:rPr lang="en-US" dirty="0" err="1" smtClean="0">
                <a:cs typeface="Times New Roman" panose="02020603050405020304" pitchFamily="18" charset="0"/>
              </a:rPr>
              <a:t>hs</a:t>
            </a:r>
            <a:r>
              <a:rPr lang="en-US" dirty="0" smtClean="0">
                <a:cs typeface="Times New Roman" panose="02020603050405020304" pitchFamily="18" charset="0"/>
              </a:rPr>
              <a:t> </a:t>
            </a:r>
            <a:r>
              <a:rPr lang="en-US" dirty="0" err="1">
                <a:cs typeface="Times New Roman" panose="02020603050405020304" pitchFamily="18" charset="0"/>
              </a:rPr>
              <a:t>I</a:t>
            </a:r>
            <a:r>
              <a:rPr lang="en-US" dirty="0" err="1" smtClean="0">
                <a:cs typeface="Times New Roman" panose="02020603050405020304" pitchFamily="18" charset="0"/>
              </a:rPr>
              <a:t>nggris</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terdapat</a:t>
            </a:r>
            <a:r>
              <a:rPr lang="en-US" dirty="0" smtClean="0">
                <a:cs typeface="Times New Roman" panose="02020603050405020304" pitchFamily="18" charset="0"/>
              </a:rPr>
              <a:t> </a:t>
            </a:r>
            <a:r>
              <a:rPr lang="en-US" dirty="0" err="1" smtClean="0">
                <a:cs typeface="Times New Roman" panose="02020603050405020304" pitchFamily="18" charset="0"/>
              </a:rPr>
              <a:t>padanan</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keduanya</a:t>
            </a:r>
            <a:r>
              <a:rPr lang="en-US" dirty="0" smtClean="0">
                <a:cs typeface="Times New Roman" panose="02020603050405020304" pitchFamily="18" charset="0"/>
              </a:rPr>
              <a:t>, </a:t>
            </a:r>
            <a:r>
              <a:rPr lang="en-US" dirty="0" err="1" smtClean="0">
                <a:cs typeface="Times New Roman" panose="02020603050405020304" pitchFamily="18" charset="0"/>
              </a:rPr>
              <a:t>istilah</a:t>
            </a:r>
            <a:r>
              <a:rPr lang="en-US" dirty="0" smtClean="0">
                <a:cs typeface="Times New Roman" panose="02020603050405020304" pitchFamily="18" charset="0"/>
              </a:rPr>
              <a:t> yg </a:t>
            </a:r>
            <a:r>
              <a:rPr lang="en-US" dirty="0" err="1" smtClean="0">
                <a:cs typeface="Times New Roman" panose="02020603050405020304" pitchFamily="18" charset="0"/>
              </a:rPr>
              <a:t>ada</a:t>
            </a:r>
            <a:r>
              <a:rPr lang="en-US" dirty="0" smtClean="0">
                <a:cs typeface="Times New Roman" panose="02020603050405020304" pitchFamily="18" charset="0"/>
              </a:rPr>
              <a:t> </a:t>
            </a:r>
            <a:r>
              <a:rPr lang="en-US" dirty="0" err="1" smtClean="0">
                <a:cs typeface="Times New Roman" panose="02020603050405020304" pitchFamily="18" charset="0"/>
              </a:rPr>
              <a:t>hanyalah</a:t>
            </a:r>
            <a:r>
              <a:rPr lang="en-US" dirty="0" smtClean="0">
                <a:cs typeface="Times New Roman" panose="02020603050405020304" pitchFamily="18" charset="0"/>
              </a:rPr>
              <a:t> </a:t>
            </a:r>
            <a:r>
              <a:rPr lang="en-US" i="1" dirty="0" smtClean="0">
                <a:cs typeface="Times New Roman" panose="02020603050405020304" pitchFamily="18" charset="0"/>
              </a:rPr>
              <a:t>craft</a:t>
            </a:r>
            <a:r>
              <a:rPr lang="en-US" dirty="0" smtClean="0">
                <a:cs typeface="Times New Roman" panose="02020603050405020304" pitchFamily="18" charset="0"/>
              </a:rPr>
              <a:t>.</a:t>
            </a:r>
            <a:r>
              <a:rPr lang="en-US" dirty="0">
                <a:cs typeface="Times New Roman" panose="02020603050405020304" pitchFamily="18" charset="0"/>
              </a:rPr>
              <a:t> </a:t>
            </a:r>
          </a:p>
          <a:p>
            <a:pPr marL="0" indent="0">
              <a:buNone/>
            </a:pPr>
            <a:r>
              <a:rPr lang="en-US" dirty="0">
                <a:cs typeface="Times New Roman" panose="02020603050405020304" pitchFamily="18" charset="0"/>
              </a:rPr>
              <a:t>P</a:t>
            </a:r>
            <a:r>
              <a:rPr lang="en-US" dirty="0" err="1" smtClean="0">
                <a:cs typeface="Times New Roman" panose="02020603050405020304" pitchFamily="18" charset="0"/>
              </a:rPr>
              <a:t>d</a:t>
            </a:r>
            <a:r>
              <a:rPr lang="en-US" dirty="0" smtClean="0">
                <a:cs typeface="Times New Roman" panose="02020603050405020304" pitchFamily="18" charset="0"/>
              </a:rPr>
              <a:t> </a:t>
            </a:r>
            <a:r>
              <a:rPr lang="en-US" dirty="0" err="1" smtClean="0">
                <a:cs typeface="Times New Roman" panose="02020603050405020304" pitchFamily="18" charset="0"/>
              </a:rPr>
              <a:t>zaman</a:t>
            </a:r>
            <a:r>
              <a:rPr lang="en-US" dirty="0" smtClean="0">
                <a:cs typeface="Times New Roman" panose="02020603050405020304" pitchFamily="18" charset="0"/>
              </a:rPr>
              <a:t> </a:t>
            </a:r>
            <a:r>
              <a:rPr lang="en-US" dirty="0" err="1">
                <a:cs typeface="Times New Roman" panose="02020603050405020304" pitchFamily="18" charset="0"/>
              </a:rPr>
              <a:t>Y</a:t>
            </a:r>
            <a:r>
              <a:rPr lang="en-US" dirty="0" err="1" smtClean="0">
                <a:cs typeface="Times New Roman" panose="02020603050405020304" pitchFamily="18" charset="0"/>
              </a:rPr>
              <a:t>unani</a:t>
            </a:r>
            <a:r>
              <a:rPr lang="en-US" dirty="0" smtClean="0">
                <a:cs typeface="Times New Roman" panose="02020603050405020304" pitchFamily="18" charset="0"/>
              </a:rPr>
              <a:t> </a:t>
            </a:r>
            <a:r>
              <a:rPr lang="en-US" dirty="0" err="1">
                <a:cs typeface="Times New Roman" panose="02020603050405020304" pitchFamily="18" charset="0"/>
              </a:rPr>
              <a:t>K</a:t>
            </a:r>
            <a:r>
              <a:rPr lang="en-US" dirty="0" err="1" smtClean="0">
                <a:cs typeface="Times New Roman" panose="02020603050405020304" pitchFamily="18" charset="0"/>
              </a:rPr>
              <a:t>uno,</a:t>
            </a:r>
            <a:r>
              <a:rPr lang="en-US" dirty="0" smtClean="0">
                <a:cs typeface="Times New Roman" panose="02020603050405020304" pitchFamily="18" charset="0"/>
              </a:rPr>
              <a:t> </a:t>
            </a:r>
            <a:r>
              <a:rPr lang="en-US" dirty="0" err="1" smtClean="0">
                <a:cs typeface="Times New Roman" panose="02020603050405020304" pitchFamily="18" charset="0"/>
              </a:rPr>
              <a:t>menurut</a:t>
            </a:r>
            <a:r>
              <a:rPr lang="en-US" dirty="0" smtClean="0">
                <a:cs typeface="Times New Roman" panose="02020603050405020304" pitchFamily="18" charset="0"/>
              </a:rPr>
              <a:t> </a:t>
            </a:r>
            <a:r>
              <a:rPr lang="en-US" dirty="0" err="1">
                <a:cs typeface="Times New Roman" panose="02020603050405020304" pitchFamily="18" charset="0"/>
              </a:rPr>
              <a:t>P</a:t>
            </a:r>
            <a:r>
              <a:rPr lang="en-US" dirty="0" err="1" smtClean="0">
                <a:cs typeface="Times New Roman" panose="02020603050405020304" pitchFamily="18" charset="0"/>
              </a:rPr>
              <a:t>lato</a:t>
            </a:r>
            <a:r>
              <a:rPr lang="en-US" dirty="0" smtClean="0">
                <a:cs typeface="Times New Roman" panose="02020603050405020304" pitchFamily="18" charset="0"/>
              </a:rPr>
              <a:t>, </a:t>
            </a:r>
            <a:r>
              <a:rPr lang="en-US" dirty="0" err="1" smtClean="0">
                <a:cs typeface="Times New Roman" panose="02020603050405020304" pitchFamily="18" charset="0"/>
              </a:rPr>
              <a:t>kedudukan</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justru</a:t>
            </a:r>
            <a:r>
              <a:rPr lang="en-US" dirty="0" smtClean="0">
                <a:cs typeface="Times New Roman" panose="02020603050405020304" pitchFamily="18" charset="0"/>
              </a:rPr>
              <a:t> </a:t>
            </a:r>
            <a:r>
              <a:rPr lang="en-US" dirty="0" err="1" smtClean="0">
                <a:cs typeface="Times New Roman" panose="02020603050405020304" pitchFamily="18" charset="0"/>
              </a:rPr>
              <a:t>lebih</a:t>
            </a:r>
            <a:r>
              <a:rPr lang="en-US" dirty="0" smtClean="0">
                <a:cs typeface="Times New Roman" panose="02020603050405020304" pitchFamily="18" charset="0"/>
              </a:rPr>
              <a:t> </a:t>
            </a:r>
            <a:r>
              <a:rPr lang="en-US" dirty="0" err="1" smtClean="0">
                <a:cs typeface="Times New Roman" panose="02020603050405020304" pitchFamily="18" charset="0"/>
              </a:rPr>
              <a:t>rendah</a:t>
            </a:r>
            <a:r>
              <a:rPr lang="en-US" dirty="0" smtClean="0">
                <a:cs typeface="Times New Roman" panose="02020603050405020304" pitchFamily="18" charset="0"/>
              </a:rPr>
              <a:t> </a:t>
            </a:r>
            <a:r>
              <a:rPr lang="en-US" dirty="0" err="1" smtClean="0">
                <a:cs typeface="Times New Roman" panose="02020603050405020304" pitchFamily="18" charset="0"/>
              </a:rPr>
              <a:t>ketimbang</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Ketika</a:t>
            </a:r>
            <a:r>
              <a:rPr lang="en-US" dirty="0" smtClean="0">
                <a:cs typeface="Times New Roman" panose="02020603050405020304" pitchFamily="18" charset="0"/>
              </a:rPr>
              <a:t> </a:t>
            </a:r>
            <a:r>
              <a:rPr lang="en-US" dirty="0" err="1" smtClean="0">
                <a:cs typeface="Times New Roman" panose="02020603050405020304" pitchFamily="18" charset="0"/>
              </a:rPr>
              <a:t>membuat</a:t>
            </a:r>
            <a:r>
              <a:rPr lang="en-US" dirty="0" smtClean="0">
                <a:cs typeface="Times New Roman" panose="02020603050405020304" pitchFamily="18" charset="0"/>
              </a:rPr>
              <a:t> </a:t>
            </a:r>
            <a:r>
              <a:rPr lang="en-US" dirty="0" err="1" smtClean="0">
                <a:cs typeface="Times New Roman" panose="02020603050405020304" pitchFamily="18" charset="0"/>
              </a:rPr>
              <a:t>dipan</a:t>
            </a:r>
            <a:r>
              <a:rPr lang="en-US" dirty="0" smtClean="0">
                <a:cs typeface="Times New Roman" panose="02020603050405020304" pitchFamily="18" charset="0"/>
              </a:rPr>
              <a:t>, </a:t>
            </a:r>
            <a:r>
              <a:rPr lang="en-US" dirty="0" err="1" smtClean="0">
                <a:cs typeface="Times New Roman" panose="02020603050405020304" pitchFamily="18" charset="0"/>
              </a:rPr>
              <a:t>contohnya</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meniru</a:t>
            </a:r>
            <a:r>
              <a:rPr lang="en-US" dirty="0" smtClean="0">
                <a:cs typeface="Times New Roman" panose="02020603050405020304" pitchFamily="18" charset="0"/>
              </a:rPr>
              <a:t> </a:t>
            </a:r>
            <a:r>
              <a:rPr lang="en-US" dirty="0" err="1" smtClean="0">
                <a:cs typeface="Times New Roman" panose="02020603050405020304" pitchFamily="18" charset="0"/>
              </a:rPr>
              <a:t>dipan</a:t>
            </a:r>
            <a:r>
              <a:rPr lang="en-US" dirty="0" smtClean="0">
                <a:cs typeface="Times New Roman" panose="02020603050405020304" pitchFamily="18" charset="0"/>
              </a:rPr>
              <a:t> yg </a:t>
            </a:r>
            <a:r>
              <a:rPr lang="en-US" dirty="0" err="1" smtClean="0">
                <a:cs typeface="Times New Roman" panose="02020603050405020304" pitchFamily="18" charset="0"/>
              </a:rPr>
              <a:t>ada</a:t>
            </a:r>
            <a:r>
              <a:rPr lang="en-US" dirty="0" smtClean="0">
                <a:cs typeface="Times New Roman" panose="02020603050405020304" pitchFamily="18" charset="0"/>
              </a:rPr>
              <a:t> </a:t>
            </a:r>
            <a:r>
              <a:rPr lang="en-US" dirty="0" err="1" smtClean="0">
                <a:cs typeface="Times New Roman" panose="02020603050405020304" pitchFamily="18" charset="0"/>
              </a:rPr>
              <a:t>didunia</a:t>
            </a:r>
            <a:r>
              <a:rPr lang="en-US" dirty="0" smtClean="0">
                <a:cs typeface="Times New Roman" panose="02020603050405020304" pitchFamily="18" charset="0"/>
              </a:rPr>
              <a:t> idea. </a:t>
            </a:r>
            <a:r>
              <a:rPr lang="en-US" dirty="0" err="1" smtClean="0">
                <a:cs typeface="Times New Roman" panose="02020603050405020304" pitchFamily="18" charset="0"/>
              </a:rPr>
              <a:t>Sementara</a:t>
            </a:r>
            <a:r>
              <a:rPr lang="en-US" dirty="0" smtClean="0">
                <a:cs typeface="Times New Roman" panose="02020603050405020304" pitchFamily="18" charset="0"/>
              </a:rPr>
              <a:t> </a:t>
            </a:r>
            <a:r>
              <a:rPr lang="en-US" dirty="0" err="1" smtClean="0">
                <a:cs typeface="Times New Roman" panose="02020603050405020304" pitchFamily="18" charset="0"/>
              </a:rPr>
              <a:t>itu</a:t>
            </a:r>
            <a:r>
              <a:rPr lang="en-US" dirty="0" smtClean="0">
                <a:cs typeface="Times New Roman" panose="02020603050405020304" pitchFamily="18" charset="0"/>
              </a:rPr>
              <a:t>, </a:t>
            </a:r>
            <a:r>
              <a:rPr lang="en-US" dirty="0" err="1" smtClean="0">
                <a:cs typeface="Times New Roman" panose="02020603050405020304" pitchFamily="18" charset="0"/>
              </a:rPr>
              <a:t>pelukis</a:t>
            </a:r>
            <a:r>
              <a:rPr lang="en-US" dirty="0" smtClean="0">
                <a:cs typeface="Times New Roman" panose="02020603050405020304" pitchFamily="18" charset="0"/>
              </a:rPr>
              <a:t> yg </a:t>
            </a:r>
            <a:r>
              <a:rPr lang="en-US" dirty="0" err="1" smtClean="0">
                <a:cs typeface="Times New Roman" panose="02020603050405020304" pitchFamily="18" charset="0"/>
              </a:rPr>
              <a:t>melukis</a:t>
            </a:r>
            <a:r>
              <a:rPr lang="en-US" dirty="0" smtClean="0">
                <a:cs typeface="Times New Roman" panose="02020603050405020304" pitchFamily="18" charset="0"/>
              </a:rPr>
              <a:t> </a:t>
            </a:r>
            <a:r>
              <a:rPr lang="en-US" dirty="0" err="1" smtClean="0">
                <a:cs typeface="Times New Roman" panose="02020603050405020304" pitchFamily="18" charset="0"/>
              </a:rPr>
              <a:t>dipan</a:t>
            </a:r>
            <a:r>
              <a:rPr lang="en-US" dirty="0" smtClean="0">
                <a:cs typeface="Times New Roman" panose="02020603050405020304" pitchFamily="18" charset="0"/>
              </a:rPr>
              <a:t> </a:t>
            </a:r>
            <a:r>
              <a:rPr lang="en-US" dirty="0" err="1" smtClean="0">
                <a:cs typeface="Times New Roman" panose="02020603050405020304" pitchFamily="18" charset="0"/>
              </a:rPr>
              <a:t>meniru</a:t>
            </a:r>
            <a:r>
              <a:rPr lang="en-US" dirty="0" smtClean="0">
                <a:cs typeface="Times New Roman" panose="02020603050405020304" pitchFamily="18" charset="0"/>
              </a:rPr>
              <a:t> </a:t>
            </a:r>
            <a:r>
              <a:rPr lang="en-US" dirty="0" err="1" smtClean="0">
                <a:cs typeface="Times New Roman" panose="02020603050405020304" pitchFamily="18" charset="0"/>
              </a:rPr>
              <a:t>dipan</a:t>
            </a:r>
            <a:r>
              <a:rPr lang="en-US" dirty="0" smtClean="0">
                <a:cs typeface="Times New Roman" panose="02020603050405020304" pitchFamily="18" charset="0"/>
              </a:rPr>
              <a:t> yg </a:t>
            </a:r>
            <a:r>
              <a:rPr lang="en-US" dirty="0" err="1" smtClean="0">
                <a:cs typeface="Times New Roman" panose="02020603050405020304" pitchFamily="18" charset="0"/>
              </a:rPr>
              <a:t>dibuat</a:t>
            </a:r>
            <a:r>
              <a:rPr lang="en-US" dirty="0" smtClean="0">
                <a:cs typeface="Times New Roman" panose="02020603050405020304" pitchFamily="18" charset="0"/>
              </a:rPr>
              <a:t> </a:t>
            </a:r>
            <a:r>
              <a:rPr lang="en-US" dirty="0" err="1" smtClean="0">
                <a:cs typeface="Times New Roman" panose="02020603050405020304" pitchFamily="18" charset="0"/>
              </a:rPr>
              <a:t>oleh</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dirty="0" err="1">
                <a:cs typeface="Times New Roman" panose="02020603050405020304" pitchFamily="18" charset="0"/>
              </a:rPr>
              <a:t>D</a:t>
            </a:r>
            <a:r>
              <a:rPr lang="en-US" dirty="0" err="1" smtClean="0">
                <a:cs typeface="Times New Roman" panose="02020603050405020304" pitchFamily="18" charset="0"/>
              </a:rPr>
              <a:t>engan</a:t>
            </a:r>
            <a:r>
              <a:rPr lang="en-US" dirty="0" smtClean="0">
                <a:cs typeface="Times New Roman" panose="02020603050405020304" pitchFamily="18" charset="0"/>
              </a:rPr>
              <a:t> </a:t>
            </a:r>
            <a:r>
              <a:rPr lang="en-US" dirty="0" err="1" smtClean="0">
                <a:cs typeface="Times New Roman" panose="02020603050405020304" pitchFamily="18" charset="0"/>
              </a:rPr>
              <a:t>demikian</a:t>
            </a:r>
            <a:r>
              <a:rPr lang="en-US" dirty="0" smtClean="0">
                <a:cs typeface="Times New Roman" panose="02020603050405020304" pitchFamily="18" charset="0"/>
              </a:rPr>
              <a:t> </a:t>
            </a:r>
            <a:r>
              <a:rPr lang="en-US" dirty="0" err="1" smtClean="0">
                <a:cs typeface="Times New Roman" panose="02020603050405020304" pitchFamily="18" charset="0"/>
              </a:rPr>
              <a:t>pelukis</a:t>
            </a:r>
            <a:r>
              <a:rPr lang="en-US" dirty="0" smtClean="0">
                <a:cs typeface="Times New Roman" panose="02020603050405020304" pitchFamily="18" charset="0"/>
              </a:rPr>
              <a:t> </a:t>
            </a:r>
            <a:r>
              <a:rPr lang="en-US" dirty="0" err="1" smtClean="0">
                <a:cs typeface="Times New Roman" panose="02020603050405020304" pitchFamily="18" charset="0"/>
              </a:rPr>
              <a:t>tadi</a:t>
            </a:r>
            <a:r>
              <a:rPr lang="en-US" dirty="0" smtClean="0">
                <a:cs typeface="Times New Roman" panose="02020603050405020304" pitchFamily="18" charset="0"/>
              </a:rPr>
              <a:t> </a:t>
            </a:r>
            <a:r>
              <a:rPr lang="en-US" dirty="0" err="1" smtClean="0">
                <a:cs typeface="Times New Roman" panose="02020603050405020304" pitchFamily="18" charset="0"/>
              </a:rPr>
              <a:t>meniru</a:t>
            </a:r>
            <a:r>
              <a:rPr lang="en-US" dirty="0" smtClean="0">
                <a:cs typeface="Times New Roman" panose="02020603050405020304" pitchFamily="18" charset="0"/>
              </a:rPr>
              <a:t> </a:t>
            </a:r>
            <a:r>
              <a:rPr lang="en-US" dirty="0" err="1" smtClean="0">
                <a:cs typeface="Times New Roman" panose="02020603050405020304" pitchFamily="18" charset="0"/>
              </a:rPr>
              <a:t>tiruan</a:t>
            </a:r>
            <a:r>
              <a:rPr lang="en-US" dirty="0" smtClean="0">
                <a:cs typeface="Times New Roman" panose="02020603050405020304" pitchFamily="18" charset="0"/>
              </a:rPr>
              <a:t>. </a:t>
            </a:r>
            <a:r>
              <a:rPr lang="en-US" dirty="0" err="1" smtClean="0">
                <a:cs typeface="Times New Roman" panose="02020603050405020304" pitchFamily="18" charset="0"/>
              </a:rPr>
              <a:t>Persoalan</a:t>
            </a:r>
            <a:r>
              <a:rPr lang="en-US" dirty="0" smtClean="0">
                <a:cs typeface="Times New Roman" panose="02020603050405020304" pitchFamily="18" charset="0"/>
              </a:rPr>
              <a:t> mimesis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akan</a:t>
            </a:r>
            <a:r>
              <a:rPr lang="en-US" dirty="0" smtClean="0">
                <a:cs typeface="Times New Roman" panose="02020603050405020304" pitchFamily="18" charset="0"/>
              </a:rPr>
              <a:t> </a:t>
            </a:r>
            <a:r>
              <a:rPr lang="en-US" dirty="0" err="1" smtClean="0">
                <a:cs typeface="Times New Roman" panose="02020603050405020304" pitchFamily="18" charset="0"/>
              </a:rPr>
              <a:t>kembali</a:t>
            </a:r>
            <a:r>
              <a:rPr lang="en-US" dirty="0" smtClean="0">
                <a:cs typeface="Times New Roman" panose="02020603050405020304" pitchFamily="18" charset="0"/>
              </a:rPr>
              <a:t> </a:t>
            </a:r>
            <a:r>
              <a:rPr lang="en-US" dirty="0" err="1" smtClean="0">
                <a:cs typeface="Times New Roman" panose="02020603050405020304" pitchFamily="18" charset="0"/>
              </a:rPr>
              <a:t>diulas</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bab</a:t>
            </a:r>
            <a:r>
              <a:rPr lang="en-US" dirty="0" smtClean="0">
                <a:cs typeface="Times New Roman" panose="02020603050405020304" pitchFamily="18" charset="0"/>
              </a:rPr>
              <a:t> </a:t>
            </a:r>
            <a:r>
              <a:rPr lang="en-US" dirty="0" err="1" smtClean="0">
                <a:cs typeface="Times New Roman" panose="02020603050405020304" pitchFamily="18" charset="0"/>
              </a:rPr>
              <a:t>ekspresi</a:t>
            </a:r>
            <a:r>
              <a:rPr lang="en-US" dirty="0" smtClean="0">
                <a:cs typeface="Times New Roman" panose="02020603050405020304" pitchFamily="18" charset="0"/>
              </a:rPr>
              <a:t> </a:t>
            </a:r>
            <a:r>
              <a:rPr lang="en-US" dirty="0" err="1" smtClean="0">
                <a:cs typeface="Times New Roman" panose="02020603050405020304" pitchFamily="18" charset="0"/>
              </a:rPr>
              <a:t>nilai</a:t>
            </a:r>
            <a:r>
              <a:rPr lang="en-US" dirty="0" smtClean="0">
                <a:cs typeface="Times New Roman" panose="02020603050405020304" pitchFamily="18" charset="0"/>
              </a:rPr>
              <a:t> </a:t>
            </a:r>
            <a:r>
              <a:rPr lang="en-US" dirty="0" err="1" smtClean="0">
                <a:cs typeface="Times New Roman" panose="02020603050405020304" pitchFamily="18" charset="0"/>
              </a:rPr>
              <a:t>estetis</a:t>
            </a:r>
            <a:r>
              <a:rPr lang="en-US" dirty="0" smtClean="0">
                <a:cs typeface="Times New Roman" panose="02020603050405020304" pitchFamily="18" charset="0"/>
              </a:rPr>
              <a:t>.</a:t>
            </a:r>
          </a:p>
        </p:txBody>
      </p:sp>
    </p:spTree>
    <p:extLst>
      <p:ext uri="{BB962C8B-B14F-4D97-AF65-F5344CB8AC3E}">
        <p14:creationId xmlns:p14="http://schemas.microsoft.com/office/powerpoint/2010/main" val="230375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8120"/>
            <a:ext cx="11734800" cy="6659880"/>
          </a:xfrm>
        </p:spPr>
        <p:txBody>
          <a:bodyPr>
            <a:noAutofit/>
          </a:bodyPr>
          <a:lstStyle/>
          <a:p>
            <a:pPr marL="0" indent="0">
              <a:buNone/>
            </a:pPr>
            <a:r>
              <a:rPr lang="en-US" sz="2500" dirty="0" smtClean="0">
                <a:cs typeface="Times New Roman" panose="02020603050405020304" pitchFamily="18" charset="0"/>
              </a:rPr>
              <a:t>Dlm </a:t>
            </a:r>
            <a:r>
              <a:rPr lang="en-US" sz="2500" dirty="0" err="1" smtClean="0">
                <a:cs typeface="Times New Roman" panose="02020603050405020304" pitchFamily="18" charset="0"/>
              </a:rPr>
              <a:t>abad</a:t>
            </a:r>
            <a:r>
              <a:rPr lang="en-US" sz="2500" dirty="0" smtClean="0">
                <a:cs typeface="Times New Roman" panose="02020603050405020304" pitchFamily="18" charset="0"/>
              </a:rPr>
              <a:t> ke-16 </a:t>
            </a:r>
            <a:r>
              <a:rPr lang="en-US" sz="2500" dirty="0" err="1" smtClean="0">
                <a:cs typeface="Times New Roman" panose="02020603050405020304" pitchFamily="18" charset="0"/>
              </a:rPr>
              <a:t>itu</a:t>
            </a:r>
            <a:r>
              <a:rPr lang="en-US" sz="2500" dirty="0" smtClean="0">
                <a:cs typeface="Times New Roman" panose="02020603050405020304" pitchFamily="18" charset="0"/>
              </a:rPr>
              <a:t>, </a:t>
            </a:r>
            <a:r>
              <a:rPr lang="en-US" sz="2500" dirty="0" err="1" smtClean="0">
                <a:cs typeface="Times New Roman" panose="02020603050405020304" pitchFamily="18" charset="0"/>
              </a:rPr>
              <a:t>posisi</a:t>
            </a:r>
            <a:r>
              <a:rPr lang="en-US" sz="2500" dirty="0" smtClean="0">
                <a:cs typeface="Times New Roman" panose="02020603050405020304" pitchFamily="18" charset="0"/>
              </a:rPr>
              <a:t> </a:t>
            </a:r>
            <a:r>
              <a:rPr lang="en-US" sz="2500" dirty="0" err="1" smtClean="0">
                <a:cs typeface="Times New Roman" panose="02020603050405020304" pitchFamily="18" charset="0"/>
              </a:rPr>
              <a:t>pelukis</a:t>
            </a:r>
            <a:r>
              <a:rPr lang="en-US" sz="2500" dirty="0" smtClean="0">
                <a:cs typeface="Times New Roman" panose="02020603050405020304" pitchFamily="18" charset="0"/>
              </a:rPr>
              <a:t> </a:t>
            </a:r>
            <a:r>
              <a:rPr lang="en-US" sz="2500" dirty="0" err="1" smtClean="0">
                <a:cs typeface="Times New Roman" panose="02020603050405020304" pitchFamily="18" charset="0"/>
              </a:rPr>
              <a:t>dan</a:t>
            </a:r>
            <a:r>
              <a:rPr lang="en-US" sz="2500" dirty="0" smtClean="0">
                <a:cs typeface="Times New Roman" panose="02020603050405020304" pitchFamily="18" charset="0"/>
              </a:rPr>
              <a:t> </a:t>
            </a:r>
            <a:r>
              <a:rPr lang="en-US" sz="2500" dirty="0" err="1" smtClean="0">
                <a:cs typeface="Times New Roman" panose="02020603050405020304" pitchFamily="18" charset="0"/>
              </a:rPr>
              <a:t>pematung mulai</a:t>
            </a:r>
            <a:r>
              <a:rPr lang="en-US" sz="2500" dirty="0" smtClean="0">
                <a:cs typeface="Times New Roman" panose="02020603050405020304" pitchFamily="18" charset="0"/>
              </a:rPr>
              <a:t> </a:t>
            </a:r>
            <a:r>
              <a:rPr lang="en-US" sz="2500" dirty="0" err="1" smtClean="0">
                <a:cs typeface="Times New Roman" panose="02020603050405020304" pitchFamily="18" charset="0"/>
              </a:rPr>
              <a:t>dianggap</a:t>
            </a:r>
            <a:r>
              <a:rPr lang="en-US" sz="2500" dirty="0" smtClean="0">
                <a:cs typeface="Times New Roman" panose="02020603050405020304" pitchFamily="18" charset="0"/>
              </a:rPr>
              <a:t> </a:t>
            </a:r>
            <a:r>
              <a:rPr lang="en-US" sz="2500" dirty="0" err="1" smtClean="0">
                <a:cs typeface="Times New Roman" panose="02020603050405020304" pitchFamily="18" charset="0"/>
              </a:rPr>
              <a:t>lebih</a:t>
            </a:r>
            <a:r>
              <a:rPr lang="en-US" sz="2500" dirty="0" smtClean="0">
                <a:cs typeface="Times New Roman" panose="02020603050405020304" pitchFamily="18" charset="0"/>
              </a:rPr>
              <a:t> </a:t>
            </a:r>
            <a:r>
              <a:rPr lang="en-US" sz="2500" dirty="0" err="1" smtClean="0">
                <a:cs typeface="Times New Roman" panose="02020603050405020304" pitchFamily="18" charset="0"/>
              </a:rPr>
              <a:t>tinggi</a:t>
            </a:r>
            <a:r>
              <a:rPr lang="en-US" sz="2500" dirty="0" smtClean="0">
                <a:cs typeface="Times New Roman" panose="02020603050405020304" pitchFamily="18" charset="0"/>
              </a:rPr>
              <a:t> </a:t>
            </a:r>
            <a:r>
              <a:rPr lang="en-US" sz="2500" dirty="0" err="1" smtClean="0">
                <a:cs typeface="Times New Roman" panose="02020603050405020304" pitchFamily="18" charset="0"/>
              </a:rPr>
              <a:t>dibanding</a:t>
            </a:r>
            <a:r>
              <a:rPr lang="en-US" sz="2500" dirty="0" smtClean="0">
                <a:cs typeface="Times New Roman" panose="02020603050405020304" pitchFamily="18" charset="0"/>
              </a:rPr>
              <a:t> </a:t>
            </a:r>
            <a:r>
              <a:rPr lang="en-US" sz="2500" dirty="0" err="1" smtClean="0">
                <a:cs typeface="Times New Roman" panose="02020603050405020304" pitchFamily="18" charset="0"/>
              </a:rPr>
              <a:t>pembuat</a:t>
            </a:r>
            <a:r>
              <a:rPr lang="en-US" sz="2500" dirty="0" smtClean="0">
                <a:cs typeface="Times New Roman" panose="02020603050405020304" pitchFamily="18" charset="0"/>
              </a:rPr>
              <a:t> </a:t>
            </a:r>
            <a:r>
              <a:rPr lang="en-US" sz="2500" dirty="0" err="1" smtClean="0">
                <a:cs typeface="Times New Roman" panose="02020603050405020304" pitchFamily="18" charset="0"/>
              </a:rPr>
              <a:t>gerabah</a:t>
            </a:r>
            <a:r>
              <a:rPr lang="en-US" sz="2500" dirty="0" smtClean="0">
                <a:cs typeface="Times New Roman" panose="02020603050405020304" pitchFamily="18" charset="0"/>
              </a:rPr>
              <a:t>, </a:t>
            </a:r>
            <a:r>
              <a:rPr lang="en-US" sz="2500" dirty="0" err="1" smtClean="0">
                <a:cs typeface="Times New Roman" panose="02020603050405020304" pitchFamily="18" charset="0"/>
              </a:rPr>
              <a:t>tukang</a:t>
            </a:r>
            <a:r>
              <a:rPr lang="en-US" sz="2500" dirty="0" smtClean="0">
                <a:cs typeface="Times New Roman" panose="02020603050405020304" pitchFamily="18" charset="0"/>
              </a:rPr>
              <a:t> furniture, </a:t>
            </a:r>
            <a:r>
              <a:rPr lang="en-US" sz="2500" dirty="0" err="1" smtClean="0">
                <a:cs typeface="Times New Roman" panose="02020603050405020304" pitchFamily="18" charset="0"/>
              </a:rPr>
              <a:t>pandai</a:t>
            </a:r>
            <a:r>
              <a:rPr lang="en-US" sz="2500" dirty="0" smtClean="0">
                <a:cs typeface="Times New Roman" panose="02020603050405020304" pitchFamily="18" charset="0"/>
              </a:rPr>
              <a:t> </a:t>
            </a:r>
            <a:r>
              <a:rPr lang="en-US" sz="2500" dirty="0" err="1" smtClean="0">
                <a:cs typeface="Times New Roman" panose="02020603050405020304" pitchFamily="18" charset="0"/>
              </a:rPr>
              <a:t>besi</a:t>
            </a:r>
            <a:r>
              <a:rPr lang="en-US" sz="2500" dirty="0" smtClean="0">
                <a:cs typeface="Times New Roman" panose="02020603050405020304" pitchFamily="18" charset="0"/>
              </a:rPr>
              <a:t>, </a:t>
            </a:r>
            <a:r>
              <a:rPr lang="en-US" sz="2500" dirty="0" err="1" smtClean="0">
                <a:cs typeface="Times New Roman" panose="02020603050405020304" pitchFamily="18" charset="0"/>
              </a:rPr>
              <a:t>penganyam</a:t>
            </a:r>
            <a:r>
              <a:rPr lang="en-US" sz="2500" dirty="0" smtClean="0">
                <a:cs typeface="Times New Roman" panose="02020603050405020304" pitchFamily="18" charset="0"/>
              </a:rPr>
              <a:t>, </a:t>
            </a:r>
            <a:r>
              <a:rPr lang="en-US" sz="2500" dirty="0" err="1" smtClean="0">
                <a:cs typeface="Times New Roman" panose="02020603050405020304" pitchFamily="18" charset="0"/>
              </a:rPr>
              <a:t>dan</a:t>
            </a:r>
            <a:r>
              <a:rPr lang="en-US" sz="2500" dirty="0" smtClean="0">
                <a:cs typeface="Times New Roman" panose="02020603050405020304" pitchFamily="18" charset="0"/>
              </a:rPr>
              <a:t> </a:t>
            </a:r>
            <a:r>
              <a:rPr lang="en-US" sz="2500" dirty="0" err="1" smtClean="0">
                <a:cs typeface="Times New Roman" panose="02020603050405020304" pitchFamily="18" charset="0"/>
              </a:rPr>
              <a:t>pengrajin</a:t>
            </a:r>
            <a:r>
              <a:rPr lang="en-US" sz="2500" dirty="0" smtClean="0">
                <a:cs typeface="Times New Roman" panose="02020603050405020304" pitchFamily="18" charset="0"/>
              </a:rPr>
              <a:t> </a:t>
            </a:r>
            <a:r>
              <a:rPr lang="en-US" sz="2500" dirty="0" err="1" smtClean="0">
                <a:cs typeface="Times New Roman" panose="02020603050405020304" pitchFamily="18" charset="0"/>
              </a:rPr>
              <a:t>lainnya,</a:t>
            </a:r>
            <a:r>
              <a:rPr lang="en-US" sz="2500" dirty="0" smtClean="0">
                <a:cs typeface="Times New Roman" panose="02020603050405020304" pitchFamily="18" charset="0"/>
              </a:rPr>
              <a:t> yg </a:t>
            </a:r>
            <a:r>
              <a:rPr lang="en-US" sz="2500" dirty="0" err="1" smtClean="0">
                <a:cs typeface="Times New Roman" panose="02020603050405020304" pitchFamily="18" charset="0"/>
              </a:rPr>
              <a:t>hanya</a:t>
            </a:r>
            <a:r>
              <a:rPr lang="en-US" sz="2500" dirty="0" smtClean="0">
                <a:cs typeface="Times New Roman" panose="02020603050405020304" pitchFamily="18" charset="0"/>
              </a:rPr>
              <a:t> </a:t>
            </a:r>
            <a:r>
              <a:rPr lang="en-US" sz="2500" dirty="0" err="1" smtClean="0">
                <a:cs typeface="Times New Roman" panose="02020603050405020304" pitchFamily="18" charset="0"/>
              </a:rPr>
              <a:t>menghasilkan</a:t>
            </a:r>
            <a:r>
              <a:rPr lang="en-US" sz="2500" dirty="0" smtClean="0">
                <a:cs typeface="Times New Roman" panose="02020603050405020304" pitchFamily="18" charset="0"/>
              </a:rPr>
              <a:t> </a:t>
            </a:r>
            <a:r>
              <a:rPr lang="en-US" sz="2500" dirty="0" err="1" smtClean="0">
                <a:cs typeface="Times New Roman" panose="02020603050405020304" pitchFamily="18" charset="0"/>
              </a:rPr>
              <a:t>seni</a:t>
            </a:r>
            <a:r>
              <a:rPr lang="en-US" sz="2500" dirty="0" smtClean="0">
                <a:cs typeface="Times New Roman" panose="02020603050405020304" pitchFamily="18" charset="0"/>
              </a:rPr>
              <a:t> </a:t>
            </a:r>
            <a:r>
              <a:rPr lang="en-US" sz="2500" dirty="0" err="1" smtClean="0">
                <a:cs typeface="Times New Roman" panose="02020603050405020304" pitchFamily="18" charset="0"/>
              </a:rPr>
              <a:t>dekoratif</a:t>
            </a:r>
            <a:r>
              <a:rPr lang="en-US" sz="2500" dirty="0" smtClean="0">
                <a:cs typeface="Times New Roman" panose="02020603050405020304" pitchFamily="18" charset="0"/>
              </a:rPr>
              <a:t>(</a:t>
            </a:r>
            <a:r>
              <a:rPr lang="en-US" sz="2500" i="1" dirty="0" smtClean="0">
                <a:cs typeface="Times New Roman" panose="02020603050405020304" pitchFamily="18" charset="0"/>
              </a:rPr>
              <a:t>decorative art)</a:t>
            </a:r>
            <a:r>
              <a:rPr lang="en-US" sz="2500" dirty="0" smtClean="0">
                <a:cs typeface="Times New Roman" panose="02020603050405020304" pitchFamily="18" charset="0"/>
              </a:rPr>
              <a:t>. </a:t>
            </a:r>
            <a:r>
              <a:rPr lang="en-US" sz="2500" dirty="0" err="1" smtClean="0">
                <a:cs typeface="Times New Roman" panose="02020603050405020304" pitchFamily="18" charset="0"/>
              </a:rPr>
              <a:t>Sebelumnya</a:t>
            </a:r>
            <a:r>
              <a:rPr lang="en-US" sz="2500" dirty="0" smtClean="0">
                <a:cs typeface="Times New Roman" panose="02020603050405020304" pitchFamily="18" charset="0"/>
              </a:rPr>
              <a:t> </a:t>
            </a:r>
            <a:r>
              <a:rPr lang="en-US" sz="2500" dirty="0" err="1" smtClean="0">
                <a:cs typeface="Times New Roman" panose="02020603050405020304" pitchFamily="18" charset="0"/>
              </a:rPr>
              <a:t>kedudukan</a:t>
            </a:r>
            <a:r>
              <a:rPr lang="en-US" sz="2500" dirty="0" smtClean="0">
                <a:cs typeface="Times New Roman" panose="02020603050405020304" pitchFamily="18" charset="0"/>
              </a:rPr>
              <a:t> </a:t>
            </a:r>
            <a:r>
              <a:rPr lang="en-US" sz="2500" dirty="0" err="1" smtClean="0">
                <a:cs typeface="Times New Roman" panose="02020603050405020304" pitchFamily="18" charset="0"/>
              </a:rPr>
              <a:t>mereka</a:t>
            </a:r>
            <a:r>
              <a:rPr lang="en-US" sz="2500" dirty="0" smtClean="0">
                <a:cs typeface="Times New Roman" panose="02020603050405020304" pitchFamily="18" charset="0"/>
              </a:rPr>
              <a:t> </a:t>
            </a:r>
            <a:r>
              <a:rPr lang="en-US" sz="2500" dirty="0" err="1" smtClean="0">
                <a:cs typeface="Times New Roman" panose="02020603050405020304" pitchFamily="18" charset="0"/>
              </a:rPr>
              <a:t>dipandang</a:t>
            </a:r>
            <a:r>
              <a:rPr lang="en-US" sz="2500" dirty="0" smtClean="0">
                <a:cs typeface="Times New Roman" panose="02020603050405020304" pitchFamily="18" charset="0"/>
              </a:rPr>
              <a:t> </a:t>
            </a:r>
            <a:r>
              <a:rPr lang="en-US" sz="2500" dirty="0" err="1" smtClean="0">
                <a:cs typeface="Times New Roman" panose="02020603050405020304" pitchFamily="18" charset="0"/>
              </a:rPr>
              <a:t>setara</a:t>
            </a:r>
            <a:r>
              <a:rPr lang="en-US" sz="2500" dirty="0" smtClean="0">
                <a:cs typeface="Times New Roman" panose="02020603050405020304" pitchFamily="18" charset="0"/>
              </a:rPr>
              <a:t>. </a:t>
            </a:r>
            <a:r>
              <a:rPr lang="en-US" sz="2500" i="1" dirty="0" err="1">
                <a:cs typeface="Times New Roman" panose="02020603050405020304" pitchFamily="18" charset="0"/>
              </a:rPr>
              <a:t>Toh</a:t>
            </a:r>
            <a:r>
              <a:rPr lang="en-US" sz="2500" dirty="0" smtClean="0">
                <a:cs typeface="Times New Roman" panose="02020603050405020304" pitchFamily="18" charset="0"/>
              </a:rPr>
              <a:t>, para orang </a:t>
            </a:r>
            <a:r>
              <a:rPr lang="en-US" sz="2500" dirty="0" err="1" smtClean="0">
                <a:cs typeface="Times New Roman" panose="02020603050405020304" pitchFamily="18" charset="0"/>
              </a:rPr>
              <a:t>tua</a:t>
            </a:r>
            <a:r>
              <a:rPr lang="en-US" sz="2500" dirty="0" smtClean="0">
                <a:cs typeface="Times New Roman" panose="02020603050405020304" pitchFamily="18" charset="0"/>
              </a:rPr>
              <a:t> </a:t>
            </a:r>
            <a:r>
              <a:rPr lang="en-US" sz="2500" dirty="0" err="1" smtClean="0">
                <a:cs typeface="Times New Roman" panose="02020603050405020304" pitchFamily="18" charset="0"/>
              </a:rPr>
              <a:t>tidak</a:t>
            </a:r>
            <a:r>
              <a:rPr lang="en-US" sz="2500" dirty="0" smtClean="0">
                <a:cs typeface="Times New Roman" panose="02020603050405020304" pitchFamily="18" charset="0"/>
              </a:rPr>
              <a:t> </a:t>
            </a:r>
            <a:r>
              <a:rPr lang="en-US" sz="2500" dirty="0" err="1">
                <a:cs typeface="Times New Roman" panose="02020603050405020304" pitchFamily="18" charset="0"/>
              </a:rPr>
              <a:t>mudah</a:t>
            </a:r>
            <a:r>
              <a:rPr lang="en-US" sz="2500" dirty="0" smtClean="0">
                <a:cs typeface="Times New Roman" panose="02020603050405020304" pitchFamily="18" charset="0"/>
              </a:rPr>
              <a:t> </a:t>
            </a:r>
            <a:r>
              <a:rPr lang="en-US" sz="2500" dirty="0" err="1" smtClean="0">
                <a:cs typeface="Times New Roman" panose="02020603050405020304" pitchFamily="18" charset="0"/>
              </a:rPr>
              <a:t>mengijinkan</a:t>
            </a:r>
            <a:r>
              <a:rPr lang="en-US" sz="2500" dirty="0" smtClean="0">
                <a:cs typeface="Times New Roman" panose="02020603050405020304" pitchFamily="18" charset="0"/>
              </a:rPr>
              <a:t> </a:t>
            </a:r>
            <a:r>
              <a:rPr lang="en-US" sz="2500" dirty="0" err="1" smtClean="0">
                <a:cs typeface="Times New Roman" panose="02020603050405020304" pitchFamily="18" charset="0"/>
              </a:rPr>
              <a:t>anaknya</a:t>
            </a:r>
            <a:r>
              <a:rPr lang="en-US" sz="2500" dirty="0" smtClean="0">
                <a:cs typeface="Times New Roman" panose="02020603050405020304" pitchFamily="18" charset="0"/>
              </a:rPr>
              <a:t> </a:t>
            </a:r>
            <a:r>
              <a:rPr lang="en-US" sz="2500" dirty="0" err="1" smtClean="0">
                <a:cs typeface="Times New Roman" panose="02020603050405020304" pitchFamily="18" charset="0"/>
              </a:rPr>
              <a:t>menjadi</a:t>
            </a:r>
            <a:r>
              <a:rPr lang="en-US" sz="2500" dirty="0" smtClean="0">
                <a:cs typeface="Times New Roman" panose="02020603050405020304" pitchFamily="18" charset="0"/>
              </a:rPr>
              <a:t> </a:t>
            </a:r>
            <a:r>
              <a:rPr lang="en-US" sz="2500" dirty="0" err="1" smtClean="0">
                <a:cs typeface="Times New Roman" panose="02020603050405020304" pitchFamily="18" charset="0"/>
              </a:rPr>
              <a:t>seniman</a:t>
            </a:r>
            <a:r>
              <a:rPr lang="en-US" sz="2500" dirty="0" smtClean="0">
                <a:cs typeface="Times New Roman" panose="02020603050405020304" pitchFamily="18" charset="0"/>
              </a:rPr>
              <a:t>. Ayah Michelangelo yg hakim </a:t>
            </a:r>
            <a:r>
              <a:rPr lang="en-US" sz="2500" dirty="0" err="1" smtClean="0">
                <a:cs typeface="Times New Roman" panose="02020603050405020304" pitchFamily="18" charset="0"/>
              </a:rPr>
              <a:t>kota</a:t>
            </a:r>
            <a:r>
              <a:rPr lang="en-US" sz="2500" dirty="0" smtClean="0">
                <a:cs typeface="Times New Roman" panose="02020603050405020304" pitchFamily="18" charset="0"/>
              </a:rPr>
              <a:t>, berusaha </a:t>
            </a:r>
            <a:r>
              <a:rPr lang="en-US" sz="2500" dirty="0" err="1">
                <a:cs typeface="Times New Roman" panose="02020603050405020304" pitchFamily="18" charset="0"/>
              </a:rPr>
              <a:t>menghalangi minat anaknya untuk </a:t>
            </a:r>
            <a:r>
              <a:rPr lang="en-US" sz="2500" dirty="0" err="1" smtClean="0">
                <a:cs typeface="Times New Roman" panose="02020603050405020304" pitchFamily="18" charset="0"/>
              </a:rPr>
              <a:t>menjadi</a:t>
            </a:r>
            <a:r>
              <a:rPr lang="en-US" sz="2500" dirty="0" smtClean="0">
                <a:cs typeface="Times New Roman" panose="02020603050405020304" pitchFamily="18" charset="0"/>
              </a:rPr>
              <a:t> </a:t>
            </a:r>
            <a:r>
              <a:rPr lang="en-US" sz="2500" dirty="0" err="1" smtClean="0">
                <a:cs typeface="Times New Roman" panose="02020603050405020304" pitchFamily="18" charset="0"/>
              </a:rPr>
              <a:t>pematung.</a:t>
            </a:r>
            <a:r>
              <a:rPr lang="en-US" sz="2500" dirty="0" smtClean="0">
                <a:cs typeface="Times New Roman" panose="02020603050405020304" pitchFamily="18" charset="0"/>
              </a:rPr>
              <a:t> </a:t>
            </a:r>
            <a:r>
              <a:rPr lang="en-US" sz="2500" dirty="0" err="1" smtClean="0">
                <a:cs typeface="Times New Roman" panose="02020603050405020304" pitchFamily="18" charset="0"/>
              </a:rPr>
              <a:t>Diperlukan</a:t>
            </a:r>
            <a:r>
              <a:rPr lang="en-US" sz="2500" dirty="0" smtClean="0">
                <a:cs typeface="Times New Roman" panose="02020603050405020304" pitchFamily="18" charset="0"/>
              </a:rPr>
              <a:t> </a:t>
            </a:r>
            <a:r>
              <a:rPr lang="en-US" sz="2500" dirty="0" err="1" smtClean="0">
                <a:cs typeface="Times New Roman" panose="02020603050405020304" pitchFamily="18" charset="0"/>
              </a:rPr>
              <a:t>campur</a:t>
            </a:r>
            <a:r>
              <a:rPr lang="en-US" sz="2500" dirty="0" smtClean="0">
                <a:cs typeface="Times New Roman" panose="02020603050405020304" pitchFamily="18" charset="0"/>
              </a:rPr>
              <a:t> </a:t>
            </a:r>
            <a:r>
              <a:rPr lang="en-US" sz="2500" dirty="0" err="1" smtClean="0">
                <a:cs typeface="Times New Roman" panose="02020603050405020304" pitchFamily="18" charset="0"/>
              </a:rPr>
              <a:t>tangan</a:t>
            </a:r>
            <a:r>
              <a:rPr lang="en-US" sz="2500" dirty="0" smtClean="0">
                <a:cs typeface="Times New Roman" panose="02020603050405020304" pitchFamily="18" charset="0"/>
              </a:rPr>
              <a:t> Lorenzo de </a:t>
            </a:r>
            <a:r>
              <a:rPr lang="en-US" sz="2500" dirty="0" err="1">
                <a:cs typeface="Times New Roman" panose="02020603050405020304" pitchFamily="18" charset="0"/>
              </a:rPr>
              <a:t>M</a:t>
            </a:r>
            <a:r>
              <a:rPr lang="en-US" sz="2500" dirty="0" err="1" smtClean="0">
                <a:cs typeface="Times New Roman" panose="02020603050405020304" pitchFamily="18" charset="0"/>
              </a:rPr>
              <a:t>edici</a:t>
            </a:r>
            <a:r>
              <a:rPr lang="en-US" sz="2500" dirty="0" smtClean="0">
                <a:cs typeface="Times New Roman" panose="02020603050405020304" pitchFamily="18" charset="0"/>
              </a:rPr>
              <a:t>, banker </a:t>
            </a:r>
            <a:r>
              <a:rPr lang="en-US" sz="2500" dirty="0" err="1" smtClean="0">
                <a:cs typeface="Times New Roman" panose="02020603050405020304" pitchFamily="18" charset="0"/>
              </a:rPr>
              <a:t>dan</a:t>
            </a:r>
            <a:r>
              <a:rPr lang="en-US" sz="2500" dirty="0" smtClean="0">
                <a:cs typeface="Times New Roman" panose="02020603050405020304" pitchFamily="18" charset="0"/>
              </a:rPr>
              <a:t> </a:t>
            </a:r>
            <a:r>
              <a:rPr lang="en-US" sz="2500" dirty="0" err="1" smtClean="0">
                <a:cs typeface="Times New Roman" panose="02020603050405020304" pitchFamily="18" charset="0"/>
              </a:rPr>
              <a:t>politisi</a:t>
            </a:r>
            <a:r>
              <a:rPr lang="en-US" sz="2500" dirty="0" smtClean="0">
                <a:cs typeface="Times New Roman" panose="02020603050405020304" pitchFamily="18" charset="0"/>
              </a:rPr>
              <a:t> </a:t>
            </a:r>
            <a:r>
              <a:rPr lang="en-US" sz="2500" dirty="0" err="1" smtClean="0">
                <a:cs typeface="Times New Roman" panose="02020603050405020304" pitchFamily="18" charset="0"/>
              </a:rPr>
              <a:t>terkemuka</a:t>
            </a:r>
            <a:r>
              <a:rPr lang="en-US" sz="2500" dirty="0" smtClean="0">
                <a:cs typeface="Times New Roman" panose="02020603050405020304" pitchFamily="18" charset="0"/>
              </a:rPr>
              <a:t> yg </a:t>
            </a:r>
            <a:r>
              <a:rPr lang="en-US" sz="2500" dirty="0" err="1" smtClean="0">
                <a:cs typeface="Times New Roman" panose="02020603050405020304" pitchFamily="18" charset="0"/>
              </a:rPr>
              <a:t>menjadi</a:t>
            </a:r>
            <a:r>
              <a:rPr lang="en-US" sz="2500" dirty="0" smtClean="0">
                <a:cs typeface="Times New Roman" panose="02020603050405020304" pitchFamily="18" charset="0"/>
              </a:rPr>
              <a:t> patron </a:t>
            </a:r>
            <a:r>
              <a:rPr lang="en-US" sz="2500" dirty="0" err="1" smtClean="0">
                <a:cs typeface="Times New Roman" panose="02020603050405020304" pitchFamily="18" charset="0"/>
              </a:rPr>
              <a:t>seni</a:t>
            </a:r>
            <a:r>
              <a:rPr lang="en-US" sz="2500" dirty="0" smtClean="0">
                <a:cs typeface="Times New Roman" panose="02020603050405020304" pitchFamily="18" charset="0"/>
              </a:rPr>
              <a:t>, </a:t>
            </a:r>
            <a:r>
              <a:rPr lang="en-US" sz="2500" dirty="0" err="1" smtClean="0">
                <a:cs typeface="Times New Roman" panose="02020603050405020304" pitchFamily="18" charset="0"/>
              </a:rPr>
              <a:t>untuk</a:t>
            </a:r>
            <a:r>
              <a:rPr lang="en-US" sz="2500" dirty="0" smtClean="0">
                <a:cs typeface="Times New Roman" panose="02020603050405020304" pitchFamily="18" charset="0"/>
              </a:rPr>
              <a:t> </a:t>
            </a:r>
            <a:r>
              <a:rPr lang="en-US" sz="2500" dirty="0" err="1" smtClean="0">
                <a:cs typeface="Times New Roman" panose="02020603050405020304" pitchFamily="18" charset="0"/>
              </a:rPr>
              <a:t>meyakinkan</a:t>
            </a:r>
            <a:r>
              <a:rPr lang="en-US" sz="2500" dirty="0" smtClean="0">
                <a:cs typeface="Times New Roman" panose="02020603050405020304" pitchFamily="18" charset="0"/>
              </a:rPr>
              <a:t> sang ayah, </a:t>
            </a:r>
            <a:r>
              <a:rPr lang="en-US" sz="2500" dirty="0" err="1" smtClean="0">
                <a:cs typeface="Times New Roman" panose="02020603050405020304" pitchFamily="18" charset="0"/>
              </a:rPr>
              <a:t>bahwa</a:t>
            </a:r>
            <a:r>
              <a:rPr lang="en-US" sz="2500" dirty="0" smtClean="0">
                <a:cs typeface="Times New Roman" panose="02020603050405020304" pitchFamily="18" charset="0"/>
              </a:rPr>
              <a:t> orang yg </a:t>
            </a:r>
            <a:r>
              <a:rPr lang="en-US" sz="2500" dirty="0" err="1" smtClean="0">
                <a:cs typeface="Times New Roman" panose="02020603050405020304" pitchFamily="18" charset="0"/>
              </a:rPr>
              <a:t>memahat</a:t>
            </a:r>
            <a:r>
              <a:rPr lang="en-US" sz="2500" dirty="0" smtClean="0">
                <a:cs typeface="Times New Roman" panose="02020603050405020304" pitchFamily="18" charset="0"/>
              </a:rPr>
              <a:t> </a:t>
            </a:r>
            <a:r>
              <a:rPr lang="en-US" sz="2500" dirty="0" err="1" smtClean="0">
                <a:cs typeface="Times New Roman" panose="02020603050405020304" pitchFamily="18" charset="0"/>
              </a:rPr>
              <a:t>patung</a:t>
            </a:r>
            <a:r>
              <a:rPr lang="en-US" sz="2500" dirty="0" smtClean="0">
                <a:cs typeface="Times New Roman" panose="02020603050405020304" pitchFamily="18" charset="0"/>
              </a:rPr>
              <a:t> </a:t>
            </a:r>
            <a:r>
              <a:rPr lang="en-US" sz="2500" dirty="0" err="1" smtClean="0">
                <a:cs typeface="Times New Roman" panose="02020603050405020304" pitchFamily="18" charset="0"/>
              </a:rPr>
              <a:t>mempunyai</a:t>
            </a:r>
            <a:r>
              <a:rPr lang="en-US" sz="2500" dirty="0" smtClean="0">
                <a:cs typeface="Times New Roman" panose="02020603050405020304" pitchFamily="18" charset="0"/>
              </a:rPr>
              <a:t> s</a:t>
            </a:r>
            <a:r>
              <a:rPr lang="en-US" sz="2500" dirty="0" err="1" smtClean="0">
                <a:cs typeface="Times New Roman" panose="02020603050405020304" pitchFamily="18" charset="0"/>
              </a:rPr>
              <a:t>tatus</a:t>
            </a:r>
            <a:r>
              <a:rPr lang="en-US" sz="2500" dirty="0" smtClean="0">
                <a:cs typeface="Times New Roman" panose="02020603050405020304" pitchFamily="18" charset="0"/>
              </a:rPr>
              <a:t> yg </a:t>
            </a:r>
            <a:r>
              <a:rPr lang="en-US" sz="2500" dirty="0" err="1" smtClean="0">
                <a:cs typeface="Times New Roman" panose="02020603050405020304" pitchFamily="18" charset="0"/>
              </a:rPr>
              <a:t>jauh</a:t>
            </a:r>
            <a:r>
              <a:rPr lang="en-US" sz="2500" dirty="0" smtClean="0">
                <a:cs typeface="Times New Roman" panose="02020603050405020304" pitchFamily="18" charset="0"/>
              </a:rPr>
              <a:t> </a:t>
            </a:r>
            <a:r>
              <a:rPr lang="en-US" sz="2500" dirty="0" err="1" smtClean="0">
                <a:cs typeface="Times New Roman" panose="02020603050405020304" pitchFamily="18" charset="0"/>
              </a:rPr>
              <a:t>berbeda</a:t>
            </a:r>
            <a:r>
              <a:rPr lang="en-US" sz="2500" dirty="0" smtClean="0">
                <a:cs typeface="Times New Roman" panose="02020603050405020304" pitchFamily="18" charset="0"/>
              </a:rPr>
              <a:t> </a:t>
            </a:r>
            <a:r>
              <a:rPr lang="en-US" sz="2500" dirty="0" err="1" smtClean="0">
                <a:cs typeface="Times New Roman" panose="02020603050405020304" pitchFamily="18" charset="0"/>
              </a:rPr>
              <a:t>dibandingkan</a:t>
            </a:r>
            <a:r>
              <a:rPr lang="en-US" sz="2500" dirty="0" smtClean="0">
                <a:cs typeface="Times New Roman" panose="02020603050405020304" pitchFamily="18" charset="0"/>
              </a:rPr>
              <a:t> </a:t>
            </a:r>
            <a:r>
              <a:rPr lang="en-US" sz="2500" dirty="0" err="1" smtClean="0">
                <a:cs typeface="Times New Roman" panose="02020603050405020304" pitchFamily="18" charset="0"/>
              </a:rPr>
              <a:t>dgn</a:t>
            </a:r>
            <a:r>
              <a:rPr lang="en-US" sz="2500" dirty="0" smtClean="0">
                <a:cs typeface="Times New Roman" panose="02020603050405020304" pitchFamily="18" charset="0"/>
              </a:rPr>
              <a:t> </a:t>
            </a:r>
            <a:r>
              <a:rPr lang="en-US" sz="2500" dirty="0" err="1" smtClean="0">
                <a:cs typeface="Times New Roman" panose="02020603050405020304" pitchFamily="18" charset="0"/>
              </a:rPr>
              <a:t>tukang</a:t>
            </a:r>
            <a:r>
              <a:rPr lang="en-US" sz="2500" dirty="0" smtClean="0">
                <a:cs typeface="Times New Roman" panose="02020603050405020304" pitchFamily="18" charset="0"/>
              </a:rPr>
              <a:t> </a:t>
            </a:r>
            <a:r>
              <a:rPr lang="en-US" sz="2500" dirty="0" err="1" smtClean="0">
                <a:cs typeface="Times New Roman" panose="02020603050405020304" pitchFamily="18" charset="0"/>
              </a:rPr>
              <a:t>batu</a:t>
            </a:r>
            <a:r>
              <a:rPr lang="en-US" sz="2500" dirty="0" smtClean="0">
                <a:cs typeface="Times New Roman" panose="02020603050405020304" pitchFamily="18" charset="0"/>
              </a:rPr>
              <a:t>. </a:t>
            </a:r>
          </a:p>
          <a:p>
            <a:pPr marL="0" indent="0">
              <a:buNone/>
            </a:pPr>
            <a:r>
              <a:rPr lang="en-US" sz="2500" dirty="0">
                <a:cs typeface="Times New Roman" panose="02020603050405020304" pitchFamily="18" charset="0"/>
              </a:rPr>
              <a:t>S</a:t>
            </a:r>
            <a:r>
              <a:rPr lang="en-US" sz="2500" dirty="0" err="1" smtClean="0">
                <a:cs typeface="Times New Roman" panose="02020603050405020304" pitchFamily="18" charset="0"/>
              </a:rPr>
              <a:t>etelah</a:t>
            </a:r>
            <a:r>
              <a:rPr lang="en-US" sz="2500" dirty="0" smtClean="0">
                <a:cs typeface="Times New Roman" panose="02020603050405020304" pitchFamily="18" charset="0"/>
              </a:rPr>
              <a:t> </a:t>
            </a:r>
            <a:r>
              <a:rPr lang="en-US" sz="2500" dirty="0" err="1" smtClean="0">
                <a:cs typeface="Times New Roman" panose="02020603050405020304" pitchFamily="18" charset="0"/>
              </a:rPr>
              <a:t>abad</a:t>
            </a:r>
            <a:r>
              <a:rPr lang="en-US" sz="2500" dirty="0" smtClean="0">
                <a:cs typeface="Times New Roman" panose="02020603050405020304" pitchFamily="18" charset="0"/>
              </a:rPr>
              <a:t> ke-16, </a:t>
            </a:r>
            <a:r>
              <a:rPr lang="en-US" sz="2500" dirty="0" err="1" smtClean="0">
                <a:cs typeface="Times New Roman" panose="02020603050405020304" pitchFamily="18" charset="0"/>
              </a:rPr>
              <a:t>banyak</a:t>
            </a:r>
            <a:r>
              <a:rPr lang="en-US" sz="2500" dirty="0" smtClean="0">
                <a:cs typeface="Times New Roman" panose="02020603050405020304" pitchFamily="18" charset="0"/>
              </a:rPr>
              <a:t> </a:t>
            </a:r>
            <a:r>
              <a:rPr lang="en-US" sz="2500" dirty="0" err="1" smtClean="0">
                <a:cs typeface="Times New Roman" panose="02020603050405020304" pitchFamily="18" charset="0"/>
              </a:rPr>
              <a:t>pelukis</a:t>
            </a:r>
            <a:r>
              <a:rPr lang="en-US" sz="2500" dirty="0" smtClean="0">
                <a:cs typeface="Times New Roman" panose="02020603050405020304" pitchFamily="18" charset="0"/>
              </a:rPr>
              <a:t> Renaissance </a:t>
            </a:r>
            <a:r>
              <a:rPr lang="en-US" sz="2500" dirty="0" err="1" smtClean="0">
                <a:cs typeface="Times New Roman" panose="02020603050405020304" pitchFamily="18" charset="0"/>
              </a:rPr>
              <a:t>sukses</a:t>
            </a:r>
            <a:r>
              <a:rPr lang="en-US" sz="2500" dirty="0" smtClean="0">
                <a:cs typeface="Times New Roman" panose="02020603050405020304" pitchFamily="18" charset="0"/>
              </a:rPr>
              <a:t> </a:t>
            </a:r>
            <a:r>
              <a:rPr lang="en-US" sz="2500" dirty="0" err="1" smtClean="0">
                <a:cs typeface="Times New Roman" panose="02020603050405020304" pitchFamily="18" charset="0"/>
              </a:rPr>
              <a:t>memperoleh</a:t>
            </a:r>
            <a:r>
              <a:rPr lang="en-US" sz="2500" dirty="0" smtClean="0">
                <a:cs typeface="Times New Roman" panose="02020603050405020304" pitchFamily="18" charset="0"/>
              </a:rPr>
              <a:t> </a:t>
            </a:r>
            <a:r>
              <a:rPr lang="en-US" sz="2500" dirty="0" err="1" smtClean="0">
                <a:cs typeface="Times New Roman" panose="02020603050405020304" pitchFamily="18" charset="0"/>
              </a:rPr>
              <a:t>penghasilan</a:t>
            </a:r>
            <a:r>
              <a:rPr lang="en-US" sz="2500" dirty="0" smtClean="0">
                <a:cs typeface="Times New Roman" panose="02020603050405020304" pitchFamily="18" charset="0"/>
              </a:rPr>
              <a:t> yg </a:t>
            </a:r>
            <a:r>
              <a:rPr lang="en-US" sz="2500" dirty="0" err="1" smtClean="0">
                <a:cs typeface="Times New Roman" panose="02020603050405020304" pitchFamily="18" charset="0"/>
              </a:rPr>
              <a:t>lebih</a:t>
            </a:r>
            <a:r>
              <a:rPr lang="en-US" sz="2500" dirty="0" smtClean="0">
                <a:cs typeface="Times New Roman" panose="02020603050405020304" pitchFamily="18" charset="0"/>
              </a:rPr>
              <a:t> </a:t>
            </a:r>
            <a:r>
              <a:rPr lang="en-US" sz="2500" dirty="0" err="1" smtClean="0">
                <a:cs typeface="Times New Roman" panose="02020603050405020304" pitchFamily="18" charset="0"/>
              </a:rPr>
              <a:t>baik</a:t>
            </a:r>
            <a:r>
              <a:rPr lang="en-US" sz="2500" dirty="0" smtClean="0">
                <a:cs typeface="Times New Roman" panose="02020603050405020304" pitchFamily="18" charset="0"/>
              </a:rPr>
              <a:t> </a:t>
            </a:r>
            <a:r>
              <a:rPr lang="en-US" sz="2500" dirty="0" err="1" smtClean="0">
                <a:cs typeface="Times New Roman" panose="02020603050405020304" pitchFamily="18" charset="0"/>
              </a:rPr>
              <a:t>dpd</a:t>
            </a:r>
            <a:r>
              <a:rPr lang="en-US" sz="2500" dirty="0" smtClean="0">
                <a:cs typeface="Times New Roman" panose="02020603050405020304" pitchFamily="18" charset="0"/>
              </a:rPr>
              <a:t> </a:t>
            </a:r>
            <a:r>
              <a:rPr lang="en-US" sz="2500" dirty="0" err="1" smtClean="0">
                <a:cs typeface="Times New Roman" panose="02020603050405020304" pitchFamily="18" charset="0"/>
              </a:rPr>
              <a:t>pendapatan</a:t>
            </a:r>
            <a:r>
              <a:rPr lang="en-US" sz="2500" dirty="0" smtClean="0">
                <a:cs typeface="Times New Roman" panose="02020603050405020304" pitchFamily="18" charset="0"/>
              </a:rPr>
              <a:t> </a:t>
            </a:r>
            <a:r>
              <a:rPr lang="en-US" sz="2500" dirty="0" err="1" smtClean="0">
                <a:cs typeface="Times New Roman" panose="02020603050405020304" pitchFamily="18" charset="0"/>
              </a:rPr>
              <a:t>pemilik</a:t>
            </a:r>
            <a:r>
              <a:rPr lang="en-US" sz="2500" dirty="0" smtClean="0">
                <a:cs typeface="Times New Roman" panose="02020603050405020304" pitchFamily="18" charset="0"/>
              </a:rPr>
              <a:t> toko. </a:t>
            </a:r>
            <a:r>
              <a:rPr lang="en-US" sz="2500" dirty="0" err="1" smtClean="0">
                <a:cs typeface="Times New Roman" panose="02020603050405020304" pitchFamily="18" charset="0"/>
              </a:rPr>
              <a:t>Saat</a:t>
            </a:r>
            <a:r>
              <a:rPr lang="en-US" sz="2500" dirty="0" smtClean="0">
                <a:cs typeface="Times New Roman" panose="02020603050405020304" pitchFamily="18" charset="0"/>
              </a:rPr>
              <a:t> </a:t>
            </a:r>
            <a:r>
              <a:rPr lang="en-US" sz="2500" dirty="0" err="1" smtClean="0">
                <a:cs typeface="Times New Roman" panose="02020603050405020304" pitchFamily="18" charset="0"/>
              </a:rPr>
              <a:t>itu</a:t>
            </a:r>
            <a:r>
              <a:rPr lang="en-US" sz="2500" dirty="0" smtClean="0">
                <a:cs typeface="Times New Roman" panose="02020603050405020304" pitchFamily="18" charset="0"/>
              </a:rPr>
              <a:t>, </a:t>
            </a:r>
            <a:r>
              <a:rPr lang="en-US" sz="2500" dirty="0" err="1">
                <a:cs typeface="Times New Roman" panose="02020603050405020304" pitchFamily="18" charset="0"/>
              </a:rPr>
              <a:t>R</a:t>
            </a:r>
            <a:r>
              <a:rPr lang="en-US" sz="2500" dirty="0" err="1" smtClean="0">
                <a:cs typeface="Times New Roman" panose="02020603050405020304" pitchFamily="18" charset="0"/>
              </a:rPr>
              <a:t>affaello</a:t>
            </a:r>
            <a:r>
              <a:rPr lang="en-US" sz="2500" dirty="0" smtClean="0">
                <a:cs typeface="Times New Roman" panose="02020603050405020304" pitchFamily="18" charset="0"/>
              </a:rPr>
              <a:t>, Bramante, </a:t>
            </a:r>
            <a:r>
              <a:rPr lang="en-US" sz="2500" dirty="0" err="1" smtClean="0">
                <a:cs typeface="Times New Roman" panose="02020603050405020304" pitchFamily="18" charset="0"/>
              </a:rPr>
              <a:t>dan</a:t>
            </a:r>
            <a:r>
              <a:rPr lang="en-US" sz="2500" dirty="0" smtClean="0">
                <a:cs typeface="Times New Roman" panose="02020603050405020304" pitchFamily="18" charset="0"/>
              </a:rPr>
              <a:t> </a:t>
            </a:r>
            <a:r>
              <a:rPr lang="en-US" sz="2500" dirty="0" err="1">
                <a:cs typeface="Times New Roman" panose="02020603050405020304" pitchFamily="18" charset="0"/>
              </a:rPr>
              <a:t>T</a:t>
            </a:r>
            <a:r>
              <a:rPr lang="en-US" sz="2500" dirty="0" err="1" smtClean="0">
                <a:cs typeface="Times New Roman" panose="02020603050405020304" pitchFamily="18" charset="0"/>
              </a:rPr>
              <a:t>iziano,</a:t>
            </a:r>
            <a:r>
              <a:rPr lang="en-US" sz="2500" dirty="0" smtClean="0">
                <a:cs typeface="Times New Roman" panose="02020603050405020304" pitchFamily="18" charset="0"/>
              </a:rPr>
              <a:t> </a:t>
            </a:r>
            <a:r>
              <a:rPr lang="en-US" sz="2500" dirty="0" err="1" smtClean="0">
                <a:cs typeface="Times New Roman" panose="02020603050405020304" pitchFamily="18" charset="0"/>
              </a:rPr>
              <a:t>hidup</a:t>
            </a:r>
            <a:r>
              <a:rPr lang="en-US" sz="2500" dirty="0" smtClean="0">
                <a:cs typeface="Times New Roman" panose="02020603050405020304" pitchFamily="18" charset="0"/>
              </a:rPr>
              <a:t> </a:t>
            </a:r>
            <a:r>
              <a:rPr lang="en-US" sz="2500" dirty="0" err="1" smtClean="0">
                <a:cs typeface="Times New Roman" panose="02020603050405020304" pitchFamily="18" charset="0"/>
              </a:rPr>
              <a:t>bagai</a:t>
            </a:r>
            <a:r>
              <a:rPr lang="en-US" sz="2500" dirty="0" smtClean="0">
                <a:cs typeface="Times New Roman" panose="02020603050405020304" pitchFamily="18" charset="0"/>
              </a:rPr>
              <a:t> </a:t>
            </a:r>
            <a:r>
              <a:rPr lang="en-US" sz="2500" dirty="0" err="1" smtClean="0">
                <a:cs typeface="Times New Roman" panose="02020603050405020304" pitchFamily="18" charset="0"/>
              </a:rPr>
              <a:t>pangeran</a:t>
            </a:r>
            <a:r>
              <a:rPr lang="en-US" sz="2500" dirty="0" smtClean="0">
                <a:cs typeface="Times New Roman" panose="02020603050405020304" pitchFamily="18" charset="0"/>
              </a:rPr>
              <a:t>. </a:t>
            </a:r>
            <a:r>
              <a:rPr lang="en-US" sz="2500" dirty="0" err="1" smtClean="0">
                <a:cs typeface="Times New Roman" panose="02020603050405020304" pitchFamily="18" charset="0"/>
              </a:rPr>
              <a:t>Pelukis</a:t>
            </a:r>
            <a:r>
              <a:rPr lang="en-US" sz="2500" dirty="0" smtClean="0">
                <a:cs typeface="Times New Roman" panose="02020603050405020304" pitchFamily="18" charset="0"/>
              </a:rPr>
              <a:t> </a:t>
            </a:r>
            <a:r>
              <a:rPr lang="en-US" sz="2500" dirty="0" err="1" smtClean="0">
                <a:cs typeface="Times New Roman" panose="02020603050405020304" pitchFamily="18" charset="0"/>
              </a:rPr>
              <a:t>dapat</a:t>
            </a:r>
            <a:r>
              <a:rPr lang="en-US" sz="2500" dirty="0" smtClean="0">
                <a:cs typeface="Times New Roman" panose="02020603050405020304" pitchFamily="18" charset="0"/>
              </a:rPr>
              <a:t> </a:t>
            </a:r>
            <a:r>
              <a:rPr lang="en-US" sz="2500" dirty="0" err="1" smtClean="0">
                <a:cs typeface="Times New Roman" panose="02020603050405020304" pitchFamily="18" charset="0"/>
              </a:rPr>
              <a:t>diberi</a:t>
            </a:r>
            <a:r>
              <a:rPr lang="en-US" sz="2500" dirty="0" smtClean="0">
                <a:cs typeface="Times New Roman" panose="02020603050405020304" pitchFamily="18" charset="0"/>
              </a:rPr>
              <a:t> </a:t>
            </a:r>
            <a:r>
              <a:rPr lang="en-US" sz="2500" dirty="0" err="1" smtClean="0">
                <a:cs typeface="Times New Roman" panose="02020603050405020304" pitchFamily="18" charset="0"/>
              </a:rPr>
              <a:t>gelar</a:t>
            </a:r>
            <a:r>
              <a:rPr lang="en-US" sz="2500" dirty="0" smtClean="0">
                <a:cs typeface="Times New Roman" panose="02020603050405020304" pitchFamily="18" charset="0"/>
              </a:rPr>
              <a:t> </a:t>
            </a:r>
            <a:r>
              <a:rPr lang="en-US" sz="2500" dirty="0" err="1" smtClean="0">
                <a:cs typeface="Times New Roman" panose="02020603050405020304" pitchFamily="18" charset="0"/>
              </a:rPr>
              <a:t>kebangsawanan</a:t>
            </a:r>
            <a:r>
              <a:rPr lang="en-US" sz="2500" dirty="0" smtClean="0">
                <a:cs typeface="Times New Roman" panose="02020603050405020304" pitchFamily="18" charset="0"/>
              </a:rPr>
              <a:t>. </a:t>
            </a:r>
            <a:r>
              <a:rPr lang="en-US" sz="2500" dirty="0" err="1" smtClean="0">
                <a:cs typeface="Times New Roman" panose="02020603050405020304" pitchFamily="18" charset="0"/>
              </a:rPr>
              <a:t>Selain</a:t>
            </a:r>
            <a:r>
              <a:rPr lang="en-US" sz="2500" dirty="0" smtClean="0">
                <a:cs typeface="Times New Roman" panose="02020603050405020304" pitchFamily="18" charset="0"/>
              </a:rPr>
              <a:t> </a:t>
            </a:r>
            <a:r>
              <a:rPr lang="en-US" sz="2500" dirty="0" err="1" smtClean="0">
                <a:cs typeface="Times New Roman" panose="02020603050405020304" pitchFamily="18" charset="0"/>
              </a:rPr>
              <a:t>seniman</a:t>
            </a:r>
            <a:r>
              <a:rPr lang="en-US" sz="2500" dirty="0" smtClean="0">
                <a:cs typeface="Times New Roman" panose="02020603050405020304" pitchFamily="18" charset="0"/>
              </a:rPr>
              <a:t> </a:t>
            </a:r>
            <a:r>
              <a:rPr lang="en-US" sz="2500" dirty="0" err="1" smtClean="0">
                <a:cs typeface="Times New Roman" panose="02020603050405020304" pitchFamily="18" charset="0"/>
              </a:rPr>
              <a:t>dan</a:t>
            </a:r>
            <a:r>
              <a:rPr lang="en-US" sz="2500" dirty="0" smtClean="0">
                <a:cs typeface="Times New Roman" panose="02020603050405020304" pitchFamily="18" charset="0"/>
              </a:rPr>
              <a:t> </a:t>
            </a:r>
            <a:r>
              <a:rPr lang="en-US" sz="2500" dirty="0" err="1" smtClean="0">
                <a:cs typeface="Times New Roman" panose="02020603050405020304" pitchFamily="18" charset="0"/>
              </a:rPr>
              <a:t>pengrajin</a:t>
            </a:r>
            <a:r>
              <a:rPr lang="en-US" sz="2500" dirty="0" smtClean="0">
                <a:cs typeface="Times New Roman" panose="02020603050405020304" pitchFamily="18" charset="0"/>
              </a:rPr>
              <a:t>, </a:t>
            </a:r>
            <a:r>
              <a:rPr lang="en-US" sz="2500" dirty="0" err="1" smtClean="0">
                <a:cs typeface="Times New Roman" panose="02020603050405020304" pitchFamily="18" charset="0"/>
              </a:rPr>
              <a:t>dlm</a:t>
            </a:r>
            <a:r>
              <a:rPr lang="en-US" sz="2500" dirty="0" smtClean="0">
                <a:cs typeface="Times New Roman" panose="02020603050405020304" pitchFamily="18" charset="0"/>
              </a:rPr>
              <a:t> </a:t>
            </a:r>
            <a:r>
              <a:rPr lang="en-US" sz="2500" dirty="0" err="1" smtClean="0">
                <a:cs typeface="Times New Roman" panose="02020603050405020304" pitchFamily="18" charset="0"/>
              </a:rPr>
              <a:t>senirupa</a:t>
            </a:r>
            <a:r>
              <a:rPr lang="en-US" sz="2500" dirty="0" smtClean="0">
                <a:cs typeface="Times New Roman" panose="02020603050405020304" pitchFamily="18" charset="0"/>
              </a:rPr>
              <a:t> modern </a:t>
            </a:r>
            <a:r>
              <a:rPr lang="en-US" sz="2500" dirty="0" err="1" smtClean="0">
                <a:cs typeface="Times New Roman" panose="02020603050405020304" pitchFamily="18" charset="0"/>
              </a:rPr>
              <a:t>juga</a:t>
            </a:r>
            <a:r>
              <a:rPr lang="en-US" sz="2500" dirty="0" smtClean="0">
                <a:cs typeface="Times New Roman" panose="02020603050405020304" pitchFamily="18" charset="0"/>
              </a:rPr>
              <a:t> </a:t>
            </a:r>
            <a:r>
              <a:rPr lang="en-US" sz="2500" dirty="0" err="1" smtClean="0">
                <a:cs typeface="Times New Roman" panose="02020603050405020304" pitchFamily="18" charset="0"/>
              </a:rPr>
              <a:t>tdpt</a:t>
            </a:r>
            <a:r>
              <a:rPr lang="en-US" sz="2500" dirty="0" smtClean="0">
                <a:cs typeface="Times New Roman" panose="02020603050405020304" pitchFamily="18" charset="0"/>
              </a:rPr>
              <a:t> </a:t>
            </a:r>
            <a:r>
              <a:rPr lang="en-US" sz="2500" dirty="0" err="1" smtClean="0">
                <a:cs typeface="Times New Roman" panose="02020603050405020304" pitchFamily="18" charset="0"/>
              </a:rPr>
              <a:t>kategori</a:t>
            </a:r>
            <a:r>
              <a:rPr lang="en-US" sz="2500" dirty="0" smtClean="0">
                <a:cs typeface="Times New Roman" panose="02020603050405020304" pitchFamily="18" charset="0"/>
              </a:rPr>
              <a:t> </a:t>
            </a:r>
            <a:r>
              <a:rPr lang="en-US" sz="2500" dirty="0" err="1" smtClean="0">
                <a:cs typeface="Times New Roman" panose="02020603050405020304" pitchFamily="18" charset="0"/>
              </a:rPr>
              <a:t>desainer, yg muncul terkait dgn kebangkitan</a:t>
            </a:r>
            <a:r>
              <a:rPr lang="en-US" sz="2500" dirty="0" smtClean="0">
                <a:cs typeface="Times New Roman" panose="02020603050405020304" pitchFamily="18" charset="0"/>
              </a:rPr>
              <a:t> </a:t>
            </a:r>
            <a:r>
              <a:rPr lang="en-US" sz="2500" dirty="0" err="1" smtClean="0">
                <a:cs typeface="Times New Roman" panose="02020603050405020304" pitchFamily="18" charset="0"/>
              </a:rPr>
              <a:t>dunia</a:t>
            </a:r>
            <a:r>
              <a:rPr lang="en-US" sz="2500" dirty="0" smtClean="0">
                <a:cs typeface="Times New Roman" panose="02020603050405020304" pitchFamily="18" charset="0"/>
              </a:rPr>
              <a:t> </a:t>
            </a:r>
            <a:r>
              <a:rPr lang="en-US" sz="2500" dirty="0" err="1" smtClean="0">
                <a:cs typeface="Times New Roman" panose="02020603050405020304" pitchFamily="18" charset="0"/>
              </a:rPr>
              <a:t>industri</a:t>
            </a:r>
            <a:r>
              <a:rPr lang="en-US" sz="2500" dirty="0" smtClean="0">
                <a:cs typeface="Times New Roman" panose="02020603050405020304" pitchFamily="18" charset="0"/>
              </a:rPr>
              <a:t>. Stephen </a:t>
            </a:r>
            <a:r>
              <a:rPr lang="en-US" sz="2500" dirty="0" err="1">
                <a:cs typeface="Times New Roman" panose="02020603050405020304" pitchFamily="18" charset="0"/>
              </a:rPr>
              <a:t>B</a:t>
            </a:r>
            <a:r>
              <a:rPr lang="en-US" sz="2500" dirty="0" err="1" smtClean="0">
                <a:cs typeface="Times New Roman" panose="02020603050405020304" pitchFamily="18" charset="0"/>
              </a:rPr>
              <a:t>ayley</a:t>
            </a:r>
            <a:r>
              <a:rPr lang="en-US" sz="2500" dirty="0" smtClean="0">
                <a:cs typeface="Times New Roman" panose="02020603050405020304" pitchFamily="18" charset="0"/>
              </a:rPr>
              <a:t> </a:t>
            </a:r>
            <a:r>
              <a:rPr lang="en-US" sz="2500" dirty="0" err="1" smtClean="0">
                <a:cs typeface="Times New Roman" panose="02020603050405020304" pitchFamily="18" charset="0"/>
              </a:rPr>
              <a:t>menandai</a:t>
            </a:r>
            <a:r>
              <a:rPr lang="en-US" sz="2500" dirty="0" smtClean="0">
                <a:cs typeface="Times New Roman" panose="02020603050405020304" pitchFamily="18" charset="0"/>
              </a:rPr>
              <a:t> </a:t>
            </a:r>
            <a:r>
              <a:rPr lang="en-US" sz="2500" dirty="0" err="1" smtClean="0">
                <a:cs typeface="Times New Roman" panose="02020603050405020304" pitchFamily="18" charset="0"/>
              </a:rPr>
              <a:t>desain</a:t>
            </a:r>
            <a:r>
              <a:rPr lang="en-US" sz="2500" dirty="0" smtClean="0">
                <a:cs typeface="Times New Roman" panose="02020603050405020304" pitchFamily="18" charset="0"/>
              </a:rPr>
              <a:t> </a:t>
            </a:r>
            <a:r>
              <a:rPr lang="en-US" sz="2500" dirty="0" err="1" smtClean="0">
                <a:cs typeface="Times New Roman" panose="02020603050405020304" pitchFamily="18" charset="0"/>
              </a:rPr>
              <a:t>sbg sesuatu</a:t>
            </a:r>
            <a:r>
              <a:rPr lang="en-US" sz="2500" dirty="0" smtClean="0">
                <a:cs typeface="Times New Roman" panose="02020603050405020304" pitchFamily="18" charset="0"/>
              </a:rPr>
              <a:t> yg </a:t>
            </a:r>
            <a:r>
              <a:rPr lang="en-US" sz="2500" dirty="0" err="1" smtClean="0">
                <a:cs typeface="Times New Roman" panose="02020603050405020304" pitchFamily="18" charset="0"/>
              </a:rPr>
              <a:t>muncul</a:t>
            </a:r>
            <a:r>
              <a:rPr lang="en-US" sz="2500" dirty="0" smtClean="0">
                <a:cs typeface="Times New Roman" panose="02020603050405020304" pitchFamily="18" charset="0"/>
              </a:rPr>
              <a:t> </a:t>
            </a:r>
            <a:r>
              <a:rPr lang="en-US" sz="2500" dirty="0" err="1" smtClean="0">
                <a:cs typeface="Times New Roman" panose="02020603050405020304" pitchFamily="18" charset="0"/>
              </a:rPr>
              <a:t>ketika</a:t>
            </a:r>
            <a:r>
              <a:rPr lang="en-US" sz="2500" dirty="0" smtClean="0">
                <a:cs typeface="Times New Roman" panose="02020603050405020304" pitchFamily="18" charset="0"/>
              </a:rPr>
              <a:t> </a:t>
            </a:r>
            <a:r>
              <a:rPr lang="en-US" sz="2500" dirty="0" err="1" smtClean="0">
                <a:cs typeface="Times New Roman" panose="02020603050405020304" pitchFamily="18" charset="0"/>
              </a:rPr>
              <a:t>seni</a:t>
            </a:r>
            <a:r>
              <a:rPr lang="en-US" sz="2500" dirty="0" smtClean="0">
                <a:cs typeface="Times New Roman" panose="02020603050405020304" pitchFamily="18" charset="0"/>
              </a:rPr>
              <a:t> </a:t>
            </a:r>
            <a:r>
              <a:rPr lang="en-US" sz="2500" dirty="0" err="1" smtClean="0">
                <a:cs typeface="Times New Roman" panose="02020603050405020304" pitchFamily="18" charset="0"/>
              </a:rPr>
              <a:t>bertemu</a:t>
            </a:r>
            <a:r>
              <a:rPr lang="en-US" sz="2500" dirty="0" smtClean="0">
                <a:cs typeface="Times New Roman" panose="02020603050405020304" pitchFamily="18" charset="0"/>
              </a:rPr>
              <a:t> </a:t>
            </a:r>
            <a:r>
              <a:rPr lang="en-US" sz="2500" dirty="0" err="1" smtClean="0">
                <a:cs typeface="Times New Roman" panose="02020603050405020304" pitchFamily="18" charset="0"/>
              </a:rPr>
              <a:t>dgn</a:t>
            </a:r>
            <a:r>
              <a:rPr lang="en-US" sz="2500" dirty="0" smtClean="0">
                <a:cs typeface="Times New Roman" panose="02020603050405020304" pitchFamily="18" charset="0"/>
              </a:rPr>
              <a:t> industri, </a:t>
            </a:r>
            <a:r>
              <a:rPr lang="en-US" sz="2500" dirty="0" err="1">
                <a:cs typeface="Times New Roman" panose="02020603050405020304" pitchFamily="18" charset="0"/>
              </a:rPr>
              <a:t>saat</a:t>
            </a:r>
            <a:r>
              <a:rPr lang="en-US" sz="2500" dirty="0" smtClean="0">
                <a:cs typeface="Times New Roman" panose="02020603050405020304" pitchFamily="18" charset="0"/>
              </a:rPr>
              <a:t> orang memutuskan </a:t>
            </a:r>
            <a:r>
              <a:rPr lang="en-US" sz="2500" dirty="0" err="1">
                <a:cs typeface="Times New Roman" panose="02020603050405020304" pitchFamily="18" charset="0"/>
              </a:rPr>
              <a:t>ttg</a:t>
            </a:r>
            <a:r>
              <a:rPr lang="en-US" sz="2500" dirty="0" smtClean="0">
                <a:cs typeface="Times New Roman" panose="02020603050405020304" pitchFamily="18" charset="0"/>
              </a:rPr>
              <a:t> </a:t>
            </a:r>
            <a:r>
              <a:rPr lang="en-US" sz="2500" dirty="0" err="1" smtClean="0">
                <a:cs typeface="Times New Roman" panose="02020603050405020304" pitchFamily="18" charset="0"/>
              </a:rPr>
              <a:t>bentuk</a:t>
            </a:r>
            <a:r>
              <a:rPr lang="en-US" sz="2500" dirty="0" smtClean="0">
                <a:cs typeface="Times New Roman" panose="02020603050405020304" pitchFamily="18" charset="0"/>
              </a:rPr>
              <a:t> </a:t>
            </a:r>
            <a:r>
              <a:rPr lang="en-US" sz="2500" dirty="0" err="1" smtClean="0">
                <a:cs typeface="Times New Roman" panose="02020603050405020304" pitchFamily="18" charset="0"/>
              </a:rPr>
              <a:t>produk</a:t>
            </a:r>
            <a:r>
              <a:rPr lang="en-US" sz="2500" dirty="0" smtClean="0">
                <a:cs typeface="Times New Roman" panose="02020603050405020304" pitchFamily="18" charset="0"/>
              </a:rPr>
              <a:t> yg </a:t>
            </a:r>
            <a:r>
              <a:rPr lang="en-US" sz="2500" dirty="0" err="1" smtClean="0">
                <a:cs typeface="Times New Roman" panose="02020603050405020304" pitchFamily="18" charset="0"/>
              </a:rPr>
              <a:t>akan</a:t>
            </a:r>
            <a:r>
              <a:rPr lang="en-US" sz="2500" dirty="0" smtClean="0">
                <a:cs typeface="Times New Roman" panose="02020603050405020304" pitchFamily="18" charset="0"/>
              </a:rPr>
              <a:t> </a:t>
            </a:r>
            <a:r>
              <a:rPr lang="en-US" sz="2500" dirty="0" err="1" smtClean="0">
                <a:cs typeface="Times New Roman" panose="02020603050405020304" pitchFamily="18" charset="0"/>
              </a:rPr>
              <a:t>dibuat</a:t>
            </a:r>
            <a:r>
              <a:rPr lang="en-US" sz="2500" dirty="0" smtClean="0">
                <a:cs typeface="Times New Roman" panose="02020603050405020304" pitchFamily="18" charset="0"/>
              </a:rPr>
              <a:t> </a:t>
            </a:r>
            <a:r>
              <a:rPr lang="en-US" sz="2500" dirty="0" err="1" smtClean="0">
                <a:cs typeface="Times New Roman" panose="02020603050405020304" pitchFamily="18" charset="0"/>
              </a:rPr>
              <a:t>secara</a:t>
            </a:r>
            <a:r>
              <a:rPr lang="en-US" sz="2500" dirty="0" smtClean="0">
                <a:cs typeface="Times New Roman" panose="02020603050405020304" pitchFamily="18" charset="0"/>
              </a:rPr>
              <a:t> </a:t>
            </a:r>
            <a:r>
              <a:rPr lang="en-US" sz="2500" i="1" dirty="0" err="1" smtClean="0">
                <a:cs typeface="Times New Roman" panose="02020603050405020304" pitchFamily="18" charset="0"/>
              </a:rPr>
              <a:t>massal</a:t>
            </a:r>
            <a:r>
              <a:rPr lang="en-US" sz="2500" dirty="0" smtClean="0">
                <a:cs typeface="Times New Roman" panose="02020603050405020304" pitchFamily="18" charset="0"/>
              </a:rPr>
              <a:t>. </a:t>
            </a:r>
            <a:r>
              <a:rPr lang="en-US" sz="2500" dirty="0" err="1" smtClean="0">
                <a:cs typeface="Times New Roman" panose="02020603050405020304" pitchFamily="18" charset="0"/>
              </a:rPr>
              <a:t>Desainer</a:t>
            </a:r>
            <a:r>
              <a:rPr lang="en-US" sz="2500" dirty="0" smtClean="0">
                <a:cs typeface="Times New Roman" panose="02020603050405020304" pitchFamily="18" charset="0"/>
              </a:rPr>
              <a:t> industrial </a:t>
            </a:r>
            <a:r>
              <a:rPr lang="en-US" sz="2500" dirty="0" err="1" smtClean="0">
                <a:cs typeface="Times New Roman" panose="02020603050405020304" pitchFamily="18" charset="0"/>
              </a:rPr>
              <a:t>oleh</a:t>
            </a:r>
            <a:r>
              <a:rPr lang="en-US" sz="2500" dirty="0" smtClean="0">
                <a:cs typeface="Times New Roman" panose="02020603050405020304" pitchFamily="18" charset="0"/>
              </a:rPr>
              <a:t> </a:t>
            </a:r>
            <a:r>
              <a:rPr lang="en-US" sz="2500" dirty="0" err="1">
                <a:cs typeface="Times New Roman" panose="02020603050405020304" pitchFamily="18" charset="0"/>
              </a:rPr>
              <a:t>M</a:t>
            </a:r>
            <a:r>
              <a:rPr lang="en-US" sz="2500" dirty="0" err="1" smtClean="0">
                <a:cs typeface="Times New Roman" panose="02020603050405020304" pitchFamily="18" charset="0"/>
              </a:rPr>
              <a:t>ercer</a:t>
            </a:r>
            <a:r>
              <a:rPr lang="en-US" sz="2500" dirty="0" smtClean="0">
                <a:cs typeface="Times New Roman" panose="02020603050405020304" pitchFamily="18" charset="0"/>
              </a:rPr>
              <a:t> </a:t>
            </a:r>
            <a:r>
              <a:rPr lang="en-US" sz="2500" dirty="0" err="1" smtClean="0">
                <a:cs typeface="Times New Roman" panose="02020603050405020304" pitchFamily="18" charset="0"/>
              </a:rPr>
              <a:t>didefinisikan</a:t>
            </a:r>
            <a:r>
              <a:rPr lang="en-US" sz="2500" dirty="0" smtClean="0">
                <a:cs typeface="Times New Roman" panose="02020603050405020304" pitchFamily="18" charset="0"/>
              </a:rPr>
              <a:t> </a:t>
            </a:r>
            <a:r>
              <a:rPr lang="en-US" sz="2500" dirty="0" err="1" smtClean="0">
                <a:cs typeface="Times New Roman" panose="02020603050405020304" pitchFamily="18" charset="0"/>
              </a:rPr>
              <a:t>sbg</a:t>
            </a:r>
            <a:r>
              <a:rPr lang="en-US" sz="2500" dirty="0" smtClean="0">
                <a:cs typeface="Times New Roman" panose="02020603050405020304" pitchFamily="18" charset="0"/>
              </a:rPr>
              <a:t> </a:t>
            </a:r>
            <a:r>
              <a:rPr lang="en-US" sz="2500" i="1" dirty="0" err="1" smtClean="0">
                <a:cs typeface="Times New Roman" panose="02020603050405020304" pitchFamily="18" charset="0"/>
              </a:rPr>
              <a:t>spesialis</a:t>
            </a:r>
            <a:r>
              <a:rPr lang="en-US" sz="2500" i="1" dirty="0" smtClean="0">
                <a:cs typeface="Times New Roman" panose="02020603050405020304" pitchFamily="18" charset="0"/>
              </a:rPr>
              <a:t> </a:t>
            </a:r>
            <a:r>
              <a:rPr lang="en-US" sz="2500" i="1" dirty="0" err="1" smtClean="0">
                <a:cs typeface="Times New Roman" panose="02020603050405020304" pitchFamily="18" charset="0"/>
              </a:rPr>
              <a:t>teknik</a:t>
            </a:r>
            <a:r>
              <a:rPr lang="en-US" sz="2500" i="1" dirty="0" smtClean="0">
                <a:cs typeface="Times New Roman" panose="02020603050405020304" pitchFamily="18" charset="0"/>
              </a:rPr>
              <a:t> </a:t>
            </a:r>
            <a:r>
              <a:rPr lang="en-US" sz="2500" i="1" dirty="0" err="1" smtClean="0">
                <a:cs typeface="Times New Roman" panose="02020603050405020304" pitchFamily="18" charset="0"/>
              </a:rPr>
              <a:t>daya</a:t>
            </a:r>
            <a:r>
              <a:rPr lang="en-US" sz="2500" i="1" dirty="0" smtClean="0">
                <a:cs typeface="Times New Roman" panose="02020603050405020304" pitchFamily="18" charset="0"/>
              </a:rPr>
              <a:t> tarik visual</a:t>
            </a:r>
            <a:r>
              <a:rPr lang="en-US" sz="2500" dirty="0" smtClean="0">
                <a:cs typeface="Times New Roman" panose="02020603050405020304" pitchFamily="18" charset="0"/>
              </a:rPr>
              <a:t>, </a:t>
            </a:r>
            <a:r>
              <a:rPr lang="en-US" sz="2500" dirty="0" err="1" smtClean="0">
                <a:cs typeface="Times New Roman" panose="02020603050405020304" pitchFamily="18" charset="0"/>
              </a:rPr>
              <a:t>dgn</a:t>
            </a:r>
            <a:r>
              <a:rPr lang="en-US" sz="2500" dirty="0" smtClean="0">
                <a:cs typeface="Times New Roman" panose="02020603050405020304" pitchFamily="18" charset="0"/>
              </a:rPr>
              <a:t> </a:t>
            </a:r>
            <a:r>
              <a:rPr lang="en-US" sz="2500" dirty="0" err="1" smtClean="0">
                <a:cs typeface="Times New Roman" panose="02020603050405020304" pitchFamily="18" charset="0"/>
              </a:rPr>
              <a:t>satu</a:t>
            </a:r>
            <a:r>
              <a:rPr lang="en-US" sz="2500" dirty="0" smtClean="0">
                <a:cs typeface="Times New Roman" panose="02020603050405020304" pitchFamily="18" charset="0"/>
              </a:rPr>
              <a:t> </a:t>
            </a:r>
            <a:r>
              <a:rPr lang="en-US" sz="2500" dirty="0" err="1" smtClean="0">
                <a:cs typeface="Times New Roman" panose="02020603050405020304" pitchFamily="18" charset="0"/>
              </a:rPr>
              <a:t>tujuan</a:t>
            </a:r>
            <a:r>
              <a:rPr lang="en-US" sz="2500" dirty="0" smtClean="0">
                <a:cs typeface="Times New Roman" panose="02020603050405020304" pitchFamily="18" charset="0"/>
              </a:rPr>
              <a:t>: </a:t>
            </a:r>
            <a:r>
              <a:rPr lang="en-US" sz="2500" i="1" dirty="0" err="1" smtClean="0">
                <a:cs typeface="Times New Roman" panose="02020603050405020304" pitchFamily="18" charset="0"/>
              </a:rPr>
              <a:t>meningkatkan</a:t>
            </a:r>
            <a:r>
              <a:rPr lang="en-US" sz="2500" i="1" dirty="0" smtClean="0">
                <a:cs typeface="Times New Roman" panose="02020603050405020304" pitchFamily="18" charset="0"/>
              </a:rPr>
              <a:t> </a:t>
            </a:r>
            <a:r>
              <a:rPr lang="en-US" sz="2500" i="1" dirty="0" err="1" smtClean="0">
                <a:cs typeface="Times New Roman" panose="02020603050405020304" pitchFamily="18" charset="0"/>
              </a:rPr>
              <a:t>pemintaan</a:t>
            </a:r>
            <a:r>
              <a:rPr lang="en-US" sz="2500" i="1" dirty="0" smtClean="0">
                <a:cs typeface="Times New Roman" panose="02020603050405020304" pitchFamily="18" charset="0"/>
              </a:rPr>
              <a:t> </a:t>
            </a:r>
            <a:r>
              <a:rPr lang="en-US" sz="2500" i="1" dirty="0" err="1" smtClean="0">
                <a:cs typeface="Times New Roman" panose="02020603050405020304" pitchFamily="18" charset="0"/>
              </a:rPr>
              <a:t>produk</a:t>
            </a:r>
            <a:r>
              <a:rPr lang="en-US" sz="2500" i="1" dirty="0" smtClean="0">
                <a:cs typeface="Times New Roman" panose="02020603050405020304" pitchFamily="18" charset="0"/>
              </a:rPr>
              <a:t> </a:t>
            </a:r>
            <a:r>
              <a:rPr lang="en-US" sz="2500" i="1" dirty="0" err="1" smtClean="0">
                <a:cs typeface="Times New Roman" panose="02020603050405020304" pitchFamily="18" charset="0"/>
              </a:rPr>
              <a:t>melalui</a:t>
            </a:r>
            <a:r>
              <a:rPr lang="en-US" sz="2500" i="1" dirty="0" smtClean="0">
                <a:cs typeface="Times New Roman" panose="02020603050405020304" pitchFamily="18" charset="0"/>
              </a:rPr>
              <a:t> </a:t>
            </a:r>
            <a:r>
              <a:rPr lang="en-US" sz="2500" i="1" dirty="0" err="1" smtClean="0">
                <a:cs typeface="Times New Roman" panose="02020603050405020304" pitchFamily="18" charset="0"/>
              </a:rPr>
              <a:t>peningkatan</a:t>
            </a:r>
            <a:r>
              <a:rPr lang="en-US" sz="2500" i="1" dirty="0" smtClean="0">
                <a:cs typeface="Times New Roman" panose="02020603050405020304" pitchFamily="18" charset="0"/>
              </a:rPr>
              <a:t> </a:t>
            </a:r>
            <a:r>
              <a:rPr lang="en-US" sz="2500" i="1" dirty="0" err="1" smtClean="0">
                <a:cs typeface="Times New Roman" panose="02020603050405020304" pitchFamily="18" charset="0"/>
              </a:rPr>
              <a:t>tampilan</a:t>
            </a:r>
            <a:r>
              <a:rPr lang="en-US" sz="2500" dirty="0" smtClean="0">
                <a:cs typeface="Times New Roman" panose="02020603050405020304" pitchFamily="18" charset="0"/>
              </a:rPr>
              <a:t>. Tapi definisi ini o</a:t>
            </a:r>
            <a:r>
              <a:rPr lang="en-US" sz="2500" dirty="0" err="1" smtClean="0">
                <a:cs typeface="Times New Roman" panose="02020603050405020304" pitchFamily="18" charset="0"/>
              </a:rPr>
              <a:t>leh</a:t>
            </a:r>
            <a:r>
              <a:rPr lang="en-US" sz="2500" dirty="0" smtClean="0">
                <a:cs typeface="Times New Roman" panose="02020603050405020304" pitchFamily="18" charset="0"/>
              </a:rPr>
              <a:t> John</a:t>
            </a:r>
            <a:r>
              <a:rPr lang="en-US" sz="2500" dirty="0" err="1" smtClean="0">
                <a:cs typeface="Times New Roman" panose="02020603050405020304" pitchFamily="18" charset="0"/>
              </a:rPr>
              <a:t> Walker</a:t>
            </a:r>
            <a:r>
              <a:rPr lang="en-US" sz="2500" dirty="0" smtClean="0">
                <a:cs typeface="Times New Roman" panose="02020603050405020304" pitchFamily="18" charset="0"/>
              </a:rPr>
              <a:t> </a:t>
            </a:r>
            <a:r>
              <a:rPr lang="en-US" sz="2500" dirty="0" err="1" smtClean="0">
                <a:cs typeface="Times New Roman" panose="02020603050405020304" pitchFamily="18" charset="0"/>
              </a:rPr>
              <a:t>dianggap memandang</a:t>
            </a:r>
            <a:r>
              <a:rPr lang="en-US" sz="2500" dirty="0" smtClean="0">
                <a:cs typeface="Times New Roman" panose="02020603050405020304" pitchFamily="18" charset="0"/>
              </a:rPr>
              <a:t> </a:t>
            </a:r>
            <a:r>
              <a:rPr lang="en-US" sz="2500" dirty="0" err="1" smtClean="0">
                <a:cs typeface="Times New Roman" panose="02020603050405020304" pitchFamily="18" charset="0"/>
              </a:rPr>
              <a:t>peran</a:t>
            </a:r>
            <a:r>
              <a:rPr lang="en-US" sz="2500" dirty="0" smtClean="0">
                <a:cs typeface="Times New Roman" panose="02020603050405020304" pitchFamily="18" charset="0"/>
              </a:rPr>
              <a:t> </a:t>
            </a:r>
            <a:r>
              <a:rPr lang="en-US" sz="2500" dirty="0" err="1" smtClean="0">
                <a:cs typeface="Times New Roman" panose="02020603050405020304" pitchFamily="18" charset="0"/>
              </a:rPr>
              <a:t>desainer</a:t>
            </a:r>
            <a:r>
              <a:rPr lang="en-US" sz="2500" dirty="0" smtClean="0">
                <a:cs typeface="Times New Roman" panose="02020603050405020304" pitchFamily="18" charset="0"/>
              </a:rPr>
              <a:t> </a:t>
            </a:r>
            <a:r>
              <a:rPr lang="en-US" sz="2500" dirty="0" err="1" smtClean="0">
                <a:cs typeface="Times New Roman" panose="02020603050405020304" pitchFamily="18" charset="0"/>
              </a:rPr>
              <a:t>sbg</a:t>
            </a:r>
            <a:r>
              <a:rPr lang="en-US" sz="2500" dirty="0" smtClean="0">
                <a:cs typeface="Times New Roman" panose="02020603050405020304" pitchFamily="18" charset="0"/>
              </a:rPr>
              <a:t> </a:t>
            </a:r>
            <a:r>
              <a:rPr lang="en-US" sz="2500" i="1" dirty="0" err="1" smtClean="0">
                <a:cs typeface="Times New Roman" panose="02020603050405020304" pitchFamily="18" charset="0"/>
              </a:rPr>
              <a:t>pelayan</a:t>
            </a:r>
            <a:r>
              <a:rPr lang="en-US" sz="2500" i="1" dirty="0" smtClean="0">
                <a:cs typeface="Times New Roman" panose="02020603050405020304" pitchFamily="18" charset="0"/>
              </a:rPr>
              <a:t> </a:t>
            </a:r>
            <a:r>
              <a:rPr lang="en-US" sz="2500" i="1" dirty="0" err="1" smtClean="0">
                <a:cs typeface="Times New Roman" panose="02020603050405020304" pitchFamily="18" charset="0"/>
              </a:rPr>
              <a:t>kapitalisme</a:t>
            </a:r>
            <a:r>
              <a:rPr lang="en-US" sz="2500" i="1" dirty="0">
                <a:cs typeface="Times New Roman" panose="02020603050405020304" pitchFamily="18" charset="0"/>
              </a:rPr>
              <a:t> </a:t>
            </a:r>
            <a:r>
              <a:rPr lang="en-US" sz="2500" dirty="0">
                <a:cs typeface="Times New Roman" panose="02020603050405020304" pitchFamily="18" charset="0"/>
              </a:rPr>
              <a:t>belaka.</a:t>
            </a:r>
          </a:p>
        </p:txBody>
      </p:sp>
    </p:spTree>
    <p:extLst>
      <p:ext uri="{BB962C8B-B14F-4D97-AF65-F5344CB8AC3E}">
        <p14:creationId xmlns:p14="http://schemas.microsoft.com/office/powerpoint/2010/main" val="3613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89560"/>
            <a:ext cx="11049000" cy="6278880"/>
          </a:xfrm>
        </p:spPr>
        <p:txBody>
          <a:bodyPr>
            <a:noAutofit/>
          </a:bodyPr>
          <a:lstStyle/>
          <a:p>
            <a:pPr marL="0" indent="0">
              <a:buNone/>
            </a:pPr>
            <a:r>
              <a:rPr lang="en-US" sz="2400" dirty="0" err="1" smtClean="0">
                <a:cs typeface="Times New Roman" panose="02020603050405020304" pitchFamily="18" charset="0"/>
              </a:rPr>
              <a:t>Pembedaan</a:t>
            </a:r>
            <a:r>
              <a:rPr lang="en-US" sz="2400" dirty="0" smtClean="0">
                <a:cs typeface="Times New Roman" panose="02020603050405020304" pitchFamily="18" charset="0"/>
              </a:rPr>
              <a:t> strata antara </a:t>
            </a:r>
            <a:r>
              <a:rPr lang="en-US" sz="2400" dirty="0" err="1" smtClean="0">
                <a:cs typeface="Times New Roman" panose="02020603050405020304" pitchFamily="18" charset="0"/>
              </a:rPr>
              <a:t>desainer</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pengrajin</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muncul</a:t>
            </a:r>
            <a:r>
              <a:rPr lang="en-US" sz="2400" dirty="0" smtClean="0">
                <a:cs typeface="Times New Roman" panose="02020603050405020304" pitchFamily="18" charset="0"/>
              </a:rPr>
              <a:t>. </a:t>
            </a:r>
            <a:r>
              <a:rPr lang="en-US" sz="2400" dirty="0" err="1" smtClean="0">
                <a:cs typeface="Times New Roman" panose="02020603050405020304" pitchFamily="18" charset="0"/>
              </a:rPr>
              <a:t>Desainer</a:t>
            </a:r>
            <a:r>
              <a:rPr lang="en-US" sz="2400" dirty="0" smtClean="0">
                <a:cs typeface="Times New Roman" panose="02020603050405020304" pitchFamily="18" charset="0"/>
              </a:rPr>
              <a:t> </a:t>
            </a:r>
            <a:r>
              <a:rPr lang="en-US" sz="2400" dirty="0" err="1" smtClean="0">
                <a:cs typeface="Times New Roman" panose="02020603050405020304" pitchFamily="18" charset="0"/>
              </a:rPr>
              <a:t>dianggap</a:t>
            </a:r>
            <a:r>
              <a:rPr lang="en-US" sz="2400" dirty="0" smtClean="0">
                <a:cs typeface="Times New Roman" panose="02020603050405020304" pitchFamily="18" charset="0"/>
              </a:rPr>
              <a:t> </a:t>
            </a:r>
            <a:r>
              <a:rPr lang="en-US" sz="2400" dirty="0" err="1" smtClean="0">
                <a:cs typeface="Times New Roman" panose="02020603050405020304" pitchFamily="18" charset="0"/>
              </a:rPr>
              <a:t>lebih</a:t>
            </a:r>
            <a:r>
              <a:rPr lang="en-US" sz="2400" dirty="0" smtClean="0">
                <a:cs typeface="Times New Roman" panose="02020603050405020304" pitchFamily="18" charset="0"/>
              </a:rPr>
              <a:t> superior sbb </a:t>
            </a:r>
            <a:r>
              <a:rPr lang="en-US" sz="2400" dirty="0" err="1" smtClean="0">
                <a:cs typeface="Times New Roman" panose="02020603050405020304" pitchFamily="18" charset="0"/>
              </a:rPr>
              <a:t>menghasilkan</a:t>
            </a:r>
            <a:r>
              <a:rPr lang="en-US" sz="2400" dirty="0" smtClean="0">
                <a:cs typeface="Times New Roman" panose="02020603050405020304" pitchFamily="18" charset="0"/>
              </a:rPr>
              <a:t> </a:t>
            </a:r>
            <a:r>
              <a:rPr lang="en-US" sz="2400" dirty="0" err="1" smtClean="0">
                <a:cs typeface="Times New Roman" panose="02020603050405020304" pitchFamily="18" charset="0"/>
              </a:rPr>
              <a:t>barang</a:t>
            </a:r>
            <a:r>
              <a:rPr lang="en-US" sz="2400" dirty="0" smtClean="0">
                <a:cs typeface="Times New Roman" panose="02020603050405020304" pitchFamily="18" charset="0"/>
              </a:rPr>
              <a:t> </a:t>
            </a:r>
            <a:r>
              <a:rPr lang="en-US" sz="2400" dirty="0" err="1" smtClean="0">
                <a:cs typeface="Times New Roman" panose="02020603050405020304" pitchFamily="18" charset="0"/>
              </a:rPr>
              <a:t>mewah</a:t>
            </a:r>
            <a:r>
              <a:rPr lang="en-US" sz="2400" dirty="0" smtClean="0">
                <a:cs typeface="Times New Roman" panose="02020603050405020304" pitchFamily="18" charset="0"/>
              </a:rPr>
              <a:t> </a:t>
            </a:r>
            <a:r>
              <a:rPr lang="en-US" sz="2400" dirty="0" err="1" smtClean="0">
                <a:cs typeface="Times New Roman" panose="02020603050405020304" pitchFamily="18" charset="0"/>
              </a:rPr>
              <a:t>untuk</a:t>
            </a:r>
            <a:r>
              <a:rPr lang="en-US" sz="2400" dirty="0" smtClean="0">
                <a:cs typeface="Times New Roman" panose="02020603050405020304" pitchFamily="18" charset="0"/>
              </a:rPr>
              <a:t> strata </a:t>
            </a:r>
            <a:r>
              <a:rPr lang="en-US" sz="2400" dirty="0" err="1" smtClean="0">
                <a:cs typeface="Times New Roman" panose="02020603050405020304" pitchFamily="18" charset="0"/>
              </a:rPr>
              <a:t>atas</a:t>
            </a:r>
            <a:r>
              <a:rPr lang="en-US" sz="2400" dirty="0">
                <a:cs typeface="Times New Roman" panose="02020603050405020304" pitchFamily="18" charset="0"/>
              </a:rPr>
              <a:t>, sementara</a:t>
            </a:r>
            <a:r>
              <a:rPr lang="en-US" sz="2400" dirty="0" smtClean="0">
                <a:cs typeface="Times New Roman" panose="02020603050405020304" pitchFamily="18" charset="0"/>
              </a:rPr>
              <a:t> </a:t>
            </a:r>
            <a:r>
              <a:rPr lang="en-US" sz="2400" dirty="0" err="1" smtClean="0">
                <a:cs typeface="Times New Roman" panose="02020603050405020304" pitchFamily="18" charset="0"/>
              </a:rPr>
              <a:t>pengrajin</a:t>
            </a:r>
            <a:r>
              <a:rPr lang="en-US" sz="2400" dirty="0" smtClean="0">
                <a:cs typeface="Times New Roman" panose="02020603050405020304" pitchFamily="18" charset="0"/>
              </a:rPr>
              <a:t> membuat </a:t>
            </a:r>
            <a:r>
              <a:rPr lang="en-US" sz="2400" dirty="0" err="1" smtClean="0">
                <a:cs typeface="Times New Roman" panose="02020603050405020304" pitchFamily="18" charset="0"/>
              </a:rPr>
              <a:t>barang</a:t>
            </a:r>
            <a:r>
              <a:rPr lang="en-US" sz="2400" dirty="0" smtClean="0">
                <a:cs typeface="Times New Roman" panose="02020603050405020304" pitchFamily="18" charset="0"/>
              </a:rPr>
              <a:t> </a:t>
            </a:r>
            <a:r>
              <a:rPr lang="en-US" sz="2400" dirty="0" err="1" smtClean="0">
                <a:cs typeface="Times New Roman" panose="02020603050405020304" pitchFamily="18" charset="0"/>
              </a:rPr>
              <a:t>tradisional</a:t>
            </a:r>
            <a:r>
              <a:rPr lang="en-US" sz="2400" dirty="0" smtClean="0">
                <a:cs typeface="Times New Roman" panose="02020603050405020304" pitchFamily="18" charset="0"/>
              </a:rPr>
              <a:t> </a:t>
            </a:r>
            <a:r>
              <a:rPr lang="en-US" sz="2400" dirty="0" err="1" smtClean="0">
                <a:cs typeface="Times New Roman" panose="02020603050405020304" pitchFamily="18" charset="0"/>
              </a:rPr>
              <a:t>dgn</a:t>
            </a:r>
            <a:r>
              <a:rPr lang="en-US" sz="2400" dirty="0" smtClean="0">
                <a:cs typeface="Times New Roman" panose="02020603050405020304" pitchFamily="18" charset="0"/>
              </a:rPr>
              <a:t> </a:t>
            </a:r>
            <a:r>
              <a:rPr lang="en-US" sz="2400" dirty="0" err="1" smtClean="0">
                <a:cs typeface="Times New Roman" panose="02020603050405020304" pitchFamily="18" charset="0"/>
              </a:rPr>
              <a:t>keahlian</a:t>
            </a:r>
            <a:r>
              <a:rPr lang="en-US" sz="2400" dirty="0" smtClean="0">
                <a:cs typeface="Times New Roman" panose="02020603050405020304" pitchFamily="18" charset="0"/>
              </a:rPr>
              <a:t> </a:t>
            </a:r>
            <a:r>
              <a:rPr lang="en-US" sz="2400" dirty="0" err="1" smtClean="0">
                <a:cs typeface="Times New Roman" panose="02020603050405020304" pitchFamily="18" charset="0"/>
              </a:rPr>
              <a:t>tangan</a:t>
            </a:r>
            <a:r>
              <a:rPr lang="en-US" sz="2400" dirty="0" smtClean="0">
                <a:cs typeface="Times New Roman" panose="02020603050405020304" pitchFamily="18" charset="0"/>
              </a:rPr>
              <a:t> </a:t>
            </a:r>
            <a:r>
              <a:rPr lang="en-US" sz="2400" dirty="0" err="1" smtClean="0">
                <a:cs typeface="Times New Roman" panose="02020603050405020304" pitchFamily="18" charset="0"/>
              </a:rPr>
              <a:t>dalam</a:t>
            </a:r>
            <a:r>
              <a:rPr lang="en-US" sz="2400" dirty="0" smtClean="0">
                <a:cs typeface="Times New Roman" panose="02020603050405020304" pitchFamily="18" charset="0"/>
              </a:rPr>
              <a:t> </a:t>
            </a:r>
            <a:r>
              <a:rPr lang="en-US" sz="2400" dirty="0" err="1" smtClean="0">
                <a:cs typeface="Times New Roman" panose="02020603050405020304" pitchFamily="18" charset="0"/>
              </a:rPr>
              <a:t>jumlah</a:t>
            </a:r>
            <a:r>
              <a:rPr lang="en-US" sz="2400" dirty="0" smtClean="0">
                <a:cs typeface="Times New Roman" panose="02020603050405020304" pitchFamily="18" charset="0"/>
              </a:rPr>
              <a:t> </a:t>
            </a:r>
            <a:r>
              <a:rPr lang="en-US" sz="2400" dirty="0" err="1" smtClean="0">
                <a:cs typeface="Times New Roman" panose="02020603050405020304" pitchFamily="18" charset="0"/>
              </a:rPr>
              <a:t>terbatas</a:t>
            </a:r>
            <a:r>
              <a:rPr lang="en-US" sz="2400" dirty="0">
                <a:cs typeface="Times New Roman" panose="02020603050405020304" pitchFamily="18" charset="0"/>
              </a:rPr>
              <a:t>.</a:t>
            </a:r>
            <a:r>
              <a:rPr lang="en-US" sz="2400" dirty="0" smtClean="0">
                <a:cs typeface="Times New Roman" panose="02020603050405020304" pitchFamily="18" charset="0"/>
              </a:rPr>
              <a:t> </a:t>
            </a:r>
            <a:r>
              <a:rPr lang="en-US" sz="2400" dirty="0" err="1">
                <a:cs typeface="Times New Roman" panose="02020603050405020304" pitchFamily="18" charset="0"/>
              </a:rPr>
              <a:t>D</a:t>
            </a:r>
            <a:r>
              <a:rPr lang="en-US" sz="2400" dirty="0" err="1" smtClean="0">
                <a:cs typeface="Times New Roman" panose="02020603050405020304" pitchFamily="18" charset="0"/>
              </a:rPr>
              <a:t>esainer</a:t>
            </a:r>
            <a:r>
              <a:rPr lang="en-US" sz="2400" dirty="0" smtClean="0">
                <a:cs typeface="Times New Roman" panose="02020603050405020304" pitchFamily="18" charset="0"/>
              </a:rPr>
              <a:t> </a:t>
            </a:r>
            <a:r>
              <a:rPr lang="en-US" sz="2400" dirty="0" err="1" smtClean="0">
                <a:cs typeface="Times New Roman" panose="02020603050405020304" pitchFamily="18" charset="0"/>
              </a:rPr>
              <a:t>merancang</a:t>
            </a:r>
            <a:r>
              <a:rPr lang="en-US" sz="2400" dirty="0" smtClean="0">
                <a:cs typeface="Times New Roman" panose="02020603050405020304" pitchFamily="18" charset="0"/>
              </a:rPr>
              <a:t>, </a:t>
            </a:r>
            <a:r>
              <a:rPr lang="en-US" sz="2400" dirty="0" err="1" smtClean="0">
                <a:cs typeface="Times New Roman" panose="02020603050405020304" pitchFamily="18" charset="0"/>
              </a:rPr>
              <a:t>meskipun</a:t>
            </a:r>
            <a:r>
              <a:rPr lang="en-US" sz="2400" dirty="0" smtClean="0">
                <a:cs typeface="Times New Roman" panose="02020603050405020304" pitchFamily="18" charset="0"/>
              </a:rPr>
              <a:t> </a:t>
            </a:r>
            <a:r>
              <a:rPr lang="en-US" sz="2400" dirty="0" err="1" smtClean="0">
                <a:cs typeface="Times New Roman" panose="02020603050405020304" pitchFamily="18" charset="0"/>
              </a:rPr>
              <a:t>kadang</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mengeksekusi</a:t>
            </a:r>
            <a:r>
              <a:rPr lang="en-US" sz="2400" dirty="0" smtClean="0">
                <a:cs typeface="Times New Roman" panose="02020603050405020304" pitchFamily="18" charset="0"/>
              </a:rPr>
              <a:t>, </a:t>
            </a:r>
            <a:r>
              <a:rPr lang="en-US" sz="2400" dirty="0" err="1" smtClean="0">
                <a:cs typeface="Times New Roman" panose="02020603050405020304" pitchFamily="18" charset="0"/>
              </a:rPr>
              <a:t>benda</a:t>
            </a:r>
            <a:r>
              <a:rPr lang="en-US" sz="2400" dirty="0" smtClean="0">
                <a:cs typeface="Times New Roman" panose="02020603050405020304" pitchFamily="18" charset="0"/>
              </a:rPr>
              <a:t> </a:t>
            </a:r>
            <a:r>
              <a:rPr lang="en-US" sz="2400" dirty="0" err="1" smtClean="0">
                <a:cs typeface="Times New Roman" panose="02020603050405020304" pitchFamily="18" charset="0"/>
              </a:rPr>
              <a:t>benda</a:t>
            </a:r>
            <a:r>
              <a:rPr lang="en-US" sz="2400" dirty="0" smtClean="0">
                <a:cs typeface="Times New Roman" panose="02020603050405020304" pitchFamily="18" charset="0"/>
              </a:rPr>
              <a:t> yg </a:t>
            </a:r>
            <a:r>
              <a:rPr lang="en-US" sz="2400" dirty="0" err="1" smtClean="0">
                <a:cs typeface="Times New Roman" panose="02020603050405020304" pitchFamily="18" charset="0"/>
              </a:rPr>
              <a:t>diproduksi</a:t>
            </a:r>
            <a:r>
              <a:rPr lang="en-US" sz="2400" dirty="0" smtClean="0">
                <a:cs typeface="Times New Roman" panose="02020603050405020304" pitchFamily="18" charset="0"/>
              </a:rPr>
              <a:t> </a:t>
            </a:r>
            <a:r>
              <a:rPr lang="en-US" sz="2400" dirty="0" err="1" smtClean="0">
                <a:cs typeface="Times New Roman" panose="02020603050405020304" pitchFamily="18" charset="0"/>
              </a:rPr>
              <a:t>secara</a:t>
            </a:r>
            <a:r>
              <a:rPr lang="en-US" sz="2400" dirty="0" smtClean="0">
                <a:cs typeface="Times New Roman" panose="02020603050405020304" pitchFamily="18" charset="0"/>
              </a:rPr>
              <a:t> </a:t>
            </a:r>
            <a:r>
              <a:rPr lang="en-US" sz="2400" dirty="0" err="1" smtClean="0">
                <a:cs typeface="Times New Roman" panose="02020603050405020304" pitchFamily="18" charset="0"/>
              </a:rPr>
              <a:t>massal</a:t>
            </a:r>
            <a:r>
              <a:rPr lang="en-US" sz="2400" dirty="0" smtClean="0">
                <a:cs typeface="Times New Roman" panose="02020603050405020304" pitchFamily="18" charset="0"/>
              </a:rPr>
              <a:t> dengan </a:t>
            </a:r>
            <a:r>
              <a:rPr lang="en-US" sz="2400" dirty="0" err="1" smtClean="0">
                <a:cs typeface="Times New Roman" panose="02020603050405020304" pitchFamily="18" charset="0"/>
              </a:rPr>
              <a:t>teknologi</a:t>
            </a:r>
            <a:r>
              <a:rPr lang="en-US" sz="2400" dirty="0" smtClean="0">
                <a:cs typeface="Times New Roman" panose="02020603050405020304" pitchFamily="18" charset="0"/>
              </a:rPr>
              <a:t> modern. </a:t>
            </a:r>
          </a:p>
          <a:p>
            <a:pPr marL="0" indent="0">
              <a:buNone/>
            </a:pPr>
            <a:r>
              <a:rPr lang="en-US" sz="2400" dirty="0" err="1" smtClean="0">
                <a:cs typeface="Times New Roman" panose="02020603050405020304" pitchFamily="18" charset="0"/>
              </a:rPr>
              <a:t>Pembagian</a:t>
            </a:r>
            <a:r>
              <a:rPr lang="en-US" sz="2400" dirty="0" smtClean="0">
                <a:cs typeface="Times New Roman" panose="02020603050405020304" pitchFamily="18" charset="0"/>
              </a:rPr>
              <a:t> </a:t>
            </a:r>
            <a:r>
              <a:rPr lang="en-US" sz="2400" dirty="0" err="1" smtClean="0">
                <a:cs typeface="Times New Roman" panose="02020603050405020304" pitchFamily="18" charset="0"/>
              </a:rPr>
              <a:t>spt</a:t>
            </a:r>
            <a:r>
              <a:rPr lang="en-US" sz="2400" dirty="0" smtClean="0">
                <a:cs typeface="Times New Roman" panose="02020603050405020304" pitchFamily="18" charset="0"/>
              </a:rPr>
              <a:t> </a:t>
            </a:r>
            <a:r>
              <a:rPr lang="en-US" sz="2400" dirty="0" err="1" smtClean="0">
                <a:cs typeface="Times New Roman" panose="02020603050405020304" pitchFamily="18" charset="0"/>
              </a:rPr>
              <a:t>ini</a:t>
            </a:r>
            <a:r>
              <a:rPr lang="en-US" sz="2400" dirty="0">
                <a:cs typeface="Times New Roman" panose="02020603050405020304" pitchFamily="18" charset="0"/>
              </a:rPr>
              <a:t> </a:t>
            </a:r>
            <a:r>
              <a:rPr lang="en-US" sz="2400" dirty="0" err="1" smtClean="0">
                <a:cs typeface="Times New Roman" panose="02020603050405020304" pitchFamily="18" charset="0"/>
              </a:rPr>
              <a:t>tidak</a:t>
            </a:r>
            <a:r>
              <a:rPr lang="en-US" sz="2400" dirty="0" smtClean="0">
                <a:cs typeface="Times New Roman" panose="02020603050405020304" pitchFamily="18" charset="0"/>
              </a:rPr>
              <a:t> </a:t>
            </a:r>
            <a:r>
              <a:rPr lang="en-US" sz="2400" dirty="0" err="1" smtClean="0">
                <a:cs typeface="Times New Roman" panose="02020603050405020304" pitchFamily="18" charset="0"/>
              </a:rPr>
              <a:t>disetujui</a:t>
            </a:r>
            <a:r>
              <a:rPr lang="en-US" sz="2400" dirty="0" smtClean="0">
                <a:cs typeface="Times New Roman" panose="02020603050405020304" pitchFamily="18" charset="0"/>
              </a:rPr>
              <a:t> Victor </a:t>
            </a:r>
            <a:r>
              <a:rPr lang="en-US" sz="2400" dirty="0" err="1">
                <a:cs typeface="Times New Roman" panose="02020603050405020304" pitchFamily="18" charset="0"/>
              </a:rPr>
              <a:t>P</a:t>
            </a:r>
            <a:r>
              <a:rPr lang="en-US" sz="2400" dirty="0" err="1" smtClean="0">
                <a:cs typeface="Times New Roman" panose="02020603050405020304" pitchFamily="18" charset="0"/>
              </a:rPr>
              <a:t>apanek. Katanya, setiap</a:t>
            </a:r>
            <a:r>
              <a:rPr lang="en-US" sz="2400" dirty="0" smtClean="0">
                <a:cs typeface="Times New Roman" panose="02020603050405020304" pitchFamily="18" charset="0"/>
              </a:rPr>
              <a:t> </a:t>
            </a:r>
            <a:r>
              <a:rPr lang="en-US" sz="2400" dirty="0" err="1" smtClean="0">
                <a:cs typeface="Times New Roman" panose="02020603050405020304" pitchFamily="18" charset="0"/>
              </a:rPr>
              <a:t>manusia</a:t>
            </a:r>
            <a:r>
              <a:rPr lang="en-US" sz="2400" dirty="0" smtClean="0">
                <a:cs typeface="Times New Roman" panose="02020603050405020304" pitchFamily="18" charset="0"/>
              </a:rPr>
              <a:t> </a:t>
            </a:r>
            <a:r>
              <a:rPr lang="en-US" sz="2400" dirty="0" err="1" smtClean="0">
                <a:cs typeface="Times New Roman" panose="02020603050405020304" pitchFamily="18" charset="0"/>
              </a:rPr>
              <a:t>adalah</a:t>
            </a:r>
            <a:r>
              <a:rPr lang="en-US" sz="2400" dirty="0" smtClean="0">
                <a:cs typeface="Times New Roman" panose="02020603050405020304" pitchFamily="18" charset="0"/>
              </a:rPr>
              <a:t> </a:t>
            </a:r>
            <a:r>
              <a:rPr lang="en-US" sz="2400" dirty="0" err="1" smtClean="0">
                <a:cs typeface="Times New Roman" panose="02020603050405020304" pitchFamily="18" charset="0"/>
              </a:rPr>
              <a:t>desainer</a:t>
            </a:r>
            <a:r>
              <a:rPr lang="en-US" sz="2400" dirty="0">
                <a:cs typeface="Times New Roman" panose="02020603050405020304" pitchFamily="18" charset="0"/>
              </a:rPr>
              <a:t>; d</a:t>
            </a:r>
            <a:r>
              <a:rPr lang="en-US" sz="2400" dirty="0" err="1" smtClean="0">
                <a:cs typeface="Times New Roman" panose="02020603050405020304" pitchFamily="18" charset="0"/>
              </a:rPr>
              <a:t>esain</a:t>
            </a:r>
            <a:r>
              <a:rPr lang="en-US" sz="2400" dirty="0" smtClean="0">
                <a:cs typeface="Times New Roman" panose="02020603050405020304" pitchFamily="18" charset="0"/>
              </a:rPr>
              <a:t>, </a:t>
            </a:r>
            <a:r>
              <a:rPr lang="en-US" sz="2400" dirty="0" err="1" smtClean="0">
                <a:cs typeface="Times New Roman" panose="02020603050405020304" pitchFamily="18" charset="0"/>
              </a:rPr>
              <a:t>adalah</a:t>
            </a:r>
            <a:r>
              <a:rPr lang="en-US" sz="2400" dirty="0" smtClean="0">
                <a:cs typeface="Times New Roman" panose="02020603050405020304" pitchFamily="18" charset="0"/>
              </a:rPr>
              <a:t> </a:t>
            </a:r>
            <a:r>
              <a:rPr lang="en-US" sz="2400" dirty="0" err="1" smtClean="0">
                <a:cs typeface="Times New Roman" panose="02020603050405020304" pitchFamily="18" charset="0"/>
              </a:rPr>
              <a:t>usaha</a:t>
            </a:r>
            <a:r>
              <a:rPr lang="en-US" sz="2400" dirty="0" smtClean="0">
                <a:cs typeface="Times New Roman" panose="02020603050405020304" pitchFamily="18" charset="0"/>
              </a:rPr>
              <a:t> </a:t>
            </a:r>
            <a:r>
              <a:rPr lang="en-US" sz="2400" dirty="0" err="1" smtClean="0">
                <a:cs typeface="Times New Roman" panose="02020603050405020304" pitchFamily="18" charset="0"/>
              </a:rPr>
              <a:t>sadar</a:t>
            </a:r>
            <a:r>
              <a:rPr lang="en-US" sz="2400" dirty="0" smtClean="0">
                <a:cs typeface="Times New Roman" panose="02020603050405020304" pitchFamily="18" charset="0"/>
              </a:rPr>
              <a:t> </a:t>
            </a:r>
            <a:r>
              <a:rPr lang="en-US" sz="2400" dirty="0" err="1" smtClean="0">
                <a:cs typeface="Times New Roman" panose="02020603050405020304" pitchFamily="18" charset="0"/>
              </a:rPr>
              <a:t>untuk</a:t>
            </a:r>
            <a:r>
              <a:rPr lang="en-US" sz="2400" dirty="0" smtClean="0">
                <a:cs typeface="Times New Roman" panose="02020603050405020304" pitchFamily="18" charset="0"/>
              </a:rPr>
              <a:t> </a:t>
            </a:r>
            <a:r>
              <a:rPr lang="en-US" sz="2400" dirty="0" err="1" smtClean="0">
                <a:cs typeface="Times New Roman" panose="02020603050405020304" pitchFamily="18" charset="0"/>
              </a:rPr>
              <a:t>membentuk</a:t>
            </a:r>
            <a:r>
              <a:rPr lang="en-US" sz="2400" dirty="0" smtClean="0">
                <a:cs typeface="Times New Roman" panose="02020603050405020304" pitchFamily="18" charset="0"/>
              </a:rPr>
              <a:t> </a:t>
            </a:r>
            <a:r>
              <a:rPr lang="en-US" sz="2400" dirty="0" err="1" smtClean="0">
                <a:cs typeface="Times New Roman" panose="02020603050405020304" pitchFamily="18" charset="0"/>
              </a:rPr>
              <a:t>tatanan</a:t>
            </a:r>
            <a:r>
              <a:rPr lang="en-US" sz="2400" dirty="0" smtClean="0">
                <a:cs typeface="Times New Roman" panose="02020603050405020304" pitchFamily="18" charset="0"/>
              </a:rPr>
              <a:t> yg </a:t>
            </a:r>
            <a:r>
              <a:rPr lang="en-US" sz="2400" dirty="0" err="1" smtClean="0">
                <a:cs typeface="Times New Roman" panose="02020603050405020304" pitchFamily="18" charset="0"/>
              </a:rPr>
              <a:t>bermakna</a:t>
            </a:r>
            <a:r>
              <a:rPr lang="en-US" sz="2400" dirty="0" smtClean="0">
                <a:cs typeface="Times New Roman" panose="02020603050405020304" pitchFamily="18" charset="0"/>
              </a:rPr>
              <a:t>; </a:t>
            </a:r>
            <a:r>
              <a:rPr lang="en-US" sz="2400" dirty="0" err="1" smtClean="0">
                <a:cs typeface="Times New Roman" panose="02020603050405020304" pitchFamily="18" charset="0"/>
              </a:rPr>
              <a:t>sedangkan</a:t>
            </a:r>
            <a:r>
              <a:rPr lang="en-US" sz="2400" dirty="0" smtClean="0">
                <a:cs typeface="Times New Roman" panose="02020603050405020304" pitchFamily="18" charset="0"/>
              </a:rPr>
              <a:t> </a:t>
            </a:r>
            <a:r>
              <a:rPr lang="en-US" sz="2400" dirty="0" err="1" smtClean="0">
                <a:cs typeface="Times New Roman" panose="02020603050405020304" pitchFamily="18" charset="0"/>
              </a:rPr>
              <a:t>tiap</a:t>
            </a:r>
            <a:r>
              <a:rPr lang="en-US" sz="2400" dirty="0" smtClean="0">
                <a:cs typeface="Times New Roman" panose="02020603050405020304" pitchFamily="18" charset="0"/>
              </a:rPr>
              <a:t> </a:t>
            </a:r>
            <a:r>
              <a:rPr lang="en-US" sz="2400" dirty="0" err="1" smtClean="0">
                <a:cs typeface="Times New Roman" panose="02020603050405020304" pitchFamily="18" charset="0"/>
              </a:rPr>
              <a:t>tindakan</a:t>
            </a:r>
            <a:r>
              <a:rPr lang="en-US" sz="2400" dirty="0" smtClean="0">
                <a:cs typeface="Times New Roman" panose="02020603050405020304" pitchFamily="18" charset="0"/>
              </a:rPr>
              <a:t> perancangan </a:t>
            </a:r>
            <a:r>
              <a:rPr lang="en-US" sz="2400" dirty="0" err="1" smtClean="0">
                <a:cs typeface="Times New Roman" panose="02020603050405020304" pitchFamily="18" charset="0"/>
              </a:rPr>
              <a:t>menuju</a:t>
            </a:r>
            <a:r>
              <a:rPr lang="en-US" sz="2400" dirty="0" smtClean="0">
                <a:cs typeface="Times New Roman" panose="02020603050405020304" pitchFamily="18" charset="0"/>
              </a:rPr>
              <a:t> </a:t>
            </a:r>
            <a:r>
              <a:rPr lang="en-US" sz="2400" dirty="0" err="1" smtClean="0">
                <a:cs typeface="Times New Roman" panose="02020603050405020304" pitchFamily="18" charset="0"/>
              </a:rPr>
              <a:t>tujuan</a:t>
            </a:r>
            <a:r>
              <a:rPr lang="en-US" sz="2400" dirty="0" smtClean="0">
                <a:cs typeface="Times New Roman" panose="02020603050405020304" pitchFamily="18" charset="0"/>
              </a:rPr>
              <a:t> yg </a:t>
            </a:r>
            <a:r>
              <a:rPr lang="en-US" sz="2400" dirty="0" err="1" smtClean="0">
                <a:cs typeface="Times New Roman" panose="02020603050405020304" pitchFamily="18" charset="0"/>
              </a:rPr>
              <a:t>diinginkan</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terprediksi</a:t>
            </a:r>
            <a:r>
              <a:rPr lang="en-US" sz="2400" dirty="0" smtClean="0">
                <a:cs typeface="Times New Roman" panose="02020603050405020304" pitchFamily="18" charset="0"/>
              </a:rPr>
              <a:t> </a:t>
            </a:r>
            <a:r>
              <a:rPr lang="en-US" sz="2400" dirty="0" err="1" smtClean="0">
                <a:cs typeface="Times New Roman" panose="02020603050405020304" pitchFamily="18" charset="0"/>
              </a:rPr>
              <a:t>merupakan</a:t>
            </a:r>
            <a:r>
              <a:rPr lang="en-US" sz="2400" dirty="0" smtClean="0">
                <a:cs typeface="Times New Roman" panose="02020603050405020304" pitchFamily="18" charset="0"/>
              </a:rPr>
              <a:t> proses </a:t>
            </a:r>
            <a:r>
              <a:rPr lang="en-US" sz="2400" dirty="0" err="1" smtClean="0">
                <a:cs typeface="Times New Roman" panose="02020603050405020304" pitchFamily="18" charset="0"/>
              </a:rPr>
              <a:t>desain</a:t>
            </a:r>
            <a:r>
              <a:rPr lang="en-US" sz="2400" dirty="0" smtClean="0">
                <a:cs typeface="Times New Roman" panose="02020603050405020304" pitchFamily="18" charset="0"/>
              </a:rPr>
              <a:t>. </a:t>
            </a:r>
            <a:r>
              <a:rPr lang="en-US" sz="2400" dirty="0" err="1" smtClean="0">
                <a:cs typeface="Times New Roman" panose="02020603050405020304" pitchFamily="18" charset="0"/>
              </a:rPr>
              <a:t>Di luar</a:t>
            </a:r>
            <a:r>
              <a:rPr lang="en-US" sz="2400" dirty="0" smtClean="0">
                <a:cs typeface="Times New Roman" panose="02020603050405020304" pitchFamily="18" charset="0"/>
              </a:rPr>
              <a:t> </a:t>
            </a:r>
            <a:r>
              <a:rPr lang="en-US" sz="2400" dirty="0" err="1">
                <a:cs typeface="Times New Roman" panose="02020603050405020304" pitchFamily="18" charset="0"/>
              </a:rPr>
              <a:t>B</a:t>
            </a:r>
            <a:r>
              <a:rPr lang="en-US" sz="2400" dirty="0" err="1" smtClean="0">
                <a:cs typeface="Times New Roman" panose="02020603050405020304" pitchFamily="18" charset="0"/>
              </a:rPr>
              <a:t>arat</a:t>
            </a:r>
            <a:r>
              <a:rPr lang="en-US" sz="2400" dirty="0" smtClean="0">
                <a:cs typeface="Times New Roman" panose="02020603050405020304" pitchFamily="18" charset="0"/>
              </a:rPr>
              <a:t>, </a:t>
            </a:r>
            <a:r>
              <a:rPr lang="en-US" sz="2400" dirty="0" err="1" smtClean="0">
                <a:cs typeface="Times New Roman" panose="02020603050405020304" pitchFamily="18" charset="0"/>
              </a:rPr>
              <a:t>sebelum</a:t>
            </a:r>
            <a:r>
              <a:rPr lang="en-US" sz="2400" dirty="0" smtClean="0">
                <a:cs typeface="Times New Roman" panose="02020603050405020304" pitchFamily="18" charset="0"/>
              </a:rPr>
              <a:t> </a:t>
            </a:r>
            <a:r>
              <a:rPr lang="en-US" sz="2400" dirty="0" err="1" smtClean="0">
                <a:cs typeface="Times New Roman" panose="02020603050405020304" pitchFamily="18" charset="0"/>
              </a:rPr>
              <a:t>menggunakan</a:t>
            </a:r>
            <a:r>
              <a:rPr lang="en-US" sz="2400" dirty="0" smtClean="0">
                <a:cs typeface="Times New Roman" panose="02020603050405020304" pitchFamily="18" charset="0"/>
              </a:rPr>
              <a:t> parameter </a:t>
            </a:r>
            <a:r>
              <a:rPr lang="en-US" sz="2400" dirty="0" err="1" smtClean="0">
                <a:cs typeface="Times New Roman" panose="02020603050405020304" pitchFamily="18" charset="0"/>
              </a:rPr>
              <a:t>estetika</a:t>
            </a:r>
            <a:r>
              <a:rPr lang="en-US" sz="2400" dirty="0" smtClean="0">
                <a:cs typeface="Times New Roman" panose="02020603050405020304" pitchFamily="18" charset="0"/>
              </a:rPr>
              <a:t> modern, </a:t>
            </a:r>
            <a:r>
              <a:rPr lang="en-US" sz="2400" dirty="0" err="1" smtClean="0">
                <a:cs typeface="Times New Roman" panose="02020603050405020304" pitchFamily="18" charset="0"/>
              </a:rPr>
              <a:t>pembedaan</a:t>
            </a:r>
            <a:r>
              <a:rPr lang="en-US" sz="2400" dirty="0" smtClean="0">
                <a:cs typeface="Times New Roman" panose="02020603050405020304" pitchFamily="18" charset="0"/>
              </a:rPr>
              <a:t>, </a:t>
            </a:r>
            <a:r>
              <a:rPr lang="en-US" sz="2400" dirty="0" err="1" smtClean="0">
                <a:cs typeface="Times New Roman" panose="02020603050405020304" pitchFamily="18" charset="0"/>
              </a:rPr>
              <a:t>apalagi</a:t>
            </a:r>
            <a:r>
              <a:rPr lang="en-US" sz="2400" dirty="0" smtClean="0">
                <a:cs typeface="Times New Roman" panose="02020603050405020304" pitchFamily="18" charset="0"/>
              </a:rPr>
              <a:t> </a:t>
            </a:r>
            <a:r>
              <a:rPr lang="en-US" sz="2400" dirty="0" err="1" smtClean="0">
                <a:cs typeface="Times New Roman" panose="02020603050405020304" pitchFamily="18" charset="0"/>
              </a:rPr>
              <a:t>pelevelan</a:t>
            </a:r>
            <a:r>
              <a:rPr lang="en-US" sz="2400" dirty="0" smtClean="0">
                <a:cs typeface="Times New Roman" panose="02020603050405020304" pitchFamily="18" charset="0"/>
              </a:rPr>
              <a:t>, antara artist, </a:t>
            </a:r>
            <a:r>
              <a:rPr lang="en-US" sz="2400" dirty="0" err="1" smtClean="0">
                <a:cs typeface="Times New Roman" panose="02020603050405020304" pitchFamily="18" charset="0"/>
              </a:rPr>
              <a:t>pengrajin</a:t>
            </a:r>
            <a:r>
              <a:rPr lang="en-US" sz="2400" dirty="0" smtClean="0">
                <a:cs typeface="Times New Roman" panose="02020603050405020304" pitchFamily="18" charset="0"/>
              </a:rPr>
              <a:t>, </a:t>
            </a:r>
            <a:r>
              <a:rPr lang="en-US" sz="2400" dirty="0" err="1" smtClean="0">
                <a:cs typeface="Times New Roman" panose="02020603050405020304" pitchFamily="18" charset="0"/>
              </a:rPr>
              <a:t>desainer</a:t>
            </a:r>
            <a:r>
              <a:rPr lang="en-US" sz="2400" dirty="0" smtClean="0">
                <a:cs typeface="Times New Roman" panose="02020603050405020304" pitchFamily="18" charset="0"/>
              </a:rPr>
              <a:t>, </a:t>
            </a:r>
            <a:r>
              <a:rPr lang="en-US" sz="2400" dirty="0" err="1" smtClean="0">
                <a:cs typeface="Times New Roman" panose="02020603050405020304" pitchFamily="18" charset="0"/>
              </a:rPr>
              <a:t>tukang</a:t>
            </a:r>
            <a:r>
              <a:rPr lang="en-US" sz="2400" dirty="0" smtClean="0">
                <a:cs typeface="Times New Roman" panose="02020603050405020304" pitchFamily="18" charset="0"/>
              </a:rPr>
              <a:t>, </a:t>
            </a:r>
            <a:r>
              <a:rPr lang="en-US" sz="2400" dirty="0" err="1" smtClean="0">
                <a:cs typeface="Times New Roman" panose="02020603050405020304" pitchFamily="18" charset="0"/>
              </a:rPr>
              <a:t>maupun</a:t>
            </a:r>
            <a:r>
              <a:rPr lang="en-US" sz="2400" dirty="0" smtClean="0">
                <a:cs typeface="Times New Roman" panose="02020603050405020304" pitchFamily="18" charset="0"/>
              </a:rPr>
              <a:t> yang lain </a:t>
            </a:r>
            <a:r>
              <a:rPr lang="en-US" sz="2400" dirty="0" err="1" smtClean="0">
                <a:cs typeface="Times New Roman" panose="02020603050405020304" pitchFamily="18" charset="0"/>
              </a:rPr>
              <a:t>tidak</a:t>
            </a:r>
            <a:r>
              <a:rPr lang="en-US" sz="2400" dirty="0" smtClean="0">
                <a:cs typeface="Times New Roman" panose="02020603050405020304" pitchFamily="18" charset="0"/>
              </a:rPr>
              <a:t> </a:t>
            </a:r>
            <a:r>
              <a:rPr lang="en-US" sz="2400" dirty="0" err="1" smtClean="0">
                <a:cs typeface="Times New Roman" panose="02020603050405020304" pitchFamily="18" charset="0"/>
              </a:rPr>
              <a:t>ada</a:t>
            </a:r>
            <a:r>
              <a:rPr lang="en-US" sz="2400" dirty="0" smtClean="0">
                <a:cs typeface="Times New Roman" panose="02020603050405020304" pitchFamily="18" charset="0"/>
              </a:rPr>
              <a:t>. </a:t>
            </a:r>
            <a:r>
              <a:rPr lang="en-US" sz="2400" dirty="0" err="1" smtClean="0">
                <a:cs typeface="Times New Roman" panose="02020603050405020304" pitchFamily="18" charset="0"/>
              </a:rPr>
              <a:t>Bahkan</a:t>
            </a:r>
            <a:r>
              <a:rPr lang="en-US" sz="2400" dirty="0" smtClean="0">
                <a:cs typeface="Times New Roman" panose="02020603050405020304" pitchFamily="18" charset="0"/>
              </a:rPr>
              <a:t>, </a:t>
            </a:r>
            <a:r>
              <a:rPr lang="en-US" sz="2400" dirty="0" err="1" smtClean="0">
                <a:cs typeface="Times New Roman" panose="02020603050405020304" pitchFamily="18" charset="0"/>
              </a:rPr>
              <a:t>pembedaan</a:t>
            </a:r>
            <a:r>
              <a:rPr lang="en-US" sz="2400" dirty="0" smtClean="0">
                <a:cs typeface="Times New Roman" panose="02020603050405020304" pitchFamily="18" charset="0"/>
              </a:rPr>
              <a:t> </a:t>
            </a:r>
            <a:r>
              <a:rPr lang="en-US" sz="2400" dirty="0" err="1" smtClean="0">
                <a:cs typeface="Times New Roman" panose="02020603050405020304" pitchFamily="18" charset="0"/>
              </a:rPr>
              <a:t>aktivitas</a:t>
            </a:r>
            <a:r>
              <a:rPr lang="en-US" sz="2400" dirty="0" smtClean="0">
                <a:cs typeface="Times New Roman" panose="02020603050405020304" pitchFamily="18" charset="0"/>
              </a:rPr>
              <a:t> </a:t>
            </a:r>
            <a:r>
              <a:rPr lang="en-US" sz="2400" dirty="0" err="1" smtClean="0">
                <a:cs typeface="Times New Roman" panose="02020603050405020304" pitchFamily="18" charset="0"/>
              </a:rPr>
              <a:t>seni</a:t>
            </a:r>
            <a:r>
              <a:rPr lang="en-US" sz="2400" dirty="0" smtClean="0">
                <a:cs typeface="Times New Roman" panose="02020603050405020304" pitchFamily="18" charset="0"/>
              </a:rPr>
              <a:t> </a:t>
            </a:r>
            <a:r>
              <a:rPr lang="en-US" sz="2400" dirty="0" err="1" smtClean="0">
                <a:cs typeface="Times New Roman" panose="02020603050405020304" pitchFamily="18" charset="0"/>
              </a:rPr>
              <a:t>dan</a:t>
            </a:r>
            <a:r>
              <a:rPr lang="en-US" sz="2400" dirty="0" smtClean="0">
                <a:cs typeface="Times New Roman" panose="02020603050405020304" pitchFamily="18" charset="0"/>
              </a:rPr>
              <a:t> </a:t>
            </a:r>
            <a:r>
              <a:rPr lang="en-US" sz="2400" dirty="0" err="1" smtClean="0">
                <a:cs typeface="Times New Roman" panose="02020603050405020304" pitchFamily="18" charset="0"/>
              </a:rPr>
              <a:t>bukan</a:t>
            </a:r>
            <a:r>
              <a:rPr lang="en-US" sz="2400" dirty="0" smtClean="0">
                <a:cs typeface="Times New Roman" panose="02020603050405020304" pitchFamily="18" charset="0"/>
              </a:rPr>
              <a:t> s</a:t>
            </a:r>
            <a:r>
              <a:rPr lang="en-US" sz="2400" dirty="0" err="1" smtClean="0">
                <a:cs typeface="Times New Roman" panose="02020603050405020304" pitchFamily="18" charset="0"/>
              </a:rPr>
              <a:t>eni</a:t>
            </a:r>
            <a:r>
              <a:rPr lang="en-US" sz="2400" dirty="0" smtClean="0">
                <a:cs typeface="Times New Roman" panose="02020603050405020304" pitchFamily="18" charset="0"/>
              </a:rPr>
              <a:t> </a:t>
            </a:r>
            <a:r>
              <a:rPr lang="en-US" sz="2400" dirty="0" err="1" smtClean="0">
                <a:cs typeface="Times New Roman" panose="02020603050405020304" pitchFamily="18" charset="0"/>
              </a:rPr>
              <a:t>dlm</a:t>
            </a:r>
            <a:r>
              <a:rPr lang="en-US" sz="2400" dirty="0" smtClean="0">
                <a:cs typeface="Times New Roman" panose="02020603050405020304" pitchFamily="18" charset="0"/>
              </a:rPr>
              <a:t> </a:t>
            </a:r>
            <a:r>
              <a:rPr lang="en-US" sz="2400" dirty="0" err="1" smtClean="0">
                <a:cs typeface="Times New Roman" panose="02020603050405020304" pitchFamily="18" charset="0"/>
              </a:rPr>
              <a:t>pengertian</a:t>
            </a:r>
            <a:r>
              <a:rPr lang="en-US" sz="2400" dirty="0" smtClean="0">
                <a:cs typeface="Times New Roman" panose="02020603050405020304" pitchFamily="18" charset="0"/>
              </a:rPr>
              <a:t> modern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diabaikan</a:t>
            </a:r>
            <a:r>
              <a:rPr lang="en-US" sz="2400" dirty="0" smtClean="0">
                <a:cs typeface="Times New Roman" panose="02020603050405020304" pitchFamily="18" charset="0"/>
              </a:rPr>
              <a:t>. </a:t>
            </a:r>
            <a:r>
              <a:rPr lang="en-US" sz="2400" dirty="0" err="1" smtClean="0">
                <a:cs typeface="Times New Roman" panose="02020603050405020304" pitchFamily="18" charset="0"/>
              </a:rPr>
              <a:t>Masyarakat</a:t>
            </a:r>
            <a:r>
              <a:rPr lang="en-US" sz="2400" dirty="0" smtClean="0">
                <a:cs typeface="Times New Roman" panose="02020603050405020304" pitchFamily="18" charset="0"/>
              </a:rPr>
              <a:t> </a:t>
            </a:r>
            <a:r>
              <a:rPr lang="en-US" sz="2400" dirty="0" err="1">
                <a:cs typeface="Times New Roman" panose="02020603050405020304" pitchFamily="18" charset="0"/>
              </a:rPr>
              <a:t>J</a:t>
            </a:r>
            <a:r>
              <a:rPr lang="en-US" sz="2400" dirty="0" err="1" smtClean="0">
                <a:cs typeface="Times New Roman" panose="02020603050405020304" pitchFamily="18" charset="0"/>
              </a:rPr>
              <a:t>awa</a:t>
            </a:r>
            <a:r>
              <a:rPr lang="en-US" sz="2400" dirty="0" smtClean="0">
                <a:cs typeface="Times New Roman" panose="02020603050405020304" pitchFamily="18" charset="0"/>
              </a:rPr>
              <a:t>, </a:t>
            </a:r>
            <a:r>
              <a:rPr lang="en-US" sz="2400" dirty="0" err="1" smtClean="0">
                <a:cs typeface="Times New Roman" panose="02020603050405020304" pitchFamily="18" charset="0"/>
              </a:rPr>
              <a:t>misalnya</a:t>
            </a:r>
            <a:r>
              <a:rPr lang="en-US" sz="2400" dirty="0" smtClean="0">
                <a:cs typeface="Times New Roman" panose="02020603050405020304" pitchFamily="18" charset="0"/>
              </a:rPr>
              <a:t>, </a:t>
            </a:r>
            <a:r>
              <a:rPr lang="en-US" sz="2400" dirty="0" err="1" smtClean="0">
                <a:cs typeface="Times New Roman" panose="02020603050405020304" pitchFamily="18" charset="0"/>
              </a:rPr>
              <a:t>menggunakan</a:t>
            </a:r>
            <a:r>
              <a:rPr lang="en-US" sz="2400" dirty="0" smtClean="0">
                <a:cs typeface="Times New Roman" panose="02020603050405020304" pitchFamily="18" charset="0"/>
              </a:rPr>
              <a:t> </a:t>
            </a:r>
            <a:r>
              <a:rPr lang="en-US" sz="2400" dirty="0" err="1" smtClean="0">
                <a:cs typeface="Times New Roman" panose="02020603050405020304" pitchFamily="18" charset="0"/>
              </a:rPr>
              <a:t>istilah</a:t>
            </a:r>
            <a:r>
              <a:rPr lang="en-US" sz="2400" dirty="0" smtClean="0">
                <a:cs typeface="Times New Roman" panose="02020603050405020304" pitchFamily="18" charset="0"/>
              </a:rPr>
              <a:t> batik </a:t>
            </a:r>
            <a:r>
              <a:rPr lang="en-US" sz="2400" dirty="0" err="1" smtClean="0">
                <a:cs typeface="Times New Roman" panose="02020603050405020304" pitchFamily="18" charset="0"/>
              </a:rPr>
              <a:t>tulis</a:t>
            </a:r>
            <a:r>
              <a:rPr lang="en-US" sz="2400" dirty="0" smtClean="0">
                <a:cs typeface="Times New Roman" panose="02020603050405020304" pitchFamily="18" charset="0"/>
              </a:rPr>
              <a:t> </a:t>
            </a:r>
            <a:r>
              <a:rPr lang="en-US" sz="2400" dirty="0" err="1" smtClean="0">
                <a:cs typeface="Times New Roman" panose="02020603050405020304" pitchFamily="18" charset="0"/>
              </a:rPr>
              <a:t>untuk</a:t>
            </a:r>
            <a:r>
              <a:rPr lang="en-US" sz="2400" dirty="0" smtClean="0">
                <a:cs typeface="Times New Roman" panose="02020603050405020304" pitchFamily="18" charset="0"/>
              </a:rPr>
              <a:t> batik yg </a:t>
            </a:r>
            <a:r>
              <a:rPr lang="en-US" sz="2400" dirty="0" err="1" smtClean="0">
                <a:cs typeface="Times New Roman" panose="02020603050405020304" pitchFamily="18" charset="0"/>
              </a:rPr>
              <a:t>dibuat</a:t>
            </a:r>
            <a:r>
              <a:rPr lang="en-US" sz="2400" dirty="0" smtClean="0">
                <a:cs typeface="Times New Roman" panose="02020603050405020304" pitchFamily="18" charset="0"/>
              </a:rPr>
              <a:t> </a:t>
            </a:r>
            <a:r>
              <a:rPr lang="en-US" sz="2400" dirty="0" err="1" smtClean="0">
                <a:cs typeface="Times New Roman" panose="02020603050405020304" pitchFamily="18" charset="0"/>
              </a:rPr>
              <a:t>dgn</a:t>
            </a:r>
            <a:r>
              <a:rPr lang="en-US" sz="2400" dirty="0" smtClean="0">
                <a:cs typeface="Times New Roman" panose="02020603050405020304" pitchFamily="18" charset="0"/>
              </a:rPr>
              <a:t> canting. </a:t>
            </a:r>
            <a:r>
              <a:rPr lang="en-US" sz="2400" dirty="0" err="1" smtClean="0">
                <a:cs typeface="Times New Roman" panose="02020603050405020304" pitchFamily="18" charset="0"/>
              </a:rPr>
              <a:t>Istilah</a:t>
            </a:r>
            <a:r>
              <a:rPr lang="en-US" sz="2400" dirty="0" smtClean="0">
                <a:cs typeface="Times New Roman" panose="02020603050405020304" pitchFamily="18" charset="0"/>
              </a:rPr>
              <a:t> batik </a:t>
            </a:r>
            <a:r>
              <a:rPr lang="en-US" sz="2400" dirty="0" err="1" smtClean="0">
                <a:cs typeface="Times New Roman" panose="02020603050405020304" pitchFamily="18" charset="0"/>
              </a:rPr>
              <a:t>tulis</a:t>
            </a:r>
            <a:r>
              <a:rPr lang="en-US" sz="2400" dirty="0" smtClean="0">
                <a:cs typeface="Times New Roman" panose="02020603050405020304" pitchFamily="18" charset="0"/>
              </a:rPr>
              <a:t>, </a:t>
            </a:r>
            <a:r>
              <a:rPr lang="en-US" sz="2400" dirty="0" err="1" smtClean="0">
                <a:cs typeface="Times New Roman" panose="02020603050405020304" pitchFamily="18" charset="0"/>
              </a:rPr>
              <a:t>bukan</a:t>
            </a:r>
            <a:r>
              <a:rPr lang="en-US" sz="2400" dirty="0" smtClean="0">
                <a:cs typeface="Times New Roman" panose="02020603050405020304" pitchFamily="18" charset="0"/>
              </a:rPr>
              <a:t> batik </a:t>
            </a:r>
            <a:r>
              <a:rPr lang="en-US" sz="2400" dirty="0" err="1" smtClean="0">
                <a:cs typeface="Times New Roman" panose="02020603050405020304" pitchFamily="18" charset="0"/>
              </a:rPr>
              <a:t>lukis</a:t>
            </a:r>
            <a:r>
              <a:rPr lang="en-US" sz="2400" dirty="0" smtClean="0">
                <a:cs typeface="Times New Roman" panose="02020603050405020304" pitchFamily="18" charset="0"/>
              </a:rPr>
              <a:t> </a:t>
            </a:r>
            <a:r>
              <a:rPr lang="en-US" sz="2400" dirty="0" err="1" smtClean="0">
                <a:cs typeface="Times New Roman" panose="02020603050405020304" pitchFamily="18" charset="0"/>
              </a:rPr>
              <a:t>atau</a:t>
            </a:r>
            <a:r>
              <a:rPr lang="en-US" sz="2400" dirty="0" smtClean="0">
                <a:cs typeface="Times New Roman" panose="02020603050405020304" pitchFamily="18" charset="0"/>
              </a:rPr>
              <a:t> batik </a:t>
            </a:r>
            <a:r>
              <a:rPr lang="en-US" sz="2400" dirty="0" err="1" smtClean="0">
                <a:cs typeface="Times New Roman" panose="02020603050405020304" pitchFamily="18" charset="0"/>
              </a:rPr>
              <a:t>gambar</a:t>
            </a:r>
            <a:r>
              <a:rPr lang="en-US" sz="2400" dirty="0" smtClean="0">
                <a:cs typeface="Times New Roman" panose="02020603050405020304" pitchFamily="18" charset="0"/>
              </a:rPr>
              <a:t>, </a:t>
            </a:r>
            <a:r>
              <a:rPr lang="en-US" sz="2400" dirty="0" err="1" smtClean="0">
                <a:cs typeface="Times New Roman" panose="02020603050405020304" pitchFamily="18" charset="0"/>
              </a:rPr>
              <a:t>mengindikasiakan</a:t>
            </a:r>
            <a:r>
              <a:rPr lang="en-US" sz="2400" dirty="0" smtClean="0">
                <a:cs typeface="Times New Roman" panose="02020603050405020304" pitchFamily="18" charset="0"/>
              </a:rPr>
              <a:t> </a:t>
            </a:r>
            <a:r>
              <a:rPr lang="en-US" sz="2400" dirty="0" err="1" smtClean="0">
                <a:cs typeface="Times New Roman" panose="02020603050405020304" pitchFamily="18" charset="0"/>
              </a:rPr>
              <a:t>ketiadaan</a:t>
            </a:r>
            <a:r>
              <a:rPr lang="en-US" sz="2400" dirty="0" smtClean="0">
                <a:cs typeface="Times New Roman" panose="02020603050405020304" pitchFamily="18" charset="0"/>
              </a:rPr>
              <a:t> </a:t>
            </a:r>
            <a:r>
              <a:rPr lang="en-US" sz="2400" dirty="0" err="1" smtClean="0">
                <a:cs typeface="Times New Roman" panose="02020603050405020304" pitchFamily="18" charset="0"/>
              </a:rPr>
              <a:t>pembedaan</a:t>
            </a:r>
            <a:r>
              <a:rPr lang="en-US" sz="2400" dirty="0" smtClean="0">
                <a:cs typeface="Times New Roman" panose="02020603050405020304" pitchFamily="18" charset="0"/>
              </a:rPr>
              <a:t> </a:t>
            </a:r>
            <a:r>
              <a:rPr lang="en-US" sz="2400" dirty="0" err="1" smtClean="0">
                <a:cs typeface="Times New Roman" panose="02020603050405020304" pitchFamily="18" charset="0"/>
              </a:rPr>
              <a:t>esensial</a:t>
            </a:r>
            <a:r>
              <a:rPr lang="en-US" sz="2400" dirty="0" smtClean="0">
                <a:cs typeface="Times New Roman" panose="02020603050405020304" pitchFamily="18" charset="0"/>
              </a:rPr>
              <a:t> antara </a:t>
            </a:r>
            <a:r>
              <a:rPr lang="en-US" sz="2400" dirty="0" err="1" smtClean="0">
                <a:cs typeface="Times New Roman" panose="02020603050405020304" pitchFamily="18" charset="0"/>
              </a:rPr>
              <a:t>aktivitas</a:t>
            </a:r>
            <a:r>
              <a:rPr lang="en-US" sz="2400" dirty="0" smtClean="0">
                <a:cs typeface="Times New Roman" panose="02020603050405020304" pitchFamily="18" charset="0"/>
              </a:rPr>
              <a:t> </a:t>
            </a:r>
            <a:r>
              <a:rPr lang="en-US" sz="2400" dirty="0" err="1" smtClean="0">
                <a:cs typeface="Times New Roman" panose="02020603050405020304" pitchFamily="18" charset="0"/>
              </a:rPr>
              <a:t>penulis</a:t>
            </a:r>
            <a:r>
              <a:rPr lang="en-US" sz="2400" dirty="0" smtClean="0">
                <a:cs typeface="Times New Roman" panose="02020603050405020304" pitchFamily="18" charset="0"/>
              </a:rPr>
              <a:t> </a:t>
            </a:r>
            <a:r>
              <a:rPr lang="en-US" sz="2400" dirty="0" err="1" smtClean="0">
                <a:cs typeface="Times New Roman" panose="02020603050405020304" pitchFamily="18" charset="0"/>
              </a:rPr>
              <a:t>dengan</a:t>
            </a:r>
            <a:r>
              <a:rPr lang="en-US" sz="2400" dirty="0" smtClean="0">
                <a:cs typeface="Times New Roman" panose="02020603050405020304" pitchFamily="18" charset="0"/>
              </a:rPr>
              <a:t> </a:t>
            </a:r>
            <a:r>
              <a:rPr lang="en-US" sz="2400" dirty="0" err="1" smtClean="0">
                <a:cs typeface="Times New Roman" panose="02020603050405020304" pitchFamily="18" charset="0"/>
              </a:rPr>
              <a:t>pelukis</a:t>
            </a:r>
            <a:r>
              <a:rPr lang="en-US" sz="2400" dirty="0" smtClean="0">
                <a:cs typeface="Times New Roman" panose="02020603050405020304" pitchFamily="18" charset="0"/>
              </a:rPr>
              <a:t> </a:t>
            </a:r>
            <a:r>
              <a:rPr lang="en-US" sz="2400" dirty="0" err="1" smtClean="0">
                <a:cs typeface="Times New Roman" panose="02020603050405020304" pitchFamily="18" charset="0"/>
              </a:rPr>
              <a:t>atau</a:t>
            </a:r>
            <a:r>
              <a:rPr lang="en-US" sz="2400" dirty="0" smtClean="0">
                <a:cs typeface="Times New Roman" panose="02020603050405020304" pitchFamily="18" charset="0"/>
              </a:rPr>
              <a:t> penggambar. Di </a:t>
            </a:r>
            <a:r>
              <a:rPr lang="en-US" sz="2400" dirty="0" err="1" smtClean="0">
                <a:cs typeface="Times New Roman" panose="02020603050405020304" pitchFamily="18" charset="0"/>
              </a:rPr>
              <a:t>luar</a:t>
            </a:r>
            <a:r>
              <a:rPr lang="en-US" sz="2400" dirty="0" smtClean="0">
                <a:cs typeface="Times New Roman" panose="02020603050405020304" pitchFamily="18" charset="0"/>
              </a:rPr>
              <a:t> </a:t>
            </a:r>
            <a:r>
              <a:rPr lang="en-US" sz="2400" dirty="0" err="1" smtClean="0">
                <a:cs typeface="Times New Roman" panose="02020603050405020304" pitchFamily="18" charset="0"/>
              </a:rPr>
              <a:t>tradisi</a:t>
            </a:r>
            <a:r>
              <a:rPr lang="en-US" sz="2400" dirty="0" smtClean="0">
                <a:cs typeface="Times New Roman" panose="02020603050405020304" pitchFamily="18" charset="0"/>
              </a:rPr>
              <a:t> </a:t>
            </a:r>
            <a:r>
              <a:rPr lang="en-US" sz="2400" dirty="0" err="1">
                <a:cs typeface="Times New Roman" panose="02020603050405020304" pitchFamily="18" charset="0"/>
              </a:rPr>
              <a:t>B</a:t>
            </a:r>
            <a:r>
              <a:rPr lang="en-US" sz="2400" dirty="0" err="1" smtClean="0">
                <a:cs typeface="Times New Roman" panose="02020603050405020304" pitchFamily="18" charset="0"/>
              </a:rPr>
              <a:t>arat</a:t>
            </a:r>
            <a:r>
              <a:rPr lang="en-US" sz="2400" dirty="0" smtClean="0">
                <a:cs typeface="Times New Roman" panose="02020603050405020304" pitchFamily="18" charset="0"/>
              </a:rPr>
              <a:t> modern, </a:t>
            </a:r>
            <a:r>
              <a:rPr lang="en-US" sz="2400" dirty="0" err="1" smtClean="0">
                <a:cs typeface="Times New Roman" panose="02020603050405020304" pitchFamily="18" charset="0"/>
              </a:rPr>
              <a:t>pembuatan</a:t>
            </a:r>
            <a:r>
              <a:rPr lang="en-US" sz="2400" dirty="0" smtClean="0">
                <a:cs typeface="Times New Roman" panose="02020603050405020304" pitchFamily="18" charset="0"/>
              </a:rPr>
              <a:t> </a:t>
            </a:r>
            <a:r>
              <a:rPr lang="en-US" sz="2400" dirty="0" err="1" smtClean="0">
                <a:cs typeface="Times New Roman" panose="02020603050405020304" pitchFamily="18" charset="0"/>
              </a:rPr>
              <a:t>karya</a:t>
            </a:r>
            <a:r>
              <a:rPr lang="en-US" sz="2400" dirty="0" smtClean="0">
                <a:cs typeface="Times New Roman" panose="02020603050405020304" pitchFamily="18" charset="0"/>
              </a:rPr>
              <a:t> </a:t>
            </a:r>
            <a:r>
              <a:rPr lang="en-US" sz="2400" dirty="0" err="1" smtClean="0">
                <a:cs typeface="Times New Roman" panose="02020603050405020304" pitchFamily="18" charset="0"/>
              </a:rPr>
              <a:t>seni</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bukan</a:t>
            </a:r>
            <a:r>
              <a:rPr lang="en-US" sz="2400" dirty="0" smtClean="0">
                <a:cs typeface="Times New Roman" panose="02020603050405020304" pitchFamily="18" charset="0"/>
              </a:rPr>
              <a:t> </a:t>
            </a:r>
            <a:r>
              <a:rPr lang="en-US" sz="2400" dirty="0" err="1" smtClean="0">
                <a:cs typeface="Times New Roman" panose="02020603050405020304" pitchFamily="18" charset="0"/>
              </a:rPr>
              <a:t>hanya</a:t>
            </a:r>
            <a:r>
              <a:rPr lang="en-US" sz="2400" dirty="0" smtClean="0">
                <a:cs typeface="Times New Roman" panose="02020603050405020304" pitchFamily="18" charset="0"/>
              </a:rPr>
              <a:t> </a:t>
            </a:r>
            <a:r>
              <a:rPr lang="en-US" sz="2400" dirty="0" err="1" smtClean="0">
                <a:cs typeface="Times New Roman" panose="02020603050405020304" pitchFamily="18" charset="0"/>
              </a:rPr>
              <a:t>menjadi</a:t>
            </a:r>
            <a:r>
              <a:rPr lang="en-US" sz="2400" dirty="0" smtClean="0">
                <a:cs typeface="Times New Roman" panose="02020603050405020304" pitchFamily="18" charset="0"/>
              </a:rPr>
              <a:t> </a:t>
            </a:r>
            <a:r>
              <a:rPr lang="en-US" sz="2400" dirty="0" err="1" smtClean="0">
                <a:cs typeface="Times New Roman" panose="02020603050405020304" pitchFamily="18" charset="0"/>
              </a:rPr>
              <a:t>tugas</a:t>
            </a:r>
            <a:r>
              <a:rPr lang="en-US" sz="2400" dirty="0" smtClean="0">
                <a:cs typeface="Times New Roman" panose="02020603050405020304" pitchFamily="18" charset="0"/>
              </a:rPr>
              <a:t> </a:t>
            </a:r>
            <a:r>
              <a:rPr lang="en-US" sz="2400" dirty="0" err="1" smtClean="0">
                <a:cs typeface="Times New Roman" panose="02020603050405020304" pitchFamily="18" charset="0"/>
              </a:rPr>
              <a:t>seniman</a:t>
            </a:r>
            <a:r>
              <a:rPr lang="en-US" sz="2400" dirty="0" smtClean="0">
                <a:cs typeface="Times New Roman" panose="02020603050405020304" pitchFamily="18" charset="0"/>
              </a:rPr>
              <a:t>. Para </a:t>
            </a:r>
            <a:r>
              <a:rPr lang="en-US" sz="2400" dirty="0" err="1" smtClean="0">
                <a:cs typeface="Times New Roman" panose="02020603050405020304" pitchFamily="18" charset="0"/>
              </a:rPr>
              <a:t>bangsawan</a:t>
            </a:r>
            <a:r>
              <a:rPr lang="en-US" sz="2400" dirty="0" smtClean="0">
                <a:cs typeface="Times New Roman" panose="02020603050405020304" pitchFamily="18" charset="0"/>
              </a:rPr>
              <a:t> </a:t>
            </a:r>
            <a:r>
              <a:rPr lang="en-US" sz="2400" dirty="0" err="1" smtClean="0">
                <a:cs typeface="Times New Roman" panose="02020603050405020304" pitchFamily="18" charset="0"/>
              </a:rPr>
              <a:t>atau</a:t>
            </a:r>
            <a:r>
              <a:rPr lang="en-US" sz="2400" dirty="0" smtClean="0">
                <a:cs typeface="Times New Roman" panose="02020603050405020304" pitchFamily="18" charset="0"/>
              </a:rPr>
              <a:t> para </a:t>
            </a:r>
            <a:r>
              <a:rPr lang="en-US" sz="2400" dirty="0" err="1" smtClean="0">
                <a:cs typeface="Times New Roman" panose="02020603050405020304" pitchFamily="18" charset="0"/>
              </a:rPr>
              <a:t>kesatria</a:t>
            </a:r>
            <a:r>
              <a:rPr lang="en-US" sz="2400" dirty="0" smtClean="0">
                <a:cs typeface="Times New Roman" panose="02020603050405020304" pitchFamily="18" charset="0"/>
              </a:rPr>
              <a:t> </a:t>
            </a:r>
            <a:r>
              <a:rPr lang="en-US" sz="2400" dirty="0" err="1">
                <a:cs typeface="Times New Roman" panose="02020603050405020304" pitchFamily="18" charset="0"/>
              </a:rPr>
              <a:t>J</a:t>
            </a:r>
            <a:r>
              <a:rPr lang="en-US" sz="2400" dirty="0" err="1" smtClean="0">
                <a:cs typeface="Times New Roman" panose="02020603050405020304" pitchFamily="18" charset="0"/>
              </a:rPr>
              <a:t>awa</a:t>
            </a:r>
            <a:r>
              <a:rPr lang="en-US" sz="2400" dirty="0" smtClean="0">
                <a:cs typeface="Times New Roman" panose="02020603050405020304" pitchFamily="18" charset="0"/>
              </a:rPr>
              <a:t> </a:t>
            </a:r>
            <a:r>
              <a:rPr lang="en-US" sz="2400" dirty="0" err="1">
                <a:cs typeface="Times New Roman" panose="02020603050405020304" pitchFamily="18" charset="0"/>
              </a:rPr>
              <a:t>K</a:t>
            </a:r>
            <a:r>
              <a:rPr lang="en-US" sz="2400" dirty="0" err="1" smtClean="0">
                <a:cs typeface="Times New Roman" panose="02020603050405020304" pitchFamily="18" charset="0"/>
              </a:rPr>
              <a:t>uno</a:t>
            </a:r>
            <a:r>
              <a:rPr lang="en-US" sz="2400" dirty="0" smtClean="0">
                <a:cs typeface="Times New Roman" panose="02020603050405020304" pitchFamily="18" charset="0"/>
              </a:rPr>
              <a:t>, </a:t>
            </a:r>
            <a:r>
              <a:rPr lang="en-US" sz="2400" dirty="0" err="1" smtClean="0">
                <a:cs typeface="Times New Roman" panose="02020603050405020304" pitchFamily="18" charset="0"/>
              </a:rPr>
              <a:t>umpamanya</a:t>
            </a:r>
            <a:r>
              <a:rPr lang="en-US" sz="2400" dirty="0" smtClean="0">
                <a:cs typeface="Times New Roman" panose="02020603050405020304" pitchFamily="18" charset="0"/>
              </a:rPr>
              <a:t>, </a:t>
            </a:r>
            <a:r>
              <a:rPr lang="en-US" sz="2400" dirty="0" err="1" smtClean="0">
                <a:cs typeface="Times New Roman" panose="02020603050405020304" pitchFamily="18" charset="0"/>
              </a:rPr>
              <a:t>tidak</a:t>
            </a:r>
            <a:r>
              <a:rPr lang="en-US" sz="2400" dirty="0" smtClean="0">
                <a:cs typeface="Times New Roman" panose="02020603050405020304" pitchFamily="18" charset="0"/>
              </a:rPr>
              <a:t> </a:t>
            </a:r>
            <a:r>
              <a:rPr lang="en-US" sz="2400" dirty="0" err="1" smtClean="0">
                <a:cs typeface="Times New Roman" panose="02020603050405020304" pitchFamily="18" charset="0"/>
              </a:rPr>
              <a:t>hanya</a:t>
            </a:r>
            <a:r>
              <a:rPr lang="en-US" sz="2400" dirty="0" smtClean="0">
                <a:cs typeface="Times New Roman" panose="02020603050405020304" pitchFamily="18" charset="0"/>
              </a:rPr>
              <a:t> </a:t>
            </a:r>
            <a:r>
              <a:rPr lang="en-US" sz="2400" dirty="0" err="1" smtClean="0">
                <a:cs typeface="Times New Roman" panose="02020603050405020304" pitchFamily="18" charset="0"/>
              </a:rPr>
              <a:t>diharuskan</a:t>
            </a:r>
            <a:r>
              <a:rPr lang="en-US" sz="2400" dirty="0" smtClean="0">
                <a:cs typeface="Times New Roman" panose="02020603050405020304" pitchFamily="18" charset="0"/>
              </a:rPr>
              <a:t> </a:t>
            </a:r>
            <a:r>
              <a:rPr lang="en-US" sz="2400" dirty="0" err="1" smtClean="0">
                <a:cs typeface="Times New Roman" panose="02020603050405020304" pitchFamily="18" charset="0"/>
              </a:rPr>
              <a:t>mahir</a:t>
            </a:r>
            <a:r>
              <a:rPr lang="en-US" sz="2400" dirty="0" smtClean="0">
                <a:cs typeface="Times New Roman" panose="02020603050405020304" pitchFamily="18" charset="0"/>
              </a:rPr>
              <a:t> </a:t>
            </a:r>
            <a:r>
              <a:rPr lang="en-US" sz="2400" dirty="0" err="1" smtClean="0">
                <a:cs typeface="Times New Roman" panose="02020603050405020304" pitchFamily="18" charset="0"/>
              </a:rPr>
              <a:t>berperang</a:t>
            </a:r>
            <a:r>
              <a:rPr lang="en-US" sz="2400" dirty="0" smtClean="0">
                <a:cs typeface="Times New Roman" panose="02020603050405020304" pitchFamily="18" charset="0"/>
              </a:rPr>
              <a:t>, </a:t>
            </a:r>
            <a:r>
              <a:rPr lang="en-US" sz="2400" dirty="0" err="1" smtClean="0">
                <a:cs typeface="Times New Roman" panose="02020603050405020304" pitchFamily="18" charset="0"/>
              </a:rPr>
              <a:t>tapi</a:t>
            </a:r>
            <a:r>
              <a:rPr lang="en-US" sz="2400" dirty="0" smtClean="0">
                <a:cs typeface="Times New Roman" panose="02020603050405020304" pitchFamily="18" charset="0"/>
              </a:rPr>
              <a:t> </a:t>
            </a:r>
            <a:r>
              <a:rPr lang="en-US" sz="2400" dirty="0" err="1" smtClean="0">
                <a:cs typeface="Times New Roman" panose="02020603050405020304" pitchFamily="18" charset="0"/>
              </a:rPr>
              <a:t>juga</a:t>
            </a:r>
            <a:r>
              <a:rPr lang="en-US" sz="2400" dirty="0" smtClean="0">
                <a:cs typeface="Times New Roman" panose="02020603050405020304" pitchFamily="18" charset="0"/>
              </a:rPr>
              <a:t> </a:t>
            </a:r>
            <a:r>
              <a:rPr lang="en-US" sz="2400" dirty="0" err="1" smtClean="0">
                <a:cs typeface="Times New Roman" panose="02020603050405020304" pitchFamily="18" charset="0"/>
              </a:rPr>
              <a:t>menguasai</a:t>
            </a:r>
            <a:r>
              <a:rPr lang="en-US" sz="2400" dirty="0" smtClean="0">
                <a:cs typeface="Times New Roman" panose="02020603050405020304" pitchFamily="18" charset="0"/>
              </a:rPr>
              <a:t> </a:t>
            </a:r>
            <a:r>
              <a:rPr lang="en-US" sz="2400" dirty="0" err="1" smtClean="0">
                <a:cs typeface="Times New Roman" panose="02020603050405020304" pitchFamily="18" charset="0"/>
              </a:rPr>
              <a:t>kekawin</a:t>
            </a:r>
            <a:r>
              <a:rPr lang="en-US" sz="2400" dirty="0" smtClean="0">
                <a:cs typeface="Times New Roman" panose="02020603050405020304" pitchFamily="18" charset="0"/>
              </a:rPr>
              <a:t> </a:t>
            </a:r>
            <a:r>
              <a:rPr lang="en-US" sz="2400" dirty="0" err="1" smtClean="0">
                <a:cs typeface="Times New Roman" panose="02020603050405020304" pitchFamily="18" charset="0"/>
              </a:rPr>
              <a:t>atau</a:t>
            </a:r>
            <a:r>
              <a:rPr lang="en-US" sz="2400" dirty="0" smtClean="0">
                <a:cs typeface="Times New Roman" panose="02020603050405020304" pitchFamily="18" charset="0"/>
              </a:rPr>
              <a:t> </a:t>
            </a:r>
            <a:r>
              <a:rPr lang="en-US" sz="2400" dirty="0" err="1" smtClean="0">
                <a:cs typeface="Times New Roman" panose="02020603050405020304" pitchFamily="18" charset="0"/>
              </a:rPr>
              <a:t>syair</a:t>
            </a:r>
            <a:r>
              <a:rPr lang="en-US" sz="2400" dirty="0" smtClean="0">
                <a:cs typeface="Times New Roman" panose="02020603050405020304" pitchFamily="18" charset="0"/>
              </a:rPr>
              <a:t> yg </a:t>
            </a:r>
            <a:r>
              <a:rPr lang="en-US" sz="2400" dirty="0" err="1" smtClean="0">
                <a:cs typeface="Times New Roman" panose="02020603050405020304" pitchFamily="18" charset="0"/>
              </a:rPr>
              <a:t>dapat</a:t>
            </a:r>
            <a:r>
              <a:rPr lang="en-US" sz="2400" dirty="0" smtClean="0">
                <a:cs typeface="Times New Roman" panose="02020603050405020304" pitchFamily="18" charset="0"/>
              </a:rPr>
              <a:t> </a:t>
            </a:r>
            <a:r>
              <a:rPr lang="en-US" sz="2400" dirty="0" err="1" smtClean="0">
                <a:cs typeface="Times New Roman" panose="02020603050405020304" pitchFamily="18" charset="0"/>
              </a:rPr>
              <a:t>mendatangkan</a:t>
            </a:r>
            <a:r>
              <a:rPr lang="en-US" sz="2400" dirty="0" smtClean="0">
                <a:cs typeface="Times New Roman" panose="02020603050405020304" pitchFamily="18" charset="0"/>
              </a:rPr>
              <a:t> </a:t>
            </a:r>
            <a:r>
              <a:rPr lang="en-US" sz="2400" dirty="0" err="1" smtClean="0">
                <a:cs typeface="Times New Roman" panose="02020603050405020304" pitchFamily="18" charset="0"/>
              </a:rPr>
              <a:t>kalangwang</a:t>
            </a:r>
            <a:r>
              <a:rPr lang="en-US" sz="2400" dirty="0" smtClean="0">
                <a:cs typeface="Times New Roman" panose="02020603050405020304" pitchFamily="18" charset="0"/>
              </a:rPr>
              <a:t> (</a:t>
            </a:r>
            <a:r>
              <a:rPr lang="en-US" sz="2400" dirty="0" err="1" smtClean="0">
                <a:cs typeface="Times New Roman" panose="02020603050405020304" pitchFamily="18" charset="0"/>
              </a:rPr>
              <a:t>keindahan</a:t>
            </a:r>
            <a:r>
              <a:rPr lang="en-US" sz="2400" dirty="0" smtClean="0">
                <a:cs typeface="Times New Roman" panose="02020603050405020304" pitchFamily="18" charset="0"/>
              </a:rPr>
              <a:t>).</a:t>
            </a:r>
          </a:p>
          <a:p>
            <a:pPr marL="0" indent="0">
              <a:buNone/>
            </a:pPr>
            <a:r>
              <a:rPr lang="en-US" sz="2400" dirty="0" smtClean="0">
                <a:cs typeface="Times New Roman" panose="02020603050405020304" pitchFamily="18" charset="0"/>
              </a:rPr>
              <a:t> </a:t>
            </a:r>
            <a:endParaRPr lang="en-US" sz="2400" dirty="0">
              <a:cs typeface="Times New Roman" panose="02020603050405020304" pitchFamily="18" charset="0"/>
            </a:endParaRPr>
          </a:p>
        </p:txBody>
      </p:sp>
    </p:spTree>
    <p:extLst>
      <p:ext uri="{BB962C8B-B14F-4D97-AF65-F5344CB8AC3E}">
        <p14:creationId xmlns:p14="http://schemas.microsoft.com/office/powerpoint/2010/main" val="37842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350520"/>
            <a:ext cx="10911840" cy="6309360"/>
          </a:xfrm>
        </p:spPr>
        <p:txBody>
          <a:bodyPr>
            <a:noAutofit/>
          </a:bodyPr>
          <a:lstStyle/>
          <a:p>
            <a:pPr marL="0" indent="0">
              <a:buNone/>
            </a:pP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bahasa</a:t>
            </a:r>
            <a:r>
              <a:rPr lang="en-US" dirty="0" smtClean="0">
                <a:cs typeface="Times New Roman" panose="02020603050405020304" pitchFamily="18" charset="0"/>
              </a:rPr>
              <a:t> </a:t>
            </a:r>
            <a:r>
              <a:rPr lang="en-US" dirty="0" err="1">
                <a:cs typeface="Times New Roman" panose="02020603050405020304" pitchFamily="18" charset="0"/>
              </a:rPr>
              <a:t>M</a:t>
            </a:r>
            <a:r>
              <a:rPr lang="en-US" dirty="0" err="1" smtClean="0">
                <a:cs typeface="Times New Roman" panose="02020603050405020304" pitchFamily="18" charset="0"/>
              </a:rPr>
              <a:t>elayu</a:t>
            </a:r>
            <a:r>
              <a:rPr lang="en-US" dirty="0" smtClean="0">
                <a:cs typeface="Times New Roman" panose="02020603050405020304" pitchFamily="18" charset="0"/>
              </a:rPr>
              <a:t> </a:t>
            </a:r>
            <a:r>
              <a:rPr lang="en-US" dirty="0" err="1" smtClean="0">
                <a:cs typeface="Times New Roman" panose="02020603050405020304" pitchFamily="18" charset="0"/>
              </a:rPr>
              <a:t>rendah</a:t>
            </a:r>
            <a:r>
              <a:rPr lang="en-US" dirty="0" smtClean="0">
                <a:cs typeface="Times New Roman" panose="02020603050405020304" pitchFamily="18" charset="0"/>
              </a:rPr>
              <a:t> yg </a:t>
            </a:r>
            <a:r>
              <a:rPr lang="en-US" dirty="0" err="1" smtClean="0">
                <a:cs typeface="Times New Roman" panose="02020603050405020304" pitchFamily="18" charset="0"/>
              </a:rPr>
              <a:t>digunakan</a:t>
            </a:r>
            <a:r>
              <a:rPr lang="en-US" dirty="0" smtClean="0">
                <a:cs typeface="Times New Roman" panose="02020603050405020304" pitchFamily="18" charset="0"/>
              </a:rPr>
              <a:t> </a:t>
            </a:r>
            <a:r>
              <a:rPr lang="en-US" dirty="0" err="1" smtClean="0">
                <a:cs typeface="Times New Roman" panose="02020603050405020304" pitchFamily="18" charset="0"/>
              </a:rPr>
              <a:t>pers</a:t>
            </a:r>
            <a:r>
              <a:rPr lang="en-US" dirty="0" smtClean="0">
                <a:cs typeface="Times New Roman" panose="02020603050405020304" pitchFamily="18" charset="0"/>
              </a:rPr>
              <a:t> </a:t>
            </a:r>
            <a:r>
              <a:rPr lang="en-US" dirty="0" err="1" smtClean="0">
                <a:cs typeface="Times New Roman" panose="02020603050405020304" pitchFamily="18" charset="0"/>
              </a:rPr>
              <a:t>peranakan</a:t>
            </a:r>
            <a:r>
              <a:rPr lang="en-US" dirty="0" smtClean="0">
                <a:cs typeface="Times New Roman" panose="02020603050405020304" pitchFamily="18" charset="0"/>
              </a:rPr>
              <a:t> china di Indonesia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dikenal</a:t>
            </a:r>
            <a:r>
              <a:rPr lang="en-US" dirty="0" smtClean="0">
                <a:cs typeface="Times New Roman" panose="02020603050405020304" pitchFamily="18" charset="0"/>
              </a:rPr>
              <a:t> kata </a:t>
            </a:r>
            <a:r>
              <a:rPr lang="en-US" i="1"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i="1" dirty="0" smtClean="0">
                <a:cs typeface="Times New Roman" panose="02020603050405020304" pitchFamily="18" charset="0"/>
              </a:rPr>
              <a:t>art</a:t>
            </a:r>
            <a:r>
              <a:rPr lang="en-US" dirty="0" smtClean="0">
                <a:cs typeface="Times New Roman" panose="02020603050405020304" pitchFamily="18" charset="0"/>
              </a:rPr>
              <a:t>. </a:t>
            </a:r>
            <a:r>
              <a:rPr lang="en-US" dirty="0" err="1">
                <a:cs typeface="Times New Roman" panose="02020603050405020304" pitchFamily="18" charset="0"/>
              </a:rPr>
              <a:t>P</a:t>
            </a:r>
            <a:r>
              <a:rPr lang="en-US" dirty="0" err="1" smtClean="0">
                <a:cs typeface="Times New Roman" panose="02020603050405020304" pitchFamily="18" charset="0"/>
              </a:rPr>
              <a:t>embedaan</a:t>
            </a:r>
            <a:r>
              <a:rPr lang="en-US" dirty="0" smtClean="0">
                <a:cs typeface="Times New Roman" panose="02020603050405020304" pitchFamily="18" charset="0"/>
              </a:rPr>
              <a:t> antara </a:t>
            </a:r>
            <a:r>
              <a:rPr lang="en-US" i="1"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i="1"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juga</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muncul</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majalah</a:t>
            </a:r>
            <a:r>
              <a:rPr lang="en-US" dirty="0" smtClean="0">
                <a:cs typeface="Times New Roman" panose="02020603050405020304" pitchFamily="18" charset="0"/>
              </a:rPr>
              <a:t> </a:t>
            </a:r>
            <a:r>
              <a:rPr lang="en-US" i="1" dirty="0" smtClean="0">
                <a:cs typeface="Times New Roman" panose="02020603050405020304" pitchFamily="18" charset="0"/>
              </a:rPr>
              <a:t>Sin </a:t>
            </a:r>
            <a:r>
              <a:rPr lang="en-US" i="1" dirty="0" err="1">
                <a:cs typeface="Times New Roman" panose="02020603050405020304" pitchFamily="18" charset="0"/>
              </a:rPr>
              <a:t>P</a:t>
            </a:r>
            <a:r>
              <a:rPr lang="en-US" i="1" dirty="0" err="1" smtClean="0">
                <a:cs typeface="Times New Roman" panose="02020603050405020304" pitchFamily="18" charset="0"/>
              </a:rPr>
              <a:t>o</a:t>
            </a:r>
            <a:r>
              <a:rPr lang="en-US" dirty="0" smtClean="0">
                <a:cs typeface="Times New Roman" panose="02020603050405020304" pitchFamily="18" charset="0"/>
              </a:rPr>
              <a:t>, 25 </a:t>
            </a:r>
            <a:r>
              <a:rPr lang="en-US" dirty="0" err="1">
                <a:cs typeface="Times New Roman" panose="02020603050405020304" pitchFamily="18" charset="0"/>
              </a:rPr>
              <a:t>J</a:t>
            </a:r>
            <a:r>
              <a:rPr lang="en-US" dirty="0" err="1" smtClean="0">
                <a:cs typeface="Times New Roman" panose="02020603050405020304" pitchFamily="18" charset="0"/>
              </a:rPr>
              <a:t>uni</a:t>
            </a:r>
            <a:r>
              <a:rPr lang="en-US" dirty="0" smtClean="0">
                <a:cs typeface="Times New Roman" panose="02020603050405020304" pitchFamily="18" charset="0"/>
              </a:rPr>
              <a:t> 1973,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artikel</a:t>
            </a:r>
            <a:r>
              <a:rPr lang="en-US" dirty="0">
                <a:cs typeface="Times New Roman" panose="02020603050405020304" pitchFamily="18" charset="0"/>
              </a:rPr>
              <a:t> </a:t>
            </a:r>
            <a:r>
              <a:rPr lang="en-US" i="1" dirty="0" err="1">
                <a:cs typeface="Times New Roman" panose="02020603050405020304" pitchFamily="18" charset="0"/>
              </a:rPr>
              <a:t>R</a:t>
            </a:r>
            <a:r>
              <a:rPr lang="en-US" i="1" dirty="0" err="1" smtClean="0">
                <a:cs typeface="Times New Roman" panose="02020603050405020304" pitchFamily="18" charset="0"/>
              </a:rPr>
              <a:t>aden</a:t>
            </a:r>
            <a:r>
              <a:rPr lang="en-US" i="1" dirty="0" smtClean="0">
                <a:cs typeface="Times New Roman" panose="02020603050405020304" pitchFamily="18" charset="0"/>
              </a:rPr>
              <a:t> </a:t>
            </a:r>
            <a:r>
              <a:rPr lang="en-US" i="1" dirty="0" err="1">
                <a:cs typeface="Times New Roman" panose="02020603050405020304" pitchFamily="18" charset="0"/>
              </a:rPr>
              <a:t>S</a:t>
            </a:r>
            <a:r>
              <a:rPr lang="en-US" i="1" dirty="0" err="1" smtClean="0">
                <a:cs typeface="Times New Roman" panose="02020603050405020304" pitchFamily="18" charset="0"/>
              </a:rPr>
              <a:t>aleh,</a:t>
            </a:r>
            <a:r>
              <a:rPr lang="en-US" dirty="0" smtClean="0">
                <a:cs typeface="Times New Roman" panose="02020603050405020304" pitchFamily="18" charset="0"/>
              </a:rPr>
              <a:t> </a:t>
            </a:r>
            <a:r>
              <a:rPr lang="en-US" dirty="0" err="1" smtClean="0">
                <a:cs typeface="Times New Roman" panose="02020603050405020304" pitchFamily="18" charset="0"/>
              </a:rPr>
              <a:t>dipakai</a:t>
            </a:r>
            <a:r>
              <a:rPr lang="en-US" dirty="0" smtClean="0">
                <a:cs typeface="Times New Roman" panose="02020603050405020304" pitchFamily="18" charset="0"/>
              </a:rPr>
              <a:t> kata </a:t>
            </a:r>
            <a:r>
              <a:rPr lang="en-US" i="1"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bukan</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a:cs typeface="Times New Roman" panose="02020603050405020304" pitchFamily="18" charset="0"/>
              </a:rPr>
              <a:t>R</a:t>
            </a:r>
            <a:r>
              <a:rPr lang="en-US" dirty="0" err="1" smtClean="0">
                <a:cs typeface="Times New Roman" panose="02020603050405020304" pitchFamily="18" charset="0"/>
              </a:rPr>
              <a:t>aden</a:t>
            </a:r>
            <a:r>
              <a:rPr lang="en-US" dirty="0" smtClean="0">
                <a:cs typeface="Times New Roman" panose="02020603050405020304" pitchFamily="18" charset="0"/>
              </a:rPr>
              <a:t> </a:t>
            </a:r>
            <a:r>
              <a:rPr lang="en-US" dirty="0" err="1">
                <a:cs typeface="Times New Roman" panose="02020603050405020304" pitchFamily="18" charset="0"/>
              </a:rPr>
              <a:t>S</a:t>
            </a:r>
            <a:r>
              <a:rPr lang="en-US" dirty="0" err="1" smtClean="0">
                <a:cs typeface="Times New Roman" panose="02020603050405020304" pitchFamily="18" charset="0"/>
              </a:rPr>
              <a:t>aleh</a:t>
            </a:r>
            <a:r>
              <a:rPr lang="en-US" dirty="0" smtClean="0">
                <a:cs typeface="Times New Roman" panose="02020603050405020304" pitchFamily="18" charset="0"/>
              </a:rPr>
              <a:t> </a:t>
            </a:r>
            <a:r>
              <a:rPr lang="en-US" dirty="0" err="1" smtClean="0">
                <a:cs typeface="Times New Roman" panose="02020603050405020304" pitchFamily="18" charset="0"/>
              </a:rPr>
              <a:t>disebut</a:t>
            </a:r>
            <a:r>
              <a:rPr lang="en-US" dirty="0" smtClean="0">
                <a:cs typeface="Times New Roman" panose="02020603050405020304" pitchFamily="18" charset="0"/>
              </a:rPr>
              <a:t> </a:t>
            </a:r>
            <a:r>
              <a:rPr lang="en-US" i="1" dirty="0" err="1" smtClean="0">
                <a:cs typeface="Times New Roman" panose="02020603050405020304" pitchFamily="18" charset="0"/>
              </a:rPr>
              <a:t>tukang</a:t>
            </a:r>
            <a:r>
              <a:rPr lang="en-US" i="1" dirty="0" smtClean="0">
                <a:cs typeface="Times New Roman" panose="02020603050405020304" pitchFamily="18" charset="0"/>
              </a:rPr>
              <a:t> </a:t>
            </a:r>
            <a:r>
              <a:rPr lang="en-US" i="1" dirty="0" err="1" smtClean="0">
                <a:cs typeface="Times New Roman" panose="02020603050405020304" pitchFamily="18" charset="0"/>
              </a:rPr>
              <a:t>gambar</a:t>
            </a:r>
            <a:r>
              <a:rPr lang="en-US" i="1" dirty="0" smtClean="0">
                <a:cs typeface="Times New Roman" panose="02020603050405020304" pitchFamily="18" charset="0"/>
              </a:rPr>
              <a:t> </a:t>
            </a:r>
            <a:r>
              <a:rPr lang="en-US" i="1" dirty="0" err="1" smtClean="0">
                <a:cs typeface="Times New Roman" panose="02020603050405020304" pitchFamily="18" charset="0"/>
              </a:rPr>
              <a:t>indonesie</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kadang</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i="1" dirty="0" err="1" smtClean="0">
                <a:cs typeface="Times New Roman" panose="02020603050405020304" pitchFamily="18" charset="0"/>
              </a:rPr>
              <a:t>teeken</a:t>
            </a:r>
            <a:r>
              <a:rPr lang="en-US" dirty="0">
                <a:cs typeface="Times New Roman" panose="02020603050405020304" pitchFamily="18" charset="0"/>
              </a:rPr>
              <a:t>. M</a:t>
            </a:r>
            <a:r>
              <a:rPr lang="en-US" dirty="0" err="1" smtClean="0">
                <a:cs typeface="Times New Roman" panose="02020603050405020304" pitchFamily="18" charset="0"/>
              </a:rPr>
              <a:t>ajalah</a:t>
            </a:r>
            <a:r>
              <a:rPr lang="en-US" dirty="0" smtClean="0">
                <a:cs typeface="Times New Roman" panose="02020603050405020304" pitchFamily="18" charset="0"/>
              </a:rPr>
              <a:t> </a:t>
            </a:r>
            <a:r>
              <a:rPr lang="en-US" dirty="0" err="1" smtClean="0">
                <a:cs typeface="Times New Roman" panose="02020603050405020304" pitchFamily="18" charset="0"/>
              </a:rPr>
              <a:t>itu</a:t>
            </a:r>
            <a:r>
              <a:rPr lang="en-US" dirty="0" smtClean="0">
                <a:cs typeface="Times New Roman" panose="02020603050405020304" pitchFamily="18" charset="0"/>
              </a:rPr>
              <a:t> </a:t>
            </a:r>
            <a:r>
              <a:rPr lang="en-US" dirty="0" err="1" smtClean="0">
                <a:cs typeface="Times New Roman" panose="02020603050405020304" pitchFamily="18" charset="0"/>
              </a:rPr>
              <a:t>juga</a:t>
            </a:r>
            <a:r>
              <a:rPr lang="en-US" dirty="0" smtClean="0">
                <a:cs typeface="Times New Roman" panose="02020603050405020304" pitchFamily="18" charset="0"/>
              </a:rPr>
              <a:t> </a:t>
            </a:r>
            <a:r>
              <a:rPr lang="en-US" dirty="0" err="1" smtClean="0">
                <a:cs typeface="Times New Roman" panose="02020603050405020304" pitchFamily="18" charset="0"/>
              </a:rPr>
              <a:t>memakai</a:t>
            </a:r>
            <a:r>
              <a:rPr lang="en-US" dirty="0" smtClean="0">
                <a:cs typeface="Times New Roman" panose="02020603050405020304" pitchFamily="18" charset="0"/>
              </a:rPr>
              <a:t> </a:t>
            </a:r>
            <a:r>
              <a:rPr lang="en-US" dirty="0" err="1" smtClean="0">
                <a:cs typeface="Times New Roman" panose="02020603050405020304" pitchFamily="18" charset="0"/>
              </a:rPr>
              <a:t>sebutan</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ukir</a:t>
            </a:r>
            <a:r>
              <a:rPr lang="en-US" dirty="0" smtClean="0">
                <a:cs typeface="Times New Roman" panose="02020603050405020304" pitchFamily="18" charset="0"/>
              </a:rPr>
              <a:t> </a:t>
            </a:r>
            <a:r>
              <a:rPr lang="en-US" dirty="0" err="1" smtClean="0">
                <a:cs typeface="Times New Roman" panose="02020603050405020304" pitchFamily="18" charset="0"/>
              </a:rPr>
              <a:t>patung</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tukang</a:t>
            </a:r>
            <a:r>
              <a:rPr lang="en-US" dirty="0" smtClean="0">
                <a:cs typeface="Times New Roman" panose="02020603050405020304" pitchFamily="18" charset="0"/>
              </a:rPr>
              <a:t> </a:t>
            </a:r>
            <a:r>
              <a:rPr lang="en-US" dirty="0" err="1" smtClean="0">
                <a:cs typeface="Times New Roman" panose="02020603050405020304" pitchFamily="18" charset="0"/>
              </a:rPr>
              <a:t>nyanyi</a:t>
            </a:r>
            <a:r>
              <a:rPr lang="en-US" dirty="0" smtClean="0">
                <a:cs typeface="Times New Roman" panose="02020603050405020304" pitchFamily="18" charset="0"/>
              </a:rPr>
              <a:t> </a:t>
            </a:r>
            <a:r>
              <a:rPr lang="en-US" dirty="0" err="1" smtClean="0">
                <a:cs typeface="Times New Roman" panose="02020603050405020304" pitchFamily="18" charset="0"/>
              </a:rPr>
              <a:t>kroncong</a:t>
            </a:r>
            <a:r>
              <a:rPr lang="en-US" dirty="0" smtClean="0">
                <a:cs typeface="Times New Roman" panose="02020603050405020304" pitchFamily="18" charset="0"/>
              </a:rPr>
              <a:t>. </a:t>
            </a:r>
            <a:r>
              <a:rPr lang="en-US" dirty="0" err="1" smtClean="0">
                <a:cs typeface="Times New Roman" panose="02020603050405020304" pitchFamily="18" charset="0"/>
              </a:rPr>
              <a:t>Ketika</a:t>
            </a:r>
            <a:r>
              <a:rPr lang="en-US" dirty="0" smtClean="0">
                <a:cs typeface="Times New Roman" panose="02020603050405020304" pitchFamily="18" charset="0"/>
              </a:rPr>
              <a:t> </a:t>
            </a:r>
            <a:r>
              <a:rPr lang="en-US" dirty="0" err="1" smtClean="0">
                <a:cs typeface="Times New Roman" panose="02020603050405020304" pitchFamily="18" charset="0"/>
              </a:rPr>
              <a:t>wacana</a:t>
            </a:r>
            <a:r>
              <a:rPr lang="en-US" dirty="0" smtClean="0">
                <a:cs typeface="Times New Roman" panose="02020603050405020304" pitchFamily="18" charset="0"/>
              </a:rPr>
              <a:t> postmodern </a:t>
            </a:r>
            <a:r>
              <a:rPr lang="en-US" dirty="0" err="1" smtClean="0">
                <a:cs typeface="Times New Roman" panose="02020603050405020304" pitchFamily="18" charset="0"/>
              </a:rPr>
              <a:t>digulirkan</a:t>
            </a:r>
            <a:r>
              <a:rPr lang="en-US" dirty="0" smtClean="0">
                <a:cs typeface="Times New Roman" panose="02020603050405020304" pitchFamily="18" charset="0"/>
              </a:rPr>
              <a:t> </a:t>
            </a:r>
            <a:r>
              <a:rPr lang="en-US" dirty="0" err="1" smtClean="0">
                <a:cs typeface="Times New Roman" panose="02020603050405020304" pitchFamily="18" charset="0"/>
              </a:rPr>
              <a:t>pertengahan</a:t>
            </a:r>
            <a:r>
              <a:rPr lang="en-US" dirty="0" smtClean="0">
                <a:cs typeface="Times New Roman" panose="02020603050405020304" pitchFamily="18" charset="0"/>
              </a:rPr>
              <a:t> </a:t>
            </a:r>
            <a:r>
              <a:rPr lang="en-US" dirty="0" err="1" smtClean="0">
                <a:cs typeface="Times New Roman" panose="02020603050405020304" pitchFamily="18" charset="0"/>
              </a:rPr>
              <a:t>abad</a:t>
            </a:r>
            <a:r>
              <a:rPr lang="en-US" dirty="0" smtClean="0">
                <a:cs typeface="Times New Roman" panose="02020603050405020304" pitchFamily="18" charset="0"/>
              </a:rPr>
              <a:t> 20, </a:t>
            </a:r>
            <a:r>
              <a:rPr lang="en-US" dirty="0" err="1" smtClean="0">
                <a:cs typeface="Times New Roman" panose="02020603050405020304" pitchFamily="18" charset="0"/>
              </a:rPr>
              <a:t>seturut</a:t>
            </a:r>
            <a:r>
              <a:rPr lang="en-US" dirty="0" smtClean="0">
                <a:cs typeface="Times New Roman" panose="02020603050405020304" pitchFamily="18" charset="0"/>
              </a:rPr>
              <a:t> </a:t>
            </a:r>
            <a:r>
              <a:rPr lang="en-US" dirty="0" err="1" smtClean="0">
                <a:cs typeface="Times New Roman" panose="02020603050405020304" pitchFamily="18" charset="0"/>
              </a:rPr>
              <a:t>upaya</a:t>
            </a:r>
            <a:r>
              <a:rPr lang="en-US" dirty="0" smtClean="0">
                <a:cs typeface="Times New Roman" panose="02020603050405020304" pitchFamily="18" charset="0"/>
              </a:rPr>
              <a:t> </a:t>
            </a:r>
            <a:r>
              <a:rPr lang="en-US" dirty="0" err="1" smtClean="0">
                <a:cs typeface="Times New Roman" panose="02020603050405020304" pitchFamily="18" charset="0"/>
              </a:rPr>
              <a:t>penghasilan</a:t>
            </a:r>
            <a:r>
              <a:rPr lang="en-US" dirty="0" smtClean="0">
                <a:cs typeface="Times New Roman" panose="02020603050405020304" pitchFamily="18" charset="0"/>
              </a:rPr>
              <a:t> </a:t>
            </a:r>
            <a:r>
              <a:rPr lang="en-US" dirty="0" err="1" smtClean="0">
                <a:cs typeface="Times New Roman" panose="02020603050405020304" pitchFamily="18" charset="0"/>
              </a:rPr>
              <a:t>batas</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tinggi</a:t>
            </a:r>
            <a:r>
              <a:rPr lang="en-US" dirty="0" smtClean="0">
                <a:cs typeface="Times New Roman" panose="02020603050405020304" pitchFamily="18" charset="0"/>
              </a:rPr>
              <a:t> </a:t>
            </a:r>
            <a:r>
              <a:rPr lang="en-US" i="1" dirty="0" smtClean="0">
                <a:cs typeface="Times New Roman" panose="02020603050405020304" pitchFamily="18" charset="0"/>
              </a:rPr>
              <a:t>(high art)</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rendah</a:t>
            </a:r>
            <a:r>
              <a:rPr lang="en-US" dirty="0" smtClean="0">
                <a:cs typeface="Times New Roman" panose="02020603050405020304" pitchFamily="18" charset="0"/>
              </a:rPr>
              <a:t> </a:t>
            </a:r>
            <a:r>
              <a:rPr lang="en-US" i="1" dirty="0" smtClean="0">
                <a:cs typeface="Times New Roman" panose="02020603050405020304" pitchFamily="18" charset="0"/>
              </a:rPr>
              <a:t>(low art)</a:t>
            </a:r>
            <a:r>
              <a:rPr lang="en-US" dirty="0" smtClean="0">
                <a:cs typeface="Times New Roman" panose="02020603050405020304" pitchFamily="18" charset="0"/>
              </a:rPr>
              <a:t>, </a:t>
            </a:r>
            <a:r>
              <a:rPr lang="en-US" dirty="0" err="1" smtClean="0">
                <a:cs typeface="Times New Roman" panose="02020603050405020304" pitchFamily="18" charset="0"/>
              </a:rPr>
              <a:t>pembatasan</a:t>
            </a:r>
            <a:r>
              <a:rPr lang="en-US" dirty="0" smtClean="0">
                <a:cs typeface="Times New Roman" panose="02020603050405020304" pitchFamily="18" charset="0"/>
              </a:rPr>
              <a:t> </a:t>
            </a:r>
            <a:r>
              <a:rPr lang="en-US" dirty="0" err="1">
                <a:cs typeface="Times New Roman" panose="02020603050405020304" pitchFamily="18" charset="0"/>
              </a:rPr>
              <a:t>ttg</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pengrajin</a:t>
            </a:r>
            <a:r>
              <a:rPr lang="en-US" dirty="0" smtClean="0">
                <a:cs typeface="Times New Roman" panose="02020603050405020304" pitchFamily="18" charset="0"/>
              </a:rPr>
              <a:t> </a:t>
            </a:r>
            <a:r>
              <a:rPr lang="en-US" dirty="0" err="1" smtClean="0">
                <a:cs typeface="Times New Roman" panose="02020603050405020304" pitchFamily="18" charset="0"/>
              </a:rPr>
              <a:t>maupun</a:t>
            </a:r>
            <a:r>
              <a:rPr lang="en-US" dirty="0" smtClean="0">
                <a:cs typeface="Times New Roman" panose="02020603050405020304" pitchFamily="18" charset="0"/>
              </a:rPr>
              <a:t> </a:t>
            </a:r>
            <a:r>
              <a:rPr lang="en-US" dirty="0" err="1" smtClean="0">
                <a:cs typeface="Times New Roman" panose="02020603050405020304" pitchFamily="18" charset="0"/>
              </a:rPr>
              <a:t>desainer</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lagi</a:t>
            </a:r>
            <a:r>
              <a:rPr lang="en-US" dirty="0" smtClean="0">
                <a:cs typeface="Times New Roman" panose="02020603050405020304" pitchFamily="18" charset="0"/>
              </a:rPr>
              <a:t> </a:t>
            </a:r>
            <a:r>
              <a:rPr lang="en-US" dirty="0" err="1" smtClean="0">
                <a:cs typeface="Times New Roman" panose="02020603050405020304" pitchFamily="18" charset="0"/>
              </a:rPr>
              <a:t>digemari</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a:t>
            </a:r>
            <a:r>
              <a:rPr lang="en-US" dirty="0" err="1" smtClean="0">
                <a:cs typeface="Times New Roman" panose="02020603050405020304" pitchFamily="18" charset="0"/>
              </a:rPr>
              <a:t>periode</a:t>
            </a:r>
            <a:r>
              <a:rPr lang="en-US" dirty="0" smtClean="0">
                <a:cs typeface="Times New Roman" panose="02020603050405020304" pitchFamily="18" charset="0"/>
              </a:rPr>
              <a:t> modern,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tinggi</a:t>
            </a:r>
            <a:r>
              <a:rPr lang="en-US" dirty="0" smtClean="0">
                <a:cs typeface="Times New Roman" panose="02020603050405020304" pitchFamily="18" charset="0"/>
              </a:rPr>
              <a:t> </a:t>
            </a:r>
            <a:r>
              <a:rPr lang="en-US" dirty="0" err="1" smtClean="0">
                <a:cs typeface="Times New Roman" panose="02020603050405020304" pitchFamily="18" charset="0"/>
              </a:rPr>
              <a:t>mengacu</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a:t>
            </a:r>
            <a:r>
              <a:rPr lang="en-US" dirty="0" err="1" smtClean="0">
                <a:cs typeface="Times New Roman" panose="02020603050405020304" pitchFamily="18" charset="0"/>
              </a:rPr>
              <a:t>lukisan</a:t>
            </a:r>
            <a:r>
              <a:rPr lang="en-US" dirty="0" smtClean="0">
                <a:cs typeface="Times New Roman" panose="02020603050405020304" pitchFamily="18" charset="0"/>
              </a:rPr>
              <a:t> </a:t>
            </a:r>
            <a:r>
              <a:rPr lang="en-US" dirty="0" err="1" smtClean="0">
                <a:cs typeface="Times New Roman" panose="02020603050405020304" pitchFamily="18" charset="0"/>
              </a:rPr>
              <a:t>maupun</a:t>
            </a:r>
            <a:r>
              <a:rPr lang="en-US" dirty="0" smtClean="0">
                <a:cs typeface="Times New Roman" panose="02020603050405020304" pitchFamily="18" charset="0"/>
              </a:rPr>
              <a:t> </a:t>
            </a:r>
            <a:r>
              <a:rPr lang="en-US" dirty="0" err="1" smtClean="0">
                <a:cs typeface="Times New Roman" panose="02020603050405020304" pitchFamily="18" charset="0"/>
              </a:rPr>
              <a:t>patung</a:t>
            </a:r>
            <a:r>
              <a:rPr lang="en-US" dirty="0" smtClean="0">
                <a:cs typeface="Times New Roman" panose="02020603050405020304" pitchFamily="18" charset="0"/>
              </a:rPr>
              <a:t> </a:t>
            </a:r>
            <a:r>
              <a:rPr lang="en-US" dirty="0" err="1" smtClean="0">
                <a:cs typeface="Times New Roman" panose="02020603050405020304" pitchFamily="18" charset="0"/>
              </a:rPr>
              <a:t>hasil</a:t>
            </a:r>
            <a:r>
              <a:rPr lang="en-US" dirty="0" smtClean="0">
                <a:cs typeface="Times New Roman" panose="02020603050405020304" pitchFamily="18" charset="0"/>
              </a:rPr>
              <a:t> </a:t>
            </a:r>
            <a:r>
              <a:rPr lang="en-US" dirty="0" err="1" smtClean="0">
                <a:cs typeface="Times New Roman" panose="02020603050405020304" pitchFamily="18" charset="0"/>
              </a:rPr>
              <a:t>kreasi</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yg </a:t>
            </a:r>
            <a:r>
              <a:rPr lang="en-US" dirty="0" err="1" smtClean="0">
                <a:cs typeface="Times New Roman" panose="02020603050405020304" pitchFamily="18" charset="0"/>
              </a:rPr>
              <a:t>dinggap</a:t>
            </a:r>
            <a:r>
              <a:rPr lang="en-US" dirty="0" smtClean="0">
                <a:cs typeface="Times New Roman" panose="02020603050405020304" pitchFamily="18" charset="0"/>
              </a:rPr>
              <a:t> </a:t>
            </a:r>
            <a:r>
              <a:rPr lang="en-US" dirty="0" err="1" smtClean="0">
                <a:cs typeface="Times New Roman" panose="02020603050405020304" pitchFamily="18" charset="0"/>
              </a:rPr>
              <a:t>penting</a:t>
            </a:r>
            <a:r>
              <a:rPr lang="en-US" dirty="0" smtClean="0">
                <a:cs typeface="Times New Roman" panose="02020603050405020304" pitchFamily="18" charset="0"/>
              </a:rPr>
              <a:t>, </a:t>
            </a:r>
            <a:r>
              <a:rPr lang="en-US" dirty="0" err="1" smtClean="0">
                <a:cs typeface="Times New Roman" panose="02020603050405020304" pitchFamily="18" charset="0"/>
              </a:rPr>
              <a:t>berharga</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eksklusif</a:t>
            </a:r>
            <a:r>
              <a:rPr lang="en-US" dirty="0" smtClean="0">
                <a:cs typeface="Times New Roman" panose="02020603050405020304" pitchFamily="18" charset="0"/>
              </a:rPr>
              <a:t>. </a:t>
            </a:r>
            <a:r>
              <a:rPr lang="en-US" dirty="0" err="1" smtClean="0">
                <a:cs typeface="Times New Roman" panose="02020603050405020304" pitchFamily="18" charset="0"/>
              </a:rPr>
              <a:t>Posisinya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rendah</a:t>
            </a:r>
            <a:r>
              <a:rPr lang="en-US" dirty="0" smtClean="0">
                <a:cs typeface="Times New Roman" panose="02020603050405020304" pitchFamily="18" charset="0"/>
              </a:rPr>
              <a:t> </a:t>
            </a:r>
            <a:r>
              <a:rPr lang="en-US" dirty="0" err="1" smtClean="0">
                <a:cs typeface="Times New Roman" panose="02020603050405020304" pitchFamily="18" charset="0"/>
              </a:rPr>
              <a:t>ialah</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populer yg</a:t>
            </a:r>
            <a:r>
              <a:rPr lang="en-US" dirty="0" smtClean="0">
                <a:cs typeface="Times New Roman" panose="02020603050405020304" pitchFamily="18" charset="0"/>
              </a:rPr>
              <a:t> </a:t>
            </a:r>
            <a:r>
              <a:rPr lang="en-US" dirty="0" err="1" smtClean="0">
                <a:cs typeface="Times New Roman" panose="02020603050405020304" pitchFamily="18" charset="0"/>
              </a:rPr>
              <a:t>diproduksi</a:t>
            </a:r>
            <a:r>
              <a:rPr lang="en-US" dirty="0" smtClean="0">
                <a:cs typeface="Times New Roman" panose="02020603050405020304" pitchFamily="18" charset="0"/>
              </a:rPr>
              <a:t> </a:t>
            </a:r>
            <a:r>
              <a:rPr lang="en-US" dirty="0" err="1" smtClean="0">
                <a:cs typeface="Times New Roman" panose="02020603050405020304" pitchFamily="18" charset="0"/>
              </a:rPr>
              <a:t>secara</a:t>
            </a:r>
            <a:r>
              <a:rPr lang="en-US" dirty="0" smtClean="0">
                <a:cs typeface="Times New Roman" panose="02020603050405020304" pitchFamily="18" charset="0"/>
              </a:rPr>
              <a:t> </a:t>
            </a:r>
            <a:r>
              <a:rPr lang="en-US" dirty="0" err="1" smtClean="0">
                <a:cs typeface="Times New Roman" panose="02020603050405020304" pitchFamily="18" charset="0"/>
              </a:rPr>
              <a:t>massal</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merujuk</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desainer</a:t>
            </a:r>
            <a:r>
              <a:rPr lang="en-US" dirty="0" smtClean="0">
                <a:cs typeface="Times New Roman" panose="02020603050405020304" pitchFamily="18" charset="0"/>
              </a:rPr>
              <a:t> </a:t>
            </a:r>
            <a:r>
              <a:rPr lang="en-US" dirty="0" err="1" smtClean="0">
                <a:cs typeface="Times New Roman" panose="02020603050405020304" pitchFamily="18" charset="0"/>
              </a:rPr>
              <a:t>maupun</a:t>
            </a:r>
            <a:r>
              <a:rPr lang="en-US" dirty="0" smtClean="0">
                <a:cs typeface="Times New Roman" panose="02020603050405020304" pitchFamily="18" charset="0"/>
              </a:rPr>
              <a:t> </a:t>
            </a:r>
            <a:r>
              <a:rPr lang="en-US" dirty="0" err="1" smtClean="0">
                <a:cs typeface="Times New Roman" panose="02020603050405020304" pitchFamily="18" charset="0"/>
              </a:rPr>
              <a:t>pengrajin. Penghilangan</a:t>
            </a:r>
            <a:r>
              <a:rPr lang="en-US" dirty="0" smtClean="0">
                <a:cs typeface="Times New Roman" panose="02020603050405020304" pitchFamily="18" charset="0"/>
              </a:rPr>
              <a:t> </a:t>
            </a:r>
            <a:r>
              <a:rPr lang="en-US" dirty="0" err="1" smtClean="0">
                <a:cs typeface="Times New Roman" panose="02020603050405020304" pitchFamily="18" charset="0"/>
              </a:rPr>
              <a:t>batas</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rendah</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tinggi</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era postmodern </a:t>
            </a:r>
            <a:r>
              <a:rPr lang="en-US" dirty="0" err="1" smtClean="0">
                <a:cs typeface="Times New Roman" panose="02020603050405020304" pitchFamily="18" charset="0"/>
              </a:rPr>
              <a:t>terkait</a:t>
            </a:r>
            <a:r>
              <a:rPr lang="en-US" dirty="0" smtClean="0">
                <a:cs typeface="Times New Roman" panose="02020603050405020304" pitchFamily="18" charset="0"/>
              </a:rPr>
              <a:t> </a:t>
            </a:r>
            <a:r>
              <a:rPr lang="en-US" dirty="0" err="1" smtClean="0">
                <a:cs typeface="Times New Roman" panose="02020603050405020304" pitchFamily="18" charset="0"/>
              </a:rPr>
              <a:t>denga</a:t>
            </a:r>
            <a:r>
              <a:rPr lang="en-US" dirty="0" smtClean="0">
                <a:cs typeface="Times New Roman" panose="02020603050405020304" pitchFamily="18" charset="0"/>
              </a:rPr>
              <a:t> </a:t>
            </a:r>
            <a:r>
              <a:rPr lang="en-US" dirty="0" err="1" smtClean="0">
                <a:cs typeface="Times New Roman" panose="02020603050405020304" pitchFamily="18" charset="0"/>
              </a:rPr>
              <a:t>konsep</a:t>
            </a:r>
            <a:r>
              <a:rPr lang="en-US" dirty="0" smtClean="0">
                <a:cs typeface="Times New Roman" panose="02020603050405020304" pitchFamily="18" charset="0"/>
              </a:rPr>
              <a:t> </a:t>
            </a:r>
            <a:r>
              <a:rPr lang="en-US" dirty="0" err="1" smtClean="0">
                <a:cs typeface="Times New Roman" panose="02020603050405020304" pitchFamily="18" charset="0"/>
              </a:rPr>
              <a:t>dekonstruksi</a:t>
            </a:r>
            <a:r>
              <a:rPr lang="en-US" dirty="0" smtClean="0">
                <a:cs typeface="Times New Roman" panose="02020603050405020304" pitchFamily="18" charset="0"/>
              </a:rPr>
              <a:t> </a:t>
            </a:r>
            <a:r>
              <a:rPr lang="en-US" dirty="0" err="1">
                <a:cs typeface="Times New Roman" panose="02020603050405020304" pitchFamily="18" charset="0"/>
              </a:rPr>
              <a:t>J</a:t>
            </a:r>
            <a:r>
              <a:rPr lang="en-US" dirty="0" err="1" smtClean="0">
                <a:cs typeface="Times New Roman" panose="02020603050405020304" pitchFamily="18" charset="0"/>
              </a:rPr>
              <a:t>acquest</a:t>
            </a:r>
            <a:r>
              <a:rPr lang="en-US" dirty="0" smtClean="0">
                <a:cs typeface="Times New Roman" panose="02020603050405020304" pitchFamily="18" charset="0"/>
              </a:rPr>
              <a:t> </a:t>
            </a:r>
            <a:r>
              <a:rPr lang="en-US" dirty="0" err="1">
                <a:cs typeface="Times New Roman" panose="02020603050405020304" pitchFamily="18" charset="0"/>
              </a:rPr>
              <a:t>D</a:t>
            </a:r>
            <a:r>
              <a:rPr lang="en-US" dirty="0" err="1" smtClean="0">
                <a:cs typeface="Times New Roman" panose="02020603050405020304" pitchFamily="18" charset="0"/>
              </a:rPr>
              <a:t>errida</a:t>
            </a:r>
            <a:r>
              <a:rPr lang="en-US" dirty="0" smtClean="0">
                <a:cs typeface="Times New Roman" panose="02020603050405020304" pitchFamily="18" charset="0"/>
              </a:rPr>
              <a:t>. </a:t>
            </a:r>
            <a:r>
              <a:rPr lang="en-US" dirty="0" err="1" smtClean="0">
                <a:cs typeface="Times New Roman" panose="02020603050405020304" pitchFamily="18" charset="0"/>
              </a:rPr>
              <a:t>Dekonstruksi</a:t>
            </a:r>
            <a:r>
              <a:rPr lang="en-US" dirty="0" smtClean="0">
                <a:cs typeface="Times New Roman" panose="02020603050405020304" pitchFamily="18" charset="0"/>
              </a:rPr>
              <a:t> </a:t>
            </a:r>
            <a:r>
              <a:rPr lang="en-US" dirty="0" err="1" smtClean="0">
                <a:cs typeface="Times New Roman" panose="02020603050405020304" pitchFamily="18" charset="0"/>
              </a:rPr>
              <a:t>merupakan</a:t>
            </a:r>
            <a:r>
              <a:rPr lang="en-US" dirty="0" smtClean="0">
                <a:cs typeface="Times New Roman" panose="02020603050405020304" pitchFamily="18" charset="0"/>
              </a:rPr>
              <a:t> </a:t>
            </a:r>
            <a:r>
              <a:rPr lang="en-US" dirty="0" err="1" smtClean="0">
                <a:cs typeface="Times New Roman" panose="02020603050405020304" pitchFamily="18" charset="0"/>
              </a:rPr>
              <a:t>bentuk</a:t>
            </a:r>
            <a:r>
              <a:rPr lang="en-US" dirty="0" smtClean="0">
                <a:cs typeface="Times New Roman" panose="02020603050405020304" pitchFamily="18" charset="0"/>
              </a:rPr>
              <a:t> </a:t>
            </a:r>
            <a:r>
              <a:rPr lang="en-US" dirty="0" err="1" smtClean="0">
                <a:cs typeface="Times New Roman" panose="02020603050405020304" pitchFamily="18" charset="0"/>
              </a:rPr>
              <a:t>pembongkaran</a:t>
            </a:r>
            <a:r>
              <a:rPr lang="en-US" dirty="0" smtClean="0">
                <a:cs typeface="Times New Roman" panose="02020603050405020304" pitchFamily="18" charset="0"/>
              </a:rPr>
              <a:t> </a:t>
            </a:r>
            <a:r>
              <a:rPr lang="en-US" dirty="0" err="1" smtClean="0">
                <a:cs typeface="Times New Roman" panose="02020603050405020304" pitchFamily="18" charset="0"/>
              </a:rPr>
              <a:t>oposisi</a:t>
            </a:r>
            <a:r>
              <a:rPr lang="en-US" dirty="0" smtClean="0">
                <a:cs typeface="Times New Roman" panose="02020603050405020304" pitchFamily="18" charset="0"/>
              </a:rPr>
              <a:t> </a:t>
            </a:r>
            <a:r>
              <a:rPr lang="en-US" dirty="0" err="1" smtClean="0">
                <a:cs typeface="Times New Roman" panose="02020603050405020304" pitchFamily="18" charset="0"/>
              </a:rPr>
              <a:t>biner</a:t>
            </a:r>
            <a:endParaRPr lang="en-US" dirty="0">
              <a:cs typeface="Times New Roman" panose="02020603050405020304" pitchFamily="18" charset="0"/>
            </a:endParaRPr>
          </a:p>
        </p:txBody>
      </p:sp>
    </p:spTree>
    <p:extLst>
      <p:ext uri="{BB962C8B-B14F-4D97-AF65-F5344CB8AC3E}">
        <p14:creationId xmlns:p14="http://schemas.microsoft.com/office/powerpoint/2010/main" val="21453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98120"/>
            <a:ext cx="11460480" cy="5943600"/>
          </a:xfrm>
        </p:spPr>
        <p:txBody>
          <a:bodyPr>
            <a:noAutofit/>
          </a:bodyPr>
          <a:lstStyle/>
          <a:p>
            <a:pPr marL="0" indent="0">
              <a:buNone/>
            </a:pPr>
            <a:r>
              <a:rPr lang="en-US" dirty="0" err="1" smtClean="0">
                <a:cs typeface="Times New Roman" panose="02020603050405020304" pitchFamily="18" charset="0"/>
              </a:rPr>
              <a:t>Pd dekade</a:t>
            </a:r>
            <a:r>
              <a:rPr lang="en-US" dirty="0" smtClean="0">
                <a:cs typeface="Times New Roman" panose="02020603050405020304" pitchFamily="18" charset="0"/>
              </a:rPr>
              <a:t> 1980-an di Indonesia ada </a:t>
            </a:r>
            <a:r>
              <a:rPr lang="en-US" dirty="0" err="1" smtClean="0">
                <a:cs typeface="Times New Roman" panose="02020603050405020304" pitchFamily="18" charset="0"/>
              </a:rPr>
              <a:t>istilah</a:t>
            </a:r>
            <a:r>
              <a:rPr lang="en-US" dirty="0" smtClean="0">
                <a:cs typeface="Times New Roman" panose="02020603050405020304" pitchFamily="18" charset="0"/>
              </a:rPr>
              <a:t> </a:t>
            </a:r>
            <a:r>
              <a:rPr lang="en-US" i="1" dirty="0" err="1" smtClean="0">
                <a:cs typeface="Times New Roman" panose="02020603050405020304" pitchFamily="18" charset="0"/>
              </a:rPr>
              <a:t>perupa</a:t>
            </a:r>
            <a:r>
              <a:rPr lang="en-US" dirty="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a:t>
            </a:r>
            <a:r>
              <a:rPr lang="en-US" dirty="0" err="1" smtClean="0">
                <a:cs typeface="Times New Roman" panose="02020603050405020304" pitchFamily="18" charset="0"/>
              </a:rPr>
              <a:t>menamai</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di </a:t>
            </a:r>
            <a:r>
              <a:rPr lang="en-US" dirty="0" err="1" smtClean="0">
                <a:cs typeface="Times New Roman" panose="02020603050405020304" pitchFamily="18" charset="0"/>
              </a:rPr>
              <a:t>dunia</a:t>
            </a:r>
            <a:r>
              <a:rPr lang="en-US" dirty="0" smtClean="0">
                <a:cs typeface="Times New Roman" panose="02020603050405020304" pitchFamily="18" charset="0"/>
              </a:rPr>
              <a:t> </a:t>
            </a:r>
            <a:r>
              <a:rPr lang="en-US" dirty="0" err="1" smtClean="0">
                <a:cs typeface="Times New Roman" panose="02020603050405020304" pitchFamily="18" charset="0"/>
              </a:rPr>
              <a:t>senirupa</a:t>
            </a:r>
            <a:r>
              <a:rPr lang="en-US" dirty="0" smtClean="0">
                <a:cs typeface="Times New Roman" panose="02020603050405020304" pitchFamily="18" charset="0"/>
              </a:rPr>
              <a:t> </a:t>
            </a:r>
            <a:r>
              <a:rPr lang="en-US" dirty="0" err="1" smtClean="0">
                <a:cs typeface="Times New Roman" panose="02020603050405020304" pitchFamily="18" charset="0"/>
              </a:rPr>
              <a:t>kontemporer</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kontemporer</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sekedar</a:t>
            </a:r>
            <a:r>
              <a:rPr lang="en-US" dirty="0" smtClean="0">
                <a:cs typeface="Times New Roman" panose="02020603050405020304" pitchFamily="18" charset="0"/>
              </a:rPr>
              <a:t> </a:t>
            </a:r>
            <a:r>
              <a:rPr lang="en-US" dirty="0" err="1" smtClean="0">
                <a:cs typeface="Times New Roman" panose="02020603050405020304" pitchFamily="18" charset="0"/>
              </a:rPr>
              <a:t>berarti</a:t>
            </a:r>
            <a:r>
              <a:rPr lang="en-US" dirty="0" smtClean="0">
                <a:cs typeface="Times New Roman" panose="02020603050405020304" pitchFamily="18" charset="0"/>
              </a:rPr>
              <a:t> </a:t>
            </a:r>
            <a:r>
              <a:rPr lang="en-US" dirty="0" err="1" smtClean="0">
                <a:cs typeface="Times New Roman" panose="02020603050405020304" pitchFamily="18" charset="0"/>
              </a:rPr>
              <a:t>sejaman</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pengertian</a:t>
            </a:r>
            <a:r>
              <a:rPr lang="en-US" dirty="0" smtClean="0">
                <a:cs typeface="Times New Roman" panose="02020603050405020304" pitchFamily="18" charset="0"/>
              </a:rPr>
              <a:t> </a:t>
            </a:r>
            <a:r>
              <a:rPr lang="en-US" i="1" dirty="0" smtClean="0">
                <a:cs typeface="Times New Roman" panose="02020603050405020304" pitchFamily="18" charset="0"/>
              </a:rPr>
              <a:t>temporal sense</a:t>
            </a:r>
            <a:r>
              <a:rPr lang="en-US" dirty="0" smtClean="0">
                <a:cs typeface="Times New Roman" panose="02020603050405020304" pitchFamily="18" charset="0"/>
              </a:rPr>
              <a:t> </a:t>
            </a:r>
            <a:r>
              <a:rPr lang="en-US" dirty="0" err="1" smtClean="0">
                <a:cs typeface="Times New Roman" panose="02020603050405020304" pitchFamily="18" charset="0"/>
              </a:rPr>
              <a:t>namun</a:t>
            </a:r>
            <a:r>
              <a:rPr lang="en-US" dirty="0" smtClean="0">
                <a:cs typeface="Times New Roman" panose="02020603050405020304" pitchFamily="18" charset="0"/>
              </a:rPr>
              <a:t> </a:t>
            </a:r>
            <a:r>
              <a:rPr lang="en-US" dirty="0" err="1" smtClean="0">
                <a:cs typeface="Times New Roman" panose="02020603050405020304" pitchFamily="18" charset="0"/>
              </a:rPr>
              <a:t>memiliki</a:t>
            </a:r>
            <a:r>
              <a:rPr lang="en-US" dirty="0" smtClean="0">
                <a:cs typeface="Times New Roman" panose="02020603050405020304" pitchFamily="18" charset="0"/>
              </a:rPr>
              <a:t> </a:t>
            </a:r>
            <a:r>
              <a:rPr lang="en-US" dirty="0" err="1" smtClean="0">
                <a:cs typeface="Times New Roman" panose="02020603050405020304" pitchFamily="18" charset="0"/>
              </a:rPr>
              <a:t>kecenderungan</a:t>
            </a:r>
            <a:r>
              <a:rPr lang="en-US" dirty="0" smtClean="0">
                <a:cs typeface="Times New Roman" panose="02020603050405020304" pitchFamily="18" charset="0"/>
              </a:rPr>
              <a:t> </a:t>
            </a:r>
            <a:r>
              <a:rPr lang="en-US" dirty="0" err="1" smtClean="0">
                <a:cs typeface="Times New Roman" panose="02020603050405020304" pitchFamily="18" charset="0"/>
              </a:rPr>
              <a:t>praktik</a:t>
            </a:r>
            <a:r>
              <a:rPr lang="en-US" dirty="0" smtClean="0">
                <a:cs typeface="Times New Roman" panose="02020603050405020304" pitchFamily="18" charset="0"/>
              </a:rPr>
              <a:t> </a:t>
            </a:r>
            <a:r>
              <a:rPr lang="en-US" dirty="0" err="1" smtClean="0">
                <a:cs typeface="Times New Roman" panose="02020603050405020304" pitchFamily="18" charset="0"/>
              </a:rPr>
              <a:t>senirupa</a:t>
            </a:r>
            <a:r>
              <a:rPr lang="en-US" dirty="0" smtClean="0">
                <a:cs typeface="Times New Roman" panose="02020603050405020304" pitchFamily="18" charset="0"/>
              </a:rPr>
              <a:t> postmodern. </a:t>
            </a:r>
            <a:r>
              <a:rPr lang="en-US" i="1" dirty="0" err="1" smtClean="0">
                <a:cs typeface="Times New Roman" panose="02020603050405020304" pitchFamily="18" charset="0"/>
              </a:rPr>
              <a:t>Gerakan</a:t>
            </a:r>
            <a:r>
              <a:rPr lang="en-US" i="1" dirty="0" smtClean="0">
                <a:cs typeface="Times New Roman" panose="02020603050405020304" pitchFamily="18" charset="0"/>
              </a:rPr>
              <a:t> </a:t>
            </a:r>
            <a:r>
              <a:rPr lang="en-US" i="1" dirty="0" err="1">
                <a:cs typeface="Times New Roman" panose="02020603050405020304" pitchFamily="18" charset="0"/>
              </a:rPr>
              <a:t>S</a:t>
            </a:r>
            <a:r>
              <a:rPr lang="en-US" i="1" dirty="0" err="1" smtClean="0">
                <a:cs typeface="Times New Roman" panose="02020603050405020304" pitchFamily="18" charset="0"/>
              </a:rPr>
              <a:t>eni</a:t>
            </a:r>
            <a:r>
              <a:rPr lang="en-US" i="1" dirty="0" smtClean="0">
                <a:cs typeface="Times New Roman" panose="02020603050405020304" pitchFamily="18" charset="0"/>
              </a:rPr>
              <a:t> </a:t>
            </a:r>
            <a:r>
              <a:rPr lang="en-US" i="1" dirty="0" err="1">
                <a:cs typeface="Times New Roman" panose="02020603050405020304" pitchFamily="18" charset="0"/>
              </a:rPr>
              <a:t>R</a:t>
            </a:r>
            <a:r>
              <a:rPr lang="en-US" i="1" dirty="0" err="1" smtClean="0">
                <a:cs typeface="Times New Roman" panose="02020603050405020304" pitchFamily="18" charset="0"/>
              </a:rPr>
              <a:t>upa</a:t>
            </a:r>
            <a:r>
              <a:rPr lang="en-US" i="1" dirty="0" smtClean="0">
                <a:cs typeface="Times New Roman" panose="02020603050405020304" pitchFamily="18" charset="0"/>
              </a:rPr>
              <a:t> </a:t>
            </a:r>
            <a:r>
              <a:rPr lang="en-US" i="1" dirty="0" err="1" smtClean="0">
                <a:cs typeface="Times New Roman" panose="02020603050405020304" pitchFamily="18" charset="0"/>
              </a:rPr>
              <a:t>Baru</a:t>
            </a:r>
            <a:r>
              <a:rPr lang="en-US" dirty="0" smtClean="0">
                <a:cs typeface="Times New Roman" panose="02020603050405020304" pitchFamily="18" charset="0"/>
              </a:rPr>
              <a:t> </a:t>
            </a:r>
            <a:r>
              <a:rPr lang="en-US" dirty="0" err="1" smtClean="0">
                <a:cs typeface="Times New Roman" panose="02020603050405020304" pitchFamily="18" charset="0"/>
              </a:rPr>
              <a:t>menjadi</a:t>
            </a:r>
            <a:r>
              <a:rPr lang="en-US" dirty="0" smtClean="0">
                <a:cs typeface="Times New Roman" panose="02020603050405020304" pitchFamily="18" charset="0"/>
              </a:rPr>
              <a:t> </a:t>
            </a:r>
            <a:r>
              <a:rPr lang="en-US" dirty="0" err="1" smtClean="0">
                <a:cs typeface="Times New Roman" panose="02020603050405020304" pitchFamily="18" charset="0"/>
              </a:rPr>
              <a:t>tanda</a:t>
            </a:r>
            <a:r>
              <a:rPr lang="en-US" dirty="0" smtClean="0">
                <a:cs typeface="Times New Roman" panose="02020603050405020304" pitchFamily="18" charset="0"/>
              </a:rPr>
              <a:t> </a:t>
            </a:r>
            <a:r>
              <a:rPr lang="en-US" dirty="0" err="1" smtClean="0">
                <a:cs typeface="Times New Roman" panose="02020603050405020304" pitchFamily="18" charset="0"/>
              </a:rPr>
              <a:t>kemunculan</a:t>
            </a:r>
            <a:r>
              <a:rPr lang="en-US" dirty="0" smtClean="0">
                <a:cs typeface="Times New Roman" panose="02020603050405020304" pitchFamily="18" charset="0"/>
              </a:rPr>
              <a:t> </a:t>
            </a:r>
            <a:r>
              <a:rPr lang="en-US" dirty="0" err="1" smtClean="0">
                <a:cs typeface="Times New Roman" panose="02020603050405020304" pitchFamily="18" charset="0"/>
              </a:rPr>
              <a:t>semangat</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kontemporer</a:t>
            </a:r>
            <a:r>
              <a:rPr lang="en-US" dirty="0" smtClean="0">
                <a:cs typeface="Times New Roman" panose="02020603050405020304" pitchFamily="18" charset="0"/>
              </a:rPr>
              <a:t>, </a:t>
            </a:r>
            <a:r>
              <a:rPr lang="en-US" dirty="0" err="1" smtClean="0">
                <a:cs typeface="Times New Roman" panose="02020603050405020304" pitchFamily="18" charset="0"/>
              </a:rPr>
              <a:t>umumnya</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lagi</a:t>
            </a:r>
            <a:r>
              <a:rPr lang="en-US" dirty="0" smtClean="0">
                <a:cs typeface="Times New Roman" panose="02020603050405020304" pitchFamily="18" charset="0"/>
              </a:rPr>
              <a:t> </a:t>
            </a:r>
            <a:r>
              <a:rPr lang="en-US" dirty="0" err="1" smtClean="0">
                <a:cs typeface="Times New Roman" panose="02020603050405020304" pitchFamily="18" charset="0"/>
              </a:rPr>
              <a:t>menghiraukan</a:t>
            </a:r>
            <a:r>
              <a:rPr lang="en-US" dirty="0" smtClean="0">
                <a:cs typeface="Times New Roman" panose="02020603050405020304" pitchFamily="18" charset="0"/>
              </a:rPr>
              <a:t> </a:t>
            </a:r>
            <a:r>
              <a:rPr lang="en-US" dirty="0" err="1" smtClean="0">
                <a:cs typeface="Times New Roman" panose="02020603050405020304" pitchFamily="18" charset="0"/>
              </a:rPr>
              <a:t>batas</a:t>
            </a:r>
            <a:r>
              <a:rPr lang="en-US" dirty="0" smtClean="0">
                <a:cs typeface="Times New Roman" panose="02020603050405020304" pitchFamily="18" charset="0"/>
              </a:rPr>
              <a:t> antara </a:t>
            </a:r>
            <a:r>
              <a:rPr lang="en-US" dirty="0" err="1" smtClean="0">
                <a:cs typeface="Times New Roman" panose="02020603050405020304" pitchFamily="18" charset="0"/>
              </a:rPr>
              <a:t>lukisan</a:t>
            </a:r>
            <a:r>
              <a:rPr lang="en-US" dirty="0" smtClean="0">
                <a:cs typeface="Times New Roman" panose="02020603050405020304" pitchFamily="18" charset="0"/>
              </a:rPr>
              <a:t>, </a:t>
            </a:r>
            <a:r>
              <a:rPr lang="en-US" dirty="0" err="1" smtClean="0">
                <a:cs typeface="Times New Roman" panose="02020603050405020304" pitchFamily="18" charset="0"/>
              </a:rPr>
              <a:t>patung</a:t>
            </a:r>
            <a:r>
              <a:rPr lang="en-US" dirty="0" smtClean="0">
                <a:cs typeface="Times New Roman" panose="02020603050405020304" pitchFamily="18" charset="0"/>
              </a:rPr>
              <a:t>, </a:t>
            </a:r>
            <a:r>
              <a:rPr lang="en-US" dirty="0" err="1" smtClean="0">
                <a:cs typeface="Times New Roman" panose="02020603050405020304" pitchFamily="18" charset="0"/>
              </a:rPr>
              <a:t>grafis</a:t>
            </a:r>
            <a:r>
              <a:rPr lang="en-US" dirty="0" smtClean="0">
                <a:cs typeface="Times New Roman" panose="02020603050405020304" pitchFamily="18" charset="0"/>
              </a:rPr>
              <a:t>, </a:t>
            </a:r>
            <a:r>
              <a:rPr lang="en-US" dirty="0" err="1" smtClean="0">
                <a:cs typeface="Times New Roman" panose="02020603050405020304" pitchFamily="18" charset="0"/>
              </a:rPr>
              <a:t>desain</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kriya</a:t>
            </a:r>
            <a:r>
              <a:rPr lang="en-US" dirty="0">
                <a:cs typeface="Times New Roman" panose="02020603050405020304" pitchFamily="18" charset="0"/>
              </a:rPr>
              <a:t>, sehingga</a:t>
            </a:r>
            <a:r>
              <a:rPr lang="en-US" dirty="0" smtClean="0">
                <a:cs typeface="Times New Roman" panose="02020603050405020304" pitchFamily="18" charset="0"/>
              </a:rPr>
              <a:t> </a:t>
            </a:r>
            <a:r>
              <a:rPr lang="en-US" dirty="0" err="1" smtClean="0">
                <a:cs typeface="Times New Roman" panose="02020603050405020304" pitchFamily="18" charset="0"/>
              </a:rPr>
              <a:t>batas</a:t>
            </a:r>
            <a:r>
              <a:rPr lang="en-US" dirty="0" smtClean="0">
                <a:cs typeface="Times New Roman" panose="02020603050405020304" pitchFamily="18" charset="0"/>
              </a:rPr>
              <a:t> antara </a:t>
            </a:r>
            <a:r>
              <a:rPr lang="en-US" dirty="0" err="1" smtClean="0">
                <a:cs typeface="Times New Roman" panose="02020603050405020304" pitchFamily="18" charset="0"/>
              </a:rPr>
              <a:t>pelukis</a:t>
            </a:r>
            <a:r>
              <a:rPr lang="en-US" dirty="0" smtClean="0">
                <a:cs typeface="Times New Roman" panose="02020603050405020304" pitchFamily="18" charset="0"/>
              </a:rPr>
              <a:t>, </a:t>
            </a:r>
            <a:r>
              <a:rPr lang="en-US" dirty="0" err="1" smtClean="0">
                <a:cs typeface="Times New Roman" panose="02020603050405020304" pitchFamily="18" charset="0"/>
              </a:rPr>
              <a:t>pematung</a:t>
            </a:r>
            <a:r>
              <a:rPr lang="en-US" dirty="0" smtClean="0">
                <a:cs typeface="Times New Roman" panose="02020603050405020304" pitchFamily="18" charset="0"/>
              </a:rPr>
              <a:t>, </a:t>
            </a:r>
            <a:r>
              <a:rPr lang="en-US" dirty="0" err="1" smtClean="0">
                <a:cs typeface="Times New Roman" panose="02020603050405020304" pitchFamily="18" charset="0"/>
              </a:rPr>
              <a:t>pegrafis</a:t>
            </a:r>
            <a:r>
              <a:rPr lang="en-US" dirty="0" smtClean="0">
                <a:cs typeface="Times New Roman" panose="02020603050405020304" pitchFamily="18" charset="0"/>
              </a:rPr>
              <a:t>, </a:t>
            </a:r>
            <a:r>
              <a:rPr lang="en-US" dirty="0" err="1" smtClean="0">
                <a:cs typeface="Times New Roman" panose="02020603050405020304" pitchFamily="18" charset="0"/>
              </a:rPr>
              <a:t>desainer</a:t>
            </a:r>
            <a:r>
              <a:rPr lang="en-US" dirty="0" smtClean="0">
                <a:cs typeface="Times New Roman" panose="02020603050405020304" pitchFamily="18" charset="0"/>
              </a:rPr>
              <a:t>, </a:t>
            </a:r>
            <a:r>
              <a:rPr lang="en-US" dirty="0" err="1" smtClean="0">
                <a:cs typeface="Times New Roman" panose="02020603050405020304" pitchFamily="18" charset="0"/>
              </a:rPr>
              <a:t>kriyawan</a:t>
            </a:r>
            <a:r>
              <a:rPr lang="en-US" dirty="0" smtClean="0">
                <a:cs typeface="Times New Roman" panose="02020603050405020304" pitchFamily="18" charset="0"/>
              </a:rPr>
              <a:t>, </a:t>
            </a:r>
            <a:r>
              <a:rPr lang="en-US" dirty="0" err="1" smtClean="0">
                <a:cs typeface="Times New Roman" panose="02020603050405020304" pitchFamily="18" charset="0"/>
              </a:rPr>
              <a:t>juga</a:t>
            </a:r>
            <a:r>
              <a:rPr lang="en-US" dirty="0" smtClean="0">
                <a:cs typeface="Times New Roman" panose="02020603050405020304" pitchFamily="18" charset="0"/>
              </a:rPr>
              <a:t> </a:t>
            </a:r>
            <a:r>
              <a:rPr lang="en-US" dirty="0" err="1" smtClean="0">
                <a:cs typeface="Times New Roman" panose="02020603050405020304" pitchFamily="18" charset="0"/>
              </a:rPr>
              <a:t>tidak</a:t>
            </a:r>
            <a:r>
              <a:rPr lang="en-US" dirty="0" smtClean="0">
                <a:cs typeface="Times New Roman" panose="02020603050405020304" pitchFamily="18" charset="0"/>
              </a:rPr>
              <a:t> </a:t>
            </a:r>
            <a:r>
              <a:rPr lang="en-US" dirty="0" err="1" smtClean="0">
                <a:cs typeface="Times New Roman" panose="02020603050405020304" pitchFamily="18" charset="0"/>
              </a:rPr>
              <a:t>lagi</a:t>
            </a:r>
            <a:r>
              <a:rPr lang="en-US" dirty="0" smtClean="0">
                <a:cs typeface="Times New Roman" panose="02020603050405020304" pitchFamily="18" charset="0"/>
              </a:rPr>
              <a:t> </a:t>
            </a:r>
            <a:r>
              <a:rPr lang="en-US" dirty="0" err="1" smtClean="0">
                <a:cs typeface="Times New Roman" panose="02020603050405020304" pitchFamily="18" charset="0"/>
              </a:rPr>
              <a:t>dihiraukan</a:t>
            </a:r>
            <a:r>
              <a:rPr lang="en-US" dirty="0" smtClean="0">
                <a:cs typeface="Times New Roman" panose="02020603050405020304" pitchFamily="18" charset="0"/>
              </a:rPr>
              <a:t>. </a:t>
            </a:r>
          </a:p>
          <a:p>
            <a:pPr marL="0" indent="0">
              <a:buNone/>
            </a:pP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rupa</a:t>
            </a:r>
            <a:r>
              <a:rPr lang="en-US" dirty="0" smtClean="0">
                <a:cs typeface="Times New Roman" panose="02020603050405020304" pitchFamily="18" charset="0"/>
              </a:rPr>
              <a:t> </a:t>
            </a:r>
            <a:r>
              <a:rPr lang="en-US" dirty="0" err="1" smtClean="0">
                <a:cs typeface="Times New Roman" panose="02020603050405020304" pitchFamily="18" charset="0"/>
              </a:rPr>
              <a:t>kontemporer</a:t>
            </a:r>
            <a:r>
              <a:rPr lang="en-US" dirty="0" smtClean="0">
                <a:cs typeface="Times New Roman" panose="02020603050405020304" pitchFamily="18" charset="0"/>
              </a:rPr>
              <a:t> yg </a:t>
            </a:r>
            <a:r>
              <a:rPr lang="en-US" dirty="0" err="1" smtClean="0">
                <a:cs typeface="Times New Roman" panose="02020603050405020304" pitchFamily="18" charset="0"/>
              </a:rPr>
              <a:t>menonjol</a:t>
            </a:r>
            <a:r>
              <a:rPr lang="en-US" dirty="0" smtClean="0">
                <a:cs typeface="Times New Roman" panose="02020603050405020304" pitchFamily="18" charset="0"/>
              </a:rPr>
              <a:t> </a:t>
            </a:r>
            <a:r>
              <a:rPr lang="en-US" dirty="0" err="1" smtClean="0">
                <a:cs typeface="Times New Roman" panose="02020603050405020304" pitchFamily="18" charset="0"/>
              </a:rPr>
              <a:t>adalah</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instalasi </a:t>
            </a:r>
            <a:r>
              <a:rPr lang="en-US" i="1" dirty="0" smtClean="0">
                <a:cs typeface="Times New Roman" panose="02020603050405020304" pitchFamily="18" charset="0"/>
              </a:rPr>
              <a:t>(art installation)</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a:t>
            </a:r>
            <a:r>
              <a:rPr lang="en-US" dirty="0" err="1" smtClean="0">
                <a:cs typeface="Times New Roman" panose="02020603050405020304" pitchFamily="18" charset="0"/>
              </a:rPr>
              <a:t>berupa</a:t>
            </a:r>
            <a:r>
              <a:rPr lang="en-US" dirty="0" smtClean="0">
                <a:cs typeface="Times New Roman" panose="02020603050405020304" pitchFamily="18" charset="0"/>
              </a:rPr>
              <a:t> </a:t>
            </a:r>
            <a:r>
              <a:rPr lang="en-US" dirty="0" err="1" smtClean="0">
                <a:cs typeface="Times New Roman" panose="02020603050405020304" pitchFamily="18" charset="0"/>
              </a:rPr>
              <a:t>rangkaian</a:t>
            </a:r>
            <a:r>
              <a:rPr lang="en-US" dirty="0" smtClean="0">
                <a:cs typeface="Times New Roman" panose="02020603050405020304" pitchFamily="18" charset="0"/>
              </a:rPr>
              <a:t> </a:t>
            </a:r>
            <a:r>
              <a:rPr lang="en-US" dirty="0" err="1" smtClean="0">
                <a:cs typeface="Times New Roman" panose="02020603050405020304" pitchFamily="18" charset="0"/>
              </a:rPr>
              <a:t>berbagai</a:t>
            </a:r>
            <a:r>
              <a:rPr lang="en-US" dirty="0" smtClean="0">
                <a:cs typeface="Times New Roman" panose="02020603050405020304" pitchFamily="18" charset="0"/>
              </a:rPr>
              <a:t> </a:t>
            </a:r>
            <a:r>
              <a:rPr lang="en-US" dirty="0" err="1" smtClean="0">
                <a:cs typeface="Times New Roman" panose="02020603050405020304" pitchFamily="18" charset="0"/>
              </a:rPr>
              <a:t>unsur</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rupa</a:t>
            </a:r>
            <a:r>
              <a:rPr lang="en-US" dirty="0" smtClean="0">
                <a:cs typeface="Times New Roman" panose="02020603050405020304" pitchFamily="18" charset="0"/>
              </a:rPr>
              <a:t>, </a:t>
            </a:r>
            <a:r>
              <a:rPr lang="en-US" dirty="0" err="1" smtClean="0">
                <a:cs typeface="Times New Roman" panose="02020603050405020304" pitchFamily="18" charset="0"/>
              </a:rPr>
              <a:t>bahkan</a:t>
            </a:r>
            <a:r>
              <a:rPr lang="en-US" dirty="0" smtClean="0">
                <a:cs typeface="Times New Roman" panose="02020603050405020304" pitchFamily="18" charset="0"/>
              </a:rPr>
              <a:t> </a:t>
            </a:r>
            <a:r>
              <a:rPr lang="en-US" dirty="0" err="1" smtClean="0">
                <a:cs typeface="Times New Roman" panose="02020603050405020304" pitchFamily="18" charset="0"/>
              </a:rPr>
              <a:t>dpt</a:t>
            </a:r>
            <a:r>
              <a:rPr lang="en-US" dirty="0" smtClean="0">
                <a:cs typeface="Times New Roman" panose="02020603050405020304" pitchFamily="18" charset="0"/>
              </a:rPr>
              <a:t> </a:t>
            </a:r>
            <a:r>
              <a:rPr lang="en-US" dirty="0" err="1" smtClean="0">
                <a:cs typeface="Times New Roman" panose="02020603050405020304" pitchFamily="18" charset="0"/>
              </a:rPr>
              <a:t>melibatkan</a:t>
            </a:r>
            <a:r>
              <a:rPr lang="en-US" dirty="0" smtClean="0">
                <a:cs typeface="Times New Roman" panose="02020603050405020304" pitchFamily="18" charset="0"/>
              </a:rPr>
              <a:t> </a:t>
            </a:r>
            <a:r>
              <a:rPr lang="en-US" dirty="0" err="1" smtClean="0">
                <a:cs typeface="Times New Roman" panose="02020603050405020304" pitchFamily="18" charset="0"/>
              </a:rPr>
              <a:t>unsur</a:t>
            </a:r>
            <a:r>
              <a:rPr lang="en-US" dirty="0" smtClean="0">
                <a:cs typeface="Times New Roman" panose="02020603050405020304" pitchFamily="18" charset="0"/>
              </a:rPr>
              <a:t> </a:t>
            </a:r>
            <a:r>
              <a:rPr lang="en-US" dirty="0" err="1" smtClean="0">
                <a:cs typeface="Times New Roman" panose="02020603050405020304" pitchFamily="18" charset="0"/>
              </a:rPr>
              <a:t>suara</a:t>
            </a:r>
            <a:r>
              <a:rPr lang="en-US" dirty="0" smtClean="0">
                <a:cs typeface="Times New Roman" panose="02020603050405020304" pitchFamily="18" charset="0"/>
              </a:rPr>
              <a:t> </a:t>
            </a:r>
            <a:r>
              <a:rPr lang="en-US" dirty="0" err="1" smtClean="0">
                <a:cs typeface="Times New Roman" panose="02020603050405020304" pitchFamily="18" charset="0"/>
              </a:rPr>
              <a:t>dan</a:t>
            </a:r>
            <a:r>
              <a:rPr lang="en-US" dirty="0" smtClean="0">
                <a:cs typeface="Times New Roman" panose="02020603050405020304" pitchFamily="18" charset="0"/>
              </a:rPr>
              <a:t> </a:t>
            </a:r>
            <a:r>
              <a:rPr lang="en-US" dirty="0" err="1" smtClean="0">
                <a:cs typeface="Times New Roman" panose="02020603050405020304" pitchFamily="18" charset="0"/>
              </a:rPr>
              <a:t>gerak</a:t>
            </a:r>
            <a:r>
              <a:rPr lang="en-US" dirty="0" smtClean="0">
                <a:cs typeface="Times New Roman" panose="02020603050405020304" pitchFamily="18" charset="0"/>
              </a:rPr>
              <a:t>. </a:t>
            </a:r>
            <a:r>
              <a:rPr lang="en-US" dirty="0" err="1" smtClean="0">
                <a:cs typeface="Times New Roman" panose="02020603050405020304" pitchFamily="18" charset="0"/>
              </a:rPr>
              <a:t>Pada</a:t>
            </a:r>
            <a:r>
              <a:rPr lang="en-US" dirty="0" smtClean="0">
                <a:cs typeface="Times New Roman" panose="02020603050405020304" pitchFamily="18" charset="0"/>
              </a:rPr>
              <a:t> </a:t>
            </a:r>
            <a:r>
              <a:rPr lang="en-US" dirty="0" err="1" smtClean="0">
                <a:cs typeface="Times New Roman" panose="02020603050405020304" pitchFamily="18" charset="0"/>
              </a:rPr>
              <a:t>perkembangannya,</a:t>
            </a:r>
            <a:r>
              <a:rPr lang="en-US" dirty="0" smtClean="0">
                <a:cs typeface="Times New Roman" panose="02020603050405020304" pitchFamily="18" charset="0"/>
              </a:rPr>
              <a:t> </a:t>
            </a:r>
            <a:r>
              <a:rPr lang="en-US" dirty="0" err="1" smtClean="0">
                <a:cs typeface="Times New Roman" panose="02020603050405020304" pitchFamily="18" charset="0"/>
              </a:rPr>
              <a:t>istilah</a:t>
            </a:r>
            <a:r>
              <a:rPr lang="en-US" dirty="0" smtClean="0">
                <a:cs typeface="Times New Roman" panose="02020603050405020304" pitchFamily="18" charset="0"/>
              </a:rPr>
              <a:t> </a:t>
            </a:r>
            <a:r>
              <a:rPr lang="en-US" i="1" dirty="0" err="1" smtClean="0">
                <a:cs typeface="Times New Roman" panose="02020603050405020304" pitchFamily="18" charset="0"/>
              </a:rPr>
              <a:t>perupa</a:t>
            </a:r>
            <a:r>
              <a:rPr lang="en-US" dirty="0" smtClean="0">
                <a:cs typeface="Times New Roman" panose="02020603050405020304" pitchFamily="18" charset="0"/>
              </a:rPr>
              <a:t> </a:t>
            </a:r>
            <a:r>
              <a:rPr lang="en-US" dirty="0" err="1" smtClean="0">
                <a:cs typeface="Times New Roman" panose="02020603050405020304" pitchFamily="18" charset="0"/>
              </a:rPr>
              <a:t>digunakan</a:t>
            </a:r>
            <a:r>
              <a:rPr lang="en-US" dirty="0" smtClean="0">
                <a:cs typeface="Times New Roman" panose="02020603050405020304" pitchFamily="18" charset="0"/>
              </a:rPr>
              <a:t> </a:t>
            </a:r>
            <a:r>
              <a:rPr lang="en-US" dirty="0" err="1" smtClean="0">
                <a:cs typeface="Times New Roman" panose="02020603050405020304" pitchFamily="18" charset="0"/>
              </a:rPr>
              <a:t>secara</a:t>
            </a:r>
            <a:r>
              <a:rPr lang="en-US" dirty="0" smtClean="0">
                <a:cs typeface="Times New Roman" panose="02020603050405020304" pitchFamily="18" charset="0"/>
              </a:rPr>
              <a:t> </a:t>
            </a:r>
            <a:r>
              <a:rPr lang="en-US" dirty="0" err="1" smtClean="0">
                <a:cs typeface="Times New Roman" panose="02020603050405020304" pitchFamily="18" charset="0"/>
              </a:rPr>
              <a:t>umum</a:t>
            </a:r>
            <a:r>
              <a:rPr lang="en-US" dirty="0" smtClean="0">
                <a:cs typeface="Times New Roman" panose="02020603050405020304" pitchFamily="18" charset="0"/>
              </a:rPr>
              <a:t> </a:t>
            </a:r>
            <a:r>
              <a:rPr lang="en-US" dirty="0" err="1" smtClean="0">
                <a:cs typeface="Times New Roman" panose="02020603050405020304" pitchFamily="18" charset="0"/>
              </a:rPr>
              <a:t>untuk</a:t>
            </a:r>
            <a:r>
              <a:rPr lang="en-US" dirty="0" smtClean="0">
                <a:cs typeface="Times New Roman" panose="02020603050405020304" pitchFamily="18" charset="0"/>
              </a:rPr>
              <a:t> para </a:t>
            </a:r>
            <a:r>
              <a:rPr lang="en-US" dirty="0" err="1" smtClean="0">
                <a:cs typeface="Times New Roman" panose="02020603050405020304" pitchFamily="18" charset="0"/>
              </a:rPr>
              <a:t>seniman</a:t>
            </a:r>
            <a:r>
              <a:rPr lang="en-US" dirty="0" smtClean="0">
                <a:cs typeface="Times New Roman" panose="02020603050405020304" pitchFamily="18" charset="0"/>
              </a:rPr>
              <a:t> </a:t>
            </a:r>
            <a:r>
              <a:rPr lang="en-US" dirty="0" err="1" smtClean="0">
                <a:cs typeface="Times New Roman" panose="02020603050405020304" pitchFamily="18" charset="0"/>
              </a:rPr>
              <a:t>dlm</a:t>
            </a:r>
            <a:r>
              <a:rPr lang="en-US" dirty="0" smtClean="0">
                <a:cs typeface="Times New Roman" panose="02020603050405020304" pitchFamily="18" charset="0"/>
              </a:rPr>
              <a:t> </a:t>
            </a:r>
            <a:r>
              <a:rPr lang="en-US" dirty="0" err="1" smtClean="0">
                <a:cs typeface="Times New Roman" panose="02020603050405020304" pitchFamily="18" charset="0"/>
              </a:rPr>
              <a:t>bidang</a:t>
            </a:r>
            <a:r>
              <a:rPr lang="en-US" dirty="0" smtClean="0">
                <a:cs typeface="Times New Roman" panose="02020603050405020304" pitchFamily="18" charset="0"/>
              </a:rPr>
              <a:t> </a:t>
            </a:r>
            <a:r>
              <a:rPr lang="en-US" dirty="0" err="1" smtClean="0">
                <a:cs typeface="Times New Roman" panose="02020603050405020304" pitchFamily="18" charset="0"/>
              </a:rPr>
              <a:t>seni</a:t>
            </a:r>
            <a:r>
              <a:rPr lang="en-US" dirty="0" smtClean="0">
                <a:cs typeface="Times New Roman" panose="02020603050405020304" pitchFamily="18" charset="0"/>
              </a:rPr>
              <a:t> </a:t>
            </a:r>
            <a:r>
              <a:rPr lang="en-US" dirty="0" err="1" smtClean="0">
                <a:cs typeface="Times New Roman" panose="02020603050405020304" pitchFamily="18" charset="0"/>
              </a:rPr>
              <a:t>rupa</a:t>
            </a:r>
            <a:r>
              <a:rPr lang="en-US" dirty="0" smtClean="0">
                <a:cs typeface="Times New Roman" panose="02020603050405020304" pitchFamily="18" charset="0"/>
              </a:rPr>
              <a:t> </a:t>
            </a:r>
            <a:r>
              <a:rPr lang="en-US" dirty="0" err="1" smtClean="0">
                <a:cs typeface="Times New Roman" panose="02020603050405020304" pitchFamily="18" charset="0"/>
              </a:rPr>
              <a:t>meskipun</a:t>
            </a:r>
            <a:r>
              <a:rPr lang="en-US" dirty="0" smtClean="0">
                <a:cs typeface="Times New Roman" panose="02020603050405020304" pitchFamily="18" charset="0"/>
              </a:rPr>
              <a:t> </a:t>
            </a:r>
            <a:r>
              <a:rPr lang="en-US" dirty="0" err="1" smtClean="0">
                <a:cs typeface="Times New Roman" panose="02020603050405020304" pitchFamily="18" charset="0"/>
              </a:rPr>
              <a:t>mereka</a:t>
            </a:r>
            <a:r>
              <a:rPr lang="en-US" dirty="0" smtClean="0">
                <a:cs typeface="Times New Roman" panose="02020603050405020304" pitchFamily="18" charset="0"/>
              </a:rPr>
              <a:t> </a:t>
            </a:r>
            <a:r>
              <a:rPr lang="en-US" dirty="0" err="1" smtClean="0">
                <a:cs typeface="Times New Roman" panose="02020603050405020304" pitchFamily="18" charset="0"/>
              </a:rPr>
              <a:t>hanya</a:t>
            </a:r>
            <a:r>
              <a:rPr lang="en-US" dirty="0" smtClean="0">
                <a:cs typeface="Times New Roman" panose="02020603050405020304" pitchFamily="18" charset="0"/>
              </a:rPr>
              <a:t> </a:t>
            </a:r>
            <a:r>
              <a:rPr lang="en-US" dirty="0" err="1" smtClean="0">
                <a:cs typeface="Times New Roman" panose="02020603050405020304" pitchFamily="18" charset="0"/>
              </a:rPr>
              <a:t>menciptakan</a:t>
            </a:r>
            <a:r>
              <a:rPr lang="en-US" dirty="0" smtClean="0">
                <a:cs typeface="Times New Roman" panose="02020603050405020304" pitchFamily="18" charset="0"/>
              </a:rPr>
              <a:t> </a:t>
            </a:r>
            <a:r>
              <a:rPr lang="en-US" dirty="0" err="1" smtClean="0">
                <a:cs typeface="Times New Roman" panose="02020603050405020304" pitchFamily="18" charset="0"/>
              </a:rPr>
              <a:t>satu</a:t>
            </a:r>
            <a:r>
              <a:rPr lang="en-US" dirty="0" smtClean="0">
                <a:cs typeface="Times New Roman" panose="02020603050405020304" pitchFamily="18" charset="0"/>
              </a:rPr>
              <a:t> </a:t>
            </a:r>
            <a:r>
              <a:rPr lang="en-US" dirty="0" err="1" smtClean="0">
                <a:cs typeface="Times New Roman" panose="02020603050405020304" pitchFamily="18" charset="0"/>
              </a:rPr>
              <a:t>jenis</a:t>
            </a:r>
            <a:r>
              <a:rPr lang="en-US" dirty="0" smtClean="0">
                <a:cs typeface="Times New Roman" panose="02020603050405020304" pitchFamily="18" charset="0"/>
              </a:rPr>
              <a:t> </a:t>
            </a:r>
            <a:r>
              <a:rPr lang="en-US" dirty="0" err="1" smtClean="0">
                <a:cs typeface="Times New Roman" panose="02020603050405020304" pitchFamily="18" charset="0"/>
              </a:rPr>
              <a:t>karya</a:t>
            </a:r>
            <a:r>
              <a:rPr lang="en-US" dirty="0" smtClean="0">
                <a:cs typeface="Times New Roman" panose="02020603050405020304" pitchFamily="18" charset="0"/>
              </a:rPr>
              <a:t> </a:t>
            </a:r>
            <a:r>
              <a:rPr lang="en-US" dirty="0" err="1" smtClean="0">
                <a:cs typeface="Times New Roman" panose="02020603050405020304" pitchFamily="18" charset="0"/>
              </a:rPr>
              <a:t>seperti</a:t>
            </a:r>
            <a:r>
              <a:rPr lang="en-US" dirty="0" smtClean="0">
                <a:cs typeface="Times New Roman" panose="02020603050405020304" pitchFamily="18" charset="0"/>
              </a:rPr>
              <a:t> </a:t>
            </a:r>
            <a:r>
              <a:rPr lang="en-US" dirty="0" err="1" smtClean="0">
                <a:cs typeface="Times New Roman" panose="02020603050405020304" pitchFamily="18" charset="0"/>
              </a:rPr>
              <a:t>lukisan</a:t>
            </a:r>
            <a:r>
              <a:rPr lang="en-US" dirty="0" smtClean="0">
                <a:cs typeface="Times New Roman" panose="02020603050405020304" pitchFamily="18" charset="0"/>
              </a:rPr>
              <a:t>, </a:t>
            </a:r>
            <a:r>
              <a:rPr lang="en-US" dirty="0" err="1" smtClean="0">
                <a:cs typeface="Times New Roman" panose="02020603050405020304" pitchFamily="18" charset="0"/>
              </a:rPr>
              <a:t>grafis</a:t>
            </a:r>
            <a:r>
              <a:rPr lang="en-US" dirty="0" smtClean="0">
                <a:cs typeface="Times New Roman" panose="02020603050405020304" pitchFamily="18" charset="0"/>
              </a:rPr>
              <a:t>, </a:t>
            </a:r>
            <a:r>
              <a:rPr lang="en-US" dirty="0" err="1" smtClean="0">
                <a:cs typeface="Times New Roman" panose="02020603050405020304" pitchFamily="18" charset="0"/>
              </a:rPr>
              <a:t>patung</a:t>
            </a:r>
            <a:r>
              <a:rPr lang="en-US" dirty="0" smtClean="0">
                <a:cs typeface="Times New Roman" panose="02020603050405020304" pitchFamily="18" charset="0"/>
              </a:rPr>
              <a:t>, </a:t>
            </a:r>
            <a:r>
              <a:rPr lang="en-US" dirty="0" err="1" smtClean="0">
                <a:cs typeface="Times New Roman" panose="02020603050405020304" pitchFamily="18" charset="0"/>
              </a:rPr>
              <a:t>desain</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a:t>
            </a:r>
            <a:r>
              <a:rPr lang="en-US" dirty="0" err="1" smtClean="0">
                <a:cs typeface="Times New Roman" panose="02020603050405020304" pitchFamily="18" charset="0"/>
              </a:rPr>
              <a:t>kriya</a:t>
            </a:r>
            <a:r>
              <a:rPr lang="en-US" dirty="0" smtClean="0">
                <a:cs typeface="Times New Roman" panose="02020603050405020304" pitchFamily="18" charset="0"/>
              </a:rPr>
              <a:t>, </a:t>
            </a:r>
            <a:r>
              <a:rPr lang="en-US" dirty="0" err="1" smtClean="0">
                <a:cs typeface="Times New Roman" panose="02020603050405020304" pitchFamily="18" charset="0"/>
              </a:rPr>
              <a:t>asalkan</a:t>
            </a:r>
            <a:r>
              <a:rPr lang="en-US" dirty="0" smtClean="0">
                <a:cs typeface="Times New Roman" panose="02020603050405020304" pitchFamily="18" charset="0"/>
              </a:rPr>
              <a:t> </a:t>
            </a:r>
            <a:r>
              <a:rPr lang="en-US" dirty="0" err="1" smtClean="0">
                <a:cs typeface="Times New Roman" panose="02020603050405020304" pitchFamily="18" charset="0"/>
              </a:rPr>
              <a:t>masih</a:t>
            </a:r>
            <a:r>
              <a:rPr lang="en-US" dirty="0" smtClean="0">
                <a:cs typeface="Times New Roman" panose="02020603050405020304" pitchFamily="18" charset="0"/>
              </a:rPr>
              <a:t> </a:t>
            </a:r>
            <a:r>
              <a:rPr lang="en-US" dirty="0" err="1" smtClean="0">
                <a:cs typeface="Times New Roman" panose="02020603050405020304" pitchFamily="18" charset="0"/>
              </a:rPr>
              <a:t>sejaman</a:t>
            </a:r>
            <a:r>
              <a:rPr lang="en-US" dirty="0" smtClean="0">
                <a:cs typeface="Times New Roman" panose="02020603050405020304" pitchFamily="18" charset="0"/>
              </a:rPr>
              <a:t> </a:t>
            </a:r>
            <a:r>
              <a:rPr lang="en-US" dirty="0" err="1" smtClean="0">
                <a:cs typeface="Times New Roman" panose="02020603050405020304" pitchFamily="18" charset="0"/>
              </a:rPr>
              <a:t>dengan</a:t>
            </a:r>
            <a:r>
              <a:rPr lang="en-US" dirty="0" smtClean="0">
                <a:cs typeface="Times New Roman" panose="02020603050405020304" pitchFamily="18" charset="0"/>
              </a:rPr>
              <a:t> </a:t>
            </a:r>
            <a:r>
              <a:rPr lang="en-US" dirty="0" err="1" smtClean="0">
                <a:cs typeface="Times New Roman" panose="02020603050405020304" pitchFamily="18" charset="0"/>
              </a:rPr>
              <a:t>kritikus</a:t>
            </a:r>
            <a:r>
              <a:rPr lang="en-US" dirty="0" smtClean="0">
                <a:cs typeface="Times New Roman" panose="02020603050405020304" pitchFamily="18" charset="0"/>
              </a:rPr>
              <a:t> </a:t>
            </a:r>
            <a:r>
              <a:rPr lang="en-US" dirty="0" err="1" smtClean="0">
                <a:cs typeface="Times New Roman" panose="02020603050405020304" pitchFamily="18" charset="0"/>
              </a:rPr>
              <a:t>atau</a:t>
            </a:r>
            <a:r>
              <a:rPr lang="en-US" dirty="0" smtClean="0">
                <a:cs typeface="Times New Roman" panose="02020603050405020304" pitchFamily="18" charset="0"/>
              </a:rPr>
              <a:t> kurator yg </a:t>
            </a:r>
            <a:r>
              <a:rPr lang="en-US" dirty="0" err="1" smtClean="0">
                <a:cs typeface="Times New Roman" panose="02020603050405020304" pitchFamily="18" charset="0"/>
              </a:rPr>
              <a:t>menulisnya</a:t>
            </a:r>
            <a:r>
              <a:rPr lang="en-US" dirty="0" smtClean="0">
                <a:cs typeface="Times New Roman" panose="02020603050405020304" pitchFamily="18" charset="0"/>
              </a:rPr>
              <a:t>. </a:t>
            </a:r>
            <a:r>
              <a:rPr lang="en-US" dirty="0" err="1" smtClean="0">
                <a:cs typeface="Times New Roman" panose="02020603050405020304" pitchFamily="18" charset="0"/>
              </a:rPr>
              <a:t>Istilah</a:t>
            </a:r>
            <a:r>
              <a:rPr lang="en-US" dirty="0" smtClean="0">
                <a:cs typeface="Times New Roman" panose="02020603050405020304" pitchFamily="18" charset="0"/>
              </a:rPr>
              <a:t> </a:t>
            </a:r>
            <a:r>
              <a:rPr lang="en-US" dirty="0" err="1" smtClean="0">
                <a:cs typeface="Times New Roman" panose="02020603050405020304" pitchFamily="18" charset="0"/>
              </a:rPr>
              <a:t>perupa</a:t>
            </a:r>
            <a:r>
              <a:rPr lang="en-US" dirty="0" smtClean="0">
                <a:cs typeface="Times New Roman" panose="02020603050405020304" pitchFamily="18" charset="0"/>
              </a:rPr>
              <a:t> </a:t>
            </a:r>
            <a:r>
              <a:rPr lang="en-US" dirty="0" err="1" smtClean="0">
                <a:cs typeface="Times New Roman" panose="02020603050405020304" pitchFamily="18" charset="0"/>
              </a:rPr>
              <a:t>juga</a:t>
            </a:r>
            <a:r>
              <a:rPr lang="en-US" dirty="0" smtClean="0">
                <a:cs typeface="Times New Roman" panose="02020603050405020304" pitchFamily="18" charset="0"/>
              </a:rPr>
              <a:t> identik </a:t>
            </a:r>
            <a:r>
              <a:rPr lang="en-US" dirty="0" err="1" smtClean="0">
                <a:cs typeface="Times New Roman" panose="02020603050405020304" pitchFamily="18" charset="0"/>
              </a:rPr>
              <a:t>dgn</a:t>
            </a:r>
            <a:r>
              <a:rPr lang="en-US" dirty="0" smtClean="0">
                <a:cs typeface="Times New Roman" panose="02020603050405020304" pitchFamily="18" charset="0"/>
              </a:rPr>
              <a:t> </a:t>
            </a:r>
            <a:r>
              <a:rPr lang="en-US" dirty="0" err="1" smtClean="0">
                <a:cs typeface="Times New Roman" panose="02020603050405020304" pitchFamily="18" charset="0"/>
              </a:rPr>
              <a:t>seniman</a:t>
            </a:r>
            <a:r>
              <a:rPr lang="en-US" dirty="0" smtClean="0">
                <a:cs typeface="Times New Roman" panose="02020603050405020304" pitchFamily="18" charset="0"/>
              </a:rPr>
              <a:t> yg </a:t>
            </a:r>
            <a:r>
              <a:rPr lang="en-US" dirty="0" err="1" smtClean="0">
                <a:cs typeface="Times New Roman" panose="02020603050405020304" pitchFamily="18" charset="0"/>
              </a:rPr>
              <a:t>dianggap</a:t>
            </a:r>
            <a:r>
              <a:rPr lang="en-US" dirty="0" smtClean="0">
                <a:cs typeface="Times New Roman" panose="02020603050405020304" pitchFamily="18" charset="0"/>
              </a:rPr>
              <a:t> </a:t>
            </a:r>
            <a:r>
              <a:rPr lang="en-US" dirty="0" err="1" smtClean="0">
                <a:cs typeface="Times New Roman" panose="02020603050405020304" pitchFamily="18" charset="0"/>
              </a:rPr>
              <a:t>muda</a:t>
            </a:r>
            <a:r>
              <a:rPr lang="en-US" dirty="0" smtClean="0">
                <a:cs typeface="Times New Roman" panose="02020603050405020304" pitchFamily="18" charset="0"/>
              </a:rPr>
              <a:t>. </a:t>
            </a:r>
            <a:r>
              <a:rPr lang="en-US" dirty="0" err="1" smtClean="0">
                <a:cs typeface="Times New Roman" panose="02020603050405020304" pitchFamily="18" charset="0"/>
              </a:rPr>
              <a:t>Penggunaan</a:t>
            </a:r>
            <a:r>
              <a:rPr lang="en-US" dirty="0" smtClean="0">
                <a:cs typeface="Times New Roman" panose="02020603050405020304" pitchFamily="18" charset="0"/>
              </a:rPr>
              <a:t> kata </a:t>
            </a:r>
            <a:r>
              <a:rPr lang="en-US" dirty="0" err="1" smtClean="0">
                <a:cs typeface="Times New Roman" panose="02020603050405020304" pitchFamily="18" charset="0"/>
              </a:rPr>
              <a:t>perupa</a:t>
            </a:r>
            <a:r>
              <a:rPr lang="en-US" dirty="0" smtClean="0">
                <a:cs typeface="Times New Roman" panose="02020603050405020304" pitchFamily="18" charset="0"/>
              </a:rPr>
              <a:t> </a:t>
            </a:r>
            <a:r>
              <a:rPr lang="en-US" dirty="0" err="1" smtClean="0">
                <a:cs typeface="Times New Roman" panose="02020603050405020304" pitchFamily="18" charset="0"/>
              </a:rPr>
              <a:t>scr</a:t>
            </a:r>
            <a:r>
              <a:rPr lang="en-US" dirty="0" smtClean="0">
                <a:cs typeface="Times New Roman" panose="02020603050405020304" pitchFamily="18" charset="0"/>
              </a:rPr>
              <a:t> </a:t>
            </a:r>
            <a:r>
              <a:rPr lang="en-US" dirty="0" err="1" smtClean="0">
                <a:cs typeface="Times New Roman" panose="02020603050405020304" pitchFamily="18" charset="0"/>
              </a:rPr>
              <a:t>umum</a:t>
            </a:r>
            <a:r>
              <a:rPr lang="en-US" dirty="0" smtClean="0">
                <a:cs typeface="Times New Roman" panose="02020603050405020304" pitchFamily="18" charset="0"/>
              </a:rPr>
              <a:t> </a:t>
            </a:r>
            <a:r>
              <a:rPr lang="en-US" dirty="0" err="1" smtClean="0">
                <a:cs typeface="Times New Roman" panose="02020603050405020304" pitchFamily="18" charset="0"/>
              </a:rPr>
              <a:t>ini</a:t>
            </a:r>
            <a:r>
              <a:rPr lang="en-US" dirty="0" smtClean="0">
                <a:cs typeface="Times New Roman" panose="02020603050405020304" pitchFamily="18" charset="0"/>
              </a:rPr>
              <a:t> paralel </a:t>
            </a:r>
            <a:r>
              <a:rPr lang="en-US" dirty="0" err="1" smtClean="0">
                <a:cs typeface="Times New Roman" panose="02020603050405020304" pitchFamily="18" charset="0"/>
              </a:rPr>
              <a:t>dgn</a:t>
            </a:r>
            <a:r>
              <a:rPr lang="en-US" dirty="0" smtClean="0">
                <a:cs typeface="Times New Roman" panose="02020603050405020304" pitchFamily="18" charset="0"/>
              </a:rPr>
              <a:t> </a:t>
            </a:r>
            <a:r>
              <a:rPr lang="en-US" dirty="0" err="1">
                <a:cs typeface="Times New Roman" panose="02020603050405020304" pitchFamily="18" charset="0"/>
              </a:rPr>
              <a:t>pemakaian </a:t>
            </a:r>
            <a:r>
              <a:rPr lang="en-US" dirty="0" err="1" smtClean="0">
                <a:cs typeface="Times New Roman" panose="02020603050405020304" pitchFamily="18" charset="0"/>
              </a:rPr>
              <a:t>istilah</a:t>
            </a:r>
            <a:r>
              <a:rPr lang="en-US" dirty="0" smtClean="0">
                <a:cs typeface="Times New Roman" panose="02020603050405020304" pitchFamily="18" charset="0"/>
              </a:rPr>
              <a:t> </a:t>
            </a:r>
            <a:r>
              <a:rPr lang="en-US" dirty="0" err="1" smtClean="0">
                <a:cs typeface="Times New Roman" panose="02020603050405020304" pitchFamily="18" charset="0"/>
              </a:rPr>
              <a:t>kontemporer</a:t>
            </a:r>
            <a:r>
              <a:rPr lang="en-US" dirty="0" smtClean="0">
                <a:cs typeface="Times New Roman" panose="02020603050405020304" pitchFamily="18" charset="0"/>
              </a:rPr>
              <a:t> yg </a:t>
            </a:r>
            <a:r>
              <a:rPr lang="en-US" dirty="0" err="1" smtClean="0">
                <a:cs typeface="Times New Roman" panose="02020603050405020304" pitchFamily="18" charset="0"/>
              </a:rPr>
              <a:t>sekadar</a:t>
            </a:r>
            <a:r>
              <a:rPr lang="en-US" dirty="0" smtClean="0">
                <a:cs typeface="Times New Roman" panose="02020603050405020304" pitchFamily="18" charset="0"/>
              </a:rPr>
              <a:t> </a:t>
            </a:r>
            <a:r>
              <a:rPr lang="en-US" dirty="0" err="1" smtClean="0">
                <a:cs typeface="Times New Roman" panose="02020603050405020304" pitchFamily="18" charset="0"/>
              </a:rPr>
              <a:t>diartikan</a:t>
            </a:r>
            <a:r>
              <a:rPr lang="en-US" dirty="0" smtClean="0">
                <a:cs typeface="Times New Roman" panose="02020603050405020304" pitchFamily="18" charset="0"/>
              </a:rPr>
              <a:t> </a:t>
            </a:r>
            <a:r>
              <a:rPr lang="en-US" dirty="0" err="1" smtClean="0">
                <a:cs typeface="Times New Roman" panose="02020603050405020304" pitchFamily="18" charset="0"/>
              </a:rPr>
              <a:t>masa</a:t>
            </a:r>
            <a:r>
              <a:rPr lang="en-US" dirty="0" smtClean="0">
                <a:cs typeface="Times New Roman" panose="02020603050405020304" pitchFamily="18" charset="0"/>
              </a:rPr>
              <a:t> </a:t>
            </a:r>
            <a:r>
              <a:rPr lang="en-US" dirty="0" err="1" smtClean="0">
                <a:cs typeface="Times New Roman" panose="02020603050405020304" pitchFamily="18" charset="0"/>
              </a:rPr>
              <a:t>kini</a:t>
            </a:r>
            <a:r>
              <a:rPr lang="en-US" dirty="0" smtClean="0">
                <a:cs typeface="Times New Roman" panose="02020603050405020304" pitchFamily="18" charset="0"/>
              </a:rPr>
              <a:t>.</a:t>
            </a:r>
          </a:p>
        </p:txBody>
      </p:sp>
    </p:spTree>
    <p:extLst>
      <p:ext uri="{BB962C8B-B14F-4D97-AF65-F5344CB8AC3E}">
        <p14:creationId xmlns:p14="http://schemas.microsoft.com/office/powerpoint/2010/main" val="67475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335280"/>
            <a:ext cx="11323320" cy="6156960"/>
          </a:xfrm>
        </p:spPr>
        <p:txBody>
          <a:bodyPr>
            <a:noAutofit/>
          </a:bodyPr>
          <a:lstStyle/>
          <a:p>
            <a:pPr marL="0" indent="0">
              <a:buNone/>
            </a:pPr>
            <a:r>
              <a:rPr lang="en-US" dirty="0" err="1">
                <a:cs typeface="Times New Roman" panose="02020603050405020304" pitchFamily="18" charset="0"/>
              </a:rPr>
              <a:t>Perupa</a:t>
            </a:r>
            <a:r>
              <a:rPr lang="en-US" dirty="0">
                <a:cs typeface="Times New Roman" panose="02020603050405020304" pitchFamily="18" charset="0"/>
              </a:rPr>
              <a:t> </a:t>
            </a:r>
            <a:r>
              <a:rPr lang="en-US" dirty="0" err="1">
                <a:cs typeface="Times New Roman" panose="02020603050405020304" pitchFamily="18" charset="0"/>
              </a:rPr>
              <a:t>kontemporer</a:t>
            </a:r>
            <a:r>
              <a:rPr lang="en-US" dirty="0">
                <a:cs typeface="Times New Roman" panose="02020603050405020304" pitchFamily="18" charset="0"/>
              </a:rPr>
              <a:t> (</a:t>
            </a:r>
            <a:r>
              <a:rPr lang="en-US" dirty="0" err="1">
                <a:cs typeface="Times New Roman" panose="02020603050405020304" pitchFamily="18" charset="0"/>
              </a:rPr>
              <a:t>masa</a:t>
            </a:r>
            <a:r>
              <a:rPr lang="en-US" dirty="0">
                <a:cs typeface="Times New Roman" panose="02020603050405020304" pitchFamily="18" charset="0"/>
              </a:rPr>
              <a:t> </a:t>
            </a:r>
            <a:r>
              <a:rPr lang="en-US" dirty="0" err="1">
                <a:cs typeface="Times New Roman" panose="02020603050405020304" pitchFamily="18" charset="0"/>
              </a:rPr>
              <a:t>kini)</a:t>
            </a:r>
            <a:r>
              <a:rPr lang="en-US" dirty="0">
                <a:cs typeface="Times New Roman" panose="02020603050405020304" pitchFamily="18" charset="0"/>
              </a:rPr>
              <a:t>, </a:t>
            </a:r>
            <a:r>
              <a:rPr lang="en-US" dirty="0" err="1">
                <a:cs typeface="Times New Roman" panose="02020603050405020304" pitchFamily="18" charset="0"/>
              </a:rPr>
              <a:t>biasanya</a:t>
            </a:r>
            <a:r>
              <a:rPr lang="en-US" dirty="0">
                <a:cs typeface="Times New Roman" panose="02020603050405020304" pitchFamily="18" charset="0"/>
              </a:rPr>
              <a:t>, </a:t>
            </a:r>
            <a:r>
              <a:rPr lang="en-US" dirty="0" err="1">
                <a:cs typeface="Times New Roman" panose="02020603050405020304" pitchFamily="18" charset="0"/>
              </a:rPr>
              <a:t>dibedakan</a:t>
            </a:r>
            <a:r>
              <a:rPr lang="en-US" dirty="0">
                <a:cs typeface="Times New Roman" panose="02020603050405020304" pitchFamily="18" charset="0"/>
              </a:rPr>
              <a:t> </a:t>
            </a:r>
            <a:r>
              <a:rPr lang="en-US" dirty="0" err="1">
                <a:cs typeface="Times New Roman" panose="02020603050405020304" pitchFamily="18" charset="0"/>
              </a:rPr>
              <a:t>dgn</a:t>
            </a:r>
            <a:r>
              <a:rPr lang="en-US" dirty="0">
                <a:cs typeface="Times New Roman" panose="02020603050405020304" pitchFamily="18" charset="0"/>
              </a:rPr>
              <a:t> </a:t>
            </a:r>
            <a:r>
              <a:rPr lang="en-US" dirty="0" err="1">
                <a:cs typeface="Times New Roman" panose="02020603050405020304" pitchFamily="18" charset="0"/>
              </a:rPr>
              <a:t>seniman</a:t>
            </a:r>
            <a:r>
              <a:rPr lang="en-US" dirty="0">
                <a:cs typeface="Times New Roman" panose="02020603050405020304" pitchFamily="18" charset="0"/>
              </a:rPr>
              <a:t> </a:t>
            </a:r>
            <a:r>
              <a:rPr lang="en-US" i="1" dirty="0">
                <a:cs typeface="Times New Roman" panose="02020603050405020304" pitchFamily="18" charset="0"/>
              </a:rPr>
              <a:t>old master </a:t>
            </a:r>
            <a:r>
              <a:rPr lang="en-US" dirty="0" err="1">
                <a:cs typeface="Times New Roman" panose="02020603050405020304" pitchFamily="18" charset="0"/>
              </a:rPr>
              <a:t>(seniman</a:t>
            </a:r>
            <a:r>
              <a:rPr lang="en-US" dirty="0">
                <a:cs typeface="Times New Roman" panose="02020603050405020304" pitchFamily="18" charset="0"/>
              </a:rPr>
              <a:t> </a:t>
            </a:r>
            <a:r>
              <a:rPr lang="en-US" dirty="0" err="1">
                <a:cs typeface="Times New Roman" panose="02020603050405020304" pitchFamily="18" charset="0"/>
              </a:rPr>
              <a:t>terkenal</a:t>
            </a:r>
            <a:r>
              <a:rPr lang="en-US" dirty="0">
                <a:cs typeface="Times New Roman" panose="02020603050405020304" pitchFamily="18" charset="0"/>
              </a:rPr>
              <a:t> </a:t>
            </a:r>
            <a:r>
              <a:rPr lang="en-US" dirty="0" err="1">
                <a:cs typeface="Times New Roman" panose="02020603050405020304" pitchFamily="18" charset="0"/>
              </a:rPr>
              <a:t>sebelum</a:t>
            </a:r>
            <a:r>
              <a:rPr lang="en-US" dirty="0">
                <a:cs typeface="Times New Roman" panose="02020603050405020304" pitchFamily="18" charset="0"/>
              </a:rPr>
              <a:t> </a:t>
            </a:r>
            <a:r>
              <a:rPr lang="en-US" dirty="0" err="1">
                <a:cs typeface="Times New Roman" panose="02020603050405020304" pitchFamily="18" charset="0"/>
              </a:rPr>
              <a:t>masa</a:t>
            </a:r>
            <a:r>
              <a:rPr lang="en-US" dirty="0">
                <a:cs typeface="Times New Roman" panose="02020603050405020304" pitchFamily="18" charset="0"/>
              </a:rPr>
              <a:t> </a:t>
            </a:r>
            <a:r>
              <a:rPr lang="en-US" dirty="0" err="1">
                <a:cs typeface="Times New Roman" panose="02020603050405020304" pitchFamily="18" charset="0"/>
              </a:rPr>
              <a:t>kontemporer</a:t>
            </a:r>
            <a:r>
              <a:rPr lang="en-US" dirty="0">
                <a:cs typeface="Times New Roman" panose="02020603050405020304" pitchFamily="18" charset="0"/>
              </a:rPr>
              <a:t> </a:t>
            </a:r>
            <a:r>
              <a:rPr lang="en-US" dirty="0" err="1">
                <a:cs typeface="Times New Roman" panose="02020603050405020304" pitchFamily="18" charset="0"/>
              </a:rPr>
              <a:t>dan</a:t>
            </a:r>
            <a:r>
              <a:rPr lang="en-US" dirty="0">
                <a:cs typeface="Times New Roman" panose="02020603050405020304" pitchFamily="18" charset="0"/>
              </a:rPr>
              <a:t> </a:t>
            </a:r>
            <a:r>
              <a:rPr lang="en-US" dirty="0" err="1">
                <a:cs typeface="Times New Roman" panose="02020603050405020304" pitchFamily="18" charset="0"/>
              </a:rPr>
              <a:t>kini</a:t>
            </a:r>
            <a:r>
              <a:rPr lang="en-US" dirty="0">
                <a:cs typeface="Times New Roman" panose="02020603050405020304" pitchFamily="18" charset="0"/>
              </a:rPr>
              <a:t> </a:t>
            </a:r>
            <a:r>
              <a:rPr lang="en-US" dirty="0" err="1">
                <a:cs typeface="Times New Roman" panose="02020603050405020304" pitchFamily="18" charset="0"/>
              </a:rPr>
              <a:t>sudah</a:t>
            </a:r>
            <a:r>
              <a:rPr lang="en-US" dirty="0">
                <a:cs typeface="Times New Roman" panose="02020603050405020304" pitchFamily="18" charset="0"/>
              </a:rPr>
              <a:t> wafat, </a:t>
            </a:r>
            <a:r>
              <a:rPr lang="en-US" dirty="0" err="1">
                <a:cs typeface="Times New Roman" panose="02020603050405020304" pitchFamily="18" charset="0"/>
              </a:rPr>
              <a:t>seperti</a:t>
            </a:r>
            <a:r>
              <a:rPr lang="en-US" dirty="0">
                <a:cs typeface="Times New Roman" panose="02020603050405020304" pitchFamily="18" charset="0"/>
              </a:rPr>
              <a:t> </a:t>
            </a:r>
            <a:r>
              <a:rPr lang="en-US" dirty="0" err="1">
                <a:cs typeface="Times New Roman" panose="02020603050405020304" pitchFamily="18" charset="0"/>
              </a:rPr>
              <a:t>S.Sudjojono</a:t>
            </a:r>
            <a:r>
              <a:rPr lang="en-US" dirty="0">
                <a:cs typeface="Times New Roman" panose="02020603050405020304" pitchFamily="18" charset="0"/>
              </a:rPr>
              <a:t>, </a:t>
            </a:r>
            <a:r>
              <a:rPr lang="en-US" dirty="0" err="1">
                <a:cs typeface="Times New Roman" panose="02020603050405020304" pitchFamily="18" charset="0"/>
              </a:rPr>
              <a:t>Affandi</a:t>
            </a:r>
            <a:r>
              <a:rPr lang="en-US" dirty="0">
                <a:cs typeface="Times New Roman" panose="02020603050405020304" pitchFamily="18" charset="0"/>
              </a:rPr>
              <a:t>, </a:t>
            </a:r>
            <a:r>
              <a:rPr lang="en-US" dirty="0" err="1">
                <a:cs typeface="Times New Roman" panose="02020603050405020304" pitchFamily="18" charset="0"/>
              </a:rPr>
              <a:t>atau</a:t>
            </a:r>
            <a:r>
              <a:rPr lang="en-US" dirty="0">
                <a:cs typeface="Times New Roman" panose="02020603050405020304" pitchFamily="18" charset="0"/>
              </a:rPr>
              <a:t> </a:t>
            </a:r>
            <a:r>
              <a:rPr lang="en-US" dirty="0" err="1">
                <a:cs typeface="Times New Roman" panose="02020603050405020304" pitchFamily="18" charset="0"/>
              </a:rPr>
              <a:t>Basuki</a:t>
            </a:r>
            <a:r>
              <a:rPr lang="en-US" dirty="0">
                <a:cs typeface="Times New Roman" panose="02020603050405020304" pitchFamily="18" charset="0"/>
              </a:rPr>
              <a:t> Abdullah). </a:t>
            </a:r>
            <a:r>
              <a:rPr lang="en-US" dirty="0" err="1">
                <a:cs typeface="Times New Roman" panose="02020603050405020304" pitchFamily="18" charset="0"/>
              </a:rPr>
              <a:t>Ini</a:t>
            </a:r>
            <a:r>
              <a:rPr lang="en-US" dirty="0">
                <a:cs typeface="Times New Roman" panose="02020603050405020304" pitchFamily="18" charset="0"/>
              </a:rPr>
              <a:t> </a:t>
            </a:r>
            <a:r>
              <a:rPr lang="en-US" dirty="0" err="1">
                <a:cs typeface="Times New Roman" panose="02020603050405020304" pitchFamily="18" charset="0"/>
              </a:rPr>
              <a:t>berbeda</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dirty="0" err="1">
                <a:cs typeface="Times New Roman" panose="02020603050405020304" pitchFamily="18" charset="0"/>
              </a:rPr>
              <a:t>pengertian</a:t>
            </a:r>
            <a:r>
              <a:rPr lang="en-US" dirty="0">
                <a:cs typeface="Times New Roman" panose="02020603050405020304" pitchFamily="18" charset="0"/>
              </a:rPr>
              <a:t> </a:t>
            </a:r>
            <a:r>
              <a:rPr lang="en-US" i="1" dirty="0">
                <a:cs typeface="Times New Roman" panose="02020603050405020304" pitchFamily="18" charset="0"/>
              </a:rPr>
              <a:t>old master</a:t>
            </a:r>
            <a:r>
              <a:rPr lang="en-US" dirty="0">
                <a:cs typeface="Times New Roman" panose="02020603050405020304" pitchFamily="18" charset="0"/>
              </a:rPr>
              <a:t> di </a:t>
            </a:r>
            <a:r>
              <a:rPr lang="en-US" dirty="0" err="1">
                <a:cs typeface="Times New Roman" panose="02020603050405020304" pitchFamily="18" charset="0"/>
              </a:rPr>
              <a:t>Eropa</a:t>
            </a:r>
            <a:r>
              <a:rPr lang="en-US" dirty="0">
                <a:cs typeface="Times New Roman" panose="02020603050405020304" pitchFamily="18" charset="0"/>
              </a:rPr>
              <a:t> (</a:t>
            </a:r>
            <a:r>
              <a:rPr lang="en-US" dirty="0" err="1">
                <a:cs typeface="Times New Roman" panose="02020603050405020304" pitchFamily="18" charset="0"/>
              </a:rPr>
              <a:t>pelukis</a:t>
            </a:r>
            <a:r>
              <a:rPr lang="en-US" dirty="0">
                <a:cs typeface="Times New Roman" panose="02020603050405020304" pitchFamily="18" charset="0"/>
              </a:rPr>
              <a:t> </a:t>
            </a:r>
            <a:r>
              <a:rPr lang="en-US" dirty="0" err="1">
                <a:cs typeface="Times New Roman" panose="02020603050405020304" pitchFamily="18" charset="0"/>
              </a:rPr>
              <a:t>kawakan</a:t>
            </a:r>
            <a:r>
              <a:rPr lang="en-US" dirty="0">
                <a:cs typeface="Times New Roman" panose="02020603050405020304" pitchFamily="18" charset="0"/>
              </a:rPr>
              <a:t> </a:t>
            </a:r>
            <a:r>
              <a:rPr lang="en-US" dirty="0" err="1">
                <a:cs typeface="Times New Roman" panose="02020603050405020304" pitchFamily="18" charset="0"/>
              </a:rPr>
              <a:t>sejak</a:t>
            </a:r>
            <a:r>
              <a:rPr lang="en-US" dirty="0">
                <a:cs typeface="Times New Roman" panose="02020603050405020304" pitchFamily="18" charset="0"/>
              </a:rPr>
              <a:t> </a:t>
            </a:r>
            <a:r>
              <a:rPr lang="en-US" dirty="0" err="1">
                <a:cs typeface="Times New Roman" panose="02020603050405020304" pitchFamily="18" charset="0"/>
              </a:rPr>
              <a:t>akhir</a:t>
            </a:r>
            <a:r>
              <a:rPr lang="en-US" dirty="0">
                <a:cs typeface="Times New Roman" panose="02020603050405020304" pitchFamily="18" charset="0"/>
              </a:rPr>
              <a:t> </a:t>
            </a:r>
            <a:r>
              <a:rPr lang="en-US" dirty="0" err="1">
                <a:cs typeface="Times New Roman" panose="02020603050405020304" pitchFamily="18" charset="0"/>
              </a:rPr>
              <a:t>abad</a:t>
            </a:r>
            <a:r>
              <a:rPr lang="en-US" dirty="0">
                <a:cs typeface="Times New Roman" panose="02020603050405020304" pitchFamily="18" charset="0"/>
              </a:rPr>
              <a:t> </a:t>
            </a:r>
            <a:r>
              <a:rPr lang="en-US" dirty="0" err="1">
                <a:cs typeface="Times New Roman" panose="02020603050405020304" pitchFamily="18" charset="0"/>
              </a:rPr>
              <a:t>pertengahan</a:t>
            </a:r>
            <a:r>
              <a:rPr lang="en-US" dirty="0">
                <a:cs typeface="Times New Roman" panose="02020603050405020304" pitchFamily="18" charset="0"/>
              </a:rPr>
              <a:t> </a:t>
            </a:r>
            <a:r>
              <a:rPr lang="en-US" dirty="0" err="1">
                <a:cs typeface="Times New Roman" panose="02020603050405020304" pitchFamily="18" charset="0"/>
              </a:rPr>
              <a:t>hingga</a:t>
            </a:r>
            <a:r>
              <a:rPr lang="en-US" dirty="0">
                <a:cs typeface="Times New Roman" panose="02020603050405020304" pitchFamily="18" charset="0"/>
              </a:rPr>
              <a:t> </a:t>
            </a:r>
            <a:r>
              <a:rPr lang="en-US" dirty="0" err="1">
                <a:cs typeface="Times New Roman" panose="02020603050405020304" pitchFamily="18" charset="0"/>
              </a:rPr>
              <a:t>periode</a:t>
            </a:r>
            <a:r>
              <a:rPr lang="en-US" dirty="0">
                <a:cs typeface="Times New Roman" panose="02020603050405020304" pitchFamily="18" charset="0"/>
              </a:rPr>
              <a:t> </a:t>
            </a:r>
            <a:r>
              <a:rPr lang="en-US" dirty="0" err="1">
                <a:cs typeface="Times New Roman" panose="02020603050405020304" pitchFamily="18" charset="0"/>
              </a:rPr>
              <a:t>neoklasisisme</a:t>
            </a:r>
            <a:r>
              <a:rPr lang="en-US" dirty="0">
                <a:cs typeface="Times New Roman" panose="02020603050405020304" pitchFamily="18" charset="0"/>
              </a:rPr>
              <a:t>, </a:t>
            </a:r>
            <a:r>
              <a:rPr lang="en-US" dirty="0" err="1">
                <a:cs typeface="Times New Roman" panose="02020603050405020304" pitchFamily="18" charset="0"/>
              </a:rPr>
              <a:t>atau</a:t>
            </a:r>
            <a:r>
              <a:rPr lang="en-US" dirty="0">
                <a:cs typeface="Times New Roman" panose="02020603050405020304" pitchFamily="18" charset="0"/>
              </a:rPr>
              <a:t> </a:t>
            </a:r>
            <a:r>
              <a:rPr lang="en-US" dirty="0" err="1">
                <a:cs typeface="Times New Roman" panose="02020603050405020304" pitchFamily="18" charset="0"/>
              </a:rPr>
              <a:t>dari</a:t>
            </a:r>
            <a:r>
              <a:rPr lang="en-US" dirty="0">
                <a:cs typeface="Times New Roman" panose="02020603050405020304" pitchFamily="18" charset="0"/>
              </a:rPr>
              <a:t> </a:t>
            </a:r>
            <a:r>
              <a:rPr lang="en-US" dirty="0" err="1">
                <a:cs typeface="Times New Roman" panose="02020603050405020304" pitchFamily="18" charset="0"/>
              </a:rPr>
              <a:t>abad</a:t>
            </a:r>
            <a:r>
              <a:rPr lang="en-US" dirty="0">
                <a:cs typeface="Times New Roman" panose="02020603050405020304" pitchFamily="18" charset="0"/>
              </a:rPr>
              <a:t> ke-15 </a:t>
            </a:r>
            <a:r>
              <a:rPr lang="en-US" dirty="0" err="1">
                <a:cs typeface="Times New Roman" panose="02020603050405020304" pitchFamily="18" charset="0"/>
              </a:rPr>
              <a:t>sampai</a:t>
            </a:r>
            <a:r>
              <a:rPr lang="en-US" dirty="0">
                <a:cs typeface="Times New Roman" panose="02020603050405020304" pitchFamily="18" charset="0"/>
              </a:rPr>
              <a:t> 18, </a:t>
            </a:r>
            <a:r>
              <a:rPr lang="en-US" dirty="0" err="1">
                <a:cs typeface="Times New Roman" panose="02020603050405020304" pitchFamily="18" charset="0"/>
              </a:rPr>
              <a:t>seperti</a:t>
            </a:r>
            <a:r>
              <a:rPr lang="en-US" dirty="0">
                <a:cs typeface="Times New Roman" panose="02020603050405020304" pitchFamily="18" charset="0"/>
              </a:rPr>
              <a:t> Leonardo Da Vinci, Caravaggio, </a:t>
            </a:r>
            <a:r>
              <a:rPr lang="en-US" dirty="0" err="1">
                <a:cs typeface="Times New Roman" panose="02020603050405020304" pitchFamily="18" charset="0"/>
              </a:rPr>
              <a:t>atau</a:t>
            </a:r>
            <a:r>
              <a:rPr lang="en-US" dirty="0">
                <a:cs typeface="Times New Roman" panose="02020603050405020304" pitchFamily="18" charset="0"/>
              </a:rPr>
              <a:t> David). </a:t>
            </a:r>
          </a:p>
          <a:p>
            <a:pPr marL="0" indent="0">
              <a:buNone/>
            </a:pPr>
            <a:r>
              <a:rPr lang="en-US" i="1" dirty="0">
                <a:cs typeface="Times New Roman" panose="02020603050405020304" pitchFamily="18" charset="0"/>
              </a:rPr>
              <a:t>Old master</a:t>
            </a:r>
            <a:r>
              <a:rPr lang="en-US" dirty="0">
                <a:cs typeface="Times New Roman" panose="02020603050405020304" pitchFamily="18" charset="0"/>
              </a:rPr>
              <a:t> di </a:t>
            </a:r>
            <a:r>
              <a:rPr lang="en-US" dirty="0" err="1">
                <a:cs typeface="Times New Roman" panose="02020603050405020304" pitchFamily="18" charset="0"/>
              </a:rPr>
              <a:t>Barat</a:t>
            </a:r>
            <a:r>
              <a:rPr lang="en-US" dirty="0">
                <a:cs typeface="Times New Roman" panose="02020603050405020304" pitchFamily="18" charset="0"/>
              </a:rPr>
              <a:t> </a:t>
            </a:r>
            <a:r>
              <a:rPr lang="en-US" dirty="0" err="1">
                <a:cs typeface="Times New Roman" panose="02020603050405020304" pitchFamily="18" charset="0"/>
              </a:rPr>
              <a:t>tidak</a:t>
            </a:r>
            <a:r>
              <a:rPr lang="en-US" dirty="0">
                <a:cs typeface="Times New Roman" panose="02020603050405020304" pitchFamily="18" charset="0"/>
              </a:rPr>
              <a:t> </a:t>
            </a:r>
            <a:r>
              <a:rPr lang="en-US" dirty="0" err="1">
                <a:cs typeface="Times New Roman" panose="02020603050405020304" pitchFamily="18" charset="0"/>
              </a:rPr>
              <a:t>termasuk</a:t>
            </a:r>
            <a:r>
              <a:rPr lang="en-US" dirty="0">
                <a:cs typeface="Times New Roman" panose="02020603050405020304" pitchFamily="18" charset="0"/>
              </a:rPr>
              <a:t> </a:t>
            </a:r>
            <a:r>
              <a:rPr lang="en-US" dirty="0" err="1">
                <a:cs typeface="Times New Roman" panose="02020603050405020304" pitchFamily="18" charset="0"/>
              </a:rPr>
              <a:t>seniman</a:t>
            </a:r>
            <a:r>
              <a:rPr lang="en-US" dirty="0">
                <a:cs typeface="Times New Roman" panose="02020603050405020304" pitchFamily="18" charset="0"/>
              </a:rPr>
              <a:t> modern, </a:t>
            </a:r>
            <a:r>
              <a:rPr lang="en-US" dirty="0" err="1">
                <a:cs typeface="Times New Roman" panose="02020603050405020304" pitchFamily="18" charset="0"/>
              </a:rPr>
              <a:t>karena</a:t>
            </a:r>
            <a:r>
              <a:rPr lang="en-US" dirty="0">
                <a:cs typeface="Times New Roman" panose="02020603050405020304" pitchFamily="18" charset="0"/>
              </a:rPr>
              <a:t> </a:t>
            </a:r>
            <a:r>
              <a:rPr lang="en-US" dirty="0" err="1">
                <a:cs typeface="Times New Roman" panose="02020603050405020304" pitchFamily="18" charset="0"/>
              </a:rPr>
              <a:t>modernisme</a:t>
            </a:r>
            <a:r>
              <a:rPr lang="en-US" dirty="0">
                <a:cs typeface="Times New Roman" panose="02020603050405020304" pitchFamily="18" charset="0"/>
              </a:rPr>
              <a:t> </a:t>
            </a:r>
            <a:r>
              <a:rPr lang="en-US" dirty="0" err="1">
                <a:cs typeface="Times New Roman" panose="02020603050405020304" pitchFamily="18" charset="0"/>
              </a:rPr>
              <a:t>dalam</a:t>
            </a:r>
            <a:r>
              <a:rPr lang="en-US" dirty="0">
                <a:cs typeface="Times New Roman" panose="02020603050405020304" pitchFamily="18" charset="0"/>
              </a:rPr>
              <a:t> </a:t>
            </a:r>
            <a:r>
              <a:rPr lang="en-US" dirty="0" err="1">
                <a:cs typeface="Times New Roman" panose="02020603050405020304" pitchFamily="18" charset="0"/>
              </a:rPr>
              <a:t>seni</a:t>
            </a:r>
            <a:r>
              <a:rPr lang="en-US" dirty="0">
                <a:cs typeface="Times New Roman" panose="02020603050405020304" pitchFamily="18" charset="0"/>
              </a:rPr>
              <a:t> </a:t>
            </a:r>
            <a:r>
              <a:rPr lang="en-US" dirty="0" err="1">
                <a:cs typeface="Times New Roman" panose="02020603050405020304" pitchFamily="18" charset="0"/>
              </a:rPr>
              <a:t>rupa</a:t>
            </a:r>
            <a:r>
              <a:rPr lang="en-US" dirty="0">
                <a:cs typeface="Times New Roman" panose="02020603050405020304" pitchFamily="18" charset="0"/>
              </a:rPr>
              <a:t>, </a:t>
            </a:r>
            <a:r>
              <a:rPr lang="en-US" dirty="0" err="1">
                <a:cs typeface="Times New Roman" panose="02020603050405020304" pitchFamily="18" charset="0"/>
              </a:rPr>
              <a:t>menurut</a:t>
            </a:r>
            <a:r>
              <a:rPr lang="en-US" dirty="0">
                <a:cs typeface="Times New Roman" panose="02020603050405020304" pitchFamily="18" charset="0"/>
              </a:rPr>
              <a:t> John </a:t>
            </a:r>
            <a:r>
              <a:rPr lang="en-US" dirty="0" err="1">
                <a:cs typeface="Times New Roman" panose="02020603050405020304" pitchFamily="18" charset="0"/>
              </a:rPr>
              <a:t>Canaday</a:t>
            </a:r>
            <a:r>
              <a:rPr lang="en-US" dirty="0">
                <a:cs typeface="Times New Roman" panose="02020603050405020304" pitchFamily="18" charset="0"/>
              </a:rPr>
              <a:t>, </a:t>
            </a:r>
            <a:r>
              <a:rPr lang="en-US" dirty="0" err="1">
                <a:cs typeface="Times New Roman" panose="02020603050405020304" pitchFamily="18" charset="0"/>
              </a:rPr>
              <a:t>dimulai</a:t>
            </a:r>
            <a:r>
              <a:rPr lang="en-US" dirty="0">
                <a:cs typeface="Times New Roman" panose="02020603050405020304" pitchFamily="18" charset="0"/>
              </a:rPr>
              <a:t> </a:t>
            </a:r>
            <a:r>
              <a:rPr lang="en-US" dirty="0" err="1">
                <a:cs typeface="Times New Roman" panose="02020603050405020304" pitchFamily="18" charset="0"/>
              </a:rPr>
              <a:t>sejak</a:t>
            </a:r>
            <a:r>
              <a:rPr lang="en-US" dirty="0">
                <a:cs typeface="Times New Roman" panose="02020603050405020304" pitchFamily="18" charset="0"/>
              </a:rPr>
              <a:t> </a:t>
            </a:r>
            <a:r>
              <a:rPr lang="en-US" dirty="0" err="1">
                <a:cs typeface="Times New Roman" panose="02020603050405020304" pitchFamily="18" charset="0"/>
              </a:rPr>
              <a:t>neoklasikisme</a:t>
            </a:r>
            <a:r>
              <a:rPr lang="en-US" dirty="0">
                <a:cs typeface="Times New Roman" panose="02020603050405020304" pitchFamily="18" charset="0"/>
              </a:rPr>
              <a:t>. </a:t>
            </a:r>
            <a:r>
              <a:rPr lang="en-US" dirty="0" err="1">
                <a:cs typeface="Times New Roman" panose="02020603050405020304" pitchFamily="18" charset="0"/>
              </a:rPr>
              <a:t>Bahkan</a:t>
            </a:r>
            <a:r>
              <a:rPr lang="en-US" dirty="0">
                <a:cs typeface="Times New Roman" panose="02020603050405020304" pitchFamily="18" charset="0"/>
              </a:rPr>
              <a:t> </a:t>
            </a:r>
            <a:r>
              <a:rPr lang="en-US" dirty="0" err="1">
                <a:cs typeface="Times New Roman" panose="02020603050405020304" pitchFamily="18" charset="0"/>
              </a:rPr>
              <a:t>ada</a:t>
            </a:r>
            <a:r>
              <a:rPr lang="en-US" dirty="0">
                <a:cs typeface="Times New Roman" panose="02020603050405020304" pitchFamily="18" charset="0"/>
              </a:rPr>
              <a:t> </a:t>
            </a:r>
            <a:r>
              <a:rPr lang="en-US" dirty="0" err="1">
                <a:cs typeface="Times New Roman" panose="02020603050405020304" pitchFamily="18" charset="0"/>
              </a:rPr>
              <a:t>pengamat</a:t>
            </a:r>
            <a:r>
              <a:rPr lang="en-US" dirty="0">
                <a:cs typeface="Times New Roman" panose="02020603050405020304" pitchFamily="18" charset="0"/>
              </a:rPr>
              <a:t> yg </a:t>
            </a:r>
            <a:r>
              <a:rPr lang="en-US" dirty="0" err="1">
                <a:cs typeface="Times New Roman" panose="02020603050405020304" pitchFamily="18" charset="0"/>
              </a:rPr>
              <a:t>menghitung</a:t>
            </a:r>
            <a:r>
              <a:rPr lang="en-US" dirty="0">
                <a:cs typeface="Times New Roman" panose="02020603050405020304" pitchFamily="18" charset="0"/>
              </a:rPr>
              <a:t> </a:t>
            </a:r>
            <a:r>
              <a:rPr lang="en-US" dirty="0" err="1">
                <a:cs typeface="Times New Roman" panose="02020603050405020304" pitchFamily="18" charset="0"/>
              </a:rPr>
              <a:t>lebih</a:t>
            </a:r>
            <a:r>
              <a:rPr lang="en-US" dirty="0">
                <a:cs typeface="Times New Roman" panose="02020603050405020304" pitchFamily="18" charset="0"/>
              </a:rPr>
              <a:t> </a:t>
            </a:r>
            <a:r>
              <a:rPr lang="en-US" dirty="0" err="1">
                <a:cs typeface="Times New Roman" panose="02020603050405020304" pitchFamily="18" charset="0"/>
              </a:rPr>
              <a:t>lama</a:t>
            </a:r>
            <a:r>
              <a:rPr lang="en-US" dirty="0">
                <a:cs typeface="Times New Roman" panose="02020603050405020304" pitchFamily="18" charset="0"/>
              </a:rPr>
              <a:t> </a:t>
            </a:r>
            <a:r>
              <a:rPr lang="en-US" dirty="0" err="1">
                <a:cs typeface="Times New Roman" panose="02020603050405020304" pitchFamily="18" charset="0"/>
              </a:rPr>
              <a:t>lagi</a:t>
            </a:r>
            <a:r>
              <a:rPr lang="en-US" dirty="0">
                <a:cs typeface="Times New Roman" panose="02020603050405020304" pitchFamily="18" charset="0"/>
              </a:rPr>
              <a:t>; </a:t>
            </a:r>
            <a:r>
              <a:rPr lang="en-US" dirty="0" err="1">
                <a:cs typeface="Times New Roman" panose="02020603050405020304" pitchFamily="18" charset="0"/>
              </a:rPr>
              <a:t>menurut</a:t>
            </a:r>
            <a:r>
              <a:rPr lang="en-US" dirty="0">
                <a:cs typeface="Times New Roman" panose="02020603050405020304" pitchFamily="18" charset="0"/>
              </a:rPr>
              <a:t> </a:t>
            </a:r>
            <a:r>
              <a:rPr lang="en-US" dirty="0" err="1">
                <a:cs typeface="Times New Roman" panose="02020603050405020304" pitchFamily="18" charset="0"/>
              </a:rPr>
              <a:t>H.Harvard</a:t>
            </a:r>
            <a:r>
              <a:rPr lang="en-US" dirty="0">
                <a:cs typeface="Times New Roman" panose="02020603050405020304" pitchFamily="18" charset="0"/>
              </a:rPr>
              <a:t> </a:t>
            </a:r>
            <a:r>
              <a:rPr lang="en-US" dirty="0" err="1">
                <a:cs typeface="Times New Roman" panose="02020603050405020304" pitchFamily="18" charset="0"/>
              </a:rPr>
              <a:t>Arnason</a:t>
            </a:r>
            <a:r>
              <a:rPr lang="en-US" dirty="0">
                <a:cs typeface="Times New Roman" panose="02020603050405020304" pitchFamily="18" charset="0"/>
              </a:rPr>
              <a:t>, </a:t>
            </a:r>
            <a:r>
              <a:rPr lang="en-US" dirty="0" err="1">
                <a:cs typeface="Times New Roman" panose="02020603050405020304" pitchFamily="18" charset="0"/>
              </a:rPr>
              <a:t>seni</a:t>
            </a:r>
            <a:r>
              <a:rPr lang="en-US" dirty="0">
                <a:cs typeface="Times New Roman" panose="02020603050405020304" pitchFamily="18" charset="0"/>
              </a:rPr>
              <a:t> </a:t>
            </a:r>
            <a:r>
              <a:rPr lang="en-US" dirty="0" err="1">
                <a:cs typeface="Times New Roman" panose="02020603050405020304" pitchFamily="18" charset="0"/>
              </a:rPr>
              <a:t>rupa</a:t>
            </a:r>
            <a:r>
              <a:rPr lang="en-US" dirty="0">
                <a:cs typeface="Times New Roman" panose="02020603050405020304" pitchFamily="18" charset="0"/>
              </a:rPr>
              <a:t> modern </a:t>
            </a:r>
            <a:r>
              <a:rPr lang="en-US" dirty="0" err="1">
                <a:cs typeface="Times New Roman" panose="02020603050405020304" pitchFamily="18" charset="0"/>
              </a:rPr>
              <a:t>baru</a:t>
            </a:r>
            <a:r>
              <a:rPr lang="en-US" dirty="0">
                <a:cs typeface="Times New Roman" panose="02020603050405020304" pitchFamily="18" charset="0"/>
              </a:rPr>
              <a:t> </a:t>
            </a:r>
            <a:r>
              <a:rPr lang="en-US" dirty="0" err="1">
                <a:cs typeface="Times New Roman" panose="02020603050405020304" pitchFamily="18" charset="0"/>
              </a:rPr>
              <a:t>muncul</a:t>
            </a:r>
            <a:r>
              <a:rPr lang="en-US" dirty="0">
                <a:cs typeface="Times New Roman" panose="02020603050405020304" pitchFamily="18" charset="0"/>
              </a:rPr>
              <a:t> </a:t>
            </a:r>
            <a:r>
              <a:rPr lang="en-US" dirty="0" err="1">
                <a:cs typeface="Times New Roman" panose="02020603050405020304" pitchFamily="18" charset="0"/>
              </a:rPr>
              <a:t>pada</a:t>
            </a:r>
            <a:r>
              <a:rPr lang="en-US" dirty="0">
                <a:cs typeface="Times New Roman" panose="02020603050405020304" pitchFamily="18" charset="0"/>
              </a:rPr>
              <a:t> </a:t>
            </a:r>
            <a:r>
              <a:rPr lang="en-US" dirty="0" err="1">
                <a:cs typeface="Times New Roman" panose="02020603050405020304" pitchFamily="18" charset="0"/>
              </a:rPr>
              <a:t>tahun</a:t>
            </a:r>
            <a:r>
              <a:rPr lang="en-US" dirty="0">
                <a:cs typeface="Times New Roman" panose="02020603050405020304" pitchFamily="18" charset="0"/>
              </a:rPr>
              <a:t> 1863 </a:t>
            </a:r>
            <a:r>
              <a:rPr lang="en-US" dirty="0" err="1">
                <a:cs typeface="Times New Roman" panose="02020603050405020304" pitchFamily="18" charset="0"/>
              </a:rPr>
              <a:t>ketika</a:t>
            </a:r>
            <a:r>
              <a:rPr lang="en-US" dirty="0">
                <a:cs typeface="Times New Roman" panose="02020603050405020304" pitchFamily="18" charset="0"/>
              </a:rPr>
              <a:t> </a:t>
            </a:r>
            <a:r>
              <a:rPr lang="en-US" dirty="0" err="1">
                <a:cs typeface="Times New Roman" panose="02020603050405020304" pitchFamily="18" charset="0"/>
              </a:rPr>
              <a:t>Edouard</a:t>
            </a:r>
            <a:r>
              <a:rPr lang="en-US" dirty="0">
                <a:cs typeface="Times New Roman" panose="02020603050405020304" pitchFamily="18" charset="0"/>
              </a:rPr>
              <a:t> </a:t>
            </a:r>
            <a:r>
              <a:rPr lang="en-US" dirty="0" err="1">
                <a:cs typeface="Times New Roman" panose="02020603050405020304" pitchFamily="18" charset="0"/>
              </a:rPr>
              <a:t>Manet</a:t>
            </a:r>
            <a:r>
              <a:rPr lang="en-US" dirty="0">
                <a:cs typeface="Times New Roman" panose="02020603050405020304" pitchFamily="18" charset="0"/>
              </a:rPr>
              <a:t> </a:t>
            </a:r>
            <a:r>
              <a:rPr lang="en-US" dirty="0" err="1">
                <a:cs typeface="Times New Roman" panose="02020603050405020304" pitchFamily="18" charset="0"/>
              </a:rPr>
              <a:t>memamerkan</a:t>
            </a:r>
            <a:r>
              <a:rPr lang="en-US" dirty="0">
                <a:cs typeface="Times New Roman" panose="02020603050405020304" pitchFamily="18" charset="0"/>
              </a:rPr>
              <a:t> </a:t>
            </a:r>
            <a:r>
              <a:rPr lang="en-US" i="1" dirty="0">
                <a:cs typeface="Times New Roman" panose="02020603050405020304" pitchFamily="18" charset="0"/>
              </a:rPr>
              <a:t>Le Dejeuner </a:t>
            </a:r>
            <a:r>
              <a:rPr lang="en-US" i="1" dirty="0" err="1">
                <a:cs typeface="Times New Roman" panose="02020603050405020304" pitchFamily="18" charset="0"/>
              </a:rPr>
              <a:t>sur</a:t>
            </a:r>
            <a:r>
              <a:rPr lang="en-US" i="1" dirty="0">
                <a:cs typeface="Times New Roman" panose="02020603050405020304" pitchFamily="18" charset="0"/>
              </a:rPr>
              <a:t> </a:t>
            </a:r>
            <a:r>
              <a:rPr lang="en-US" i="1" dirty="0" err="1">
                <a:cs typeface="Times New Roman" panose="02020603050405020304" pitchFamily="18" charset="0"/>
              </a:rPr>
              <a:t>I’herbe</a:t>
            </a:r>
            <a:r>
              <a:rPr lang="en-US" i="1" dirty="0">
                <a:cs typeface="Times New Roman" panose="02020603050405020304" pitchFamily="18" charset="0"/>
              </a:rPr>
              <a:t> </a:t>
            </a:r>
            <a:r>
              <a:rPr lang="en-US" dirty="0">
                <a:cs typeface="Times New Roman" panose="02020603050405020304" pitchFamily="18" charset="0"/>
              </a:rPr>
              <a:t>(</a:t>
            </a:r>
            <a:r>
              <a:rPr lang="en-US" dirty="0" err="1">
                <a:cs typeface="Times New Roman" panose="02020603050405020304" pitchFamily="18" charset="0"/>
              </a:rPr>
              <a:t>makan</a:t>
            </a:r>
            <a:r>
              <a:rPr lang="en-US" dirty="0">
                <a:cs typeface="Times New Roman" panose="02020603050405020304" pitchFamily="18" charset="0"/>
              </a:rPr>
              <a:t> </a:t>
            </a:r>
            <a:r>
              <a:rPr lang="en-US" dirty="0" err="1">
                <a:cs typeface="Times New Roman" panose="02020603050405020304" pitchFamily="18" charset="0"/>
              </a:rPr>
              <a:t>siang</a:t>
            </a:r>
            <a:r>
              <a:rPr lang="en-US" dirty="0">
                <a:cs typeface="Times New Roman" panose="02020603050405020304" pitchFamily="18" charset="0"/>
              </a:rPr>
              <a:t> </a:t>
            </a:r>
            <a:r>
              <a:rPr lang="en-US" dirty="0" err="1">
                <a:cs typeface="Times New Roman" panose="02020603050405020304" pitchFamily="18" charset="0"/>
              </a:rPr>
              <a:t>di rerumputan</a:t>
            </a:r>
            <a:r>
              <a:rPr lang="en-US" dirty="0">
                <a:cs typeface="Times New Roman" panose="02020603050405020304" pitchFamily="18" charset="0"/>
              </a:rPr>
              <a:t>) </a:t>
            </a:r>
            <a:r>
              <a:rPr lang="en-US" dirty="0" err="1">
                <a:cs typeface="Times New Roman" panose="02020603050405020304" pitchFamily="18" charset="0"/>
              </a:rPr>
              <a:t>pada</a:t>
            </a:r>
            <a:r>
              <a:rPr lang="en-US" dirty="0">
                <a:cs typeface="Times New Roman" panose="02020603050405020304" pitchFamily="18" charset="0"/>
              </a:rPr>
              <a:t> </a:t>
            </a:r>
            <a:r>
              <a:rPr lang="en-US" dirty="0" err="1">
                <a:cs typeface="Times New Roman" panose="02020603050405020304" pitchFamily="18" charset="0"/>
              </a:rPr>
              <a:t>pameran</a:t>
            </a:r>
            <a:r>
              <a:rPr lang="en-US" dirty="0">
                <a:cs typeface="Times New Roman" panose="02020603050405020304" pitchFamily="18" charset="0"/>
              </a:rPr>
              <a:t> Salon des Refuses (</a:t>
            </a:r>
            <a:r>
              <a:rPr lang="en-US" dirty="0" err="1">
                <a:cs typeface="Times New Roman" panose="02020603050405020304" pitchFamily="18" charset="0"/>
              </a:rPr>
              <a:t>pameran</a:t>
            </a:r>
            <a:r>
              <a:rPr lang="en-US" dirty="0">
                <a:cs typeface="Times New Roman" panose="02020603050405020304" pitchFamily="18" charset="0"/>
              </a:rPr>
              <a:t> </a:t>
            </a:r>
            <a:r>
              <a:rPr lang="en-US" dirty="0" err="1">
                <a:cs typeface="Times New Roman" panose="02020603050405020304" pitchFamily="18" charset="0"/>
              </a:rPr>
              <a:t>karya</a:t>
            </a:r>
            <a:r>
              <a:rPr lang="en-US" dirty="0">
                <a:cs typeface="Times New Roman" panose="02020603050405020304" pitchFamily="18" charset="0"/>
              </a:rPr>
              <a:t> </a:t>
            </a:r>
            <a:r>
              <a:rPr lang="en-US" dirty="0" err="1">
                <a:cs typeface="Times New Roman" panose="02020603050405020304" pitchFamily="18" charset="0"/>
              </a:rPr>
              <a:t>tertolak</a:t>
            </a:r>
            <a:r>
              <a:rPr lang="en-US" dirty="0">
                <a:cs typeface="Times New Roman" panose="02020603050405020304" pitchFamily="18" charset="0"/>
              </a:rPr>
              <a:t>) di </a:t>
            </a:r>
            <a:r>
              <a:rPr lang="en-US" dirty="0" err="1">
                <a:cs typeface="Times New Roman" panose="02020603050405020304" pitchFamily="18" charset="0"/>
              </a:rPr>
              <a:t>Paris</a:t>
            </a:r>
            <a:r>
              <a:rPr lang="en-US" dirty="0" smtClean="0">
                <a:cs typeface="Times New Roman" panose="02020603050405020304" pitchFamily="18" charset="0"/>
              </a:rPr>
              <a:t>. </a:t>
            </a:r>
          </a:p>
        </p:txBody>
      </p:sp>
    </p:spTree>
    <p:extLst>
      <p:ext uri="{BB962C8B-B14F-4D97-AF65-F5344CB8AC3E}">
        <p14:creationId xmlns:p14="http://schemas.microsoft.com/office/powerpoint/2010/main" val="918427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1507</TotalTime>
  <Words>3612</Words>
  <Application>Microsoft Macintosh PowerPoint</Application>
  <PresentationFormat>Widescreen</PresentationFormat>
  <Paragraphs>83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Adobe Fan Heiti Std B</vt:lpstr>
      <vt:lpstr>Calibri</vt:lpstr>
      <vt:lpstr>Calibri Light</vt:lpstr>
      <vt:lpstr>Times New Roman</vt:lpstr>
      <vt:lpstr>Arial</vt:lpstr>
      <vt:lpstr>Office Theme</vt:lpstr>
      <vt:lpstr>ESTETIKA  Kuliah ke-14 (4 Januari 2018) Kreator Mochamad Fauzie, S.Pd., M.Ds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Penciptaan </vt:lpstr>
      <vt:lpstr> Penciptaan: Komunikasi, ekspresi, imajinasi, dan fantasi </vt:lpstr>
      <vt:lpstr>PowerPoint Presentation</vt:lpstr>
      <vt:lpstr>PowerPoint Presentation</vt:lpstr>
      <vt:lpstr>3. Pasca penciptaan</vt:lpstr>
      <vt:lpstr>Pasca Penciptaan: Presentasi karya seni</vt:lpstr>
      <vt:lpstr>Pasca penciptaan: seniman dalam dunia seni</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KREATOR</dc:title>
  <dc:subject/>
  <dc:creator>Mochamad Fauzie</dc:creator>
  <cp:keywords/>
  <dc:description/>
  <cp:lastModifiedBy>Microsoft Office User</cp:lastModifiedBy>
  <cp:revision>74</cp:revision>
  <dcterms:created xsi:type="dcterms:W3CDTF">2017-12-20T02:53:42Z</dcterms:created>
  <dcterms:modified xsi:type="dcterms:W3CDTF">2018-03-25T18:01:14Z</dcterms:modified>
  <cp:category/>
</cp:coreProperties>
</file>