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4" r:id="rId14"/>
    <p:sldId id="283" r:id="rId15"/>
    <p:sldId id="285" r:id="rId16"/>
    <p:sldId id="288" r:id="rId17"/>
    <p:sldId id="287" r:id="rId18"/>
    <p:sldId id="286" r:id="rId19"/>
    <p:sldId id="289" r:id="rId20"/>
    <p:sldId id="290" r:id="rId21"/>
    <p:sldId id="291" r:id="rId22"/>
    <p:sldId id="292" r:id="rId23"/>
    <p:sldId id="29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00"/>
    <p:restoredTop sz="50000"/>
  </p:normalViewPr>
  <p:slideViewPr>
    <p:cSldViewPr snapToGrid="0" snapToObjects="1">
      <p:cViewPr varScale="1">
        <p:scale>
          <a:sx n="47" d="100"/>
          <a:sy n="47" d="100"/>
        </p:scale>
        <p:origin x="14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1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0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6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8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6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7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5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3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2" y="998808"/>
            <a:ext cx="7920111" cy="3277772"/>
          </a:xfrm>
        </p:spPr>
        <p:txBody>
          <a:bodyPr>
            <a:normAutofit fontScale="90000"/>
          </a:bodyPr>
          <a:lstStyle/>
          <a:p>
            <a:r>
              <a:rPr lang="en-US" sz="4400" b="1" smtClean="0"/>
              <a:t>ESTETIKA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3000" b="1" dirty="0" err="1">
                <a:solidFill>
                  <a:srgbClr val="C00000"/>
                </a:solidFill>
                <a:latin typeface="+mn-lt"/>
              </a:rPr>
              <a:t>Kuliah</a:t>
            </a:r>
            <a:r>
              <a:rPr lang="en-US" sz="3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latin typeface="+mn-lt"/>
              </a:rPr>
              <a:t>ke-3</a:t>
            </a:r>
            <a:r>
              <a:rPr lang="en-US" sz="3000" dirty="0">
                <a:latin typeface="+mn-lt"/>
              </a:rPr>
              <a:t/>
            </a:r>
            <a:br>
              <a:rPr lang="en-US" sz="3000" dirty="0">
                <a:latin typeface="+mn-lt"/>
              </a:rPr>
            </a:br>
            <a:r>
              <a:rPr lang="en-US" sz="3000" dirty="0" smtClean="0">
                <a:latin typeface="+mn-lt"/>
              </a:rPr>
              <a:t>28 September 2017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4000" dirty="0" err="1" smtClean="0">
                <a:latin typeface="+mn-lt"/>
              </a:rPr>
              <a:t>Sejarah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Estetika</a:t>
            </a:r>
            <a:r>
              <a:rPr lang="en-US" sz="4000" dirty="0" smtClean="0">
                <a:latin typeface="+mn-lt"/>
              </a:rPr>
              <a:t>: </a:t>
            </a:r>
            <a:br>
              <a:rPr lang="en-US" sz="4000" dirty="0" smtClean="0">
                <a:latin typeface="+mn-lt"/>
              </a:rPr>
            </a:br>
            <a:r>
              <a:rPr lang="en-US" b="1" dirty="0" err="1" smtClean="0">
                <a:latin typeface="+mn-lt"/>
              </a:rPr>
              <a:t>Periode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Dogmatis</a:t>
            </a:r>
            <a:r>
              <a:rPr lang="en-US" sz="2700" b="1" dirty="0"/>
              <a:t/>
            </a:r>
            <a:br>
              <a:rPr lang="en-US" sz="2700" b="1" dirty="0"/>
            </a:br>
            <a:r>
              <a:rPr lang="en-US" sz="3100" b="1" dirty="0" err="1"/>
              <a:t>Mochamad</a:t>
            </a:r>
            <a:r>
              <a:rPr lang="en-US" sz="3100" b="1" dirty="0"/>
              <a:t> </a:t>
            </a:r>
            <a:r>
              <a:rPr lang="en-US" sz="3100" b="1" dirty="0" err="1"/>
              <a:t>Fauzie</a:t>
            </a:r>
            <a:r>
              <a:rPr lang="en-US" sz="3100" b="1" dirty="0"/>
              <a:t>, </a:t>
            </a:r>
            <a:r>
              <a:rPr lang="en-US" sz="3100" b="1" dirty="0" err="1"/>
              <a:t>S.Pd</a:t>
            </a:r>
            <a:r>
              <a:rPr lang="en-US" sz="3100" b="1" dirty="0"/>
              <a:t>., M.Ds</a:t>
            </a:r>
          </a:p>
        </p:txBody>
      </p:sp>
    </p:spTree>
    <p:extLst>
      <p:ext uri="{BB962C8B-B14F-4D97-AF65-F5344CB8AC3E}">
        <p14:creationId xmlns:p14="http://schemas.microsoft.com/office/powerpoint/2010/main" val="68062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yang ideal. Akan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tarikan</a:t>
            </a:r>
            <a:r>
              <a:rPr lang="en-US" dirty="0" smtClean="0"/>
              <a:t> </a:t>
            </a:r>
            <a:r>
              <a:rPr lang="en-US" dirty="0" err="1" smtClean="0"/>
              <a:t>kejiwaan</a:t>
            </a:r>
            <a:r>
              <a:rPr lang="en-US" dirty="0" smtClean="0"/>
              <a:t> yang </a:t>
            </a:r>
            <a:r>
              <a:rPr lang="en-US" dirty="0" err="1" smtClean="0"/>
              <a:t>mengantar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dirty="0" err="1" smtClean="0"/>
              <a:t>Langkah</a:t>
            </a:r>
            <a:r>
              <a:rPr lang="en-US" i="1" dirty="0" smtClean="0"/>
              <a:t> </a:t>
            </a:r>
            <a:r>
              <a:rPr lang="en-US" i="1" dirty="0" err="1" smtClean="0"/>
              <a:t>pertama</a:t>
            </a:r>
            <a:r>
              <a:rPr lang="en-US" dirty="0" smtClean="0"/>
              <a:t>, orang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i="1" dirty="0" err="1" smtClean="0"/>
              <a:t>mencintai</a:t>
            </a:r>
            <a:r>
              <a:rPr lang="en-US" i="1" dirty="0" smtClean="0"/>
              <a:t> </a:t>
            </a:r>
            <a:r>
              <a:rPr lang="en-US" i="1" dirty="0" err="1" smtClean="0"/>
              <a:t>benda</a:t>
            </a:r>
            <a:r>
              <a:rPr lang="en-US" i="1" dirty="0" smtClean="0"/>
              <a:t> yang </a:t>
            </a:r>
            <a:r>
              <a:rPr lang="en-US" i="1" dirty="0" err="1" smtClean="0"/>
              <a:t>indah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indah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Orang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kosongnya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inderawi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orang yang </a:t>
            </a:r>
            <a:r>
              <a:rPr lang="en-US" dirty="0" err="1" smtClean="0"/>
              <a:t>mencintainya</a:t>
            </a:r>
            <a:r>
              <a:rPr lang="en-US" dirty="0" smtClean="0"/>
              <a:t>. </a:t>
            </a:r>
            <a:r>
              <a:rPr lang="en-US" dirty="0" err="1" smtClean="0"/>
              <a:t>Tatkala</a:t>
            </a:r>
            <a:r>
              <a:rPr lang="en-US" dirty="0" smtClean="0"/>
              <a:t>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kosongnya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kebendaan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objek-objek</a:t>
            </a:r>
            <a:r>
              <a:rPr lang="en-US" dirty="0" smtClean="0"/>
              <a:t> </a:t>
            </a:r>
            <a:r>
              <a:rPr lang="en-US" dirty="0" err="1" smtClean="0"/>
              <a:t>inderawi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kecantikan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err="1" smtClean="0"/>
              <a:t>indahnya</a:t>
            </a:r>
            <a:r>
              <a:rPr lang="en-US" i="1" dirty="0" smtClean="0"/>
              <a:t> </a:t>
            </a:r>
            <a:r>
              <a:rPr lang="en-US" i="1" dirty="0" err="1" smtClean="0"/>
              <a:t>tingkah</a:t>
            </a:r>
            <a:r>
              <a:rPr lang="en-US" i="1" dirty="0" smtClean="0"/>
              <a:t> </a:t>
            </a:r>
            <a:r>
              <a:rPr lang="en-US" i="1" dirty="0" err="1" smtClean="0"/>
              <a:t>laku</a:t>
            </a:r>
            <a:r>
              <a:rPr lang="en-US" i="1" dirty="0" smtClean="0"/>
              <a:t> </a:t>
            </a:r>
            <a:r>
              <a:rPr lang="en-US" i="1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moral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moral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9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Selanjutnya</a:t>
            </a:r>
            <a:r>
              <a:rPr lang="en-US" dirty="0" smtClean="0"/>
              <a:t> orang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jurang</a:t>
            </a:r>
            <a:r>
              <a:rPr lang="en-US" dirty="0" smtClean="0"/>
              <a:t> yang </a:t>
            </a:r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moral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pelbagai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hakiki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tiba-tiba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seolah-olah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individualitasnya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Tingkat </a:t>
            </a:r>
            <a:r>
              <a:rPr lang="en-US" i="1" dirty="0" err="1" smtClean="0"/>
              <a:t>terakhir</a:t>
            </a:r>
            <a:r>
              <a:rPr lang="en-US" i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kasyaf</a:t>
            </a:r>
            <a:r>
              <a:rPr lang="en-US" dirty="0" smtClean="0"/>
              <a:t> </a:t>
            </a:r>
            <a:r>
              <a:rPr lang="en-US" dirty="0" err="1" smtClean="0"/>
              <a:t>ilahi</a:t>
            </a:r>
            <a:r>
              <a:rPr lang="en-US" dirty="0" smtClean="0"/>
              <a:t>. Di </a:t>
            </a:r>
            <a:r>
              <a:rPr lang="en-US" dirty="0" err="1" smtClean="0"/>
              <a:t>sinilah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indah</a:t>
            </a:r>
            <a:r>
              <a:rPr lang="en-US" dirty="0" smtClean="0"/>
              <a:t>, </a:t>
            </a:r>
            <a:r>
              <a:rPr lang="en-US" dirty="0" err="1" smtClean="0"/>
              <a:t>keindahan</a:t>
            </a:r>
            <a:r>
              <a:rPr lang="en-US" dirty="0" smtClean="0"/>
              <a:t> universal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Dan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 err="1" smtClean="0"/>
              <a:t>terlimpah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indah</a:t>
            </a:r>
            <a:r>
              <a:rPr lang="en-US" dirty="0" smtClean="0"/>
              <a:t>. Dari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kesitu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Plato </a:t>
            </a:r>
            <a:r>
              <a:rPr lang="en-US" dirty="0" err="1" smtClean="0"/>
              <a:t>ideanya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idea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sufi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641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Maka</a:t>
            </a:r>
            <a:r>
              <a:rPr lang="en-US" dirty="0" smtClean="0"/>
              <a:t> di </a:t>
            </a:r>
            <a:r>
              <a:rPr lang="en-US" dirty="0" err="1" smtClean="0"/>
              <a:t>sana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.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inderawi</a:t>
            </a:r>
            <a:r>
              <a:rPr lang="en-US" dirty="0" smtClean="0"/>
              <a:t>, </a:t>
            </a:r>
            <a:r>
              <a:rPr lang="en-US" dirty="0" err="1" smtClean="0"/>
              <a:t>disusul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pengtahuan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idea.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lain,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b="1" dirty="0" smtClean="0"/>
              <a:t>(1) </a:t>
            </a:r>
            <a:r>
              <a:rPr lang="en-US" b="1" dirty="0" err="1" smtClean="0"/>
              <a:t>keindahan</a:t>
            </a:r>
            <a:r>
              <a:rPr lang="en-US" b="1" dirty="0" smtClean="0"/>
              <a:t> </a:t>
            </a:r>
            <a:r>
              <a:rPr lang="en-US" b="1" dirty="0" err="1" smtClean="0"/>
              <a:t>jasmani</a:t>
            </a:r>
            <a:r>
              <a:rPr lang="en-US" b="1" dirty="0" smtClean="0"/>
              <a:t>, (2) </a:t>
            </a:r>
            <a:r>
              <a:rPr lang="en-US" b="1" dirty="0" err="1" smtClean="0"/>
              <a:t>keindahan</a:t>
            </a:r>
            <a:r>
              <a:rPr lang="en-US" b="1" dirty="0" smtClean="0"/>
              <a:t> moral, (3) </a:t>
            </a:r>
            <a:r>
              <a:rPr lang="en-US" b="1" dirty="0" err="1" smtClean="0"/>
              <a:t>keindahan</a:t>
            </a:r>
            <a:r>
              <a:rPr lang="en-US" b="1" dirty="0" smtClean="0"/>
              <a:t> </a:t>
            </a:r>
            <a:r>
              <a:rPr lang="en-US" b="1" dirty="0" err="1" smtClean="0"/>
              <a:t>akal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(4) </a:t>
            </a:r>
            <a:r>
              <a:rPr lang="en-US" b="1" dirty="0" err="1" smtClean="0"/>
              <a:t>keindahan</a:t>
            </a:r>
            <a:r>
              <a:rPr lang="en-US" b="1" dirty="0" smtClean="0"/>
              <a:t> </a:t>
            </a:r>
            <a:r>
              <a:rPr lang="en-US" b="1" dirty="0" err="1" smtClean="0"/>
              <a:t>mutlak</a:t>
            </a:r>
            <a:r>
              <a:rPr lang="en-US" b="1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platonis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membimbing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.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keabadian</a:t>
            </a:r>
            <a:r>
              <a:rPr lang="en-US" dirty="0" smtClean="0"/>
              <a:t>, yang </a:t>
            </a:r>
            <a:r>
              <a:rPr lang="en-US" dirty="0" err="1" smtClean="0"/>
              <a:t>menyerupai</a:t>
            </a:r>
            <a:r>
              <a:rPr lang="en-US" dirty="0" smtClean="0"/>
              <a:t> </a:t>
            </a:r>
            <a:r>
              <a:rPr lang="en-US" dirty="0" err="1" smtClean="0"/>
              <a:t>penyucian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membangkitkan</a:t>
            </a:r>
            <a:r>
              <a:rPr lang="en-US" dirty="0" smtClean="0"/>
              <a:t> rasa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kesenangan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54102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Plato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i="1" dirty="0" err="1" smtClean="0"/>
              <a:t>gagasan</a:t>
            </a:r>
            <a:r>
              <a:rPr lang="en-US" i="1" dirty="0" smtClean="0"/>
              <a:t> </a:t>
            </a:r>
            <a:r>
              <a:rPr lang="en-US" i="1" dirty="0" err="1" smtClean="0"/>
              <a:t>mengenai</a:t>
            </a:r>
            <a:r>
              <a:rPr lang="en-US" i="1" dirty="0" smtClean="0"/>
              <a:t> </a:t>
            </a:r>
            <a:r>
              <a:rPr lang="en-US" i="1" dirty="0" err="1" smtClean="0"/>
              <a:t>idealisme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 smtClean="0"/>
              <a:t>sendiri</a:t>
            </a:r>
            <a:r>
              <a:rPr lang="en-US" i="1" dirty="0" smtClean="0"/>
              <a:t>.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didudukkan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  di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sempurna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semesta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Keindahan</a:t>
            </a:r>
            <a:r>
              <a:rPr lang="en-US" b="1" dirty="0" smtClean="0"/>
              <a:t> di </a:t>
            </a:r>
            <a:r>
              <a:rPr lang="en-US" b="1" dirty="0" err="1" smtClean="0"/>
              <a:t>bumi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u="sng" dirty="0" err="1" smtClean="0"/>
              <a:t>imitasi</a:t>
            </a:r>
            <a:r>
              <a:rPr lang="en-US" b="1" dirty="0" smtClean="0"/>
              <a:t> </a:t>
            </a:r>
            <a:r>
              <a:rPr lang="en-US" b="1" dirty="0" err="1" smtClean="0"/>
              <a:t>tak</a:t>
            </a:r>
            <a:r>
              <a:rPr lang="en-US" b="1" dirty="0" smtClean="0"/>
              <a:t> </a:t>
            </a:r>
            <a:r>
              <a:rPr lang="en-US" b="1" dirty="0" err="1" smtClean="0"/>
              <a:t>sempurna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keindahan</a:t>
            </a:r>
            <a:r>
              <a:rPr lang="en-US" b="1" dirty="0" smtClean="0"/>
              <a:t> </a:t>
            </a:r>
            <a:r>
              <a:rPr lang="en-US" b="1" dirty="0" err="1" smtClean="0"/>
              <a:t>mutlak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meminjam</a:t>
            </a:r>
            <a:r>
              <a:rPr lang="en-US" dirty="0" smtClean="0"/>
              <a:t> kata-kata </a:t>
            </a:r>
            <a:r>
              <a:rPr lang="en-US" dirty="0" err="1" smtClean="0"/>
              <a:t>Russel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i="1" dirty="0" smtClean="0"/>
              <a:t>“The man who only loves beautiful things is dreaming, whereas the man who knows absolute beauty is wide awake” </a:t>
            </a:r>
          </a:p>
          <a:p>
            <a:pPr marL="0" indent="0">
              <a:buNone/>
            </a:pPr>
            <a:r>
              <a:rPr lang="en-US" dirty="0" smtClean="0"/>
              <a:t>(Orang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mencintai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cantik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bermimpi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orang yang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mutlaklah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melek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u="sng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Plato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72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3223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Aristoteles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Plato. </a:t>
            </a:r>
          </a:p>
          <a:p>
            <a:pPr marL="0" indent="0">
              <a:buNone/>
            </a:pPr>
            <a:r>
              <a:rPr lang="en-US" dirty="0" smtClean="0"/>
              <a:t>Plato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Aristoteles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maju-mundur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i="1" dirty="0" smtClean="0"/>
              <a:t>“</a:t>
            </a:r>
            <a:r>
              <a:rPr lang="en-US" i="1" dirty="0" err="1" smtClean="0"/>
              <a:t>Barang</a:t>
            </a:r>
            <a:r>
              <a:rPr lang="en-US" i="1" dirty="0" smtClean="0"/>
              <a:t> yang </a:t>
            </a:r>
            <a:r>
              <a:rPr lang="en-US" i="1" dirty="0" err="1" smtClean="0"/>
              <a:t>terdiri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bagian-bagian</a:t>
            </a:r>
            <a:r>
              <a:rPr lang="en-US" i="1" dirty="0" smtClean="0"/>
              <a:t> yang </a:t>
            </a:r>
            <a:r>
              <a:rPr lang="en-US" i="1" dirty="0" err="1" smtClean="0"/>
              <a:t>berbeda-beda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sempurna</a:t>
            </a:r>
            <a:r>
              <a:rPr lang="en-US" i="1" dirty="0" smtClean="0"/>
              <a:t> </a:t>
            </a:r>
            <a:r>
              <a:rPr lang="en-US" i="1" dirty="0" err="1" smtClean="0"/>
              <a:t>keindahannya</a:t>
            </a:r>
            <a:r>
              <a:rPr lang="en-US" i="1" dirty="0" smtClean="0"/>
              <a:t> </a:t>
            </a:r>
            <a:r>
              <a:rPr lang="en-US" i="1" dirty="0" err="1" smtClean="0"/>
              <a:t>kecuali</a:t>
            </a:r>
            <a:r>
              <a:rPr lang="en-US" i="1" dirty="0" smtClean="0"/>
              <a:t> </a:t>
            </a:r>
            <a:r>
              <a:rPr lang="en-US" i="1" dirty="0" err="1" smtClean="0"/>
              <a:t>bila</a:t>
            </a:r>
            <a:r>
              <a:rPr lang="en-US" i="1" dirty="0" smtClean="0"/>
              <a:t> </a:t>
            </a:r>
            <a:r>
              <a:rPr lang="en-US" i="1" dirty="0" err="1" smtClean="0"/>
              <a:t>bagian-bagiannya</a:t>
            </a:r>
            <a:r>
              <a:rPr lang="en-US" i="1" dirty="0" smtClean="0"/>
              <a:t> </a:t>
            </a:r>
            <a:r>
              <a:rPr lang="en-US" i="1" dirty="0" err="1" smtClean="0"/>
              <a:t>teratur</a:t>
            </a:r>
            <a:r>
              <a:rPr lang="en-US" i="1" dirty="0" smtClean="0"/>
              <a:t> </a:t>
            </a:r>
            <a:r>
              <a:rPr lang="en-US" i="1" dirty="0" err="1" smtClean="0"/>
              <a:t>rapih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mengambil</a:t>
            </a:r>
            <a:r>
              <a:rPr lang="en-US" i="1" dirty="0" smtClean="0"/>
              <a:t> </a:t>
            </a:r>
            <a:r>
              <a:rPr lang="en-US" i="1" dirty="0" err="1" smtClean="0"/>
              <a:t>dimensi</a:t>
            </a:r>
            <a:r>
              <a:rPr lang="en-US" i="1" dirty="0" smtClean="0"/>
              <a:t> yang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dibuat-buat</a:t>
            </a:r>
            <a:r>
              <a:rPr lang="en-US" i="1" dirty="0" smtClean="0"/>
              <a:t>; </a:t>
            </a:r>
            <a:r>
              <a:rPr lang="en-US" i="1" dirty="0" err="1" smtClean="0"/>
              <a:t>karena</a:t>
            </a:r>
            <a:r>
              <a:rPr lang="en-US" i="1" dirty="0" smtClean="0"/>
              <a:t> </a:t>
            </a:r>
            <a:r>
              <a:rPr lang="en-US" i="1" dirty="0" err="1" smtClean="0"/>
              <a:t>keindahan</a:t>
            </a:r>
            <a:r>
              <a:rPr lang="en-US" i="1" dirty="0" smtClean="0"/>
              <a:t> </a:t>
            </a:r>
            <a:r>
              <a:rPr lang="en-US" i="1" dirty="0" err="1" smtClean="0"/>
              <a:t>hanyalah</a:t>
            </a:r>
            <a:r>
              <a:rPr lang="en-US" i="1" dirty="0" smtClean="0"/>
              <a:t> </a:t>
            </a:r>
            <a:r>
              <a:rPr lang="en-US" i="1" dirty="0" err="1" smtClean="0"/>
              <a:t>pengaturan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keagungan</a:t>
            </a:r>
            <a:r>
              <a:rPr lang="en-US" i="1" dirty="0" smtClean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85211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Aristoteles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keserasian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setinggi-tingginya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mementingkan</a:t>
            </a:r>
            <a:r>
              <a:rPr lang="en-US" dirty="0" smtClean="0"/>
              <a:t> </a:t>
            </a:r>
            <a:r>
              <a:rPr lang="en-US" dirty="0" err="1" smtClean="0"/>
              <a:t>pemandangan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. “</a:t>
            </a:r>
            <a:r>
              <a:rPr lang="en-US" dirty="0" err="1" smtClean="0"/>
              <a:t>Tragedi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peniruan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makhluk-makhluk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mulia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makhluk-makhluk</a:t>
            </a:r>
            <a:r>
              <a:rPr lang="en-US" dirty="0" smtClean="0"/>
              <a:t> </a:t>
            </a:r>
            <a:r>
              <a:rPr lang="en-US" dirty="0" err="1" smtClean="0"/>
              <a:t>murahan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r>
              <a:rPr lang="en-US" b="1" dirty="0" smtClean="0"/>
              <a:t>Ada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riwayat</a:t>
            </a:r>
            <a:r>
              <a:rPr lang="en-US" b="1" dirty="0" smtClean="0"/>
              <a:t> yang </a:t>
            </a:r>
            <a:r>
              <a:rPr lang="en-US" b="1" dirty="0" err="1" smtClean="0"/>
              <a:t>salah</a:t>
            </a:r>
            <a:r>
              <a:rPr lang="en-US" b="1" dirty="0" smtClean="0"/>
              <a:t> </a:t>
            </a:r>
            <a:r>
              <a:rPr lang="en-US" b="1" dirty="0" err="1" smtClean="0"/>
              <a:t>menyatakan</a:t>
            </a:r>
            <a:r>
              <a:rPr lang="en-US" b="1" dirty="0" smtClean="0"/>
              <a:t>, </a:t>
            </a:r>
            <a:r>
              <a:rPr lang="en-US" b="1" dirty="0" err="1" smtClean="0"/>
              <a:t>bahwa</a:t>
            </a:r>
            <a:r>
              <a:rPr lang="en-US" b="1" dirty="0" smtClean="0"/>
              <a:t> </a:t>
            </a:r>
            <a:r>
              <a:rPr lang="en-US" b="1" dirty="0" err="1" smtClean="0"/>
              <a:t>Aristoteles</a:t>
            </a:r>
            <a:r>
              <a:rPr lang="en-US" b="1" dirty="0" smtClean="0"/>
              <a:t> </a:t>
            </a:r>
            <a:r>
              <a:rPr lang="en-US" b="1" dirty="0" err="1" smtClean="0"/>
              <a:t>memberi</a:t>
            </a:r>
            <a:r>
              <a:rPr lang="en-US" b="1" dirty="0" smtClean="0"/>
              <a:t> </a:t>
            </a:r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seni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imitasi</a:t>
            </a:r>
            <a:r>
              <a:rPr lang="en-US" b="1" dirty="0" smtClean="0"/>
              <a:t> </a:t>
            </a:r>
            <a:r>
              <a:rPr lang="en-US" b="1" dirty="0" err="1" smtClean="0"/>
              <a:t>alam</a:t>
            </a:r>
            <a:r>
              <a:rPr lang="en-US" b="1" dirty="0" smtClean="0"/>
              <a:t>. </a:t>
            </a:r>
            <a:r>
              <a:rPr lang="en-US" b="1" dirty="0" err="1" smtClean="0"/>
              <a:t>Pendapat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jelas</a:t>
            </a:r>
            <a:r>
              <a:rPr lang="en-US" b="1" dirty="0" smtClean="0"/>
              <a:t> </a:t>
            </a:r>
            <a:r>
              <a:rPr lang="en-US" b="1" u="sng" dirty="0" err="1" smtClean="0"/>
              <a:t>salah</a:t>
            </a:r>
            <a:r>
              <a:rPr lang="en-US" b="1" dirty="0" smtClean="0"/>
              <a:t>,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/>
              <a:t>Aristoteles</a:t>
            </a:r>
            <a:r>
              <a:rPr lang="en-US" b="1" dirty="0" smtClean="0"/>
              <a:t> </a:t>
            </a:r>
            <a:r>
              <a:rPr lang="en-US" b="1" dirty="0" err="1" smtClean="0"/>
              <a:t>menegaskan</a:t>
            </a:r>
            <a:r>
              <a:rPr lang="en-US" b="1" dirty="0" smtClean="0"/>
              <a:t> </a:t>
            </a:r>
            <a:r>
              <a:rPr lang="en-US" b="1" dirty="0" err="1" smtClean="0"/>
              <a:t>kebalikannya</a:t>
            </a:r>
            <a:r>
              <a:rPr lang="en-US" b="1" dirty="0"/>
              <a:t>: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i="1" dirty="0" err="1" smtClean="0"/>
              <a:t>Seni</a:t>
            </a:r>
            <a:r>
              <a:rPr lang="en-US" i="1" dirty="0" smtClean="0"/>
              <a:t> </a:t>
            </a:r>
            <a:r>
              <a:rPr lang="en-US" i="1" u="sng" dirty="0" err="1" smtClean="0"/>
              <a:t>lebih</a:t>
            </a:r>
            <a:r>
              <a:rPr lang="en-US" i="1" dirty="0" smtClean="0"/>
              <a:t> </a:t>
            </a:r>
            <a:r>
              <a:rPr lang="en-US" i="1" u="sng" dirty="0" err="1" smtClean="0"/>
              <a:t>tinggi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alam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ada</a:t>
            </a:r>
            <a:r>
              <a:rPr lang="en-US" i="1" dirty="0" smtClean="0"/>
              <a:t> pula yang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rendah</a:t>
            </a:r>
            <a:r>
              <a:rPr lang="en-US" i="1" dirty="0" smtClean="0"/>
              <a:t> </a:t>
            </a:r>
            <a:r>
              <a:rPr lang="en-US" i="1" dirty="0" err="1" smtClean="0"/>
              <a:t>daripadanya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i="1" dirty="0" err="1" smtClean="0"/>
              <a:t>Aristoteles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pernah</a:t>
            </a:r>
            <a:r>
              <a:rPr lang="en-US" i="1" dirty="0" smtClean="0"/>
              <a:t> </a:t>
            </a:r>
            <a:r>
              <a:rPr lang="en-US" i="1" dirty="0" err="1" smtClean="0"/>
              <a:t>berpendapat</a:t>
            </a:r>
            <a:r>
              <a:rPr lang="en-US" i="1" dirty="0" smtClean="0"/>
              <a:t> </a:t>
            </a:r>
            <a:r>
              <a:rPr lang="en-US" i="1" dirty="0" err="1" smtClean="0"/>
              <a:t>bahwa</a:t>
            </a:r>
            <a:r>
              <a:rPr lang="en-US" i="1" dirty="0" smtClean="0"/>
              <a:t> </a:t>
            </a:r>
            <a:r>
              <a:rPr lang="en-US" i="1" dirty="0" err="1" smtClean="0"/>
              <a:t>seni</a:t>
            </a:r>
            <a:r>
              <a:rPr lang="en-US" i="1" dirty="0" smtClean="0"/>
              <a:t> </a:t>
            </a:r>
            <a:r>
              <a:rPr lang="en-US" i="1" dirty="0" err="1" smtClean="0"/>
              <a:t>sederajat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alam</a:t>
            </a:r>
            <a:r>
              <a:rPr lang="en-US" i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632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1719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mengupas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hakikat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,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meninggikannya</a:t>
            </a:r>
            <a:r>
              <a:rPr lang="en-US" dirty="0" smtClean="0"/>
              <a:t>;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imitasi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imitasi</a:t>
            </a:r>
            <a:r>
              <a:rPr lang="en-US" dirty="0" smtClean="0"/>
              <a:t> yang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,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merobah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Baik</a:t>
            </a:r>
            <a:r>
              <a:rPr lang="en-US" dirty="0" smtClean="0"/>
              <a:t> Plato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Aristoteles</a:t>
            </a:r>
            <a:r>
              <a:rPr lang="en-US" dirty="0" smtClean="0"/>
              <a:t>, </a:t>
            </a:r>
            <a:r>
              <a:rPr lang="en-US" dirty="0" err="1" smtClean="0"/>
              <a:t>sependapat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i="1" dirty="0" err="1" smtClean="0"/>
              <a:t>karakter-karakter</a:t>
            </a:r>
            <a:r>
              <a:rPr lang="en-US" i="1" dirty="0" smtClean="0"/>
              <a:t> </a:t>
            </a:r>
            <a:r>
              <a:rPr lang="en-US" i="1" dirty="0" err="1" smtClean="0"/>
              <a:t>seni</a:t>
            </a:r>
            <a:r>
              <a:rPr lang="en-US" i="1" dirty="0" smtClean="0"/>
              <a:t> </a:t>
            </a:r>
            <a:r>
              <a:rPr lang="en-US" i="1" dirty="0" err="1" smtClean="0"/>
              <a:t>harus</a:t>
            </a:r>
            <a:r>
              <a:rPr lang="en-US" i="1" dirty="0" smtClean="0"/>
              <a:t>  </a:t>
            </a:r>
            <a:r>
              <a:rPr lang="en-US" i="1" dirty="0" err="1" smtClean="0"/>
              <a:t>tampak</a:t>
            </a:r>
            <a:r>
              <a:rPr lang="en-US" i="1" dirty="0" smtClean="0"/>
              <a:t>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baik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kenyataannya</a:t>
            </a:r>
            <a:r>
              <a:rPr lang="en-US" i="1" dirty="0" smtClean="0"/>
              <a:t>, </a:t>
            </a:r>
            <a:r>
              <a:rPr lang="en-US" i="1" dirty="0" err="1" smtClean="0"/>
              <a:t>sehingga</a:t>
            </a:r>
            <a:r>
              <a:rPr lang="en-US" i="1" dirty="0" smtClean="0"/>
              <a:t> </a:t>
            </a:r>
            <a:r>
              <a:rPr lang="en-US" i="1" dirty="0" err="1" smtClean="0"/>
              <a:t>karena</a:t>
            </a:r>
            <a:r>
              <a:rPr lang="en-US" i="1" dirty="0" smtClean="0"/>
              <a:t> </a:t>
            </a:r>
            <a:r>
              <a:rPr lang="en-US" i="1" dirty="0" err="1" smtClean="0"/>
              <a:t>keindahannya</a:t>
            </a:r>
            <a:r>
              <a:rPr lang="en-US" i="1" dirty="0" smtClean="0"/>
              <a:t> yang </a:t>
            </a:r>
            <a:r>
              <a:rPr lang="en-US" i="1" dirty="0" err="1" smtClean="0"/>
              <a:t>luar</a:t>
            </a:r>
            <a:r>
              <a:rPr lang="en-US" i="1" dirty="0" smtClean="0"/>
              <a:t> </a:t>
            </a:r>
            <a:r>
              <a:rPr lang="en-US" i="1" dirty="0" err="1" smtClean="0"/>
              <a:t>biasa</a:t>
            </a:r>
            <a:r>
              <a:rPr lang="en-US" i="1" dirty="0" smtClean="0"/>
              <a:t>, </a:t>
            </a:r>
            <a:r>
              <a:rPr lang="en-US" i="1" dirty="0" err="1" smtClean="0"/>
              <a:t>menjadi</a:t>
            </a:r>
            <a:r>
              <a:rPr lang="en-US" i="1" dirty="0" smtClean="0"/>
              <a:t> </a:t>
            </a:r>
            <a:r>
              <a:rPr lang="en-US" i="1" dirty="0" err="1" smtClean="0"/>
              <a:t>seolah-olah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nyata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orang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menginginkan</a:t>
            </a:r>
            <a:r>
              <a:rPr lang="en-US" dirty="0" smtClean="0"/>
              <a:t> </a:t>
            </a:r>
            <a:r>
              <a:rPr lang="en-US" dirty="0" err="1" smtClean="0"/>
              <a:t>teladan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universal, </a:t>
            </a:r>
            <a:r>
              <a:rPr lang="en-US" dirty="0" err="1" smtClean="0"/>
              <a:t>pasti</a:t>
            </a:r>
            <a:r>
              <a:rPr lang="en-US" dirty="0" smtClean="0"/>
              <a:t>, </a:t>
            </a:r>
            <a:r>
              <a:rPr lang="en-US" dirty="0" err="1" smtClean="0"/>
              <a:t>mutlak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ideal. 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28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cuma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di situ. </a:t>
            </a:r>
          </a:p>
          <a:p>
            <a:pPr marL="0" indent="0">
              <a:buNone/>
            </a:pPr>
            <a:r>
              <a:rPr lang="en-US" dirty="0" smtClean="0"/>
              <a:t>Plato </a:t>
            </a:r>
            <a:r>
              <a:rPr lang="en-US" dirty="0" err="1" smtClean="0"/>
              <a:t>memandang</a:t>
            </a:r>
            <a:r>
              <a:rPr lang="en-US" dirty="0" smtClean="0"/>
              <a:t> idea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/>
              <a:t>prinsip</a:t>
            </a:r>
            <a:r>
              <a:rPr lang="en-US" i="1" dirty="0" smtClean="0"/>
              <a:t> </a:t>
            </a:r>
            <a:r>
              <a:rPr lang="en-US" i="1" dirty="0" err="1" smtClean="0"/>
              <a:t>transenden</a:t>
            </a:r>
            <a:r>
              <a:rPr lang="en-US" i="1" dirty="0" smtClean="0"/>
              <a:t> di </a:t>
            </a:r>
            <a:r>
              <a:rPr lang="en-US" i="1" dirty="0" err="1" smtClean="0"/>
              <a:t>atas</a:t>
            </a:r>
            <a:r>
              <a:rPr lang="en-US" i="1" dirty="0" smtClean="0"/>
              <a:t> </a:t>
            </a:r>
            <a:r>
              <a:rPr lang="en-US" i="1" dirty="0" err="1" smtClean="0"/>
              <a:t>subjek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di </a:t>
            </a:r>
            <a:r>
              <a:rPr lang="en-US" i="1" dirty="0" err="1" smtClean="0"/>
              <a:t>atas</a:t>
            </a:r>
            <a:r>
              <a:rPr lang="en-US" i="1" dirty="0" smtClean="0"/>
              <a:t> </a:t>
            </a:r>
            <a:r>
              <a:rPr lang="en-US" i="1" dirty="0" err="1" smtClean="0"/>
              <a:t>alam</a:t>
            </a:r>
            <a:r>
              <a:rPr lang="en-US" i="1" dirty="0" smtClean="0"/>
              <a:t>,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teladan</a:t>
            </a:r>
            <a:r>
              <a:rPr lang="en-US" i="1" dirty="0" smtClean="0"/>
              <a:t> </a:t>
            </a:r>
            <a:r>
              <a:rPr lang="en-US" i="1" dirty="0" err="1" smtClean="0"/>
              <a:t>asli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abadi</a:t>
            </a:r>
            <a:r>
              <a:rPr lang="en-US" i="1" dirty="0" smtClean="0"/>
              <a:t>. Idea </a:t>
            </a:r>
            <a:r>
              <a:rPr lang="en-US" i="1" dirty="0" err="1" smtClean="0"/>
              <a:t>murni</a:t>
            </a:r>
            <a:r>
              <a:rPr lang="en-US" i="1" dirty="0" smtClean="0"/>
              <a:t> yang </a:t>
            </a:r>
            <a:r>
              <a:rPr lang="en-US" i="1" dirty="0" err="1" smtClean="0"/>
              <a:t>berada</a:t>
            </a:r>
            <a:r>
              <a:rPr lang="en-US" i="1" dirty="0" smtClean="0"/>
              <a:t> di </a:t>
            </a:r>
            <a:r>
              <a:rPr lang="en-US" i="1" dirty="0" err="1" smtClean="0"/>
              <a:t>luar</a:t>
            </a:r>
            <a:r>
              <a:rPr lang="en-US" i="1" dirty="0" smtClean="0"/>
              <a:t> </a:t>
            </a:r>
            <a:r>
              <a:rPr lang="en-US" i="1" dirty="0" err="1" smtClean="0"/>
              <a:t>akal</a:t>
            </a:r>
            <a:r>
              <a:rPr lang="en-US" i="1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Aristoteles</a:t>
            </a:r>
            <a:r>
              <a:rPr lang="en-US" dirty="0" smtClean="0"/>
              <a:t> di </a:t>
            </a:r>
            <a:r>
              <a:rPr lang="en-US" dirty="0" err="1" smtClean="0"/>
              <a:t>pihak</a:t>
            </a:r>
            <a:r>
              <a:rPr lang="en-US" dirty="0" smtClean="0"/>
              <a:t> lain,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teladan</a:t>
            </a:r>
            <a:r>
              <a:rPr lang="en-US" i="1" dirty="0" smtClean="0"/>
              <a:t> </a:t>
            </a:r>
            <a:r>
              <a:rPr lang="en-US" i="1" dirty="0" err="1" smtClean="0"/>
              <a:t>bathin</a:t>
            </a:r>
            <a:r>
              <a:rPr lang="en-US" i="1" dirty="0" smtClean="0"/>
              <a:t>, yang </a:t>
            </a:r>
            <a:r>
              <a:rPr lang="en-US" i="1" dirty="0" err="1" smtClean="0"/>
              <a:t>terdapat</a:t>
            </a:r>
            <a:r>
              <a:rPr lang="en-US" i="1" dirty="0" smtClean="0"/>
              <a:t> di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akal</a:t>
            </a:r>
            <a:r>
              <a:rPr lang="en-US" i="1" dirty="0" smtClean="0"/>
              <a:t> </a:t>
            </a:r>
            <a:r>
              <a:rPr lang="en-US" i="1" dirty="0" err="1" smtClean="0"/>
              <a:t>manusia</a:t>
            </a:r>
            <a:r>
              <a:rPr lang="en-US" i="1" dirty="0" smtClean="0"/>
              <a:t>,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i="1" dirty="0" err="1" smtClean="0"/>
              <a:t>objek</a:t>
            </a:r>
            <a:r>
              <a:rPr lang="en-US" i="1" dirty="0" smtClean="0"/>
              <a:t> yang </a:t>
            </a:r>
            <a:r>
              <a:rPr lang="en-US" i="1" dirty="0" err="1" smtClean="0"/>
              <a:t>dapat</a:t>
            </a:r>
            <a:r>
              <a:rPr lang="en-US" i="1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 </a:t>
            </a:r>
            <a:r>
              <a:rPr lang="en-US" i="1" dirty="0" err="1" smtClean="0"/>
              <a:t>temukan</a:t>
            </a:r>
            <a:r>
              <a:rPr lang="en-US" i="1" dirty="0" smtClean="0"/>
              <a:t> di </a:t>
            </a:r>
            <a:r>
              <a:rPr lang="en-US" i="1" dirty="0" err="1" smtClean="0"/>
              <a:t>luar</a:t>
            </a:r>
            <a:r>
              <a:rPr lang="en-US" i="1" dirty="0" smtClean="0"/>
              <a:t> </a:t>
            </a:r>
            <a:r>
              <a:rPr lang="en-US" i="1" dirty="0" err="1" smtClean="0"/>
              <a:t>diri</a:t>
            </a:r>
            <a:r>
              <a:rPr lang="en-US" i="1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ideapun</a:t>
            </a:r>
            <a:r>
              <a:rPr lang="en-US" dirty="0" smtClean="0"/>
              <a:t> yang </a:t>
            </a:r>
            <a:r>
              <a:rPr lang="en-US" dirty="0" err="1" smtClean="0"/>
              <a:t>melampaui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semesta</a:t>
            </a:r>
            <a:r>
              <a:rPr lang="en-US" dirty="0" smtClean="0"/>
              <a:t>.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idea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878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“Kita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menginginkan</a:t>
            </a:r>
            <a:r>
              <a:rPr lang="en-US" dirty="0"/>
              <a:t> </a:t>
            </a:r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demi </a:t>
            </a:r>
            <a:r>
              <a:rPr lang="en-US" dirty="0" err="1"/>
              <a:t>keindahan</a:t>
            </a:r>
            <a:r>
              <a:rPr lang="en-US" dirty="0"/>
              <a:t>,” kata </a:t>
            </a:r>
            <a:r>
              <a:rPr lang="en-US" dirty="0" err="1"/>
              <a:t>Aristoteles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keindahan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bersatu</a:t>
            </a:r>
            <a:r>
              <a:rPr lang="en-US" dirty="0"/>
              <a:t> </a:t>
            </a:r>
            <a:r>
              <a:rPr lang="en-US" dirty="0" err="1"/>
              <a:t>padu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“</a:t>
            </a:r>
            <a:r>
              <a:rPr lang="en-US" i="1" dirty="0"/>
              <a:t>It follows that an </a:t>
            </a:r>
            <a:r>
              <a:rPr lang="en-US" i="1" dirty="0" smtClean="0"/>
              <a:t>art </a:t>
            </a:r>
            <a:r>
              <a:rPr lang="en-US" i="1" dirty="0"/>
              <a:t>is nothing more or less than a productive quality exercised in combination with true reason.” 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/>
              <a:t>tiada</a:t>
            </a:r>
            <a:r>
              <a:rPr lang="en-US" dirty="0"/>
              <a:t>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/>
              <a:t>produktif</a:t>
            </a:r>
            <a:r>
              <a:rPr lang="en-US" dirty="0"/>
              <a:t> yang </a:t>
            </a:r>
            <a:r>
              <a:rPr lang="en-US" dirty="0" err="1"/>
              <a:t>dipimpin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,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bercorak</a:t>
            </a:r>
            <a:r>
              <a:rPr lang="en-US" dirty="0"/>
              <a:t> </a:t>
            </a:r>
            <a:r>
              <a:rPr lang="en-US" dirty="0" err="1"/>
              <a:t>inspirasi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kasyaf</a:t>
            </a:r>
            <a:r>
              <a:rPr lang="en-US" dirty="0"/>
              <a:t> </a:t>
            </a:r>
            <a:r>
              <a:rPr lang="en-US" dirty="0" err="1"/>
              <a:t>ilahi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77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Aristoteles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problem </a:t>
            </a:r>
            <a:r>
              <a:rPr lang="en-US" dirty="0" err="1" smtClean="0"/>
              <a:t>utama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Plato </a:t>
            </a:r>
            <a:r>
              <a:rPr lang="en-US" dirty="0" err="1" smtClean="0"/>
              <a:t>tatkala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: Dari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teladan</a:t>
            </a:r>
            <a:r>
              <a:rPr lang="en-US" dirty="0" smtClean="0"/>
              <a:t> model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? Kita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menemukannya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pula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ketemukan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i="1" dirty="0" err="1" smtClean="0"/>
              <a:t>keindahan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tinggi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kenyataan</a:t>
            </a:r>
            <a:r>
              <a:rPr lang="en-US" i="1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Di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Aristoteles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berjiwa</a:t>
            </a:r>
            <a:r>
              <a:rPr lang="en-US" dirty="0" smtClean="0"/>
              <a:t> </a:t>
            </a:r>
            <a:r>
              <a:rPr lang="en-US" dirty="0" err="1" smtClean="0"/>
              <a:t>platonis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Plato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kata-</a:t>
            </a:r>
            <a:r>
              <a:rPr lang="en-US" dirty="0" err="1" smtClean="0"/>
              <a:t>katanya</a:t>
            </a:r>
            <a:r>
              <a:rPr lang="en-US" dirty="0" smtClean="0"/>
              <a:t>--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tuntas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--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di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5909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650762"/>
            <a:ext cx="7071361" cy="4067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err="1" smtClean="0"/>
              <a:t>Sejarah</a:t>
            </a:r>
            <a:r>
              <a:rPr lang="en-US" sz="3000" dirty="0" smtClean="0"/>
              <a:t> </a:t>
            </a:r>
            <a:r>
              <a:rPr lang="en-US" sz="3000" dirty="0" err="1" smtClean="0"/>
              <a:t>Estetika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dibedakan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tiga</a:t>
            </a:r>
            <a:r>
              <a:rPr lang="en-US" sz="3000" dirty="0" smtClean="0"/>
              <a:t> </a:t>
            </a:r>
            <a:r>
              <a:rPr lang="en-US" sz="3000" dirty="0" err="1" smtClean="0"/>
              <a:t>periode</a:t>
            </a:r>
            <a:r>
              <a:rPr lang="en-US" sz="3000" dirty="0" smtClean="0"/>
              <a:t>: </a:t>
            </a:r>
          </a:p>
          <a:p>
            <a:pPr marL="514350" indent="-514350">
              <a:buAutoNum type="arabicParenBoth"/>
            </a:pPr>
            <a:r>
              <a:rPr lang="en-US" sz="3000" b="1" dirty="0" err="1" smtClean="0"/>
              <a:t>Periode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Dogmatis</a:t>
            </a:r>
            <a:r>
              <a:rPr lang="en-US" sz="3000" dirty="0" smtClean="0"/>
              <a:t>, </a:t>
            </a:r>
            <a:r>
              <a:rPr lang="en-US" sz="3000" dirty="0" err="1" smtClean="0"/>
              <a:t>merupakan</a:t>
            </a:r>
            <a:r>
              <a:rPr lang="en-US" sz="3000" dirty="0" smtClean="0"/>
              <a:t> </a:t>
            </a:r>
            <a:r>
              <a:rPr lang="en-US" sz="3000" dirty="0" err="1" smtClean="0"/>
              <a:t>tahap</a:t>
            </a:r>
            <a:r>
              <a:rPr lang="en-US" sz="3000" dirty="0" smtClean="0"/>
              <a:t> </a:t>
            </a:r>
            <a:r>
              <a:rPr lang="en-US" sz="3000" dirty="0" err="1" smtClean="0"/>
              <a:t>pembentukan</a:t>
            </a:r>
            <a:r>
              <a:rPr lang="en-US" sz="3000" dirty="0" smtClean="0"/>
              <a:t> </a:t>
            </a:r>
            <a:r>
              <a:rPr lang="en-US" sz="3000" dirty="0" err="1" smtClean="0"/>
              <a:t>pertama</a:t>
            </a:r>
            <a:r>
              <a:rPr lang="en-US" sz="3000" dirty="0" smtClean="0"/>
              <a:t>, </a:t>
            </a:r>
            <a:r>
              <a:rPr lang="en-US" sz="3000" dirty="0" err="1" smtClean="0"/>
              <a:t>sejak</a:t>
            </a:r>
            <a:r>
              <a:rPr lang="en-US" sz="3000" dirty="0" smtClean="0"/>
              <a:t> </a:t>
            </a:r>
            <a:r>
              <a:rPr lang="en-US" sz="3000" dirty="0" err="1" smtClean="0"/>
              <a:t>Sokrates</a:t>
            </a:r>
            <a:r>
              <a:rPr lang="en-US" sz="3000" dirty="0" smtClean="0"/>
              <a:t> </a:t>
            </a:r>
            <a:r>
              <a:rPr lang="en-US" sz="3000" dirty="0" err="1" smtClean="0"/>
              <a:t>sampai</a:t>
            </a:r>
            <a:r>
              <a:rPr lang="en-US" sz="3000" dirty="0" smtClean="0"/>
              <a:t> </a:t>
            </a:r>
            <a:r>
              <a:rPr lang="en-US" sz="3000" dirty="0" err="1" smtClean="0"/>
              <a:t>Baumgarten</a:t>
            </a:r>
            <a:r>
              <a:rPr lang="en-US" sz="3000" dirty="0" smtClean="0"/>
              <a:t> (1714-1762)</a:t>
            </a:r>
          </a:p>
          <a:p>
            <a:pPr marL="514350" indent="-514350">
              <a:buAutoNum type="arabicParenBoth"/>
            </a:pPr>
            <a:r>
              <a:rPr lang="en-US" sz="3000" b="1" dirty="0" err="1" smtClean="0"/>
              <a:t>Periode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Kritika</a:t>
            </a:r>
            <a:r>
              <a:rPr lang="en-US" sz="3000" dirty="0" smtClean="0"/>
              <a:t>, </a:t>
            </a:r>
            <a:r>
              <a:rPr lang="en-US" sz="3000" dirty="0" err="1" smtClean="0"/>
              <a:t>sejak</a:t>
            </a:r>
            <a:r>
              <a:rPr lang="en-US" sz="3000" dirty="0" smtClean="0"/>
              <a:t> Kant </a:t>
            </a:r>
            <a:r>
              <a:rPr lang="en-US" sz="3000" dirty="0" err="1" smtClean="0"/>
              <a:t>sampai</a:t>
            </a:r>
            <a:r>
              <a:rPr lang="en-US" sz="3000" dirty="0" smtClean="0"/>
              <a:t> para </a:t>
            </a:r>
            <a:r>
              <a:rPr lang="en-US" sz="3000" dirty="0" err="1" smtClean="0"/>
              <a:t>pengikut</a:t>
            </a:r>
            <a:r>
              <a:rPr lang="en-US" sz="3000" dirty="0" smtClean="0"/>
              <a:t> </a:t>
            </a:r>
            <a:r>
              <a:rPr lang="en-US" sz="3000" dirty="0" err="1" smtClean="0"/>
              <a:t>sesudah</a:t>
            </a:r>
            <a:r>
              <a:rPr lang="en-US" sz="3000" dirty="0" smtClean="0"/>
              <a:t> Kant</a:t>
            </a:r>
          </a:p>
          <a:p>
            <a:pPr marL="514350" indent="-514350">
              <a:buAutoNum type="arabicParenBoth"/>
            </a:pPr>
            <a:r>
              <a:rPr lang="en-US" sz="3000" b="1" dirty="0" err="1" smtClean="0"/>
              <a:t>Periode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Positivis</a:t>
            </a:r>
            <a:r>
              <a:rPr lang="en-US" sz="3000" b="1" dirty="0" smtClean="0"/>
              <a:t> </a:t>
            </a:r>
            <a:r>
              <a:rPr lang="en-US" sz="3000" dirty="0" smtClean="0"/>
              <a:t>(</a:t>
            </a:r>
            <a:r>
              <a:rPr lang="en-US" sz="3000" dirty="0" err="1" smtClean="0"/>
              <a:t>keilmuan</a:t>
            </a:r>
            <a:r>
              <a:rPr lang="en-US" sz="3000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6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418" y="1174183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puisi</a:t>
            </a:r>
            <a:r>
              <a:rPr lang="en-US" dirty="0" smtClean="0"/>
              <a:t> yang </a:t>
            </a:r>
            <a:r>
              <a:rPr lang="en-US" dirty="0" err="1" smtClean="0"/>
              <a:t>sempurna</a:t>
            </a:r>
            <a:r>
              <a:rPr lang="en-US" dirty="0" smtClean="0"/>
              <a:t>, </a:t>
            </a:r>
            <a:r>
              <a:rPr lang="en-US" dirty="0" err="1" smtClean="0"/>
              <a:t>teratur</a:t>
            </a:r>
            <a:r>
              <a:rPr lang="en-US" dirty="0" smtClean="0"/>
              <a:t>, </a:t>
            </a:r>
            <a:r>
              <a:rPr lang="en-US" dirty="0" err="1" smtClean="0"/>
              <a:t>rapi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intuitif</a:t>
            </a:r>
            <a:r>
              <a:rPr lang="en-US" dirty="0" smtClean="0"/>
              <a:t> yang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penyair</a:t>
            </a:r>
            <a:r>
              <a:rPr lang="en-US" dirty="0" smtClean="0"/>
              <a:t>,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puisi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satu-satunya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diterangkan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jitu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drama </a:t>
            </a:r>
            <a:r>
              <a:rPr lang="en-US" dirty="0" err="1" smtClean="0"/>
              <a:t>menimbulkan</a:t>
            </a:r>
            <a:r>
              <a:rPr lang="en-US" dirty="0" smtClean="0"/>
              <a:t> rasa </a:t>
            </a:r>
            <a:r>
              <a:rPr lang="en-US" dirty="0" err="1" smtClean="0"/>
              <a:t>takut</a:t>
            </a:r>
            <a:r>
              <a:rPr lang="en-US" dirty="0" smtClean="0"/>
              <a:t>, </a:t>
            </a:r>
            <a:r>
              <a:rPr lang="en-US" dirty="0" err="1" smtClean="0"/>
              <a:t>belas</a:t>
            </a:r>
            <a:r>
              <a:rPr lang="en-US" dirty="0" smtClean="0"/>
              <a:t> </a:t>
            </a:r>
            <a:r>
              <a:rPr lang="en-US" dirty="0" err="1" smtClean="0"/>
              <a:t>kasihan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merealisir</a:t>
            </a:r>
            <a:r>
              <a:rPr lang="en-US" dirty="0" smtClean="0"/>
              <a:t> “</a:t>
            </a:r>
            <a:r>
              <a:rPr lang="en-US" dirty="0" err="1" smtClean="0"/>
              <a:t>penyucian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”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emosi-emosi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bathin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3286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Aristoteles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berpusat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mendirikan</a:t>
            </a:r>
            <a:r>
              <a:rPr lang="en-US" dirty="0"/>
              <a:t> </a:t>
            </a:r>
            <a:r>
              <a:rPr lang="en-US" dirty="0" err="1"/>
              <a:t>keterbitan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agar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keserasian</a:t>
            </a:r>
            <a:r>
              <a:rPr lang="en-US" dirty="0"/>
              <a:t> yang </a:t>
            </a:r>
            <a:r>
              <a:rPr lang="en-US" dirty="0" err="1"/>
              <a:t>sempurna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pula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menafsirkan</a:t>
            </a:r>
            <a:r>
              <a:rPr lang="en-US" dirty="0"/>
              <a:t> </a:t>
            </a:r>
            <a:r>
              <a:rPr lang="en-US" dirty="0" err="1"/>
              <a:t>kesenangan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: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gemar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keharmonisan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anasir-anasir</a:t>
            </a:r>
            <a:r>
              <a:rPr lang="en-US" dirty="0"/>
              <a:t> yang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berpadu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kesenangan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048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Ritme</a:t>
            </a:r>
            <a:r>
              <a:rPr lang="en-US" dirty="0" smtClean="0"/>
              <a:t>, </a:t>
            </a:r>
            <a:r>
              <a:rPr lang="en-US" dirty="0" err="1" smtClean="0"/>
              <a:t>harmoni</a:t>
            </a:r>
            <a:r>
              <a:rPr lang="en-US" dirty="0" smtClean="0"/>
              <a:t>, </a:t>
            </a:r>
            <a:r>
              <a:rPr lang="en-US" dirty="0" err="1" smtClean="0"/>
              <a:t>persenyawaan</a:t>
            </a:r>
            <a:r>
              <a:rPr lang="en-US" dirty="0" smtClean="0"/>
              <a:t>,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kesudahannya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. </a:t>
            </a:r>
            <a:r>
              <a:rPr lang="en-US" dirty="0" err="1" smtClean="0"/>
              <a:t>Kalau</a:t>
            </a:r>
            <a:r>
              <a:rPr lang="en-US" dirty="0" smtClean="0"/>
              <a:t> Plato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Aristoteles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bijaksana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simbolisme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Aristoteles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yang </a:t>
            </a:r>
            <a:r>
              <a:rPr lang="en-US" dirty="0" err="1" smtClean="0"/>
              <a:t>orisinal</a:t>
            </a:r>
            <a:r>
              <a:rPr lang="en-US" dirty="0" smtClean="0"/>
              <a:t>.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Stoa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gemerlapnya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Plotinus (205-207)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, </a:t>
            </a:r>
            <a:r>
              <a:rPr lang="en-US" dirty="0" err="1" smtClean="0"/>
              <a:t>simbolisme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keseragaman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forma </a:t>
            </a:r>
            <a:r>
              <a:rPr lang="en-US" dirty="0" err="1" smtClean="0"/>
              <a:t>dan</a:t>
            </a:r>
            <a:r>
              <a:rPr lang="en-US" dirty="0" smtClean="0"/>
              <a:t> forma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. Para </a:t>
            </a:r>
            <a:r>
              <a:rPr lang="en-US" dirty="0" err="1" smtClean="0"/>
              <a:t>pengikutnya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Neoplatonis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menghidup-hidupkan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Plato. </a:t>
            </a:r>
          </a:p>
        </p:txBody>
      </p:sp>
    </p:spTree>
    <p:extLst>
      <p:ext uri="{BB962C8B-B14F-4D97-AF65-F5344CB8AC3E}">
        <p14:creationId xmlns:p14="http://schemas.microsoft.com/office/powerpoint/2010/main" val="6469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4"/>
            <a:ext cx="7886700" cy="60983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Santo Augustine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jaman</a:t>
            </a:r>
            <a:r>
              <a:rPr lang="en-US" dirty="0" smtClean="0"/>
              <a:t> </a:t>
            </a:r>
            <a:r>
              <a:rPr lang="en-US" dirty="0" err="1" smtClean="0"/>
              <a:t>pertengahan</a:t>
            </a:r>
            <a:r>
              <a:rPr lang="en-US" dirty="0" smtClean="0"/>
              <a:t> pun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ucapan-ucapan</a:t>
            </a:r>
            <a:r>
              <a:rPr lang="en-US" dirty="0" smtClean="0"/>
              <a:t> Plato,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. Santo Thomas Aquinas, </a:t>
            </a:r>
            <a:r>
              <a:rPr lang="en-US" dirty="0" err="1" smtClean="0"/>
              <a:t>abad</a:t>
            </a:r>
            <a:r>
              <a:rPr lang="en-US" dirty="0" smtClean="0"/>
              <a:t> ke-13,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tasawuf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neoplatonis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kesenangan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ketenangan</a:t>
            </a:r>
            <a:r>
              <a:rPr lang="en-US" dirty="0" smtClean="0"/>
              <a:t> yang </a:t>
            </a:r>
            <a:r>
              <a:rPr lang="en-US" dirty="0" err="1" smtClean="0"/>
              <a:t>sempurna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keseragaman</a:t>
            </a:r>
            <a:r>
              <a:rPr lang="en-US" dirty="0" smtClean="0"/>
              <a:t> yang </a:t>
            </a:r>
            <a:r>
              <a:rPr lang="en-US" dirty="0" err="1" smtClean="0"/>
              <a:t>mendatangkan</a:t>
            </a:r>
            <a:r>
              <a:rPr lang="en-US" dirty="0" smtClean="0"/>
              <a:t> </a:t>
            </a:r>
            <a:r>
              <a:rPr lang="en-US" dirty="0" err="1" smtClean="0"/>
              <a:t>kesenangan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Leonardo da Vinci </a:t>
            </a:r>
            <a:r>
              <a:rPr lang="en-US" dirty="0" err="1" smtClean="0"/>
              <a:t>sependapat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permasalahan-permasalahan</a:t>
            </a:r>
            <a:r>
              <a:rPr lang="en-US" dirty="0" smtClean="0"/>
              <a:t> Plato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Jaman</a:t>
            </a:r>
            <a:r>
              <a:rPr lang="en-US" dirty="0" smtClean="0"/>
              <a:t> </a:t>
            </a:r>
            <a:r>
              <a:rPr lang="en-US" dirty="0" err="1" smtClean="0"/>
              <a:t>Renaisans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Plato, </a:t>
            </a:r>
            <a:r>
              <a:rPr lang="en-US" dirty="0" err="1" smtClean="0"/>
              <a:t>tapi</a:t>
            </a:r>
            <a:r>
              <a:rPr lang="en-US" dirty="0" smtClean="0"/>
              <a:t> Montaigne </a:t>
            </a:r>
            <a:r>
              <a:rPr lang="en-US" dirty="0" err="1" smtClean="0"/>
              <a:t>mengguncangkan</a:t>
            </a:r>
            <a:r>
              <a:rPr lang="en-US" dirty="0" smtClean="0"/>
              <a:t> </a:t>
            </a:r>
            <a:r>
              <a:rPr lang="en-US" dirty="0" err="1" smtClean="0"/>
              <a:t>sendi-sendi</a:t>
            </a:r>
            <a:r>
              <a:rPr lang="en-US" dirty="0" smtClean="0"/>
              <a:t> </a:t>
            </a:r>
            <a:r>
              <a:rPr lang="en-US" dirty="0" err="1" smtClean="0"/>
              <a:t>dogmatis</a:t>
            </a:r>
            <a:r>
              <a:rPr lang="en-US" dirty="0" smtClean="0"/>
              <a:t> yang </a:t>
            </a:r>
            <a:r>
              <a:rPr lang="en-US" dirty="0" err="1" smtClean="0"/>
              <a:t>rapuh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jaman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dirintis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Kritika</a:t>
            </a:r>
            <a:r>
              <a:rPr lang="en-US" dirty="0" smtClean="0"/>
              <a:t>—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r>
              <a:rPr lang="en-US" dirty="0" smtClean="0"/>
              <a:t>. </a:t>
            </a:r>
          </a:p>
          <a:p>
            <a:pPr marL="0" indent="0" algn="ctr">
              <a:buNone/>
            </a:pPr>
            <a:r>
              <a:rPr lang="en-US" dirty="0"/>
              <a:t>_____________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5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24256"/>
            <a:ext cx="7886700" cy="59740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PERIODE DOGMATIS</a:t>
            </a:r>
          </a:p>
          <a:p>
            <a:pPr marL="0" indent="0">
              <a:buNone/>
            </a:pPr>
            <a:r>
              <a:rPr lang="en-US" sz="3000" dirty="0" err="1" smtClean="0"/>
              <a:t>Terma</a:t>
            </a:r>
            <a:r>
              <a:rPr lang="en-US" sz="3000" dirty="0" smtClean="0"/>
              <a:t> </a:t>
            </a:r>
            <a:r>
              <a:rPr lang="en-US" sz="3000" i="1" dirty="0" err="1" smtClean="0"/>
              <a:t>aesthetika</a:t>
            </a:r>
            <a:r>
              <a:rPr lang="en-US" sz="3000" dirty="0" smtClean="0"/>
              <a:t> </a:t>
            </a:r>
            <a:r>
              <a:rPr lang="en-US" sz="3000" dirty="0"/>
              <a:t>(</a:t>
            </a:r>
            <a:r>
              <a:rPr lang="en-US" sz="3000" dirty="0" err="1" smtClean="0"/>
              <a:t>diIndonesiakan</a:t>
            </a:r>
            <a:r>
              <a:rPr lang="en-US" sz="3000" dirty="0" smtClean="0"/>
              <a:t>: </a:t>
            </a:r>
            <a:r>
              <a:rPr lang="en-US" sz="3000" i="1" dirty="0" err="1" smtClean="0"/>
              <a:t>estetika</a:t>
            </a:r>
            <a:r>
              <a:rPr lang="en-US" sz="3000" i="1" dirty="0" smtClean="0"/>
              <a:t>)</a:t>
            </a:r>
            <a:r>
              <a:rPr lang="en-US" sz="3000" dirty="0" smtClean="0"/>
              <a:t> </a:t>
            </a:r>
            <a:r>
              <a:rPr lang="en-US" sz="3000" dirty="0" err="1" smtClean="0"/>
              <a:t>dipakai</a:t>
            </a:r>
            <a:r>
              <a:rPr lang="en-US" sz="3000" dirty="0" smtClean="0"/>
              <a:t> </a:t>
            </a:r>
            <a:r>
              <a:rPr lang="en-US" sz="3000" dirty="0" err="1" smtClean="0"/>
              <a:t>dgn</a:t>
            </a:r>
            <a:r>
              <a:rPr lang="en-US" sz="3000" dirty="0" smtClean="0"/>
              <a:t> </a:t>
            </a:r>
            <a:r>
              <a:rPr lang="en-US" sz="3000" dirty="0" err="1" smtClean="0"/>
              <a:t>arti</a:t>
            </a:r>
            <a:r>
              <a:rPr lang="en-US" sz="3000" dirty="0" smtClean="0"/>
              <a:t> </a:t>
            </a:r>
            <a:r>
              <a:rPr lang="en-US" sz="3000" dirty="0" err="1" smtClean="0"/>
              <a:t>spt</a:t>
            </a:r>
            <a:r>
              <a:rPr lang="en-US" sz="3000" dirty="0" smtClean="0"/>
              <a:t> </a:t>
            </a:r>
            <a:r>
              <a:rPr lang="en-US" sz="3000" dirty="0" err="1" smtClean="0"/>
              <a:t>dikenal</a:t>
            </a:r>
            <a:r>
              <a:rPr lang="en-US" sz="3000" dirty="0" smtClean="0"/>
              <a:t> </a:t>
            </a:r>
            <a:r>
              <a:rPr lang="en-US" sz="3000" dirty="0" err="1" smtClean="0"/>
              <a:t>sekarang</a:t>
            </a:r>
            <a:r>
              <a:rPr lang="en-US" sz="3000" dirty="0" smtClean="0"/>
              <a:t> </a:t>
            </a:r>
            <a:r>
              <a:rPr lang="en-US" sz="3000" dirty="0" err="1" smtClean="0"/>
              <a:t>baru</a:t>
            </a:r>
            <a:r>
              <a:rPr lang="en-US" sz="3000" dirty="0" smtClean="0"/>
              <a:t> </a:t>
            </a:r>
            <a:r>
              <a:rPr lang="en-US" sz="3000" dirty="0" err="1" smtClean="0"/>
              <a:t>sesudah</a:t>
            </a:r>
            <a:r>
              <a:rPr lang="en-US" sz="3000" dirty="0" smtClean="0"/>
              <a:t> </a:t>
            </a:r>
            <a:r>
              <a:rPr lang="en-US" sz="3000" dirty="0" err="1" smtClean="0"/>
              <a:t>pertengahan</a:t>
            </a:r>
            <a:r>
              <a:rPr lang="en-US" sz="3000" dirty="0" smtClean="0"/>
              <a:t> </a:t>
            </a:r>
            <a:r>
              <a:rPr lang="en-US" sz="3000" dirty="0" err="1" smtClean="0"/>
              <a:t>abad</a:t>
            </a:r>
            <a:r>
              <a:rPr lang="en-US" sz="3000" dirty="0" smtClean="0"/>
              <a:t> ke-18 (1750), </a:t>
            </a:r>
            <a:r>
              <a:rPr lang="en-US" sz="3000" dirty="0" err="1" smtClean="0"/>
              <a:t>dimaksudkan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menyusun</a:t>
            </a:r>
            <a:r>
              <a:rPr lang="en-US" sz="3000" dirty="0" smtClean="0"/>
              <a:t> </a:t>
            </a:r>
            <a:r>
              <a:rPr lang="en-US" sz="3000" i="1" dirty="0" err="1" smtClean="0"/>
              <a:t>filsafat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tentang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keindahan</a:t>
            </a:r>
            <a:r>
              <a:rPr lang="en-US" sz="3000" dirty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bidang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tersendiri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penyelidikan</a:t>
            </a:r>
            <a:r>
              <a:rPr lang="en-US" sz="3000" dirty="0" smtClean="0"/>
              <a:t> </a:t>
            </a:r>
            <a:r>
              <a:rPr lang="en-US" sz="3000" dirty="0" err="1" smtClean="0"/>
              <a:t>teoretik</a:t>
            </a:r>
            <a:r>
              <a:rPr lang="en-US" sz="3000" dirty="0" smtClean="0"/>
              <a:t>. </a:t>
            </a:r>
          </a:p>
          <a:p>
            <a:pPr marL="0" indent="0">
              <a:buNone/>
            </a:pPr>
            <a:r>
              <a:rPr lang="en-US" sz="3000" dirty="0" err="1" smtClean="0"/>
              <a:t>Secara</a:t>
            </a:r>
            <a:r>
              <a:rPr lang="en-US" sz="3000" dirty="0" smtClean="0"/>
              <a:t> </a:t>
            </a:r>
            <a:r>
              <a:rPr lang="en-US" sz="3000" i="1" dirty="0" smtClean="0"/>
              <a:t>de facto</a:t>
            </a:r>
            <a:r>
              <a:rPr lang="en-US" sz="3000" dirty="0" smtClean="0"/>
              <a:t>, “</a:t>
            </a:r>
            <a:r>
              <a:rPr lang="en-US" sz="3000" dirty="0" err="1" smtClean="0"/>
              <a:t>barang</a:t>
            </a:r>
            <a:r>
              <a:rPr lang="en-US" sz="3000" dirty="0" smtClean="0"/>
              <a:t>” yang </a:t>
            </a:r>
            <a:r>
              <a:rPr lang="en-US" sz="3000" dirty="0" err="1" smtClean="0"/>
              <a:t>diberi</a:t>
            </a:r>
            <a:r>
              <a:rPr lang="en-US" sz="3000" dirty="0" smtClean="0"/>
              <a:t> </a:t>
            </a:r>
            <a:r>
              <a:rPr lang="en-US" sz="3000" dirty="0" err="1" smtClean="0"/>
              <a:t>nama</a:t>
            </a:r>
            <a:r>
              <a:rPr lang="en-US" sz="3000" dirty="0" smtClean="0"/>
              <a:t> </a:t>
            </a:r>
            <a:r>
              <a:rPr lang="en-US" sz="3000" dirty="0" err="1" smtClean="0"/>
              <a:t>estetika</a:t>
            </a:r>
            <a:r>
              <a:rPr lang="en-US" sz="3000" dirty="0" smtClean="0"/>
              <a:t> </a:t>
            </a:r>
            <a:r>
              <a:rPr lang="en-US" sz="3000" dirty="0" err="1" smtClean="0"/>
              <a:t>telah</a:t>
            </a:r>
            <a:r>
              <a:rPr lang="en-US" sz="3000" dirty="0" smtClean="0"/>
              <a:t> </a:t>
            </a:r>
            <a:r>
              <a:rPr lang="en-US" sz="3000" dirty="0" err="1" smtClean="0"/>
              <a:t>diperbincangkan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para </a:t>
            </a:r>
            <a:r>
              <a:rPr lang="en-US" sz="3000" dirty="0" err="1" smtClean="0"/>
              <a:t>ahli</a:t>
            </a:r>
            <a:r>
              <a:rPr lang="en-US" sz="3000" dirty="0" smtClean="0"/>
              <a:t> </a:t>
            </a:r>
            <a:r>
              <a:rPr lang="en-US" sz="3000" dirty="0" err="1" smtClean="0"/>
              <a:t>pikir</a:t>
            </a:r>
            <a:r>
              <a:rPr lang="en-US" sz="3000" dirty="0" smtClean="0"/>
              <a:t> </a:t>
            </a:r>
            <a:r>
              <a:rPr lang="en-US" sz="3000" dirty="0" err="1" smtClean="0"/>
              <a:t>Yunani</a:t>
            </a:r>
            <a:r>
              <a:rPr lang="en-US" sz="3000" dirty="0" smtClean="0"/>
              <a:t>, </a:t>
            </a:r>
            <a:r>
              <a:rPr lang="en-US" sz="3000" dirty="0" err="1" smtClean="0"/>
              <a:t>sejak</a:t>
            </a:r>
            <a:r>
              <a:rPr lang="en-US" sz="3000" dirty="0" smtClean="0"/>
              <a:t> </a:t>
            </a:r>
            <a:r>
              <a:rPr lang="en-US" sz="3000" dirty="0" err="1" smtClean="0"/>
              <a:t>Sokrates</a:t>
            </a:r>
            <a:r>
              <a:rPr lang="en-US" sz="3000" dirty="0" smtClean="0"/>
              <a:t> </a:t>
            </a:r>
            <a:r>
              <a:rPr lang="en-US" sz="3000" dirty="0" err="1" smtClean="0"/>
              <a:t>dahulu</a:t>
            </a:r>
            <a:r>
              <a:rPr lang="en-US" sz="3000" dirty="0" smtClean="0"/>
              <a:t> </a:t>
            </a:r>
            <a:r>
              <a:rPr lang="en-US" sz="3000" dirty="0" err="1" smtClean="0"/>
              <a:t>kala</a:t>
            </a:r>
            <a:r>
              <a:rPr lang="en-US" sz="3000" dirty="0" smtClean="0"/>
              <a:t>.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sejarah</a:t>
            </a:r>
            <a:r>
              <a:rPr lang="en-US" sz="3000" dirty="0" smtClean="0"/>
              <a:t> </a:t>
            </a:r>
            <a:r>
              <a:rPr lang="en-US" sz="3000" dirty="0" err="1" smtClean="0"/>
              <a:t>Estetika</a:t>
            </a:r>
            <a:r>
              <a:rPr lang="en-US" sz="3000" dirty="0" smtClean="0"/>
              <a:t>, </a:t>
            </a:r>
            <a:r>
              <a:rPr lang="en-US" sz="3000" dirty="0" err="1" smtClean="0"/>
              <a:t>periode</a:t>
            </a:r>
            <a:r>
              <a:rPr lang="en-US" sz="3000" dirty="0" smtClean="0"/>
              <a:t> </a:t>
            </a:r>
            <a:r>
              <a:rPr lang="en-US" sz="3000" dirty="0" err="1" smtClean="0"/>
              <a:t>tsb</a:t>
            </a:r>
            <a:r>
              <a:rPr lang="en-US" sz="3000" dirty="0" smtClean="0"/>
              <a:t> </a:t>
            </a:r>
            <a:r>
              <a:rPr lang="en-US" sz="3000" dirty="0" err="1" smtClean="0"/>
              <a:t>disebut</a:t>
            </a:r>
            <a:r>
              <a:rPr lang="en-US" sz="3000" dirty="0" smtClean="0"/>
              <a:t> </a:t>
            </a:r>
            <a:r>
              <a:rPr lang="en-US" sz="3000" i="1" dirty="0" err="1" smtClean="0"/>
              <a:t>periode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dogmatis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r>
              <a:rPr lang="en-US" sz="3000" dirty="0" err="1"/>
              <a:t>Disebut</a:t>
            </a:r>
            <a:r>
              <a:rPr lang="en-US" sz="3000" dirty="0"/>
              <a:t> </a:t>
            </a:r>
            <a:r>
              <a:rPr lang="en-US" sz="3000" dirty="0" err="1"/>
              <a:t>periode</a:t>
            </a:r>
            <a:r>
              <a:rPr lang="en-US" sz="3000" dirty="0"/>
              <a:t> </a:t>
            </a:r>
            <a:r>
              <a:rPr lang="en-US" sz="3000" dirty="0" err="1"/>
              <a:t>dogmatis</a:t>
            </a:r>
            <a:r>
              <a:rPr lang="en-US" sz="3000" dirty="0"/>
              <a:t> </a:t>
            </a:r>
            <a:r>
              <a:rPr lang="en-US" sz="3000" dirty="0" err="1"/>
              <a:t>karena</a:t>
            </a:r>
            <a:r>
              <a:rPr lang="en-US" sz="3000" dirty="0"/>
              <a:t> </a:t>
            </a:r>
            <a:r>
              <a:rPr lang="en-US" sz="3000" i="1" dirty="0" err="1"/>
              <a:t>secara</a:t>
            </a:r>
            <a:r>
              <a:rPr lang="en-US" sz="3000" i="1" dirty="0"/>
              <a:t> </a:t>
            </a:r>
            <a:r>
              <a:rPr lang="en-US" sz="3000" i="1" dirty="0" err="1"/>
              <a:t>apriori</a:t>
            </a:r>
            <a:r>
              <a:rPr lang="en-US" sz="3000" i="1" dirty="0"/>
              <a:t> </a:t>
            </a:r>
            <a:r>
              <a:rPr lang="en-US" sz="3000" i="1" dirty="0" err="1"/>
              <a:t>mereka</a:t>
            </a:r>
            <a:r>
              <a:rPr lang="en-US" sz="3000" i="1" dirty="0"/>
              <a:t> </a:t>
            </a:r>
            <a:r>
              <a:rPr lang="en-US" sz="3000" i="1" dirty="0" err="1"/>
              <a:t>percaya</a:t>
            </a:r>
            <a:r>
              <a:rPr lang="en-US" sz="3000" i="1" dirty="0"/>
              <a:t> </a:t>
            </a:r>
            <a:r>
              <a:rPr lang="en-US" sz="3000" i="1" dirty="0" err="1"/>
              <a:t>terhadap</a:t>
            </a:r>
            <a:r>
              <a:rPr lang="en-US" sz="3000" i="1" dirty="0"/>
              <a:t> </a:t>
            </a:r>
            <a:r>
              <a:rPr lang="en-US" sz="3000" i="1" dirty="0" err="1"/>
              <a:t>kemampuan</a:t>
            </a:r>
            <a:r>
              <a:rPr lang="en-US" sz="3000" i="1" dirty="0"/>
              <a:t> </a:t>
            </a:r>
            <a:r>
              <a:rPr lang="en-US" sz="3000" i="1" dirty="0" err="1"/>
              <a:t>rasio</a:t>
            </a:r>
            <a:r>
              <a:rPr lang="en-US" sz="3000" i="1" dirty="0"/>
              <a:t>, </a:t>
            </a:r>
            <a:r>
              <a:rPr lang="en-US" sz="3000" i="1" dirty="0" err="1"/>
              <a:t>tanpa</a:t>
            </a:r>
            <a:r>
              <a:rPr lang="en-US" sz="3000" i="1" dirty="0"/>
              <a:t> </a:t>
            </a:r>
            <a:r>
              <a:rPr lang="en-US" sz="3000" i="1" dirty="0" err="1"/>
              <a:t>mengadakan</a:t>
            </a:r>
            <a:r>
              <a:rPr lang="en-US" sz="3000" i="1" dirty="0"/>
              <a:t> </a:t>
            </a:r>
            <a:r>
              <a:rPr lang="en-US" sz="3000" i="1" dirty="0" err="1"/>
              <a:t>pemahaman</a:t>
            </a:r>
            <a:r>
              <a:rPr lang="en-US" sz="3000" i="1" dirty="0"/>
              <a:t> </a:t>
            </a:r>
            <a:r>
              <a:rPr lang="en-US" sz="3000" i="1" dirty="0" err="1"/>
              <a:t>mendalam</a:t>
            </a:r>
            <a:r>
              <a:rPr lang="en-US" sz="3000" i="1" dirty="0"/>
              <a:t> </a:t>
            </a:r>
            <a:r>
              <a:rPr lang="en-US" sz="3000" i="1" dirty="0" err="1"/>
              <a:t>terlebih</a:t>
            </a:r>
            <a:r>
              <a:rPr lang="en-US" sz="3000" i="1" dirty="0"/>
              <a:t> </a:t>
            </a:r>
            <a:r>
              <a:rPr lang="en-US" sz="3000" i="1" dirty="0" err="1"/>
              <a:t>dahulu</a:t>
            </a:r>
            <a:r>
              <a:rPr lang="en-US" sz="3000" i="1" dirty="0" smtClean="0"/>
              <a:t>.</a:t>
            </a:r>
            <a:endParaRPr lang="en-US" sz="3000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872" y="812894"/>
            <a:ext cx="8309645" cy="5392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. </a:t>
            </a:r>
            <a:r>
              <a:rPr lang="en-US" dirty="0" err="1" smtClean="0"/>
              <a:t>Pondasi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: </a:t>
            </a:r>
            <a:r>
              <a:rPr lang="en-US" dirty="0" err="1" smtClean="0"/>
              <a:t>Sokrates</a:t>
            </a:r>
            <a:r>
              <a:rPr lang="en-US" dirty="0" smtClean="0"/>
              <a:t>, Plato,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Aristoteles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Plato, </a:t>
            </a:r>
            <a:r>
              <a:rPr lang="en-US" dirty="0" err="1" smtClean="0"/>
              <a:t>Sokrates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Orang </a:t>
            </a:r>
            <a:r>
              <a:rPr lang="en-US" dirty="0" err="1" smtClean="0"/>
              <a:t>berdebat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timbangan</a:t>
            </a:r>
            <a:r>
              <a:rPr lang="en-US" dirty="0" smtClean="0"/>
              <a:t>. </a:t>
            </a:r>
            <a:r>
              <a:rPr lang="en-US" dirty="0" err="1" smtClean="0"/>
              <a:t>Pertengkaran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penggaris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meteran</a:t>
            </a:r>
            <a:r>
              <a:rPr lang="en-US" dirty="0" smtClean="0"/>
              <a:t>. </a:t>
            </a:r>
            <a:r>
              <a:rPr lang="en-US" dirty="0" err="1" smtClean="0"/>
              <a:t>Kini</a:t>
            </a:r>
            <a:r>
              <a:rPr lang="en-US" dirty="0" smtClean="0"/>
              <a:t>, </a:t>
            </a:r>
            <a:r>
              <a:rPr lang="en-US" dirty="0" err="1" smtClean="0"/>
              <a:t>kalau</a:t>
            </a:r>
            <a:r>
              <a:rPr lang="en-US" dirty="0" smtClean="0"/>
              <a:t> orang </a:t>
            </a:r>
            <a:r>
              <a:rPr lang="en-US" dirty="0" err="1" smtClean="0"/>
              <a:t>bertengkar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, </a:t>
            </a:r>
            <a:r>
              <a:rPr lang="en-US" dirty="0" err="1" smtClean="0"/>
              <a:t>terhormat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terhormat</a:t>
            </a:r>
            <a:r>
              <a:rPr lang="en-US" dirty="0" smtClean="0"/>
              <a:t>, </a:t>
            </a:r>
            <a:r>
              <a:rPr lang="en-US" dirty="0" err="1" smtClean="0"/>
              <a:t>indah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jelek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pertengkaran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288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Sokrates</a:t>
            </a:r>
            <a:r>
              <a:rPr lang="en-US" b="1" dirty="0" smtClean="0"/>
              <a:t> </a:t>
            </a:r>
            <a:r>
              <a:rPr lang="en-US" dirty="0" err="1" smtClean="0"/>
              <a:t>menghendaki</a:t>
            </a:r>
            <a:r>
              <a:rPr lang="en-US" dirty="0" smtClean="0"/>
              <a:t> idea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, yang </a:t>
            </a:r>
            <a:r>
              <a:rPr lang="en-US" dirty="0" err="1" smtClean="0"/>
              <a:t>kalau</a:t>
            </a:r>
            <a:r>
              <a:rPr lang="en-US" dirty="0" smtClean="0"/>
              <a:t> idea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i="1" dirty="0" err="1" smtClean="0"/>
              <a:t>ada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sesuatu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sebut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terkecuali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dialognya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Hippias, </a:t>
            </a:r>
            <a:r>
              <a:rPr lang="en-US" dirty="0" err="1" smtClean="0"/>
              <a:t>Sokrates</a:t>
            </a:r>
            <a:r>
              <a:rPr lang="en-US" dirty="0" smtClean="0"/>
              <a:t> </a:t>
            </a:r>
            <a:r>
              <a:rPr lang="en-US" dirty="0" err="1" smtClean="0"/>
              <a:t>menanyakan</a:t>
            </a:r>
            <a:r>
              <a:rPr lang="en-US" dirty="0" smtClean="0"/>
              <a:t> idea </a:t>
            </a:r>
            <a:r>
              <a:rPr lang="en-US" dirty="0" err="1" smtClean="0"/>
              <a:t>keindahan</a:t>
            </a:r>
            <a:r>
              <a:rPr lang="en-US" dirty="0" smtClean="0"/>
              <a:t>, </a:t>
            </a:r>
            <a:r>
              <a:rPr lang="en-US" dirty="0" err="1" smtClean="0"/>
              <a:t>ialah</a:t>
            </a:r>
            <a:r>
              <a:rPr lang="en-US" dirty="0" smtClean="0"/>
              <a:t> “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”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indah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indah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cantik</a:t>
            </a:r>
            <a:r>
              <a:rPr lang="en-US" dirty="0" smtClean="0"/>
              <a:t>, yang </a:t>
            </a:r>
            <a:r>
              <a:rPr lang="en-US" dirty="0" err="1" smtClean="0"/>
              <a:t>kuingin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kecantikan</a:t>
            </a:r>
            <a:r>
              <a:rPr lang="en-US" dirty="0" smtClean="0"/>
              <a:t>, yang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cantik</a:t>
            </a:r>
            <a:r>
              <a:rPr lang="en-US" dirty="0" smtClean="0"/>
              <a:t>,” kata Socrates.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Hipias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senduk</a:t>
            </a:r>
            <a:r>
              <a:rPr lang="en-US" dirty="0" smtClean="0"/>
              <a:t> pun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indah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dapat</a:t>
            </a:r>
            <a:r>
              <a:rPr lang="en-US" i="1" dirty="0" smtClean="0"/>
              <a:t> </a:t>
            </a:r>
            <a:r>
              <a:rPr lang="en-US" i="1" dirty="0" err="1" smtClean="0"/>
              <a:t>mengatakannya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arti</a:t>
            </a:r>
            <a:r>
              <a:rPr lang="en-US" i="1" dirty="0" smtClean="0"/>
              <a:t> </a:t>
            </a:r>
            <a:r>
              <a:rPr lang="en-US" i="1" dirty="0" err="1" smtClean="0"/>
              <a:t>sama</a:t>
            </a:r>
            <a:r>
              <a:rPr lang="en-US" i="1" dirty="0" smtClean="0"/>
              <a:t> </a:t>
            </a:r>
            <a:r>
              <a:rPr lang="en-US" i="1" dirty="0" err="1" smtClean="0"/>
              <a:t>cantiknya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kuda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dara</a:t>
            </a:r>
            <a:r>
              <a:rPr lang="en-US" i="1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Socrates </a:t>
            </a:r>
            <a:r>
              <a:rPr lang="en-US" dirty="0" err="1" smtClean="0"/>
              <a:t>mengatakan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kecantikan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seratus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seribu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kuda</a:t>
            </a:r>
            <a:r>
              <a:rPr lang="en-US" dirty="0" smtClean="0"/>
              <a:t>, </a:t>
            </a:r>
            <a:r>
              <a:rPr lang="en-US" dirty="0" err="1" smtClean="0"/>
              <a:t>pakaian</a:t>
            </a:r>
            <a:r>
              <a:rPr lang="en-US" dirty="0" smtClean="0"/>
              <a:t>, </a:t>
            </a:r>
            <a:r>
              <a:rPr lang="en-US" dirty="0" err="1" smtClean="0"/>
              <a:t>dara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gitar</a:t>
            </a:r>
            <a:r>
              <a:rPr lang="en-US" dirty="0" smtClean="0"/>
              <a:t>,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cantik</a:t>
            </a:r>
            <a:r>
              <a:rPr lang="en-US" dirty="0" smtClean="0"/>
              <a:t>. Akan </a:t>
            </a:r>
            <a:r>
              <a:rPr lang="en-US" dirty="0" err="1" smtClean="0"/>
              <a:t>tetapi</a:t>
            </a:r>
            <a:r>
              <a:rPr lang="en-US" dirty="0" smtClean="0"/>
              <a:t>, di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kecantikan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i="1" dirty="0" smtClean="0"/>
              <a:t>The beauty itself. </a:t>
            </a:r>
          </a:p>
          <a:p>
            <a:pPr marL="0" indent="0">
              <a:buNone/>
            </a:pP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b="1" dirty="0" smtClean="0"/>
              <a:t>Plato,</a:t>
            </a:r>
            <a:r>
              <a:rPr lang="en-US" dirty="0" smtClean="0"/>
              <a:t> </a:t>
            </a:r>
            <a:r>
              <a:rPr lang="en-US" dirty="0" err="1" smtClean="0"/>
              <a:t>asal-usul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i="1" dirty="0" err="1" smtClean="0"/>
              <a:t>keindahan</a:t>
            </a:r>
            <a:r>
              <a:rPr lang="en-US" i="1" dirty="0" smtClean="0"/>
              <a:t> </a:t>
            </a:r>
            <a:r>
              <a:rPr lang="en-US" i="1" dirty="0" err="1" smtClean="0"/>
              <a:t>pertama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hadirnya</a:t>
            </a:r>
            <a:r>
              <a:rPr lang="en-US" dirty="0" smtClean="0"/>
              <a:t> </a:t>
            </a:r>
            <a:r>
              <a:rPr lang="en-US" dirty="0" err="1" smtClean="0"/>
              <a:t>kecantikan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indah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indah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90482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Plato dlm dialog </a:t>
            </a:r>
            <a:r>
              <a:rPr lang="en-US" i="1" dirty="0" smtClean="0"/>
              <a:t>Symposium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mendapati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dialog </a:t>
            </a:r>
            <a:r>
              <a:rPr lang="en-US" dirty="0" err="1" smtClean="0"/>
              <a:t>itu</a:t>
            </a:r>
            <a:r>
              <a:rPr lang="en-US" dirty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mendaki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dialektis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idea </a:t>
            </a:r>
            <a:r>
              <a:rPr lang="en-US" dirty="0" err="1" smtClean="0"/>
              <a:t>keindahan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u="sng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err="1" smtClean="0"/>
              <a:t>cinta</a:t>
            </a:r>
            <a:r>
              <a:rPr lang="en-US" i="1" dirty="0" smtClean="0"/>
              <a:t> </a:t>
            </a:r>
            <a:r>
              <a:rPr lang="en-US" i="1" dirty="0" err="1" smtClean="0"/>
              <a:t>Platonis</a:t>
            </a:r>
            <a:r>
              <a:rPr lang="en-US" dirty="0" smtClean="0"/>
              <a:t>,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i="1" dirty="0" err="1" smtClean="0"/>
              <a:t>keindahan</a:t>
            </a:r>
            <a:r>
              <a:rPr lang="en-US" i="1" dirty="0" smtClean="0"/>
              <a:t> ideal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u="sng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err="1"/>
              <a:t>U</a:t>
            </a:r>
            <a:r>
              <a:rPr lang="en-US" dirty="0" err="1" smtClean="0"/>
              <a:t>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di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mengosongkan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membersihkan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. Kita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dosa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kesucian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1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Symposium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undangan</a:t>
            </a:r>
            <a:r>
              <a:rPr lang="en-US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memuji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puitis</a:t>
            </a:r>
            <a:r>
              <a:rPr lang="en-US" dirty="0" smtClean="0"/>
              <a:t> yang </a:t>
            </a:r>
            <a:r>
              <a:rPr lang="en-US" dirty="0" err="1" smtClean="0"/>
              <a:t>menyegarkan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Socrates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bercerita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en-US" dirty="0" err="1" smtClean="0"/>
              <a:t>Diotima</a:t>
            </a:r>
            <a:r>
              <a:rPr lang="en-US" dirty="0" smtClean="0"/>
              <a:t> yang </a:t>
            </a:r>
            <a:r>
              <a:rPr lang="en-US" dirty="0" err="1" smtClean="0"/>
              <a:t>mengajarkan</a:t>
            </a:r>
            <a:r>
              <a:rPr lang="en-US" dirty="0" smtClean="0"/>
              <a:t> </a:t>
            </a:r>
            <a:r>
              <a:rPr lang="en-US" dirty="0" err="1" smtClean="0"/>
              <a:t>kepadanya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bertentangan</a:t>
            </a:r>
            <a:r>
              <a:rPr lang="en-US" dirty="0" smtClean="0"/>
              <a:t>;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keingingan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dipunyai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pecinta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1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Cinta</a:t>
            </a:r>
            <a:r>
              <a:rPr lang="en-US" dirty="0"/>
              <a:t> yang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. Dari </a:t>
            </a:r>
            <a:r>
              <a:rPr lang="en-US" dirty="0" err="1"/>
              <a:t>puingnya</a:t>
            </a:r>
            <a:r>
              <a:rPr lang="en-US" dirty="0"/>
              <a:t> yang </a:t>
            </a:r>
            <a:r>
              <a:rPr lang="en-US" dirty="0" err="1" smtClean="0"/>
              <a:t>berserakan</a:t>
            </a:r>
            <a:r>
              <a:rPr lang="en-US" dirty="0" smtClean="0"/>
              <a:t>,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segar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dewa</a:t>
            </a:r>
            <a:r>
              <a:rPr lang="en-US" dirty="0"/>
              <a:t>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putera</a:t>
            </a:r>
            <a:r>
              <a:rPr lang="en-US" dirty="0"/>
              <a:t> </a:t>
            </a:r>
            <a:r>
              <a:rPr lang="en-US" dirty="0" err="1"/>
              <a:t>dewa</a:t>
            </a:r>
            <a:r>
              <a:rPr lang="en-US" dirty="0"/>
              <a:t> </a:t>
            </a:r>
            <a:r>
              <a:rPr lang="en-US" dirty="0" err="1"/>
              <a:t>Poros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dewi</a:t>
            </a:r>
            <a:r>
              <a:rPr lang="en-US" dirty="0"/>
              <a:t> </a:t>
            </a:r>
            <a:r>
              <a:rPr lang="en-US" dirty="0" err="1"/>
              <a:t>Penia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 err="1" smtClean="0"/>
              <a:t>Cinta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/>
              <a:t>teliti</a:t>
            </a:r>
            <a:r>
              <a:rPr lang="en-US" i="1" dirty="0"/>
              <a:t>, </a:t>
            </a:r>
            <a:r>
              <a:rPr lang="en-US" i="1" dirty="0" err="1"/>
              <a:t>penipu</a:t>
            </a:r>
            <a:r>
              <a:rPr lang="en-US" i="1" dirty="0"/>
              <a:t>, </a:t>
            </a:r>
            <a:r>
              <a:rPr lang="en-US" i="1" dirty="0" err="1" smtClean="0"/>
              <a:t>tapi</a:t>
            </a:r>
            <a:r>
              <a:rPr lang="en-US" i="1" dirty="0" smtClean="0"/>
              <a:t> </a:t>
            </a:r>
            <a:r>
              <a:rPr lang="en-US" i="1" dirty="0" err="1" smtClean="0"/>
              <a:t>sekaligus</a:t>
            </a:r>
            <a:r>
              <a:rPr lang="en-US" i="1" dirty="0" smtClean="0"/>
              <a:t> </a:t>
            </a:r>
            <a:r>
              <a:rPr lang="en-US" i="1" dirty="0" err="1" smtClean="0"/>
              <a:t>bijaksana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/>
              <a:t>kaya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, </a:t>
            </a:r>
            <a:r>
              <a:rPr lang="en-US" dirty="0" err="1"/>
              <a:t>merindukan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menyempurnakan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tubuhnya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gemar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menyalurkan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abadi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.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ilham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yang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bintang-bintang</a:t>
            </a:r>
            <a:r>
              <a:rPr lang="en-US" dirty="0"/>
              <a:t> di </a:t>
            </a:r>
            <a:r>
              <a:rPr lang="en-US" dirty="0" err="1"/>
              <a:t>langit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572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1953</TotalTime>
  <Words>1959</Words>
  <Application>Microsoft Macintosh PowerPoint</Application>
  <PresentationFormat>On-screen Show (4:3)</PresentationFormat>
  <Paragraphs>72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</vt:lpstr>
      <vt:lpstr>Calibri Light</vt:lpstr>
      <vt:lpstr>Arial</vt:lpstr>
      <vt:lpstr>Office Theme</vt:lpstr>
      <vt:lpstr>ESTETIKA  Kuliah ke-3 28 September 2017 Sejarah Estetika:  Periode Dogmatis Mochamad Fauzie, S.Pd., M.Ds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ESTETIKA Kuliah ke-2: Periode Kritika, Relativisme dan Subjektivisme Mochamad Fauzie, S.Pd., M.Ds</dc:title>
  <dc:subject/>
  <dc:creator>Mochamad Fauzie</dc:creator>
  <cp:keywords/>
  <dc:description/>
  <cp:lastModifiedBy>Microsoft Office User</cp:lastModifiedBy>
  <cp:revision>102</cp:revision>
  <dcterms:created xsi:type="dcterms:W3CDTF">2017-10-04T23:29:01Z</dcterms:created>
  <dcterms:modified xsi:type="dcterms:W3CDTF">2018-03-25T17:54:37Z</dcterms:modified>
  <cp:category/>
</cp:coreProperties>
</file>