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73" r:id="rId4"/>
    <p:sldId id="274" r:id="rId5"/>
    <p:sldId id="275" r:id="rId6"/>
    <p:sldId id="276" r:id="rId7"/>
    <p:sldId id="277" r:id="rId8"/>
    <p:sldId id="289" r:id="rId9"/>
    <p:sldId id="278" r:id="rId10"/>
    <p:sldId id="290" r:id="rId11"/>
    <p:sldId id="27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600"/>
    <p:restoredTop sz="50000"/>
  </p:normalViewPr>
  <p:slideViewPr>
    <p:cSldViewPr snapToGrid="0" snapToObjects="1">
      <p:cViewPr varScale="1">
        <p:scale>
          <a:sx n="47" d="100"/>
          <a:sy n="47" d="100"/>
        </p:scale>
        <p:origin x="14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69F1-93AF-234A-BA28-8D7AC669C26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2A05-914A-3E4A-B21E-11329E69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511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69F1-93AF-234A-BA28-8D7AC669C26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2A05-914A-3E4A-B21E-11329E69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2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69F1-93AF-234A-BA28-8D7AC669C26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2A05-914A-3E4A-B21E-11329E69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04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69F1-93AF-234A-BA28-8D7AC669C26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2A05-914A-3E4A-B21E-11329E69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065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69F1-93AF-234A-BA28-8D7AC669C26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2A05-914A-3E4A-B21E-11329E69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586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69F1-93AF-234A-BA28-8D7AC669C26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2A05-914A-3E4A-B21E-11329E69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2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69F1-93AF-234A-BA28-8D7AC669C26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2A05-914A-3E4A-B21E-11329E69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967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69F1-93AF-234A-BA28-8D7AC669C26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2A05-914A-3E4A-B21E-11329E69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516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69F1-93AF-234A-BA28-8D7AC669C26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2A05-914A-3E4A-B21E-11329E69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97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69F1-93AF-234A-BA28-8D7AC669C26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2A05-914A-3E4A-B21E-11329E69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07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69F1-93AF-234A-BA28-8D7AC669C26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2A05-914A-3E4A-B21E-11329E69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56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469F1-93AF-234A-BA28-8D7AC669C268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92A05-914A-3E4A-B21E-11329E69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3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2256" y="2152891"/>
            <a:ext cx="6858000" cy="3060809"/>
          </a:xfrm>
        </p:spPr>
        <p:txBody>
          <a:bodyPr>
            <a:normAutofit fontScale="90000"/>
          </a:bodyPr>
          <a:lstStyle/>
          <a:p>
            <a:r>
              <a:rPr lang="en-US" sz="4050" b="1" dirty="0" smtClean="0"/>
              <a:t>ESTETIKA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000" dirty="0" err="1">
                <a:solidFill>
                  <a:srgbClr val="C00000"/>
                </a:solidFill>
              </a:rPr>
              <a:t>Kuliah</a:t>
            </a:r>
            <a:r>
              <a:rPr lang="en-US" sz="3000" dirty="0">
                <a:solidFill>
                  <a:srgbClr val="C00000"/>
                </a:solidFill>
              </a:rPr>
              <a:t> </a:t>
            </a:r>
            <a:r>
              <a:rPr lang="en-US" sz="3000" dirty="0" smtClean="0">
                <a:solidFill>
                  <a:srgbClr val="C00000"/>
                </a:solidFill>
              </a:rPr>
              <a:t>ke-4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 smtClean="0"/>
              <a:t>12 Oktober 2017</a:t>
            </a:r>
            <a:r>
              <a:rPr lang="en-US" sz="3000" dirty="0" smtClean="0">
                <a:solidFill>
                  <a:srgbClr val="C00000"/>
                </a:solidFill>
              </a:rPr>
              <a:t/>
            </a:r>
            <a:br>
              <a:rPr lang="en-US" sz="3000" dirty="0" smtClean="0">
                <a:solidFill>
                  <a:srgbClr val="C00000"/>
                </a:solidFill>
              </a:rPr>
            </a:br>
            <a:r>
              <a:rPr lang="en-US" sz="3000" dirty="0" smtClean="0">
                <a:solidFill>
                  <a:srgbClr val="C00000"/>
                </a:solidFill>
              </a:rPr>
              <a:t/>
            </a:r>
            <a:br>
              <a:rPr lang="en-US" sz="3000" dirty="0" smtClean="0">
                <a:solidFill>
                  <a:srgbClr val="C00000"/>
                </a:solidFill>
              </a:rPr>
            </a:br>
            <a:r>
              <a:rPr lang="en-US" sz="3000" dirty="0" smtClean="0"/>
              <a:t>Sejarah Estetika: </a:t>
            </a:r>
            <a:br>
              <a:rPr lang="en-US" sz="3000" dirty="0" smtClean="0"/>
            </a:br>
            <a:r>
              <a:rPr lang="en-US" sz="3200" b="1" dirty="0" err="1" smtClean="0">
                <a:latin typeface="+mn-lt"/>
              </a:rPr>
              <a:t>Periode</a:t>
            </a:r>
            <a:r>
              <a:rPr lang="en-US" sz="3200" b="1" dirty="0" smtClean="0">
                <a:latin typeface="+mn-lt"/>
              </a:rPr>
              <a:t> </a:t>
            </a:r>
            <a:r>
              <a:rPr lang="en-US" sz="3200" b="1" dirty="0" err="1">
                <a:latin typeface="+mn-lt"/>
              </a:rPr>
              <a:t>Kritika (A),</a:t>
            </a:r>
            <a:r>
              <a:rPr lang="en-US" sz="3200" b="1" dirty="0">
                <a:latin typeface="+mn-lt"/>
              </a:rPr>
              <a:t> </a:t>
            </a:r>
            <a:br>
              <a:rPr lang="en-US" sz="3200" b="1" dirty="0">
                <a:latin typeface="+mn-lt"/>
              </a:rPr>
            </a:br>
            <a:r>
              <a:rPr lang="en-US" sz="3200" b="1" dirty="0" err="1">
                <a:latin typeface="+mn-lt"/>
              </a:rPr>
              <a:t>Relativisme</a:t>
            </a:r>
            <a:r>
              <a:rPr lang="en-US" sz="3200" b="1" dirty="0">
                <a:latin typeface="+mn-lt"/>
              </a:rPr>
              <a:t> </a:t>
            </a:r>
            <a:r>
              <a:rPr lang="en-US" sz="3200" b="1" dirty="0" err="1">
                <a:latin typeface="+mn-lt"/>
              </a:rPr>
              <a:t>dan</a:t>
            </a:r>
            <a:r>
              <a:rPr lang="en-US" sz="3200" b="1" dirty="0">
                <a:latin typeface="+mn-lt"/>
              </a:rPr>
              <a:t> </a:t>
            </a:r>
            <a:r>
              <a:rPr lang="en-US" sz="3200" b="1" dirty="0" err="1">
                <a:latin typeface="+mn-lt"/>
              </a:rPr>
              <a:t>Subjektivisme</a:t>
            </a:r>
            <a:r>
              <a:rPr lang="en-US" sz="3200" b="1" dirty="0">
                <a:latin typeface="+mn-lt"/>
              </a:rPr>
              <a:t/>
            </a:r>
            <a:br>
              <a:rPr lang="en-US" sz="3200" b="1" dirty="0">
                <a:latin typeface="+mn-lt"/>
              </a:rPr>
            </a:br>
            <a:r>
              <a:rPr lang="en-US" sz="2325" b="1" dirty="0" err="1"/>
              <a:t>Mochamad</a:t>
            </a:r>
            <a:r>
              <a:rPr lang="en-US" sz="2325" b="1" dirty="0"/>
              <a:t> </a:t>
            </a:r>
            <a:r>
              <a:rPr lang="en-US" sz="2325" b="1" dirty="0" err="1"/>
              <a:t>Fauzie</a:t>
            </a:r>
            <a:r>
              <a:rPr lang="en-US" sz="2325" b="1" dirty="0"/>
              <a:t>, </a:t>
            </a:r>
            <a:r>
              <a:rPr lang="en-US" sz="2325" b="1" dirty="0" err="1"/>
              <a:t>S.Pd</a:t>
            </a:r>
            <a:r>
              <a:rPr lang="en-US" sz="2325" b="1" dirty="0"/>
              <a:t>., M.Ds</a:t>
            </a:r>
          </a:p>
        </p:txBody>
      </p:sp>
    </p:spTree>
    <p:extLst>
      <p:ext uri="{BB962C8B-B14F-4D97-AF65-F5344CB8AC3E}">
        <p14:creationId xmlns:p14="http://schemas.microsoft.com/office/powerpoint/2010/main" val="68062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608" y="451105"/>
            <a:ext cx="4011168" cy="585215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Idealisme</a:t>
            </a:r>
            <a:r>
              <a:rPr lang="en-US" dirty="0" smtClean="0"/>
              <a:t> </a:t>
            </a:r>
            <a:r>
              <a:rPr lang="en-US" dirty="0" err="1" smtClean="0"/>
              <a:t>Jerman</a:t>
            </a:r>
            <a:r>
              <a:rPr lang="en-US" dirty="0" smtClean="0"/>
              <a:t> yang </a:t>
            </a:r>
            <a:r>
              <a:rPr lang="en-US" dirty="0" err="1" smtClean="0"/>
              <a:t>diawali</a:t>
            </a:r>
            <a:r>
              <a:rPr lang="en-US" dirty="0" smtClean="0"/>
              <a:t> Kant </a:t>
            </a:r>
            <a:r>
              <a:rPr lang="en-US" dirty="0" err="1" smtClean="0"/>
              <a:t>abad</a:t>
            </a:r>
            <a:r>
              <a:rPr lang="en-US" dirty="0" smtClean="0"/>
              <a:t> ke-19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puncaknya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b="1" dirty="0" smtClean="0"/>
              <a:t>Hegel </a:t>
            </a:r>
            <a:r>
              <a:rPr lang="en-US" dirty="0" smtClean="0"/>
              <a:t>(1770-1831).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Sumbangan</a:t>
            </a:r>
            <a:r>
              <a:rPr lang="en-US" dirty="0" smtClean="0"/>
              <a:t> </a:t>
            </a:r>
            <a:r>
              <a:rPr lang="en-US" dirty="0" err="1" smtClean="0"/>
              <a:t>terpenting</a:t>
            </a:r>
            <a:r>
              <a:rPr lang="en-US" dirty="0" smtClean="0"/>
              <a:t> </a:t>
            </a:r>
            <a:r>
              <a:rPr lang="en-US" b="1" dirty="0" smtClean="0"/>
              <a:t>Hegel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estetika</a:t>
            </a:r>
            <a:r>
              <a:rPr lang="en-US" dirty="0" smtClean="0"/>
              <a:t>,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i="1" dirty="0" err="1" smtClean="0"/>
              <a:t>seluruh</a:t>
            </a:r>
            <a:r>
              <a:rPr lang="en-US" i="1" dirty="0" smtClean="0"/>
              <a:t> </a:t>
            </a:r>
            <a:r>
              <a:rPr lang="en-US" i="1" dirty="0" err="1" smtClean="0"/>
              <a:t>alam</a:t>
            </a:r>
            <a:r>
              <a:rPr lang="en-US" i="1" dirty="0" smtClean="0"/>
              <a:t> </a:t>
            </a:r>
            <a:r>
              <a:rPr lang="en-US" i="1" dirty="0" err="1" smtClean="0"/>
              <a:t>semesta</a:t>
            </a:r>
            <a:r>
              <a:rPr lang="en-US" i="1" dirty="0" smtClean="0"/>
              <a:t> </a:t>
            </a:r>
            <a:r>
              <a:rPr lang="en-US" i="1" dirty="0" err="1" smtClean="0"/>
              <a:t>adalah</a:t>
            </a:r>
            <a:r>
              <a:rPr lang="en-US" i="1" dirty="0" smtClean="0"/>
              <a:t> </a:t>
            </a:r>
            <a:r>
              <a:rPr lang="en-US" i="1" dirty="0" err="1" smtClean="0"/>
              <a:t>manifestasi</a:t>
            </a:r>
            <a:r>
              <a:rPr lang="en-US" i="1" dirty="0" smtClean="0"/>
              <a:t> ide </a:t>
            </a:r>
            <a:r>
              <a:rPr lang="en-US" i="1" dirty="0" err="1" smtClean="0"/>
              <a:t>absolut</a:t>
            </a:r>
            <a:r>
              <a:rPr lang="en-US" i="1" dirty="0" smtClean="0"/>
              <a:t>. </a:t>
            </a:r>
            <a:r>
              <a:rPr lang="en-US" i="1" dirty="0" err="1" smtClean="0"/>
              <a:t>Keindahan</a:t>
            </a:r>
            <a:r>
              <a:rPr lang="en-US" i="1" dirty="0" smtClean="0"/>
              <a:t> </a:t>
            </a:r>
            <a:r>
              <a:rPr lang="en-US" i="1" dirty="0" err="1" smtClean="0"/>
              <a:t>adalah</a:t>
            </a:r>
            <a:r>
              <a:rPr lang="en-US" i="1" dirty="0" smtClean="0"/>
              <a:t> </a:t>
            </a:r>
            <a:r>
              <a:rPr lang="en-US" i="1" dirty="0" err="1" smtClean="0"/>
              <a:t>pancaran</a:t>
            </a:r>
            <a:r>
              <a:rPr lang="en-US" i="1" dirty="0" smtClean="0"/>
              <a:t> </a:t>
            </a:r>
            <a:r>
              <a:rPr lang="en-US" i="1" dirty="0" err="1" smtClean="0"/>
              <a:t>rasionalitas</a:t>
            </a:r>
            <a:r>
              <a:rPr lang="en-US" i="1" dirty="0" smtClean="0"/>
              <a:t>, ide </a:t>
            </a:r>
            <a:r>
              <a:rPr lang="en-US" i="1" dirty="0" err="1" smtClean="0"/>
              <a:t>absolut</a:t>
            </a:r>
            <a:r>
              <a:rPr lang="en-US" i="1" dirty="0" smtClean="0"/>
              <a:t> </a:t>
            </a:r>
            <a:r>
              <a:rPr lang="en-US" i="1" dirty="0" err="1" smtClean="0"/>
              <a:t>melalui</a:t>
            </a:r>
            <a:r>
              <a:rPr lang="en-US" i="1" dirty="0" smtClean="0"/>
              <a:t> </a:t>
            </a:r>
            <a:r>
              <a:rPr lang="en-US" i="1" dirty="0" err="1" smtClean="0"/>
              <a:t>indra</a:t>
            </a:r>
            <a:r>
              <a:rPr lang="en-US" i="1" dirty="0" smtClean="0"/>
              <a:t>. 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192" y="1367379"/>
            <a:ext cx="4572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83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829055"/>
            <a:ext cx="7083552" cy="530352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Seni</a:t>
            </a:r>
            <a:r>
              <a:rPr lang="en-US" dirty="0" smtClean="0"/>
              <a:t>, agama,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ide </a:t>
            </a:r>
            <a:r>
              <a:rPr lang="en-US" dirty="0" err="1" smtClean="0"/>
              <a:t>absolut</a:t>
            </a:r>
            <a:r>
              <a:rPr lang="en-US" dirty="0" smtClean="0"/>
              <a:t>. Ide </a:t>
            </a:r>
            <a:r>
              <a:rPr lang="en-US" dirty="0" err="1" smtClean="0"/>
              <a:t>absolut</a:t>
            </a:r>
            <a:r>
              <a:rPr lang="en-US" dirty="0" smtClean="0"/>
              <a:t>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: </a:t>
            </a:r>
          </a:p>
          <a:p>
            <a:pPr>
              <a:buFontTx/>
              <a:buChar char="-"/>
            </a:pPr>
            <a:r>
              <a:rPr lang="en-US" dirty="0" err="1" smtClean="0"/>
              <a:t>jiwa</a:t>
            </a:r>
            <a:r>
              <a:rPr lang="en-US" dirty="0" smtClean="0"/>
              <a:t>, </a:t>
            </a:r>
            <a:r>
              <a:rPr lang="en-US" dirty="0" err="1" smtClean="0"/>
              <a:t>pikiran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ruh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kekuatan-kekuatan</a:t>
            </a:r>
            <a:r>
              <a:rPr lang="en-US" dirty="0" smtClean="0"/>
              <a:t> di </a:t>
            </a:r>
            <a:r>
              <a:rPr lang="en-US" dirty="0" err="1" smtClean="0"/>
              <a:t>luar</a:t>
            </a:r>
            <a:r>
              <a:rPr lang="en-US" dirty="0" smtClean="0"/>
              <a:t> yang </a:t>
            </a:r>
            <a:r>
              <a:rPr lang="en-US" dirty="0" err="1" smtClean="0"/>
              <a:t>berpengaruh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keberadaan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Bersambung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</a:t>
            </a:r>
            <a:r>
              <a:rPr lang="en-US" dirty="0" err="1" smtClean="0"/>
              <a:t>y.a.d</a:t>
            </a:r>
            <a:r>
              <a:rPr lang="en-US" dirty="0" smtClean="0"/>
              <a:t>.)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22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055" y="565673"/>
            <a:ext cx="4451513" cy="61765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err="1" smtClean="0"/>
              <a:t>Periode</a:t>
            </a:r>
            <a:r>
              <a:rPr lang="en-US" sz="3000" dirty="0" smtClean="0"/>
              <a:t> </a:t>
            </a:r>
            <a:r>
              <a:rPr lang="en-US" sz="3000" dirty="0" err="1" smtClean="0"/>
              <a:t>ini</a:t>
            </a:r>
            <a:r>
              <a:rPr lang="en-US" sz="3000" dirty="0" smtClean="0"/>
              <a:t> </a:t>
            </a:r>
            <a:r>
              <a:rPr lang="en-US" sz="3000" dirty="0" err="1" smtClean="0"/>
              <a:t>disebut</a:t>
            </a:r>
            <a:r>
              <a:rPr lang="en-US" sz="3000" dirty="0" smtClean="0"/>
              <a:t> PERIODE KRITIKA </a:t>
            </a:r>
            <a:r>
              <a:rPr lang="en-US" sz="3000" dirty="0" err="1" smtClean="0"/>
              <a:t>sebab</a:t>
            </a:r>
            <a:r>
              <a:rPr lang="en-US" sz="3000" dirty="0" smtClean="0"/>
              <a:t> </a:t>
            </a:r>
            <a:r>
              <a:rPr lang="en-US" sz="3000" dirty="0" err="1" smtClean="0"/>
              <a:t>merintis</a:t>
            </a:r>
            <a:r>
              <a:rPr lang="en-US" sz="3000" dirty="0" smtClean="0"/>
              <a:t> </a:t>
            </a:r>
            <a:r>
              <a:rPr lang="en-US" sz="3000" u="sng" dirty="0" err="1" smtClean="0"/>
              <a:t>pemahaman</a:t>
            </a:r>
            <a:r>
              <a:rPr lang="en-US" sz="3000" dirty="0" smtClean="0"/>
              <a:t> </a:t>
            </a:r>
            <a:r>
              <a:rPr lang="en-US" sz="3000" dirty="0" err="1" smtClean="0"/>
              <a:t>terhadap</a:t>
            </a:r>
            <a:r>
              <a:rPr lang="en-US" sz="3000" dirty="0" smtClean="0"/>
              <a:t> </a:t>
            </a:r>
            <a:r>
              <a:rPr lang="en-US" sz="3000" dirty="0" err="1" smtClean="0"/>
              <a:t>kemampuan</a:t>
            </a:r>
            <a:r>
              <a:rPr lang="en-US" sz="3000" dirty="0" smtClean="0"/>
              <a:t> </a:t>
            </a:r>
            <a:r>
              <a:rPr lang="en-US" sz="3000" dirty="0" err="1" smtClean="0"/>
              <a:t>rasio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batas-batasnya</a:t>
            </a:r>
            <a:r>
              <a:rPr lang="en-US" sz="3000" dirty="0" smtClean="0"/>
              <a:t>. </a:t>
            </a:r>
          </a:p>
          <a:p>
            <a:pPr marL="0" indent="0">
              <a:buNone/>
            </a:pPr>
            <a:r>
              <a:rPr lang="en-US" sz="3000" dirty="0" err="1" smtClean="0"/>
              <a:t>Tokoh</a:t>
            </a:r>
            <a:r>
              <a:rPr lang="en-US" sz="3000" dirty="0" smtClean="0"/>
              <a:t> </a:t>
            </a:r>
            <a:r>
              <a:rPr lang="en-US" sz="3000" dirty="0" err="1" smtClean="0"/>
              <a:t>terpenting</a:t>
            </a:r>
            <a:r>
              <a:rPr lang="en-US" sz="3000" dirty="0" smtClean="0"/>
              <a:t> yang </a:t>
            </a:r>
            <a:r>
              <a:rPr lang="en-US" sz="3000" dirty="0" err="1" smtClean="0"/>
              <a:t>sekaligus</a:t>
            </a:r>
            <a:r>
              <a:rPr lang="en-US" sz="3000" dirty="0" smtClean="0"/>
              <a:t> </a:t>
            </a:r>
            <a:r>
              <a:rPr lang="en-US" sz="3000" dirty="0" err="1" smtClean="0"/>
              <a:t>pencetus</a:t>
            </a:r>
            <a:r>
              <a:rPr lang="en-US" sz="3000" dirty="0" smtClean="0"/>
              <a:t> </a:t>
            </a:r>
            <a:r>
              <a:rPr lang="en-US" sz="3000" dirty="0" err="1" smtClean="0"/>
              <a:t>istilah</a:t>
            </a:r>
            <a:r>
              <a:rPr lang="en-US" sz="3000" dirty="0" smtClean="0"/>
              <a:t> ESTETIKA (</a:t>
            </a:r>
            <a:r>
              <a:rPr lang="en-US" sz="3000" dirty="0" err="1" smtClean="0"/>
              <a:t>ilmu</a:t>
            </a:r>
            <a:r>
              <a:rPr lang="en-US" sz="3000" dirty="0" smtClean="0"/>
              <a:t> </a:t>
            </a:r>
            <a:r>
              <a:rPr lang="en-US" sz="3000" dirty="0" err="1" smtClean="0"/>
              <a:t>pengetahuan</a:t>
            </a:r>
            <a:r>
              <a:rPr lang="en-US" sz="3000" dirty="0" smtClean="0"/>
              <a:t> yang </a:t>
            </a:r>
            <a:r>
              <a:rPr lang="en-US" sz="3000" dirty="0" err="1" smtClean="0"/>
              <a:t>secara</a:t>
            </a:r>
            <a:r>
              <a:rPr lang="en-US" sz="3000" dirty="0" smtClean="0"/>
              <a:t> </a:t>
            </a:r>
            <a:r>
              <a:rPr lang="en-US" sz="3000" dirty="0" err="1" smtClean="0"/>
              <a:t>khusus</a:t>
            </a:r>
            <a:r>
              <a:rPr lang="en-US" sz="3000" dirty="0" smtClean="0"/>
              <a:t> </a:t>
            </a:r>
            <a:r>
              <a:rPr lang="en-US" sz="3000" dirty="0" err="1" smtClean="0"/>
              <a:t>mengait</a:t>
            </a:r>
            <a:r>
              <a:rPr lang="en-US" sz="3000" dirty="0" smtClean="0"/>
              <a:t> </a:t>
            </a:r>
            <a:r>
              <a:rPr lang="en-US" sz="3000" dirty="0" err="1" smtClean="0"/>
              <a:t>keindahan</a:t>
            </a:r>
            <a:r>
              <a:rPr lang="en-US" sz="3000" dirty="0" smtClean="0"/>
              <a:t>) </a:t>
            </a:r>
            <a:r>
              <a:rPr lang="en-US" sz="3000" dirty="0" err="1" smtClean="0"/>
              <a:t>adalah</a:t>
            </a:r>
            <a:r>
              <a:rPr lang="en-US" sz="3000" dirty="0" smtClean="0"/>
              <a:t>:  </a:t>
            </a:r>
          </a:p>
          <a:p>
            <a:pPr marL="0" indent="0">
              <a:buNone/>
            </a:pPr>
            <a:r>
              <a:rPr lang="en-US" sz="3000" b="1" dirty="0" smtClean="0"/>
              <a:t>Alexander </a:t>
            </a:r>
            <a:r>
              <a:rPr lang="en-US" sz="3000" b="1" dirty="0" err="1" smtClean="0"/>
              <a:t>Gotlieb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Baumgarten</a:t>
            </a:r>
            <a:r>
              <a:rPr lang="en-US" sz="3000" dirty="0" smtClean="0"/>
              <a:t> (1714-1762).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993" y="932294"/>
            <a:ext cx="4063007" cy="4956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46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59655"/>
            <a:ext cx="7886700" cy="54173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Baumgarten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dirty="0" err="1" smtClean="0"/>
              <a:t>Bapak</a:t>
            </a:r>
            <a:r>
              <a:rPr lang="en-US" b="1" dirty="0" smtClean="0"/>
              <a:t> </a:t>
            </a:r>
            <a:r>
              <a:rPr lang="en-US" b="1" dirty="0" err="1" smtClean="0"/>
              <a:t>Ilmu</a:t>
            </a:r>
            <a:r>
              <a:rPr lang="en-US" b="1" dirty="0" smtClean="0"/>
              <a:t> </a:t>
            </a:r>
            <a:r>
              <a:rPr lang="en-US" b="1" dirty="0" err="1" smtClean="0"/>
              <a:t>Estetika</a:t>
            </a:r>
            <a:r>
              <a:rPr lang="en-US" b="1" dirty="0" smtClean="0"/>
              <a:t>.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Sumbangan</a:t>
            </a:r>
            <a:r>
              <a:rPr lang="en-US" dirty="0" smtClean="0"/>
              <a:t> </a:t>
            </a:r>
            <a:r>
              <a:rPr lang="en-US" dirty="0" err="1" smtClean="0"/>
              <a:t>terpenting</a:t>
            </a:r>
            <a:r>
              <a:rPr lang="en-US" dirty="0" smtClean="0"/>
              <a:t> </a:t>
            </a:r>
            <a:r>
              <a:rPr lang="en-US" dirty="0" err="1" smtClean="0"/>
              <a:t>Baumgarten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  <a:r>
              <a:rPr lang="en-US" dirty="0"/>
              <a:t> </a:t>
            </a:r>
            <a:r>
              <a:rPr lang="en-US" dirty="0" err="1" smtClean="0"/>
              <a:t>usahanya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intelektual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inderawi</a:t>
            </a:r>
            <a:r>
              <a:rPr lang="en-US" dirty="0" smtClean="0"/>
              <a:t>.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Keindahan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terkandung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inderawi</a:t>
            </a:r>
            <a:r>
              <a:rPr lang="en-US" dirty="0" smtClean="0"/>
              <a:t>.” </a:t>
            </a:r>
          </a:p>
          <a:p>
            <a:pPr marL="0" indent="0">
              <a:buNone/>
            </a:pPr>
            <a:r>
              <a:rPr lang="en-US" dirty="0" err="1" smtClean="0"/>
              <a:t>Baumgarten</a:t>
            </a:r>
            <a:r>
              <a:rPr lang="en-US" dirty="0" smtClean="0"/>
              <a:t> </a:t>
            </a:r>
            <a:r>
              <a:rPr lang="en-US" dirty="0" err="1"/>
              <a:t>juga</a:t>
            </a:r>
            <a:r>
              <a:rPr lang="en-US" dirty="0"/>
              <a:t> yang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i="1" dirty="0" err="1"/>
              <a:t>logika</a:t>
            </a:r>
            <a:r>
              <a:rPr lang="en-US" i="1" dirty="0"/>
              <a:t> </a:t>
            </a:r>
            <a:r>
              <a:rPr lang="en-US" i="1" dirty="0" err="1"/>
              <a:t>imajinasi</a:t>
            </a:r>
            <a:r>
              <a:rPr lang="en-US" i="1" dirty="0"/>
              <a:t>.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dipahami</a:t>
            </a:r>
            <a:r>
              <a:rPr lang="en-US" dirty="0"/>
              <a:t>,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imajinasi</a:t>
            </a:r>
            <a:r>
              <a:rPr lang="en-US" dirty="0"/>
              <a:t> </a:t>
            </a:r>
            <a:r>
              <a:rPr lang="en-US" dirty="0" err="1"/>
              <a:t>sejajar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intelektual</a:t>
            </a:r>
            <a:r>
              <a:rPr lang="en-US" dirty="0"/>
              <a:t> </a:t>
            </a:r>
            <a:r>
              <a:rPr lang="en-US" dirty="0" err="1"/>
              <a:t>murni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2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4000" y="812894"/>
            <a:ext cx="3805517" cy="5681486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Tokoh</a:t>
            </a:r>
            <a:r>
              <a:rPr lang="en-US" dirty="0" smtClean="0"/>
              <a:t> lain yang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estetika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b="1" dirty="0" smtClean="0"/>
              <a:t>Immanuel Kant </a:t>
            </a:r>
            <a:r>
              <a:rPr lang="en-US" dirty="0" smtClean="0"/>
              <a:t>(1724-1804).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Kant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terbesar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modern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mendeklarasikan</a:t>
            </a:r>
            <a:r>
              <a:rPr lang="en-US" dirty="0" smtClean="0"/>
              <a:t>,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popularitas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estetika</a:t>
            </a:r>
            <a:r>
              <a:rPr lang="en-US" dirty="0" smtClean="0"/>
              <a:t> </a:t>
            </a:r>
            <a:r>
              <a:rPr lang="en-US" dirty="0" err="1" smtClean="0"/>
              <a:t>berawal</a:t>
            </a:r>
            <a:r>
              <a:rPr lang="en-US" dirty="0" smtClean="0"/>
              <a:t> di </a:t>
            </a:r>
            <a:r>
              <a:rPr lang="en-US" dirty="0" err="1" smtClean="0"/>
              <a:t>Jerman</a:t>
            </a:r>
            <a:r>
              <a:rPr lang="en-US" dirty="0" smtClean="0"/>
              <a:t>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71" t="-7113" r="-8399" b="6061"/>
          <a:stretch/>
        </p:blipFill>
        <p:spPr>
          <a:xfrm>
            <a:off x="-9254" y="-559838"/>
            <a:ext cx="5060167" cy="7435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88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59655"/>
            <a:ext cx="7886700" cy="54173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Menurut</a:t>
            </a:r>
            <a:r>
              <a:rPr lang="en-US" dirty="0" smtClean="0"/>
              <a:t> Kant,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indera</a:t>
            </a:r>
            <a:r>
              <a:rPr lang="en-US" dirty="0" smtClean="0"/>
              <a:t> rasa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khas</a:t>
            </a:r>
            <a:r>
              <a:rPr lang="en-US" dirty="0" smtClean="0"/>
              <a:t>: </a:t>
            </a:r>
          </a:p>
          <a:p>
            <a:pPr marL="514350" indent="-514350">
              <a:buAutoNum type="arabicParenBoth"/>
            </a:pPr>
            <a:r>
              <a:rPr lang="en-US" b="1" dirty="0" err="1"/>
              <a:t>T</a:t>
            </a:r>
            <a:r>
              <a:rPr lang="en-US" b="1" dirty="0" err="1" smtClean="0"/>
              <a:t>idak</a:t>
            </a:r>
            <a:r>
              <a:rPr lang="en-US" b="1" dirty="0" smtClean="0"/>
              <a:t> </a:t>
            </a:r>
            <a:r>
              <a:rPr lang="en-US" b="1" dirty="0" err="1" smtClean="0"/>
              <a:t>memiliki</a:t>
            </a:r>
            <a:r>
              <a:rPr lang="en-US" b="1" dirty="0" smtClean="0"/>
              <a:t> </a:t>
            </a:r>
            <a:r>
              <a:rPr lang="en-US" b="1" dirty="0" err="1" smtClean="0"/>
              <a:t>kepentingan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pertimbangan</a:t>
            </a:r>
            <a:r>
              <a:rPr lang="en-US" dirty="0" smtClean="0"/>
              <a:t> lain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keindahan</a:t>
            </a:r>
            <a:r>
              <a:rPr lang="en-US" dirty="0" smtClean="0"/>
              <a:t> </a:t>
            </a:r>
            <a:r>
              <a:rPr lang="en-US" dirty="0" err="1" smtClean="0"/>
              <a:t>belaka</a:t>
            </a:r>
            <a:r>
              <a:rPr lang="en-US" dirty="0" smtClean="0"/>
              <a:t>.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u="sng" dirty="0" err="1" smtClean="0"/>
              <a:t>tidak</a:t>
            </a:r>
            <a:r>
              <a:rPr lang="en-US" u="sng" dirty="0" smtClean="0"/>
              <a:t> </a:t>
            </a:r>
            <a:r>
              <a:rPr lang="en-US" dirty="0" err="1" smtClean="0"/>
              <a:t>indah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yang </a:t>
            </a:r>
            <a:r>
              <a:rPr lang="en-US" dirty="0" err="1" smtClean="0"/>
              <a:t>dikehendaki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jualnya</a:t>
            </a:r>
            <a:endParaRPr lang="en-US" dirty="0"/>
          </a:p>
          <a:p>
            <a:pPr marL="514350" indent="-514350">
              <a:buAutoNum type="arabicParenBoth"/>
            </a:pPr>
            <a:r>
              <a:rPr lang="en-US" b="1" dirty="0" err="1" smtClean="0"/>
              <a:t>Universalisme</a:t>
            </a:r>
            <a:r>
              <a:rPr lang="en-US" dirty="0" smtClean="0"/>
              <a:t>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keindahan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pPr marL="514350" indent="-514350">
              <a:buAutoNum type="arabicParenBoth"/>
            </a:pPr>
            <a:r>
              <a:rPr lang="en-US" b="1" dirty="0" err="1" smtClean="0"/>
              <a:t>Kemutlakan</a:t>
            </a:r>
            <a:r>
              <a:rPr lang="en-US" dirty="0" smtClean="0"/>
              <a:t>, </a:t>
            </a:r>
            <a:r>
              <a:rPr lang="en-US" dirty="0" err="1" smtClean="0"/>
              <a:t>setiap</a:t>
            </a:r>
            <a:r>
              <a:rPr lang="en-US" dirty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rasa </a:t>
            </a:r>
            <a:r>
              <a:rPr lang="en-US" dirty="0" err="1" smtClean="0"/>
              <a:t>indah</a:t>
            </a:r>
            <a:r>
              <a:rPr lang="en-US" dirty="0" smtClean="0"/>
              <a:t>,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keindahannya</a:t>
            </a:r>
            <a:r>
              <a:rPr lang="en-US" dirty="0" smtClean="0"/>
              <a:t>. </a:t>
            </a: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kemutlakan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menikmati</a:t>
            </a:r>
            <a:r>
              <a:rPr lang="en-US" dirty="0" smtClean="0"/>
              <a:t> </a:t>
            </a:r>
            <a:r>
              <a:rPr lang="en-US" dirty="0" err="1" smtClean="0"/>
              <a:t>keindahan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endParaRPr lang="en-US" dirty="0"/>
          </a:p>
          <a:p>
            <a:pPr marL="514350" indent="-514350">
              <a:buAutoNum type="arabicParenBoth"/>
            </a:pPr>
            <a:r>
              <a:rPr lang="en-US" b="1" dirty="0" err="1" smtClean="0"/>
              <a:t>Bertujuan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merangsang</a:t>
            </a:r>
            <a:r>
              <a:rPr lang="en-US" dirty="0" smtClean="0"/>
              <a:t> </a:t>
            </a:r>
            <a:r>
              <a:rPr lang="en-US" dirty="0" err="1" smtClean="0"/>
              <a:t>timbulnya</a:t>
            </a:r>
            <a:r>
              <a:rPr lang="en-US" dirty="0" smtClean="0"/>
              <a:t> rasa </a:t>
            </a:r>
            <a:r>
              <a:rPr lang="en-US" dirty="0" err="1" smtClean="0"/>
              <a:t>indah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benda-benda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seolah-olah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59655"/>
            <a:ext cx="7886700" cy="54173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Menurut</a:t>
            </a:r>
            <a:r>
              <a:rPr lang="en-US" dirty="0" smtClean="0"/>
              <a:t> Kant, </a:t>
            </a:r>
            <a:r>
              <a:rPr lang="en-US" dirty="0" err="1" smtClean="0"/>
              <a:t>imajinasilah</a:t>
            </a:r>
            <a:r>
              <a:rPr lang="en-US" dirty="0" smtClean="0"/>
              <a:t> yang </a:t>
            </a:r>
            <a:r>
              <a:rPr lang="en-US" dirty="0" err="1" smtClean="0"/>
              <a:t>mengantarkan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rasa </a:t>
            </a:r>
            <a:r>
              <a:rPr lang="en-US" dirty="0" err="1" smtClean="0"/>
              <a:t>indah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awan</a:t>
            </a:r>
            <a:r>
              <a:rPr lang="en-US" dirty="0" smtClean="0"/>
              <a:t> di </a:t>
            </a:r>
            <a:r>
              <a:rPr lang="en-US" dirty="0" err="1" smtClean="0"/>
              <a:t>langit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imajinasi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i="1" dirty="0" err="1" smtClean="0"/>
              <a:t>mengkonstruksi</a:t>
            </a:r>
            <a:r>
              <a:rPr lang="en-US" dirty="0" smtClean="0"/>
              <a:t> </a:t>
            </a:r>
            <a:r>
              <a:rPr lang="en-US" dirty="0" err="1" smtClean="0"/>
              <a:t>realitas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binatang</a:t>
            </a:r>
            <a:r>
              <a:rPr lang="en-US" dirty="0" smtClean="0"/>
              <a:t>,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Bartens</a:t>
            </a:r>
            <a:r>
              <a:rPr lang="en-US" dirty="0" smtClean="0"/>
              <a:t>, </a:t>
            </a:r>
            <a:r>
              <a:rPr lang="en-US" dirty="0" err="1" smtClean="0"/>
              <a:t>kritisisme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yang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menyelidiki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batas-batas</a:t>
            </a:r>
            <a:r>
              <a:rPr lang="en-US" dirty="0" smtClean="0"/>
              <a:t> </a:t>
            </a:r>
            <a:r>
              <a:rPr lang="en-US" dirty="0" err="1" smtClean="0"/>
              <a:t>rasio</a:t>
            </a:r>
            <a:r>
              <a:rPr lang="en-US" dirty="0" smtClean="0"/>
              <a:t>,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mempertentangkannya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dogmatisme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Kritisisme</a:t>
            </a:r>
            <a:r>
              <a:rPr lang="en-US" dirty="0" smtClean="0"/>
              <a:t> Kant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raksasa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memadukan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rasionalisme</a:t>
            </a:r>
            <a:r>
              <a:rPr lang="en-US" dirty="0" smtClean="0"/>
              <a:t> 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intensitas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i="1" dirty="0" err="1" smtClean="0"/>
              <a:t>apriori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unsur-unsur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empirisme</a:t>
            </a:r>
            <a:r>
              <a:rPr lang="en-US" dirty="0" smtClean="0"/>
              <a:t> 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i="1" dirty="0" err="1" smtClean="0"/>
              <a:t>aposteriori</a:t>
            </a:r>
            <a:r>
              <a:rPr lang="en-US" dirty="0" smtClean="0"/>
              <a:t> (</a:t>
            </a:r>
            <a:r>
              <a:rPr lang="en-US" dirty="0" err="1" smtClean="0"/>
              <a:t>unsur-unsur</a:t>
            </a:r>
            <a:r>
              <a:rPr lang="en-US" dirty="0" smtClean="0"/>
              <a:t>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90482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59655"/>
            <a:ext cx="7886700" cy="5417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lain, </a:t>
            </a:r>
            <a:r>
              <a:rPr lang="en-US" dirty="0" err="1" smtClean="0"/>
              <a:t>kritisisme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sintesa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i="1" dirty="0" err="1" smtClean="0"/>
              <a:t>apriori</a:t>
            </a:r>
            <a:r>
              <a:rPr lang="en-US" dirty="0" smtClean="0"/>
              <a:t> (</a:t>
            </a:r>
            <a:r>
              <a:rPr lang="en-US" dirty="0" err="1" smtClean="0"/>
              <a:t>logis</a:t>
            </a:r>
            <a:r>
              <a:rPr lang="en-US" dirty="0" smtClean="0"/>
              <a:t>, ide-ide </a:t>
            </a:r>
            <a:r>
              <a:rPr lang="en-US" dirty="0" err="1" smtClean="0"/>
              <a:t>bawaan</a:t>
            </a:r>
            <a:r>
              <a:rPr lang="en-US" dirty="0" smtClean="0"/>
              <a:t> Descartes)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i="1" dirty="0" err="1" smtClean="0"/>
              <a:t>aposteriori</a:t>
            </a:r>
            <a:r>
              <a:rPr lang="en-US" dirty="0" smtClean="0"/>
              <a:t> (</a:t>
            </a:r>
            <a:r>
              <a:rPr lang="en-US" dirty="0" err="1" smtClean="0"/>
              <a:t>pengalaman</a:t>
            </a:r>
            <a:r>
              <a:rPr lang="en-US" dirty="0" smtClean="0"/>
              <a:t>, </a:t>
            </a:r>
            <a:r>
              <a:rPr lang="en-US" dirty="0" err="1" smtClean="0"/>
              <a:t>faktual</a:t>
            </a:r>
            <a:r>
              <a:rPr lang="en-US" dirty="0" smtClean="0"/>
              <a:t>,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putih</a:t>
            </a:r>
            <a:r>
              <a:rPr lang="en-US" dirty="0" smtClean="0"/>
              <a:t> Locke). 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Ambisi</a:t>
            </a:r>
            <a:r>
              <a:rPr lang="en-US" dirty="0" smtClean="0"/>
              <a:t> Kant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 smtClean="0"/>
              <a:t>Revolusi</a:t>
            </a:r>
            <a:r>
              <a:rPr lang="en-US" dirty="0" smtClean="0"/>
              <a:t> Copernicus,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estetika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dogmatisme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kritisisme</a:t>
            </a:r>
            <a:r>
              <a:rPr lang="en-US" dirty="0" smtClean="0"/>
              <a:t>,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objektivisme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subjektivisme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relativisme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Copernicus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astronomi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berkata</a:t>
            </a:r>
            <a:r>
              <a:rPr lang="en-US" dirty="0" smtClean="0"/>
              <a:t> “</a:t>
            </a:r>
            <a:r>
              <a:rPr lang="en-US" dirty="0" err="1" smtClean="0"/>
              <a:t>Bumilah</a:t>
            </a:r>
            <a:r>
              <a:rPr lang="en-US" dirty="0" smtClean="0"/>
              <a:t> yang </a:t>
            </a:r>
            <a:r>
              <a:rPr lang="en-US" dirty="0" err="1" smtClean="0"/>
              <a:t>berputar</a:t>
            </a:r>
            <a:r>
              <a:rPr lang="en-US" dirty="0" smtClean="0"/>
              <a:t> </a:t>
            </a:r>
            <a:r>
              <a:rPr lang="en-US" dirty="0" err="1" smtClean="0"/>
              <a:t>mengelilingi</a:t>
            </a:r>
            <a:r>
              <a:rPr lang="en-US" dirty="0" smtClean="0"/>
              <a:t> </a:t>
            </a:r>
            <a:r>
              <a:rPr lang="en-US" dirty="0" err="1" smtClean="0"/>
              <a:t>matahari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r>
              <a:rPr lang="en-US" dirty="0" smtClean="0"/>
              <a:t>.” </a:t>
            </a:r>
          </a:p>
        </p:txBody>
      </p:sp>
    </p:spTree>
    <p:extLst>
      <p:ext uri="{BB962C8B-B14F-4D97-AF65-F5344CB8AC3E}">
        <p14:creationId xmlns:p14="http://schemas.microsoft.com/office/powerpoint/2010/main" val="131471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338" y="1344871"/>
            <a:ext cx="7344918" cy="44707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Revolusi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Kant,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objeklah</a:t>
            </a:r>
            <a:r>
              <a:rPr lang="en-US" dirty="0" smtClean="0"/>
              <a:t> yang </a:t>
            </a:r>
            <a:r>
              <a:rPr lang="en-US" dirty="0" err="1" smtClean="0"/>
              <a:t>mengarahkan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r>
              <a:rPr lang="en-US" dirty="0" smtClean="0"/>
              <a:t>. Kant </a:t>
            </a:r>
            <a:r>
              <a:rPr lang="en-US" i="1" dirty="0" err="1" smtClean="0"/>
              <a:t>menolak</a:t>
            </a:r>
            <a:r>
              <a:rPr lang="en-US" i="1" dirty="0" smtClean="0"/>
              <a:t> </a:t>
            </a:r>
            <a:r>
              <a:rPr lang="en-US" i="1" dirty="0" err="1" smtClean="0"/>
              <a:t>konsep</a:t>
            </a:r>
            <a:r>
              <a:rPr lang="en-US" i="1" dirty="0" smtClean="0"/>
              <a:t> </a:t>
            </a:r>
            <a:r>
              <a:rPr lang="en-US" i="1" dirty="0" err="1" smtClean="0"/>
              <a:t>objektivasi</a:t>
            </a:r>
            <a:r>
              <a:rPr lang="en-US" dirty="0" smtClean="0"/>
              <a:t> </a:t>
            </a:r>
            <a:r>
              <a:rPr lang="en-US" i="1" dirty="0" err="1" smtClean="0"/>
              <a:t>keindahan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rasa </a:t>
            </a:r>
            <a:r>
              <a:rPr lang="en-US" dirty="0" err="1" smtClean="0"/>
              <a:t>keindahan</a:t>
            </a:r>
            <a:r>
              <a:rPr lang="en-US" dirty="0" smtClean="0"/>
              <a:t> yang </a:t>
            </a:r>
            <a:r>
              <a:rPr lang="en-US" dirty="0" err="1" smtClean="0"/>
              <a:t>berbeda-beda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Maka</a:t>
            </a:r>
            <a:r>
              <a:rPr lang="en-US" dirty="0" smtClean="0"/>
              <a:t>, “</a:t>
            </a:r>
            <a:r>
              <a:rPr lang="en-US" dirty="0" err="1" smtClean="0"/>
              <a:t>keindahan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terkandung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yang </a:t>
            </a:r>
            <a:r>
              <a:rPr lang="en-US" dirty="0" err="1" smtClean="0"/>
              <a:t>dinikmati</a:t>
            </a:r>
            <a:r>
              <a:rPr lang="en-US" dirty="0" smtClean="0"/>
              <a:t>, </a:t>
            </a:r>
            <a:r>
              <a:rPr lang="en-US" u="sng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yang </a:t>
            </a:r>
            <a:r>
              <a:rPr lang="en-US" dirty="0" err="1" smtClean="0"/>
              <a:t>menikmatinya</a:t>
            </a:r>
            <a:r>
              <a:rPr lang="en-US" dirty="0" smtClean="0"/>
              <a:t>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51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320" y="759655"/>
            <a:ext cx="7479030" cy="532415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err="1" smtClean="0"/>
              <a:t>Keindahan</a:t>
            </a:r>
            <a:r>
              <a:rPr lang="en-US" i="1" dirty="0" smtClean="0"/>
              <a:t>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terkandung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objek</a:t>
            </a:r>
            <a:r>
              <a:rPr lang="en-US" i="1" dirty="0" smtClean="0"/>
              <a:t> yang </a:t>
            </a:r>
            <a:r>
              <a:rPr lang="en-US" i="1" dirty="0" err="1" smtClean="0"/>
              <a:t>dinikmati</a:t>
            </a:r>
            <a:r>
              <a:rPr lang="en-US" i="1" dirty="0" smtClean="0"/>
              <a:t>, </a:t>
            </a:r>
            <a:r>
              <a:rPr lang="en-US" i="1" dirty="0" err="1" smtClean="0"/>
              <a:t>bukan</a:t>
            </a:r>
            <a:r>
              <a:rPr lang="en-US" i="1" dirty="0" smtClean="0"/>
              <a:t> </a:t>
            </a:r>
            <a:r>
              <a:rPr lang="en-US" i="1" dirty="0" err="1" smtClean="0"/>
              <a:t>objektivisme</a:t>
            </a:r>
            <a:r>
              <a:rPr lang="en-US" i="1" dirty="0" smtClean="0"/>
              <a:t>, </a:t>
            </a:r>
            <a:r>
              <a:rPr lang="en-US" i="1" dirty="0" err="1" smtClean="0"/>
              <a:t>melainkan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diri</a:t>
            </a:r>
            <a:r>
              <a:rPr lang="en-US" i="1" dirty="0" smtClean="0"/>
              <a:t> </a:t>
            </a:r>
            <a:r>
              <a:rPr lang="en-US" i="1" dirty="0" err="1" smtClean="0"/>
              <a:t>subjek</a:t>
            </a:r>
            <a:r>
              <a:rPr lang="en-US" i="1" dirty="0" smtClean="0"/>
              <a:t> yang </a:t>
            </a:r>
            <a:r>
              <a:rPr lang="en-US" i="1" dirty="0" err="1" smtClean="0"/>
              <a:t>menikmatinya</a:t>
            </a:r>
            <a:r>
              <a:rPr lang="en-US" i="1" dirty="0" smtClean="0"/>
              <a:t>; </a:t>
            </a:r>
            <a:r>
              <a:rPr lang="en-US" i="1" dirty="0" err="1" smtClean="0"/>
              <a:t>keindahan</a:t>
            </a:r>
            <a:r>
              <a:rPr lang="en-US" i="1" dirty="0" smtClean="0"/>
              <a:t> </a:t>
            </a:r>
            <a:r>
              <a:rPr lang="en-US" i="1" u="sng" dirty="0" err="1" smtClean="0"/>
              <a:t>bukan</a:t>
            </a:r>
            <a:r>
              <a:rPr lang="en-US" i="1" dirty="0" smtClean="0"/>
              <a:t> </a:t>
            </a:r>
            <a:r>
              <a:rPr lang="en-US" i="1" dirty="0" err="1" smtClean="0"/>
              <a:t>berasal</a:t>
            </a:r>
            <a:r>
              <a:rPr lang="en-US" i="1" dirty="0" smtClean="0"/>
              <a:t> </a:t>
            </a:r>
            <a:r>
              <a:rPr lang="en-US" i="1" dirty="0" err="1" smtClean="0"/>
              <a:t>dari</a:t>
            </a:r>
            <a:r>
              <a:rPr lang="en-US" i="1" dirty="0" smtClean="0"/>
              <a:t> </a:t>
            </a:r>
            <a:r>
              <a:rPr lang="en-US" i="1" dirty="0" err="1" smtClean="0"/>
              <a:t>objek</a:t>
            </a:r>
            <a:r>
              <a:rPr lang="en-US" i="1" dirty="0" smtClean="0"/>
              <a:t>, </a:t>
            </a:r>
            <a:r>
              <a:rPr lang="en-US" i="1" dirty="0" err="1" smtClean="0"/>
              <a:t>tapi</a:t>
            </a:r>
            <a:r>
              <a:rPr lang="en-US" i="1" dirty="0" smtClean="0"/>
              <a:t> </a:t>
            </a:r>
            <a:r>
              <a:rPr lang="en-US" i="1" dirty="0" err="1" smtClean="0"/>
              <a:t>dari</a:t>
            </a:r>
            <a:r>
              <a:rPr lang="en-US" i="1" dirty="0" smtClean="0"/>
              <a:t> </a:t>
            </a:r>
            <a:r>
              <a:rPr lang="en-US" i="1" dirty="0" err="1" smtClean="0"/>
              <a:t>subjek</a:t>
            </a:r>
            <a:r>
              <a:rPr lang="en-US" i="1" dirty="0" smtClean="0"/>
              <a:t> yang </a:t>
            </a:r>
            <a:r>
              <a:rPr lang="en-US" i="1" dirty="0" err="1" smtClean="0"/>
              <a:t>melihatnya</a:t>
            </a:r>
            <a:r>
              <a:rPr lang="en-US" i="1" dirty="0" smtClean="0"/>
              <a:t>. </a:t>
            </a:r>
            <a:endParaRPr lang="en-US" i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Kant </a:t>
            </a:r>
            <a:r>
              <a:rPr lang="en-US" dirty="0" err="1" smtClean="0"/>
              <a:t>menggolongkan</a:t>
            </a:r>
            <a:r>
              <a:rPr lang="en-US" dirty="0" smtClean="0"/>
              <a:t> </a:t>
            </a:r>
            <a:r>
              <a:rPr lang="en-US" dirty="0" err="1" smtClean="0"/>
              <a:t>filsuf</a:t>
            </a:r>
            <a:r>
              <a:rPr lang="en-US" dirty="0" smtClean="0"/>
              <a:t> </a:t>
            </a:r>
            <a:r>
              <a:rPr lang="en-US" dirty="0" err="1" smtClean="0"/>
              <a:t>terdahulu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dogmatis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rasio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81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1627</TotalTime>
  <Words>573</Words>
  <Application>Microsoft Macintosh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Arial</vt:lpstr>
      <vt:lpstr>Office Theme</vt:lpstr>
      <vt:lpstr>ESTETIKA Kuliah ke-4 12 Oktober 2017  Sejarah Estetika:  Periode Kritika (A),  Relativisme dan Subjektivisme Mochamad Fauzie, S.Pd., M.Ds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KULIAH ESTETIKA Kuliah ke-2: Periode Kritika, Relativisme dan Subjektivisme Mochamad Fauzie, S.Pd., M.Ds</dc:title>
  <dc:subject/>
  <dc:creator>Mochamad Fauzie</dc:creator>
  <cp:keywords/>
  <dc:description/>
  <cp:lastModifiedBy>Microsoft Office User</cp:lastModifiedBy>
  <cp:revision>58</cp:revision>
  <dcterms:created xsi:type="dcterms:W3CDTF">2017-10-04T23:29:01Z</dcterms:created>
  <dcterms:modified xsi:type="dcterms:W3CDTF">2018-03-25T17:55:20Z</dcterms:modified>
  <cp:category/>
</cp:coreProperties>
</file>