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92" r:id="rId3"/>
    <p:sldId id="280" r:id="rId4"/>
    <p:sldId id="281" r:id="rId5"/>
    <p:sldId id="282" r:id="rId6"/>
    <p:sldId id="293" r:id="rId7"/>
    <p:sldId id="284" r:id="rId8"/>
    <p:sldId id="283" r:id="rId9"/>
    <p:sldId id="285" r:id="rId10"/>
    <p:sldId id="291" r:id="rId11"/>
    <p:sldId id="288" r:id="rId12"/>
    <p:sldId id="287" r:id="rId13"/>
    <p:sldId id="28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00"/>
    <p:restoredTop sz="95439"/>
  </p:normalViewPr>
  <p:slideViewPr>
    <p:cSldViewPr snapToGrid="0" snapToObjects="1">
      <p:cViewPr varScale="1">
        <p:scale>
          <a:sx n="91" d="100"/>
          <a:sy n="91" d="100"/>
        </p:scale>
        <p:origin x="184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11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04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6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86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6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1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7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07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5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3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5958" y="1503540"/>
            <a:ext cx="6858000" cy="2491685"/>
          </a:xfrm>
        </p:spPr>
        <p:txBody>
          <a:bodyPr>
            <a:normAutofit/>
          </a:bodyPr>
          <a:lstStyle/>
          <a:p>
            <a:r>
              <a:rPr lang="en-US" sz="4050" b="1" dirty="0" smtClean="0"/>
              <a:t>ESTETIKA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000" dirty="0" err="1">
                <a:solidFill>
                  <a:srgbClr val="C00000"/>
                </a:solidFill>
              </a:rPr>
              <a:t>Kuliah</a:t>
            </a:r>
            <a:r>
              <a:rPr lang="en-US" sz="3000" dirty="0">
                <a:solidFill>
                  <a:srgbClr val="C00000"/>
                </a:solidFill>
              </a:rPr>
              <a:t> </a:t>
            </a:r>
            <a:r>
              <a:rPr lang="en-US" sz="3000" dirty="0" smtClean="0">
                <a:solidFill>
                  <a:srgbClr val="C00000"/>
                </a:solidFill>
              </a:rPr>
              <a:t>ke-5</a:t>
            </a:r>
            <a:br>
              <a:rPr lang="en-US" sz="3000" dirty="0" smtClean="0">
                <a:solidFill>
                  <a:srgbClr val="C00000"/>
                </a:solidFill>
              </a:rPr>
            </a:br>
            <a:r>
              <a:rPr lang="en-US" sz="3000" dirty="0"/>
              <a:t>(12 Oktober 2017)</a:t>
            </a:r>
            <a:r>
              <a:rPr lang="en-US" sz="3000" dirty="0" smtClean="0">
                <a:solidFill>
                  <a:srgbClr val="C00000"/>
                </a:solidFill>
              </a:rPr>
              <a:t/>
            </a:r>
            <a:br>
              <a:rPr lang="en-US" sz="3000" dirty="0" smtClean="0">
                <a:solidFill>
                  <a:srgbClr val="C00000"/>
                </a:solidFill>
              </a:rPr>
            </a:br>
            <a:r>
              <a:rPr lang="en-US" sz="3600" b="1" dirty="0" err="1" smtClean="0">
                <a:latin typeface="+mn-lt"/>
              </a:rPr>
              <a:t>Periode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Kritika</a:t>
            </a:r>
            <a:r>
              <a:rPr lang="en-US" sz="3600" b="1" dirty="0" smtClean="0">
                <a:latin typeface="+mn-lt"/>
              </a:rPr>
              <a:t> (</a:t>
            </a:r>
            <a:r>
              <a:rPr lang="en-US" sz="3600" b="1" dirty="0">
                <a:latin typeface="+mn-lt"/>
              </a:rPr>
              <a:t>B</a:t>
            </a:r>
            <a:r>
              <a:rPr lang="en-US" sz="3600" b="1" dirty="0" smtClean="0">
                <a:latin typeface="+mn-lt"/>
              </a:rPr>
              <a:t>) </a:t>
            </a:r>
            <a:br>
              <a:rPr lang="en-US" sz="3600" b="1" dirty="0" smtClean="0">
                <a:latin typeface="+mn-lt"/>
              </a:rPr>
            </a:br>
            <a:r>
              <a:rPr lang="en-US" sz="2325" b="1" dirty="0" err="1" smtClean="0"/>
              <a:t>Mochamad</a:t>
            </a:r>
            <a:r>
              <a:rPr lang="en-US" sz="2325" b="1" dirty="0" smtClean="0"/>
              <a:t> </a:t>
            </a:r>
            <a:r>
              <a:rPr lang="en-US" sz="2325" b="1" dirty="0" err="1"/>
              <a:t>Fauzie</a:t>
            </a:r>
            <a:r>
              <a:rPr lang="en-US" sz="2325" b="1" dirty="0"/>
              <a:t>, </a:t>
            </a:r>
            <a:r>
              <a:rPr lang="en-US" sz="2325" b="1" dirty="0" err="1"/>
              <a:t>S.Pd</a:t>
            </a:r>
            <a:r>
              <a:rPr lang="en-US" sz="2325" b="1" dirty="0"/>
              <a:t>., M.Ds</a:t>
            </a:r>
          </a:p>
        </p:txBody>
      </p:sp>
    </p:spTree>
    <p:extLst>
      <p:ext uri="{BB962C8B-B14F-4D97-AF65-F5344CB8AC3E}">
        <p14:creationId xmlns:p14="http://schemas.microsoft.com/office/powerpoint/2010/main" val="68062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664" y="963168"/>
            <a:ext cx="6925056" cy="4803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para </a:t>
            </a:r>
            <a:r>
              <a:rPr lang="en-US" dirty="0" err="1" smtClean="0"/>
              <a:t>filsuf</a:t>
            </a:r>
            <a:r>
              <a:rPr lang="en-US" dirty="0" smtClean="0"/>
              <a:t> </a:t>
            </a:r>
            <a:r>
              <a:rPr lang="en-US" dirty="0" err="1" smtClean="0"/>
              <a:t>fenomenologi</a:t>
            </a:r>
            <a:r>
              <a:rPr lang="en-US" dirty="0" smtClean="0"/>
              <a:t>,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diamati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indra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secra</a:t>
            </a:r>
            <a:r>
              <a:rPr lang="en-US" dirty="0" smtClean="0"/>
              <a:t> </a:t>
            </a:r>
            <a:r>
              <a:rPr lang="en-US" dirty="0" err="1" smtClean="0"/>
              <a:t>rohani</a:t>
            </a:r>
            <a:r>
              <a:rPr lang="en-US" dirty="0" smtClean="0"/>
              <a:t>.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fenomenologi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Cartesian, </a:t>
            </a:r>
            <a:r>
              <a:rPr lang="en-US" dirty="0" err="1" smtClean="0"/>
              <a:t>bhw</a:t>
            </a:r>
            <a:r>
              <a:rPr lang="en-US" dirty="0" smtClean="0"/>
              <a:t> </a:t>
            </a:r>
            <a:r>
              <a:rPr lang="en-US" i="1" dirty="0" err="1" smtClean="0"/>
              <a:t>penalaran</a:t>
            </a:r>
            <a:r>
              <a:rPr lang="en-US" i="1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jembatan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Schopenhauer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Kant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i="1" dirty="0" err="1" smtClean="0"/>
              <a:t>verstehen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objeknya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735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.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semata-mata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empiris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justru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diresepsi</a:t>
            </a:r>
            <a:r>
              <a:rPr lang="en-US" dirty="0" smtClean="0"/>
              <a:t>.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orang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meresepsi</a:t>
            </a:r>
            <a:r>
              <a:rPr lang="en-US" dirty="0" smtClean="0"/>
              <a:t> (</a:t>
            </a:r>
            <a:r>
              <a:rPr lang="en-US" dirty="0" err="1" smtClean="0"/>
              <a:t>menerima</a:t>
            </a:r>
            <a:r>
              <a:rPr lang="en-US" dirty="0" smtClean="0"/>
              <a:t>, </a:t>
            </a:r>
            <a:r>
              <a:rPr lang="en-US" dirty="0" err="1" smtClean="0"/>
              <a:t>menyambut</a:t>
            </a:r>
            <a:r>
              <a:rPr lang="en-US" dirty="0" smtClean="0"/>
              <a:t>), </a:t>
            </a:r>
            <a:r>
              <a:rPr lang="en-US" dirty="0" err="1" smtClean="0"/>
              <a:t>mengubahnya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. </a:t>
            </a:r>
            <a:r>
              <a:rPr lang="en-US" dirty="0" err="1" smtClean="0"/>
              <a:t>Hanya</a:t>
            </a:r>
            <a:r>
              <a:rPr lang="en-US" dirty="0" smtClean="0"/>
              <a:t> para </a:t>
            </a:r>
            <a:r>
              <a:rPr lang="en-US" dirty="0" err="1" smtClean="0"/>
              <a:t>senimanlah</a:t>
            </a:r>
            <a:r>
              <a:rPr lang="en-US" dirty="0" smtClean="0"/>
              <a:t>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melakukannya</a:t>
            </a:r>
            <a:r>
              <a:rPr lang="en-US" dirty="0" smtClean="0"/>
              <a:t>. </a:t>
            </a:r>
            <a:r>
              <a:rPr lang="en-US" dirty="0" err="1" smtClean="0"/>
              <a:t>Seniman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pun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: </a:t>
            </a:r>
            <a:r>
              <a:rPr lang="en-US" dirty="0" err="1" smtClean="0"/>
              <a:t>seniman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seniman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seniman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merepsi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kultural</a:t>
            </a:r>
            <a:r>
              <a:rPr lang="en-US" dirty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jujur</a:t>
            </a:r>
            <a:r>
              <a:rPr lang="en-US" dirty="0" smtClean="0"/>
              <a:t>. </a:t>
            </a:r>
            <a:r>
              <a:rPr lang="en-US" dirty="0" err="1" smtClean="0"/>
              <a:t>Sebaliknya</a:t>
            </a:r>
            <a:r>
              <a:rPr lang="en-US" dirty="0" smtClean="0"/>
              <a:t>,  </a:t>
            </a:r>
            <a:r>
              <a:rPr lang="en-US" dirty="0" err="1" smtClean="0"/>
              <a:t>senima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.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yang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gilirannya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: </a:t>
            </a: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membebaskan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kemauan</a:t>
            </a:r>
            <a:r>
              <a:rPr lang="en-US" dirty="0" smtClean="0"/>
              <a:t>, </a:t>
            </a:r>
            <a:r>
              <a:rPr lang="en-US" dirty="0" err="1" smtClean="0"/>
              <a:t>hawa</a:t>
            </a:r>
            <a:r>
              <a:rPr lang="en-US" dirty="0" smtClean="0"/>
              <a:t> </a:t>
            </a:r>
            <a:r>
              <a:rPr lang="en-US" dirty="0" err="1" smtClean="0"/>
              <a:t>nafsu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. </a:t>
            </a:r>
            <a:r>
              <a:rPr lang="en-US" dirty="0" err="1" smtClean="0"/>
              <a:t>Kedua</a:t>
            </a:r>
            <a:r>
              <a:rPr lang="en-US" dirty="0" smtClean="0"/>
              <a:t>,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8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528" y="759654"/>
            <a:ext cx="8100822" cy="5543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menduduki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Schopenhauer.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bukunya</a:t>
            </a:r>
            <a:r>
              <a:rPr lang="en-US" dirty="0" smtClean="0"/>
              <a:t> yang </a:t>
            </a:r>
            <a:r>
              <a:rPr lang="en-US" dirty="0" err="1" smtClean="0"/>
              <a:t>berjudul</a:t>
            </a:r>
            <a:r>
              <a:rPr lang="en-US" dirty="0" smtClean="0"/>
              <a:t> </a:t>
            </a:r>
            <a:r>
              <a:rPr lang="en-US" i="1" dirty="0" err="1" smtClean="0"/>
              <a:t>Dunia</a:t>
            </a:r>
            <a:r>
              <a:rPr lang="en-US" i="1" dirty="0" smtClean="0"/>
              <a:t> </a:t>
            </a:r>
            <a:r>
              <a:rPr lang="en-US" i="1" dirty="0" err="1" smtClean="0"/>
              <a:t>sebagai</a:t>
            </a:r>
            <a:r>
              <a:rPr lang="en-US" i="1" dirty="0" smtClean="0"/>
              <a:t> </a:t>
            </a:r>
            <a:r>
              <a:rPr lang="en-US" i="1" dirty="0" err="1" smtClean="0"/>
              <a:t>kehendak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Gagasan</a:t>
            </a:r>
            <a:r>
              <a:rPr lang="en-US" dirty="0" smtClean="0"/>
              <a:t> (1819).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digerakkan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ketaksadaran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Akal </a:t>
            </a:r>
            <a:r>
              <a:rPr lang="en-US" dirty="0" err="1" smtClean="0"/>
              <a:t>justru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, </a:t>
            </a:r>
            <a:r>
              <a:rPr lang="en-US" dirty="0" err="1" smtClean="0"/>
              <a:t>Disamping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yang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sadari</a:t>
            </a:r>
            <a:r>
              <a:rPr lang="en-US" dirty="0" smtClean="0"/>
              <a:t>.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yang paling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perkembangbiakan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dibelenggu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. </a:t>
            </a:r>
            <a:r>
              <a:rPr lang="en-US" dirty="0" err="1" smtClean="0"/>
              <a:t>Menurut</a:t>
            </a:r>
            <a:r>
              <a:rPr lang="en-US" dirty="0" smtClean="0"/>
              <a:t> Schopenhauer,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lah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membebaskan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belenggu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8780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4272" y="759654"/>
            <a:ext cx="7101078" cy="54460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kausalitas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ketergantungan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filsuf</a:t>
            </a:r>
            <a:r>
              <a:rPr lang="en-US" dirty="0" smtClean="0"/>
              <a:t> yang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mencurahkan</a:t>
            </a:r>
            <a:r>
              <a:rPr lang="en-US" dirty="0" smtClean="0"/>
              <a:t> </a:t>
            </a:r>
            <a:r>
              <a:rPr lang="en-US" dirty="0" err="1" smtClean="0"/>
              <a:t>perhatiannya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, </a:t>
            </a:r>
            <a:r>
              <a:rPr lang="en-US" dirty="0" err="1" smtClean="0"/>
              <a:t>menurut</a:t>
            </a:r>
            <a:r>
              <a:rPr lang="en-US" dirty="0" smtClean="0"/>
              <a:t> Schopenhauer,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diintroduksi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Nietzsche,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identik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i="1" dirty="0" err="1" smtClean="0"/>
              <a:t>kehendak</a:t>
            </a:r>
            <a:r>
              <a:rPr lang="en-US" b="1" i="1" dirty="0" smtClean="0"/>
              <a:t> </a:t>
            </a:r>
            <a:r>
              <a:rPr lang="en-US" b="1" i="1" dirty="0" err="1" smtClean="0"/>
              <a:t>tanpa</a:t>
            </a:r>
            <a:r>
              <a:rPr lang="en-US" b="1" i="1" dirty="0" smtClean="0"/>
              <a:t> </a:t>
            </a:r>
            <a:r>
              <a:rPr lang="en-US" b="1" i="1" dirty="0" err="1" smtClean="0"/>
              <a:t>kehendak</a:t>
            </a:r>
            <a:r>
              <a:rPr lang="en-US" b="1" i="1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ajaran</a:t>
            </a:r>
            <a:r>
              <a:rPr lang="en-US" dirty="0" smtClean="0"/>
              <a:t> </a:t>
            </a:r>
            <a:r>
              <a:rPr lang="en-US" dirty="0" err="1" smtClean="0"/>
              <a:t>Budha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Budha</a:t>
            </a:r>
            <a:r>
              <a:rPr lang="en-US" dirty="0" smtClean="0"/>
              <a:t> Mahayana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____________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Kritika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. </a:t>
            </a:r>
            <a:r>
              <a:rPr lang="en-US" dirty="0" err="1" smtClean="0"/>
              <a:t>Mendatang</a:t>
            </a:r>
            <a:r>
              <a:rPr lang="en-US" dirty="0" smtClean="0"/>
              <a:t>: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Positivis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79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Hegel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individual,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i="1" dirty="0" err="1" smtClean="0"/>
              <a:t>Subjek</a:t>
            </a:r>
            <a:r>
              <a:rPr lang="en-US" i="1" dirty="0" smtClean="0"/>
              <a:t> </a:t>
            </a:r>
            <a:r>
              <a:rPr lang="en-US" i="1" dirty="0"/>
              <a:t>A</a:t>
            </a:r>
            <a:r>
              <a:rPr lang="en-US" i="1" dirty="0" smtClean="0"/>
              <a:t>bsolut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absolut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: </a:t>
            </a:r>
            <a:r>
              <a:rPr lang="en-US" dirty="0" err="1" smtClean="0"/>
              <a:t>Tuhan</a:t>
            </a:r>
            <a:r>
              <a:rPr lang="en-US" dirty="0" smtClean="0"/>
              <a:t> Yang </a:t>
            </a:r>
            <a:r>
              <a:rPr lang="en-US" dirty="0" err="1" smtClean="0"/>
              <a:t>Mahakuasa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tertib</a:t>
            </a:r>
            <a:r>
              <a:rPr lang="en-US" dirty="0" smtClean="0"/>
              <a:t> moral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semesta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Hegel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ide, </a:t>
            </a:r>
            <a:r>
              <a:rPr lang="en-US" dirty="0" err="1" smtClean="0"/>
              <a:t>sedangkan</a:t>
            </a:r>
            <a:r>
              <a:rPr lang="en-US" dirty="0" smtClean="0"/>
              <a:t> ide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Roh</a:t>
            </a:r>
            <a:r>
              <a:rPr lang="en-US" dirty="0" smtClean="0"/>
              <a:t>. Dari </a:t>
            </a:r>
            <a:r>
              <a:rPr lang="en-US" dirty="0" err="1" smtClean="0"/>
              <a:t>sinilah</a:t>
            </a:r>
            <a:r>
              <a:rPr lang="en-US" dirty="0" smtClean="0"/>
              <a:t> Hegel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dalihnya</a:t>
            </a:r>
            <a:r>
              <a:rPr lang="en-US" dirty="0" smtClean="0"/>
              <a:t> yang </a:t>
            </a:r>
            <a:r>
              <a:rPr lang="en-US" dirty="0" err="1" smtClean="0"/>
              <a:t>berbunyi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“</a:t>
            </a:r>
            <a:r>
              <a:rPr lang="en-US" i="1" dirty="0" err="1" smtClean="0"/>
              <a:t>semua</a:t>
            </a:r>
            <a:r>
              <a:rPr lang="en-US" i="1" dirty="0" smtClean="0"/>
              <a:t> yang </a:t>
            </a:r>
            <a:r>
              <a:rPr lang="en-US" i="1" dirty="0" err="1" smtClean="0"/>
              <a:t>riil</a:t>
            </a:r>
            <a:r>
              <a:rPr lang="en-US" i="1" dirty="0" smtClean="0"/>
              <a:t> </a:t>
            </a:r>
            <a:r>
              <a:rPr lang="en-US" i="1" dirty="0" err="1" smtClean="0"/>
              <a:t>bersifat</a:t>
            </a:r>
            <a:r>
              <a:rPr lang="en-US" i="1" dirty="0" smtClean="0"/>
              <a:t> </a:t>
            </a:r>
            <a:r>
              <a:rPr lang="en-US" i="1" dirty="0" err="1" smtClean="0"/>
              <a:t>rasional</a:t>
            </a:r>
            <a:r>
              <a:rPr lang="en-US" i="1" dirty="0" smtClean="0"/>
              <a:t>, </a:t>
            </a:r>
            <a:r>
              <a:rPr lang="en-US" i="1" dirty="0" err="1" smtClean="0"/>
              <a:t>sebaliknya</a:t>
            </a:r>
            <a:r>
              <a:rPr lang="en-US" i="1" dirty="0" smtClean="0"/>
              <a:t> </a:t>
            </a:r>
            <a:r>
              <a:rPr lang="en-US" i="1" dirty="0" err="1" smtClean="0"/>
              <a:t>semua</a:t>
            </a:r>
            <a:r>
              <a:rPr lang="en-US" i="1" dirty="0" smtClean="0"/>
              <a:t> yang </a:t>
            </a:r>
            <a:r>
              <a:rPr lang="en-US" i="1" dirty="0" err="1" smtClean="0"/>
              <a:t>rasional</a:t>
            </a:r>
            <a:r>
              <a:rPr lang="en-US" i="1" dirty="0" smtClean="0"/>
              <a:t> </a:t>
            </a:r>
            <a:r>
              <a:rPr lang="en-US" i="1" dirty="0" err="1" smtClean="0"/>
              <a:t>bersifat</a:t>
            </a:r>
            <a:r>
              <a:rPr lang="en-US" i="1" dirty="0" smtClean="0"/>
              <a:t> </a:t>
            </a:r>
            <a:r>
              <a:rPr lang="en-US" i="1" dirty="0" err="1" smtClean="0"/>
              <a:t>riil</a:t>
            </a:r>
            <a:r>
              <a:rPr lang="en-US" i="1" dirty="0" smtClean="0"/>
              <a:t>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43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pendapatnya</a:t>
            </a:r>
            <a:r>
              <a:rPr lang="en-US" dirty="0" smtClean="0"/>
              <a:t>, Hegel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i="1" dirty="0" err="1" smtClean="0"/>
              <a:t>metode</a:t>
            </a:r>
            <a:r>
              <a:rPr lang="en-US" i="1" dirty="0" smtClean="0"/>
              <a:t> </a:t>
            </a:r>
            <a:r>
              <a:rPr lang="en-US" i="1" dirty="0" err="1" smtClean="0"/>
              <a:t>dialektik</a:t>
            </a:r>
            <a:r>
              <a:rPr lang="en-US" dirty="0" smtClean="0"/>
              <a:t>,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 </a:t>
            </a:r>
            <a:r>
              <a:rPr lang="en-US" i="1" dirty="0" err="1" smtClean="0"/>
              <a:t>tesis</a:t>
            </a:r>
            <a:r>
              <a:rPr lang="en-US" dirty="0" smtClean="0"/>
              <a:t>, </a:t>
            </a:r>
            <a:r>
              <a:rPr lang="en-US" i="1" dirty="0" err="1" smtClean="0"/>
              <a:t>antitesis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err="1" smtClean="0"/>
              <a:t>sintesis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dialektik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tesis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lawan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anti </a:t>
            </a:r>
            <a:r>
              <a:rPr lang="en-US" dirty="0" err="1" smtClean="0"/>
              <a:t>tesis</a:t>
            </a:r>
            <a:r>
              <a:rPr lang="en-US" dirty="0" smtClean="0"/>
              <a:t>,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yang </a:t>
            </a:r>
            <a:r>
              <a:rPr lang="en-US" dirty="0" err="1" smtClean="0"/>
              <a:t>setara</a:t>
            </a:r>
            <a:r>
              <a:rPr lang="en-US" dirty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u="sng" dirty="0" err="1" smtClean="0"/>
              <a:t>Metode</a:t>
            </a:r>
            <a:r>
              <a:rPr lang="en-US" u="sng" dirty="0" smtClean="0"/>
              <a:t> </a:t>
            </a:r>
            <a:r>
              <a:rPr lang="en-US" u="sng" dirty="0" err="1" smtClean="0"/>
              <a:t>dialektik</a:t>
            </a:r>
            <a:r>
              <a:rPr lang="en-US" u="sng" dirty="0" smtClean="0"/>
              <a:t> </a:t>
            </a:r>
            <a:r>
              <a:rPr lang="en-US" u="sng" dirty="0" err="1" smtClean="0"/>
              <a:t>membebaskan</a:t>
            </a:r>
            <a:r>
              <a:rPr lang="en-US" u="sng" dirty="0" smtClean="0"/>
              <a:t> orang </a:t>
            </a:r>
            <a:r>
              <a:rPr lang="en-US" u="sng" dirty="0" err="1" smtClean="0"/>
              <a:t>dari</a:t>
            </a:r>
            <a:r>
              <a:rPr lang="en-US" u="sng" dirty="0" smtClean="0"/>
              <a:t> </a:t>
            </a:r>
            <a:r>
              <a:rPr lang="en-US" u="sng" dirty="0" err="1" smtClean="0"/>
              <a:t>sikap</a:t>
            </a:r>
            <a:r>
              <a:rPr lang="en-US" u="sng" dirty="0" smtClean="0"/>
              <a:t> </a:t>
            </a:r>
            <a:r>
              <a:rPr lang="en-US" u="sng" dirty="0" err="1" smtClean="0"/>
              <a:t>subjektivisme</a:t>
            </a:r>
            <a:r>
              <a:rPr lang="en-US" dirty="0" smtClean="0"/>
              <a:t>.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dialektik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melingkar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>,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sintesis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gilirannya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tesis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sintesis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antitesis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796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perkataan</a:t>
            </a:r>
            <a:r>
              <a:rPr lang="en-US" dirty="0" smtClean="0"/>
              <a:t> lain, </a:t>
            </a:r>
            <a:r>
              <a:rPr lang="en-US" dirty="0" err="1" smtClean="0"/>
              <a:t>tesis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antitesis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tataran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  <a:r>
              <a:rPr lang="en-US" dirty="0" err="1" smtClean="0"/>
              <a:t>Dialektika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, </a:t>
            </a:r>
            <a:r>
              <a:rPr lang="en-US" dirty="0" err="1" smtClean="0"/>
              <a:t>dikomposisikan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totalitas</a:t>
            </a:r>
            <a:r>
              <a:rPr lang="en-US" dirty="0"/>
              <a:t> </a:t>
            </a:r>
            <a:r>
              <a:rPr lang="en-US" dirty="0" smtClean="0"/>
              <a:t>(Absolut).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seolah-olah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,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gilirannya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dikondisikan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totalitas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Marx, </a:t>
            </a:r>
            <a:r>
              <a:rPr lang="en-US" dirty="0" err="1" smtClean="0"/>
              <a:t>objek-objek</a:t>
            </a:r>
            <a:r>
              <a:rPr lang="en-US" dirty="0" smtClean="0"/>
              <a:t> yang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yang </a:t>
            </a:r>
            <a:r>
              <a:rPr lang="en-US" dirty="0" err="1" smtClean="0"/>
              <a:t>diterjemahkan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alienasi</a:t>
            </a:r>
            <a:r>
              <a:rPr lang="en-US" dirty="0" smtClean="0"/>
              <a:t>,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terputus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. </a:t>
            </a:r>
            <a:r>
              <a:rPr lang="en-US" dirty="0" err="1" smtClean="0"/>
              <a:t>Disamping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Marx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mendekonstruksi</a:t>
            </a:r>
            <a:r>
              <a:rPr lang="en-US" dirty="0" smtClean="0"/>
              <a:t> </a:t>
            </a:r>
            <a:r>
              <a:rPr lang="en-US" dirty="0" err="1" smtClean="0"/>
              <a:t>proposisi</a:t>
            </a:r>
            <a:r>
              <a:rPr lang="en-US" dirty="0" smtClean="0"/>
              <a:t> Hegelian, </a:t>
            </a:r>
            <a:r>
              <a:rPr lang="en-US" dirty="0" err="1" smtClean="0"/>
              <a:t>yaitu</a:t>
            </a:r>
            <a:r>
              <a:rPr lang="en-US" dirty="0" smtClean="0"/>
              <a:t> “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” </a:t>
            </a:r>
            <a:r>
              <a:rPr lang="en-US" dirty="0" err="1" smtClean="0"/>
              <a:t>menjadi</a:t>
            </a:r>
            <a:r>
              <a:rPr lang="en-US" dirty="0" smtClean="0"/>
              <a:t> “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material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penentu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”.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414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Seni</a:t>
            </a:r>
            <a:r>
              <a:rPr lang="en-US" dirty="0" smtClean="0"/>
              <a:t>, agama,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roh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lain, </a:t>
            </a:r>
            <a:r>
              <a:rPr lang="en-US" dirty="0" err="1" smtClean="0"/>
              <a:t>seni</a:t>
            </a:r>
            <a:r>
              <a:rPr lang="en-US" dirty="0" smtClean="0"/>
              <a:t>, agama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yang Absolut. </a:t>
            </a:r>
          </a:p>
          <a:p>
            <a:pPr marL="0" indent="0">
              <a:buNone/>
            </a:pP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agama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yang Absolut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konseptual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Perbedaannya</a:t>
            </a:r>
            <a:r>
              <a:rPr lang="en-US" dirty="0" smtClean="0"/>
              <a:t>, 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kesenian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keselarasan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lahiriah</a:t>
            </a:r>
            <a:r>
              <a:rPr lang="en-US" dirty="0" smtClean="0"/>
              <a:t>, agama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keselarasan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batiniah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Roh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 (Absolut),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4102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968" y="1487425"/>
            <a:ext cx="7259574" cy="4181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Idealisme</a:t>
            </a:r>
            <a:r>
              <a:rPr lang="en-US" dirty="0" smtClean="0"/>
              <a:t> Hegel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 </a:t>
            </a:r>
            <a:r>
              <a:rPr lang="en-US" dirty="0" err="1" smtClean="0"/>
              <a:t>idealisme</a:t>
            </a:r>
            <a:r>
              <a:rPr lang="en-US" dirty="0" smtClean="0"/>
              <a:t> </a:t>
            </a:r>
            <a:r>
              <a:rPr lang="en-US" dirty="0" err="1" smtClean="0"/>
              <a:t>Jerman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ide, </a:t>
            </a:r>
            <a:r>
              <a:rPr lang="en-US" dirty="0" err="1" smtClean="0"/>
              <a:t>rasionalitas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diwujudkan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diindra</a:t>
            </a:r>
            <a:r>
              <a:rPr lang="en-US" dirty="0" smtClean="0"/>
              <a:t>. </a:t>
            </a:r>
            <a:r>
              <a:rPr lang="en-US" dirty="0" err="1" smtClean="0"/>
              <a:t>Kedudukannya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di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jasmani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rohani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Hegel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b="1" i="1" dirty="0" err="1" smtClean="0"/>
              <a:t>seni</a:t>
            </a:r>
            <a:r>
              <a:rPr lang="en-US" b="1" i="1" dirty="0" smtClean="0"/>
              <a:t> </a:t>
            </a:r>
            <a:r>
              <a:rPr lang="en-US" b="1" i="1" dirty="0" err="1" smtClean="0"/>
              <a:t>simbolik</a:t>
            </a:r>
            <a:r>
              <a:rPr lang="en-US" b="1" i="1" dirty="0" smtClean="0"/>
              <a:t>, </a:t>
            </a:r>
            <a:r>
              <a:rPr lang="en-US" b="1" i="1" dirty="0" err="1" smtClean="0"/>
              <a:t>seni</a:t>
            </a:r>
            <a:r>
              <a:rPr lang="en-US" b="1" i="1" dirty="0" smtClean="0"/>
              <a:t> </a:t>
            </a:r>
            <a:r>
              <a:rPr lang="en-US" b="1" i="1" dirty="0" err="1" smtClean="0"/>
              <a:t>klasik</a:t>
            </a:r>
            <a:r>
              <a:rPr lang="en-US" b="1" i="1" dirty="0" smtClean="0"/>
              <a:t>,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b="1" i="1" dirty="0" err="1" smtClean="0"/>
              <a:t>seni</a:t>
            </a:r>
            <a:r>
              <a:rPr lang="en-US" b="1" i="1" dirty="0" smtClean="0"/>
              <a:t> </a:t>
            </a:r>
            <a:r>
              <a:rPr lang="en-US" b="1" i="1" dirty="0" err="1" smtClean="0"/>
              <a:t>romantik</a:t>
            </a:r>
            <a:r>
              <a:rPr lang="en-US" b="1" i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848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rasionalitas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sifat-sifatnya</a:t>
            </a:r>
            <a:r>
              <a:rPr lang="en-US" dirty="0" smtClean="0"/>
              <a:t>, </a:t>
            </a:r>
            <a:r>
              <a:rPr lang="en-US" dirty="0" err="1" smtClean="0"/>
              <a:t>burung</a:t>
            </a:r>
            <a:r>
              <a:rPr lang="en-US" dirty="0" smtClean="0"/>
              <a:t> </a:t>
            </a:r>
            <a:r>
              <a:rPr lang="en-US" dirty="0" err="1" smtClean="0"/>
              <a:t>merpati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perdamaian</a:t>
            </a:r>
            <a:r>
              <a:rPr lang="en-US" dirty="0" smtClean="0"/>
              <a:t>.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agama Kristen, </a:t>
            </a:r>
            <a:r>
              <a:rPr lang="en-US" dirty="0" err="1" smtClean="0"/>
              <a:t>burung</a:t>
            </a:r>
            <a:r>
              <a:rPr lang="en-US" dirty="0" smtClean="0"/>
              <a:t> </a:t>
            </a:r>
            <a:r>
              <a:rPr lang="en-US" dirty="0" err="1" smtClean="0"/>
              <a:t>merpati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Roh</a:t>
            </a:r>
            <a:r>
              <a:rPr lang="en-US" dirty="0" smtClean="0"/>
              <a:t> Kudus.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keperkasaannya</a:t>
            </a:r>
            <a:r>
              <a:rPr lang="en-US" dirty="0" smtClean="0"/>
              <a:t>,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burung</a:t>
            </a:r>
            <a:r>
              <a:rPr lang="en-US" dirty="0" smtClean="0"/>
              <a:t> </a:t>
            </a:r>
            <a:r>
              <a:rPr lang="en-US" dirty="0" err="1" smtClean="0"/>
              <a:t>garuda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, </a:t>
            </a:r>
            <a:r>
              <a:rPr lang="en-US" dirty="0" err="1" smtClean="0"/>
              <a:t>patung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ideal,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romantis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subjektivitas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dialektis</a:t>
            </a:r>
            <a:r>
              <a:rPr lang="en-US" dirty="0" smtClean="0"/>
              <a:t>,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‘moment’ </a:t>
            </a:r>
            <a:r>
              <a:rPr lang="en-US" dirty="0" err="1" smtClean="0"/>
              <a:t>tertentu</a:t>
            </a:r>
            <a:r>
              <a:rPr lang="en-US" dirty="0" smtClean="0"/>
              <a:t> (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dialektis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), </a:t>
            </a:r>
            <a:r>
              <a:rPr lang="en-US" dirty="0" err="1" smtClean="0"/>
              <a:t>perkembangn</a:t>
            </a:r>
            <a:r>
              <a:rPr lang="en-US" dirty="0" smtClean="0"/>
              <a:t> </a:t>
            </a:r>
            <a:r>
              <a:rPr lang="en-US" dirty="0" err="1" smtClean="0"/>
              <a:t>Roh</a:t>
            </a:r>
            <a:r>
              <a:rPr lang="en-US" dirty="0" smtClean="0"/>
              <a:t> (Spirit)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kesempurnaan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sempurna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8726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historis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orang,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semata-mata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keindahanannya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luhur</a:t>
            </a:r>
            <a:r>
              <a:rPr lang="en-US" dirty="0" smtClean="0"/>
              <a:t>. 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ide-ide yang paling </a:t>
            </a:r>
            <a:r>
              <a:rPr lang="en-US" dirty="0" err="1" smtClean="0"/>
              <a:t>dihargai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,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terasing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masyarakatnya</a:t>
            </a:r>
            <a:r>
              <a:rPr lang="en-US" dirty="0" smtClean="0"/>
              <a:t>. </a:t>
            </a:r>
            <a:r>
              <a:rPr lang="en-US" i="1" dirty="0" err="1" smtClean="0"/>
              <a:t>Perbedaan</a:t>
            </a:r>
            <a:r>
              <a:rPr lang="en-US" i="1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Hegel.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pulalah</a:t>
            </a:r>
            <a:r>
              <a:rPr lang="en-US" dirty="0" smtClean="0"/>
              <a:t> yang </a:t>
            </a:r>
            <a:r>
              <a:rPr lang="en-US" dirty="0" err="1" smtClean="0"/>
              <a:t>diadopsi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POSTMODERNISME.</a:t>
            </a:r>
          </a:p>
        </p:txBody>
      </p:sp>
    </p:spTree>
    <p:extLst>
      <p:ext uri="{BB962C8B-B14F-4D97-AF65-F5344CB8AC3E}">
        <p14:creationId xmlns:p14="http://schemas.microsoft.com/office/powerpoint/2010/main" val="85211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5850" y="1194816"/>
            <a:ext cx="3711702" cy="53522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Salah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kritik</a:t>
            </a:r>
            <a:r>
              <a:rPr lang="en-US" dirty="0" smtClean="0"/>
              <a:t>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smtClean="0"/>
              <a:t>Arthur Schopenhauer</a:t>
            </a:r>
            <a:r>
              <a:rPr lang="en-US" dirty="0" smtClean="0"/>
              <a:t> (1788-1860).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Diduga</a:t>
            </a:r>
            <a:r>
              <a:rPr lang="en-US" dirty="0" smtClean="0"/>
              <a:t> Schopenhauer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Kant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fenomenologi</a:t>
            </a:r>
            <a:r>
              <a:rPr lang="en-US" dirty="0" smtClean="0"/>
              <a:t>,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fenomen</a:t>
            </a:r>
            <a:r>
              <a:rPr lang="en-US" dirty="0" smtClean="0"/>
              <a:t> (</a:t>
            </a:r>
            <a:r>
              <a:rPr lang="en-US" dirty="0" err="1" smtClean="0"/>
              <a:t>gejala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87168"/>
            <a:ext cx="4547182" cy="341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2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1627</TotalTime>
  <Words>953</Words>
  <Application>Microsoft Macintosh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Arial</vt:lpstr>
      <vt:lpstr>Office Theme</vt:lpstr>
      <vt:lpstr>ESTETIKA Kuliah ke-5 (12 Oktober 2017) Periode Kritika (B)  Mochamad Fauzie, S.Pd., M.Ds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ESTETIKA Kuliah ke-2: Periode Kritika, Relativisme dan Subjektivisme Mochamad Fauzie, S.Pd., M.Ds</dc:title>
  <dc:subject/>
  <dc:creator>Mochamad Fauzie</dc:creator>
  <cp:keywords/>
  <dc:description/>
  <cp:lastModifiedBy>Microsoft Office User</cp:lastModifiedBy>
  <cp:revision>58</cp:revision>
  <dcterms:created xsi:type="dcterms:W3CDTF">2017-10-04T23:29:01Z</dcterms:created>
  <dcterms:modified xsi:type="dcterms:W3CDTF">2018-03-25T17:56:03Z</dcterms:modified>
  <cp:category/>
</cp:coreProperties>
</file>