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4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/>
    <p:restoredTop sz="95439"/>
  </p:normalViewPr>
  <p:slideViewPr>
    <p:cSldViewPr snapToGrid="0" snapToObjects="1">
      <p:cViewPr varScale="1">
        <p:scale>
          <a:sx n="91" d="100"/>
          <a:sy n="91" d="100"/>
        </p:scale>
        <p:origin x="1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7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5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3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561513"/>
            <a:ext cx="7581588" cy="47548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ESTETIKA</a:t>
            </a:r>
            <a:br>
              <a:rPr lang="en-US" dirty="0" smtClean="0"/>
            </a:br>
            <a:r>
              <a:rPr lang="en-US" sz="4000" dirty="0" err="1">
                <a:solidFill>
                  <a:srgbClr val="C00000"/>
                </a:solidFill>
                <a:latin typeface="+mn-lt"/>
              </a:rPr>
              <a:t>Kuliah</a:t>
            </a:r>
            <a:r>
              <a:rPr lang="en-US" sz="4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+mn-lt"/>
              </a:rPr>
              <a:t>ke-6</a:t>
            </a:r>
            <a:br>
              <a:rPr lang="en-US" sz="4000" dirty="0" smtClean="0">
                <a:solidFill>
                  <a:srgbClr val="C00000"/>
                </a:solidFill>
                <a:latin typeface="+mn-lt"/>
              </a:rPr>
            </a:br>
            <a:r>
              <a:rPr lang="en-US" sz="3100" dirty="0">
                <a:latin typeface="+mn-lt"/>
              </a:rPr>
              <a:t>(19 Oktober 2017)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latin typeface="+mn-lt"/>
              </a:rPr>
            </a:br>
            <a:r>
              <a:rPr lang="en-US" sz="3600" dirty="0" err="1">
                <a:latin typeface="+mn-lt"/>
              </a:rPr>
              <a:t>Sejarah Estetika: </a:t>
            </a:r>
            <a:br>
              <a:rPr lang="en-US" sz="3600" dirty="0" err="1">
                <a:latin typeface="+mn-lt"/>
              </a:rPr>
            </a:br>
            <a:r>
              <a:rPr lang="en-US" sz="4400" b="1" dirty="0" err="1">
                <a:latin typeface="+mn-lt"/>
              </a:rPr>
              <a:t>P</a:t>
            </a:r>
            <a:r>
              <a:rPr lang="en-US" sz="4400" b="1" dirty="0" err="1" smtClean="0">
                <a:latin typeface="+mn-lt"/>
              </a:rPr>
              <a:t>eriode</a:t>
            </a:r>
            <a:r>
              <a:rPr lang="en-U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Positivisme</a:t>
            </a:r>
            <a:r>
              <a:rPr lang="en-U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atau</a:t>
            </a:r>
            <a:r>
              <a:rPr lang="en-U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Ilmiah</a:t>
            </a:r>
            <a:r>
              <a:rPr lang="en-US" sz="4400" b="1" dirty="0" smtClean="0">
                <a:latin typeface="+mn-lt"/>
              </a:rPr>
              <a:t>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2800" b="1" dirty="0" err="1" smtClean="0"/>
              <a:t>Mochamad</a:t>
            </a:r>
            <a:r>
              <a:rPr lang="en-US" sz="2800" b="1" dirty="0" smtClean="0"/>
              <a:t> </a:t>
            </a:r>
            <a:r>
              <a:rPr lang="en-US" sz="2800" b="1" dirty="0" err="1"/>
              <a:t>Fauzie</a:t>
            </a:r>
            <a:r>
              <a:rPr lang="en-US" sz="2800" b="1" dirty="0"/>
              <a:t>, </a:t>
            </a:r>
            <a:r>
              <a:rPr lang="en-US" sz="2800" b="1" dirty="0" err="1"/>
              <a:t>S.Pd</a:t>
            </a:r>
            <a:r>
              <a:rPr lang="en-US" sz="2800" b="1" dirty="0"/>
              <a:t>., </a:t>
            </a:r>
            <a:r>
              <a:rPr lang="en-US" sz="2800" b="1" dirty="0" smtClean="0"/>
              <a:t>M.Ds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2325" b="1" dirty="0" smtClean="0"/>
              <a:t/>
            </a:r>
            <a:br>
              <a:rPr lang="en-US" sz="2325" b="1" dirty="0" smtClean="0"/>
            </a:br>
            <a:endParaRPr lang="en-US" sz="2325" b="1" dirty="0"/>
          </a:p>
        </p:txBody>
      </p:sp>
    </p:spTree>
    <p:extLst>
      <p:ext uri="{BB962C8B-B14F-4D97-AF65-F5344CB8AC3E}">
        <p14:creationId xmlns:p14="http://schemas.microsoft.com/office/powerpoint/2010/main" val="6806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ttga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, Fechner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kabur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. </a:t>
            </a:r>
            <a:r>
              <a:rPr lang="en-US" b="1" dirty="0" err="1" smtClean="0"/>
              <a:t>Estetika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i="1" dirty="0" smtClean="0"/>
              <a:t>(von </a:t>
            </a:r>
            <a:r>
              <a:rPr lang="en-US" b="1" i="1" dirty="0" err="1" smtClean="0"/>
              <a:t>unten</a:t>
            </a:r>
            <a:r>
              <a:rPr lang="en-US" b="1" i="1" dirty="0" smtClean="0"/>
              <a:t> </a:t>
            </a:r>
            <a:r>
              <a:rPr lang="en-US" b="1" i="1" dirty="0" err="1" smtClean="0"/>
              <a:t>nach</a:t>
            </a:r>
            <a:r>
              <a:rPr lang="en-US" b="1" i="1" dirty="0" smtClean="0"/>
              <a:t> </a:t>
            </a:r>
            <a:r>
              <a:rPr lang="en-US" b="1" i="1" dirty="0" err="1" smtClean="0"/>
              <a:t>oben</a:t>
            </a:r>
            <a:r>
              <a:rPr lang="en-US" b="1" i="1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positip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Auguste</a:t>
            </a:r>
            <a:r>
              <a:rPr lang="en-US" dirty="0" smtClean="0"/>
              <a:t> Comte.</a:t>
            </a:r>
          </a:p>
          <a:p>
            <a:pPr marL="0" indent="0">
              <a:buNone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dikata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: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. Akan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meragukan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ditundukkannya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9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pembahas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positivis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berkeyakinan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menginsyafi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mengawinkan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idea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: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yang </a:t>
            </a:r>
            <a:r>
              <a:rPr lang="en-US" i="1" dirty="0" err="1" smtClean="0"/>
              <a:t>memadukan</a:t>
            </a:r>
            <a:r>
              <a:rPr lang="en-US" i="1" dirty="0" smtClean="0"/>
              <a:t> </a:t>
            </a:r>
            <a:r>
              <a:rPr lang="en-US" i="1" dirty="0" err="1" smtClean="0"/>
              <a:t>antara</a:t>
            </a:r>
            <a:r>
              <a:rPr lang="en-US" i="1" dirty="0" smtClean="0"/>
              <a:t> </a:t>
            </a:r>
            <a:r>
              <a:rPr lang="en-US" i="1" dirty="0" err="1" smtClean="0"/>
              <a:t>tuntutan-tuntutan</a:t>
            </a:r>
            <a:r>
              <a:rPr lang="en-US" i="1" dirty="0" smtClean="0"/>
              <a:t> </a:t>
            </a:r>
            <a:r>
              <a:rPr lang="en-US" i="1" dirty="0" err="1" smtClean="0"/>
              <a:t>pemikiran</a:t>
            </a:r>
            <a:r>
              <a:rPr lang="en-US" i="1" dirty="0" smtClean="0"/>
              <a:t> </a:t>
            </a:r>
            <a:r>
              <a:rPr lang="en-US" i="1" dirty="0" err="1" smtClean="0"/>
              <a:t>filosofis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keharusan</a:t>
            </a:r>
            <a:r>
              <a:rPr lang="en-US" i="1" dirty="0" smtClean="0"/>
              <a:t>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penyelidikan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positif</a:t>
            </a:r>
            <a:r>
              <a:rPr lang="en-US" i="1" dirty="0" smtClean="0"/>
              <a:t> yang </a:t>
            </a:r>
            <a:r>
              <a:rPr lang="en-US" i="1" dirty="0" err="1" smtClean="0"/>
              <a:t>terdapat</a:t>
            </a:r>
            <a:r>
              <a:rPr lang="en-US" i="1" dirty="0" smtClean="0"/>
              <a:t> di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ilmu</a:t>
            </a:r>
            <a:r>
              <a:rPr lang="en-US" i="1" dirty="0" smtClean="0"/>
              <a:t> </a:t>
            </a:r>
            <a:r>
              <a:rPr lang="en-US" i="1" dirty="0" err="1" smtClean="0"/>
              <a:t>jiwa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ilmu</a:t>
            </a:r>
            <a:r>
              <a:rPr lang="en-US" i="1" dirty="0" smtClean="0"/>
              <a:t> </a:t>
            </a:r>
            <a:r>
              <a:rPr lang="en-US" i="1" dirty="0" err="1" smtClean="0"/>
              <a:t>masyarakat</a:t>
            </a:r>
            <a:r>
              <a:rPr lang="en-US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41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Etienne</a:t>
            </a:r>
            <a:r>
              <a:rPr lang="en-US" dirty="0" smtClean="0"/>
              <a:t> </a:t>
            </a:r>
            <a:r>
              <a:rPr lang="en-US" dirty="0" err="1" smtClean="0"/>
              <a:t>Souriau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, masa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berkesudahan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u="sng" dirty="0" err="1" smtClean="0"/>
              <a:t>skenpoetique</a:t>
            </a:r>
            <a:r>
              <a:rPr lang="en-US" dirty="0" smtClean="0"/>
              <a:t> (</a:t>
            </a:r>
            <a:r>
              <a:rPr lang="en-US" dirty="0" err="1" smtClean="0"/>
              <a:t>skeupuitis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puitis</a:t>
            </a:r>
            <a:r>
              <a:rPr lang="en-US" dirty="0" smtClean="0"/>
              <a:t>)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.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pengetahun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(forma-forma) </a:t>
            </a:r>
            <a:r>
              <a:rPr lang="en-US" dirty="0" err="1" smtClean="0"/>
              <a:t>barang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menjelma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forma yang </a:t>
            </a:r>
            <a:r>
              <a:rPr lang="en-US" dirty="0" err="1" smtClean="0"/>
              <a:t>tersembunyi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u="sng" dirty="0" smtClean="0"/>
              <a:t>universal</a:t>
            </a:r>
            <a:r>
              <a:rPr lang="en-US" dirty="0" smtClean="0"/>
              <a:t>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memperdalam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. “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sajalah</a:t>
            </a:r>
            <a:r>
              <a:rPr lang="en-US" dirty="0" smtClean="0"/>
              <a:t> yang 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.”  </a:t>
            </a:r>
          </a:p>
        </p:txBody>
      </p:sp>
    </p:spTree>
    <p:extLst>
      <p:ext uri="{BB962C8B-B14F-4D97-AF65-F5344CB8AC3E}">
        <p14:creationId xmlns:p14="http://schemas.microsoft.com/office/powerpoint/2010/main" val="15410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lain.</a:t>
            </a:r>
          </a:p>
          <a:p>
            <a:pPr marL="0" indent="0">
              <a:buNone/>
            </a:pP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: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kebaikan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bersandar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;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hukum-hukum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meramal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di masa </a:t>
            </a:r>
            <a:r>
              <a:rPr lang="en-US" dirty="0" err="1" smtClean="0"/>
              <a:t>depan</a:t>
            </a:r>
            <a:r>
              <a:rPr lang="en-US" dirty="0" smtClean="0"/>
              <a:t>,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penilaian-penilaian</a:t>
            </a:r>
            <a:r>
              <a:rPr lang="en-US" dirty="0" smtClean="0"/>
              <a:t> yang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meraba-raba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72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terbagi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tiga</a:t>
            </a:r>
            <a:r>
              <a:rPr lang="en-US" sz="3200" dirty="0" smtClean="0"/>
              <a:t>: </a:t>
            </a:r>
          </a:p>
          <a:p>
            <a:pPr marL="0" indent="0">
              <a:buNone/>
            </a:pPr>
            <a:r>
              <a:rPr lang="en-US" sz="3200" b="1" dirty="0" err="1"/>
              <a:t>L</a:t>
            </a:r>
            <a:r>
              <a:rPr lang="en-US" sz="3200" b="1" dirty="0" err="1" smtClean="0"/>
              <a:t>ogika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 smtClean="0"/>
              <a:t>kebenaran</a:t>
            </a:r>
            <a:r>
              <a:rPr lang="en-US" sz="3200" dirty="0" smtClean="0"/>
              <a:t>, </a:t>
            </a:r>
          </a:p>
          <a:p>
            <a:pPr marL="0" indent="0">
              <a:buNone/>
            </a:pPr>
            <a:r>
              <a:rPr lang="en-US" sz="3200" b="1" dirty="0" err="1"/>
              <a:t>E</a:t>
            </a:r>
            <a:r>
              <a:rPr lang="en-US" sz="3200" b="1" dirty="0" err="1" smtClean="0"/>
              <a:t>tika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 smtClean="0"/>
              <a:t>kebaikan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b="1" dirty="0" err="1"/>
              <a:t>E</a:t>
            </a:r>
            <a:r>
              <a:rPr lang="en-US" sz="3200" b="1" dirty="0" err="1" smtClean="0"/>
              <a:t>stetika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 smtClean="0"/>
              <a:t>keindahan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r>
              <a:rPr lang="en-US" sz="3200" dirty="0" err="1" smtClean="0"/>
              <a:t>Ilmu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 </a:t>
            </a:r>
            <a:r>
              <a:rPr lang="en-US" sz="3200" dirty="0" err="1" smtClean="0"/>
              <a:t>adakalanya</a:t>
            </a:r>
            <a:r>
              <a:rPr lang="en-US" sz="3200" dirty="0" smtClean="0"/>
              <a:t>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keindahan</a:t>
            </a:r>
            <a:r>
              <a:rPr lang="en-US" sz="3200" dirty="0" smtClean="0"/>
              <a:t>,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  <a:r>
              <a:rPr lang="en-US" sz="3200" dirty="0" err="1" smtClean="0"/>
              <a:t>sebutan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masa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tidaklah</a:t>
            </a:r>
            <a:r>
              <a:rPr lang="en-US" sz="3200" dirty="0" smtClean="0"/>
              <a:t> </a:t>
            </a:r>
            <a:r>
              <a:rPr lang="en-US" sz="3200" dirty="0" err="1" smtClean="0"/>
              <a:t>tepat</a:t>
            </a:r>
            <a:r>
              <a:rPr lang="en-US" sz="3200" dirty="0" smtClean="0"/>
              <a:t>, </a:t>
            </a:r>
            <a:r>
              <a:rPr lang="en-US" sz="3200" dirty="0" err="1" smtClean="0"/>
              <a:t>sebab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 smtClean="0"/>
              <a:t>estetika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terbatas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keindahan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kecantikan</a:t>
            </a:r>
            <a:r>
              <a:rPr lang="en-US" sz="3200" dirty="0" smtClean="0"/>
              <a:t>,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menyangkut</a:t>
            </a:r>
            <a:r>
              <a:rPr lang="en-US" sz="3200" dirty="0" smtClean="0"/>
              <a:t> </a:t>
            </a:r>
            <a:r>
              <a:rPr lang="en-US" sz="3200" dirty="0" err="1" smtClean="0"/>
              <a:t>filsafat</a:t>
            </a:r>
            <a:r>
              <a:rPr lang="en-US" sz="3200" dirty="0" smtClean="0"/>
              <a:t> </a:t>
            </a:r>
            <a:r>
              <a:rPr lang="en-US" sz="3200" dirty="0" err="1" smtClean="0"/>
              <a:t>seni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.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estetika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uraian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i="1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err="1" smtClean="0"/>
              <a:t>metode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estetika</a:t>
            </a:r>
            <a:r>
              <a:rPr lang="en-US" dirty="0" smtClean="0"/>
              <a:t>. </a:t>
            </a:r>
          </a:p>
          <a:p>
            <a:pPr marL="0" indent="0" algn="ctr">
              <a:buNone/>
            </a:pPr>
            <a:r>
              <a:rPr lang="en-US" dirty="0" smtClean="0"/>
              <a:t>_________</a:t>
            </a:r>
          </a:p>
        </p:txBody>
      </p:sp>
    </p:spTree>
    <p:extLst>
      <p:ext uri="{BB962C8B-B14F-4D97-AF65-F5344CB8AC3E}">
        <p14:creationId xmlns:p14="http://schemas.microsoft.com/office/powerpoint/2010/main" val="8521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62" y="443753"/>
            <a:ext cx="7540284" cy="50989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Kita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belakangan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Fechner.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b="1" dirty="0" err="1" smtClean="0"/>
              <a:t>estetika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),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b="1" dirty="0" err="1" smtClean="0"/>
              <a:t>estetika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eksperimental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b="1" dirty="0" err="1" smtClean="0"/>
              <a:t>estetika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dirty="0" smtClean="0"/>
              <a:t> (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masa </a:t>
            </a:r>
            <a:r>
              <a:rPr lang="en-US" dirty="0" err="1" smtClean="0"/>
              <a:t>sekarang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eriod"/>
            </a:pPr>
            <a:r>
              <a:rPr lang="en-US" sz="3000" b="1" dirty="0" err="1" smtClean="0"/>
              <a:t>Estetika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Atas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(van </a:t>
            </a:r>
            <a:r>
              <a:rPr lang="en-US" sz="3000" b="1" i="1" dirty="0" err="1" smtClean="0"/>
              <a:t>oben</a:t>
            </a:r>
            <a:r>
              <a:rPr lang="en-US" sz="3000" b="1" i="1" dirty="0" smtClean="0"/>
              <a:t>)  </a:t>
            </a:r>
          </a:p>
          <a:p>
            <a:pPr marL="0" indent="0">
              <a:buNone/>
            </a:pPr>
            <a:r>
              <a:rPr lang="en-US" sz="3000" dirty="0" smtClean="0"/>
              <a:t>Di </a:t>
            </a:r>
            <a:r>
              <a:rPr lang="en-US" sz="3000" dirty="0" err="1" smtClean="0"/>
              <a:t>sini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membicarakan</a:t>
            </a:r>
            <a:r>
              <a:rPr lang="en-US" sz="3000" dirty="0" smtClean="0"/>
              <a:t> para </a:t>
            </a:r>
            <a:r>
              <a:rPr lang="en-US" sz="3000" dirty="0" err="1" smtClean="0"/>
              <a:t>ahli</a:t>
            </a:r>
            <a:r>
              <a:rPr lang="en-US" sz="3000" dirty="0" smtClean="0"/>
              <a:t> </a:t>
            </a:r>
            <a:r>
              <a:rPr lang="en-US" sz="3000" dirty="0" err="1" smtClean="0"/>
              <a:t>pikir</a:t>
            </a:r>
            <a:r>
              <a:rPr lang="en-US" sz="3000" dirty="0" smtClean="0"/>
              <a:t> </a:t>
            </a:r>
            <a:r>
              <a:rPr lang="en-US" sz="3000" dirty="0" err="1" smtClean="0"/>
              <a:t>Eropa</a:t>
            </a:r>
            <a:r>
              <a:rPr lang="en-US" sz="3000" dirty="0" smtClean="0"/>
              <a:t> </a:t>
            </a:r>
            <a:r>
              <a:rPr lang="en-US" sz="3000" dirty="0" err="1" smtClean="0"/>
              <a:t>teoretis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akihr</a:t>
            </a:r>
            <a:r>
              <a:rPr lang="en-US" sz="3000" dirty="0" smtClean="0"/>
              <a:t> </a:t>
            </a:r>
            <a:r>
              <a:rPr lang="en-US" sz="3000" dirty="0" err="1" smtClean="0"/>
              <a:t>abad</a:t>
            </a:r>
            <a:r>
              <a:rPr lang="en-US" sz="3000" dirty="0" smtClean="0"/>
              <a:t> ke-19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awal</a:t>
            </a:r>
            <a:r>
              <a:rPr lang="en-US" sz="3000" dirty="0" smtClean="0"/>
              <a:t> </a:t>
            </a:r>
            <a:r>
              <a:rPr lang="en-US" sz="3000" dirty="0" err="1" smtClean="0"/>
              <a:t>abad</a:t>
            </a:r>
            <a:r>
              <a:rPr lang="en-US" sz="3000" dirty="0" smtClean="0"/>
              <a:t> ke-20. </a:t>
            </a:r>
          </a:p>
          <a:p>
            <a:pPr marL="0" indent="0">
              <a:buNone/>
            </a:pPr>
            <a:r>
              <a:rPr lang="en-US" sz="3000" dirty="0" err="1" smtClean="0"/>
              <a:t>Tokohnya</a:t>
            </a:r>
            <a:r>
              <a:rPr lang="en-US" sz="3000" dirty="0" smtClean="0"/>
              <a:t>: </a:t>
            </a:r>
            <a:r>
              <a:rPr lang="en-US" sz="3000" b="1" dirty="0" smtClean="0"/>
              <a:t>Paul</a:t>
            </a:r>
            <a:r>
              <a:rPr lang="en-US" sz="3000" dirty="0" smtClean="0"/>
              <a:t> </a:t>
            </a:r>
            <a:r>
              <a:rPr lang="en-US" sz="3000" dirty="0" err="1" smtClean="0"/>
              <a:t>Souriau</a:t>
            </a:r>
            <a:r>
              <a:rPr lang="en-US" sz="3000" dirty="0" smtClean="0"/>
              <a:t> (</a:t>
            </a:r>
            <a:r>
              <a:rPr lang="en-US" sz="3000" dirty="0" err="1" smtClean="0"/>
              <a:t>Perancis</a:t>
            </a:r>
            <a:r>
              <a:rPr lang="en-US" sz="3000" dirty="0" smtClean="0"/>
              <a:t>)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b="1" dirty="0" smtClean="0"/>
              <a:t>Tolstoy</a:t>
            </a:r>
            <a:r>
              <a:rPr lang="en-US" sz="3000" dirty="0" smtClean="0"/>
              <a:t> (</a:t>
            </a:r>
            <a:r>
              <a:rPr lang="en-US" sz="3000" dirty="0" err="1" smtClean="0"/>
              <a:t>Rusia</a:t>
            </a:r>
            <a:r>
              <a:rPr lang="en-US" sz="3000" dirty="0" smtClean="0"/>
              <a:t>). </a:t>
            </a:r>
            <a:r>
              <a:rPr lang="en-US" sz="3000" b="1" dirty="0" smtClean="0"/>
              <a:t>Tolstoy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</a:t>
            </a:r>
            <a:r>
              <a:rPr lang="en-US" sz="3000" dirty="0" err="1" smtClean="0"/>
              <a:t>buku</a:t>
            </a:r>
            <a:r>
              <a:rPr lang="en-US" sz="3000" dirty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judul</a:t>
            </a:r>
            <a:r>
              <a:rPr lang="en-US" sz="3000" dirty="0" smtClean="0"/>
              <a:t> “</a:t>
            </a:r>
            <a:r>
              <a:rPr lang="en-US" sz="3000" dirty="0" err="1" smtClean="0"/>
              <a:t>Apa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 smtClean="0"/>
              <a:t> </a:t>
            </a:r>
            <a:r>
              <a:rPr lang="en-US" sz="3000" dirty="0" err="1" smtClean="0"/>
              <a:t>Seni</a:t>
            </a:r>
            <a:r>
              <a:rPr lang="en-US" sz="3000" dirty="0" smtClean="0"/>
              <a:t>?”. </a:t>
            </a:r>
            <a:r>
              <a:rPr lang="en-US" sz="3000" dirty="0" err="1" smtClean="0"/>
              <a:t>Ia</a:t>
            </a:r>
            <a:r>
              <a:rPr lang="en-US" sz="3000" dirty="0" smtClean="0"/>
              <a:t> </a:t>
            </a:r>
            <a:r>
              <a:rPr lang="en-US" sz="3000" dirty="0" err="1" smtClean="0"/>
              <a:t>memberi</a:t>
            </a:r>
            <a:r>
              <a:rPr lang="en-US" sz="3000" dirty="0" smtClean="0"/>
              <a:t> </a:t>
            </a:r>
            <a:r>
              <a:rPr lang="en-US" sz="3000" dirty="0" err="1" smtClean="0"/>
              <a:t>definisi</a:t>
            </a:r>
            <a:r>
              <a:rPr lang="en-US" sz="3000" dirty="0" smtClean="0"/>
              <a:t> </a:t>
            </a:r>
            <a:r>
              <a:rPr lang="en-US" sz="3000" dirty="0" err="1" smtClean="0"/>
              <a:t>tentang</a:t>
            </a:r>
            <a:r>
              <a:rPr lang="en-US" sz="3000" dirty="0" smtClean="0"/>
              <a:t> proses </a:t>
            </a:r>
            <a:r>
              <a:rPr lang="en-US" sz="3000" dirty="0" err="1" smtClean="0"/>
              <a:t>seni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err="1" smtClean="0"/>
              <a:t>Aktivitas</a:t>
            </a:r>
            <a:r>
              <a:rPr lang="en-US" sz="3000" dirty="0" smtClean="0"/>
              <a:t> </a:t>
            </a:r>
            <a:r>
              <a:rPr lang="en-US" sz="3000" dirty="0" err="1" smtClean="0"/>
              <a:t>seni</a:t>
            </a:r>
            <a:r>
              <a:rPr lang="en-US" sz="3000" dirty="0" smtClean="0"/>
              <a:t> </a:t>
            </a:r>
            <a:r>
              <a:rPr lang="en-US" sz="3000" dirty="0" err="1" smtClean="0"/>
              <a:t>ialah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membangkitkan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diri</a:t>
            </a:r>
            <a:r>
              <a:rPr lang="en-US" sz="3000" dirty="0" smtClean="0"/>
              <a:t> </a:t>
            </a:r>
            <a:r>
              <a:rPr lang="en-US" sz="3000" dirty="0" err="1" smtClean="0"/>
              <a:t>seseorang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perasaan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pernah</a:t>
            </a:r>
            <a:r>
              <a:rPr lang="en-US" sz="3000" dirty="0" smtClean="0"/>
              <a:t> </a:t>
            </a:r>
            <a:r>
              <a:rPr lang="en-US" sz="3000" dirty="0" err="1" smtClean="0"/>
              <a:t>dialaminya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setelah</a:t>
            </a:r>
            <a:r>
              <a:rPr lang="en-US" sz="3000" dirty="0" smtClean="0"/>
              <a:t> </a:t>
            </a:r>
            <a:r>
              <a:rPr lang="en-US" sz="3000" dirty="0" err="1" smtClean="0"/>
              <a:t>perasaan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 smtClean="0"/>
              <a:t> </a:t>
            </a:r>
            <a:r>
              <a:rPr lang="en-US" sz="3000" dirty="0" err="1" smtClean="0"/>
              <a:t>timbul</a:t>
            </a:r>
            <a:r>
              <a:rPr lang="en-US" sz="3000" dirty="0" smtClean="0"/>
              <a:t>, </a:t>
            </a:r>
            <a:r>
              <a:rPr lang="en-US" sz="3000" dirty="0" err="1" smtClean="0"/>
              <a:t>maka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perantaraan</a:t>
            </a:r>
            <a:r>
              <a:rPr lang="en-US" sz="3000" dirty="0" smtClean="0"/>
              <a:t> </a:t>
            </a:r>
            <a:r>
              <a:rPr lang="en-US" sz="3000" dirty="0" err="1" smtClean="0"/>
              <a:t>gerak</a:t>
            </a:r>
            <a:r>
              <a:rPr lang="en-US" sz="3000" dirty="0" smtClean="0"/>
              <a:t>, </a:t>
            </a:r>
            <a:r>
              <a:rPr lang="en-US" sz="3000" dirty="0" err="1" smtClean="0"/>
              <a:t>garis</a:t>
            </a:r>
            <a:r>
              <a:rPr lang="en-US" sz="3000" dirty="0" smtClean="0"/>
              <a:t>, </a:t>
            </a:r>
            <a:r>
              <a:rPr lang="en-US" sz="3000" dirty="0" err="1" smtClean="0"/>
              <a:t>warna</a:t>
            </a:r>
            <a:r>
              <a:rPr lang="en-US" sz="3000" dirty="0" smtClean="0"/>
              <a:t>, </a:t>
            </a:r>
            <a:r>
              <a:rPr lang="en-US" sz="3000" dirty="0" err="1" smtClean="0"/>
              <a:t>suara</a:t>
            </a:r>
            <a:r>
              <a:rPr lang="en-US" sz="3000" dirty="0" smtClean="0"/>
              <a:t>,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bentuk</a:t>
            </a:r>
            <a:r>
              <a:rPr lang="en-US" sz="3000" dirty="0" smtClean="0"/>
              <a:t> kata-kata, </a:t>
            </a:r>
            <a:r>
              <a:rPr lang="en-US" sz="3000" dirty="0" err="1" smtClean="0"/>
              <a:t>perasaan</a:t>
            </a:r>
            <a:r>
              <a:rPr lang="en-US" sz="3000" dirty="0" smtClean="0"/>
              <a:t> </a:t>
            </a:r>
            <a:r>
              <a:rPr lang="en-US" sz="3000" dirty="0" err="1" smtClean="0"/>
              <a:t>tadi</a:t>
            </a:r>
            <a:r>
              <a:rPr lang="en-US" sz="3000" dirty="0" smtClean="0"/>
              <a:t> </a:t>
            </a:r>
            <a:r>
              <a:rPr lang="en-US" sz="3000" dirty="0" err="1" smtClean="0"/>
              <a:t>disampaikan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orang-orang lain agar </a:t>
            </a:r>
            <a:r>
              <a:rPr lang="en-US" sz="3000" dirty="0" err="1" smtClean="0"/>
              <a:t>mereka</a:t>
            </a:r>
            <a:r>
              <a:rPr lang="en-US" sz="3000" dirty="0" smtClean="0"/>
              <a:t> </a:t>
            </a:r>
            <a:r>
              <a:rPr lang="en-US" sz="3000" dirty="0" err="1" smtClean="0"/>
              <a:t>mengalami</a:t>
            </a:r>
            <a:r>
              <a:rPr lang="en-US" sz="3000" dirty="0" smtClean="0"/>
              <a:t> </a:t>
            </a:r>
            <a:r>
              <a:rPr lang="en-US" sz="3000" dirty="0" err="1" smtClean="0"/>
              <a:t>perasaan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sama</a:t>
            </a:r>
            <a:r>
              <a:rPr lang="en-US" sz="3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1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72" y="812894"/>
            <a:ext cx="8274945" cy="550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dirty="0" smtClean="0"/>
              <a:t>Tolstoy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: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eseorang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perantaraan</a:t>
            </a:r>
            <a:r>
              <a:rPr lang="en-US" dirty="0" smtClean="0"/>
              <a:t> </a:t>
            </a:r>
            <a:r>
              <a:rPr lang="en-US" dirty="0" err="1" smtClean="0"/>
              <a:t>lambang-lambang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perasaan-perasaan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, agar orang lain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perasaan-perasaan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mengalaminya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yang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Tolstoy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panyampaian</a:t>
            </a:r>
            <a:r>
              <a:rPr lang="en-US" dirty="0" smtClean="0"/>
              <a:t>. Tolstoy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perasaannya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menyampaikannya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memindahkannya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orang lain. </a:t>
            </a:r>
          </a:p>
        </p:txBody>
      </p:sp>
    </p:spTree>
    <p:extLst>
      <p:ext uri="{BB962C8B-B14F-4D97-AF65-F5344CB8AC3E}">
        <p14:creationId xmlns:p14="http://schemas.microsoft.com/office/powerpoint/2010/main" val="19028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Pertanyaannya</a:t>
            </a:r>
            <a:r>
              <a:rPr lang="en-US" dirty="0" smtClean="0"/>
              <a:t>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perasaannya</a:t>
            </a:r>
            <a:r>
              <a:rPr lang="en-US" dirty="0" smtClean="0"/>
              <a:t>? Tolstoy </a:t>
            </a:r>
            <a:r>
              <a:rPr lang="en-US" dirty="0" err="1" smtClean="0"/>
              <a:t>menjawab</a:t>
            </a:r>
            <a:r>
              <a:rPr lang="en-US" dirty="0" smtClean="0"/>
              <a:t>: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orang.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dusun</a:t>
            </a:r>
            <a:r>
              <a:rPr lang="en-US" dirty="0" smtClean="0"/>
              <a:t> pun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menghargainya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Euripides, Dante, Tasso, Milton, Shakespeare, Bach, Beethoven, Goethe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Haruskah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u="sng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memuji</a:t>
            </a:r>
            <a:r>
              <a:rPr lang="en-US" dirty="0" smtClean="0"/>
              <a:t> </a:t>
            </a:r>
            <a:r>
              <a:rPr lang="en-US" dirty="0" err="1" smtClean="0"/>
              <a:t>dongeng-dongeng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lagu-lagu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nyanyian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orang </a:t>
            </a:r>
            <a:r>
              <a:rPr lang="en-US" dirty="0" err="1" smtClean="0"/>
              <a:t>banyak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Herbert Read </a:t>
            </a:r>
            <a:r>
              <a:rPr lang="en-US" dirty="0" err="1" smtClean="0"/>
              <a:t>menggugat</a:t>
            </a:r>
            <a:r>
              <a:rPr lang="en-US" dirty="0" smtClean="0"/>
              <a:t> Tolstoy. </a:t>
            </a:r>
            <a:r>
              <a:rPr lang="en-US" dirty="0" err="1" smtClean="0"/>
              <a:t>Menurut</a:t>
            </a:r>
            <a:r>
              <a:rPr lang="en-US" dirty="0" smtClean="0"/>
              <a:t> Read,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u="sng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agar orang lain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paling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program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, melodrama, </a:t>
            </a:r>
            <a:r>
              <a:rPr lang="en-US" dirty="0" err="1" smtClean="0"/>
              <a:t>cerita</a:t>
            </a:r>
            <a:r>
              <a:rPr lang="en-US" dirty="0" smtClean="0"/>
              <a:t> sentimental,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u="sng" dirty="0" err="1" smtClean="0"/>
              <a:t>pengertian</a:t>
            </a:r>
            <a:r>
              <a:rPr lang="en-US" u="sng" dirty="0" smtClean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“The real function or art is to express feeling and transmit understanding,” </a:t>
            </a:r>
            <a:r>
              <a:rPr lang="en-US" dirty="0" smtClean="0"/>
              <a:t>kata Herbert Read.</a:t>
            </a:r>
          </a:p>
        </p:txBody>
      </p:sp>
    </p:spTree>
    <p:extLst>
      <p:ext uri="{BB962C8B-B14F-4D97-AF65-F5344CB8AC3E}">
        <p14:creationId xmlns:p14="http://schemas.microsoft.com/office/powerpoint/2010/main" val="19048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 </a:t>
            </a:r>
            <a:r>
              <a:rPr lang="en-US" dirty="0" err="1" smtClean="0"/>
              <a:t>Inggris</a:t>
            </a:r>
            <a:r>
              <a:rPr lang="en-US" dirty="0" smtClean="0"/>
              <a:t>, Ruskin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.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menurutnya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ibadat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beranggapan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tersingkapnya</a:t>
            </a:r>
            <a:r>
              <a:rPr lang="en-US" dirty="0" smtClean="0"/>
              <a:t> </a:t>
            </a:r>
            <a:r>
              <a:rPr lang="en-US" dirty="0" err="1" smtClean="0"/>
              <a:t>bisikan-bisikan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“cap” yang </a:t>
            </a:r>
            <a:r>
              <a:rPr lang="en-US" dirty="0" err="1" smtClean="0"/>
              <a:t>dituliskan</a:t>
            </a:r>
            <a:r>
              <a:rPr lang="en-US" dirty="0" smtClean="0"/>
              <a:t> Allah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makhluknya</a:t>
            </a:r>
            <a:r>
              <a:rPr lang="en-US" dirty="0" smtClean="0"/>
              <a:t> </a:t>
            </a:r>
            <a:r>
              <a:rPr lang="en-US" dirty="0" err="1" smtClean="0"/>
              <a:t>sampaipun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. Akal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menyingkapkan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kegembiraan</a:t>
            </a:r>
            <a:r>
              <a:rPr lang="en-US" dirty="0" smtClean="0"/>
              <a:t> </a:t>
            </a:r>
            <a:r>
              <a:rPr lang="en-US" dirty="0" err="1" smtClean="0"/>
              <a:t>tatkala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 </a:t>
            </a:r>
            <a:r>
              <a:rPr lang="en-US" dirty="0" err="1" smtClean="0"/>
              <a:t>mistik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teleologis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yang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ditafsirkan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agama.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Estetika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dirty="0" smtClean="0"/>
              <a:t> </a:t>
            </a:r>
            <a:r>
              <a:rPr lang="en-US" b="1" dirty="0" smtClean="0"/>
              <a:t>(von </a:t>
            </a:r>
            <a:r>
              <a:rPr lang="en-US" b="1" dirty="0" err="1" smtClean="0"/>
              <a:t>unten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Gustav Theodore Fechner (1807-1887), </a:t>
            </a:r>
            <a:r>
              <a:rPr lang="en-US" dirty="0" err="1" smtClean="0"/>
              <a:t>Jerman</a:t>
            </a:r>
            <a:r>
              <a:rPr lang="en-US" dirty="0" smtClean="0"/>
              <a:t>,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 “von </a:t>
            </a:r>
            <a:r>
              <a:rPr lang="en-US" dirty="0" err="1" smtClean="0"/>
              <a:t>unten</a:t>
            </a:r>
            <a:r>
              <a:rPr lang="en-US" dirty="0" smtClean="0"/>
              <a:t>”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metafisis</a:t>
            </a:r>
            <a:r>
              <a:rPr lang="en-US" dirty="0" smtClean="0"/>
              <a:t> lama “von </a:t>
            </a:r>
            <a:r>
              <a:rPr lang="en-US" dirty="0" err="1" smtClean="0"/>
              <a:t>oben</a:t>
            </a:r>
            <a:r>
              <a:rPr lang="en-US" dirty="0" smtClean="0"/>
              <a:t>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Taine (1828-1893)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dogmatis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hasil-hasil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: </a:t>
            </a:r>
            <a:r>
              <a:rPr lang="en-US" b="1" dirty="0" err="1" smtClean="0"/>
              <a:t>lingkungan</a:t>
            </a:r>
            <a:r>
              <a:rPr lang="en-US" b="1" dirty="0" smtClean="0"/>
              <a:t>, </a:t>
            </a:r>
            <a:r>
              <a:rPr lang="en-US" b="1" dirty="0" err="1" smtClean="0"/>
              <a:t>jaman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bangsa</a:t>
            </a:r>
            <a:r>
              <a:rPr lang="en-US" b="1" dirty="0" smtClean="0"/>
              <a:t>. </a:t>
            </a:r>
            <a:r>
              <a:rPr lang="en-US" dirty="0" err="1" smtClean="0"/>
              <a:t>Analisisnya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memperdalam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Estetikanya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Fechner,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;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dikondisikan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,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keseragaman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kontradiksi</a:t>
            </a:r>
            <a:r>
              <a:rPr lang="en-US" dirty="0" smtClean="0"/>
              <a:t>,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pertalian</a:t>
            </a:r>
            <a:r>
              <a:rPr lang="en-US" dirty="0" smtClean="0"/>
              <a:t>,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 Fechner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u="sng" dirty="0" err="1" smtClean="0"/>
              <a:t>percobaan</a:t>
            </a:r>
            <a:r>
              <a:rPr lang="en-US" u="sng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karton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paling </a:t>
            </a:r>
            <a:r>
              <a:rPr lang="en-US" dirty="0" err="1" smtClean="0"/>
              <a:t>disukai</a:t>
            </a:r>
            <a:r>
              <a:rPr lang="en-US" dirty="0" smtClean="0"/>
              <a:t>. Dari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, </a:t>
            </a:r>
            <a:r>
              <a:rPr lang="en-US" dirty="0" err="1" smtClean="0"/>
              <a:t>muncullah</a:t>
            </a:r>
            <a:r>
              <a:rPr lang="en-US" dirty="0" smtClean="0"/>
              <a:t> </a:t>
            </a:r>
            <a:r>
              <a:rPr lang="en-US" i="1" dirty="0" smtClean="0"/>
              <a:t>the golden section </a:t>
            </a:r>
            <a:r>
              <a:rPr lang="en-US" dirty="0" smtClean="0"/>
              <a:t>(</a:t>
            </a:r>
            <a:r>
              <a:rPr lang="en-US" dirty="0" err="1" smtClean="0"/>
              <a:t>bangunan</a:t>
            </a:r>
            <a:r>
              <a:rPr lang="en-US" dirty="0" smtClean="0"/>
              <a:t> yang paling </a:t>
            </a:r>
            <a:r>
              <a:rPr lang="en-US" dirty="0" err="1" smtClean="0"/>
              <a:t>sedap</a:t>
            </a:r>
            <a:r>
              <a:rPr lang="en-US" dirty="0" smtClean="0"/>
              <a:t>),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21 x 34.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1769</TotalTime>
  <Words>1122</Words>
  <Application>Microsoft Macintosh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Arial</vt:lpstr>
      <vt:lpstr>Office Theme</vt:lpstr>
      <vt:lpstr>ESTETIKA Kuliah ke-6 (19 Oktober 2017)  Sejarah Estetika:  Periode Positivisme atau Ilmiah  Mochamad Fauzie, S.Pd., M.Ds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ESTETIKA Kuliah ke-2: Periode Kritika, Relativisme dan Subjektivisme Mochamad Fauzie, S.Pd., M.Ds</dc:title>
  <dc:subject/>
  <dc:creator>Mochamad Fauzie</dc:creator>
  <cp:keywords/>
  <dc:description/>
  <cp:lastModifiedBy>Microsoft Office User</cp:lastModifiedBy>
  <cp:revision>83</cp:revision>
  <dcterms:created xsi:type="dcterms:W3CDTF">2017-10-04T23:29:01Z</dcterms:created>
  <dcterms:modified xsi:type="dcterms:W3CDTF">2018-03-25T17:56:44Z</dcterms:modified>
  <cp:category/>
</cp:coreProperties>
</file>