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4" r:id="rId2"/>
    <p:sldMasterId id="2147483672" r:id="rId3"/>
  </p:sldMasterIdLst>
  <p:notesMasterIdLst>
    <p:notesMasterId r:id="rId18"/>
  </p:notesMasterIdLst>
  <p:handoutMasterIdLst>
    <p:handoutMasterId r:id="rId19"/>
  </p:handoutMasterIdLst>
  <p:sldIdLst>
    <p:sldId id="256" r:id="rId4"/>
    <p:sldId id="258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4" r:id="rId14"/>
    <p:sldId id="275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600"/>
    <p:restoredTop sz="50000"/>
  </p:normalViewPr>
  <p:slideViewPr>
    <p:cSldViewPr snapToGrid="0" snapToObjects="1">
      <p:cViewPr varScale="1">
        <p:scale>
          <a:sx n="47" d="100"/>
          <a:sy n="47" d="100"/>
        </p:scale>
        <p:origin x="1464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335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6E2CD-8BD8-7841-8DEF-71E3814AA386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FF4F-CB42-C54C-ADD6-40442AC8E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05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1BAAB-5706-A84E-A796-1589998044B4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B20D6-EB92-5049-B82D-D8DFBBA6A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79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B20D6-EB92-5049-B82D-D8DFBBA6A7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67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5AA3-23C4-BD4C-9DF6-6174EFE0007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76F6-97A7-7B4A-B017-382814C5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5AA3-23C4-BD4C-9DF6-6174EFE0007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76F6-97A7-7B4A-B017-382814C5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57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5AA3-23C4-BD4C-9DF6-6174EFE0007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76F6-97A7-7B4A-B017-382814C5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17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C958-35EC-F94E-ACD7-532DA5AD2EA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1F4D-DD5F-5B48-B139-15FD3C8F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37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C958-35EC-F94E-ACD7-532DA5AD2EA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1F4D-DD5F-5B48-B139-15FD3C8F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02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C958-35EC-F94E-ACD7-532DA5AD2EA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1F4D-DD5F-5B48-B139-15FD3C8F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59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C958-35EC-F94E-ACD7-532DA5AD2EA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1F4D-DD5F-5B48-B139-15FD3C8F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31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C958-35EC-F94E-ACD7-532DA5AD2EA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1F4D-DD5F-5B48-B139-15FD3C8F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84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C958-35EC-F94E-ACD7-532DA5AD2EA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1F4D-DD5F-5B48-B139-15FD3C8F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14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C958-35EC-F94E-ACD7-532DA5AD2EA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1F4D-DD5F-5B48-B139-15FD3C8F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074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C958-35EC-F94E-ACD7-532DA5AD2EA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1F4D-DD5F-5B48-B139-15FD3C8F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50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5AA3-23C4-BD4C-9DF6-6174EFE0007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76F6-97A7-7B4A-B017-382814C5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54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C958-35EC-F94E-ACD7-532DA5AD2EA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1F4D-DD5F-5B48-B139-15FD3C8F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14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C958-35EC-F94E-ACD7-532DA5AD2EA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1F4D-DD5F-5B48-B139-15FD3C8F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36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3C958-35EC-F94E-ACD7-532DA5AD2EA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1F4D-DD5F-5B48-B139-15FD3C8F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862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201B-83DA-0D46-9B5C-54807FAAE7D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4124-3A50-D242-81EC-C2BDACF1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804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201B-83DA-0D46-9B5C-54807FAAE7D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4124-3A50-D242-81EC-C2BDACF1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859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201B-83DA-0D46-9B5C-54807FAAE7D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4124-3A50-D242-81EC-C2BDACF1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87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201B-83DA-0D46-9B5C-54807FAAE7D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4124-3A50-D242-81EC-C2BDACF1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588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201B-83DA-0D46-9B5C-54807FAAE7D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4124-3A50-D242-81EC-C2BDACF1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692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201B-83DA-0D46-9B5C-54807FAAE7D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4124-3A50-D242-81EC-C2BDACF1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899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201B-83DA-0D46-9B5C-54807FAAE7D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4124-3A50-D242-81EC-C2BDACF1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3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5AA3-23C4-BD4C-9DF6-6174EFE0007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76F6-97A7-7B4A-B017-382814C5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324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201B-83DA-0D46-9B5C-54807FAAE7D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4124-3A50-D242-81EC-C2BDACF1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364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201B-83DA-0D46-9B5C-54807FAAE7D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4124-3A50-D242-81EC-C2BDACF1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164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201B-83DA-0D46-9B5C-54807FAAE7D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4124-3A50-D242-81EC-C2BDACF1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617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201B-83DA-0D46-9B5C-54807FAAE7D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4124-3A50-D242-81EC-C2BDACF1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5AA3-23C4-BD4C-9DF6-6174EFE0007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76F6-97A7-7B4A-B017-382814C5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5AA3-23C4-BD4C-9DF6-6174EFE0007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76F6-97A7-7B4A-B017-382814C5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08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5AA3-23C4-BD4C-9DF6-6174EFE0007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76F6-97A7-7B4A-B017-382814C5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0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5AA3-23C4-BD4C-9DF6-6174EFE0007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76F6-97A7-7B4A-B017-382814C5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60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5AA3-23C4-BD4C-9DF6-6174EFE0007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76F6-97A7-7B4A-B017-382814C5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6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5AA3-23C4-BD4C-9DF6-6174EFE0007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76F6-97A7-7B4A-B017-382814C5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45AA3-23C4-BD4C-9DF6-6174EFE00073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D76F6-97A7-7B4A-B017-382814C5C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9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3C958-35EC-F94E-ACD7-532DA5AD2EAA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91F4D-DD5F-5B48-B139-15FD3C8F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8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E201B-83DA-0D46-9B5C-54807FAAE7D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F4124-3A50-D242-81EC-C2BDACF1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74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6477" y="2796418"/>
            <a:ext cx="7772400" cy="2387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ESTESIS: </a:t>
            </a: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TERMINOLOGI</a:t>
            </a:r>
            <a:endParaRPr lang="en-US" sz="40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07102"/>
            <a:ext cx="6858000" cy="2363642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ESTETIKA</a:t>
            </a:r>
            <a:r>
              <a:rPr lang="en-US" sz="3000" dirty="0" smtClean="0"/>
              <a:t> </a:t>
            </a:r>
          </a:p>
          <a:p>
            <a:r>
              <a:rPr lang="en-US" sz="3000" b="1" dirty="0" err="1" smtClean="0">
                <a:solidFill>
                  <a:srgbClr val="C00000"/>
                </a:solidFill>
              </a:rPr>
              <a:t>Kuliah</a:t>
            </a:r>
            <a:r>
              <a:rPr lang="en-US" sz="3000" b="1" dirty="0" smtClean="0">
                <a:solidFill>
                  <a:srgbClr val="C00000"/>
                </a:solidFill>
              </a:rPr>
              <a:t> Ke-7 </a:t>
            </a:r>
          </a:p>
          <a:p>
            <a:r>
              <a:rPr lang="en-US" sz="2800" dirty="0" smtClean="0"/>
              <a:t>(26 Oktober 2017)</a:t>
            </a:r>
            <a:endParaRPr lang="en-US" sz="2800" dirty="0"/>
          </a:p>
          <a:p>
            <a:r>
              <a:rPr lang="en-US" sz="2800" dirty="0" err="1"/>
              <a:t>Mochamad</a:t>
            </a:r>
            <a:r>
              <a:rPr lang="en-US" sz="2800" dirty="0"/>
              <a:t> </a:t>
            </a:r>
            <a:r>
              <a:rPr lang="en-US" sz="2800" dirty="0" err="1" smtClean="0"/>
              <a:t>Fauzie</a:t>
            </a:r>
            <a:r>
              <a:rPr lang="en-US" sz="2800" dirty="0" smtClean="0"/>
              <a:t>, </a:t>
            </a:r>
            <a:r>
              <a:rPr lang="en-US" sz="2800" dirty="0" err="1" smtClean="0"/>
              <a:t>S.Pd</a:t>
            </a:r>
            <a:r>
              <a:rPr lang="en-US" sz="2800" dirty="0" smtClean="0"/>
              <a:t>., M.Ds.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144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40780"/>
            <a:ext cx="7886700" cy="54361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estetika</a:t>
            </a:r>
            <a:r>
              <a:rPr lang="en-US" dirty="0" smtClean="0"/>
              <a:t>, </a:t>
            </a:r>
            <a:r>
              <a:rPr lang="en-US" dirty="0" err="1" smtClean="0"/>
              <a:t>Deni</a:t>
            </a:r>
            <a:r>
              <a:rPr lang="en-US" dirty="0" smtClean="0"/>
              <a:t> </a:t>
            </a:r>
            <a:r>
              <a:rPr lang="en-US" dirty="0" err="1" smtClean="0"/>
              <a:t>mengadaptasi</a:t>
            </a:r>
            <a:r>
              <a:rPr lang="en-US" dirty="0" smtClean="0"/>
              <a:t> </a:t>
            </a:r>
            <a:r>
              <a:rPr lang="en-US" dirty="0" err="1" smtClean="0"/>
              <a:t>segitiga</a:t>
            </a:r>
            <a:r>
              <a:rPr lang="en-US" dirty="0" smtClean="0"/>
              <a:t> </a:t>
            </a:r>
            <a:r>
              <a:rPr lang="en-US" dirty="0" err="1" smtClean="0"/>
              <a:t>semiosis</a:t>
            </a:r>
            <a:r>
              <a:rPr lang="en-US" dirty="0" smtClean="0"/>
              <a:t> </a:t>
            </a:r>
            <a:r>
              <a:rPr lang="en-US" dirty="0" err="1" smtClean="0"/>
              <a:t>Peircean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model </a:t>
            </a:r>
            <a:r>
              <a:rPr lang="en-US" dirty="0" err="1" smtClean="0"/>
              <a:t>estetis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 err="1" smtClean="0"/>
              <a:t>Representamen</a:t>
            </a:r>
            <a:r>
              <a:rPr lang="en-US" dirty="0" smtClean="0"/>
              <a:t> </a:t>
            </a:r>
            <a:r>
              <a:rPr lang="en-US" dirty="0" err="1" smtClean="0"/>
              <a:t>ditempati</a:t>
            </a:r>
            <a:r>
              <a:rPr lang="en-US" dirty="0" smtClean="0"/>
              <a:t> “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estetis</a:t>
            </a:r>
            <a:r>
              <a:rPr lang="en-US" dirty="0" smtClean="0"/>
              <a:t>”. </a:t>
            </a:r>
          </a:p>
          <a:p>
            <a:pPr marL="0" indent="0">
              <a:buNone/>
            </a:pPr>
            <a:r>
              <a:rPr lang="en-US" b="1" i="1" dirty="0" smtClean="0"/>
              <a:t>Object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“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estetis</a:t>
            </a:r>
            <a:r>
              <a:rPr lang="en-US" dirty="0" smtClean="0"/>
              <a:t>”. </a:t>
            </a:r>
            <a:endParaRPr lang="en-US" dirty="0"/>
          </a:p>
          <a:p>
            <a:pPr marL="0" indent="0">
              <a:buNone/>
            </a:pPr>
            <a:r>
              <a:rPr lang="en-US" b="1" i="1" dirty="0" err="1"/>
              <a:t>Interpretant</a:t>
            </a:r>
            <a:r>
              <a:rPr lang="en-US" dirty="0"/>
              <a:t> </a:t>
            </a:r>
            <a:r>
              <a:rPr lang="en-US" dirty="0" err="1"/>
              <a:t>diganti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“</a:t>
            </a:r>
            <a:r>
              <a:rPr lang="en-US" dirty="0" err="1"/>
              <a:t>subjek</a:t>
            </a:r>
            <a:r>
              <a:rPr lang="en-US" dirty="0"/>
              <a:t> </a:t>
            </a:r>
            <a:r>
              <a:rPr lang="en-US" dirty="0" err="1"/>
              <a:t>estetis</a:t>
            </a:r>
            <a:r>
              <a:rPr lang="en-US" dirty="0"/>
              <a:t>”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Proses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estetis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menikmati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estetis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 parameter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estetis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“</a:t>
            </a:r>
            <a:r>
              <a:rPr lang="en-US" dirty="0" err="1" smtClean="0"/>
              <a:t>estesis</a:t>
            </a:r>
            <a:r>
              <a:rPr lang="en-US" dirty="0" smtClean="0"/>
              <a:t>”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kata </a:t>
            </a:r>
            <a:r>
              <a:rPr lang="en-US" dirty="0" err="1" smtClean="0"/>
              <a:t>semiosis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00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40780"/>
            <a:ext cx="7886700" cy="54361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10" y="634181"/>
            <a:ext cx="8771498" cy="554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92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40780"/>
            <a:ext cx="7886700" cy="54361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293" y="249711"/>
            <a:ext cx="5308311" cy="647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29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3068"/>
            <a:ext cx="7886700" cy="641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chemeClr val="accent2"/>
                </a:solidFill>
              </a:rPr>
              <a:t>Subjek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estetis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, yang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estetis</a:t>
            </a:r>
            <a:r>
              <a:rPr lang="en-US" dirty="0" smtClean="0"/>
              <a:t> (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spektator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artistik</a:t>
            </a:r>
            <a:r>
              <a:rPr lang="en-US" dirty="0" smtClean="0"/>
              <a:t> (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kreator</a:t>
            </a:r>
            <a:r>
              <a:rPr lang="en-US" dirty="0" smtClean="0"/>
              <a:t>). 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chemeClr val="accent5"/>
                </a:solidFill>
              </a:rPr>
              <a:t>Objek</a:t>
            </a:r>
            <a:r>
              <a:rPr lang="en-US" b="1" dirty="0" smtClean="0">
                <a:solidFill>
                  <a:schemeClr val="accent5"/>
                </a:solidFill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</a:rPr>
              <a:t>estetis</a:t>
            </a:r>
            <a:r>
              <a:rPr lang="en-US" b="1" dirty="0" smtClean="0">
                <a:solidFill>
                  <a:schemeClr val="accent5"/>
                </a:solidFill>
              </a:rPr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membangkitkan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estetis</a:t>
            </a:r>
            <a:r>
              <a:rPr lang="en-US" dirty="0" smtClean="0"/>
              <a:t>.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natural,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kultural</a:t>
            </a:r>
            <a:r>
              <a:rPr lang="en-US" dirty="0" smtClean="0"/>
              <a:t>.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kultural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nonseni</a:t>
            </a:r>
            <a:r>
              <a:rPr lang="en-US" dirty="0" smtClean="0"/>
              <a:t>.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obek</a:t>
            </a:r>
            <a:r>
              <a:rPr lang="en-US" dirty="0" smtClean="0"/>
              <a:t> </a:t>
            </a:r>
            <a:r>
              <a:rPr lang="en-US" dirty="0" err="1" smtClean="0"/>
              <a:t>estetis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, </a:t>
            </a:r>
            <a:r>
              <a:rPr lang="en-US" dirty="0" err="1" smtClean="0"/>
              <a:t>kegiatan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00B050"/>
                </a:solidFill>
              </a:rPr>
              <a:t>Nilai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estetis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tolok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menimbang</a:t>
            </a:r>
            <a:r>
              <a:rPr lang="en-US" dirty="0" smtClean="0"/>
              <a:t> </a:t>
            </a:r>
            <a:r>
              <a:rPr lang="en-US" dirty="0" err="1" smtClean="0"/>
              <a:t>kemenarikan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ketidakmenarikan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.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estetis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: </a:t>
            </a:r>
            <a:r>
              <a:rPr lang="en-US" i="1" dirty="0" err="1" smtClean="0"/>
              <a:t>ekspresi</a:t>
            </a:r>
            <a:r>
              <a:rPr lang="en-US" i="1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err="1" smtClean="0"/>
              <a:t>posisi</a:t>
            </a:r>
            <a:r>
              <a:rPr lang="en-US" dirty="0" smtClean="0"/>
              <a:t>. </a:t>
            </a: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estetis</a:t>
            </a:r>
            <a:r>
              <a:rPr lang="en-US" dirty="0" smtClean="0"/>
              <a:t> </a:t>
            </a:r>
            <a:r>
              <a:rPr lang="en-US" dirty="0" err="1" smtClean="0"/>
              <a:t>menampakkan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;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estetis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menampakkan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: order, chaos, </a:t>
            </a:r>
            <a:r>
              <a:rPr lang="en-US" dirty="0" err="1" smtClean="0"/>
              <a:t>sublim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desepsi</a:t>
            </a:r>
            <a:r>
              <a:rPr lang="en-US" dirty="0" smtClean="0"/>
              <a:t>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3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40780"/>
            <a:ext cx="7886700" cy="54361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Order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keteraturan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ketertataan</a:t>
            </a:r>
            <a:r>
              <a:rPr lang="en-US" dirty="0" smtClean="0"/>
              <a:t> </a:t>
            </a:r>
            <a:r>
              <a:rPr lang="en-US" dirty="0" err="1" smtClean="0"/>
              <a:t>elemen-elemen</a:t>
            </a:r>
            <a:r>
              <a:rPr lang="en-US" dirty="0" smtClean="0"/>
              <a:t> </a:t>
            </a:r>
            <a:r>
              <a:rPr lang="en-US" dirty="0" err="1" smtClean="0"/>
              <a:t>kebentukan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estetis</a:t>
            </a:r>
            <a:r>
              <a:rPr lang="en-US" dirty="0" smtClean="0"/>
              <a:t>. </a:t>
            </a:r>
            <a:r>
              <a:rPr lang="en-US" dirty="0" err="1" smtClean="0"/>
              <a:t>Nama</a:t>
            </a:r>
            <a:r>
              <a:rPr lang="en-US" dirty="0" smtClean="0"/>
              <a:t> lain order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err="1" smtClean="0"/>
              <a:t>keindahan</a:t>
            </a:r>
            <a:r>
              <a:rPr lang="en-US" dirty="0" smtClean="0"/>
              <a:t>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Di </a:t>
            </a:r>
            <a:r>
              <a:rPr lang="en-US" dirty="0" err="1" smtClean="0"/>
              <a:t>sisi</a:t>
            </a:r>
            <a:r>
              <a:rPr lang="en-US" dirty="0" smtClean="0"/>
              <a:t> lain, chaos,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perhatia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i="1" dirty="0" err="1" smtClean="0"/>
              <a:t>spekta</a:t>
            </a:r>
            <a:r>
              <a:rPr lang="en-US" dirty="0" err="1" smtClean="0"/>
              <a:t>tor</a:t>
            </a:r>
            <a:r>
              <a:rPr lang="en-US" dirty="0" smtClean="0"/>
              <a:t>,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ungkapan</a:t>
            </a:r>
            <a:r>
              <a:rPr lang="en-US" dirty="0" smtClean="0"/>
              <a:t> </a:t>
            </a:r>
            <a:r>
              <a:rPr lang="en-US" dirty="0" err="1" smtClean="0"/>
              <a:t>ketidakteraturan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smtClean="0"/>
              <a:t>disorder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b="1" dirty="0" err="1" smtClean="0"/>
              <a:t>Sublim</a:t>
            </a:r>
            <a:r>
              <a:rPr lang="en-US" b="1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objek</a:t>
            </a:r>
            <a:r>
              <a:rPr lang="en-US" i="1" dirty="0" smtClean="0"/>
              <a:t> </a:t>
            </a:r>
            <a:r>
              <a:rPr lang="en-US" i="1" dirty="0" err="1" smtClean="0"/>
              <a:t>estet</a:t>
            </a:r>
            <a:r>
              <a:rPr lang="en-US" dirty="0" err="1" smtClean="0"/>
              <a:t>is</a:t>
            </a:r>
            <a:r>
              <a:rPr lang="en-US" dirty="0" smtClean="0"/>
              <a:t>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ketakjuban</a:t>
            </a:r>
            <a:r>
              <a:rPr lang="en-US" dirty="0" smtClean="0"/>
              <a:t> </a:t>
            </a:r>
            <a:r>
              <a:rPr lang="en-US" dirty="0" err="1" smtClean="0"/>
              <a:t>spektator</a:t>
            </a:r>
            <a:r>
              <a:rPr lang="en-US" dirty="0" smtClean="0"/>
              <a:t>. </a:t>
            </a:r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desepsi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semacam</a:t>
            </a:r>
            <a:r>
              <a:rPr lang="en-US" dirty="0" smtClean="0"/>
              <a:t> </a:t>
            </a:r>
            <a:r>
              <a:rPr lang="en-US" dirty="0" err="1" smtClean="0"/>
              <a:t>muslihat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mencuri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spektator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b="1" dirty="0" err="1" smtClean="0"/>
              <a:t>posisi</a:t>
            </a:r>
            <a:r>
              <a:rPr lang="en-US" b="1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estetis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: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estetis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lain)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dependen</a:t>
            </a:r>
            <a:r>
              <a:rPr lang="en-US" dirty="0" smtClean="0"/>
              <a:t> (</a:t>
            </a:r>
            <a:r>
              <a:rPr lang="en-US" dirty="0" err="1" smtClean="0"/>
              <a:t>terikat</a:t>
            </a:r>
            <a:r>
              <a:rPr lang="en-US" smtClean="0"/>
              <a:t>/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lain,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r>
              <a:rPr lang="en-US" dirty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worldview).</a:t>
            </a:r>
          </a:p>
          <a:p>
            <a:pPr marL="0" indent="0" algn="ctr">
              <a:buNone/>
            </a:pPr>
            <a:r>
              <a:rPr lang="en-US" dirty="0"/>
              <a:t>___________</a:t>
            </a:r>
          </a:p>
        </p:txBody>
      </p:sp>
    </p:spTree>
    <p:extLst>
      <p:ext uri="{BB962C8B-B14F-4D97-AF65-F5344CB8AC3E}">
        <p14:creationId xmlns:p14="http://schemas.microsoft.com/office/powerpoint/2010/main" val="75357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06056"/>
            <a:ext cx="7886700" cy="54709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accent2"/>
                </a:solidFill>
              </a:rPr>
              <a:t>Sebelum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masuk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ke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materi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inti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dalam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kuliah</a:t>
            </a:r>
            <a:r>
              <a:rPr lang="en-US" dirty="0" smtClean="0">
                <a:solidFill>
                  <a:schemeClr val="accent2"/>
                </a:solidFill>
              </a:rPr>
              <a:t> ke-7, </a:t>
            </a:r>
            <a:r>
              <a:rPr lang="en-US" dirty="0" err="1" smtClean="0">
                <a:solidFill>
                  <a:schemeClr val="accent2"/>
                </a:solidFill>
              </a:rPr>
              <a:t>perlu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diingat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kembali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beberapa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istilah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penting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pada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kuliah-kuliah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sebelumnya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  <a:r>
              <a:rPr lang="en-US" dirty="0" err="1" smtClean="0">
                <a:solidFill>
                  <a:schemeClr val="accent2"/>
                </a:solidFill>
              </a:rPr>
              <a:t>berikut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ini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MODEL ESTESIS </a:t>
            </a:r>
            <a:r>
              <a:rPr lang="en-US" i="1" dirty="0" err="1" smtClean="0"/>
              <a:t>memakai</a:t>
            </a:r>
            <a:r>
              <a:rPr lang="en-US" i="1" dirty="0" smtClean="0"/>
              <a:t> model </a:t>
            </a:r>
            <a:r>
              <a:rPr lang="en-US" i="1" dirty="0" err="1" smtClean="0"/>
              <a:t>semiosis</a:t>
            </a:r>
            <a:r>
              <a:rPr lang="en-US" i="1" dirty="0" smtClean="0"/>
              <a:t> </a:t>
            </a:r>
            <a:r>
              <a:rPr lang="en-US" i="1" dirty="0" err="1" smtClean="0"/>
              <a:t>sebagai</a:t>
            </a:r>
            <a:r>
              <a:rPr lang="en-US" i="1" dirty="0" smtClean="0"/>
              <a:t> </a:t>
            </a:r>
            <a:r>
              <a:rPr lang="en-US" i="1" dirty="0" err="1" smtClean="0"/>
              <a:t>kerangkanya</a:t>
            </a:r>
            <a:r>
              <a:rPr lang="en-US" i="1" dirty="0" smtClean="0"/>
              <a:t>. </a:t>
            </a:r>
            <a:r>
              <a:rPr lang="en-US" dirty="0" err="1" smtClean="0"/>
              <a:t>Semiosis</a:t>
            </a:r>
            <a:r>
              <a:rPr lang="en-US" dirty="0" smtClean="0"/>
              <a:t> </a:t>
            </a:r>
            <a:r>
              <a:rPr lang="en-US" dirty="0" err="1" smtClean="0"/>
              <a:t>diturunkan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/>
              <a:t>kata “</a:t>
            </a:r>
            <a:r>
              <a:rPr lang="en-US" dirty="0" err="1" smtClean="0"/>
              <a:t>semiotika</a:t>
            </a:r>
            <a:r>
              <a:rPr lang="en-US" dirty="0" smtClean="0"/>
              <a:t>”,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b="1" dirty="0" smtClean="0"/>
              <a:t>Peirce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pertandaan</a:t>
            </a:r>
            <a:r>
              <a:rPr lang="en-US" dirty="0"/>
              <a:t>, proses </a:t>
            </a:r>
            <a:r>
              <a:rPr lang="en-US" dirty="0" err="1"/>
              <a:t>penandaan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proses </a:t>
            </a:r>
            <a:r>
              <a:rPr lang="en-US" dirty="0" err="1"/>
              <a:t>semiotis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Semiosis</a:t>
            </a:r>
            <a:r>
              <a:rPr lang="en-US" dirty="0" smtClean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“proses </a:t>
            </a:r>
            <a:r>
              <a:rPr lang="en-US" dirty="0" err="1"/>
              <a:t>penandaan</a:t>
            </a:r>
            <a:r>
              <a:rPr lang="en-US" dirty="0"/>
              <a:t>” </a:t>
            </a:r>
            <a:r>
              <a:rPr lang="en-US" dirty="0" err="1"/>
              <a:t>atau</a:t>
            </a:r>
            <a:r>
              <a:rPr lang="en-US" dirty="0"/>
              <a:t> “proses </a:t>
            </a:r>
            <a:r>
              <a:rPr lang="en-US" dirty="0" err="1"/>
              <a:t>semiotis</a:t>
            </a:r>
            <a:r>
              <a:rPr lang="en-US" dirty="0"/>
              <a:t>”.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selaras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“</a:t>
            </a:r>
            <a:r>
              <a:rPr lang="en-US" dirty="0" err="1"/>
              <a:t>estetis</a:t>
            </a:r>
            <a:r>
              <a:rPr lang="en-US" dirty="0"/>
              <a:t>” </a:t>
            </a:r>
            <a:r>
              <a:rPr lang="en-US" dirty="0" err="1"/>
              <a:t>sebagai</a:t>
            </a:r>
            <a:r>
              <a:rPr lang="en-US" dirty="0"/>
              <a:t> “proses </a:t>
            </a:r>
            <a:r>
              <a:rPr lang="en-US" dirty="0" err="1"/>
              <a:t>estetis</a:t>
            </a:r>
            <a:r>
              <a:rPr lang="en-US" dirty="0"/>
              <a:t>”.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66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97711"/>
            <a:ext cx="7886700" cy="56792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semiotika</a:t>
            </a:r>
            <a:r>
              <a:rPr lang="en-US" dirty="0" smtClean="0"/>
              <a:t> Peirce,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: </a:t>
            </a:r>
            <a:r>
              <a:rPr lang="en-US" i="1" dirty="0" err="1" smtClean="0"/>
              <a:t>representamen</a:t>
            </a:r>
            <a:r>
              <a:rPr lang="en-US" dirty="0" smtClean="0"/>
              <a:t>, </a:t>
            </a:r>
            <a:r>
              <a:rPr lang="en-US" i="1" dirty="0" smtClean="0"/>
              <a:t>object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err="1" smtClean="0"/>
              <a:t>interpretant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Proses </a:t>
            </a:r>
            <a:r>
              <a:rPr lang="en-US" dirty="0" err="1" smtClean="0"/>
              <a:t>kemunculan</a:t>
            </a:r>
            <a:r>
              <a:rPr lang="en-US" dirty="0" smtClean="0"/>
              <a:t> </a:t>
            </a:r>
            <a:r>
              <a:rPr lang="en-US" i="1" dirty="0" err="1" smtClean="0"/>
              <a:t>interpretant</a:t>
            </a:r>
            <a:r>
              <a:rPr lang="en-US" dirty="0" smtClean="0"/>
              <a:t> yang </a:t>
            </a:r>
            <a:r>
              <a:rPr lang="en-US" dirty="0" err="1" smtClean="0"/>
              <a:t>dipicu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i="1" dirty="0" err="1" smtClean="0"/>
              <a:t>representamen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/>
              <a:t> </a:t>
            </a:r>
            <a:r>
              <a:rPr lang="en-US" i="1" dirty="0" smtClean="0"/>
              <a:t>object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 smtClean="0"/>
              <a:t>semiosis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err="1" smtClean="0"/>
              <a:t>Representamen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 smtClean="0"/>
              <a:t>kadang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):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lain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; </a:t>
            </a:r>
            <a:r>
              <a:rPr lang="en-US" dirty="0" err="1" smtClean="0"/>
              <a:t>aspek</a:t>
            </a:r>
            <a:r>
              <a:rPr lang="en-US" dirty="0" smtClean="0"/>
              <a:t> material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penandaan</a:t>
            </a:r>
            <a:r>
              <a:rPr lang="en-US" dirty="0" smtClean="0"/>
              <a:t>; </a:t>
            </a:r>
            <a:r>
              <a:rPr lang="en-US" i="1" dirty="0" err="1" smtClean="0"/>
              <a:t>dapat</a:t>
            </a:r>
            <a:r>
              <a:rPr lang="en-US" i="1" dirty="0" smtClean="0"/>
              <a:t> </a:t>
            </a:r>
            <a:r>
              <a:rPr lang="en-US" i="1" dirty="0" err="1" smtClean="0"/>
              <a:t>disejajarkan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signifier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semiotika</a:t>
            </a:r>
            <a:r>
              <a:rPr lang="en-US" i="1" dirty="0" smtClean="0"/>
              <a:t> Saussure.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3322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71332"/>
            <a:ext cx="7886700" cy="5505631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Object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direpresentasikan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err="1" smtClean="0"/>
              <a:t>sesuatu</a:t>
            </a:r>
            <a:r>
              <a:rPr lang="en-US" i="1" dirty="0" smtClean="0"/>
              <a:t> yang </a:t>
            </a:r>
            <a:r>
              <a:rPr lang="en-US" i="1" dirty="0" err="1" smtClean="0"/>
              <a:t>diacu</a:t>
            </a:r>
            <a:r>
              <a:rPr lang="en-US" i="1" dirty="0" smtClean="0"/>
              <a:t> </a:t>
            </a:r>
            <a:r>
              <a:rPr lang="en-US" i="1" dirty="0" err="1" smtClean="0"/>
              <a:t>oleh</a:t>
            </a:r>
            <a:r>
              <a:rPr lang="en-US" i="1" dirty="0" smtClean="0"/>
              <a:t> </a:t>
            </a:r>
            <a:r>
              <a:rPr lang="en-US" i="1" dirty="0" err="1" smtClean="0"/>
              <a:t>representamen</a:t>
            </a:r>
            <a:r>
              <a:rPr lang="en-US" i="1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i="1" dirty="0" smtClean="0"/>
              <a:t>object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lain,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i="1" dirty="0" err="1" smtClean="0"/>
              <a:t>representamen</a:t>
            </a:r>
            <a:r>
              <a:rPr lang="en-US" i="1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object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i="1" dirty="0" smtClean="0"/>
              <a:t>Object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material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mental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imajinasi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i="1" dirty="0" smtClean="0"/>
              <a:t>Object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jamak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i="1" dirty="0" smtClean="0"/>
              <a:t>Object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semiotika</a:t>
            </a:r>
            <a:r>
              <a:rPr lang="en-US" dirty="0" smtClean="0"/>
              <a:t> Peirce </a:t>
            </a:r>
            <a:r>
              <a:rPr lang="en-US" dirty="0" err="1" smtClean="0"/>
              <a:t>serupa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signified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semiotika</a:t>
            </a:r>
            <a:r>
              <a:rPr lang="en-US" dirty="0" smtClean="0"/>
              <a:t> Saussure. </a:t>
            </a:r>
          </a:p>
        </p:txBody>
      </p:sp>
    </p:spTree>
    <p:extLst>
      <p:ext uri="{BB962C8B-B14F-4D97-AF65-F5344CB8AC3E}">
        <p14:creationId xmlns:p14="http://schemas.microsoft.com/office/powerpoint/2010/main" val="122917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40780"/>
            <a:ext cx="7886700" cy="54361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err="1" smtClean="0"/>
              <a:t>Interpretant</a:t>
            </a:r>
            <a:r>
              <a:rPr lang="en-US" b="1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benak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dibangkitkan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representamen</a:t>
            </a:r>
            <a:r>
              <a:rPr lang="en-US" dirty="0" smtClean="0"/>
              <a:t>. Peirce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penandaan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mental </a:t>
            </a:r>
            <a:r>
              <a:rPr lang="en-US" dirty="0" err="1" smtClean="0"/>
              <a:t>seseorang</a:t>
            </a:r>
            <a:r>
              <a:rPr lang="en-US" dirty="0" smtClean="0"/>
              <a:t>. </a:t>
            </a:r>
            <a:r>
              <a:rPr lang="en-US" dirty="0" err="1" smtClean="0"/>
              <a:t>Aktivitas</a:t>
            </a:r>
            <a:r>
              <a:rPr lang="en-US" dirty="0" smtClean="0"/>
              <a:t> mental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lepas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ide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orang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semiosis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,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energetis</a:t>
            </a:r>
            <a:r>
              <a:rPr lang="en-US" dirty="0" smtClean="0"/>
              <a:t>,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logikal</a:t>
            </a:r>
            <a:r>
              <a:rPr lang="en-US" dirty="0" smtClean="0"/>
              <a:t>.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yang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,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energetis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logikal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19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40780"/>
            <a:ext cx="7886700" cy="582206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Lukisan</a:t>
            </a:r>
            <a:r>
              <a:rPr lang="en-US" dirty="0" smtClean="0"/>
              <a:t> </a:t>
            </a:r>
            <a:r>
              <a:rPr lang="en-US" dirty="0" err="1" smtClean="0"/>
              <a:t>Widayat</a:t>
            </a:r>
            <a:r>
              <a:rPr lang="en-US" dirty="0" smtClean="0"/>
              <a:t>, </a:t>
            </a:r>
            <a:r>
              <a:rPr lang="en-US" i="1" dirty="0" err="1" smtClean="0"/>
              <a:t>Jagad</a:t>
            </a:r>
            <a:r>
              <a:rPr lang="en-US" i="1" dirty="0" smtClean="0"/>
              <a:t> </a:t>
            </a:r>
            <a:r>
              <a:rPr lang="en-US" i="1" dirty="0" err="1" smtClean="0"/>
              <a:t>Ikan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representamen</a:t>
            </a:r>
            <a:r>
              <a:rPr lang="en-US" dirty="0" smtClean="0"/>
              <a:t>. </a:t>
            </a:r>
            <a:r>
              <a:rPr lang="en-US" dirty="0" err="1" smtClean="0"/>
              <a:t>Ikan</a:t>
            </a:r>
            <a:r>
              <a:rPr lang="en-US" dirty="0" smtClean="0"/>
              <a:t> yang </a:t>
            </a:r>
            <a:r>
              <a:rPr lang="en-US" dirty="0" err="1" smtClean="0"/>
              <a:t>hidup</a:t>
            </a:r>
            <a:r>
              <a:rPr lang="en-US" dirty="0" smtClean="0"/>
              <a:t> di air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object yang </a:t>
            </a:r>
            <a:r>
              <a:rPr lang="en-US" dirty="0" err="1" smtClean="0"/>
              <a:t>diacu</a:t>
            </a:r>
            <a:r>
              <a:rPr lang="en-US" dirty="0" smtClean="0"/>
              <a:t> </a:t>
            </a:r>
            <a:r>
              <a:rPr lang="en-US" dirty="0" err="1" smtClean="0"/>
              <a:t>lukisan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(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i="1" dirty="0" err="1" smtClean="0"/>
              <a:t>object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ikan</a:t>
            </a:r>
            <a:r>
              <a:rPr lang="en-US" dirty="0" smtClean="0"/>
              <a:t>). Hal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benak</a:t>
            </a:r>
            <a:r>
              <a:rPr lang="en-US" dirty="0" smtClean="0"/>
              <a:t> </a:t>
            </a:r>
            <a:r>
              <a:rPr lang="en-US" dirty="0" err="1" smtClean="0"/>
              <a:t>penonton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ikan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i="1" dirty="0" err="1" smtClean="0"/>
              <a:t>interpretant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Peirce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(</a:t>
            </a:r>
            <a:r>
              <a:rPr lang="en-US" dirty="0" err="1" smtClean="0"/>
              <a:t>trikotomi</a:t>
            </a:r>
            <a:r>
              <a:rPr lang="en-US" dirty="0" smtClean="0"/>
              <a:t>)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representamen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object,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b="1" dirty="0" err="1" smtClean="0"/>
              <a:t>ikon</a:t>
            </a:r>
            <a:r>
              <a:rPr lang="en-US" dirty="0" smtClean="0"/>
              <a:t>, </a:t>
            </a:r>
            <a:r>
              <a:rPr lang="en-US" b="1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/>
              <a:t>simbol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b="1" dirty="0" err="1" smtClean="0"/>
              <a:t>Ikon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representamen</a:t>
            </a:r>
            <a:r>
              <a:rPr lang="en-US" dirty="0" smtClean="0"/>
              <a:t> yang </a:t>
            </a:r>
            <a:r>
              <a:rPr lang="en-US" dirty="0" err="1" smtClean="0"/>
              <a:t>karakternya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object. </a:t>
            </a:r>
          </a:p>
          <a:p>
            <a:pPr marL="0" indent="0">
              <a:buNone/>
            </a:pPr>
            <a:r>
              <a:rPr lang="en-US" b="1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representamen</a:t>
            </a:r>
            <a:r>
              <a:rPr lang="en-US" dirty="0" smtClean="0"/>
              <a:t> yang </a:t>
            </a:r>
            <a:r>
              <a:rPr lang="en-US" dirty="0" err="1" smtClean="0"/>
              <a:t>keberadaannya</a:t>
            </a:r>
            <a:r>
              <a:rPr lang="en-US" dirty="0" smtClean="0"/>
              <a:t> </a:t>
            </a:r>
            <a:r>
              <a:rPr lang="en-US" dirty="0" err="1" smtClean="0"/>
              <a:t>berkoeksistensi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,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kausalitas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b="1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representamen</a:t>
            </a:r>
            <a:r>
              <a:rPr lang="en-US" dirty="0" smtClean="0"/>
              <a:t> yang 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konvensi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ide </a:t>
            </a:r>
            <a:r>
              <a:rPr lang="en-US" dirty="0" err="1" smtClean="0"/>
              <a:t>umum</a:t>
            </a:r>
            <a:r>
              <a:rPr lang="en-US" dirty="0" smtClean="0"/>
              <a:t>.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tergolong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ikon</a:t>
            </a:r>
            <a:r>
              <a:rPr lang="en-US" dirty="0" smtClean="0"/>
              <a:t>,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02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40780"/>
            <a:ext cx="7886700" cy="54361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MATERI INTI KULIAH KE-7: </a:t>
            </a:r>
            <a:r>
              <a:rPr lang="en-US" sz="3600" b="1" dirty="0" smtClean="0">
                <a:solidFill>
                  <a:srgbClr val="FF0000"/>
                </a:solidFill>
              </a:rPr>
              <a:t>PERISTILAHAN DALAM ESTESIS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Katya </a:t>
            </a:r>
            <a:r>
              <a:rPr lang="en-US" dirty="0" err="1" smtClean="0"/>
              <a:t>Mandoki</a:t>
            </a:r>
            <a:r>
              <a:rPr lang="en-US" dirty="0" smtClean="0"/>
              <a:t>: </a:t>
            </a:r>
            <a:r>
              <a:rPr lang="en-US" dirty="0" err="1" smtClean="0"/>
              <a:t>estesis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proses yang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mengkorelasikan</a:t>
            </a:r>
            <a:r>
              <a:rPr lang="en-US" dirty="0" smtClean="0"/>
              <a:t> kata </a:t>
            </a:r>
            <a:r>
              <a:rPr lang="en-US" dirty="0" err="1" smtClean="0"/>
              <a:t>estetis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kata </a:t>
            </a:r>
            <a:r>
              <a:rPr lang="en-US" dirty="0" err="1" smtClean="0"/>
              <a:t>semiosis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terminologi</a:t>
            </a:r>
            <a:r>
              <a:rPr lang="en-US" dirty="0" smtClean="0"/>
              <a:t> </a:t>
            </a:r>
            <a:r>
              <a:rPr lang="en-US" dirty="0" err="1" smtClean="0"/>
              <a:t>semiotika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Bertolak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Mandoki</a:t>
            </a:r>
            <a:r>
              <a:rPr lang="en-US" dirty="0" smtClean="0"/>
              <a:t>, </a:t>
            </a:r>
            <a:r>
              <a:rPr lang="en-US" dirty="0" err="1" smtClean="0"/>
              <a:t>estesis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Deni</a:t>
            </a:r>
            <a:r>
              <a:rPr lang="en-US" dirty="0" smtClean="0"/>
              <a:t> Je </a:t>
            </a:r>
            <a:r>
              <a:rPr lang="en-US" dirty="0" err="1" smtClean="0"/>
              <a:t>sebagai</a:t>
            </a:r>
            <a:r>
              <a:rPr lang="en-US" dirty="0" smtClean="0"/>
              <a:t> “proses </a:t>
            </a:r>
            <a:r>
              <a:rPr lang="en-US" dirty="0" err="1" smtClean="0"/>
              <a:t>estetis</a:t>
            </a:r>
            <a:r>
              <a:rPr lang="en-US" dirty="0" smtClean="0"/>
              <a:t>”, </a:t>
            </a:r>
            <a:r>
              <a:rPr lang="en-US" dirty="0" err="1" smtClean="0"/>
              <a:t>ialah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i="1" dirty="0" smtClean="0"/>
              <a:t>proses yang </a:t>
            </a:r>
            <a:r>
              <a:rPr lang="en-US" i="1" dirty="0" err="1" smtClean="0"/>
              <a:t>terjadi</a:t>
            </a:r>
            <a:r>
              <a:rPr lang="en-US" i="1" dirty="0" smtClean="0"/>
              <a:t> </a:t>
            </a:r>
            <a:r>
              <a:rPr lang="en-US" i="1" dirty="0" err="1" smtClean="0"/>
              <a:t>pada</a:t>
            </a:r>
            <a:r>
              <a:rPr lang="en-US" i="1" dirty="0" smtClean="0"/>
              <a:t> </a:t>
            </a:r>
            <a:r>
              <a:rPr lang="en-US" i="1" dirty="0" err="1" smtClean="0"/>
              <a:t>diri</a:t>
            </a:r>
            <a:r>
              <a:rPr lang="en-US" i="1" dirty="0" smtClean="0"/>
              <a:t> </a:t>
            </a:r>
            <a:r>
              <a:rPr lang="en-US" i="1" dirty="0" err="1" smtClean="0"/>
              <a:t>subjek</a:t>
            </a:r>
            <a:r>
              <a:rPr lang="en-US" i="1" dirty="0" smtClean="0"/>
              <a:t> yang </a:t>
            </a:r>
            <a:r>
              <a:rPr lang="en-US" i="1" dirty="0" err="1" smtClean="0"/>
              <a:t>mengalami</a:t>
            </a:r>
            <a:r>
              <a:rPr lang="en-US" i="1" dirty="0" smtClean="0"/>
              <a:t> </a:t>
            </a:r>
            <a:r>
              <a:rPr lang="en-US" i="1" dirty="0" err="1" smtClean="0"/>
              <a:t>pengalaman</a:t>
            </a:r>
            <a:r>
              <a:rPr lang="en-US" i="1" dirty="0" smtClean="0"/>
              <a:t> </a:t>
            </a:r>
            <a:r>
              <a:rPr lang="en-US" i="1" dirty="0" err="1" smtClean="0"/>
              <a:t>estetis</a:t>
            </a:r>
            <a:r>
              <a:rPr lang="en-US" i="1" dirty="0" smtClean="0"/>
              <a:t>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pengalaman</a:t>
            </a:r>
            <a:r>
              <a:rPr lang="en-US" i="1" dirty="0" smtClean="0"/>
              <a:t> </a:t>
            </a:r>
            <a:r>
              <a:rPr lang="en-US" i="1" dirty="0" err="1" smtClean="0"/>
              <a:t>artistik</a:t>
            </a:r>
            <a:r>
              <a:rPr lang="en-US" i="1" dirty="0" smtClean="0"/>
              <a:t> </a:t>
            </a:r>
            <a:r>
              <a:rPr lang="en-US" b="1" i="1" dirty="0" smtClean="0"/>
              <a:t>di </a:t>
            </a:r>
            <a:r>
              <a:rPr lang="en-US" b="1" i="1" dirty="0" err="1" smtClean="0"/>
              <a:t>bawah</a:t>
            </a:r>
            <a:r>
              <a:rPr lang="en-US" b="1" i="1" dirty="0" smtClean="0"/>
              <a:t> </a:t>
            </a:r>
            <a:r>
              <a:rPr lang="en-US" b="1" i="1" dirty="0" err="1" smtClean="0"/>
              <a:t>nilai</a:t>
            </a:r>
            <a:r>
              <a:rPr lang="en-US" b="1" i="1" dirty="0" smtClean="0"/>
              <a:t> </a:t>
            </a:r>
            <a:r>
              <a:rPr lang="en-US" b="1" i="1" dirty="0" err="1" smtClean="0"/>
              <a:t>estetis</a:t>
            </a:r>
            <a:r>
              <a:rPr lang="en-US" b="1" i="1" dirty="0" smtClean="0"/>
              <a:t> </a:t>
            </a:r>
            <a:r>
              <a:rPr lang="en-US" b="1" i="1" dirty="0" err="1" smtClean="0"/>
              <a:t>tertentu</a:t>
            </a:r>
            <a:r>
              <a:rPr lang="en-US" b="1" i="1" dirty="0" smtClean="0"/>
              <a:t>.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16449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40780"/>
            <a:ext cx="7886700" cy="54361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lukisan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proses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orang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disebu</a:t>
            </a:r>
            <a:r>
              <a:rPr lang="en-US" dirty="0" smtClean="0"/>
              <a:t> </a:t>
            </a:r>
            <a:r>
              <a:rPr lang="en-US" b="1" dirty="0" smtClean="0"/>
              <a:t>ESTESIS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proses </a:t>
            </a:r>
            <a:r>
              <a:rPr lang="en-US" dirty="0" err="1" smtClean="0"/>
              <a:t>estetis</a:t>
            </a:r>
            <a:r>
              <a:rPr lang="en-US" dirty="0" smtClean="0"/>
              <a:t>, yang di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jalinan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:  </a:t>
            </a:r>
            <a:r>
              <a:rPr lang="en-US" dirty="0" err="1" smtClean="0"/>
              <a:t>lukisan</a:t>
            </a:r>
            <a:r>
              <a:rPr lang="en-US" dirty="0" smtClean="0"/>
              <a:t>, parameter </a:t>
            </a:r>
            <a:r>
              <a:rPr lang="en-US" dirty="0" err="1" smtClean="0"/>
              <a:t>keindahan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menilainya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yang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estetis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Mandoki</a:t>
            </a:r>
            <a:r>
              <a:rPr lang="en-US" dirty="0" smtClean="0"/>
              <a:t>, </a:t>
            </a:r>
            <a:r>
              <a:rPr lang="en-US" i="1" dirty="0" smtClean="0"/>
              <a:t>kata </a:t>
            </a:r>
            <a:r>
              <a:rPr lang="en-US" i="1" dirty="0" err="1" smtClean="0"/>
              <a:t>estesis</a:t>
            </a:r>
            <a:r>
              <a:rPr lang="en-US" i="1" dirty="0" smtClean="0"/>
              <a:t> di </a:t>
            </a:r>
            <a:r>
              <a:rPr lang="en-US" i="1" dirty="0" err="1" smtClean="0"/>
              <a:t>sini</a:t>
            </a:r>
            <a:r>
              <a:rPr lang="en-US" i="1" dirty="0" smtClean="0"/>
              <a:t> </a:t>
            </a:r>
            <a:r>
              <a:rPr lang="en-US" i="1" dirty="0" err="1" smtClean="0"/>
              <a:t>disejajarkan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kata </a:t>
            </a:r>
            <a:r>
              <a:rPr lang="en-US" i="1" dirty="0" err="1" smtClean="0"/>
              <a:t>semiosis</a:t>
            </a:r>
            <a:r>
              <a:rPr lang="en-US" i="1" dirty="0" smtClean="0"/>
              <a:t> </a:t>
            </a:r>
            <a:r>
              <a:rPr lang="en-US" i="1" dirty="0" err="1" smtClean="0"/>
              <a:t>sebagai</a:t>
            </a:r>
            <a:r>
              <a:rPr lang="en-US" i="1" dirty="0" smtClean="0"/>
              <a:t> proses </a:t>
            </a:r>
            <a:r>
              <a:rPr lang="en-US" i="1" dirty="0" err="1" smtClean="0"/>
              <a:t>penandaan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66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40780"/>
            <a:ext cx="7886700" cy="54361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ESTESIS BERDASARKAN MODEL SEMIOSIS PEIRCEAN</a:t>
            </a:r>
          </a:p>
          <a:p>
            <a:pPr marL="0" indent="0">
              <a:buNone/>
            </a:pPr>
            <a:r>
              <a:rPr lang="en-US" dirty="0" smtClean="0"/>
              <a:t>Model </a:t>
            </a:r>
            <a:r>
              <a:rPr lang="en-US" dirty="0" err="1" smtClean="0"/>
              <a:t>semiosis</a:t>
            </a:r>
            <a:r>
              <a:rPr lang="en-US" dirty="0" smtClean="0"/>
              <a:t> </a:t>
            </a:r>
            <a:r>
              <a:rPr lang="en-US" dirty="0" err="1" smtClean="0"/>
              <a:t>Peircean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Michael </a:t>
            </a:r>
            <a:r>
              <a:rPr lang="en-US" dirty="0" err="1" smtClean="0"/>
              <a:t>Newall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mengkaji</a:t>
            </a:r>
            <a:r>
              <a:rPr lang="en-US" dirty="0" smtClean="0"/>
              <a:t> </a:t>
            </a:r>
            <a:r>
              <a:rPr lang="en-US" i="1" dirty="0" smtClean="0"/>
              <a:t>picture</a:t>
            </a:r>
            <a:r>
              <a:rPr lang="en-US" dirty="0" smtClean="0"/>
              <a:t>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Newall</a:t>
            </a:r>
            <a:r>
              <a:rPr lang="en-US" dirty="0" smtClean="0"/>
              <a:t>, picture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picture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i="1" dirty="0" err="1" smtClean="0"/>
              <a:t>membangkitkan</a:t>
            </a:r>
            <a:r>
              <a:rPr lang="en-US" i="1" dirty="0" smtClean="0"/>
              <a:t> </a:t>
            </a:r>
            <a:r>
              <a:rPr lang="en-US" i="1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penonton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perkataan</a:t>
            </a:r>
            <a:r>
              <a:rPr lang="en-US" dirty="0" smtClean="0"/>
              <a:t> lain,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picture </a:t>
            </a:r>
            <a:r>
              <a:rPr lang="en-US" dirty="0" err="1" smtClean="0"/>
              <a:t>ttg</a:t>
            </a:r>
            <a:r>
              <a:rPr lang="en-US" dirty="0" smtClean="0"/>
              <a:t> X </a:t>
            </a:r>
            <a:r>
              <a:rPr lang="en-US" dirty="0" err="1" smtClean="0"/>
              <a:t>jika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,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i="1" dirty="0" err="1" smtClean="0"/>
              <a:t>membangkitkan</a:t>
            </a:r>
            <a:r>
              <a:rPr lang="en-US" i="1" dirty="0" smtClean="0"/>
              <a:t> </a:t>
            </a:r>
            <a:r>
              <a:rPr lang="en-US" i="1" dirty="0" err="1" smtClean="0"/>
              <a:t>pengalaman</a:t>
            </a:r>
            <a:r>
              <a:rPr lang="en-US" i="1" dirty="0" smtClean="0"/>
              <a:t> visual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19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</TotalTime>
  <Words>909</Words>
  <Application>Microsoft Macintosh PowerPoint</Application>
  <PresentationFormat>On-screen Show (4:3)</PresentationFormat>
  <Paragraphs>64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Calibri Light</vt:lpstr>
      <vt:lpstr>Arial</vt:lpstr>
      <vt:lpstr>Office Theme</vt:lpstr>
      <vt:lpstr>1_Custom Design</vt:lpstr>
      <vt:lpstr>Custom Design</vt:lpstr>
      <vt:lpstr>ESTESIS: TERMINOLOGI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Mochamad Fauzie</dc:creator>
  <cp:keywords/>
  <dc:description/>
  <cp:lastModifiedBy>Microsoft Office User</cp:lastModifiedBy>
  <cp:revision>57</cp:revision>
  <dcterms:created xsi:type="dcterms:W3CDTF">2017-09-27T23:00:41Z</dcterms:created>
  <dcterms:modified xsi:type="dcterms:W3CDTF">2018-03-25T17:57:13Z</dcterms:modified>
  <cp:category/>
</cp:coreProperties>
</file>